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58" r:id="rId3"/>
    <p:sldId id="294" r:id="rId4"/>
    <p:sldId id="289" r:id="rId5"/>
    <p:sldId id="298" r:id="rId6"/>
    <p:sldId id="300" r:id="rId7"/>
    <p:sldId id="261" r:id="rId8"/>
    <p:sldId id="301" r:id="rId9"/>
    <p:sldId id="299" r:id="rId10"/>
    <p:sldId id="28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autoAdjust="0"/>
    <p:restoredTop sz="93286" autoAdjust="0"/>
  </p:normalViewPr>
  <p:slideViewPr>
    <p:cSldViewPr snapToGrid="0">
      <p:cViewPr varScale="1">
        <p:scale>
          <a:sx n="53" d="100"/>
          <a:sy n="53" d="100"/>
        </p:scale>
        <p:origin x="691" y="48"/>
      </p:cViewPr>
      <p:guideLst>
        <p:guide orient="horz" pos="2160"/>
        <p:guide pos="3840"/>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708"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1048709"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31F57A-9EFD-441A-9B46-0893C16A4748}" type="datetimeFigureOut">
              <a:rPr lang="en-US" smtClean="0"/>
              <a:t>6/14/2018</a:t>
            </a:fld>
            <a:endParaRPr lang="en-US"/>
          </a:p>
        </p:txBody>
      </p:sp>
      <p:sp>
        <p:nvSpPr>
          <p:cNvPr id="1048710"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1048711"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12"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1048713"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1901B0-8F55-48F0-A0BA-C68D1231360D}" type="slidenum">
              <a:rPr lang="en-US" smtClean="0"/>
              <a:t>‹#›</a:t>
            </a:fld>
            <a:endParaRPr lang="en-US"/>
          </a:p>
        </p:txBody>
      </p:sp>
    </p:spTree>
    <p:extLst>
      <p:ext uri="{BB962C8B-B14F-4D97-AF65-F5344CB8AC3E}">
        <p14:creationId xmlns:p14="http://schemas.microsoft.com/office/powerpoint/2010/main" val="2072009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581"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1048582"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48583" name="Date Placeholder 3"/>
          <p:cNvSpPr>
            <a:spLocks noGrp="1"/>
          </p:cNvSpPr>
          <p:nvPr>
            <p:ph type="dt" sz="half" idx="10"/>
          </p:nvPr>
        </p:nvSpPr>
        <p:spPr/>
        <p:txBody>
          <a:bodyPr/>
          <a:lstStyle/>
          <a:p>
            <a:fld id="{4269CB34-94AD-46D7-B32E-737D1743A29D}" type="datetimeFigureOut">
              <a:rPr lang="en-US" smtClean="0"/>
              <a:t>6/14/2018</a:t>
            </a:fld>
            <a:endParaRPr lang="en-US"/>
          </a:p>
        </p:txBody>
      </p:sp>
      <p:sp>
        <p:nvSpPr>
          <p:cNvPr id="1048584" name="Footer Placeholder 4"/>
          <p:cNvSpPr>
            <a:spLocks noGrp="1"/>
          </p:cNvSpPr>
          <p:nvPr>
            <p:ph type="ftr" sz="quarter" idx="11"/>
          </p:nvPr>
        </p:nvSpPr>
        <p:spPr/>
        <p:txBody>
          <a:bodyPr/>
          <a:lstStyle/>
          <a:p>
            <a:endParaRPr lang="en-US"/>
          </a:p>
        </p:txBody>
      </p:sp>
      <p:sp>
        <p:nvSpPr>
          <p:cNvPr id="1048585" name="Slide Number Placeholder 5"/>
          <p:cNvSpPr>
            <a:spLocks noGrp="1"/>
          </p:cNvSpPr>
          <p:nvPr>
            <p:ph type="sldNum" sz="quarter" idx="12"/>
          </p:nvPr>
        </p:nvSpPr>
        <p:spPr/>
        <p:txBody>
          <a:bodyPr/>
          <a:lstStyle/>
          <a:p>
            <a:fld id="{43456C9E-2827-4DC9-AC3F-472239B30DC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697" name="Title 1"/>
          <p:cNvSpPr>
            <a:spLocks noGrp="1"/>
          </p:cNvSpPr>
          <p:nvPr>
            <p:ph type="title"/>
          </p:nvPr>
        </p:nvSpPr>
        <p:spPr/>
        <p:txBody>
          <a:bodyPr/>
          <a:lstStyle/>
          <a:p>
            <a:r>
              <a:rPr lang="en-US"/>
              <a:t>Click to edit Master title style</a:t>
            </a:r>
          </a:p>
        </p:txBody>
      </p:sp>
      <p:sp>
        <p:nvSpPr>
          <p:cNvPr id="1048698"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99" name="Date Placeholder 3"/>
          <p:cNvSpPr>
            <a:spLocks noGrp="1"/>
          </p:cNvSpPr>
          <p:nvPr>
            <p:ph type="dt" sz="half" idx="10"/>
          </p:nvPr>
        </p:nvSpPr>
        <p:spPr/>
        <p:txBody>
          <a:bodyPr/>
          <a:lstStyle/>
          <a:p>
            <a:fld id="{4269CB34-94AD-46D7-B32E-737D1743A29D}" type="datetimeFigureOut">
              <a:rPr lang="en-US" smtClean="0"/>
              <a:t>6/14/2018</a:t>
            </a:fld>
            <a:endParaRPr lang="en-US"/>
          </a:p>
        </p:txBody>
      </p:sp>
      <p:sp>
        <p:nvSpPr>
          <p:cNvPr id="1048700" name="Footer Placeholder 4"/>
          <p:cNvSpPr>
            <a:spLocks noGrp="1"/>
          </p:cNvSpPr>
          <p:nvPr>
            <p:ph type="ftr" sz="quarter" idx="11"/>
          </p:nvPr>
        </p:nvSpPr>
        <p:spPr/>
        <p:txBody>
          <a:bodyPr/>
          <a:lstStyle/>
          <a:p>
            <a:endParaRPr lang="en-US"/>
          </a:p>
        </p:txBody>
      </p:sp>
      <p:sp>
        <p:nvSpPr>
          <p:cNvPr id="1048701" name="Slide Number Placeholder 5"/>
          <p:cNvSpPr>
            <a:spLocks noGrp="1"/>
          </p:cNvSpPr>
          <p:nvPr>
            <p:ph type="sldNum" sz="quarter" idx="12"/>
          </p:nvPr>
        </p:nvSpPr>
        <p:spPr/>
        <p:txBody>
          <a:bodyPr/>
          <a:lstStyle/>
          <a:p>
            <a:fld id="{43456C9E-2827-4DC9-AC3F-472239B30DC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678"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1048679"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80" name="Date Placeholder 3"/>
          <p:cNvSpPr>
            <a:spLocks noGrp="1"/>
          </p:cNvSpPr>
          <p:nvPr>
            <p:ph type="dt" sz="half" idx="10"/>
          </p:nvPr>
        </p:nvSpPr>
        <p:spPr/>
        <p:txBody>
          <a:bodyPr/>
          <a:lstStyle/>
          <a:p>
            <a:fld id="{4269CB34-94AD-46D7-B32E-737D1743A29D}" type="datetimeFigureOut">
              <a:rPr lang="en-US" smtClean="0"/>
              <a:t>6/14/2018</a:t>
            </a:fld>
            <a:endParaRPr lang="en-US"/>
          </a:p>
        </p:txBody>
      </p:sp>
      <p:sp>
        <p:nvSpPr>
          <p:cNvPr id="1048681" name="Footer Placeholder 4"/>
          <p:cNvSpPr>
            <a:spLocks noGrp="1"/>
          </p:cNvSpPr>
          <p:nvPr>
            <p:ph type="ftr" sz="quarter" idx="11"/>
          </p:nvPr>
        </p:nvSpPr>
        <p:spPr/>
        <p:txBody>
          <a:bodyPr/>
          <a:lstStyle/>
          <a:p>
            <a:endParaRPr lang="en-US"/>
          </a:p>
        </p:txBody>
      </p:sp>
      <p:sp>
        <p:nvSpPr>
          <p:cNvPr id="1048682" name="Slide Number Placeholder 5"/>
          <p:cNvSpPr>
            <a:spLocks noGrp="1"/>
          </p:cNvSpPr>
          <p:nvPr>
            <p:ph type="sldNum" sz="quarter" idx="12"/>
          </p:nvPr>
        </p:nvSpPr>
        <p:spPr/>
        <p:txBody>
          <a:bodyPr/>
          <a:lstStyle/>
          <a:p>
            <a:fld id="{43456C9E-2827-4DC9-AC3F-472239B30DC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588" name="Title 1"/>
          <p:cNvSpPr>
            <a:spLocks noGrp="1"/>
          </p:cNvSpPr>
          <p:nvPr>
            <p:ph type="title"/>
          </p:nvPr>
        </p:nvSpPr>
        <p:spPr/>
        <p:txBody>
          <a:bodyPr/>
          <a:lstStyle/>
          <a:p>
            <a:r>
              <a:rPr lang="en-US"/>
              <a:t>Click to edit Master title style</a:t>
            </a:r>
          </a:p>
        </p:txBody>
      </p:sp>
      <p:sp>
        <p:nvSpPr>
          <p:cNvPr id="1048589"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90" name="Date Placeholder 3"/>
          <p:cNvSpPr>
            <a:spLocks noGrp="1"/>
          </p:cNvSpPr>
          <p:nvPr>
            <p:ph type="dt" sz="half" idx="10"/>
          </p:nvPr>
        </p:nvSpPr>
        <p:spPr/>
        <p:txBody>
          <a:bodyPr/>
          <a:lstStyle/>
          <a:p>
            <a:fld id="{4269CB34-94AD-46D7-B32E-737D1743A29D}" type="datetimeFigureOut">
              <a:rPr lang="en-US" smtClean="0"/>
              <a:t>6/14/2018</a:t>
            </a:fld>
            <a:endParaRPr lang="en-US"/>
          </a:p>
        </p:txBody>
      </p:sp>
      <p:sp>
        <p:nvSpPr>
          <p:cNvPr id="1048591" name="Footer Placeholder 4"/>
          <p:cNvSpPr>
            <a:spLocks noGrp="1"/>
          </p:cNvSpPr>
          <p:nvPr>
            <p:ph type="ftr" sz="quarter" idx="11"/>
          </p:nvPr>
        </p:nvSpPr>
        <p:spPr/>
        <p:txBody>
          <a:bodyPr/>
          <a:lstStyle/>
          <a:p>
            <a:endParaRPr lang="en-US"/>
          </a:p>
        </p:txBody>
      </p:sp>
      <p:sp>
        <p:nvSpPr>
          <p:cNvPr id="1048592" name="Slide Number Placeholder 5"/>
          <p:cNvSpPr>
            <a:spLocks noGrp="1"/>
          </p:cNvSpPr>
          <p:nvPr>
            <p:ph type="sldNum" sz="quarter" idx="12"/>
          </p:nvPr>
        </p:nvSpPr>
        <p:spPr/>
        <p:txBody>
          <a:bodyPr/>
          <a:lstStyle/>
          <a:p>
            <a:fld id="{43456C9E-2827-4DC9-AC3F-472239B30DC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69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104869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48694" name="Date Placeholder 3"/>
          <p:cNvSpPr>
            <a:spLocks noGrp="1"/>
          </p:cNvSpPr>
          <p:nvPr>
            <p:ph type="dt" sz="half" idx="10"/>
          </p:nvPr>
        </p:nvSpPr>
        <p:spPr/>
        <p:txBody>
          <a:bodyPr/>
          <a:lstStyle/>
          <a:p>
            <a:fld id="{4269CB34-94AD-46D7-B32E-737D1743A29D}" type="datetimeFigureOut">
              <a:rPr lang="en-US" smtClean="0"/>
              <a:t>6/14/2018</a:t>
            </a:fld>
            <a:endParaRPr lang="en-US"/>
          </a:p>
        </p:txBody>
      </p:sp>
      <p:sp>
        <p:nvSpPr>
          <p:cNvPr id="1048695" name="Footer Placeholder 4"/>
          <p:cNvSpPr>
            <a:spLocks noGrp="1"/>
          </p:cNvSpPr>
          <p:nvPr>
            <p:ph type="ftr" sz="quarter" idx="11"/>
          </p:nvPr>
        </p:nvSpPr>
        <p:spPr/>
        <p:txBody>
          <a:bodyPr/>
          <a:lstStyle/>
          <a:p>
            <a:endParaRPr lang="en-US"/>
          </a:p>
        </p:txBody>
      </p:sp>
      <p:sp>
        <p:nvSpPr>
          <p:cNvPr id="1048696" name="Slide Number Placeholder 5"/>
          <p:cNvSpPr>
            <a:spLocks noGrp="1"/>
          </p:cNvSpPr>
          <p:nvPr>
            <p:ph type="sldNum" sz="quarter" idx="12"/>
          </p:nvPr>
        </p:nvSpPr>
        <p:spPr/>
        <p:txBody>
          <a:bodyPr/>
          <a:lstStyle/>
          <a:p>
            <a:fld id="{43456C9E-2827-4DC9-AC3F-472239B30DC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660" name="Title 1"/>
          <p:cNvSpPr>
            <a:spLocks noGrp="1"/>
          </p:cNvSpPr>
          <p:nvPr>
            <p:ph type="title"/>
          </p:nvPr>
        </p:nvSpPr>
        <p:spPr/>
        <p:txBody>
          <a:bodyPr/>
          <a:lstStyle/>
          <a:p>
            <a:r>
              <a:rPr lang="en-US"/>
              <a:t>Click to edit Master title style</a:t>
            </a:r>
          </a:p>
        </p:txBody>
      </p:sp>
      <p:sp>
        <p:nvSpPr>
          <p:cNvPr id="1048661"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62"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63" name="Date Placeholder 4"/>
          <p:cNvSpPr>
            <a:spLocks noGrp="1"/>
          </p:cNvSpPr>
          <p:nvPr>
            <p:ph type="dt" sz="half" idx="10"/>
          </p:nvPr>
        </p:nvSpPr>
        <p:spPr/>
        <p:txBody>
          <a:bodyPr/>
          <a:lstStyle/>
          <a:p>
            <a:fld id="{4269CB34-94AD-46D7-B32E-737D1743A29D}" type="datetimeFigureOut">
              <a:rPr lang="en-US" smtClean="0"/>
              <a:t>6/14/2018</a:t>
            </a:fld>
            <a:endParaRPr lang="en-US"/>
          </a:p>
        </p:txBody>
      </p:sp>
      <p:sp>
        <p:nvSpPr>
          <p:cNvPr id="1048664" name="Footer Placeholder 5"/>
          <p:cNvSpPr>
            <a:spLocks noGrp="1"/>
          </p:cNvSpPr>
          <p:nvPr>
            <p:ph type="ftr" sz="quarter" idx="11"/>
          </p:nvPr>
        </p:nvSpPr>
        <p:spPr/>
        <p:txBody>
          <a:bodyPr/>
          <a:lstStyle/>
          <a:p>
            <a:endParaRPr lang="en-US"/>
          </a:p>
        </p:txBody>
      </p:sp>
      <p:sp>
        <p:nvSpPr>
          <p:cNvPr id="1048665" name="Slide Number Placeholder 6"/>
          <p:cNvSpPr>
            <a:spLocks noGrp="1"/>
          </p:cNvSpPr>
          <p:nvPr>
            <p:ph type="sldNum" sz="quarter" idx="12"/>
          </p:nvPr>
        </p:nvSpPr>
        <p:spPr/>
        <p:txBody>
          <a:bodyPr/>
          <a:lstStyle/>
          <a:p>
            <a:fld id="{43456C9E-2827-4DC9-AC3F-472239B30DC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666" name="Title 1"/>
          <p:cNvSpPr>
            <a:spLocks noGrp="1"/>
          </p:cNvSpPr>
          <p:nvPr>
            <p:ph type="title"/>
          </p:nvPr>
        </p:nvSpPr>
        <p:spPr>
          <a:xfrm>
            <a:off x="839788" y="365125"/>
            <a:ext cx="10515600" cy="1325563"/>
          </a:xfrm>
        </p:spPr>
        <p:txBody>
          <a:bodyPr/>
          <a:lstStyle/>
          <a:p>
            <a:r>
              <a:rPr lang="en-US"/>
              <a:t>Click to edit Master title style</a:t>
            </a:r>
          </a:p>
        </p:txBody>
      </p:sp>
      <p:sp>
        <p:nvSpPr>
          <p:cNvPr id="1048667"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48668"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69"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48670"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71" name="Date Placeholder 6"/>
          <p:cNvSpPr>
            <a:spLocks noGrp="1"/>
          </p:cNvSpPr>
          <p:nvPr>
            <p:ph type="dt" sz="half" idx="10"/>
          </p:nvPr>
        </p:nvSpPr>
        <p:spPr/>
        <p:txBody>
          <a:bodyPr/>
          <a:lstStyle/>
          <a:p>
            <a:fld id="{4269CB34-94AD-46D7-B32E-737D1743A29D}" type="datetimeFigureOut">
              <a:rPr lang="en-US" smtClean="0"/>
              <a:t>6/14/2018</a:t>
            </a:fld>
            <a:endParaRPr lang="en-US"/>
          </a:p>
        </p:txBody>
      </p:sp>
      <p:sp>
        <p:nvSpPr>
          <p:cNvPr id="1048672" name="Footer Placeholder 7"/>
          <p:cNvSpPr>
            <a:spLocks noGrp="1"/>
          </p:cNvSpPr>
          <p:nvPr>
            <p:ph type="ftr" sz="quarter" idx="11"/>
          </p:nvPr>
        </p:nvSpPr>
        <p:spPr/>
        <p:txBody>
          <a:bodyPr/>
          <a:lstStyle/>
          <a:p>
            <a:endParaRPr lang="en-US"/>
          </a:p>
        </p:txBody>
      </p:sp>
      <p:sp>
        <p:nvSpPr>
          <p:cNvPr id="1048673" name="Slide Number Placeholder 8"/>
          <p:cNvSpPr>
            <a:spLocks noGrp="1"/>
          </p:cNvSpPr>
          <p:nvPr>
            <p:ph type="sldNum" sz="quarter" idx="12"/>
          </p:nvPr>
        </p:nvSpPr>
        <p:spPr/>
        <p:txBody>
          <a:bodyPr/>
          <a:lstStyle/>
          <a:p>
            <a:fld id="{43456C9E-2827-4DC9-AC3F-472239B30DC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674" name="Title 1"/>
          <p:cNvSpPr>
            <a:spLocks noGrp="1"/>
          </p:cNvSpPr>
          <p:nvPr>
            <p:ph type="title"/>
          </p:nvPr>
        </p:nvSpPr>
        <p:spPr/>
        <p:txBody>
          <a:bodyPr/>
          <a:lstStyle/>
          <a:p>
            <a:r>
              <a:rPr lang="en-US"/>
              <a:t>Click to edit Master title style</a:t>
            </a:r>
          </a:p>
        </p:txBody>
      </p:sp>
      <p:sp>
        <p:nvSpPr>
          <p:cNvPr id="1048675" name="Date Placeholder 2"/>
          <p:cNvSpPr>
            <a:spLocks noGrp="1"/>
          </p:cNvSpPr>
          <p:nvPr>
            <p:ph type="dt" sz="half" idx="10"/>
          </p:nvPr>
        </p:nvSpPr>
        <p:spPr/>
        <p:txBody>
          <a:bodyPr/>
          <a:lstStyle/>
          <a:p>
            <a:fld id="{4269CB34-94AD-46D7-B32E-737D1743A29D}" type="datetimeFigureOut">
              <a:rPr lang="en-US" smtClean="0"/>
              <a:t>6/14/2018</a:t>
            </a:fld>
            <a:endParaRPr lang="en-US"/>
          </a:p>
        </p:txBody>
      </p:sp>
      <p:sp>
        <p:nvSpPr>
          <p:cNvPr id="1048676" name="Footer Placeholder 3"/>
          <p:cNvSpPr>
            <a:spLocks noGrp="1"/>
          </p:cNvSpPr>
          <p:nvPr>
            <p:ph type="ftr" sz="quarter" idx="11"/>
          </p:nvPr>
        </p:nvSpPr>
        <p:spPr/>
        <p:txBody>
          <a:bodyPr/>
          <a:lstStyle/>
          <a:p>
            <a:endParaRPr lang="en-US"/>
          </a:p>
        </p:txBody>
      </p:sp>
      <p:sp>
        <p:nvSpPr>
          <p:cNvPr id="1048677" name="Slide Number Placeholder 4"/>
          <p:cNvSpPr>
            <a:spLocks noGrp="1"/>
          </p:cNvSpPr>
          <p:nvPr>
            <p:ph type="sldNum" sz="quarter" idx="12"/>
          </p:nvPr>
        </p:nvSpPr>
        <p:spPr/>
        <p:txBody>
          <a:bodyPr/>
          <a:lstStyle/>
          <a:p>
            <a:fld id="{43456C9E-2827-4DC9-AC3F-472239B30DC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683" name="Date Placeholder 1"/>
          <p:cNvSpPr>
            <a:spLocks noGrp="1"/>
          </p:cNvSpPr>
          <p:nvPr>
            <p:ph type="dt" sz="half" idx="10"/>
          </p:nvPr>
        </p:nvSpPr>
        <p:spPr/>
        <p:txBody>
          <a:bodyPr/>
          <a:lstStyle/>
          <a:p>
            <a:fld id="{4269CB34-94AD-46D7-B32E-737D1743A29D}" type="datetimeFigureOut">
              <a:rPr lang="en-US" smtClean="0"/>
              <a:t>6/14/2018</a:t>
            </a:fld>
            <a:endParaRPr lang="en-US"/>
          </a:p>
        </p:txBody>
      </p:sp>
      <p:sp>
        <p:nvSpPr>
          <p:cNvPr id="1048684" name="Footer Placeholder 2"/>
          <p:cNvSpPr>
            <a:spLocks noGrp="1"/>
          </p:cNvSpPr>
          <p:nvPr>
            <p:ph type="ftr" sz="quarter" idx="11"/>
          </p:nvPr>
        </p:nvSpPr>
        <p:spPr/>
        <p:txBody>
          <a:bodyPr/>
          <a:lstStyle/>
          <a:p>
            <a:endParaRPr lang="en-US"/>
          </a:p>
        </p:txBody>
      </p:sp>
      <p:sp>
        <p:nvSpPr>
          <p:cNvPr id="1048685" name="Slide Number Placeholder 3"/>
          <p:cNvSpPr>
            <a:spLocks noGrp="1"/>
          </p:cNvSpPr>
          <p:nvPr>
            <p:ph type="sldNum" sz="quarter" idx="12"/>
          </p:nvPr>
        </p:nvSpPr>
        <p:spPr/>
        <p:txBody>
          <a:bodyPr/>
          <a:lstStyle/>
          <a:p>
            <a:fld id="{43456C9E-2827-4DC9-AC3F-472239B30DC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70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104870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0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48705" name="Date Placeholder 4"/>
          <p:cNvSpPr>
            <a:spLocks noGrp="1"/>
          </p:cNvSpPr>
          <p:nvPr>
            <p:ph type="dt" sz="half" idx="10"/>
          </p:nvPr>
        </p:nvSpPr>
        <p:spPr/>
        <p:txBody>
          <a:bodyPr/>
          <a:lstStyle/>
          <a:p>
            <a:fld id="{4269CB34-94AD-46D7-B32E-737D1743A29D}" type="datetimeFigureOut">
              <a:rPr lang="en-US" smtClean="0"/>
              <a:t>6/14/2018</a:t>
            </a:fld>
            <a:endParaRPr lang="en-US"/>
          </a:p>
        </p:txBody>
      </p:sp>
      <p:sp>
        <p:nvSpPr>
          <p:cNvPr id="1048706" name="Footer Placeholder 5"/>
          <p:cNvSpPr>
            <a:spLocks noGrp="1"/>
          </p:cNvSpPr>
          <p:nvPr>
            <p:ph type="ftr" sz="quarter" idx="11"/>
          </p:nvPr>
        </p:nvSpPr>
        <p:spPr/>
        <p:txBody>
          <a:bodyPr/>
          <a:lstStyle/>
          <a:p>
            <a:endParaRPr lang="en-US"/>
          </a:p>
        </p:txBody>
      </p:sp>
      <p:sp>
        <p:nvSpPr>
          <p:cNvPr id="1048707" name="Slide Number Placeholder 6"/>
          <p:cNvSpPr>
            <a:spLocks noGrp="1"/>
          </p:cNvSpPr>
          <p:nvPr>
            <p:ph type="sldNum" sz="quarter" idx="12"/>
          </p:nvPr>
        </p:nvSpPr>
        <p:spPr/>
        <p:txBody>
          <a:bodyPr/>
          <a:lstStyle/>
          <a:p>
            <a:fld id="{43456C9E-2827-4DC9-AC3F-472239B30DC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686"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1048687"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48688"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48689" name="Date Placeholder 4"/>
          <p:cNvSpPr>
            <a:spLocks noGrp="1"/>
          </p:cNvSpPr>
          <p:nvPr>
            <p:ph type="dt" sz="half" idx="10"/>
          </p:nvPr>
        </p:nvSpPr>
        <p:spPr/>
        <p:txBody>
          <a:bodyPr/>
          <a:lstStyle/>
          <a:p>
            <a:fld id="{4269CB34-94AD-46D7-B32E-737D1743A29D}" type="datetimeFigureOut">
              <a:rPr lang="en-US" smtClean="0"/>
              <a:t>6/14/2018</a:t>
            </a:fld>
            <a:endParaRPr lang="en-US"/>
          </a:p>
        </p:txBody>
      </p:sp>
      <p:sp>
        <p:nvSpPr>
          <p:cNvPr id="1048690" name="Footer Placeholder 5"/>
          <p:cNvSpPr>
            <a:spLocks noGrp="1"/>
          </p:cNvSpPr>
          <p:nvPr>
            <p:ph type="ftr" sz="quarter" idx="11"/>
          </p:nvPr>
        </p:nvSpPr>
        <p:spPr/>
        <p:txBody>
          <a:bodyPr/>
          <a:lstStyle/>
          <a:p>
            <a:endParaRPr lang="en-US"/>
          </a:p>
        </p:txBody>
      </p:sp>
      <p:sp>
        <p:nvSpPr>
          <p:cNvPr id="1048691" name="Slide Number Placeholder 6"/>
          <p:cNvSpPr>
            <a:spLocks noGrp="1"/>
          </p:cNvSpPr>
          <p:nvPr>
            <p:ph type="sldNum" sz="quarter" idx="12"/>
          </p:nvPr>
        </p:nvSpPr>
        <p:spPr/>
        <p:txBody>
          <a:bodyPr/>
          <a:lstStyle/>
          <a:p>
            <a:fld id="{43456C9E-2827-4DC9-AC3F-472239B30DC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2000"/>
            <a:lum/>
          </a:blip>
          <a:srcRect/>
          <a:stretch>
            <a:fillRect t="-13000" b="-13000"/>
          </a:stretch>
        </a:blipFill>
        <a:effectLst/>
      </p:bgPr>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048577"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78"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69CB34-94AD-46D7-B32E-737D1743A29D}" type="datetimeFigureOut">
              <a:rPr lang="en-US" smtClean="0"/>
              <a:t>6/14/2018</a:t>
            </a:fld>
            <a:endParaRPr lang="en-US"/>
          </a:p>
        </p:txBody>
      </p:sp>
      <p:sp>
        <p:nvSpPr>
          <p:cNvPr id="1048579"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48580"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456C9E-2827-4DC9-AC3F-472239B30DC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cruzmayra@fhda.edu" TargetMode="External"/><Relationship Id="rId2" Type="http://schemas.openxmlformats.org/officeDocument/2006/relationships/hyperlink" Target="mailto:Shenderson@losmedanos.edu" TargetMode="Externa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hyperlink" Target="mailto:cmckay@mendocino.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hyperlink" Target="https://digitalcommons.ilr.cornell.edu/cgi/viewcontent.cgi?article=1573&amp;context=articles"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6" name="Title 1"/>
          <p:cNvSpPr>
            <a:spLocks noGrp="1"/>
          </p:cNvSpPr>
          <p:nvPr>
            <p:ph type="ctrTitle"/>
          </p:nvPr>
        </p:nvSpPr>
        <p:spPr>
          <a:xfrm>
            <a:off x="1605642" y="1941922"/>
            <a:ext cx="9144000" cy="2083323"/>
          </a:xfrm>
        </p:spPr>
        <p:txBody>
          <a:bodyPr>
            <a:normAutofit/>
          </a:bodyPr>
          <a:lstStyle/>
          <a:p>
            <a:r>
              <a:rPr lang="en-US" b="1" dirty="0">
                <a:latin typeface="+mn-lt"/>
              </a:rPr>
              <a:t>Representation Matters: </a:t>
            </a:r>
            <a:r>
              <a:rPr lang="en-US" sz="3600" i="1" dirty="0">
                <a:latin typeface="+mn-lt"/>
              </a:rPr>
              <a:t>Building  Diverse Faculty Leadership</a:t>
            </a:r>
            <a:br>
              <a:rPr lang="en-US" b="1" dirty="0">
                <a:latin typeface="+mn-lt"/>
              </a:rPr>
            </a:br>
            <a:endParaRPr lang="en-US" sz="3600" dirty="0">
              <a:latin typeface="+mn-lt"/>
            </a:endParaRPr>
          </a:p>
        </p:txBody>
      </p:sp>
      <p:sp>
        <p:nvSpPr>
          <p:cNvPr id="1048587" name="Subtitle 2"/>
          <p:cNvSpPr>
            <a:spLocks noGrp="1"/>
          </p:cNvSpPr>
          <p:nvPr>
            <p:ph type="subTitle" idx="1"/>
          </p:nvPr>
        </p:nvSpPr>
        <p:spPr>
          <a:xfrm>
            <a:off x="1730828" y="4675695"/>
            <a:ext cx="9018814" cy="1178350"/>
          </a:xfrm>
        </p:spPr>
        <p:txBody>
          <a:bodyPr>
            <a:normAutofit fontScale="25000" lnSpcReduction="20000"/>
          </a:bodyPr>
          <a:lstStyle/>
          <a:p>
            <a:r>
              <a:rPr lang="en-US" sz="11200" dirty="0"/>
              <a:t>Silvester Henderson, At-Large Representative</a:t>
            </a:r>
            <a:br>
              <a:rPr lang="en-US" sz="11200" dirty="0"/>
            </a:br>
            <a:r>
              <a:rPr lang="en-US" sz="11200" dirty="0"/>
              <a:t>Mayra Cruz, At-Large Representative </a:t>
            </a:r>
            <a:br>
              <a:rPr lang="en-US" sz="11200" dirty="0"/>
            </a:br>
            <a:r>
              <a:rPr lang="en-US" sz="11200" dirty="0"/>
              <a:t>Conan </a:t>
            </a:r>
            <a:r>
              <a:rPr lang="en-US" sz="11200" dirty="0" err="1"/>
              <a:t>Mckay</a:t>
            </a:r>
            <a:r>
              <a:rPr lang="en-US" sz="11200" dirty="0"/>
              <a:t>, Area B Representative</a:t>
            </a:r>
            <a:br>
              <a:rPr lang="en-US" sz="11200" dirty="0"/>
            </a:br>
            <a:br>
              <a:rPr lang="en-US" dirty="0"/>
            </a:br>
            <a:endParaRPr lang="en-US" dirty="0"/>
          </a:p>
          <a:p>
            <a:r>
              <a:rPr lang="en-US" dirty="0"/>
              <a:t> </a:t>
            </a:r>
          </a:p>
          <a:p>
            <a:pPr algn="r"/>
            <a:r>
              <a:rPr lang="en-US" dirty="0"/>
              <a:t>,</a:t>
            </a:r>
          </a:p>
          <a:p>
            <a:pPr algn="r"/>
            <a:endParaRPr lang="en-US" dirty="0"/>
          </a:p>
          <a:p>
            <a:pPr algn="r"/>
            <a:endParaRPr lang="en-US" dirty="0"/>
          </a:p>
          <a:p>
            <a:pPr algn="r"/>
            <a:r>
              <a:rPr lang="en-US" dirty="0"/>
              <a:t>[Date]</a:t>
            </a:r>
          </a:p>
        </p:txBody>
      </p:sp>
      <p:pic>
        <p:nvPicPr>
          <p:cNvPr id="2097152" name="Picture 2"/>
          <p:cNvPicPr>
            <a:picLocks noChangeAspect="1" noChangeArrowheads="1"/>
          </p:cNvPicPr>
          <p:nvPr/>
        </p:nvPicPr>
        <p:blipFill>
          <a:blip r:embed="rId2"/>
          <a:srcRect/>
          <a:stretch>
            <a:fillRect/>
          </a:stretch>
        </p:blipFill>
        <p:spPr bwMode="auto">
          <a:xfrm>
            <a:off x="1521278" y="68260"/>
            <a:ext cx="9312728" cy="15809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8" name="Title 1"/>
          <p:cNvSpPr>
            <a:spLocks noGrp="1"/>
          </p:cNvSpPr>
          <p:nvPr>
            <p:ph type="title"/>
          </p:nvPr>
        </p:nvSpPr>
        <p:spPr/>
        <p:txBody>
          <a:bodyPr>
            <a:normAutofit/>
          </a:bodyPr>
          <a:lstStyle/>
          <a:p>
            <a:r>
              <a:rPr lang="en-US" b="1" dirty="0">
                <a:solidFill>
                  <a:schemeClr val="tx2">
                    <a:lumMod val="90000"/>
                    <a:lumOff val="10000"/>
                  </a:schemeClr>
                </a:solidFill>
                <a:latin typeface="+mn-lt"/>
                <a:cs typeface="Arial" panose="020B0604020202020204" pitchFamily="34" charset="0"/>
              </a:rPr>
              <a:t>Questions &amp; Comments </a:t>
            </a:r>
          </a:p>
        </p:txBody>
      </p:sp>
      <p:sp>
        <p:nvSpPr>
          <p:cNvPr id="1048659" name="Content Placeholder 2"/>
          <p:cNvSpPr>
            <a:spLocks noGrp="1"/>
          </p:cNvSpPr>
          <p:nvPr>
            <p:ph sz="half" idx="1"/>
          </p:nvPr>
        </p:nvSpPr>
        <p:spPr>
          <a:xfrm>
            <a:off x="838200" y="1825625"/>
            <a:ext cx="4811486" cy="4213668"/>
          </a:xfrm>
        </p:spPr>
        <p:txBody>
          <a:bodyPr>
            <a:normAutofit/>
          </a:bodyPr>
          <a:lstStyle/>
          <a:p>
            <a:pPr marL="0" indent="0">
              <a:buNone/>
            </a:pPr>
            <a:r>
              <a:rPr lang="en-US" dirty="0"/>
              <a:t>Please feel free to contact each of us for more information.</a:t>
            </a:r>
          </a:p>
          <a:p>
            <a:pPr marL="0" indent="0">
              <a:buNone/>
            </a:pPr>
            <a:endParaRPr lang="en-US" dirty="0"/>
          </a:p>
          <a:p>
            <a:pPr marL="0" indent="0">
              <a:buNone/>
            </a:pPr>
            <a:r>
              <a:rPr lang="en-US" dirty="0"/>
              <a:t>Silvester Henderson  </a:t>
            </a:r>
            <a:r>
              <a:rPr lang="en-US" dirty="0">
                <a:hlinkClick r:id="rId2"/>
              </a:rPr>
              <a:t>Shenderson@losmedanos.edu</a:t>
            </a:r>
            <a:endParaRPr lang="en-US" dirty="0"/>
          </a:p>
          <a:p>
            <a:pPr marL="0" indent="0">
              <a:buNone/>
            </a:pPr>
            <a:r>
              <a:rPr lang="en-US" dirty="0"/>
              <a:t>Mayra Cruz </a:t>
            </a:r>
            <a:br>
              <a:rPr lang="en-US" dirty="0"/>
            </a:br>
            <a:r>
              <a:rPr lang="en-US" dirty="0">
                <a:hlinkClick r:id="rId3"/>
              </a:rPr>
              <a:t>cruzmayra@fhda.edu</a:t>
            </a:r>
            <a:endParaRPr lang="en-US" dirty="0"/>
          </a:p>
          <a:p>
            <a:pPr marL="0" indent="0">
              <a:buNone/>
            </a:pPr>
            <a:r>
              <a:rPr lang="en-US" dirty="0"/>
              <a:t>Conan McKay </a:t>
            </a:r>
            <a:r>
              <a:rPr lang="en-US" dirty="0">
                <a:hlinkClick r:id="rId4"/>
              </a:rPr>
              <a:t>cmckay@mendocino.edu</a:t>
            </a: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4" name="Content Placeholder 3"/>
          <p:cNvPicPr>
            <a:picLocks noGrp="1" noChangeAspect="1"/>
          </p:cNvPicPr>
          <p:nvPr>
            <p:ph sz="half" idx="2"/>
          </p:nvPr>
        </p:nvPicPr>
        <p:blipFill>
          <a:blip r:embed="rId5"/>
          <a:stretch>
            <a:fillRect/>
          </a:stretch>
        </p:blipFill>
        <p:spPr>
          <a:xfrm>
            <a:off x="6096000" y="1825625"/>
            <a:ext cx="5042419" cy="405570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3" name="Title 1"/>
          <p:cNvSpPr>
            <a:spLocks noGrp="1"/>
          </p:cNvSpPr>
          <p:nvPr>
            <p:ph type="title"/>
          </p:nvPr>
        </p:nvSpPr>
        <p:spPr>
          <a:xfrm>
            <a:off x="838200" y="0"/>
            <a:ext cx="10515600" cy="1325563"/>
          </a:xfrm>
        </p:spPr>
        <p:txBody>
          <a:bodyPr>
            <a:normAutofit/>
          </a:bodyPr>
          <a:lstStyle/>
          <a:p>
            <a:r>
              <a:rPr lang="en-US" b="1" dirty="0">
                <a:solidFill>
                  <a:srgbClr val="44546A">
                    <a:lumMod val="90000"/>
                    <a:lumOff val="10000"/>
                  </a:srgbClr>
                </a:solidFill>
                <a:latin typeface="Tw Cen MT" panose="020B0602020104020603" pitchFamily="34" charset="0"/>
                <a:cs typeface="Arial" panose="020B0604020202020204" pitchFamily="34" charset="0"/>
              </a:rPr>
              <a:t>Presentation Highlights</a:t>
            </a:r>
          </a:p>
        </p:txBody>
      </p:sp>
      <p:sp>
        <p:nvSpPr>
          <p:cNvPr id="1048594" name="Content Placeholder 2"/>
          <p:cNvSpPr>
            <a:spLocks noGrp="1"/>
          </p:cNvSpPr>
          <p:nvPr>
            <p:ph idx="1"/>
          </p:nvPr>
        </p:nvSpPr>
        <p:spPr>
          <a:xfrm>
            <a:off x="762786" y="992719"/>
            <a:ext cx="10515600" cy="5436361"/>
          </a:xfrm>
        </p:spPr>
        <p:txBody>
          <a:bodyPr>
            <a:noAutofit/>
          </a:bodyPr>
          <a:lstStyle/>
          <a:p>
            <a:pPr marL="0" indent="0">
              <a:buNone/>
            </a:pPr>
            <a:endParaRPr lang="en-US" sz="2400" dirty="0"/>
          </a:p>
          <a:p>
            <a:r>
              <a:rPr lang="en-US" sz="2400" dirty="0"/>
              <a:t>What is the definition of “</a:t>
            </a:r>
            <a:r>
              <a:rPr lang="en-US" sz="2400" b="1" i="1" dirty="0"/>
              <a:t>Representative Diversity</a:t>
            </a:r>
            <a:r>
              <a:rPr lang="en-US" sz="2400" dirty="0"/>
              <a:t>”?</a:t>
            </a:r>
          </a:p>
          <a:p>
            <a:pPr marL="0" indent="0">
              <a:buNone/>
            </a:pPr>
            <a:endParaRPr lang="en-US" sz="2400" dirty="0"/>
          </a:p>
          <a:p>
            <a:r>
              <a:rPr lang="en-US" sz="2400" dirty="0"/>
              <a:t>Why is “Diversity” important in regards to building new faculty leadership?</a:t>
            </a:r>
          </a:p>
          <a:p>
            <a:pPr marL="0" indent="0">
              <a:buNone/>
            </a:pPr>
            <a:endParaRPr lang="en-US" sz="2400" dirty="0"/>
          </a:p>
          <a:p>
            <a:r>
              <a:rPr lang="en-US" sz="2400" dirty="0"/>
              <a:t>Is the concept of building “Diversity” and individual person or a way of thinking?</a:t>
            </a:r>
          </a:p>
          <a:p>
            <a:endParaRPr lang="en-US" sz="2400" dirty="0"/>
          </a:p>
          <a:p>
            <a:r>
              <a:rPr lang="en-US" sz="2400" dirty="0"/>
              <a:t>Can </a:t>
            </a:r>
            <a:r>
              <a:rPr lang="en-US" sz="2400" b="1" i="1" dirty="0"/>
              <a:t>“Diverse Leaders/” </a:t>
            </a:r>
            <a:r>
              <a:rPr lang="en-US" sz="2400" dirty="0"/>
              <a:t>inspire </a:t>
            </a:r>
            <a:r>
              <a:rPr lang="en-US" sz="2400" b="1" i="1" dirty="0"/>
              <a:t>“Workplace Equity”?</a:t>
            </a:r>
          </a:p>
          <a:p>
            <a:pPr marL="0" indent="0">
              <a:buNone/>
            </a:pPr>
            <a:endParaRPr lang="en-US" sz="2400" dirty="0"/>
          </a:p>
          <a:p>
            <a:r>
              <a:rPr lang="en-US" sz="2400" dirty="0"/>
              <a:t>Marketing Tools  for building a diverse team of Senate Leaders.</a:t>
            </a:r>
          </a:p>
          <a:p>
            <a:endParaRPr lang="en-US" sz="2400" dirty="0"/>
          </a:p>
          <a:p>
            <a:r>
              <a:rPr lang="en-US" sz="2400" dirty="0"/>
              <a:t>Questions and Comments?</a:t>
            </a:r>
          </a:p>
          <a:p>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56983" y="541957"/>
            <a:ext cx="10786284" cy="1296269"/>
          </a:xfrm>
        </p:spPr>
        <p:txBody>
          <a:bodyPr>
            <a:noAutofit/>
          </a:bodyPr>
          <a:lstStyle/>
          <a:p>
            <a:pPr algn="ctr"/>
            <a:br>
              <a:rPr lang="en-US" sz="4400" dirty="0">
                <a:solidFill>
                  <a:schemeClr val="tx2"/>
                </a:solidFill>
                <a:latin typeface="Tw Cen MT" panose="020B0602020104020603" pitchFamily="34" charset="0"/>
              </a:rPr>
            </a:br>
            <a:br>
              <a:rPr lang="en-US" sz="4400" dirty="0">
                <a:solidFill>
                  <a:schemeClr val="tx2"/>
                </a:solidFill>
                <a:latin typeface="Tw Cen MT" panose="020B0602020104020603" pitchFamily="34" charset="0"/>
              </a:rPr>
            </a:br>
            <a:r>
              <a:rPr lang="en-US" sz="4400" dirty="0">
                <a:solidFill>
                  <a:schemeClr val="tx2"/>
                </a:solidFill>
                <a:latin typeface="Tw Cen MT" panose="020B0602020104020603" pitchFamily="34" charset="0"/>
              </a:rPr>
              <a:t>What is “Representative Diversity”</a:t>
            </a:r>
            <a:br>
              <a:rPr lang="en-US" sz="4400" dirty="0">
                <a:solidFill>
                  <a:schemeClr val="tx2"/>
                </a:solidFill>
                <a:latin typeface="Tw Cen MT" panose="020B0602020104020603" pitchFamily="34" charset="0"/>
              </a:rPr>
            </a:br>
            <a:endParaRPr lang="en-US" sz="4400" dirty="0">
              <a:solidFill>
                <a:schemeClr val="tx2"/>
              </a:solidFill>
              <a:latin typeface="Tw Cen MT" panose="020B0602020104020603" pitchFamily="34" charset="0"/>
            </a:endParaRPr>
          </a:p>
        </p:txBody>
      </p:sp>
      <p:sp>
        <p:nvSpPr>
          <p:cNvPr id="8" name="Content Placeholder 7"/>
          <p:cNvSpPr>
            <a:spLocks noGrp="1"/>
          </p:cNvSpPr>
          <p:nvPr>
            <p:ph idx="1"/>
          </p:nvPr>
        </p:nvSpPr>
        <p:spPr>
          <a:xfrm>
            <a:off x="5453872" y="2057401"/>
            <a:ext cx="6172200" cy="5864416"/>
          </a:xfrm>
        </p:spPr>
        <p:txBody>
          <a:bodyPr>
            <a:normAutofit/>
          </a:bodyPr>
          <a:lstStyle/>
          <a:p>
            <a:pPr marL="0" indent="0">
              <a:buNone/>
            </a:pPr>
            <a:r>
              <a:rPr lang="en-US" dirty="0"/>
              <a:t>NEA – </a:t>
            </a:r>
            <a:r>
              <a:rPr lang="en-US" b="1" i="1" dirty="0"/>
              <a:t>“Representative Diversity” </a:t>
            </a:r>
            <a:r>
              <a:rPr lang="en-US" dirty="0"/>
              <a:t>can be defined as the sum of the ways that people are both alike and different. The dimensions of diversity include race, ethnicity, gender, sexual orientation, language, culture, religion, mental and physical ability, class, and immigration status”. </a:t>
            </a:r>
          </a:p>
        </p:txBody>
      </p:sp>
      <p:sp>
        <p:nvSpPr>
          <p:cNvPr id="9" name="Text Placeholder 8"/>
          <p:cNvSpPr>
            <a:spLocks noGrp="1"/>
          </p:cNvSpPr>
          <p:nvPr>
            <p:ph type="body" sz="half" idx="2"/>
          </p:nvPr>
        </p:nvSpPr>
        <p:spPr/>
        <p:txBody>
          <a:bodyPr/>
          <a:lstStyle/>
          <a:p>
            <a:endParaRPr lang="en-US" dirty="0"/>
          </a:p>
          <a:p>
            <a:endParaRPr lang="en-US" dirty="0"/>
          </a:p>
        </p:txBody>
      </p:sp>
      <p:pic>
        <p:nvPicPr>
          <p:cNvPr id="2" name="Picture 1"/>
          <p:cNvPicPr>
            <a:picLocks noChangeAspect="1"/>
          </p:cNvPicPr>
          <p:nvPr/>
        </p:nvPicPr>
        <p:blipFill>
          <a:blip r:embed="rId2"/>
          <a:stretch>
            <a:fillRect/>
          </a:stretch>
        </p:blipFill>
        <p:spPr>
          <a:xfrm>
            <a:off x="140795" y="2057400"/>
            <a:ext cx="4761144" cy="1439956"/>
          </a:xfrm>
          <a:prstGeom prst="rect">
            <a:avLst/>
          </a:prstGeom>
        </p:spPr>
      </p:pic>
    </p:spTree>
    <p:extLst>
      <p:ext uri="{BB962C8B-B14F-4D97-AF65-F5344CB8AC3E}">
        <p14:creationId xmlns:p14="http://schemas.microsoft.com/office/powerpoint/2010/main" val="3305467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9788" y="457200"/>
            <a:ext cx="11094546" cy="1600200"/>
          </a:xfrm>
        </p:spPr>
        <p:txBody>
          <a:bodyPr>
            <a:noAutofit/>
          </a:bodyPr>
          <a:lstStyle/>
          <a:p>
            <a:r>
              <a:rPr lang="en-US" sz="4400" b="1" dirty="0">
                <a:solidFill>
                  <a:schemeClr val="tx2"/>
                </a:solidFill>
                <a:latin typeface="+mn-lt"/>
              </a:rPr>
              <a:t>Why is “Diversity” important in regards to building new faculty leadership?</a:t>
            </a:r>
          </a:p>
        </p:txBody>
      </p:sp>
      <p:sp>
        <p:nvSpPr>
          <p:cNvPr id="8" name="Content Placeholder 7"/>
          <p:cNvSpPr>
            <a:spLocks noGrp="1"/>
          </p:cNvSpPr>
          <p:nvPr>
            <p:ph idx="1"/>
          </p:nvPr>
        </p:nvSpPr>
        <p:spPr>
          <a:xfrm>
            <a:off x="5444445" y="2799761"/>
            <a:ext cx="6172200" cy="3610466"/>
          </a:xfrm>
        </p:spPr>
        <p:txBody>
          <a:bodyPr>
            <a:normAutofit/>
          </a:bodyPr>
          <a:lstStyle/>
          <a:p>
            <a:r>
              <a:rPr lang="en-US" dirty="0"/>
              <a:t>Supports cultural sensitivity, professional involvement and academic collaboration.</a:t>
            </a:r>
          </a:p>
          <a:p>
            <a:r>
              <a:rPr lang="en-US" dirty="0"/>
              <a:t>Cultivates student </a:t>
            </a:r>
            <a:r>
              <a:rPr lang="en-US" b="1" i="1" dirty="0"/>
              <a:t>“Tolerance”.</a:t>
            </a:r>
          </a:p>
          <a:p>
            <a:r>
              <a:rPr lang="en-US" dirty="0"/>
              <a:t>Inspires “New” and “Active” Leadership – Create a space for growth.</a:t>
            </a:r>
          </a:p>
          <a:p>
            <a:pPr marL="0" indent="0">
              <a:buNone/>
            </a:pPr>
            <a:endParaRPr lang="en-US" dirty="0"/>
          </a:p>
          <a:p>
            <a:pPr marL="0" indent="0">
              <a:buNone/>
            </a:pPr>
            <a:endParaRPr lang="en-US" dirty="0"/>
          </a:p>
        </p:txBody>
      </p:sp>
      <p:sp>
        <p:nvSpPr>
          <p:cNvPr id="9" name="Text Placeholder 8"/>
          <p:cNvSpPr>
            <a:spLocks noGrp="1"/>
          </p:cNvSpPr>
          <p:nvPr>
            <p:ph type="body" sz="half" idx="2"/>
          </p:nvPr>
        </p:nvSpPr>
        <p:spPr/>
        <p:txBody>
          <a:bodyPr/>
          <a:lstStyle/>
          <a:p>
            <a:endParaRPr lang="en-US" dirty="0"/>
          </a:p>
          <a:p>
            <a:endParaRPr lang="en-US" dirty="0"/>
          </a:p>
        </p:txBody>
      </p:sp>
      <p:pic>
        <p:nvPicPr>
          <p:cNvPr id="3" name="Picture 2"/>
          <p:cNvPicPr>
            <a:picLocks noChangeAspect="1"/>
          </p:cNvPicPr>
          <p:nvPr/>
        </p:nvPicPr>
        <p:blipFill>
          <a:blip r:embed="rId2"/>
          <a:stretch>
            <a:fillRect/>
          </a:stretch>
        </p:blipFill>
        <p:spPr>
          <a:xfrm>
            <a:off x="548531" y="2799761"/>
            <a:ext cx="4223494" cy="1992200"/>
          </a:xfrm>
          <a:prstGeom prst="rect">
            <a:avLst/>
          </a:prstGeom>
        </p:spPr>
      </p:pic>
    </p:spTree>
    <p:extLst>
      <p:ext uri="{BB962C8B-B14F-4D97-AF65-F5344CB8AC3E}">
        <p14:creationId xmlns:p14="http://schemas.microsoft.com/office/powerpoint/2010/main" val="3574823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3601" y="489857"/>
            <a:ext cx="10515600" cy="735628"/>
          </a:xfrm>
        </p:spPr>
        <p:txBody>
          <a:bodyPr>
            <a:normAutofit fontScale="90000"/>
          </a:bodyPr>
          <a:lstStyle/>
          <a:p>
            <a:br>
              <a:rPr lang="en-US" b="1" dirty="0">
                <a:solidFill>
                  <a:schemeClr val="tx2"/>
                </a:solidFill>
                <a:latin typeface="Tw Cen MT" panose="020B0602020104020603" pitchFamily="34" charset="0"/>
              </a:rPr>
            </a:br>
            <a:br>
              <a:rPr lang="en-US" b="1" dirty="0">
                <a:solidFill>
                  <a:schemeClr val="tx2"/>
                </a:solidFill>
                <a:latin typeface="Tw Cen MT" panose="020B0602020104020603" pitchFamily="34" charset="0"/>
              </a:rPr>
            </a:br>
            <a:r>
              <a:rPr lang="en-US" sz="4900" b="1" dirty="0">
                <a:solidFill>
                  <a:schemeClr val="tx2"/>
                </a:solidFill>
                <a:latin typeface="+mn-lt"/>
              </a:rPr>
              <a:t>Is the concept of building “Diversity” and individual person or a way of thinking?</a:t>
            </a:r>
            <a:br>
              <a:rPr lang="en-US" sz="4900" b="1" dirty="0">
                <a:solidFill>
                  <a:schemeClr val="tx2"/>
                </a:solidFill>
                <a:latin typeface="Tw Cen MT" panose="020B0602020104020603" pitchFamily="34" charset="0"/>
              </a:rPr>
            </a:br>
            <a:endParaRPr lang="en-US" dirty="0"/>
          </a:p>
        </p:txBody>
      </p:sp>
      <p:sp>
        <p:nvSpPr>
          <p:cNvPr id="5" name="Text Placeholder 4"/>
          <p:cNvSpPr>
            <a:spLocks noGrp="1"/>
          </p:cNvSpPr>
          <p:nvPr>
            <p:ph type="body" idx="1"/>
          </p:nvPr>
        </p:nvSpPr>
        <p:spPr>
          <a:xfrm>
            <a:off x="839787" y="2092751"/>
            <a:ext cx="5157787" cy="659876"/>
          </a:xfrm>
        </p:spPr>
        <p:txBody>
          <a:bodyPr>
            <a:normAutofit fontScale="92500" lnSpcReduction="10000"/>
          </a:bodyPr>
          <a:lstStyle/>
          <a:p>
            <a:pPr algn="ctr"/>
            <a:r>
              <a:rPr lang="en-US" dirty="0"/>
              <a:t>Various Ethnic Groups – Racial Identification</a:t>
            </a:r>
          </a:p>
        </p:txBody>
      </p:sp>
      <p:sp>
        <p:nvSpPr>
          <p:cNvPr id="6" name="Content Placeholder 5"/>
          <p:cNvSpPr>
            <a:spLocks noGrp="1"/>
          </p:cNvSpPr>
          <p:nvPr>
            <p:ph sz="half" idx="2"/>
          </p:nvPr>
        </p:nvSpPr>
        <p:spPr>
          <a:xfrm>
            <a:off x="839788" y="3026004"/>
            <a:ext cx="4571198" cy="1237652"/>
          </a:xfrm>
          <a:solidFill>
            <a:schemeClr val="accent1">
              <a:lumMod val="60000"/>
              <a:lumOff val="40000"/>
            </a:schemeClr>
          </a:solidFill>
        </p:spPr>
        <p:txBody>
          <a:bodyPr>
            <a:normAutofit fontScale="85000" lnSpcReduction="10000"/>
          </a:bodyPr>
          <a:lstStyle/>
          <a:p>
            <a:r>
              <a:rPr lang="en-US" dirty="0"/>
              <a:t>Race &amp; Ethnicity</a:t>
            </a:r>
          </a:p>
          <a:p>
            <a:r>
              <a:rPr lang="en-US" dirty="0"/>
              <a:t>Does racial identity matter at all?</a:t>
            </a:r>
          </a:p>
          <a:p>
            <a:r>
              <a:rPr lang="en-US" dirty="0"/>
              <a:t>Discussion?</a:t>
            </a:r>
          </a:p>
          <a:p>
            <a:endParaRPr lang="en-US" dirty="0"/>
          </a:p>
          <a:p>
            <a:endParaRPr lang="en-US" dirty="0"/>
          </a:p>
          <a:p>
            <a:endParaRPr lang="en-US" dirty="0"/>
          </a:p>
        </p:txBody>
      </p:sp>
      <p:sp>
        <p:nvSpPr>
          <p:cNvPr id="7" name="Text Placeholder 6"/>
          <p:cNvSpPr>
            <a:spLocks noGrp="1"/>
          </p:cNvSpPr>
          <p:nvPr>
            <p:ph type="body" sz="quarter" idx="3"/>
          </p:nvPr>
        </p:nvSpPr>
        <p:spPr>
          <a:xfrm>
            <a:off x="6172200" y="2092751"/>
            <a:ext cx="5183188" cy="593888"/>
          </a:xfrm>
        </p:spPr>
        <p:txBody>
          <a:bodyPr>
            <a:normAutofit/>
          </a:bodyPr>
          <a:lstStyle/>
          <a:p>
            <a:pPr algn="ctr"/>
            <a:r>
              <a:rPr lang="en-US" dirty="0"/>
              <a:t>Diversity of thoughts?</a:t>
            </a:r>
          </a:p>
        </p:txBody>
      </p:sp>
      <p:sp>
        <p:nvSpPr>
          <p:cNvPr id="8" name="Content Placeholder 7"/>
          <p:cNvSpPr>
            <a:spLocks noGrp="1"/>
          </p:cNvSpPr>
          <p:nvPr>
            <p:ph sz="quarter" idx="4"/>
          </p:nvPr>
        </p:nvSpPr>
        <p:spPr>
          <a:xfrm>
            <a:off x="6172200" y="3026004"/>
            <a:ext cx="4885441" cy="1237652"/>
          </a:xfrm>
          <a:solidFill>
            <a:schemeClr val="accent1">
              <a:lumMod val="60000"/>
              <a:lumOff val="40000"/>
            </a:schemeClr>
          </a:solidFill>
        </p:spPr>
        <p:txBody>
          <a:bodyPr>
            <a:normAutofit fontScale="85000" lnSpcReduction="10000"/>
          </a:bodyPr>
          <a:lstStyle/>
          <a:p>
            <a:pPr marL="0" indent="0">
              <a:buNone/>
            </a:pPr>
            <a:r>
              <a:rPr lang="en-US" sz="2400" dirty="0"/>
              <a:t>Susan Wood (2008) </a:t>
            </a:r>
            <a:r>
              <a:rPr lang="en-US" sz="2400" b="1" dirty="0"/>
              <a:t>“Diversity of thought—the idea of more-than-one-way— is key to understanding the potential of diversity and inclusion as an organizational resource”. </a:t>
            </a:r>
          </a:p>
        </p:txBody>
      </p:sp>
      <p:pic>
        <p:nvPicPr>
          <p:cNvPr id="10" name="Picture 9"/>
          <p:cNvPicPr>
            <a:picLocks noChangeAspect="1"/>
          </p:cNvPicPr>
          <p:nvPr/>
        </p:nvPicPr>
        <p:blipFill>
          <a:blip r:embed="rId2"/>
          <a:stretch>
            <a:fillRect/>
          </a:stretch>
        </p:blipFill>
        <p:spPr>
          <a:xfrm>
            <a:off x="777855" y="4587970"/>
            <a:ext cx="4695064" cy="1514098"/>
          </a:xfrm>
          <a:prstGeom prst="rect">
            <a:avLst/>
          </a:prstGeom>
        </p:spPr>
      </p:pic>
      <p:pic>
        <p:nvPicPr>
          <p:cNvPr id="11" name="Picture 10"/>
          <p:cNvPicPr>
            <a:picLocks noChangeAspect="1"/>
          </p:cNvPicPr>
          <p:nvPr/>
        </p:nvPicPr>
        <p:blipFill>
          <a:blip r:embed="rId3"/>
          <a:stretch>
            <a:fillRect/>
          </a:stretch>
        </p:blipFill>
        <p:spPr>
          <a:xfrm>
            <a:off x="6623519" y="4537033"/>
            <a:ext cx="4066182" cy="1615973"/>
          </a:xfrm>
          <a:prstGeom prst="rect">
            <a:avLst/>
          </a:prstGeom>
        </p:spPr>
      </p:pic>
      <p:sp>
        <p:nvSpPr>
          <p:cNvPr id="9" name="TextBox 8">
            <a:extLst>
              <a:ext uri="{FF2B5EF4-FFF2-40B4-BE49-F238E27FC236}">
                <a16:creationId xmlns:a16="http://schemas.microsoft.com/office/drawing/2014/main" id="{36D6CB80-08EA-44BB-BAFA-E4CAC9837800}"/>
              </a:ext>
            </a:extLst>
          </p:cNvPr>
          <p:cNvSpPr txBox="1"/>
          <p:nvPr/>
        </p:nvSpPr>
        <p:spPr>
          <a:xfrm>
            <a:off x="2356701" y="6426383"/>
            <a:ext cx="7281746" cy="307777"/>
          </a:xfrm>
          <a:prstGeom prst="rect">
            <a:avLst/>
          </a:prstGeom>
          <a:noFill/>
        </p:spPr>
        <p:txBody>
          <a:bodyPr wrap="square" rtlCol="0">
            <a:spAutoFit/>
          </a:bodyPr>
          <a:lstStyle/>
          <a:p>
            <a:r>
              <a:rPr lang="en-US" sz="1400" dirty="0">
                <a:hlinkClick r:id="rId4"/>
              </a:rPr>
              <a:t>https://digitalcommons.ilr.cornell.edu/cgi/viewcontent.cgi?article=1573&amp;context=articles</a:t>
            </a:r>
            <a:r>
              <a:rPr lang="en-US" sz="1400" dirty="0"/>
              <a:t> </a:t>
            </a:r>
          </a:p>
        </p:txBody>
      </p:sp>
    </p:spTree>
    <p:extLst>
      <p:ext uri="{BB962C8B-B14F-4D97-AF65-F5344CB8AC3E}">
        <p14:creationId xmlns:p14="http://schemas.microsoft.com/office/powerpoint/2010/main" val="3481393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Ethnic Diversity:  Our Challenge</a:t>
            </a:r>
            <a:br>
              <a:rPr lang="en-US" b="1" dirty="0"/>
            </a:br>
            <a:endParaRPr lang="en-US" b="1" dirty="0"/>
          </a:p>
        </p:txBody>
      </p:sp>
      <p:pic>
        <p:nvPicPr>
          <p:cNvPr id="15" name="Content Placeholder 14"/>
          <p:cNvPicPr>
            <a:picLocks noGrp="1" noChangeAspect="1"/>
          </p:cNvPicPr>
          <p:nvPr>
            <p:ph idx="1"/>
          </p:nvPr>
        </p:nvPicPr>
        <p:blipFill>
          <a:blip r:embed="rId2"/>
          <a:stretch>
            <a:fillRect/>
          </a:stretch>
        </p:blipFill>
        <p:spPr>
          <a:xfrm>
            <a:off x="2251429" y="1279215"/>
            <a:ext cx="7689141" cy="4351338"/>
          </a:xfrm>
          <a:prstGeom prst="rect">
            <a:avLst/>
          </a:prstGeom>
        </p:spPr>
      </p:pic>
      <p:sp>
        <p:nvSpPr>
          <p:cNvPr id="16" name="TextBox 15"/>
          <p:cNvSpPr txBox="1"/>
          <p:nvPr/>
        </p:nvSpPr>
        <p:spPr>
          <a:xfrm>
            <a:off x="735980" y="6188927"/>
            <a:ext cx="8999035" cy="461665"/>
          </a:xfrm>
          <a:prstGeom prst="rect">
            <a:avLst/>
          </a:prstGeom>
          <a:noFill/>
        </p:spPr>
        <p:txBody>
          <a:bodyPr wrap="square" rtlCol="0">
            <a:spAutoFit/>
          </a:bodyPr>
          <a:lstStyle/>
          <a:p>
            <a:r>
              <a:rPr lang="en-US" sz="1200" i="1" dirty="0"/>
              <a:t>Left Out: How Exclusion in California’s Colleges and Universities Hurts Our Values, Our Students and Our Economy.  </a:t>
            </a:r>
            <a:r>
              <a:rPr lang="en-US" sz="1200" dirty="0"/>
              <a:t>The Campaign for College Opportunity March 2018  http://</a:t>
            </a:r>
            <a:r>
              <a:rPr lang="en-US" sz="1200" dirty="0" err="1"/>
              <a:t>collegecampaign.org</a:t>
            </a:r>
            <a:r>
              <a:rPr lang="en-US" sz="1200" dirty="0"/>
              <a:t>/portfolio/left-out-report/</a:t>
            </a:r>
          </a:p>
        </p:txBody>
      </p:sp>
    </p:spTree>
    <p:extLst>
      <p:ext uri="{BB962C8B-B14F-4D97-AF65-F5344CB8AC3E}">
        <p14:creationId xmlns:p14="http://schemas.microsoft.com/office/powerpoint/2010/main" val="292199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Title 1"/>
          <p:cNvSpPr>
            <a:spLocks noGrp="1"/>
          </p:cNvSpPr>
          <p:nvPr>
            <p:ph type="title"/>
          </p:nvPr>
        </p:nvSpPr>
        <p:spPr/>
        <p:txBody>
          <a:bodyPr>
            <a:normAutofit/>
          </a:bodyPr>
          <a:lstStyle/>
          <a:p>
            <a:r>
              <a:rPr lang="en-US" b="1" dirty="0">
                <a:solidFill>
                  <a:srgbClr val="44546A">
                    <a:lumMod val="90000"/>
                    <a:lumOff val="10000"/>
                  </a:srgbClr>
                </a:solidFill>
                <a:latin typeface="+mn-lt"/>
                <a:cs typeface="Arial" panose="020B0604020202020204" pitchFamily="34" charset="0"/>
              </a:rPr>
              <a:t>Can “Diverse Leaders/” inspire “Workplace Equity”? </a:t>
            </a:r>
          </a:p>
        </p:txBody>
      </p:sp>
      <p:sp>
        <p:nvSpPr>
          <p:cNvPr id="1048600" name="Content Placeholder 2"/>
          <p:cNvSpPr>
            <a:spLocks noGrp="1"/>
          </p:cNvSpPr>
          <p:nvPr>
            <p:ph idx="1"/>
          </p:nvPr>
        </p:nvSpPr>
        <p:spPr>
          <a:xfrm>
            <a:off x="1117231" y="2002721"/>
            <a:ext cx="4446181" cy="3802991"/>
          </a:xfrm>
        </p:spPr>
        <p:txBody>
          <a:bodyPr>
            <a:normAutofit fontScale="91875" lnSpcReduction="20000"/>
          </a:bodyPr>
          <a:lstStyle/>
          <a:p>
            <a:pPr marL="0" indent="0">
              <a:buNone/>
            </a:pPr>
            <a:endParaRPr lang="en-US" sz="2400" i="1" dirty="0"/>
          </a:p>
          <a:p>
            <a:r>
              <a:rPr lang="en-US" sz="4400" b="1" dirty="0"/>
              <a:t>Sophie Johnson (2018) – “Equity in a workplace means everyone receives fair treatment”</a:t>
            </a:r>
          </a:p>
          <a:p>
            <a:r>
              <a:rPr lang="en-US" sz="4400" b="1" dirty="0"/>
              <a:t>Discussion</a:t>
            </a:r>
          </a:p>
          <a:p>
            <a:pPr marL="0" indent="0">
              <a:buNone/>
            </a:pPr>
            <a:endParaRPr lang="en-US" sz="4400" dirty="0"/>
          </a:p>
        </p:txBody>
      </p:sp>
      <p:pic>
        <p:nvPicPr>
          <p:cNvPr id="4" name="Picture 3"/>
          <p:cNvPicPr>
            <a:picLocks noChangeAspect="1"/>
          </p:cNvPicPr>
          <p:nvPr/>
        </p:nvPicPr>
        <p:blipFill>
          <a:blip r:embed="rId2"/>
          <a:stretch>
            <a:fillRect/>
          </a:stretch>
        </p:blipFill>
        <p:spPr>
          <a:xfrm>
            <a:off x="6531714" y="1690688"/>
            <a:ext cx="4822086" cy="4115025"/>
          </a:xfrm>
          <a:prstGeom prst="rect">
            <a:avLst/>
          </a:prstGeom>
        </p:spPr>
      </p:pic>
      <p:sp>
        <p:nvSpPr>
          <p:cNvPr id="5" name="Rectangle 4">
            <a:extLst>
              <a:ext uri="{FF2B5EF4-FFF2-40B4-BE49-F238E27FC236}">
                <a16:creationId xmlns:a16="http://schemas.microsoft.com/office/drawing/2014/main" id="{721AB84C-AA3D-4DD1-A889-A754FE70C16C}"/>
              </a:ext>
            </a:extLst>
          </p:cNvPr>
          <p:cNvSpPr/>
          <p:nvPr/>
        </p:nvSpPr>
        <p:spPr>
          <a:xfrm>
            <a:off x="2515412" y="6169709"/>
            <a:ext cx="6096000" cy="646331"/>
          </a:xfrm>
          <a:prstGeom prst="rect">
            <a:avLst/>
          </a:prstGeom>
        </p:spPr>
        <p:txBody>
          <a:bodyPr>
            <a:spAutoFit/>
          </a:bodyPr>
          <a:lstStyle/>
          <a:p>
            <a:r>
              <a:rPr lang="en-US" i="1" dirty="0"/>
              <a:t>http://work.chron.com/advantages-equity-workplace-2635.html</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a:latin typeface="+mn-lt"/>
              </a:rPr>
              <a:t>Inclusion Cultivates Excellence:  Growing Diverse Faculty Senate Leaders</a:t>
            </a:r>
          </a:p>
        </p:txBody>
      </p:sp>
      <p:sp>
        <p:nvSpPr>
          <p:cNvPr id="8" name="Content Placeholder 7"/>
          <p:cNvSpPr>
            <a:spLocks noGrp="1"/>
          </p:cNvSpPr>
          <p:nvPr>
            <p:ph sz="half" idx="1"/>
          </p:nvPr>
        </p:nvSpPr>
        <p:spPr/>
        <p:txBody>
          <a:bodyPr/>
          <a:lstStyle/>
          <a:p>
            <a:pPr>
              <a:lnSpc>
                <a:spcPct val="100000"/>
              </a:lnSpc>
              <a:spcBef>
                <a:spcPts val="0"/>
              </a:spcBef>
            </a:pPr>
            <a:r>
              <a:rPr lang="en-US" dirty="0"/>
              <a:t>Professional Development Focus on Diversity</a:t>
            </a:r>
          </a:p>
          <a:p>
            <a:pPr>
              <a:lnSpc>
                <a:spcPct val="100000"/>
              </a:lnSpc>
              <a:spcBef>
                <a:spcPts val="0"/>
              </a:spcBef>
            </a:pPr>
            <a:endParaRPr lang="en-US" dirty="0"/>
          </a:p>
          <a:p>
            <a:pPr>
              <a:lnSpc>
                <a:spcPct val="100000"/>
              </a:lnSpc>
              <a:spcBef>
                <a:spcPts val="0"/>
              </a:spcBef>
            </a:pPr>
            <a:r>
              <a:rPr lang="en-US" dirty="0"/>
              <a:t>Form a Committee to assess and address the diversification of the Senate</a:t>
            </a:r>
          </a:p>
          <a:p>
            <a:pPr>
              <a:lnSpc>
                <a:spcPct val="100000"/>
              </a:lnSpc>
              <a:spcBef>
                <a:spcPts val="0"/>
              </a:spcBef>
            </a:pPr>
            <a:endParaRPr lang="en-US" dirty="0"/>
          </a:p>
          <a:p>
            <a:pPr>
              <a:lnSpc>
                <a:spcPct val="100000"/>
              </a:lnSpc>
              <a:spcBef>
                <a:spcPts val="0"/>
              </a:spcBef>
            </a:pPr>
            <a:r>
              <a:rPr lang="en-US" dirty="0"/>
              <a:t>The Department Chair as Transformative Diversity Leader</a:t>
            </a:r>
          </a:p>
          <a:p>
            <a:pPr>
              <a:lnSpc>
                <a:spcPct val="100000"/>
              </a:lnSpc>
              <a:spcBef>
                <a:spcPts val="0"/>
              </a:spcBef>
            </a:pPr>
            <a:endParaRPr lang="en-US" b="1" dirty="0"/>
          </a:p>
          <a:p>
            <a:pPr>
              <a:lnSpc>
                <a:spcPct val="100000"/>
              </a:lnSpc>
              <a:spcBef>
                <a:spcPts val="0"/>
              </a:spcBef>
            </a:pPr>
            <a:endParaRPr lang="en-US" b="1" dirty="0"/>
          </a:p>
        </p:txBody>
      </p:sp>
      <p:sp>
        <p:nvSpPr>
          <p:cNvPr id="9" name="Content Placeholder 8"/>
          <p:cNvSpPr>
            <a:spLocks noGrp="1"/>
          </p:cNvSpPr>
          <p:nvPr>
            <p:ph sz="half" idx="2"/>
          </p:nvPr>
        </p:nvSpPr>
        <p:spPr/>
        <p:txBody>
          <a:bodyPr/>
          <a:lstStyle/>
          <a:p>
            <a:endParaRPr lang="en-US"/>
          </a:p>
        </p:txBody>
      </p:sp>
    </p:spTree>
    <p:extLst>
      <p:ext uri="{BB962C8B-B14F-4D97-AF65-F5344CB8AC3E}">
        <p14:creationId xmlns:p14="http://schemas.microsoft.com/office/powerpoint/2010/main" val="1241185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3" name="Title 1"/>
          <p:cNvSpPr>
            <a:spLocks noGrp="1"/>
          </p:cNvSpPr>
          <p:nvPr>
            <p:ph type="title"/>
          </p:nvPr>
        </p:nvSpPr>
        <p:spPr>
          <a:xfrm>
            <a:off x="839788" y="323386"/>
            <a:ext cx="9252066" cy="1494264"/>
          </a:xfrm>
        </p:spPr>
        <p:txBody>
          <a:bodyPr>
            <a:normAutofit fontScale="90000"/>
          </a:bodyPr>
          <a:lstStyle/>
          <a:p>
            <a:r>
              <a:rPr lang="en-US" sz="4000" b="1" dirty="0">
                <a:solidFill>
                  <a:srgbClr val="44546A">
                    <a:lumMod val="90000"/>
                    <a:lumOff val="10000"/>
                  </a:srgbClr>
                </a:solidFill>
                <a:latin typeface="Tw Cen MT" panose="020B0602020104020603" pitchFamily="34" charset="0"/>
                <a:cs typeface="Arial" panose="020B0604020202020204" pitchFamily="34" charset="0"/>
              </a:rPr>
              <a:t> </a:t>
            </a:r>
            <a:br>
              <a:rPr lang="en-US" sz="4000" b="1" dirty="0">
                <a:solidFill>
                  <a:srgbClr val="44546A">
                    <a:lumMod val="90000"/>
                    <a:lumOff val="10000"/>
                  </a:srgbClr>
                </a:solidFill>
                <a:latin typeface="Tw Cen MT" panose="020B0602020104020603" pitchFamily="34" charset="0"/>
                <a:cs typeface="Arial" panose="020B0604020202020204" pitchFamily="34" charset="0"/>
              </a:rPr>
            </a:br>
            <a:r>
              <a:rPr lang="en-US" sz="4000" b="1" dirty="0">
                <a:solidFill>
                  <a:srgbClr val="44546A">
                    <a:lumMod val="90000"/>
                    <a:lumOff val="10000"/>
                  </a:srgbClr>
                </a:solidFill>
                <a:latin typeface="+mn-lt"/>
                <a:cs typeface="Arial" panose="020B0604020202020204" pitchFamily="34" charset="0"/>
              </a:rPr>
              <a:t>Marketing Tools  for building a diverse team </a:t>
            </a:r>
            <a:br>
              <a:rPr lang="en-US" sz="4000" b="1" dirty="0">
                <a:solidFill>
                  <a:srgbClr val="44546A">
                    <a:lumMod val="90000"/>
                    <a:lumOff val="10000"/>
                  </a:srgbClr>
                </a:solidFill>
                <a:latin typeface="+mn-lt"/>
                <a:cs typeface="Arial" panose="020B0604020202020204" pitchFamily="34" charset="0"/>
              </a:rPr>
            </a:br>
            <a:r>
              <a:rPr lang="en-US" sz="4000" b="1" dirty="0">
                <a:solidFill>
                  <a:srgbClr val="44546A">
                    <a:lumMod val="90000"/>
                    <a:lumOff val="10000"/>
                  </a:srgbClr>
                </a:solidFill>
                <a:latin typeface="+mn-lt"/>
                <a:cs typeface="Arial" panose="020B0604020202020204" pitchFamily="34" charset="0"/>
              </a:rPr>
              <a:t>of Senate Leaders</a:t>
            </a:r>
            <a:br>
              <a:rPr lang="en-US" b="1" dirty="0">
                <a:solidFill>
                  <a:srgbClr val="44546A">
                    <a:lumMod val="90000"/>
                    <a:lumOff val="10000"/>
                  </a:srgbClr>
                </a:solidFill>
                <a:latin typeface="Tw Cen MT" panose="020B0602020104020603" pitchFamily="34" charset="0"/>
                <a:cs typeface="Arial" panose="020B0604020202020204" pitchFamily="34" charset="0"/>
              </a:rPr>
            </a:br>
            <a:endParaRPr lang="en-US" b="1" dirty="0">
              <a:solidFill>
                <a:srgbClr val="44546A">
                  <a:lumMod val="90000"/>
                  <a:lumOff val="10000"/>
                </a:srgbClr>
              </a:solidFill>
              <a:latin typeface="Tw Cen MT" panose="020B0602020104020603" pitchFamily="34" charset="0"/>
              <a:cs typeface="Arial" panose="020B0604020202020204" pitchFamily="34" charset="0"/>
            </a:endParaRPr>
          </a:p>
        </p:txBody>
      </p:sp>
      <p:sp>
        <p:nvSpPr>
          <p:cNvPr id="1048594" name="Content Placeholder 2"/>
          <p:cNvSpPr>
            <a:spLocks noGrp="1"/>
          </p:cNvSpPr>
          <p:nvPr>
            <p:ph idx="1"/>
          </p:nvPr>
        </p:nvSpPr>
        <p:spPr>
          <a:xfrm>
            <a:off x="5183187" y="987425"/>
            <a:ext cx="6492139" cy="5335316"/>
          </a:xfrm>
        </p:spPr>
        <p:txBody>
          <a:bodyPr>
            <a:noAutofit/>
          </a:bodyPr>
          <a:lstStyle/>
          <a:p>
            <a:pPr marL="0" indent="0">
              <a:buNone/>
            </a:pPr>
            <a:endParaRPr lang="en-US" sz="2400" dirty="0"/>
          </a:p>
          <a:p>
            <a:endParaRPr lang="en-US" sz="2400" b="1"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p:txBody>
      </p:sp>
      <p:sp>
        <p:nvSpPr>
          <p:cNvPr id="2" name="Text Placeholder 1"/>
          <p:cNvSpPr>
            <a:spLocks noGrp="1"/>
          </p:cNvSpPr>
          <p:nvPr>
            <p:ph type="body" sz="half" idx="2"/>
          </p:nvPr>
        </p:nvSpPr>
        <p:spPr>
          <a:xfrm>
            <a:off x="839788" y="1148577"/>
            <a:ext cx="4343400" cy="5809784"/>
          </a:xfrm>
        </p:spPr>
        <p:txBody>
          <a:bodyPr>
            <a:normAutofit fontScale="92500" lnSpcReduction="20000"/>
          </a:bodyPr>
          <a:lstStyle/>
          <a:p>
            <a:endParaRPr lang="en-US" sz="2800" dirty="0"/>
          </a:p>
          <a:p>
            <a:r>
              <a:rPr lang="en-US" sz="2800" dirty="0"/>
              <a:t>Know your college.</a:t>
            </a:r>
          </a:p>
          <a:p>
            <a:r>
              <a:rPr lang="en-US" sz="2800" dirty="0"/>
              <a:t>Remember to be a </a:t>
            </a:r>
            <a:r>
              <a:rPr lang="en-US" sz="2800" b="1" dirty="0"/>
              <a:t>“Leader” </a:t>
            </a:r>
            <a:r>
              <a:rPr lang="en-US" sz="2800" dirty="0"/>
              <a:t>and not a </a:t>
            </a:r>
            <a:r>
              <a:rPr lang="en-US" sz="2800" b="1" dirty="0"/>
              <a:t>“Boss”.</a:t>
            </a:r>
          </a:p>
          <a:p>
            <a:r>
              <a:rPr lang="en-US" sz="2800" dirty="0"/>
              <a:t>Create a </a:t>
            </a:r>
            <a:r>
              <a:rPr lang="en-US" sz="2800" b="1" i="1" dirty="0"/>
              <a:t>“Diversity Leadership Team” – Promote Honesty!</a:t>
            </a:r>
          </a:p>
          <a:p>
            <a:r>
              <a:rPr lang="en-US" sz="2800" dirty="0"/>
              <a:t>Schedule </a:t>
            </a:r>
            <a:r>
              <a:rPr lang="en-US" sz="2800" b="1" i="1" dirty="0"/>
              <a:t>“Diverse” </a:t>
            </a:r>
            <a:r>
              <a:rPr lang="en-US" sz="2800" dirty="0"/>
              <a:t>educational presentations – non active faculty, campus leads, higher educational partners, business leaders, social justice advocates &amp; other. </a:t>
            </a:r>
          </a:p>
          <a:p>
            <a:r>
              <a:rPr lang="en-US" sz="2800" dirty="0"/>
              <a:t>Promote Equity Mindedness and Race-Conscious conversations!</a:t>
            </a:r>
          </a:p>
          <a:p>
            <a:r>
              <a:rPr lang="en-US" sz="2800" b="1" dirty="0"/>
              <a:t>Promote “Inclusion” – Love!</a:t>
            </a:r>
          </a:p>
          <a:p>
            <a:endParaRPr lang="en-US" dirty="0"/>
          </a:p>
        </p:txBody>
      </p:sp>
      <p:pic>
        <p:nvPicPr>
          <p:cNvPr id="7" name="Picture 6" descr="C:\Users\SILVES~1\AppData\Local\Temp\image_20160228_161740.jpg"/>
          <p:cNvPicPr/>
          <p:nvPr/>
        </p:nvPicPr>
        <p:blipFill>
          <a:blip r:embed="rId2">
            <a:extLst>
              <a:ext uri="{28A0092B-C50C-407E-A947-70E740481C1C}">
                <a14:useLocalDpi xmlns:a14="http://schemas.microsoft.com/office/drawing/2010/main" val="0"/>
              </a:ext>
            </a:extLst>
          </a:blip>
          <a:srcRect/>
          <a:stretch>
            <a:fillRect/>
          </a:stretch>
        </p:blipFill>
        <p:spPr bwMode="auto">
          <a:xfrm>
            <a:off x="5353214" y="2081093"/>
            <a:ext cx="5552679" cy="3416458"/>
          </a:xfrm>
          <a:prstGeom prst="rect">
            <a:avLst/>
          </a:prstGeom>
          <a:noFill/>
          <a:ln>
            <a:noFill/>
          </a:ln>
        </p:spPr>
      </p:pic>
      <p:pic>
        <p:nvPicPr>
          <p:cNvPr id="5" name="Picture 4"/>
          <p:cNvPicPr>
            <a:picLocks noChangeAspect="1"/>
          </p:cNvPicPr>
          <p:nvPr/>
        </p:nvPicPr>
        <p:blipFill>
          <a:blip r:embed="rId3"/>
          <a:stretch>
            <a:fillRect/>
          </a:stretch>
        </p:blipFill>
        <p:spPr>
          <a:xfrm>
            <a:off x="9779620" y="191665"/>
            <a:ext cx="2215240" cy="1531476"/>
          </a:xfrm>
          <a:prstGeom prst="rect">
            <a:avLst/>
          </a:prstGeom>
        </p:spPr>
      </p:pic>
    </p:spTree>
    <p:extLst>
      <p:ext uri="{BB962C8B-B14F-4D97-AF65-F5344CB8AC3E}">
        <p14:creationId xmlns:p14="http://schemas.microsoft.com/office/powerpoint/2010/main" val="38843109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1231</TotalTime>
  <Words>461</Words>
  <Application>Microsoft Office PowerPoint</Application>
  <PresentationFormat>Widescreen</PresentationFormat>
  <Paragraphs>71</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Tw Cen MT</vt:lpstr>
      <vt:lpstr>Office Theme</vt:lpstr>
      <vt:lpstr>Representation Matters: Building  Diverse Faculty Leadership </vt:lpstr>
      <vt:lpstr>Presentation Highlights</vt:lpstr>
      <vt:lpstr>  What is “Representative Diversity” </vt:lpstr>
      <vt:lpstr>Why is “Diversity” important in regards to building new faculty leadership?</vt:lpstr>
      <vt:lpstr>  Is the concept of building “Diversity” and individual person or a way of thinking? </vt:lpstr>
      <vt:lpstr>Ethnic Diversity:  Our Challenge </vt:lpstr>
      <vt:lpstr>Can “Diverse Leaders/” inspire “Workplace Equity”? </vt:lpstr>
      <vt:lpstr>Inclusion Cultivates Excellence:  Growing Diverse Faculty Senate Leaders</vt:lpstr>
      <vt:lpstr>  Marketing Tools  for building a diverse team  of Senate Leaders </vt:lpstr>
      <vt:lpstr>Questions &amp; Comments </vt:lpstr>
    </vt:vector>
  </TitlesOfParts>
  <Company>Chaffey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 Code Realignment Project</dc:title>
  <dc:creator>Marie Boyd</dc:creator>
  <cp:lastModifiedBy>Henderson, Silvester</cp:lastModifiedBy>
  <cp:revision>76</cp:revision>
  <cp:lastPrinted>2018-05-30T21:54:36Z</cp:lastPrinted>
  <dcterms:created xsi:type="dcterms:W3CDTF">2016-12-09T16:12:34Z</dcterms:created>
  <dcterms:modified xsi:type="dcterms:W3CDTF">2018-06-14T16:15:30Z</dcterms:modified>
</cp:coreProperties>
</file>