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66" r:id="rId4"/>
    <p:sldId id="268" r:id="rId5"/>
    <p:sldId id="269" r:id="rId6"/>
    <p:sldId id="263" r:id="rId7"/>
    <p:sldId id="272" r:id="rId8"/>
    <p:sldId id="271" r:id="rId9"/>
    <p:sldId id="258" r:id="rId10"/>
    <p:sldId id="261" r:id="rId11"/>
    <p:sldId id="264"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94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1.xlsx"/><Relationship Id="rId3"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a:pPr>
            <a:r>
              <a:rPr lang="en-US" sz="1800" dirty="0">
                <a:latin typeface="Segoe UI Semibold" panose="020B0702040204020203" pitchFamily="34" charset="0"/>
              </a:rPr>
              <a:t>Under-Represented Minority* </a:t>
            </a:r>
            <a:r>
              <a:rPr lang="en-US" sz="1800" dirty="0" smtClean="0">
                <a:latin typeface="Segoe UI Semibold" panose="020B0702040204020203" pitchFamily="34" charset="0"/>
              </a:rPr>
              <a:t>Percentages </a:t>
            </a:r>
            <a:r>
              <a:rPr lang="en-US" sz="1800" dirty="0">
                <a:latin typeface="Segoe UI Semibold" panose="020B0702040204020203" pitchFamily="34" charset="0"/>
              </a:rPr>
              <a:t>by Student and Employee Types</a:t>
            </a:r>
          </a:p>
          <a:p>
            <a:pPr>
              <a:defRPr sz="1800"/>
            </a:pPr>
            <a:r>
              <a:rPr lang="en-US" sz="1800" dirty="0">
                <a:latin typeface="Segoe UI Semibold" panose="020B0702040204020203" pitchFamily="34" charset="0"/>
              </a:rPr>
              <a:t>Fall Terms 2005 - 2014</a:t>
            </a:r>
          </a:p>
        </c:rich>
      </c:tx>
      <c:layout>
        <c:manualLayout>
          <c:xMode val="edge"/>
          <c:yMode val="edge"/>
          <c:x val="0.0548666069114116"/>
          <c:y val="0.00126064484667066"/>
        </c:manualLayout>
      </c:layout>
      <c:overlay val="0"/>
    </c:title>
    <c:autoTitleDeleted val="0"/>
    <c:plotArea>
      <c:layout>
        <c:manualLayout>
          <c:layoutTarget val="inner"/>
          <c:xMode val="edge"/>
          <c:yMode val="edge"/>
          <c:x val="0.048462237720192"/>
          <c:y val="0.119488195800824"/>
          <c:w val="0.71002297575561"/>
          <c:h val="0.771345822149663"/>
        </c:manualLayout>
      </c:layout>
      <c:lineChart>
        <c:grouping val="standard"/>
        <c:varyColors val="0"/>
        <c:ser>
          <c:idx val="0"/>
          <c:order val="0"/>
          <c:tx>
            <c:strRef>
              <c:f>data!$A$2</c:f>
              <c:strCache>
                <c:ptCount val="1"/>
                <c:pt idx="0">
                  <c:v>All Students</c:v>
                </c:pt>
              </c:strCache>
            </c:strRef>
          </c:tx>
          <c:spPr>
            <a:ln w="38100"/>
          </c:spPr>
          <c:marker>
            <c:spPr>
              <a:ln w="38100"/>
            </c:spPr>
          </c:marker>
          <c:cat>
            <c:strRef>
              <c:f>data!$B$1:$K$1</c:f>
              <c:strCache>
                <c:ptCount val="10"/>
                <c:pt idx="0">
                  <c:v>Fall 2005</c:v>
                </c:pt>
                <c:pt idx="1">
                  <c:v>Fall 2006</c:v>
                </c:pt>
                <c:pt idx="2">
                  <c:v>Fall 2007</c:v>
                </c:pt>
                <c:pt idx="3">
                  <c:v>Fall 2008</c:v>
                </c:pt>
                <c:pt idx="4">
                  <c:v>Fall 2009</c:v>
                </c:pt>
                <c:pt idx="5">
                  <c:v>Fall 2010</c:v>
                </c:pt>
                <c:pt idx="6">
                  <c:v>Fall 2011</c:v>
                </c:pt>
                <c:pt idx="7">
                  <c:v>Fall 2012</c:v>
                </c:pt>
                <c:pt idx="8">
                  <c:v>Fall 2013</c:v>
                </c:pt>
                <c:pt idx="9">
                  <c:v>Fall 2014</c:v>
                </c:pt>
              </c:strCache>
            </c:strRef>
          </c:cat>
          <c:val>
            <c:numRef>
              <c:f>data!$B$2:$K$2</c:f>
              <c:numCache>
                <c:formatCode>0.0%</c:formatCode>
                <c:ptCount val="10"/>
                <c:pt idx="0">
                  <c:v>0.378514013127567</c:v>
                </c:pt>
                <c:pt idx="1">
                  <c:v>0.381203002488287</c:v>
                </c:pt>
                <c:pt idx="2">
                  <c:v>0.387964016310657</c:v>
                </c:pt>
                <c:pt idx="3">
                  <c:v>0.392852345000441</c:v>
                </c:pt>
                <c:pt idx="4">
                  <c:v>0.388025704972137</c:v>
                </c:pt>
                <c:pt idx="5">
                  <c:v>0.425843117840474</c:v>
                </c:pt>
                <c:pt idx="6">
                  <c:v>0.444089308231581</c:v>
                </c:pt>
                <c:pt idx="7">
                  <c:v>0.466241000465144</c:v>
                </c:pt>
                <c:pt idx="8">
                  <c:v>0.487002490941743</c:v>
                </c:pt>
                <c:pt idx="9">
                  <c:v>0.498261042141548</c:v>
                </c:pt>
              </c:numCache>
            </c:numRef>
          </c:val>
          <c:smooth val="0"/>
        </c:ser>
        <c:ser>
          <c:idx val="1"/>
          <c:order val="1"/>
          <c:tx>
            <c:strRef>
              <c:f>data!$A$3</c:f>
              <c:strCache>
                <c:ptCount val="1"/>
                <c:pt idx="0">
                  <c:v>Classified</c:v>
                </c:pt>
              </c:strCache>
            </c:strRef>
          </c:tx>
          <c:spPr>
            <a:ln w="38100"/>
          </c:spPr>
          <c:marker>
            <c:spPr>
              <a:ln w="38100"/>
            </c:spPr>
          </c:marker>
          <c:cat>
            <c:strRef>
              <c:f>data!$B$1:$K$1</c:f>
              <c:strCache>
                <c:ptCount val="10"/>
                <c:pt idx="0">
                  <c:v>Fall 2005</c:v>
                </c:pt>
                <c:pt idx="1">
                  <c:v>Fall 2006</c:v>
                </c:pt>
                <c:pt idx="2">
                  <c:v>Fall 2007</c:v>
                </c:pt>
                <c:pt idx="3">
                  <c:v>Fall 2008</c:v>
                </c:pt>
                <c:pt idx="4">
                  <c:v>Fall 2009</c:v>
                </c:pt>
                <c:pt idx="5">
                  <c:v>Fall 2010</c:v>
                </c:pt>
                <c:pt idx="6">
                  <c:v>Fall 2011</c:v>
                </c:pt>
                <c:pt idx="7">
                  <c:v>Fall 2012</c:v>
                </c:pt>
                <c:pt idx="8">
                  <c:v>Fall 2013</c:v>
                </c:pt>
                <c:pt idx="9">
                  <c:v>Fall 2014</c:v>
                </c:pt>
              </c:strCache>
            </c:strRef>
          </c:cat>
          <c:val>
            <c:numRef>
              <c:f>data!$B$3:$K$3</c:f>
              <c:numCache>
                <c:formatCode>0.0%</c:formatCode>
                <c:ptCount val="10"/>
                <c:pt idx="0">
                  <c:v>0.3595</c:v>
                </c:pt>
                <c:pt idx="1">
                  <c:v>0.3767</c:v>
                </c:pt>
                <c:pt idx="2">
                  <c:v>0.3434</c:v>
                </c:pt>
                <c:pt idx="3">
                  <c:v>0.3278</c:v>
                </c:pt>
                <c:pt idx="4">
                  <c:v>0.3614</c:v>
                </c:pt>
                <c:pt idx="5">
                  <c:v>0.3667</c:v>
                </c:pt>
                <c:pt idx="6">
                  <c:v>0.402</c:v>
                </c:pt>
                <c:pt idx="7">
                  <c:v>0.3698</c:v>
                </c:pt>
                <c:pt idx="8">
                  <c:v>0.3776</c:v>
                </c:pt>
                <c:pt idx="9">
                  <c:v>0.3914</c:v>
                </c:pt>
              </c:numCache>
            </c:numRef>
          </c:val>
          <c:smooth val="0"/>
        </c:ser>
        <c:ser>
          <c:idx val="2"/>
          <c:order val="2"/>
          <c:tx>
            <c:strRef>
              <c:f>data!$A$4</c:f>
              <c:strCache>
                <c:ptCount val="1"/>
                <c:pt idx="0">
                  <c:v>Administrator</c:v>
                </c:pt>
              </c:strCache>
            </c:strRef>
          </c:tx>
          <c:spPr>
            <a:ln w="38100"/>
          </c:spPr>
          <c:marker>
            <c:spPr>
              <a:ln w="38100"/>
            </c:spPr>
          </c:marker>
          <c:cat>
            <c:strRef>
              <c:f>data!$B$1:$K$1</c:f>
              <c:strCache>
                <c:ptCount val="10"/>
                <c:pt idx="0">
                  <c:v>Fall 2005</c:v>
                </c:pt>
                <c:pt idx="1">
                  <c:v>Fall 2006</c:v>
                </c:pt>
                <c:pt idx="2">
                  <c:v>Fall 2007</c:v>
                </c:pt>
                <c:pt idx="3">
                  <c:v>Fall 2008</c:v>
                </c:pt>
                <c:pt idx="4">
                  <c:v>Fall 2009</c:v>
                </c:pt>
                <c:pt idx="5">
                  <c:v>Fall 2010</c:v>
                </c:pt>
                <c:pt idx="6">
                  <c:v>Fall 2011</c:v>
                </c:pt>
                <c:pt idx="7">
                  <c:v>Fall 2012</c:v>
                </c:pt>
                <c:pt idx="8">
                  <c:v>Fall 2013</c:v>
                </c:pt>
                <c:pt idx="9">
                  <c:v>Fall 2014</c:v>
                </c:pt>
              </c:strCache>
            </c:strRef>
          </c:cat>
          <c:val>
            <c:numRef>
              <c:f>data!$B$4:$K$4</c:f>
              <c:numCache>
                <c:formatCode>0.0%</c:formatCode>
                <c:ptCount val="10"/>
                <c:pt idx="0">
                  <c:v>0.2597</c:v>
                </c:pt>
                <c:pt idx="1">
                  <c:v>0.2948</c:v>
                </c:pt>
                <c:pt idx="2">
                  <c:v>0.231</c:v>
                </c:pt>
                <c:pt idx="3">
                  <c:v>0.2662</c:v>
                </c:pt>
                <c:pt idx="4">
                  <c:v>0.2383</c:v>
                </c:pt>
                <c:pt idx="5">
                  <c:v>0.2337</c:v>
                </c:pt>
                <c:pt idx="6">
                  <c:v>0.327</c:v>
                </c:pt>
                <c:pt idx="7">
                  <c:v>0.2731</c:v>
                </c:pt>
                <c:pt idx="8">
                  <c:v>0.3293</c:v>
                </c:pt>
                <c:pt idx="9">
                  <c:v>0.2356</c:v>
                </c:pt>
              </c:numCache>
            </c:numRef>
          </c:val>
          <c:smooth val="0"/>
        </c:ser>
        <c:ser>
          <c:idx val="3"/>
          <c:order val="3"/>
          <c:tx>
            <c:strRef>
              <c:f>data!$A$5</c:f>
              <c:strCache>
                <c:ptCount val="1"/>
                <c:pt idx="0">
                  <c:v>Tenure/Tenure-Track Faculty</c:v>
                </c:pt>
              </c:strCache>
            </c:strRef>
          </c:tx>
          <c:spPr>
            <a:ln w="38100"/>
          </c:spPr>
          <c:marker>
            <c:spPr>
              <a:ln w="38100"/>
            </c:spPr>
          </c:marker>
          <c:cat>
            <c:strRef>
              <c:f>data!$B$1:$K$1</c:f>
              <c:strCache>
                <c:ptCount val="10"/>
                <c:pt idx="0">
                  <c:v>Fall 2005</c:v>
                </c:pt>
                <c:pt idx="1">
                  <c:v>Fall 2006</c:v>
                </c:pt>
                <c:pt idx="2">
                  <c:v>Fall 2007</c:v>
                </c:pt>
                <c:pt idx="3">
                  <c:v>Fall 2008</c:v>
                </c:pt>
                <c:pt idx="4">
                  <c:v>Fall 2009</c:v>
                </c:pt>
                <c:pt idx="5">
                  <c:v>Fall 2010</c:v>
                </c:pt>
                <c:pt idx="6">
                  <c:v>Fall 2011</c:v>
                </c:pt>
                <c:pt idx="7">
                  <c:v>Fall 2012</c:v>
                </c:pt>
                <c:pt idx="8">
                  <c:v>Fall 2013</c:v>
                </c:pt>
                <c:pt idx="9">
                  <c:v>Fall 2014</c:v>
                </c:pt>
              </c:strCache>
            </c:strRef>
          </c:cat>
          <c:val>
            <c:numRef>
              <c:f>data!$B$5:$K$5</c:f>
              <c:numCache>
                <c:formatCode>0.0%</c:formatCode>
                <c:ptCount val="10"/>
                <c:pt idx="0">
                  <c:v>0.2111</c:v>
                </c:pt>
                <c:pt idx="1">
                  <c:v>0.2356</c:v>
                </c:pt>
                <c:pt idx="2">
                  <c:v>0.201</c:v>
                </c:pt>
                <c:pt idx="3">
                  <c:v>0.2088</c:v>
                </c:pt>
                <c:pt idx="4">
                  <c:v>0.173</c:v>
                </c:pt>
                <c:pt idx="5">
                  <c:v>0.1803</c:v>
                </c:pt>
                <c:pt idx="6">
                  <c:v>0.1988</c:v>
                </c:pt>
                <c:pt idx="7">
                  <c:v>0.1667</c:v>
                </c:pt>
                <c:pt idx="8">
                  <c:v>0.1969</c:v>
                </c:pt>
                <c:pt idx="9">
                  <c:v>0.2031</c:v>
                </c:pt>
              </c:numCache>
            </c:numRef>
          </c:val>
          <c:smooth val="0"/>
        </c:ser>
        <c:ser>
          <c:idx val="4"/>
          <c:order val="4"/>
          <c:tx>
            <c:strRef>
              <c:f>data!$A$6</c:f>
              <c:strCache>
                <c:ptCount val="1"/>
                <c:pt idx="0">
                  <c:v>Adjunct Faculty</c:v>
                </c:pt>
              </c:strCache>
            </c:strRef>
          </c:tx>
          <c:spPr>
            <a:ln w="38100"/>
          </c:spPr>
          <c:marker>
            <c:spPr>
              <a:ln w="38100"/>
            </c:spPr>
          </c:marker>
          <c:cat>
            <c:strRef>
              <c:f>data!$B$1:$K$1</c:f>
              <c:strCache>
                <c:ptCount val="10"/>
                <c:pt idx="0">
                  <c:v>Fall 2005</c:v>
                </c:pt>
                <c:pt idx="1">
                  <c:v>Fall 2006</c:v>
                </c:pt>
                <c:pt idx="2">
                  <c:v>Fall 2007</c:v>
                </c:pt>
                <c:pt idx="3">
                  <c:v>Fall 2008</c:v>
                </c:pt>
                <c:pt idx="4">
                  <c:v>Fall 2009</c:v>
                </c:pt>
                <c:pt idx="5">
                  <c:v>Fall 2010</c:v>
                </c:pt>
                <c:pt idx="6">
                  <c:v>Fall 2011</c:v>
                </c:pt>
                <c:pt idx="7">
                  <c:v>Fall 2012</c:v>
                </c:pt>
                <c:pt idx="8">
                  <c:v>Fall 2013</c:v>
                </c:pt>
                <c:pt idx="9">
                  <c:v>Fall 2014</c:v>
                </c:pt>
              </c:strCache>
            </c:strRef>
          </c:cat>
          <c:val>
            <c:numRef>
              <c:f>data!$B$6:$K$6</c:f>
              <c:numCache>
                <c:formatCode>0.0%</c:formatCode>
                <c:ptCount val="10"/>
                <c:pt idx="0">
                  <c:v>0.1714</c:v>
                </c:pt>
                <c:pt idx="1">
                  <c:v>0.179</c:v>
                </c:pt>
                <c:pt idx="2">
                  <c:v>0.1721</c:v>
                </c:pt>
                <c:pt idx="3">
                  <c:v>0.1887</c:v>
                </c:pt>
                <c:pt idx="4">
                  <c:v>0.1826</c:v>
                </c:pt>
                <c:pt idx="5">
                  <c:v>0.1976</c:v>
                </c:pt>
                <c:pt idx="6">
                  <c:v>0.2122</c:v>
                </c:pt>
                <c:pt idx="7">
                  <c:v>0.193</c:v>
                </c:pt>
                <c:pt idx="8">
                  <c:v>0.2049</c:v>
                </c:pt>
                <c:pt idx="9">
                  <c:v>0.2238</c:v>
                </c:pt>
              </c:numCache>
            </c:numRef>
          </c:val>
          <c:smooth val="0"/>
        </c:ser>
        <c:dLbls>
          <c:showLegendKey val="0"/>
          <c:showVal val="0"/>
          <c:showCatName val="0"/>
          <c:showSerName val="0"/>
          <c:showPercent val="0"/>
          <c:showBubbleSize val="0"/>
        </c:dLbls>
        <c:marker val="1"/>
        <c:smooth val="0"/>
        <c:axId val="2090070408"/>
        <c:axId val="2089918552"/>
      </c:lineChart>
      <c:catAx>
        <c:axId val="2090070408"/>
        <c:scaling>
          <c:orientation val="minMax"/>
        </c:scaling>
        <c:delete val="0"/>
        <c:axPos val="b"/>
        <c:numFmt formatCode="General" sourceLinked="1"/>
        <c:majorTickMark val="out"/>
        <c:minorTickMark val="none"/>
        <c:tickLblPos val="nextTo"/>
        <c:txPr>
          <a:bodyPr/>
          <a:lstStyle/>
          <a:p>
            <a:pPr>
              <a:defRPr sz="1200" b="1">
                <a:latin typeface="Segoe UI" panose="020B0502040204020203" pitchFamily="34" charset="0"/>
                <a:ea typeface="Segoe UI" panose="020B0502040204020203" pitchFamily="34" charset="0"/>
                <a:cs typeface="Segoe UI" panose="020B0502040204020203" pitchFamily="34" charset="0"/>
              </a:defRPr>
            </a:pPr>
            <a:endParaRPr lang="en-US"/>
          </a:p>
        </c:txPr>
        <c:crossAx val="2089918552"/>
        <c:crosses val="autoZero"/>
        <c:auto val="1"/>
        <c:lblAlgn val="ctr"/>
        <c:lblOffset val="100"/>
        <c:noMultiLvlLbl val="0"/>
      </c:catAx>
      <c:valAx>
        <c:axId val="2089918552"/>
        <c:scaling>
          <c:orientation val="minMax"/>
        </c:scaling>
        <c:delete val="0"/>
        <c:axPos val="l"/>
        <c:majorGridlines/>
        <c:numFmt formatCode="0%" sourceLinked="0"/>
        <c:majorTickMark val="out"/>
        <c:minorTickMark val="none"/>
        <c:tickLblPos val="nextTo"/>
        <c:txPr>
          <a:bodyPr/>
          <a:lstStyle/>
          <a:p>
            <a:pPr>
              <a:defRPr sz="1400" b="1">
                <a:latin typeface="Segoe UI Semibold" panose="020B0702040204020203" pitchFamily="34" charset="0"/>
                <a:ea typeface="Segoe UI" panose="020B0502040204020203" pitchFamily="34" charset="0"/>
                <a:cs typeface="Segoe UI" panose="020B0502040204020203" pitchFamily="34" charset="0"/>
              </a:defRPr>
            </a:pPr>
            <a:endParaRPr lang="en-US"/>
          </a:p>
        </c:txPr>
        <c:crossAx val="2090070408"/>
        <c:crosses val="autoZero"/>
        <c:crossBetween val="between"/>
      </c:valAx>
    </c:plotArea>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0.13144</cdr:x>
      <cdr:y>0.94365</cdr:y>
    </cdr:from>
    <cdr:to>
      <cdr:x>0.68811</cdr:x>
      <cdr:y>0.99639</cdr:y>
    </cdr:to>
    <cdr:sp macro="" textlink="">
      <cdr:nvSpPr>
        <cdr:cNvPr id="2" name="TextBox 1"/>
        <cdr:cNvSpPr txBox="1"/>
      </cdr:nvSpPr>
      <cdr:spPr>
        <a:xfrm xmlns:a="http://schemas.openxmlformats.org/drawingml/2006/main">
          <a:off x="1295400" y="6134519"/>
          <a:ext cx="5486400" cy="34285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b="1" dirty="0" smtClean="0"/>
            <a:t>* Under-Represented</a:t>
          </a:r>
          <a:r>
            <a:rPr lang="en-US" sz="1200" b="1" baseline="0" dirty="0" smtClean="0"/>
            <a:t> Minority:  Black, Hispanic, Native American, and Pacific </a:t>
          </a:r>
          <a:r>
            <a:rPr lang="en-US" sz="1200" b="1" baseline="0" dirty="0" smtClean="0">
              <a:latin typeface="Segoe UI" panose="020B0502040204020203" pitchFamily="34" charset="0"/>
              <a:ea typeface="Segoe UI" panose="020B0502040204020203" pitchFamily="34" charset="0"/>
              <a:cs typeface="Segoe UI" panose="020B0502040204020203" pitchFamily="34" charset="0"/>
            </a:rPr>
            <a:t>Islander</a:t>
          </a:r>
          <a:r>
            <a:rPr lang="en-US" sz="1200" b="1" baseline="0" dirty="0" smtClean="0"/>
            <a:t>.</a:t>
          </a:r>
          <a:endParaRPr lang="en-US" sz="1200" b="1" dirty="0"/>
        </a:p>
      </cdr:txBody>
    </cdr:sp>
  </cdr:relSizeAnchor>
  <cdr:relSizeAnchor xmlns:cdr="http://schemas.openxmlformats.org/drawingml/2006/chartDrawing">
    <cdr:from>
      <cdr:x>0.81166</cdr:x>
      <cdr:y>0.25304</cdr:y>
    </cdr:from>
    <cdr:to>
      <cdr:x>0.91439</cdr:x>
      <cdr:y>0.3937</cdr:y>
    </cdr:to>
    <cdr:sp macro="" textlink="">
      <cdr:nvSpPr>
        <cdr:cNvPr id="3" name="TextBox 2"/>
        <cdr:cNvSpPr txBox="1"/>
      </cdr:nvSpPr>
      <cdr:spPr>
        <a:xfrm xmlns:a="http://schemas.openxmlformats.org/drawingml/2006/main">
          <a:off x="7224713" y="164494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0.61079</cdr:x>
      <cdr:y>0.18755</cdr:y>
    </cdr:from>
    <cdr:to>
      <cdr:x>0.71352</cdr:x>
      <cdr:y>0.25788</cdr:y>
    </cdr:to>
    <cdr:sp macro="" textlink="">
      <cdr:nvSpPr>
        <cdr:cNvPr id="4" name="TextBox 3"/>
        <cdr:cNvSpPr txBox="1"/>
      </cdr:nvSpPr>
      <cdr:spPr>
        <a:xfrm xmlns:a="http://schemas.openxmlformats.org/drawingml/2006/main">
          <a:off x="6019800" y="1219200"/>
          <a:ext cx="1012469"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latin typeface="Segoe UI Semibold" panose="020B0702040204020203" pitchFamily="34" charset="0"/>
            </a:rPr>
            <a:t>Students</a:t>
          </a:r>
          <a:endParaRPr lang="en-US" sz="1800" b="1" dirty="0">
            <a:latin typeface="Segoe UI Semibold" panose="020B0702040204020203" pitchFamily="34" charset="0"/>
          </a:endParaRPr>
        </a:p>
      </cdr:txBody>
    </cdr:sp>
  </cdr:relSizeAnchor>
  <cdr:relSizeAnchor xmlns:cdr="http://schemas.openxmlformats.org/drawingml/2006/chartDrawing">
    <cdr:from>
      <cdr:x>0.66491</cdr:x>
      <cdr:y>0.32821</cdr:y>
    </cdr:from>
    <cdr:to>
      <cdr:x>0.76764</cdr:x>
      <cdr:y>0.39853</cdr:y>
    </cdr:to>
    <cdr:sp macro="" textlink="">
      <cdr:nvSpPr>
        <cdr:cNvPr id="5" name="TextBox 4"/>
        <cdr:cNvSpPr txBox="1"/>
      </cdr:nvSpPr>
      <cdr:spPr>
        <a:xfrm xmlns:a="http://schemas.openxmlformats.org/drawingml/2006/main">
          <a:off x="6553200" y="2133600"/>
          <a:ext cx="1012469"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latin typeface="Segoe UI Semibold" panose="020B0702040204020203" pitchFamily="34" charset="0"/>
            </a:rPr>
            <a:t>Classified</a:t>
          </a:r>
          <a:endParaRPr lang="en-US" sz="1800" b="1" dirty="0">
            <a:latin typeface="Segoe UI Semibold" panose="020B0702040204020203" pitchFamily="34" charset="0"/>
          </a:endParaRPr>
        </a:p>
      </cdr:txBody>
    </cdr:sp>
  </cdr:relSizeAnchor>
  <cdr:relSizeAnchor xmlns:cdr="http://schemas.openxmlformats.org/drawingml/2006/chartDrawing">
    <cdr:from>
      <cdr:x>0.67528</cdr:x>
      <cdr:y>0.45714</cdr:y>
    </cdr:from>
    <cdr:to>
      <cdr:x>0.778</cdr:x>
      <cdr:y>0.52747</cdr:y>
    </cdr:to>
    <cdr:sp macro="" textlink="">
      <cdr:nvSpPr>
        <cdr:cNvPr id="6" name="TextBox 5"/>
        <cdr:cNvSpPr txBox="1"/>
      </cdr:nvSpPr>
      <cdr:spPr>
        <a:xfrm xmlns:a="http://schemas.openxmlformats.org/drawingml/2006/main">
          <a:off x="6655358" y="2971800"/>
          <a:ext cx="1012470"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latin typeface="Segoe UI Semibold" panose="020B0702040204020203" pitchFamily="34" charset="0"/>
            </a:rPr>
            <a:t>Administrators</a:t>
          </a:r>
          <a:endParaRPr lang="en-US" sz="1800" b="1" dirty="0">
            <a:latin typeface="Segoe UI Semibold" panose="020B0702040204020203" pitchFamily="34" charset="0"/>
          </a:endParaRPr>
        </a:p>
      </cdr:txBody>
    </cdr:sp>
  </cdr:relSizeAnchor>
  <cdr:relSizeAnchor xmlns:cdr="http://schemas.openxmlformats.org/drawingml/2006/chartDrawing">
    <cdr:from>
      <cdr:x>0.72766</cdr:x>
      <cdr:y>0.56264</cdr:y>
    </cdr:from>
    <cdr:to>
      <cdr:x>0.83039</cdr:x>
      <cdr:y>0.63297</cdr:y>
    </cdr:to>
    <cdr:sp macro="" textlink="">
      <cdr:nvSpPr>
        <cdr:cNvPr id="7" name="TextBox 6"/>
        <cdr:cNvSpPr txBox="1"/>
      </cdr:nvSpPr>
      <cdr:spPr>
        <a:xfrm xmlns:a="http://schemas.openxmlformats.org/drawingml/2006/main">
          <a:off x="6477000" y="3657600"/>
          <a:ext cx="914400"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latin typeface="Segoe UI Semibold" panose="020B0702040204020203" pitchFamily="34" charset="0"/>
            </a:rPr>
            <a:t>Adjunct Faculty</a:t>
          </a:r>
          <a:endParaRPr lang="en-US" sz="1800" b="1" dirty="0">
            <a:latin typeface="Segoe UI Semibold" panose="020B0702040204020203" pitchFamily="34" charset="0"/>
          </a:endParaRPr>
        </a:p>
      </cdr:txBody>
    </cdr:sp>
  </cdr:relSizeAnchor>
  <cdr:relSizeAnchor xmlns:cdr="http://schemas.openxmlformats.org/drawingml/2006/chartDrawing">
    <cdr:from>
      <cdr:x>0.68037</cdr:x>
      <cdr:y>0.63297</cdr:y>
    </cdr:from>
    <cdr:to>
      <cdr:x>0.87727</cdr:x>
      <cdr:y>0.71502</cdr:y>
    </cdr:to>
    <cdr:sp macro="" textlink="">
      <cdr:nvSpPr>
        <cdr:cNvPr id="8" name="TextBox 7"/>
        <cdr:cNvSpPr txBox="1"/>
      </cdr:nvSpPr>
      <cdr:spPr>
        <a:xfrm xmlns:a="http://schemas.openxmlformats.org/drawingml/2006/main">
          <a:off x="6705600" y="4114800"/>
          <a:ext cx="1940567"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latin typeface="Segoe UI Semibold" panose="020B0702040204020203" pitchFamily="34" charset="0"/>
            </a:rPr>
            <a:t>Full-time Faculty</a:t>
          </a:r>
          <a:endParaRPr lang="en-US" sz="1800" b="1" dirty="0">
            <a:latin typeface="Segoe UI Semibold" panose="020B0702040204020203" pitchFamily="34"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6/10/15</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6/10/15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6/10/15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6/10/15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6/10/15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6/10/15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6/10/15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avisondolores@foothill.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Representation </a:t>
            </a:r>
            <a:r>
              <a:rPr lang="en-US" i="1" dirty="0" smtClean="0"/>
              <a:t>Matters:</a:t>
            </a:r>
            <a:br>
              <a:rPr lang="en-US" i="1" dirty="0" smtClean="0"/>
            </a:br>
            <a:r>
              <a:rPr lang="en-US" dirty="0" smtClean="0"/>
              <a:t>Hiring Diverse Faculty</a:t>
            </a:r>
            <a:endParaRPr lang="en-US" dirty="0"/>
          </a:p>
        </p:txBody>
      </p:sp>
      <p:sp>
        <p:nvSpPr>
          <p:cNvPr id="3" name="Subtitle 2"/>
          <p:cNvSpPr>
            <a:spLocks noGrp="1"/>
          </p:cNvSpPr>
          <p:nvPr>
            <p:ph type="subTitle" idx="1"/>
          </p:nvPr>
        </p:nvSpPr>
        <p:spPr>
          <a:xfrm>
            <a:off x="914400" y="3429000"/>
            <a:ext cx="7342188" cy="2603500"/>
          </a:xfrm>
        </p:spPr>
        <p:txBody>
          <a:bodyPr>
            <a:normAutofit/>
          </a:bodyPr>
          <a:lstStyle/>
          <a:p>
            <a:endParaRPr lang="en-US" dirty="0" smtClean="0"/>
          </a:p>
          <a:p>
            <a:r>
              <a:rPr lang="en-US" dirty="0" smtClean="0"/>
              <a:t>Dolores Davison, ASCCC Area B Representative, </a:t>
            </a:r>
          </a:p>
          <a:p>
            <a:r>
              <a:rPr lang="en-US" dirty="0" smtClean="0"/>
              <a:t>Foothill College </a:t>
            </a:r>
          </a:p>
          <a:p>
            <a:endParaRPr lang="en-US" dirty="0" smtClean="0"/>
          </a:p>
          <a:p>
            <a:r>
              <a:rPr lang="en-US" dirty="0" smtClean="0"/>
              <a:t>James Todd, Interim </a:t>
            </a:r>
            <a:r>
              <a:rPr lang="en-US" dirty="0" smtClean="0"/>
              <a:t>Vice President of Student Services.</a:t>
            </a:r>
          </a:p>
          <a:p>
            <a:r>
              <a:rPr lang="en-US" dirty="0" smtClean="0"/>
              <a:t>Modesto Junior College</a:t>
            </a:r>
            <a:endParaRPr lang="en-US" dirty="0"/>
          </a:p>
        </p:txBody>
      </p:sp>
    </p:spTree>
    <p:extLst>
      <p:ext uri="{BB962C8B-B14F-4D97-AF65-F5344CB8AC3E}">
        <p14:creationId xmlns:p14="http://schemas.microsoft.com/office/powerpoint/2010/main" val="33118418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244158"/>
            <a:ext cx="7842249" cy="1339850"/>
          </a:xfrm>
        </p:spPr>
        <p:txBody>
          <a:bodyPr>
            <a:normAutofit fontScale="90000"/>
          </a:bodyPr>
          <a:lstStyle/>
          <a:p>
            <a:r>
              <a:rPr lang="en-US" dirty="0" smtClean="0"/>
              <a:t>Equal Employment Opportunity</a:t>
            </a:r>
            <a:endParaRPr lang="en-US" dirty="0"/>
          </a:p>
        </p:txBody>
      </p:sp>
      <p:sp>
        <p:nvSpPr>
          <p:cNvPr id="3" name="Content Placeholder 2"/>
          <p:cNvSpPr>
            <a:spLocks noGrp="1"/>
          </p:cNvSpPr>
          <p:nvPr>
            <p:ph idx="1"/>
          </p:nvPr>
        </p:nvSpPr>
        <p:spPr>
          <a:xfrm>
            <a:off x="508000" y="1841500"/>
            <a:ext cx="8128000" cy="4224021"/>
          </a:xfrm>
        </p:spPr>
        <p:txBody>
          <a:bodyPr>
            <a:noAutofit/>
          </a:bodyPr>
          <a:lstStyle/>
          <a:p>
            <a:pPr marL="0" indent="0">
              <a:lnSpc>
                <a:spcPct val="120000"/>
              </a:lnSpc>
              <a:spcBef>
                <a:spcPts val="0"/>
              </a:spcBef>
              <a:buNone/>
            </a:pPr>
            <a:r>
              <a:rPr lang="en-US" sz="1900" b="1" u="sng" dirty="0"/>
              <a:t> </a:t>
            </a:r>
            <a:r>
              <a:rPr lang="en-US" sz="1800" b="1" u="sng" dirty="0" smtClean="0"/>
              <a:t>Ed Code 87101</a:t>
            </a:r>
          </a:p>
          <a:p>
            <a:pPr marL="0" indent="0">
              <a:lnSpc>
                <a:spcPct val="120000"/>
              </a:lnSpc>
              <a:spcBef>
                <a:spcPts val="0"/>
              </a:spcBef>
              <a:buNone/>
            </a:pPr>
            <a:endParaRPr lang="en-US" sz="1800" dirty="0" smtClean="0"/>
          </a:p>
          <a:p>
            <a:pPr marL="0" indent="0">
              <a:lnSpc>
                <a:spcPct val="120000"/>
              </a:lnSpc>
              <a:spcBef>
                <a:spcPts val="0"/>
              </a:spcBef>
              <a:buNone/>
            </a:pPr>
            <a:r>
              <a:rPr lang="en-US" sz="1800" dirty="0" smtClean="0"/>
              <a:t>(</a:t>
            </a:r>
            <a:r>
              <a:rPr lang="en-US" sz="1800" dirty="0"/>
              <a:t>a) "Equal employment opportunity" means that all </a:t>
            </a:r>
            <a:r>
              <a:rPr lang="en-US" sz="1800" dirty="0" smtClean="0"/>
              <a:t>qualified individuals </a:t>
            </a:r>
            <a:r>
              <a:rPr lang="en-US" sz="1800" dirty="0"/>
              <a:t>have a full and fair opportunity to compete for </a:t>
            </a:r>
            <a:r>
              <a:rPr lang="en-US" sz="1800" dirty="0" smtClean="0"/>
              <a:t>hiring and </a:t>
            </a:r>
            <a:r>
              <a:rPr lang="en-US" sz="1800" dirty="0"/>
              <a:t>promotion and fully enjoy the benefits of employment by </a:t>
            </a:r>
            <a:r>
              <a:rPr lang="en-US" sz="1800" dirty="0" smtClean="0"/>
              <a:t>a community </a:t>
            </a:r>
            <a:r>
              <a:rPr lang="en-US" sz="1800" dirty="0"/>
              <a:t>college district. Ensuring </a:t>
            </a:r>
            <a:r>
              <a:rPr lang="en-US" sz="1800" dirty="0" smtClean="0"/>
              <a:t>equal employment </a:t>
            </a:r>
            <a:r>
              <a:rPr lang="en-US" sz="1800" dirty="0"/>
              <a:t>opportunity </a:t>
            </a:r>
            <a:r>
              <a:rPr lang="en-US" sz="1800" dirty="0" smtClean="0"/>
              <a:t>is advanced </a:t>
            </a:r>
            <a:r>
              <a:rPr lang="en-US" sz="1800" dirty="0"/>
              <a:t>in an inclusive environment that fosters cooperation</a:t>
            </a:r>
            <a:r>
              <a:rPr lang="en-US" sz="1800" dirty="0" smtClean="0"/>
              <a:t>, acceptance</a:t>
            </a:r>
            <a:r>
              <a:rPr lang="en-US" sz="1800" dirty="0"/>
              <a:t>, democracy, and the free expression of ideas. </a:t>
            </a:r>
            <a:r>
              <a:rPr lang="en-US" sz="1800" dirty="0" smtClean="0"/>
              <a:t>An inclusive environment </a:t>
            </a:r>
            <a:r>
              <a:rPr lang="en-US" sz="1800" dirty="0"/>
              <a:t>is welcoming to men and women, persons </a:t>
            </a:r>
            <a:r>
              <a:rPr lang="en-US" sz="1800" dirty="0" smtClean="0"/>
              <a:t>with disabilities</a:t>
            </a:r>
            <a:r>
              <a:rPr lang="en-US" sz="1800" dirty="0"/>
              <a:t>, individuals from all ethnic groups, and </a:t>
            </a:r>
            <a:r>
              <a:rPr lang="en-US" sz="1800" dirty="0" smtClean="0"/>
              <a:t>individuals from </a:t>
            </a:r>
            <a:r>
              <a:rPr lang="en-US" sz="1800" dirty="0"/>
              <a:t>all other groups protected from discrimination by this article.</a:t>
            </a:r>
          </a:p>
          <a:p>
            <a:pPr marL="0" indent="0">
              <a:lnSpc>
                <a:spcPct val="120000"/>
              </a:lnSpc>
              <a:spcBef>
                <a:spcPts val="0"/>
              </a:spcBef>
              <a:buNone/>
            </a:pPr>
            <a:r>
              <a:rPr lang="en-US" sz="1800" dirty="0"/>
              <a:t> </a:t>
            </a:r>
            <a:r>
              <a:rPr lang="en-US" sz="1800" dirty="0" smtClean="0"/>
              <a:t>   </a:t>
            </a:r>
            <a:r>
              <a:rPr lang="en-US" sz="1800" dirty="0"/>
              <a:t>(c) </a:t>
            </a:r>
            <a:r>
              <a:rPr lang="en-US" sz="1800" dirty="0" smtClean="0"/>
              <a:t>… Each </a:t>
            </a:r>
            <a:r>
              <a:rPr lang="en-US" sz="1800" dirty="0"/>
              <a:t>district employer shall commit to sustained action to devise</a:t>
            </a:r>
          </a:p>
          <a:p>
            <a:pPr marL="0" indent="0">
              <a:lnSpc>
                <a:spcPct val="120000"/>
              </a:lnSpc>
              <a:spcBef>
                <a:spcPts val="0"/>
              </a:spcBef>
              <a:buNone/>
            </a:pPr>
            <a:r>
              <a:rPr lang="en-US" sz="1800" dirty="0"/>
              <a:t>recruiting, training, and advancement opportunities that will </a:t>
            </a:r>
            <a:r>
              <a:rPr lang="en-US" sz="1800" dirty="0" smtClean="0"/>
              <a:t>result in </a:t>
            </a:r>
            <a:r>
              <a:rPr lang="en-US" sz="1800" dirty="0"/>
              <a:t>equal employment opportunities for all qualified applicants </a:t>
            </a:r>
            <a:r>
              <a:rPr lang="en-US" sz="1800" dirty="0" smtClean="0"/>
              <a:t>and employees</a:t>
            </a:r>
            <a:r>
              <a:rPr lang="en-US" sz="1800" dirty="0"/>
              <a:t>.</a:t>
            </a:r>
          </a:p>
        </p:txBody>
      </p:sp>
    </p:spTree>
    <p:extLst>
      <p:ext uri="{BB962C8B-B14F-4D97-AF65-F5344CB8AC3E}">
        <p14:creationId xmlns:p14="http://schemas.microsoft.com/office/powerpoint/2010/main" val="4276564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a:t>
            </a:r>
            <a:r>
              <a:rPr lang="en-US" i="1" dirty="0" smtClean="0"/>
              <a:t>matters</a:t>
            </a:r>
            <a:endParaRPr lang="en-US" i="1" dirty="0"/>
          </a:p>
        </p:txBody>
      </p:sp>
      <p:sp>
        <p:nvSpPr>
          <p:cNvPr id="3" name="Content Placeholder 2"/>
          <p:cNvSpPr>
            <a:spLocks noGrp="1"/>
          </p:cNvSpPr>
          <p:nvPr>
            <p:ph idx="1"/>
          </p:nvPr>
        </p:nvSpPr>
        <p:spPr/>
        <p:txBody>
          <a:bodyPr>
            <a:normAutofit/>
          </a:bodyPr>
          <a:lstStyle/>
          <a:p>
            <a:r>
              <a:rPr lang="en-US" dirty="0" smtClean="0"/>
              <a:t>“We </a:t>
            </a:r>
            <a:r>
              <a:rPr lang="en-US" dirty="0"/>
              <a:t>have to talk about liberating minds as well as liberating society. Those behind bars have not had a chance at education. Why don’t we start a long-range plan in this country to remake our educational system?</a:t>
            </a:r>
            <a:r>
              <a:rPr lang="en-US" dirty="0" smtClean="0"/>
              <a:t>”	 - </a:t>
            </a:r>
            <a:r>
              <a:rPr lang="en-US" i="1" dirty="0" smtClean="0"/>
              <a:t>Angela Davis </a:t>
            </a:r>
            <a:endParaRPr lang="en-US" dirty="0" smtClean="0"/>
          </a:p>
          <a:p>
            <a:r>
              <a:rPr lang="en-US" dirty="0"/>
              <a:t>“We need serious strategic and tactical thinking about how to create new models of leadership and forge the kind of persons to actualize these models.” </a:t>
            </a:r>
            <a:endParaRPr lang="en-US" dirty="0" smtClean="0"/>
          </a:p>
          <a:p>
            <a:pPr marL="579438" lvl="2" indent="0">
              <a:buNone/>
            </a:pPr>
            <a:r>
              <a:rPr lang="en-US" dirty="0"/>
              <a:t>	</a:t>
            </a:r>
            <a:r>
              <a:rPr lang="en-US" sz="2400" dirty="0" smtClean="0"/>
              <a:t>- </a:t>
            </a:r>
            <a:r>
              <a:rPr lang="en-US" sz="2400" i="1" dirty="0" smtClean="0"/>
              <a:t>Cornel West</a:t>
            </a:r>
            <a:r>
              <a:rPr lang="en-US" sz="2400" dirty="0" smtClean="0"/>
              <a:t>, </a:t>
            </a:r>
            <a:r>
              <a:rPr lang="en-US" sz="2400" u="sng" dirty="0" smtClean="0"/>
              <a:t>Race Matters</a:t>
            </a:r>
            <a:endParaRPr lang="en-US" sz="2400" u="sng" dirty="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5206928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Thank you!</a:t>
            </a:r>
          </a:p>
          <a:p>
            <a:endParaRPr lang="en-US" dirty="0"/>
          </a:p>
          <a:p>
            <a:r>
              <a:rPr lang="en-US" dirty="0" smtClean="0"/>
              <a:t>Dolores Davison (</a:t>
            </a:r>
            <a:r>
              <a:rPr lang="en-US" dirty="0" smtClean="0">
                <a:hlinkClick r:id="rId2"/>
              </a:rPr>
              <a:t>davisondolores@foothill.edu</a:t>
            </a:r>
            <a:r>
              <a:rPr lang="en-US" dirty="0" smtClean="0"/>
              <a:t>)</a:t>
            </a:r>
          </a:p>
          <a:p>
            <a:r>
              <a:rPr lang="en-US" dirty="0" smtClean="0"/>
              <a:t>James Todd (</a:t>
            </a:r>
            <a:r>
              <a:rPr lang="en-US" dirty="0" err="1" smtClean="0"/>
              <a:t>toddj</a:t>
            </a:r>
            <a:r>
              <a:rPr lang="en-US" dirty="0" err="1"/>
              <a:t>@</a:t>
            </a:r>
            <a:r>
              <a:rPr lang="en-US" dirty="0" err="1" smtClean="0"/>
              <a:t>yosemite.edu</a:t>
            </a:r>
            <a:r>
              <a:rPr lang="en-US" dirty="0" smtClean="0"/>
              <a:t>)</a:t>
            </a:r>
            <a:endParaRPr lang="en-US" dirty="0"/>
          </a:p>
        </p:txBody>
      </p:sp>
    </p:spTree>
    <p:extLst>
      <p:ext uri="{BB962C8B-B14F-4D97-AF65-F5344CB8AC3E}">
        <p14:creationId xmlns:p14="http://schemas.microsoft.com/office/powerpoint/2010/main" val="91243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the Audience</a:t>
            </a:r>
            <a:endParaRPr lang="en-US" dirty="0"/>
          </a:p>
        </p:txBody>
      </p:sp>
      <p:sp>
        <p:nvSpPr>
          <p:cNvPr id="3" name="Content Placeholder 2"/>
          <p:cNvSpPr>
            <a:spLocks noGrp="1"/>
          </p:cNvSpPr>
          <p:nvPr>
            <p:ph idx="1"/>
          </p:nvPr>
        </p:nvSpPr>
        <p:spPr/>
        <p:txBody>
          <a:bodyPr/>
          <a:lstStyle/>
          <a:p>
            <a:r>
              <a:rPr lang="en-US" dirty="0" smtClean="0"/>
              <a:t>What barriers exist in hiring diverse faculty?</a:t>
            </a:r>
          </a:p>
          <a:p>
            <a:r>
              <a:rPr lang="en-US" dirty="0" smtClean="0"/>
              <a:t>What strategies have colleges used to increase diversity in faculty?</a:t>
            </a:r>
          </a:p>
          <a:p>
            <a:r>
              <a:rPr lang="en-US" dirty="0" smtClean="0"/>
              <a:t>Why should this matter to every faculty leader on campus?</a:t>
            </a:r>
          </a:p>
          <a:p>
            <a:r>
              <a:rPr lang="en-US" dirty="0" smtClean="0"/>
              <a:t>What can you, as Senate leaders, do to increase the number of diverse faculty?</a:t>
            </a:r>
          </a:p>
          <a:p>
            <a:endParaRPr lang="en-US" dirty="0"/>
          </a:p>
        </p:txBody>
      </p:sp>
    </p:spTree>
    <p:extLst>
      <p:ext uri="{BB962C8B-B14F-4D97-AF65-F5344CB8AC3E}">
        <p14:creationId xmlns:p14="http://schemas.microsoft.com/office/powerpoint/2010/main" val="2345982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Contextual Urgency</a:t>
            </a:r>
            <a:endParaRPr lang="en-US" i="1" dirty="0"/>
          </a:p>
        </p:txBody>
      </p:sp>
      <p:sp>
        <p:nvSpPr>
          <p:cNvPr id="3" name="Content Placeholder 2"/>
          <p:cNvSpPr>
            <a:spLocks noGrp="1"/>
          </p:cNvSpPr>
          <p:nvPr>
            <p:ph idx="1"/>
          </p:nvPr>
        </p:nvSpPr>
        <p:spPr/>
        <p:txBody>
          <a:bodyPr/>
          <a:lstStyle/>
          <a:p>
            <a:r>
              <a:rPr lang="en-US" dirty="0" smtClean="0"/>
              <a:t>Mattering, representation, and diversity</a:t>
            </a:r>
          </a:p>
          <a:p>
            <a:r>
              <a:rPr lang="en-US" dirty="0" smtClean="0"/>
              <a:t>Continuing change in California demographics</a:t>
            </a:r>
          </a:p>
          <a:p>
            <a:r>
              <a:rPr lang="en-US" dirty="0" smtClean="0"/>
              <a:t>The strategic planning of student equity</a:t>
            </a:r>
          </a:p>
          <a:p>
            <a:r>
              <a:rPr lang="en-US" dirty="0"/>
              <a:t>SB1391 and inmate education</a:t>
            </a:r>
          </a:p>
          <a:p>
            <a:r>
              <a:rPr lang="en-US" dirty="0" smtClean="0"/>
              <a:t>Diversity, cultural competency, and inclusion beyond ethnicity/race</a:t>
            </a:r>
          </a:p>
          <a:p>
            <a:r>
              <a:rPr lang="en-US" dirty="0" smtClean="0"/>
              <a:t>Chancellor’s Office concerns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227285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3634118623"/>
              </p:ext>
            </p:extLst>
          </p:nvPr>
        </p:nvGraphicFramePr>
        <p:xfrm>
          <a:off x="0" y="141402"/>
          <a:ext cx="9254014" cy="61792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551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364231"/>
            <a:ext cx="7345362" cy="1339850"/>
          </a:xfrm>
        </p:spPr>
        <p:txBody>
          <a:bodyPr>
            <a:normAutofit/>
          </a:bodyPr>
          <a:lstStyle/>
          <a:p>
            <a:r>
              <a:rPr lang="en-US" sz="4000" dirty="0" smtClean="0"/>
              <a:t>SB 1391 (Hancock) </a:t>
            </a:r>
            <a:br>
              <a:rPr lang="en-US" sz="4000" dirty="0" smtClean="0"/>
            </a:br>
            <a:r>
              <a:rPr lang="en-US" sz="4000" dirty="0" smtClean="0"/>
              <a:t>Inmate Education</a:t>
            </a:r>
            <a:endParaRPr lang="en-US" dirty="0"/>
          </a:p>
        </p:txBody>
      </p:sp>
      <p:sp>
        <p:nvSpPr>
          <p:cNvPr id="3" name="Content Placeholder 2"/>
          <p:cNvSpPr>
            <a:spLocks noGrp="1"/>
          </p:cNvSpPr>
          <p:nvPr>
            <p:ph idx="1"/>
          </p:nvPr>
        </p:nvSpPr>
        <p:spPr/>
        <p:txBody>
          <a:bodyPr>
            <a:normAutofit lnSpcReduction="10000"/>
          </a:bodyPr>
          <a:lstStyle/>
          <a:p>
            <a:r>
              <a:rPr lang="en-US" sz="1600" dirty="0"/>
              <a:t>The Interagency Agreement between the Department of Corrections and Rehabilitation (CDCR) and the CCCCO was executed in March, and after securing final approval from the Department of Finance and the State Controller, the Request for Application (RFA) has been posted. </a:t>
            </a:r>
            <a:endParaRPr lang="en-US" sz="1600" dirty="0" smtClean="0"/>
          </a:p>
          <a:p>
            <a:r>
              <a:rPr lang="en-US" sz="1600" dirty="0"/>
              <a:t>The primary purpose of the RFA is to provide one-time funding for program development and implementation of inmate education at California State Institutions geared toward improving inmates’ ability to find employment upon release and to reduce recidivism, with an emphasis on face-to-face instruction and rigorous assessment and student services. </a:t>
            </a:r>
            <a:endParaRPr lang="en-US" sz="1600" dirty="0" smtClean="0"/>
          </a:p>
          <a:p>
            <a:r>
              <a:rPr lang="en-US" sz="1600" dirty="0"/>
              <a:t>Districts are eligible to apply if one (or more) of the identified CDCR 13 Reentry Hubs is located within the college district boundaries. Grant recipients will be required to align the objectives and outcomes of inmate education grant based funding and inmate education apportionment funding. We hope to select four pilot sites with instruction beginning in September 2015.</a:t>
            </a:r>
          </a:p>
          <a:p>
            <a:endParaRPr lang="en-US" sz="1400" dirty="0"/>
          </a:p>
          <a:p>
            <a:endParaRPr lang="en-US" dirty="0" smtClean="0"/>
          </a:p>
          <a:p>
            <a:endParaRPr lang="en-US" dirty="0"/>
          </a:p>
          <a:p>
            <a:endParaRPr lang="en-US" dirty="0"/>
          </a:p>
        </p:txBody>
      </p:sp>
      <p:sp>
        <p:nvSpPr>
          <p:cNvPr id="4" name="Rectangle 3"/>
          <p:cNvSpPr/>
          <p:nvPr/>
        </p:nvSpPr>
        <p:spPr>
          <a:xfrm>
            <a:off x="-2281238" y="-3598138"/>
            <a:ext cx="2286001" cy="14886127"/>
          </a:xfrm>
          <a:prstGeom prst="rect">
            <a:avLst/>
          </a:prstGeom>
        </p:spPr>
        <p:txBody>
          <a:bodyPr>
            <a:spAutoFit/>
          </a:bodyPr>
          <a:lstStyle/>
          <a:p>
            <a:pPr marL="342900" lvl="0" indent="-342900">
              <a:spcBef>
                <a:spcPts val="2000"/>
              </a:spcBef>
              <a:buClr>
                <a:prstClr val="black">
                  <a:lumMod val="75000"/>
                  <a:lumOff val="25000"/>
                </a:prstClr>
              </a:buClr>
              <a:buFont typeface="Arial" pitchFamily="34" charset="0"/>
              <a:buChar char="•"/>
            </a:pPr>
            <a:r>
              <a:rPr lang="en-US" sz="1600" dirty="0">
                <a:solidFill>
                  <a:prstClr val="black">
                    <a:lumMod val="75000"/>
                    <a:lumOff val="25000"/>
                  </a:prstClr>
                </a:solidFill>
              </a:rPr>
              <a:t>The Interagency Agreement between the Department of Corrections and Rehabilitation (CDCR) and the CCCCO was executed in March, and after securing final approval from the Department of Finance and the State Controller, the Request for Application (RFA) has been posted. </a:t>
            </a:r>
          </a:p>
          <a:p>
            <a:pPr marL="342900" lvl="0" indent="-342900">
              <a:spcBef>
                <a:spcPts val="2000"/>
              </a:spcBef>
              <a:buClr>
                <a:prstClr val="black">
                  <a:lumMod val="75000"/>
                  <a:lumOff val="25000"/>
                </a:prstClr>
              </a:buClr>
              <a:buFont typeface="Arial" pitchFamily="34" charset="0"/>
              <a:buChar char="•"/>
            </a:pPr>
            <a:r>
              <a:rPr lang="en-US" sz="1600" dirty="0">
                <a:solidFill>
                  <a:prstClr val="black">
                    <a:lumMod val="75000"/>
                    <a:lumOff val="25000"/>
                  </a:prstClr>
                </a:solidFill>
              </a:rPr>
              <a:t>The primary purpose of the RFA is to provide one-time funding for program development and implementation of inmate education at California State Institutions geared toward improving inmates’ ability to find employment upon release and to reduce recidivism, with an emphasis on face-to-face instruction and rigorous assessment and student services. </a:t>
            </a:r>
          </a:p>
          <a:p>
            <a:pPr marL="342900" lvl="0" indent="-342900">
              <a:spcBef>
                <a:spcPts val="2000"/>
              </a:spcBef>
              <a:buClr>
                <a:prstClr val="black">
                  <a:lumMod val="75000"/>
                  <a:lumOff val="25000"/>
                </a:prstClr>
              </a:buClr>
              <a:buFont typeface="Arial" pitchFamily="34" charset="0"/>
              <a:buChar char="•"/>
            </a:pPr>
            <a:r>
              <a:rPr lang="en-US" sz="1600" dirty="0">
                <a:solidFill>
                  <a:prstClr val="black">
                    <a:lumMod val="75000"/>
                    <a:lumOff val="25000"/>
                  </a:prstClr>
                </a:solidFill>
              </a:rPr>
              <a:t>Districts are eligible to apply if one (or more) of the identified CDCR 13 Reentry Hubs is located within the college district boundaries. Grant recipients will be required to align the objectives and outcomes of inmate education grant based funding and inmate education apportionment funding. We hope to select four pilot sites with instruction beginning in September 2015.</a:t>
            </a:r>
            <a:endParaRPr lang="en-US" sz="1600" dirty="0">
              <a:solidFill>
                <a:prstClr val="black">
                  <a:lumMod val="75000"/>
                  <a:lumOff val="25000"/>
                </a:prstClr>
              </a:solidFill>
            </a:endParaRPr>
          </a:p>
        </p:txBody>
      </p:sp>
    </p:spTree>
    <p:extLst>
      <p:ext uri="{BB962C8B-B14F-4D97-AF65-F5344CB8AC3E}">
        <p14:creationId xmlns:p14="http://schemas.microsoft.com/office/powerpoint/2010/main" val="248587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Strategies</a:t>
            </a:r>
            <a:endParaRPr lang="en-US" i="1" dirty="0"/>
          </a:p>
        </p:txBody>
      </p:sp>
      <p:sp>
        <p:nvSpPr>
          <p:cNvPr id="3" name="Content Placeholder 2"/>
          <p:cNvSpPr>
            <a:spLocks noGrp="1"/>
          </p:cNvSpPr>
          <p:nvPr>
            <p:ph idx="1"/>
          </p:nvPr>
        </p:nvSpPr>
        <p:spPr/>
        <p:txBody>
          <a:bodyPr>
            <a:normAutofit fontScale="92500" lnSpcReduction="20000"/>
          </a:bodyPr>
          <a:lstStyle/>
          <a:p>
            <a:r>
              <a:rPr lang="en-US" dirty="0" smtClean="0"/>
              <a:t>Developing part-time faculty, including in pools</a:t>
            </a:r>
          </a:p>
          <a:p>
            <a:r>
              <a:rPr lang="en-US" dirty="0" smtClean="0"/>
              <a:t>Internship programs</a:t>
            </a:r>
          </a:p>
          <a:p>
            <a:r>
              <a:rPr lang="en-US" dirty="0" smtClean="0"/>
              <a:t>Marketing and media</a:t>
            </a:r>
          </a:p>
          <a:p>
            <a:r>
              <a:rPr lang="en-US" dirty="0" smtClean="0"/>
              <a:t>Refocusing campus culture on diversity, equity, and cultural competency/humility</a:t>
            </a:r>
          </a:p>
          <a:p>
            <a:r>
              <a:rPr lang="en-US" dirty="0" smtClean="0"/>
              <a:t>Evaluating hiring committee processes</a:t>
            </a:r>
          </a:p>
          <a:p>
            <a:r>
              <a:rPr lang="en-US" dirty="0" smtClean="0"/>
              <a:t>Leadership and commitment from below and above</a:t>
            </a:r>
          </a:p>
          <a:p>
            <a:r>
              <a:rPr lang="en-US" dirty="0" smtClean="0"/>
              <a:t>Financial and cultural commitment</a:t>
            </a:r>
          </a:p>
          <a:p>
            <a:endParaRPr lang="en-US" dirty="0" smtClean="0"/>
          </a:p>
          <a:p>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816002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Academic Senate Perspective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Professional Development throughout the year on such topics as:</a:t>
            </a:r>
          </a:p>
          <a:p>
            <a:pPr lvl="1"/>
            <a:r>
              <a:rPr lang="en-US" dirty="0" smtClean="0"/>
              <a:t>Cultural Competence</a:t>
            </a:r>
          </a:p>
          <a:p>
            <a:pPr lvl="1"/>
            <a:r>
              <a:rPr lang="en-US" dirty="0" smtClean="0"/>
              <a:t>Closing the Gap Data and Strategies</a:t>
            </a:r>
          </a:p>
          <a:p>
            <a:pPr lvl="1"/>
            <a:r>
              <a:rPr lang="en-US" dirty="0" smtClean="0"/>
              <a:t>Culturally Relevant Teaching Strategies</a:t>
            </a:r>
          </a:p>
          <a:p>
            <a:pPr marL="0" indent="0">
              <a:buNone/>
            </a:pPr>
            <a:r>
              <a:rPr lang="en-US" i="1" dirty="0" smtClean="0"/>
              <a:t>“My sense of cultural competence refers to helping students recognize and honor their own cultural beliefs and practices while acquiring access to the wider culture, where they are more likely to have a chance of improving their socioeconomic status and making informed decisions about their lives they wish to lead.” Gloria Ladson-Billings (2006)</a:t>
            </a:r>
            <a:endParaRPr lang="en-US" i="1" dirty="0"/>
          </a:p>
        </p:txBody>
      </p:sp>
    </p:spTree>
    <p:extLst>
      <p:ext uri="{BB962C8B-B14F-4D97-AF65-F5344CB8AC3E}">
        <p14:creationId xmlns:p14="http://schemas.microsoft.com/office/powerpoint/2010/main" val="343662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Lessons/reflections from </a:t>
            </a:r>
            <a:r>
              <a:rPr lang="en-US" dirty="0" smtClean="0"/>
              <a:t>Academic Senate Leaders</a:t>
            </a:r>
            <a:endParaRPr lang="en-US" i="1" dirty="0"/>
          </a:p>
        </p:txBody>
      </p:sp>
      <p:sp>
        <p:nvSpPr>
          <p:cNvPr id="5" name="Content Placeholder 4"/>
          <p:cNvSpPr>
            <a:spLocks noGrp="1"/>
          </p:cNvSpPr>
          <p:nvPr>
            <p:ph idx="1"/>
          </p:nvPr>
        </p:nvSpPr>
        <p:spPr/>
        <p:txBody>
          <a:bodyPr>
            <a:normAutofit fontScale="92500" lnSpcReduction="10000"/>
          </a:bodyPr>
          <a:lstStyle/>
          <a:p>
            <a:r>
              <a:rPr lang="en-US" dirty="0" smtClean="0"/>
              <a:t>Equity and Inclusion in Faculty Hiring – why focus on equity and diversity </a:t>
            </a:r>
          </a:p>
          <a:p>
            <a:r>
              <a:rPr lang="en-US" dirty="0" smtClean="0"/>
              <a:t>Faculty Hiring Policy – must address all faculty hires such as adjuncts, limited and Instructor Special Assignments</a:t>
            </a:r>
          </a:p>
          <a:p>
            <a:r>
              <a:rPr lang="en-US" dirty="0" smtClean="0"/>
              <a:t>Search Process – job announcement, advertisement, evaluation matrix, strategic outreach</a:t>
            </a:r>
          </a:p>
          <a:p>
            <a:r>
              <a:rPr lang="en-US" dirty="0" smtClean="0"/>
              <a:t>Evaluation/Interview – focus on experience and feelings about diversity; must also make sure this is evaluated during the tenure review process</a:t>
            </a:r>
          </a:p>
          <a:p>
            <a:endParaRPr lang="en-US" dirty="0" smtClean="0"/>
          </a:p>
        </p:txBody>
      </p:sp>
    </p:spTree>
    <p:extLst>
      <p:ext uri="{BB962C8B-B14F-4D97-AF65-F5344CB8AC3E}">
        <p14:creationId xmlns:p14="http://schemas.microsoft.com/office/powerpoint/2010/main" val="3849603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5" y="244158"/>
            <a:ext cx="7905750" cy="1339850"/>
          </a:xfrm>
        </p:spPr>
        <p:txBody>
          <a:bodyPr>
            <a:normAutofit fontScale="90000"/>
          </a:bodyPr>
          <a:lstStyle/>
          <a:p>
            <a:r>
              <a:rPr lang="en-US" dirty="0" smtClean="0"/>
              <a:t>Historical Background:</a:t>
            </a:r>
            <a:br>
              <a:rPr lang="en-US" dirty="0" smtClean="0"/>
            </a:br>
            <a:r>
              <a:rPr lang="en-US" dirty="0" smtClean="0"/>
              <a:t>from Affirmative Action to EEO</a:t>
            </a:r>
            <a:endParaRPr lang="en-US" dirty="0"/>
          </a:p>
        </p:txBody>
      </p:sp>
      <p:sp>
        <p:nvSpPr>
          <p:cNvPr id="3" name="Content Placeholder 2"/>
          <p:cNvSpPr>
            <a:spLocks noGrp="1"/>
          </p:cNvSpPr>
          <p:nvPr>
            <p:ph idx="1"/>
          </p:nvPr>
        </p:nvSpPr>
        <p:spPr/>
        <p:txBody>
          <a:bodyPr>
            <a:normAutofit/>
          </a:bodyPr>
          <a:lstStyle/>
          <a:p>
            <a:pPr marL="365760" indent="-283464">
              <a:lnSpc>
                <a:spcPct val="120000"/>
              </a:lnSpc>
              <a:spcBef>
                <a:spcPts val="0"/>
              </a:spcBef>
              <a:buClr>
                <a:schemeClr val="folHlink"/>
              </a:buClr>
              <a:buNone/>
              <a:defRPr/>
            </a:pPr>
            <a:r>
              <a:rPr lang="en-US" dirty="0" smtClean="0"/>
              <a:t>Affirmative Action</a:t>
            </a:r>
          </a:p>
          <a:p>
            <a:pPr marL="425196">
              <a:lnSpc>
                <a:spcPct val="120000"/>
              </a:lnSpc>
              <a:spcBef>
                <a:spcPts val="0"/>
              </a:spcBef>
              <a:buClr>
                <a:schemeClr val="folHlink"/>
              </a:buClr>
              <a:defRPr/>
            </a:pPr>
            <a:r>
              <a:rPr lang="en-US" dirty="0" smtClean="0"/>
              <a:t>Civil Rights</a:t>
            </a:r>
          </a:p>
          <a:p>
            <a:pPr marL="425196">
              <a:lnSpc>
                <a:spcPct val="120000"/>
              </a:lnSpc>
              <a:spcBef>
                <a:spcPts val="0"/>
              </a:spcBef>
              <a:buClr>
                <a:schemeClr val="folHlink"/>
              </a:buClr>
              <a:defRPr/>
            </a:pPr>
            <a:r>
              <a:rPr lang="en-US" dirty="0" smtClean="0"/>
              <a:t>Education Code</a:t>
            </a:r>
          </a:p>
          <a:p>
            <a:pPr marL="425196">
              <a:lnSpc>
                <a:spcPct val="120000"/>
              </a:lnSpc>
              <a:spcBef>
                <a:spcPts val="0"/>
              </a:spcBef>
              <a:buClr>
                <a:schemeClr val="folHlink"/>
              </a:buClr>
              <a:defRPr/>
            </a:pPr>
            <a:r>
              <a:rPr lang="en-US" dirty="0" smtClean="0"/>
              <a:t>Prop 209 shift</a:t>
            </a:r>
          </a:p>
          <a:p>
            <a:pPr marL="365760" indent="-283464">
              <a:lnSpc>
                <a:spcPct val="120000"/>
              </a:lnSpc>
              <a:spcBef>
                <a:spcPts val="0"/>
              </a:spcBef>
              <a:buClr>
                <a:schemeClr val="folHlink"/>
              </a:buClr>
              <a:buNone/>
              <a:defRPr/>
            </a:pPr>
            <a:r>
              <a:rPr lang="en-US" dirty="0" smtClean="0"/>
              <a:t>Equal Employment Opportunity</a:t>
            </a:r>
          </a:p>
          <a:p>
            <a:pPr marL="425196">
              <a:lnSpc>
                <a:spcPct val="120000"/>
              </a:lnSpc>
              <a:spcBef>
                <a:spcPts val="0"/>
              </a:spcBef>
              <a:buClr>
                <a:schemeClr val="folHlink"/>
              </a:buClr>
              <a:defRPr/>
            </a:pPr>
            <a:r>
              <a:rPr lang="en-US" dirty="0" smtClean="0"/>
              <a:t>Title V</a:t>
            </a:r>
          </a:p>
          <a:p>
            <a:pPr marL="425196">
              <a:lnSpc>
                <a:spcPct val="120000"/>
              </a:lnSpc>
              <a:spcBef>
                <a:spcPts val="0"/>
              </a:spcBef>
              <a:buClr>
                <a:schemeClr val="folHlink"/>
              </a:buClr>
              <a:defRPr/>
            </a:pPr>
            <a:r>
              <a:rPr lang="en-US" dirty="0" smtClean="0"/>
              <a:t>Education Code</a:t>
            </a:r>
          </a:p>
          <a:p>
            <a:pPr marL="82296" indent="0">
              <a:lnSpc>
                <a:spcPct val="120000"/>
              </a:lnSpc>
              <a:spcBef>
                <a:spcPts val="0"/>
              </a:spcBef>
              <a:buClr>
                <a:schemeClr val="folHlink"/>
              </a:buClr>
              <a:buNone/>
              <a:defRPr/>
            </a:pPr>
            <a:r>
              <a:rPr lang="en-US" dirty="0" smtClean="0"/>
              <a:t>System Planning</a:t>
            </a:r>
          </a:p>
        </p:txBody>
      </p:sp>
    </p:spTree>
    <p:extLst>
      <p:ext uri="{BB962C8B-B14F-4D97-AF65-F5344CB8AC3E}">
        <p14:creationId xmlns:p14="http://schemas.microsoft.com/office/powerpoint/2010/main" val="42831402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Capital.thmx</Template>
  <TotalTime>903</TotalTime>
  <Words>927</Words>
  <Application>Microsoft Macintosh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Capital</vt:lpstr>
      <vt:lpstr>Representation Matters: Hiring Diverse Faculty</vt:lpstr>
      <vt:lpstr>Questions for the Audience</vt:lpstr>
      <vt:lpstr>Contextual Urgency</vt:lpstr>
      <vt:lpstr>PowerPoint Presentation</vt:lpstr>
      <vt:lpstr>SB 1391 (Hancock)  Inmate Education</vt:lpstr>
      <vt:lpstr>Common Strategies</vt:lpstr>
      <vt:lpstr>Academic Senate Perspective</vt:lpstr>
      <vt:lpstr>Lessons/reflections from Academic Senate Leaders</vt:lpstr>
      <vt:lpstr>Historical Background: from Affirmative Action to EEO</vt:lpstr>
      <vt:lpstr>Equal Employment Opportunity</vt:lpstr>
      <vt:lpstr>Representation matters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Hiring Diverse Faculty</dc:title>
  <dc:creator>James Todd</dc:creator>
  <cp:lastModifiedBy>FHDA FHDA</cp:lastModifiedBy>
  <cp:revision>18</cp:revision>
  <dcterms:created xsi:type="dcterms:W3CDTF">2015-05-02T21:13:55Z</dcterms:created>
  <dcterms:modified xsi:type="dcterms:W3CDTF">2015-06-10T15:44:53Z</dcterms:modified>
</cp:coreProperties>
</file>