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0" r:id="rId3"/>
    <p:sldId id="261" r:id="rId4"/>
    <p:sldId id="262" r:id="rId5"/>
    <p:sldId id="264" r:id="rId6"/>
    <p:sldId id="263" r:id="rId7"/>
    <p:sldId id="265" r:id="rId8"/>
    <p:sldId id="266" r:id="rId9"/>
    <p:sldId id="267" r:id="rId10"/>
    <p:sldId id="268" r:id="rId11"/>
    <p:sldId id="269" r:id="rId12"/>
    <p:sldId id="270" r:id="rId13"/>
    <p:sldId id="272" r:id="rId14"/>
    <p:sldId id="27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7"/>
    <p:restoredTop sz="94674"/>
  </p:normalViewPr>
  <p:slideViewPr>
    <p:cSldViewPr snapToGrid="0" snapToObjects="1">
      <p:cViewPr varScale="1">
        <p:scale>
          <a:sx n="124" d="100"/>
          <a:sy n="124" d="100"/>
        </p:scale>
        <p:origin x="8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make</a:t>
            </a:r>
            <a:r>
              <a:rPr lang="en-US" baseline="0" dirty="0" smtClean="0"/>
              <a:t> introductions</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a:t>
            </a:fld>
            <a:endParaRPr lang="en-US"/>
          </a:p>
        </p:txBody>
      </p:sp>
    </p:spTree>
    <p:extLst>
      <p:ext uri="{BB962C8B-B14F-4D97-AF65-F5344CB8AC3E}">
        <p14:creationId xmlns:p14="http://schemas.microsoft.com/office/powerpoint/2010/main" val="1008984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10</a:t>
            </a:fld>
            <a:endParaRPr lang="en-US"/>
          </a:p>
        </p:txBody>
      </p:sp>
    </p:spTree>
    <p:extLst>
      <p:ext uri="{BB962C8B-B14F-4D97-AF65-F5344CB8AC3E}">
        <p14:creationId xmlns:p14="http://schemas.microsoft.com/office/powerpoint/2010/main" val="725275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Silvester (dialogue)</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11</a:t>
            </a:fld>
            <a:endParaRPr lang="en-US"/>
          </a:p>
        </p:txBody>
      </p:sp>
    </p:spTree>
    <p:extLst>
      <p:ext uri="{BB962C8B-B14F-4D97-AF65-F5344CB8AC3E}">
        <p14:creationId xmlns:p14="http://schemas.microsoft.com/office/powerpoint/2010/main" val="940150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Melissa (dialogue,</a:t>
            </a:r>
            <a:r>
              <a:rPr lang="en-US" baseline="0" dirty="0" smtClean="0"/>
              <a:t> engagement, activity)</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12</a:t>
            </a:fld>
            <a:endParaRPr lang="en-US"/>
          </a:p>
        </p:txBody>
      </p:sp>
    </p:spTree>
    <p:extLst>
      <p:ext uri="{BB962C8B-B14F-4D97-AF65-F5344CB8AC3E}">
        <p14:creationId xmlns:p14="http://schemas.microsoft.com/office/powerpoint/2010/main" val="3601175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13</a:t>
            </a:fld>
            <a:endParaRPr lang="en-US"/>
          </a:p>
        </p:txBody>
      </p:sp>
    </p:spTree>
    <p:extLst>
      <p:ext uri="{BB962C8B-B14F-4D97-AF65-F5344CB8AC3E}">
        <p14:creationId xmlns:p14="http://schemas.microsoft.com/office/powerpoint/2010/main" val="615019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of us</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14</a:t>
            </a:fld>
            <a:endParaRPr lang="en-US"/>
          </a:p>
        </p:txBody>
      </p:sp>
    </p:spTree>
    <p:extLst>
      <p:ext uri="{BB962C8B-B14F-4D97-AF65-F5344CB8AC3E}">
        <p14:creationId xmlns:p14="http://schemas.microsoft.com/office/powerpoint/2010/main" val="757049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Silvester</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2</a:t>
            </a:fld>
            <a:endParaRPr lang="en-US"/>
          </a:p>
        </p:txBody>
      </p:sp>
    </p:spTree>
    <p:extLst>
      <p:ext uri="{BB962C8B-B14F-4D97-AF65-F5344CB8AC3E}">
        <p14:creationId xmlns:p14="http://schemas.microsoft.com/office/powerpoint/2010/main" val="88223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Melissa</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549471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Silvester</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1680539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Silvester and Jennifer </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415303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Silvester</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6</a:t>
            </a:fld>
            <a:endParaRPr lang="en-US"/>
          </a:p>
        </p:txBody>
      </p:sp>
    </p:spTree>
    <p:extLst>
      <p:ext uri="{BB962C8B-B14F-4D97-AF65-F5344CB8AC3E}">
        <p14:creationId xmlns:p14="http://schemas.microsoft.com/office/powerpoint/2010/main" val="535210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7</a:t>
            </a:fld>
            <a:endParaRPr lang="en-US"/>
          </a:p>
        </p:txBody>
      </p:sp>
    </p:spTree>
    <p:extLst>
      <p:ext uri="{BB962C8B-B14F-4D97-AF65-F5344CB8AC3E}">
        <p14:creationId xmlns:p14="http://schemas.microsoft.com/office/powerpoint/2010/main" val="32309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Melissa</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8</a:t>
            </a:fld>
            <a:endParaRPr lang="en-US"/>
          </a:p>
        </p:txBody>
      </p:sp>
    </p:spTree>
    <p:extLst>
      <p:ext uri="{BB962C8B-B14F-4D97-AF65-F5344CB8AC3E}">
        <p14:creationId xmlns:p14="http://schemas.microsoft.com/office/powerpoint/2010/main" val="209252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Melissa</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192995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E740FD2D-D9B8-AC45-BEA0-7C7100EE63E3}"/>
              </a:ext>
            </a:extLst>
          </p:cNvPr>
          <p:cNvSpPr>
            <a:spLocks noGrp="1"/>
          </p:cNvSpPr>
          <p:nvPr>
            <p:ph type="title" hasCustomPrompt="1"/>
          </p:nvPr>
        </p:nvSpPr>
        <p:spPr>
          <a:xfrm>
            <a:off x="831850" y="3310152"/>
            <a:ext cx="10515600" cy="1312648"/>
          </a:xfrm>
        </p:spPr>
        <p:txBody>
          <a:bodyPr anchor="b"/>
          <a:lstStyle>
            <a:lvl1pPr algn="ctr">
              <a:defRPr sz="4400"/>
            </a:lvl1pPr>
          </a:lstStyle>
          <a:p>
            <a:r>
              <a:rPr lang="en-US" dirty="0"/>
              <a:t>Click to edit title</a:t>
            </a:r>
          </a:p>
        </p:txBody>
      </p:sp>
      <p:sp>
        <p:nvSpPr>
          <p:cNvPr id="8" name="Text Placeholder 2">
            <a:extLst>
              <a:ext uri="{FF2B5EF4-FFF2-40B4-BE49-F238E27FC236}">
                <a16:creationId xmlns:a16="http://schemas.microsoft.com/office/drawing/2014/main" xmlns="" id="{FDD18CC2-121D-EF4C-9089-BB220D885548}"/>
              </a:ext>
            </a:extLst>
          </p:cNvPr>
          <p:cNvSpPr>
            <a:spLocks noGrp="1"/>
          </p:cNvSpPr>
          <p:nvPr>
            <p:ph type="body" idx="1" hasCustomPrompt="1"/>
          </p:nvPr>
        </p:nvSpPr>
        <p:spPr>
          <a:xfrm>
            <a:off x="831850" y="4683125"/>
            <a:ext cx="10515600" cy="14065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subtitle.</a:t>
            </a:r>
            <a:br>
              <a:rPr lang="en-US" dirty="0"/>
            </a:br>
            <a:r>
              <a:rPr lang="en-US" dirty="0"/>
              <a:t>(Remember to add alt text to all </a:t>
            </a:r>
            <a:br>
              <a:rPr lang="en-US" dirty="0"/>
            </a:br>
            <a:r>
              <a:rPr lang="en-US" dirty="0"/>
              <a:t>imported graphics and images.)</a:t>
            </a:r>
          </a:p>
        </p:txBody>
      </p:sp>
      <p:pic>
        <p:nvPicPr>
          <p:cNvPr id="9" name="Picture 8" descr="ASCCC logo">
            <a:extLst>
              <a:ext uri="{FF2B5EF4-FFF2-40B4-BE49-F238E27FC236}">
                <a16:creationId xmlns:a16="http://schemas.microsoft.com/office/drawing/2014/main" xmlns="" id="{C41FD9B4-4E94-1A46-835C-2F1A1C7F4488}"/>
              </a:ext>
            </a:extLst>
          </p:cNvPr>
          <p:cNvPicPr>
            <a:picLocks noChangeAspect="1"/>
          </p:cNvPicPr>
          <p:nvPr userDrawn="1"/>
        </p:nvPicPr>
        <p:blipFill>
          <a:blip r:embed="rId3"/>
          <a:stretch>
            <a:fillRect/>
          </a:stretch>
        </p:blipFill>
        <p:spPr>
          <a:xfrm>
            <a:off x="3556000" y="758741"/>
            <a:ext cx="5080000" cy="1562100"/>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E5331D-721A-754F-942B-A90651FFD257}"/>
              </a:ext>
            </a:extLst>
          </p:cNvPr>
          <p:cNvSpPr>
            <a:spLocks noGrp="1"/>
          </p:cNvSpPr>
          <p:nvPr>
            <p:ph type="title" hasCustomPrompt="1"/>
          </p:nvPr>
        </p:nvSpPr>
        <p:spPr>
          <a:xfrm>
            <a:off x="831850" y="455784"/>
            <a:ext cx="10515600" cy="1312648"/>
          </a:xfrm>
        </p:spPr>
        <p:txBody>
          <a:bodyPr anchor="b">
            <a:normAutofit/>
          </a:bodyPr>
          <a:lstStyle>
            <a:lvl1pPr algn="l">
              <a:defRPr sz="360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xmlns=""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28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xmlns="" id="{8602FC1C-E415-C14A-9431-D009CC2D5E3F}"/>
              </a:ext>
            </a:extLst>
          </p:cNvPr>
          <p:cNvSpPr>
            <a:spLocks noGrp="1"/>
          </p:cNvSpPr>
          <p:nvPr>
            <p:ph idx="10"/>
          </p:nvPr>
        </p:nvSpPr>
        <p:spPr>
          <a:xfrm>
            <a:off x="831850" y="2928550"/>
            <a:ext cx="10375728" cy="2854411"/>
          </a:xfrm>
        </p:spPr>
        <p:txBody>
          <a:bodyPr/>
          <a:lstStyle>
            <a:lvl1pPr>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3878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3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3" name="Content Placeholder 2">
            <a:extLst>
              <a:ext uri="{FF2B5EF4-FFF2-40B4-BE49-F238E27FC236}">
                <a16:creationId xmlns:a16="http://schemas.microsoft.com/office/drawing/2014/main" xmlns="" id="{11062FDB-A149-0B44-BB49-58F5C3155A54}"/>
              </a:ext>
            </a:extLst>
          </p:cNvPr>
          <p:cNvSpPr>
            <a:spLocks noGrp="1"/>
          </p:cNvSpPr>
          <p:nvPr>
            <p:ph sz="half" idx="1"/>
          </p:nvPr>
        </p:nvSpPr>
        <p:spPr>
          <a:xfrm>
            <a:off x="838200" y="1995487"/>
            <a:ext cx="5181600" cy="38863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4B07721E-11C3-6B42-AE2E-8506E4B9E51F}"/>
              </a:ext>
            </a:extLst>
          </p:cNvPr>
          <p:cNvSpPr>
            <a:spLocks noGrp="1"/>
          </p:cNvSpPr>
          <p:nvPr>
            <p:ph sz="half" idx="2"/>
          </p:nvPr>
        </p:nvSpPr>
        <p:spPr>
          <a:xfrm>
            <a:off x="6172200" y="1995487"/>
            <a:ext cx="5181600" cy="38863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xmlns=""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12" name="Slide Number Placeholder 5">
            <a:extLst>
              <a:ext uri="{FF2B5EF4-FFF2-40B4-BE49-F238E27FC236}">
                <a16:creationId xmlns:a16="http://schemas.microsoft.com/office/drawing/2014/main" xmlns=""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8" name="Content Placeholder 2">
            <a:extLst>
              <a:ext uri="{FF2B5EF4-FFF2-40B4-BE49-F238E27FC236}">
                <a16:creationId xmlns:a16="http://schemas.microsoft.com/office/drawing/2014/main" xmlns="" id="{310C3C29-A639-4947-ABE0-595414656825}"/>
              </a:ext>
            </a:extLst>
          </p:cNvPr>
          <p:cNvSpPr>
            <a:spLocks noGrp="1"/>
          </p:cNvSpPr>
          <p:nvPr>
            <p:ph sz="half" idx="1"/>
          </p:nvPr>
        </p:nvSpPr>
        <p:spPr>
          <a:xfrm>
            <a:off x="838200" y="1995487"/>
            <a:ext cx="10515600" cy="3849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628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69CB34-94AD-46D7-B32E-737D1743A29D}" type="datetimeFigureOut">
              <a:rPr lang="en-US" smtClean="0"/>
              <a:t>7/7/20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830314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7" r:id="rId4"/>
    <p:sldLayoutId id="2147483655" r:id="rId5"/>
    <p:sldLayoutId id="2147483668" r:id="rId6"/>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www.culturaldiplomacy.org/index.php?en_culturaldiplomac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10.jpeg"/><Relationship Id="rId5" Type="http://schemas.openxmlformats.org/officeDocument/2006/relationships/image" Target="../media/image11.png"/><Relationship Id="rId1" Type="http://schemas.openxmlformats.org/officeDocument/2006/relationships/video" Target="https://www.youtube.com/embed/Rs7bPNslSuc" TargetMode="External"/><Relationship Id="rId2"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Shenderson@losmedanos.edu" TargetMode="External"/><Relationship Id="rId3" Type="http://schemas.openxmlformats.org/officeDocument/2006/relationships/hyperlink" Target="mailto:mendozaj@smc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3742DC-C50C-6A4A-90EB-7E6171EC2CB2}"/>
              </a:ext>
            </a:extLst>
          </p:cNvPr>
          <p:cNvSpPr>
            <a:spLocks noGrp="1"/>
          </p:cNvSpPr>
          <p:nvPr>
            <p:ph type="title"/>
          </p:nvPr>
        </p:nvSpPr>
        <p:spPr>
          <a:xfrm>
            <a:off x="0" y="3074893"/>
            <a:ext cx="12192000" cy="1419973"/>
          </a:xfrm>
        </p:spPr>
        <p:txBody>
          <a:bodyPr>
            <a:normAutofit/>
          </a:bodyPr>
          <a:lstStyle/>
          <a:p>
            <a:r>
              <a:rPr lang="en-US" sz="2000" dirty="0"/>
              <a:t/>
            </a:r>
            <a:br>
              <a:rPr lang="en-US" sz="2000" dirty="0"/>
            </a:br>
            <a:endParaRPr lang="en-US" sz="2000" dirty="0"/>
          </a:p>
        </p:txBody>
      </p:sp>
      <p:sp>
        <p:nvSpPr>
          <p:cNvPr id="3" name="Text Placeholder 2">
            <a:extLst>
              <a:ext uri="{FF2B5EF4-FFF2-40B4-BE49-F238E27FC236}">
                <a16:creationId xmlns:a16="http://schemas.microsoft.com/office/drawing/2014/main" xmlns="" id="{18EDE4DB-C5A2-9049-993E-E12B18A15781}"/>
              </a:ext>
            </a:extLst>
          </p:cNvPr>
          <p:cNvSpPr>
            <a:spLocks noGrp="1"/>
          </p:cNvSpPr>
          <p:nvPr>
            <p:ph type="body" idx="1"/>
          </p:nvPr>
        </p:nvSpPr>
        <p:spPr>
          <a:xfrm>
            <a:off x="0" y="4363279"/>
            <a:ext cx="12115800" cy="1538114"/>
          </a:xfrm>
        </p:spPr>
        <p:txBody>
          <a:bodyPr>
            <a:normAutofit fontScale="47500" lnSpcReduction="20000"/>
          </a:bodyPr>
          <a:lstStyle/>
          <a:p>
            <a:r>
              <a:rPr lang="en-US" sz="1600" i="1" dirty="0">
                <a:latin typeface="Times New Roman" panose="02020603050405020304" pitchFamily="18" charset="0"/>
                <a:cs typeface="Times New Roman" panose="02020603050405020304" pitchFamily="18" charset="0"/>
              </a:rPr>
              <a:t/>
            </a:r>
            <a:br>
              <a:rPr lang="en-US" sz="1600" i="1" dirty="0">
                <a:latin typeface="Times New Roman" panose="02020603050405020304" pitchFamily="18" charset="0"/>
                <a:cs typeface="Times New Roman" panose="02020603050405020304" pitchFamily="18" charset="0"/>
              </a:rPr>
            </a:br>
            <a:r>
              <a:rPr lang="en-US" sz="4400" i="1" dirty="0">
                <a:latin typeface="Times New Roman" panose="02020603050405020304" pitchFamily="18" charset="0"/>
                <a:cs typeface="Times New Roman" panose="02020603050405020304" pitchFamily="18" charset="0"/>
              </a:rPr>
              <a:t>Silvester Henderson, ASCCC At-Large Representative</a:t>
            </a:r>
            <a:br>
              <a:rPr lang="en-US" sz="4400" i="1" dirty="0">
                <a:latin typeface="Times New Roman" panose="02020603050405020304" pitchFamily="18" charset="0"/>
                <a:cs typeface="Times New Roman" panose="02020603050405020304" pitchFamily="18" charset="0"/>
              </a:rPr>
            </a:br>
            <a:r>
              <a:rPr lang="en-US" sz="4400" i="1" dirty="0">
                <a:latin typeface="Times New Roman" panose="02020603050405020304" pitchFamily="18" charset="0"/>
                <a:cs typeface="Times New Roman" panose="02020603050405020304" pitchFamily="18" charset="0"/>
              </a:rPr>
              <a:t>Jennifer Taylor-Mendoza, Vice President of Instruction, Skyline College</a:t>
            </a:r>
            <a:br>
              <a:rPr lang="en-US" sz="4400" i="1" dirty="0">
                <a:latin typeface="Times New Roman" panose="02020603050405020304" pitchFamily="18" charset="0"/>
                <a:cs typeface="Times New Roman" panose="02020603050405020304" pitchFamily="18" charset="0"/>
              </a:rPr>
            </a:br>
            <a:r>
              <a:rPr lang="en-US" sz="4400" i="1" dirty="0">
                <a:latin typeface="Times New Roman" panose="02020603050405020304" pitchFamily="18" charset="0"/>
                <a:cs typeface="Times New Roman" panose="02020603050405020304" pitchFamily="18" charset="0"/>
              </a:rPr>
              <a:t>Melissa Stewart, Mission College</a:t>
            </a:r>
            <a:br>
              <a:rPr lang="en-US" sz="4400" i="1" dirty="0">
                <a:latin typeface="Times New Roman" panose="02020603050405020304" pitchFamily="18" charset="0"/>
                <a:cs typeface="Times New Roman" panose="02020603050405020304" pitchFamily="18" charset="0"/>
              </a:rPr>
            </a:br>
            <a:r>
              <a:rPr lang="en-US" sz="4400" dirty="0"/>
              <a:t/>
            </a:r>
            <a:br>
              <a:rPr lang="en-US" sz="4400" dirty="0"/>
            </a:br>
            <a:endParaRPr lang="en-US" sz="4400" dirty="0"/>
          </a:p>
        </p:txBody>
      </p:sp>
      <p:sp>
        <p:nvSpPr>
          <p:cNvPr id="4" name="Rectangle 3"/>
          <p:cNvSpPr/>
          <p:nvPr/>
        </p:nvSpPr>
        <p:spPr>
          <a:xfrm>
            <a:off x="1" y="3290501"/>
            <a:ext cx="12192000" cy="1015663"/>
          </a:xfrm>
          <a:prstGeom prst="rect">
            <a:avLst/>
          </a:prstGeom>
        </p:spPr>
        <p:txBody>
          <a:bodyPr wrap="square">
            <a:spAutoFit/>
          </a:bodyPr>
          <a:lstStyle/>
          <a:p>
            <a:pPr algn="ctr"/>
            <a:r>
              <a:rPr lang="en-US" sz="3000" dirty="0"/>
              <a:t>Developing and Maintaining Partnerships between Classified Professionals, Administrators, and Faculty Curriculum Leaders</a:t>
            </a:r>
          </a:p>
        </p:txBody>
      </p:sp>
    </p:spTree>
    <p:extLst>
      <p:ext uri="{BB962C8B-B14F-4D97-AF65-F5344CB8AC3E}">
        <p14:creationId xmlns:p14="http://schemas.microsoft.com/office/powerpoint/2010/main" val="269154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3559"/>
            <a:ext cx="12192000" cy="1005911"/>
          </a:xfrm>
        </p:spPr>
        <p:txBody>
          <a:bodyPr>
            <a:noAutofit/>
          </a:bodyPr>
          <a:lstStyle/>
          <a:p>
            <a:pPr algn="ctr"/>
            <a:r>
              <a:rPr lang="en-US" dirty="0">
                <a:latin typeface="Times New Roman" panose="02020603050405020304" pitchFamily="18" charset="0"/>
                <a:cs typeface="Times New Roman" panose="02020603050405020304" pitchFamily="18" charset="0"/>
              </a:rPr>
              <a:t>Communication Styles the  </a:t>
            </a:r>
            <a:r>
              <a:rPr lang="en-US" b="1" i="1" dirty="0">
                <a:latin typeface="Times New Roman" panose="02020603050405020304" pitchFamily="18" charset="0"/>
                <a:cs typeface="Times New Roman" panose="02020603050405020304" pitchFamily="18" charset="0"/>
              </a:rPr>
              <a:t>“Heart of the Problem”</a:t>
            </a:r>
            <a:br>
              <a:rPr lang="en-US" b="1" i="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sz="half" idx="1"/>
          </p:nvPr>
        </p:nvSpPr>
        <p:spPr>
          <a:xfrm>
            <a:off x="139148" y="1719471"/>
            <a:ext cx="5029200" cy="4125276"/>
          </a:xfrm>
        </p:spPr>
        <p:txBody>
          <a:bodyPr>
            <a:normAutofit/>
          </a:bodyPr>
          <a:lstStyle/>
          <a:p>
            <a:pPr marL="342900" indent="-342900"/>
            <a:r>
              <a:rPr lang="en-US" sz="3200" dirty="0"/>
              <a:t>Socialization practices &amp; problem solving.</a:t>
            </a:r>
          </a:p>
          <a:p>
            <a:endParaRPr lang="en-US" sz="3200" dirty="0"/>
          </a:p>
          <a:p>
            <a:pPr marL="342900" indent="-342900"/>
            <a:r>
              <a:rPr lang="en-US" sz="3200" dirty="0"/>
              <a:t>Barriers to collaboration.</a:t>
            </a:r>
          </a:p>
          <a:p>
            <a:endParaRPr lang="en-US" sz="3200" dirty="0"/>
          </a:p>
          <a:p>
            <a:pPr marL="342900" indent="-342900"/>
            <a:r>
              <a:rPr lang="en-US" sz="3200" dirty="0"/>
              <a:t>Challenges surrounding institutional transformation.</a:t>
            </a:r>
          </a:p>
          <a:p>
            <a:endParaRPr lang="en-US" dirty="0"/>
          </a:p>
        </p:txBody>
      </p:sp>
      <p:pic>
        <p:nvPicPr>
          <p:cNvPr id="4" name="Content Placeholder 4"/>
          <p:cNvPicPr>
            <a:picLocks noChangeAspect="1"/>
          </p:cNvPicPr>
          <p:nvPr/>
        </p:nvPicPr>
        <p:blipFill>
          <a:blip r:embed="rId3"/>
          <a:stretch>
            <a:fillRect/>
          </a:stretch>
        </p:blipFill>
        <p:spPr>
          <a:xfrm>
            <a:off x="5685503" y="1967948"/>
            <a:ext cx="6064046" cy="3857169"/>
          </a:xfrm>
          <a:prstGeom prst="rect">
            <a:avLst/>
          </a:prstGeom>
        </p:spPr>
      </p:pic>
    </p:spTree>
    <p:extLst>
      <p:ext uri="{BB962C8B-B14F-4D97-AF65-F5344CB8AC3E}">
        <p14:creationId xmlns:p14="http://schemas.microsoft.com/office/powerpoint/2010/main" val="126516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6530"/>
            <a:ext cx="12191999" cy="1391479"/>
          </a:xfrm>
        </p:spPr>
        <p:txBody>
          <a:bodyPr>
            <a:normAutofit fontScale="90000"/>
          </a:bodyPr>
          <a:lstStyle/>
          <a:p>
            <a:pPr algn="ctr"/>
            <a:r>
              <a:rPr lang="en-US" dirty="0">
                <a:solidFill>
                  <a:schemeClr val="tx2"/>
                </a:solidFill>
              </a:rPr>
              <a:t>Academic Acumen</a:t>
            </a:r>
            <a:br>
              <a:rPr lang="en-US" dirty="0">
                <a:solidFill>
                  <a:schemeClr val="tx2"/>
                </a:solidFill>
              </a:rPr>
            </a:br>
            <a:r>
              <a:rPr lang="en-US" dirty="0">
                <a:solidFill>
                  <a:schemeClr val="tx2"/>
                </a:solidFill>
              </a:rPr>
              <a:t>“</a:t>
            </a:r>
            <a:r>
              <a:rPr lang="en-US" b="1" i="1" dirty="0">
                <a:solidFill>
                  <a:schemeClr val="tx2"/>
                </a:solidFill>
                <a:latin typeface="Constantia" panose="02030602050306030303" pitchFamily="18" charset="0"/>
              </a:rPr>
              <a:t>High Level Communication Skills”- Cultural Diplomacy</a:t>
            </a:r>
            <a:r>
              <a:rPr lang="en-US" b="1" dirty="0">
                <a:solidFill>
                  <a:schemeClr val="tx2"/>
                </a:solidFill>
                <a:latin typeface="Times New Roman" panose="02020603050405020304" pitchFamily="18" charset="0"/>
                <a:cs typeface="Times New Roman" panose="02020603050405020304" pitchFamily="18" charset="0"/>
              </a:rPr>
              <a:t/>
            </a:r>
            <a:br>
              <a:rPr lang="en-US" b="1" dirty="0">
                <a:solidFill>
                  <a:schemeClr val="tx2"/>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endParaRPr lang="en-US" dirty="0"/>
          </a:p>
        </p:txBody>
      </p:sp>
      <p:sp>
        <p:nvSpPr>
          <p:cNvPr id="3" name="Content Placeholder 2"/>
          <p:cNvSpPr>
            <a:spLocks noGrp="1"/>
          </p:cNvSpPr>
          <p:nvPr>
            <p:ph sz="half" idx="1"/>
          </p:nvPr>
        </p:nvSpPr>
        <p:spPr>
          <a:xfrm>
            <a:off x="321366" y="1878501"/>
            <a:ext cx="3922644" cy="2047456"/>
          </a:xfrm>
        </p:spPr>
        <p:txBody>
          <a:bodyPr/>
          <a:lstStyle/>
          <a:p>
            <a:r>
              <a:rPr lang="en-US" dirty="0">
                <a:latin typeface="Constantia" panose="02030602050306030303" pitchFamily="18" charset="0"/>
                <a:cs typeface="Times New Roman" panose="02020603050405020304" pitchFamily="18" charset="0"/>
              </a:rPr>
              <a:t>High Level Communication Skills </a:t>
            </a:r>
            <a:endParaRPr lang="en-US" b="1" dirty="0">
              <a:latin typeface="Constantia" panose="02030602050306030303" pitchFamily="18" charset="0"/>
              <a:cs typeface="Times New Roman" panose="02020603050405020304" pitchFamily="18" charset="0"/>
            </a:endParaRPr>
          </a:p>
          <a:p>
            <a:r>
              <a:rPr lang="en-US" dirty="0">
                <a:latin typeface="Constantia" panose="02030602050306030303" pitchFamily="18" charset="0"/>
                <a:cs typeface="Times New Roman" panose="02020603050405020304" pitchFamily="18" charset="0"/>
              </a:rPr>
              <a:t> Cultural Diplomacy  </a:t>
            </a:r>
          </a:p>
          <a:p>
            <a:r>
              <a:rPr lang="en-US" dirty="0">
                <a:latin typeface="Constantia" panose="02030602050306030303" pitchFamily="18" charset="0"/>
                <a:cs typeface="Times New Roman" panose="02020603050405020304" pitchFamily="18" charset="0"/>
              </a:rPr>
              <a:t>Professional Respect</a:t>
            </a:r>
            <a:endParaRPr lang="en-US" dirty="0">
              <a:latin typeface="Constantia" panose="02030602050306030303" pitchFamily="18" charset="0"/>
            </a:endParaRPr>
          </a:p>
        </p:txBody>
      </p:sp>
      <p:sp>
        <p:nvSpPr>
          <p:cNvPr id="4" name="Rectangle 3"/>
          <p:cNvSpPr/>
          <p:nvPr/>
        </p:nvSpPr>
        <p:spPr>
          <a:xfrm>
            <a:off x="4512365" y="1663799"/>
            <a:ext cx="7563678" cy="4031873"/>
          </a:xfrm>
          <a:prstGeom prst="rect">
            <a:avLst/>
          </a:prstGeom>
        </p:spPr>
        <p:txBody>
          <a:bodyPr wrap="square">
            <a:spAutoFit/>
          </a:bodyPr>
          <a:lstStyle/>
          <a:p>
            <a:r>
              <a:rPr lang="en-US" sz="2400" b="1" i="1" dirty="0">
                <a:solidFill>
                  <a:schemeClr val="tx2"/>
                </a:solidFill>
                <a:latin typeface="Constantia" panose="02030602050306030303" pitchFamily="18" charset="0"/>
              </a:rPr>
              <a:t>What is Cultural Diplomacy?</a:t>
            </a:r>
          </a:p>
          <a:p>
            <a:endParaRPr lang="en-US" sz="2400" dirty="0">
              <a:solidFill>
                <a:schemeClr val="tx2"/>
              </a:solidFill>
              <a:latin typeface="Constantia" panose="02030602050306030303" pitchFamily="18" charset="0"/>
            </a:endParaRPr>
          </a:p>
          <a:p>
            <a:r>
              <a:rPr lang="en-US" sz="2400" b="1" i="1" dirty="0">
                <a:solidFill>
                  <a:schemeClr val="tx2"/>
                </a:solidFill>
                <a:latin typeface="Constantia" panose="02030602050306030303" pitchFamily="18" charset="0"/>
              </a:rPr>
              <a:t>"</a:t>
            </a:r>
            <a:r>
              <a:rPr lang="en-US" sz="2300" b="1" i="1" dirty="0">
                <a:solidFill>
                  <a:schemeClr val="tx2"/>
                </a:solidFill>
                <a:latin typeface="Constantia" panose="02030602050306030303" pitchFamily="18" charset="0"/>
              </a:rPr>
              <a:t>Cultural Diplomacy may best be described as a course of actions, which are based on and utilize the exchange of ideas, values, traditions and other aspects of culture or identity, whether to strengthen relationships, enhance socio-cultural cooperation, promote national interests and beyond; Cultural diplomacy can be practiced by either the public sector, private sector or civil society.“ </a:t>
            </a:r>
            <a:r>
              <a:rPr lang="en-US" sz="2300" b="1" i="1" dirty="0">
                <a:solidFill>
                  <a:schemeClr val="accent3">
                    <a:lumMod val="50000"/>
                  </a:schemeClr>
                </a:solidFill>
                <a:latin typeface="Constantia" panose="02030602050306030303" pitchFamily="18" charset="0"/>
              </a:rPr>
              <a:t>(The Academy for Cultural Diplomacy – 2020)</a:t>
            </a:r>
            <a:endParaRPr lang="en-US" sz="2300" dirty="0">
              <a:solidFill>
                <a:schemeClr val="accent3">
                  <a:lumMod val="50000"/>
                </a:schemeClr>
              </a:solidFill>
              <a:latin typeface="Constantia" panose="02030602050306030303" pitchFamily="18" charset="0"/>
            </a:endParaRPr>
          </a:p>
        </p:txBody>
      </p:sp>
      <p:sp>
        <p:nvSpPr>
          <p:cNvPr id="5" name="Rectangle 4"/>
          <p:cNvSpPr/>
          <p:nvPr/>
        </p:nvSpPr>
        <p:spPr>
          <a:xfrm>
            <a:off x="198783" y="4517191"/>
            <a:ext cx="3935895" cy="646331"/>
          </a:xfrm>
          <a:prstGeom prst="rect">
            <a:avLst/>
          </a:prstGeom>
        </p:spPr>
        <p:txBody>
          <a:bodyPr wrap="square">
            <a:spAutoFit/>
          </a:bodyPr>
          <a:lstStyle/>
          <a:p>
            <a:r>
              <a:rPr lang="en-US" b="1" dirty="0">
                <a:solidFill>
                  <a:schemeClr val="accent3">
                    <a:lumMod val="75000"/>
                  </a:schemeClr>
                </a:solidFill>
                <a:hlinkClick r:id="rId3"/>
              </a:rPr>
              <a:t>http://www.culturaldiplomacy.org/index.php?en_culturaldiplomacy</a:t>
            </a:r>
            <a:endParaRPr lang="en-US" b="1" dirty="0">
              <a:solidFill>
                <a:schemeClr val="accent3">
                  <a:lumMod val="75000"/>
                </a:schemeClr>
              </a:solidFill>
            </a:endParaRPr>
          </a:p>
        </p:txBody>
      </p:sp>
    </p:spTree>
    <p:extLst>
      <p:ext uri="{BB962C8B-B14F-4D97-AF65-F5344CB8AC3E}">
        <p14:creationId xmlns:p14="http://schemas.microsoft.com/office/powerpoint/2010/main" val="4063521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Effective Strategies for Relationship Building</a:t>
            </a:r>
            <a:endParaRPr lang="en-US" sz="4000" dirty="0"/>
          </a:p>
        </p:txBody>
      </p:sp>
      <p:sp>
        <p:nvSpPr>
          <p:cNvPr id="3" name="Content Placeholder 2"/>
          <p:cNvSpPr>
            <a:spLocks noGrp="1"/>
          </p:cNvSpPr>
          <p:nvPr>
            <p:ph sz="half" idx="1"/>
          </p:nvPr>
        </p:nvSpPr>
        <p:spPr>
          <a:xfrm>
            <a:off x="119270" y="1995487"/>
            <a:ext cx="6599582" cy="3849259"/>
          </a:xfrm>
        </p:spPr>
        <p:txBody>
          <a:bodyPr>
            <a:normAutofit fontScale="92500" lnSpcReduction="10000"/>
          </a:bodyPr>
          <a:lstStyle/>
          <a:p>
            <a:pPr marL="371475" indent="-342900">
              <a:spcBef>
                <a:spcPts val="0"/>
              </a:spcBef>
              <a:buSzPts val="3000"/>
            </a:pPr>
            <a:r>
              <a:rPr lang="en-US" dirty="0"/>
              <a:t>Mutual understanding of roles/responsibilities and </a:t>
            </a:r>
            <a:r>
              <a:rPr lang="en-US" i="1" dirty="0"/>
              <a:t>genuine</a:t>
            </a:r>
            <a:r>
              <a:rPr lang="en-US" dirty="0"/>
              <a:t> respect</a:t>
            </a:r>
            <a:br>
              <a:rPr lang="en-US" dirty="0"/>
            </a:br>
            <a:endParaRPr lang="en-US" dirty="0"/>
          </a:p>
          <a:p>
            <a:pPr marL="371475" indent="-342900">
              <a:spcBef>
                <a:spcPts val="0"/>
              </a:spcBef>
              <a:buSzPts val="3000"/>
            </a:pPr>
            <a:r>
              <a:rPr lang="en-US" dirty="0"/>
              <a:t>Inclusivity, transparency, diplomacy</a:t>
            </a:r>
          </a:p>
          <a:p>
            <a:pPr marL="28575" indent="0">
              <a:spcBef>
                <a:spcPts val="0"/>
              </a:spcBef>
              <a:buSzPts val="3000"/>
              <a:buNone/>
            </a:pPr>
            <a:endParaRPr lang="en-US" dirty="0"/>
          </a:p>
          <a:p>
            <a:pPr marL="371475" indent="-342900">
              <a:spcBef>
                <a:spcPts val="0"/>
              </a:spcBef>
              <a:buSzPts val="3000"/>
            </a:pPr>
            <a:r>
              <a:rPr lang="en-US" dirty="0"/>
              <a:t>Direction from local board policies, administrative procedures, and contract</a:t>
            </a:r>
            <a:br>
              <a:rPr lang="en-US" dirty="0"/>
            </a:br>
            <a:endParaRPr lang="en-US" dirty="0"/>
          </a:p>
          <a:p>
            <a:pPr marL="371475" indent="-342900">
              <a:spcBef>
                <a:spcPts val="0"/>
              </a:spcBef>
              <a:buSzPts val="3000"/>
            </a:pPr>
            <a:r>
              <a:rPr lang="en-US" dirty="0"/>
              <a:t> Demonstrate Integrity, Creativity &amp; Wisdom</a:t>
            </a:r>
          </a:p>
          <a:p>
            <a:pPr marL="371475" indent="-342900">
              <a:spcBef>
                <a:spcPts val="0"/>
              </a:spcBef>
              <a:buSzPts val="3000"/>
            </a:pPr>
            <a:endParaRPr lang="en-US" dirty="0"/>
          </a:p>
          <a:p>
            <a:pPr marL="371475" indent="-342900">
              <a:spcBef>
                <a:spcPts val="0"/>
              </a:spcBef>
              <a:buSzPts val="3000"/>
            </a:pPr>
            <a:r>
              <a:rPr lang="en-US" dirty="0"/>
              <a:t>Written agreements!</a:t>
            </a:r>
          </a:p>
        </p:txBody>
      </p:sp>
      <p:pic>
        <p:nvPicPr>
          <p:cNvPr id="4" name="Picture 4" descr="A group of people flying kites in the sky  Description automatically generated"/>
          <p:cNvPicPr>
            <a:picLocks noChangeAspect="1"/>
          </p:cNvPicPr>
          <p:nvPr/>
        </p:nvPicPr>
        <p:blipFill>
          <a:blip r:embed="rId3" cstate="email"/>
          <a:stretch>
            <a:fillRect/>
          </a:stretch>
        </p:blipFill>
        <p:spPr>
          <a:xfrm>
            <a:off x="7457870" y="2244688"/>
            <a:ext cx="4363067" cy="3171950"/>
          </a:xfrm>
          <a:prstGeom prst="rect">
            <a:avLst/>
          </a:prstGeom>
        </p:spPr>
      </p:pic>
    </p:spTree>
    <p:extLst>
      <p:ext uri="{BB962C8B-B14F-4D97-AF65-F5344CB8AC3E}">
        <p14:creationId xmlns:p14="http://schemas.microsoft.com/office/powerpoint/2010/main" val="105745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Trust</a:t>
            </a:r>
            <a:r>
              <a:rPr lang="en-US" dirty="0"/>
              <a:t/>
            </a:r>
            <a:br>
              <a:rPr lang="en-US" dirty="0"/>
            </a:br>
            <a:r>
              <a:rPr lang="en-US" dirty="0"/>
              <a:t> “Five Benefits of a Cohesive Teams” </a:t>
            </a:r>
          </a:p>
        </p:txBody>
      </p:sp>
      <p:pic>
        <p:nvPicPr>
          <p:cNvPr id="6" name="Rs7bPNslSuc"/>
          <p:cNvPicPr>
            <a:picLocks noGrp="1" noRot="1" noChangeAspect="1"/>
          </p:cNvPicPr>
          <p:nvPr>
            <p:ph sz="half" idx="1"/>
            <a:videoFile r:link="rId1"/>
          </p:nvPr>
        </p:nvPicPr>
        <p:blipFill>
          <a:blip r:embed="rId4"/>
          <a:stretch>
            <a:fillRect/>
          </a:stretch>
        </p:blipFill>
        <p:spPr>
          <a:xfrm>
            <a:off x="4919870" y="1860550"/>
            <a:ext cx="7272130" cy="4112867"/>
          </a:xfrm>
          <a:prstGeom prst="rect">
            <a:avLst/>
          </a:prstGeom>
        </p:spPr>
      </p:pic>
      <p:pic>
        <p:nvPicPr>
          <p:cNvPr id="3" name="Picture 2"/>
          <p:cNvPicPr>
            <a:picLocks noChangeAspect="1"/>
          </p:cNvPicPr>
          <p:nvPr/>
        </p:nvPicPr>
        <p:blipFill>
          <a:blip r:embed="rId5"/>
          <a:stretch>
            <a:fillRect/>
          </a:stretch>
        </p:blipFill>
        <p:spPr>
          <a:xfrm>
            <a:off x="139147" y="2404273"/>
            <a:ext cx="4581939" cy="3231214"/>
          </a:xfrm>
          <a:prstGeom prst="rect">
            <a:avLst/>
          </a:prstGeom>
        </p:spPr>
      </p:pic>
    </p:spTree>
    <p:extLst>
      <p:ext uri="{BB962C8B-B14F-4D97-AF65-F5344CB8AC3E}">
        <p14:creationId xmlns:p14="http://schemas.microsoft.com/office/powerpoint/2010/main" val="128426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965" y="785191"/>
            <a:ext cx="11867322" cy="1113183"/>
          </a:xfrm>
        </p:spPr>
        <p:txBody>
          <a:bodyPr>
            <a:normAutofit/>
          </a:bodyPr>
          <a:lstStyle/>
          <a:p>
            <a:pPr algn="ctr"/>
            <a:r>
              <a:rPr lang="en-US" b="1" dirty="0">
                <a:solidFill>
                  <a:schemeClr val="accent3"/>
                </a:solidFill>
                <a:latin typeface="Times New Roman" panose="02020603050405020304" pitchFamily="18" charset="0"/>
                <a:cs typeface="Times New Roman" panose="02020603050405020304" pitchFamily="18" charset="0"/>
              </a:rPr>
              <a:t>Lets Work Together and Benefit Our Students!</a:t>
            </a:r>
            <a:br>
              <a:rPr lang="en-US" b="1" dirty="0">
                <a:solidFill>
                  <a:schemeClr val="accent3"/>
                </a:solidFill>
                <a:latin typeface="Times New Roman" panose="02020603050405020304" pitchFamily="18" charset="0"/>
                <a:cs typeface="Times New Roman" panose="02020603050405020304" pitchFamily="18" charset="0"/>
              </a:rPr>
            </a:br>
            <a:endParaRPr lang="en-US" dirty="0">
              <a:solidFill>
                <a:schemeClr val="accent3"/>
              </a:solidFill>
            </a:endParaRPr>
          </a:p>
        </p:txBody>
      </p:sp>
      <p:sp>
        <p:nvSpPr>
          <p:cNvPr id="3" name="Content Placeholder 2"/>
          <p:cNvSpPr>
            <a:spLocks noGrp="1"/>
          </p:cNvSpPr>
          <p:nvPr>
            <p:ph sz="half" idx="1"/>
          </p:nvPr>
        </p:nvSpPr>
        <p:spPr>
          <a:xfrm>
            <a:off x="0" y="1995487"/>
            <a:ext cx="12192000" cy="3849259"/>
          </a:xfrm>
        </p:spPr>
        <p:txBody>
          <a:bodyPr/>
          <a:lstStyle/>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pic>
        <p:nvPicPr>
          <p:cNvPr id="4" name="Picture 3"/>
          <p:cNvPicPr>
            <a:picLocks noChangeAspect="1"/>
          </p:cNvPicPr>
          <p:nvPr/>
        </p:nvPicPr>
        <p:blipFill>
          <a:blip r:embed="rId3"/>
          <a:stretch>
            <a:fillRect/>
          </a:stretch>
        </p:blipFill>
        <p:spPr>
          <a:xfrm>
            <a:off x="1563756" y="1749287"/>
            <a:ext cx="9064487" cy="4015946"/>
          </a:xfrm>
          <a:prstGeom prst="rect">
            <a:avLst/>
          </a:prstGeom>
        </p:spPr>
      </p:pic>
    </p:spTree>
    <p:extLst>
      <p:ext uri="{BB962C8B-B14F-4D97-AF65-F5344CB8AC3E}">
        <p14:creationId xmlns:p14="http://schemas.microsoft.com/office/powerpoint/2010/main" val="4131087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6897"/>
            <a:ext cx="11748052" cy="1202634"/>
          </a:xfrm>
        </p:spPr>
        <p:txBody>
          <a:bodyPr>
            <a:normAutofit/>
          </a:bodyPr>
          <a:lstStyle/>
          <a:p>
            <a:pPr algn="ctr"/>
            <a:r>
              <a:rPr lang="en-US" sz="5400" b="1" dirty="0"/>
              <a:t>Questions and Comments</a:t>
            </a:r>
          </a:p>
        </p:txBody>
      </p:sp>
      <p:sp>
        <p:nvSpPr>
          <p:cNvPr id="5" name="Content Placeholder 4"/>
          <p:cNvSpPr>
            <a:spLocks noGrp="1"/>
          </p:cNvSpPr>
          <p:nvPr>
            <p:ph sz="half" idx="1"/>
          </p:nvPr>
        </p:nvSpPr>
        <p:spPr>
          <a:xfrm>
            <a:off x="162340" y="2136913"/>
            <a:ext cx="4399722" cy="3687417"/>
          </a:xfrm>
        </p:spPr>
        <p:txBody>
          <a:bodyPr>
            <a:normAutofit fontScale="77500" lnSpcReduction="20000"/>
          </a:bodyPr>
          <a:lstStyle/>
          <a:p>
            <a:pPr marL="0" indent="0">
              <a:buNone/>
            </a:pPr>
            <a:r>
              <a:rPr lang="en-US" sz="3400" dirty="0"/>
              <a:t>Please feel free to contact each of us for more information.</a:t>
            </a:r>
          </a:p>
          <a:p>
            <a:pPr marL="0" indent="0">
              <a:buNone/>
            </a:pPr>
            <a:endParaRPr lang="en-US" sz="3400" dirty="0"/>
          </a:p>
          <a:p>
            <a:pPr marL="0" indent="0">
              <a:buNone/>
            </a:pPr>
            <a:r>
              <a:rPr lang="en-US" sz="3800" dirty="0"/>
              <a:t>Silvester Henderson  </a:t>
            </a:r>
            <a:r>
              <a:rPr lang="en-US" sz="3400" dirty="0">
                <a:hlinkClick r:id="rId2"/>
              </a:rPr>
              <a:t>Shenderson@losmedanos.edu</a:t>
            </a:r>
            <a:r>
              <a:rPr lang="en-US" sz="3800" dirty="0"/>
              <a:t/>
            </a:r>
            <a:br>
              <a:rPr lang="en-US" sz="3800" dirty="0"/>
            </a:br>
            <a:r>
              <a:rPr lang="en-US" sz="3800" dirty="0"/>
              <a:t/>
            </a:r>
            <a:br>
              <a:rPr lang="en-US" sz="3800" dirty="0"/>
            </a:br>
            <a:r>
              <a:rPr lang="en-US" sz="3800" dirty="0"/>
              <a:t>Jennifer </a:t>
            </a:r>
            <a:r>
              <a:rPr lang="en-US" sz="3400" dirty="0" smtClean="0"/>
              <a:t>Taylor-Mendoza </a:t>
            </a:r>
            <a:r>
              <a:rPr lang="en-US" sz="3400" dirty="0">
                <a:hlinkClick r:id="rId3"/>
              </a:rPr>
              <a:t>mendozaj@smccd.edu</a:t>
            </a:r>
            <a:r>
              <a:rPr lang="en-US" sz="3400" dirty="0"/>
              <a:t/>
            </a:r>
            <a:br>
              <a:rPr lang="en-US" sz="3400" dirty="0"/>
            </a:br>
            <a:endParaRPr lang="en-US" sz="3400" dirty="0"/>
          </a:p>
          <a:p>
            <a:pPr marL="0" indent="0">
              <a:buNone/>
            </a:pPr>
            <a:r>
              <a:rPr lang="en-US" sz="3900" dirty="0">
                <a:latin typeface="Times New Roman" panose="02020603050405020304" pitchFamily="18" charset="0"/>
                <a:cs typeface="Gill Sans" panose="020B0502020104020203"/>
              </a:rPr>
              <a:t>Melissa Stewart</a:t>
            </a:r>
            <a:r>
              <a:rPr lang="en-US" sz="4000" dirty="0">
                <a:latin typeface="Times New Roman" panose="02020603050405020304" pitchFamily="18" charset="0"/>
                <a:cs typeface="Gill Sans" panose="020B0502020104020203"/>
              </a:rPr>
              <a:t/>
            </a:r>
            <a:br>
              <a:rPr lang="en-US" sz="4000" dirty="0">
                <a:latin typeface="Times New Roman" panose="02020603050405020304" pitchFamily="18" charset="0"/>
                <a:cs typeface="Gill Sans" panose="020B0502020104020203"/>
              </a:rPr>
            </a:br>
            <a:r>
              <a:rPr lang="en-US" u="sng" dirty="0"/>
              <a:t>melissa.stewart@missioncollege.edu</a:t>
            </a:r>
          </a:p>
          <a:p>
            <a:endParaRPr lang="en-US" dirty="0"/>
          </a:p>
        </p:txBody>
      </p:sp>
      <p:sp>
        <p:nvSpPr>
          <p:cNvPr id="6" name="Rectangle 5"/>
          <p:cNvSpPr/>
          <p:nvPr/>
        </p:nvSpPr>
        <p:spPr>
          <a:xfrm>
            <a:off x="6906297" y="2464905"/>
            <a:ext cx="4722486" cy="1938992"/>
          </a:xfrm>
          <a:prstGeom prst="rect">
            <a:avLst/>
          </a:prstGeom>
        </p:spPr>
        <p:txBody>
          <a:bodyPr wrap="square">
            <a:spAutoFit/>
          </a:bodyPr>
          <a:lstStyle/>
          <a:p>
            <a:r>
              <a:rPr lang="en-US" sz="6000" b="1" i="1" dirty="0">
                <a:effectLst>
                  <a:outerShdw blurRad="38100" dist="38100" dir="2700000" algn="tl">
                    <a:srgbClr val="000000">
                      <a:alpha val="43137"/>
                    </a:srgbClr>
                  </a:outerShdw>
                </a:effectLst>
                <a:latin typeface="Britannic Bold" panose="020B0903060703020204" pitchFamily="34" charset="0"/>
              </a:rPr>
              <a:t>THANK  YOU FOR COMING</a:t>
            </a:r>
            <a:endParaRPr lang="en-US" sz="6000" i="1" dirty="0">
              <a:latin typeface="Britannic Bold" panose="020B0903060703020204" pitchFamily="34" charset="0"/>
            </a:endParaRPr>
          </a:p>
        </p:txBody>
      </p:sp>
    </p:spTree>
    <p:extLst>
      <p:ext uri="{BB962C8B-B14F-4D97-AF65-F5344CB8AC3E}">
        <p14:creationId xmlns:p14="http://schemas.microsoft.com/office/powerpoint/2010/main" val="364988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059" y="556592"/>
            <a:ext cx="8213035" cy="824948"/>
          </a:xfrm>
        </p:spPr>
        <p:txBody>
          <a:bodyPr>
            <a:normAutofit/>
          </a:bodyPr>
          <a:lstStyle/>
          <a:p>
            <a:pPr algn="ctr"/>
            <a:r>
              <a:rPr lang="en-US" sz="4400" dirty="0"/>
              <a:t>Session</a:t>
            </a:r>
          </a:p>
        </p:txBody>
      </p:sp>
      <p:sp>
        <p:nvSpPr>
          <p:cNvPr id="3" name="Content Placeholder 2"/>
          <p:cNvSpPr>
            <a:spLocks noGrp="1"/>
          </p:cNvSpPr>
          <p:nvPr>
            <p:ph sz="half" idx="1"/>
          </p:nvPr>
        </p:nvSpPr>
        <p:spPr>
          <a:xfrm>
            <a:off x="87464" y="1381541"/>
            <a:ext cx="12046226" cy="4463206"/>
          </a:xfrm>
        </p:spPr>
        <p:txBody>
          <a:bodyPr>
            <a:normAutofit lnSpcReduction="10000"/>
          </a:bodyPr>
          <a:lstStyle/>
          <a:p>
            <a:pPr marL="0" indent="0">
              <a:buNone/>
            </a:pPr>
            <a:endParaRPr lang="en-US" sz="2000" dirty="0"/>
          </a:p>
          <a:p>
            <a:endParaRPr lang="en-US" sz="2000" dirty="0"/>
          </a:p>
          <a:p>
            <a:pPr marL="0" indent="0">
              <a:buNone/>
            </a:pPr>
            <a:r>
              <a:rPr lang="en-US" dirty="0">
                <a:latin typeface="Times New Roman" panose="02020603050405020304" pitchFamily="18" charset="0"/>
                <a:cs typeface="Times New Roman" panose="02020603050405020304" pitchFamily="18" charset="0"/>
              </a:rPr>
              <a:t>Various interpersonal and relationship-building strategies can be used to ensure the relationships between administrators, faculty curriculum leaders, and classified professionals enable effective communication, respect for differing views, and maintenance of professional respect for all involved. This seminar will focus on common impediments to effective relationships between those most involved with curriculum processes and decisions along with developing effective skills that will enhance governance conversations, which should be centered on improving student experiences. Discussions and oral exchange regarding how to create more collegial and respective dialogue will be explored. </a:t>
            </a:r>
            <a:r>
              <a:rPr lang="en-US" sz="1600" dirty="0"/>
              <a:t/>
            </a:r>
            <a:br>
              <a:rPr lang="en-US" sz="1600" dirty="0"/>
            </a:br>
            <a:endParaRPr lang="en-US" sz="1600" dirty="0"/>
          </a:p>
          <a:p>
            <a:endParaRPr lang="en-US" dirty="0"/>
          </a:p>
        </p:txBody>
      </p:sp>
    </p:spTree>
    <p:extLst>
      <p:ext uri="{BB962C8B-B14F-4D97-AF65-F5344CB8AC3E}">
        <p14:creationId xmlns:p14="http://schemas.microsoft.com/office/powerpoint/2010/main" val="97953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338" y="580472"/>
            <a:ext cx="9077739" cy="767246"/>
          </a:xfrm>
        </p:spPr>
        <p:txBody>
          <a:bodyPr>
            <a:normAutofit/>
          </a:bodyPr>
          <a:lstStyle/>
          <a:p>
            <a:pPr algn="ctr"/>
            <a:r>
              <a:rPr lang="en-US" sz="4000" dirty="0"/>
              <a:t>Presentation Highlights</a:t>
            </a:r>
          </a:p>
        </p:txBody>
      </p:sp>
      <p:sp>
        <p:nvSpPr>
          <p:cNvPr id="3" name="Content Placeholder 2"/>
          <p:cNvSpPr>
            <a:spLocks noGrp="1"/>
          </p:cNvSpPr>
          <p:nvPr>
            <p:ph sz="half" idx="1"/>
          </p:nvPr>
        </p:nvSpPr>
        <p:spPr>
          <a:xfrm>
            <a:off x="69574" y="1461052"/>
            <a:ext cx="12122426" cy="4552122"/>
          </a:xfrm>
        </p:spPr>
        <p:txBody>
          <a:bodyPr>
            <a:noAutofit/>
          </a:bodyPr>
          <a:lstStyle/>
          <a:p>
            <a:pPr marL="0" indent="0" algn="ctr">
              <a:buNone/>
            </a:pPr>
            <a:r>
              <a:rPr lang="en-US" sz="2600" dirty="0">
                <a:latin typeface="Times New Roman" panose="02020603050405020304" pitchFamily="18" charset="0"/>
                <a:cs typeface="Times New Roman" panose="02020603050405020304" pitchFamily="18" charset="0"/>
              </a:rPr>
              <a:t>Authority of the Academic Senate </a:t>
            </a:r>
          </a:p>
          <a:p>
            <a:pPr marL="0" indent="0" algn="ctr">
              <a:buNone/>
            </a:pPr>
            <a:r>
              <a:rPr lang="en-US" sz="2600" dirty="0">
                <a:latin typeface="Times New Roman" panose="02020603050405020304" pitchFamily="18" charset="0"/>
                <a:cs typeface="Times New Roman" panose="02020603050405020304" pitchFamily="18" charset="0"/>
              </a:rPr>
              <a:t>Know the 10+1 Rules/Laws – Title V Section 53200</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Institutional Practices and Differences: </a:t>
            </a:r>
            <a:br>
              <a:rPr lang="en-US" sz="2600" dirty="0">
                <a:latin typeface="Times New Roman" panose="02020603050405020304" pitchFamily="18" charset="0"/>
                <a:cs typeface="Times New Roman" panose="02020603050405020304" pitchFamily="18" charset="0"/>
              </a:rPr>
            </a:br>
            <a:r>
              <a:rPr lang="en-US" sz="2600" i="1" dirty="0">
                <a:latin typeface="Times New Roman" panose="02020603050405020304" pitchFamily="18" charset="0"/>
                <a:cs typeface="Times New Roman" panose="02020603050405020304" pitchFamily="18" charset="0"/>
              </a:rPr>
              <a:t>Participatory </a:t>
            </a:r>
            <a:r>
              <a:rPr lang="en-US" sz="2600" b="1" i="1" dirty="0">
                <a:latin typeface="Showcard Gothic" panose="04020904020102020604" pitchFamily="82"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 Shared </a:t>
            </a:r>
            <a:r>
              <a:rPr lang="en-US" sz="2600" i="1" dirty="0">
                <a:latin typeface="Showcard Gothic" panose="04020904020102020604" pitchFamily="82"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 Collegial Consultation</a:t>
            </a:r>
            <a:r>
              <a:rPr lang="en-US" sz="2600" dirty="0">
                <a:latin typeface="Times New Roman" panose="02020603050405020304" pitchFamily="18" charset="0"/>
                <a:cs typeface="Times New Roman" panose="02020603050405020304" pitchFamily="18" charset="0"/>
              </a:rPr>
              <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Relationships 101 - Who we Are</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Communication Styles the  </a:t>
            </a:r>
            <a:r>
              <a:rPr lang="en-US" sz="2600" b="1" i="1" dirty="0">
                <a:latin typeface="Times New Roman" panose="02020603050405020304" pitchFamily="18" charset="0"/>
                <a:cs typeface="Times New Roman" panose="02020603050405020304" pitchFamily="18" charset="0"/>
              </a:rPr>
              <a:t>“Heart of the Problem”</a:t>
            </a:r>
            <a:br>
              <a:rPr lang="en-US" sz="2600" b="1" i="1"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Academic Acumen: </a:t>
            </a:r>
            <a:br>
              <a:rPr lang="en-US" sz="2600" b="1"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High Level Communication Skills </a:t>
            </a:r>
            <a:r>
              <a:rPr lang="en-US" sz="2600" b="1" i="1" dirty="0">
                <a:latin typeface="Showcard Gothic" panose="04020904020102020604" pitchFamily="82"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 Cultural Diplomacy </a:t>
            </a:r>
            <a:r>
              <a:rPr lang="en-US" sz="2600" b="1" i="1" dirty="0">
                <a:latin typeface="Showcard Gothic" panose="04020904020102020604" pitchFamily="82"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  Professional Respect </a:t>
            </a:r>
            <a:r>
              <a:rPr lang="en-US" sz="2600" dirty="0">
                <a:latin typeface="Times New Roman" panose="02020603050405020304" pitchFamily="18" charset="0"/>
                <a:cs typeface="Times New Roman" panose="02020603050405020304" pitchFamily="18" charset="0"/>
              </a:rPr>
              <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Effective Strategies for Relationship Building</a:t>
            </a:r>
            <a:br>
              <a:rPr lang="en-US" sz="2600" dirty="0">
                <a:latin typeface="Times New Roman" panose="02020603050405020304" pitchFamily="18" charset="0"/>
                <a:cs typeface="Times New Roman" panose="02020603050405020304" pitchFamily="18" charset="0"/>
              </a:rPr>
            </a:br>
            <a:r>
              <a:rPr lang="en-US" sz="2600" b="1" i="1" dirty="0">
                <a:latin typeface="Times New Roman" panose="02020603050405020304" pitchFamily="18" charset="0"/>
                <a:cs typeface="Times New Roman" panose="02020603050405020304" pitchFamily="18" charset="0"/>
              </a:rPr>
              <a:t>“Trust” * “</a:t>
            </a:r>
            <a:r>
              <a:rPr lang="en-US" sz="2600" dirty="0">
                <a:latin typeface="Times New Roman" panose="02020603050405020304" pitchFamily="18" charset="0"/>
                <a:cs typeface="Times New Roman" panose="02020603050405020304" pitchFamily="18" charset="0"/>
              </a:rPr>
              <a:t>The Five Principles of a Cohesive Team” * Healthy Relationships</a:t>
            </a:r>
            <a:br>
              <a:rPr lang="en-US" sz="26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Lets Work Together and Benefit Our Students!</a:t>
            </a:r>
            <a:br>
              <a:rPr lang="en-US" sz="2600" b="1"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208005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9" y="543317"/>
            <a:ext cx="11953461" cy="1252329"/>
          </a:xfrm>
        </p:spPr>
        <p:txBody>
          <a:bodyPr>
            <a:noAutofit/>
          </a:bodyPr>
          <a:lstStyle/>
          <a:p>
            <a:pPr algn="ct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Authority of the Academic Senate </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p>
        </p:txBody>
      </p:sp>
      <p:sp>
        <p:nvSpPr>
          <p:cNvPr id="3" name="Content Placeholder 2"/>
          <p:cNvSpPr>
            <a:spLocks noGrp="1"/>
          </p:cNvSpPr>
          <p:nvPr>
            <p:ph sz="half" idx="1"/>
          </p:nvPr>
        </p:nvSpPr>
        <p:spPr>
          <a:xfrm>
            <a:off x="838200" y="1428957"/>
            <a:ext cx="10515600" cy="3849259"/>
          </a:xfrm>
        </p:spPr>
        <p:txBody>
          <a:bodyPr/>
          <a:lstStyle/>
          <a:p>
            <a:pPr>
              <a:buFont typeface="Wingdings" panose="05000000000000000000" pitchFamily="2" charset="2"/>
              <a:buChar char="Ø"/>
            </a:pPr>
            <a:endParaRPr lang="en-US" dirty="0"/>
          </a:p>
          <a:p>
            <a:pPr marL="0" indent="0">
              <a:buNone/>
            </a:pPr>
            <a:endParaRPr lang="en-US" dirty="0"/>
          </a:p>
        </p:txBody>
      </p:sp>
      <p:sp>
        <p:nvSpPr>
          <p:cNvPr id="4" name="Rectangle 3"/>
          <p:cNvSpPr/>
          <p:nvPr/>
        </p:nvSpPr>
        <p:spPr>
          <a:xfrm>
            <a:off x="159026" y="1169481"/>
            <a:ext cx="12032973" cy="4708981"/>
          </a:xfrm>
          <a:prstGeom prst="rect">
            <a:avLst/>
          </a:prstGeom>
        </p:spPr>
        <p:txBody>
          <a:bodyPr wrap="square">
            <a:spAutoFit/>
          </a:bodyPr>
          <a:lstStyle/>
          <a:p>
            <a:r>
              <a:rPr lang="en-US" sz="2000" b="1" dirty="0">
                <a:cs typeface="Times New Roman" panose="02020603050405020304" pitchFamily="18" charset="0"/>
              </a:rPr>
              <a:t>Ed Code 70901(b)(1)(E) </a:t>
            </a:r>
          </a:p>
          <a:p>
            <a:r>
              <a:rPr lang="en-US" sz="2000" u="sng" dirty="0">
                <a:solidFill>
                  <a:srgbClr val="333333"/>
                </a:solidFill>
                <a:ea typeface="Verdana"/>
                <a:cs typeface="Times New Roman" panose="02020603050405020304" pitchFamily="18" charset="0"/>
                <a:sym typeface="Verdana"/>
              </a:rPr>
              <a:t>Minimum</a:t>
            </a:r>
            <a:r>
              <a:rPr lang="en-US" sz="2000" dirty="0">
                <a:solidFill>
                  <a:srgbClr val="333333"/>
                </a:solidFill>
                <a:ea typeface="Verdana"/>
                <a:cs typeface="Times New Roman" panose="02020603050405020304" pitchFamily="18" charset="0"/>
                <a:sym typeface="Verdana"/>
              </a:rPr>
              <a:t> </a:t>
            </a:r>
            <a:r>
              <a:rPr lang="en-US" sz="2000" u="sng" dirty="0">
                <a:solidFill>
                  <a:srgbClr val="333333"/>
                </a:solidFill>
                <a:ea typeface="Verdana"/>
                <a:cs typeface="Times New Roman" panose="02020603050405020304" pitchFamily="18" charset="0"/>
                <a:sym typeface="Verdana"/>
              </a:rPr>
              <a:t>standards</a:t>
            </a:r>
            <a:r>
              <a:rPr lang="en-US" sz="2000" dirty="0">
                <a:solidFill>
                  <a:srgbClr val="333333"/>
                </a:solidFill>
                <a:ea typeface="Verdana"/>
                <a:cs typeface="Times New Roman" panose="02020603050405020304" pitchFamily="18" charset="0"/>
                <a:sym typeface="Verdana"/>
              </a:rPr>
              <a:t>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p>
          <a:p>
            <a:endParaRPr lang="en-US" sz="2000" b="1" dirty="0">
              <a:cs typeface="Times New Roman" panose="02020603050405020304" pitchFamily="18" charset="0"/>
            </a:endParaRPr>
          </a:p>
          <a:p>
            <a:r>
              <a:rPr lang="en-US" sz="2000" b="1" dirty="0">
                <a:cs typeface="Times New Roman" panose="02020603050405020304" pitchFamily="18" charset="0"/>
              </a:rPr>
              <a:t>Ed Code 70902(b)(7)</a:t>
            </a:r>
          </a:p>
          <a:p>
            <a:r>
              <a:rPr lang="en-US" sz="2000" dirty="0">
                <a:solidFill>
                  <a:srgbClr val="333333"/>
                </a:solidFill>
                <a:ea typeface="Verdana"/>
                <a:cs typeface="Times New Roman" panose="02020603050405020304" pitchFamily="18" charset="0"/>
                <a:sym typeface="Verdana"/>
              </a:rPr>
              <a:t>Establish </a:t>
            </a:r>
            <a:r>
              <a:rPr lang="en-US" sz="2000" u="sng" dirty="0">
                <a:solidFill>
                  <a:srgbClr val="333333"/>
                </a:solidFill>
                <a:ea typeface="Verdana"/>
                <a:cs typeface="Times New Roman" panose="02020603050405020304" pitchFamily="18" charset="0"/>
                <a:sym typeface="Verdana"/>
              </a:rPr>
              <a:t>procedures</a:t>
            </a:r>
            <a:r>
              <a:rPr lang="en-US" sz="2000" dirty="0">
                <a:solidFill>
                  <a:srgbClr val="333333"/>
                </a:solidFill>
                <a:ea typeface="Verdana"/>
                <a:cs typeface="Times New Roman" panose="02020603050405020304" pitchFamily="18" charset="0"/>
                <a:sym typeface="Verdana"/>
              </a:rPr>
              <a:t> that are </a:t>
            </a:r>
            <a:r>
              <a:rPr lang="en-US" sz="2000" u="sng" dirty="0">
                <a:solidFill>
                  <a:srgbClr val="333333"/>
                </a:solidFill>
                <a:ea typeface="Verdana"/>
                <a:cs typeface="Times New Roman" panose="02020603050405020304" pitchFamily="18" charset="0"/>
                <a:sym typeface="Verdana"/>
              </a:rPr>
              <a:t>consistent with minimum standards </a:t>
            </a:r>
            <a:r>
              <a:rPr lang="en-US" sz="2000" dirty="0">
                <a:solidFill>
                  <a:srgbClr val="333333"/>
                </a:solidFill>
                <a:ea typeface="Verdana"/>
                <a:cs typeface="Times New Roman" panose="02020603050405020304" pitchFamily="18" charset="0"/>
                <a:sym typeface="Verdana"/>
              </a:rPr>
              <a:t>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p>
          <a:p>
            <a:endParaRPr lang="en-US" sz="2000" dirty="0">
              <a:solidFill>
                <a:srgbClr val="333333"/>
              </a:solidFill>
              <a:ea typeface="Verdana"/>
              <a:cs typeface="Times New Roman" panose="02020603050405020304" pitchFamily="18" charset="0"/>
              <a:sym typeface="Verdana"/>
            </a:endParaRPr>
          </a:p>
          <a:p>
            <a:r>
              <a:rPr lang="en-US" sz="2000" dirty="0"/>
              <a:t>Established by AB 1725 </a:t>
            </a:r>
            <a:r>
              <a:rPr lang="mr-IN" sz="2000" dirty="0"/>
              <a:t>–</a:t>
            </a:r>
            <a:r>
              <a:rPr lang="en-US" sz="2000" dirty="0"/>
              <a:t> Passed by the legislature and signed by the governor in 1988</a:t>
            </a:r>
          </a:p>
        </p:txBody>
      </p:sp>
    </p:spTree>
    <p:extLst>
      <p:ext uri="{BB962C8B-B14F-4D97-AF65-F5344CB8AC3E}">
        <p14:creationId xmlns:p14="http://schemas.microsoft.com/office/powerpoint/2010/main" val="223045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3559"/>
            <a:ext cx="10515600" cy="817067"/>
          </a:xfrm>
        </p:spPr>
        <p:txBody>
          <a:bodyPr>
            <a:normAutofit/>
          </a:bodyPr>
          <a:lstStyle/>
          <a:p>
            <a:pPr algn="ctr"/>
            <a:r>
              <a:rPr lang="en-US" sz="4800" dirty="0"/>
              <a:t>Title 5 § 53200 - </a:t>
            </a:r>
            <a:r>
              <a:rPr lang="en-US" sz="4800" dirty="0">
                <a:effectLst>
                  <a:outerShdw blurRad="38100" dist="38100" dir="2700000" algn="tl">
                    <a:srgbClr val="000000">
                      <a:alpha val="43137"/>
                    </a:srgbClr>
                  </a:outerShdw>
                </a:effectLst>
              </a:rPr>
              <a:t>Definitions</a:t>
            </a:r>
            <a:endParaRPr lang="en-US" sz="4800" dirty="0"/>
          </a:p>
        </p:txBody>
      </p:sp>
      <p:sp>
        <p:nvSpPr>
          <p:cNvPr id="3" name="Content Placeholder 2"/>
          <p:cNvSpPr>
            <a:spLocks noGrp="1"/>
          </p:cNvSpPr>
          <p:nvPr>
            <p:ph sz="half" idx="1"/>
          </p:nvPr>
        </p:nvSpPr>
        <p:spPr>
          <a:xfrm>
            <a:off x="337929" y="1637678"/>
            <a:ext cx="11579087" cy="3849259"/>
          </a:xfrm>
        </p:spPr>
        <p:txBody>
          <a:bodyPr/>
          <a:lstStyle/>
          <a:p>
            <a:r>
              <a:rPr lang="en-US" sz="3600" dirty="0"/>
              <a:t>(b) Academic Senate means an organization whose primary function is to make recommendations with respect to academic and professional matters.</a:t>
            </a:r>
            <a:br>
              <a:rPr lang="en-US" sz="3600" dirty="0"/>
            </a:br>
            <a:endParaRPr lang="en-US" sz="3600" dirty="0"/>
          </a:p>
          <a:p>
            <a:r>
              <a:rPr lang="en-US" sz="3600" dirty="0"/>
              <a:t>(c) Academic and Professional matters means the following policy development and implementation matters:</a:t>
            </a:r>
          </a:p>
          <a:p>
            <a:endParaRPr lang="en-US" dirty="0"/>
          </a:p>
        </p:txBody>
      </p:sp>
    </p:spTree>
    <p:extLst>
      <p:ext uri="{BB962C8B-B14F-4D97-AF65-F5344CB8AC3E}">
        <p14:creationId xmlns:p14="http://schemas.microsoft.com/office/powerpoint/2010/main" val="155774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3559"/>
            <a:ext cx="10515600" cy="588467"/>
          </a:xfrm>
        </p:spPr>
        <p:txBody>
          <a:bodyPr/>
          <a:lstStyle/>
          <a:p>
            <a:pPr algn="ctr"/>
            <a:r>
              <a:rPr lang="en-US" dirty="0">
                <a:latin typeface="Times New Roman" panose="02020603050405020304" pitchFamily="18" charset="0"/>
                <a:cs typeface="Times New Roman" panose="02020603050405020304" pitchFamily="18" charset="0"/>
              </a:rPr>
              <a:t>Know the 10+1 Rules/Laws – Title V Section 53200</a:t>
            </a:r>
            <a:endParaRPr lang="en-US" dirty="0"/>
          </a:p>
        </p:txBody>
      </p:sp>
      <p:sp>
        <p:nvSpPr>
          <p:cNvPr id="3" name="Content Placeholder 2"/>
          <p:cNvSpPr>
            <a:spLocks noGrp="1"/>
          </p:cNvSpPr>
          <p:nvPr>
            <p:ph sz="half" idx="1"/>
          </p:nvPr>
        </p:nvSpPr>
        <p:spPr>
          <a:xfrm>
            <a:off x="838200" y="1428957"/>
            <a:ext cx="10515600" cy="4365556"/>
          </a:xfrm>
        </p:spPr>
        <p:txBody>
          <a:bodyPr>
            <a:normAutofit fontScale="85000" lnSpcReduction="20000"/>
          </a:bodyPr>
          <a:lstStyle/>
          <a:p>
            <a:pPr lvl="0"/>
            <a:r>
              <a:rPr lang="en-US" sz="2900" dirty="0"/>
              <a:t>Curriculum, including establishing prerequisites</a:t>
            </a:r>
          </a:p>
          <a:p>
            <a:pPr lvl="0"/>
            <a:r>
              <a:rPr lang="en-US" sz="2900" dirty="0"/>
              <a:t>Degree and certificate requirements</a:t>
            </a:r>
          </a:p>
          <a:p>
            <a:pPr lvl="0"/>
            <a:r>
              <a:rPr lang="en-US" sz="2900" dirty="0"/>
              <a:t>Grading policy</a:t>
            </a:r>
          </a:p>
          <a:p>
            <a:pPr lvl="0"/>
            <a:r>
              <a:rPr lang="en-US" sz="2900" dirty="0"/>
              <a:t>Educational program development</a:t>
            </a:r>
          </a:p>
          <a:p>
            <a:pPr lvl="0"/>
            <a:r>
              <a:rPr lang="en-US" sz="2900" dirty="0"/>
              <a:t>Standards or policies regarding student preparation and success</a:t>
            </a:r>
          </a:p>
          <a:p>
            <a:pPr lvl="0"/>
            <a:r>
              <a:rPr lang="en-US" sz="2900" dirty="0"/>
              <a:t>College governance structures, as related to faculty roles</a:t>
            </a:r>
          </a:p>
          <a:p>
            <a:pPr lvl="0"/>
            <a:r>
              <a:rPr lang="en-US" sz="2900" dirty="0"/>
              <a:t>Faculty roles and involvement in accreditation processes</a:t>
            </a:r>
          </a:p>
          <a:p>
            <a:pPr lvl="0"/>
            <a:r>
              <a:rPr lang="en-US" sz="2900" dirty="0"/>
              <a:t>Policies for professional development activities</a:t>
            </a:r>
          </a:p>
          <a:p>
            <a:pPr lvl="0"/>
            <a:r>
              <a:rPr lang="en-US" sz="2900" dirty="0"/>
              <a:t>Processes for program review</a:t>
            </a:r>
          </a:p>
          <a:p>
            <a:pPr lvl="0"/>
            <a:r>
              <a:rPr lang="en-US" sz="2900" dirty="0"/>
              <a:t>Processes for institutional planning and budget development</a:t>
            </a:r>
          </a:p>
          <a:p>
            <a:pPr lvl="0"/>
            <a:r>
              <a:rPr lang="en-US" sz="2900" dirty="0"/>
              <a:t>Other academic and professional matters as mutually agreed upon.</a:t>
            </a:r>
          </a:p>
          <a:p>
            <a:endParaRPr lang="en-US" sz="2900" dirty="0"/>
          </a:p>
          <a:p>
            <a:endParaRPr lang="en-US" dirty="0"/>
          </a:p>
        </p:txBody>
      </p:sp>
    </p:spTree>
    <p:extLst>
      <p:ext uri="{BB962C8B-B14F-4D97-AF65-F5344CB8AC3E}">
        <p14:creationId xmlns:p14="http://schemas.microsoft.com/office/powerpoint/2010/main" val="166621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52" y="129209"/>
            <a:ext cx="11999575" cy="1654283"/>
          </a:xfrm>
          <a:solidFill>
            <a:schemeClr val="bg1"/>
          </a:solidFill>
          <a:ln w="76200">
            <a:solidFill>
              <a:schemeClr val="tx2"/>
            </a:solidFill>
          </a:ln>
        </p:spPr>
        <p:txBody>
          <a:bodyPr>
            <a:normAutofit/>
          </a:bodyPr>
          <a:lstStyle/>
          <a:p>
            <a:pPr algn="ctr"/>
            <a:r>
              <a:rPr lang="en-US" sz="4800" b="1" dirty="0">
                <a:solidFill>
                  <a:schemeClr val="tx2"/>
                </a:solidFill>
                <a:latin typeface="Times New Roman" panose="02020603050405020304" pitchFamily="18" charset="0"/>
                <a:cs typeface="Times New Roman" panose="02020603050405020304" pitchFamily="18" charset="0"/>
              </a:rPr>
              <a:t>Institutional Practices and Differences </a:t>
            </a:r>
            <a:endParaRPr lang="en-US" sz="4800"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97162"/>
              </p:ext>
            </p:extLst>
          </p:nvPr>
        </p:nvGraphicFramePr>
        <p:xfrm>
          <a:off x="298176" y="1987826"/>
          <a:ext cx="11698355" cy="3169920"/>
        </p:xfrm>
        <a:graphic>
          <a:graphicData uri="http://schemas.openxmlformats.org/drawingml/2006/table">
            <a:tbl>
              <a:tblPr firstRow="1" bandRow="1">
                <a:tableStyleId>{2D5ABB26-0587-4C30-8999-92F81FD0307C}</a:tableStyleId>
              </a:tblPr>
              <a:tblGrid>
                <a:gridCol w="2667880">
                  <a:extLst>
                    <a:ext uri="{9D8B030D-6E8A-4147-A177-3AD203B41FA5}">
                      <a16:colId xmlns:a16="http://schemas.microsoft.com/office/drawing/2014/main" xmlns="" val="3272123171"/>
                    </a:ext>
                  </a:extLst>
                </a:gridCol>
                <a:gridCol w="4489985">
                  <a:extLst>
                    <a:ext uri="{9D8B030D-6E8A-4147-A177-3AD203B41FA5}">
                      <a16:colId xmlns:a16="http://schemas.microsoft.com/office/drawing/2014/main" xmlns="" val="3369212869"/>
                    </a:ext>
                  </a:extLst>
                </a:gridCol>
                <a:gridCol w="4540490">
                  <a:extLst>
                    <a:ext uri="{9D8B030D-6E8A-4147-A177-3AD203B41FA5}">
                      <a16:colId xmlns:a16="http://schemas.microsoft.com/office/drawing/2014/main" xmlns="" val="1379557975"/>
                    </a:ext>
                  </a:extLst>
                </a:gridCol>
              </a:tblGrid>
              <a:tr h="876937">
                <a:tc>
                  <a:txBody>
                    <a:bodyPr/>
                    <a:lstStyle/>
                    <a:p>
                      <a:r>
                        <a:rPr lang="en-US" sz="2800" b="1" i="1" dirty="0">
                          <a:solidFill>
                            <a:schemeClr val="tx2"/>
                          </a:solidFill>
                        </a:rPr>
                        <a:t>Participatory Governance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1" dirty="0">
                          <a:solidFill>
                            <a:schemeClr val="tx2"/>
                          </a:solidFill>
                        </a:rPr>
                        <a:t>Shared Governance</a:t>
                      </a:r>
                    </a:p>
                    <a:p>
                      <a:endParaRPr lang="en-US" sz="2800" dirty="0">
                        <a:solidFill>
                          <a:schemeClr val="tx2"/>
                        </a:solidFill>
                      </a:endParaRPr>
                    </a:p>
                  </a:txBody>
                  <a:tcPr/>
                </a:tc>
                <a:tc>
                  <a:txBody>
                    <a:bodyPr/>
                    <a:lstStyle/>
                    <a:p>
                      <a:r>
                        <a:rPr lang="en-US" sz="2800" b="1" i="1" dirty="0">
                          <a:solidFill>
                            <a:schemeClr val="tx2"/>
                          </a:solidFill>
                        </a:rPr>
                        <a:t>Collegial Consultation</a:t>
                      </a:r>
                    </a:p>
                  </a:txBody>
                  <a:tcPr/>
                </a:tc>
                <a:extLst>
                  <a:ext uri="{0D108BD9-81ED-4DB2-BD59-A6C34878D82A}">
                    <a16:rowId xmlns:a16="http://schemas.microsoft.com/office/drawing/2014/main" xmlns="" val="4209030305"/>
                  </a:ext>
                </a:extLst>
              </a:tr>
              <a:tr h="2065046">
                <a:tc>
                  <a:txBody>
                    <a:bodyPr/>
                    <a:lstStyle/>
                    <a:p>
                      <a:pPr marL="285750" indent="-285750">
                        <a:buFont typeface="Arial" panose="020B0604020202020204" pitchFamily="34" charset="0"/>
                        <a:buChar char="•"/>
                      </a:pPr>
                      <a:r>
                        <a:rPr lang="en-US" sz="2000" b="0" dirty="0">
                          <a:solidFill>
                            <a:schemeClr val="tx2"/>
                          </a:solidFill>
                        </a:rPr>
                        <a:t>Sharing information without “authority”.</a:t>
                      </a:r>
                    </a:p>
                    <a:p>
                      <a:pPr marL="285750" indent="-285750">
                        <a:buFont typeface="Arial" panose="020B0604020202020204" pitchFamily="34" charset="0"/>
                        <a:buChar char="•"/>
                      </a:pPr>
                      <a:r>
                        <a:rPr lang="en-US" sz="2000" b="0" dirty="0">
                          <a:solidFill>
                            <a:schemeClr val="tx2"/>
                          </a:solidFill>
                        </a:rPr>
                        <a:t>Creates false imagery.</a:t>
                      </a:r>
                    </a:p>
                    <a:p>
                      <a:pPr marL="285750" indent="-285750">
                        <a:buFont typeface="Arial" panose="020B0604020202020204" pitchFamily="34" charset="0"/>
                        <a:buChar char="•"/>
                      </a:pPr>
                      <a:r>
                        <a:rPr lang="en-US" sz="2000" b="0" dirty="0">
                          <a:solidFill>
                            <a:schemeClr val="tx2"/>
                          </a:solidFill>
                        </a:rPr>
                        <a:t>Allows for varying interpretations.    </a:t>
                      </a:r>
                    </a:p>
                    <a:p>
                      <a:endParaRPr lang="en-US" sz="2000" b="0" dirty="0">
                        <a:solidFill>
                          <a:schemeClr val="tx2"/>
                        </a:solidFill>
                      </a:endParaRPr>
                    </a:p>
                  </a:txBody>
                  <a:tcPr/>
                </a:tc>
                <a:tc>
                  <a:txBody>
                    <a:bodyPr/>
                    <a:lstStyle/>
                    <a:p>
                      <a:pPr marL="285750" indent="-285750">
                        <a:buFont typeface="Arial" panose="020B0604020202020204" pitchFamily="34" charset="0"/>
                        <a:buChar char="•"/>
                      </a:pPr>
                      <a:r>
                        <a:rPr lang="en-US" sz="2000" dirty="0">
                          <a:solidFill>
                            <a:schemeClr val="tx2"/>
                          </a:solidFill>
                        </a:rPr>
                        <a:t>Sharing information with consensus “authority”.</a:t>
                      </a:r>
                    </a:p>
                    <a:p>
                      <a:pPr marL="285750" indent="-285750">
                        <a:buFont typeface="Arial" panose="020B0604020202020204" pitchFamily="34" charset="0"/>
                        <a:buChar char="•"/>
                      </a:pPr>
                      <a:r>
                        <a:rPr lang="en-US" sz="2000" dirty="0">
                          <a:solidFill>
                            <a:schemeClr val="tx2"/>
                          </a:solidFill>
                        </a:rPr>
                        <a:t>Creates clarity.</a:t>
                      </a:r>
                    </a:p>
                    <a:p>
                      <a:pPr marL="285750" indent="-285750">
                        <a:buFont typeface="Arial" panose="020B0604020202020204" pitchFamily="34" charset="0"/>
                        <a:buChar char="•"/>
                      </a:pPr>
                      <a:r>
                        <a:rPr lang="en-US" sz="2000" dirty="0">
                          <a:solidFill>
                            <a:schemeClr val="tx2"/>
                          </a:solidFill>
                        </a:rPr>
                        <a:t>Clear roles and responsibilities.</a:t>
                      </a:r>
                    </a:p>
                    <a:p>
                      <a:endParaRPr lang="en-US" sz="2000" dirty="0">
                        <a:solidFill>
                          <a:schemeClr val="tx2"/>
                        </a:solidFill>
                      </a:endParaRPr>
                    </a:p>
                  </a:txBody>
                  <a:tcPr/>
                </a:tc>
                <a:tc>
                  <a:txBody>
                    <a:bodyPr/>
                    <a:lstStyle/>
                    <a:p>
                      <a:pPr marL="285750" indent="-285750">
                        <a:buFont typeface="Arial" panose="020B0604020202020204" pitchFamily="34" charset="0"/>
                        <a:buChar char="•"/>
                      </a:pPr>
                      <a:r>
                        <a:rPr lang="en-US" sz="2000" dirty="0">
                          <a:solidFill>
                            <a:schemeClr val="tx2"/>
                          </a:solidFill>
                        </a:rPr>
                        <a:t>Rely primarily upon</a:t>
                      </a:r>
                    </a:p>
                    <a:p>
                      <a:pPr marL="285750" indent="-285750">
                        <a:buFont typeface="Arial" panose="020B0604020202020204" pitchFamily="34" charset="0"/>
                        <a:buChar char="•"/>
                      </a:pPr>
                      <a:r>
                        <a:rPr lang="en-US" sz="2000" dirty="0">
                          <a:solidFill>
                            <a:schemeClr val="tx2"/>
                          </a:solidFill>
                        </a:rPr>
                        <a:t>Mutual agreement</a:t>
                      </a:r>
                    </a:p>
                  </a:txBody>
                  <a:tcPr/>
                </a:tc>
                <a:extLst>
                  <a:ext uri="{0D108BD9-81ED-4DB2-BD59-A6C34878D82A}">
                    <a16:rowId xmlns:a16="http://schemas.microsoft.com/office/drawing/2014/main" xmlns="" val="2181012898"/>
                  </a:ext>
                </a:extLst>
              </a:tr>
            </a:tbl>
          </a:graphicData>
        </a:graphic>
      </p:graphicFrame>
      <p:pic>
        <p:nvPicPr>
          <p:cNvPr id="5" name="Picture 4"/>
          <p:cNvPicPr>
            <a:picLocks noChangeAspect="1"/>
          </p:cNvPicPr>
          <p:nvPr/>
        </p:nvPicPr>
        <p:blipFill>
          <a:blip r:embed="rId3"/>
          <a:stretch>
            <a:fillRect/>
          </a:stretch>
        </p:blipFill>
        <p:spPr>
          <a:xfrm>
            <a:off x="2693503" y="5020013"/>
            <a:ext cx="6003235" cy="1668213"/>
          </a:xfrm>
          <a:prstGeom prst="rect">
            <a:avLst/>
          </a:prstGeom>
        </p:spPr>
      </p:pic>
    </p:spTree>
    <p:extLst>
      <p:ext uri="{BB962C8B-B14F-4D97-AF65-F5344CB8AC3E}">
        <p14:creationId xmlns:p14="http://schemas.microsoft.com/office/powerpoint/2010/main" val="1345579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3559"/>
            <a:ext cx="10515600" cy="707737"/>
          </a:xfrm>
        </p:spPr>
        <p:txBody>
          <a:bodyPr>
            <a:normAutofit fontScale="90000"/>
          </a:bodyPr>
          <a:lstStyle/>
          <a:p>
            <a:pPr algn="ctr"/>
            <a:r>
              <a:rPr lang="en-US" sz="4800" dirty="0">
                <a:latin typeface="Times New Roman" panose="02020603050405020304" pitchFamily="18" charset="0"/>
                <a:cs typeface="Times New Roman" panose="02020603050405020304" pitchFamily="18" charset="0"/>
              </a:rPr>
              <a:t>Relationships 101</a:t>
            </a:r>
            <a:endParaRPr lang="en-US" sz="4800" dirty="0"/>
          </a:p>
        </p:txBody>
      </p:sp>
      <p:sp>
        <p:nvSpPr>
          <p:cNvPr id="3" name="Content Placeholder 2"/>
          <p:cNvSpPr>
            <a:spLocks noGrp="1"/>
          </p:cNvSpPr>
          <p:nvPr>
            <p:ph sz="half" idx="1"/>
          </p:nvPr>
        </p:nvSpPr>
        <p:spPr>
          <a:xfrm>
            <a:off x="218662" y="1421297"/>
            <a:ext cx="5377070" cy="4423450"/>
          </a:xfrm>
        </p:spPr>
        <p:txBody>
          <a:bodyPr>
            <a:normAutofit lnSpcReduction="10000"/>
          </a:bodyPr>
          <a:lstStyle/>
          <a:p>
            <a:r>
              <a:rPr lang="en-US" b="1" dirty="0"/>
              <a:t>WHO: </a:t>
            </a:r>
            <a:r>
              <a:rPr lang="en-US" dirty="0"/>
              <a:t>we are a complex system!</a:t>
            </a:r>
          </a:p>
          <a:p>
            <a:r>
              <a:rPr lang="en-US" b="1" dirty="0"/>
              <a:t>WHAT: </a:t>
            </a:r>
            <a:r>
              <a:rPr lang="en-US" dirty="0"/>
              <a:t>role and responsibility dynamics</a:t>
            </a:r>
          </a:p>
          <a:p>
            <a:r>
              <a:rPr lang="en-US" b="1" dirty="0"/>
              <a:t>WHEN: </a:t>
            </a:r>
            <a:r>
              <a:rPr lang="en-US" dirty="0"/>
              <a:t>decision-making</a:t>
            </a:r>
          </a:p>
          <a:p>
            <a:r>
              <a:rPr lang="en-US" b="1" dirty="0"/>
              <a:t>WHERE: </a:t>
            </a:r>
            <a:r>
              <a:rPr lang="en-US" dirty="0"/>
              <a:t>Local college, district, program, department, system stakeholders, other?</a:t>
            </a:r>
          </a:p>
          <a:p>
            <a:r>
              <a:rPr lang="en-US" b="1" dirty="0"/>
              <a:t>WHY: </a:t>
            </a:r>
            <a:r>
              <a:rPr lang="en-US" dirty="0"/>
              <a:t>Relationships are crucial!</a:t>
            </a:r>
          </a:p>
          <a:p>
            <a:r>
              <a:rPr lang="en-US" b="1" dirty="0"/>
              <a:t>HOW: </a:t>
            </a:r>
            <a:r>
              <a:rPr lang="en-US" dirty="0"/>
              <a:t>Easier said, than done!</a:t>
            </a:r>
          </a:p>
        </p:txBody>
      </p:sp>
      <p:pic>
        <p:nvPicPr>
          <p:cNvPr id="4" name="Picture 5"/>
          <p:cNvPicPr>
            <a:picLocks noChangeAspect="1"/>
          </p:cNvPicPr>
          <p:nvPr/>
        </p:nvPicPr>
        <p:blipFill>
          <a:blip r:embed="rId3"/>
          <a:stretch>
            <a:fillRect/>
          </a:stretch>
        </p:blipFill>
        <p:spPr>
          <a:xfrm>
            <a:off x="6814974" y="1868557"/>
            <a:ext cx="3809956" cy="4118752"/>
          </a:xfrm>
          <a:prstGeom prst="rect">
            <a:avLst/>
          </a:prstGeom>
        </p:spPr>
      </p:pic>
    </p:spTree>
    <p:extLst>
      <p:ext uri="{BB962C8B-B14F-4D97-AF65-F5344CB8AC3E}">
        <p14:creationId xmlns:p14="http://schemas.microsoft.com/office/powerpoint/2010/main" val="173632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04" y="584350"/>
            <a:ext cx="12013096" cy="1232233"/>
          </a:xfrm>
        </p:spPr>
        <p:txBody>
          <a:bodyPr>
            <a:noAutofit/>
          </a:bodyPr>
          <a:lstStyle/>
          <a:p>
            <a:pPr algn="ctr"/>
            <a:r>
              <a:rPr lang="en-US" sz="4400" b="1" dirty="0">
                <a:effectLst>
                  <a:outerShdw blurRad="38100" dist="38100" dir="2700000" algn="tl">
                    <a:srgbClr val="000000">
                      <a:alpha val="43137"/>
                    </a:srgbClr>
                  </a:outerShdw>
                </a:effectLst>
              </a:rPr>
              <a:t>WHO ARE WE? </a:t>
            </a:r>
            <a:r>
              <a:rPr lang="en-US" sz="4400" dirty="0"/>
              <a:t/>
            </a:r>
            <a:br>
              <a:rPr lang="en-US" sz="4400" dirty="0"/>
            </a:br>
            <a:r>
              <a:rPr lang="en-US" sz="4400" dirty="0">
                <a:effectLst>
                  <a:outerShdw blurRad="38100" dist="38100" dir="2700000" algn="tl">
                    <a:srgbClr val="000000">
                      <a:alpha val="43137"/>
                    </a:srgbClr>
                  </a:outerShdw>
                </a:effectLst>
              </a:rPr>
              <a:t>Complex System and Institutions!</a:t>
            </a:r>
            <a:endParaRPr lang="en-US" sz="4400" dirty="0"/>
          </a:p>
        </p:txBody>
      </p:sp>
      <p:sp>
        <p:nvSpPr>
          <p:cNvPr id="3" name="Content Placeholder 2"/>
          <p:cNvSpPr>
            <a:spLocks noGrp="1"/>
          </p:cNvSpPr>
          <p:nvPr>
            <p:ph sz="half" idx="1"/>
          </p:nvPr>
        </p:nvSpPr>
        <p:spPr>
          <a:xfrm>
            <a:off x="248477" y="1816583"/>
            <a:ext cx="6301409" cy="4067382"/>
          </a:xfrm>
        </p:spPr>
        <p:txBody>
          <a:bodyPr>
            <a:normAutofit fontScale="92500" lnSpcReduction="20000"/>
          </a:bodyPr>
          <a:lstStyle/>
          <a:p>
            <a:r>
              <a:rPr lang="en-US" dirty="0"/>
              <a:t>STUDENTS!</a:t>
            </a:r>
          </a:p>
          <a:p>
            <a:r>
              <a:rPr lang="en-US" dirty="0"/>
              <a:t>Colleagues</a:t>
            </a:r>
          </a:p>
          <a:p>
            <a:r>
              <a:rPr lang="en-US" dirty="0"/>
              <a:t>Deans/ Supervisors</a:t>
            </a:r>
          </a:p>
          <a:p>
            <a:r>
              <a:rPr lang="en-US" dirty="0"/>
              <a:t>Vice President(s)</a:t>
            </a:r>
          </a:p>
          <a:p>
            <a:r>
              <a:rPr lang="en-US" dirty="0"/>
              <a:t>Superintendent/President/ Chief Executive Officer (CEO)</a:t>
            </a:r>
          </a:p>
          <a:p>
            <a:r>
              <a:rPr lang="en-US" dirty="0"/>
              <a:t>Chancellor</a:t>
            </a:r>
          </a:p>
          <a:p>
            <a:r>
              <a:rPr lang="en-US" dirty="0"/>
              <a:t>Board of Trustees</a:t>
            </a:r>
          </a:p>
          <a:p>
            <a:r>
              <a:rPr lang="en-US" dirty="0"/>
              <a:t>UNIONS</a:t>
            </a:r>
          </a:p>
          <a:p>
            <a:r>
              <a:rPr lang="en-US" dirty="0"/>
              <a:t>Other stakeholders?</a:t>
            </a:r>
          </a:p>
        </p:txBody>
      </p:sp>
      <p:pic>
        <p:nvPicPr>
          <p:cNvPr id="4" name="Content Placeholder 4"/>
          <p:cNvPicPr>
            <a:picLocks noChangeAspect="1"/>
          </p:cNvPicPr>
          <p:nvPr/>
        </p:nvPicPr>
        <p:blipFill>
          <a:blip r:embed="rId3" cstate="email"/>
          <a:stretch>
            <a:fillRect/>
          </a:stretch>
        </p:blipFill>
        <p:spPr>
          <a:xfrm>
            <a:off x="6738730" y="2314863"/>
            <a:ext cx="4448086" cy="2883302"/>
          </a:xfrm>
          <a:prstGeom prst="rect">
            <a:avLst/>
          </a:prstGeom>
        </p:spPr>
      </p:pic>
    </p:spTree>
    <p:extLst>
      <p:ext uri="{BB962C8B-B14F-4D97-AF65-F5344CB8AC3E}">
        <p14:creationId xmlns:p14="http://schemas.microsoft.com/office/powerpoint/2010/main" val="3956726171"/>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Red.potx" id="{6AA6FEBC-B7CB-F043-B5CB-1B17D5DFA489}" vid="{76F6CDD2-2258-5649-80FE-65E4B8364F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Red (1)</Template>
  <TotalTime>313</TotalTime>
  <Words>745</Words>
  <Application>Microsoft Macintosh PowerPoint</Application>
  <PresentationFormat>Widescreen</PresentationFormat>
  <Paragraphs>121</Paragraphs>
  <Slides>15</Slides>
  <Notes>14</Notes>
  <HiddenSlides>0</HiddenSlides>
  <MMClips>1</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Britannic Bold</vt:lpstr>
      <vt:lpstr>Calibri</vt:lpstr>
      <vt:lpstr>Constantia</vt:lpstr>
      <vt:lpstr>Gill Sans</vt:lpstr>
      <vt:lpstr>Gill Sans MT</vt:lpstr>
      <vt:lpstr>Gill Sans Ultra Bold</vt:lpstr>
      <vt:lpstr>Palatino</vt:lpstr>
      <vt:lpstr>Showcard Gothic</vt:lpstr>
      <vt:lpstr>Times New Roman</vt:lpstr>
      <vt:lpstr>Verdana</vt:lpstr>
      <vt:lpstr>Wingdings</vt:lpstr>
      <vt:lpstr>Arial</vt:lpstr>
      <vt:lpstr>Office Theme</vt:lpstr>
      <vt:lpstr> </vt:lpstr>
      <vt:lpstr>Session</vt:lpstr>
      <vt:lpstr>Presentation Highlights</vt:lpstr>
      <vt:lpstr>   Authority of the Academic Senate  </vt:lpstr>
      <vt:lpstr>Title 5 § 53200 - Definitions</vt:lpstr>
      <vt:lpstr>Know the 10+1 Rules/Laws – Title V Section 53200</vt:lpstr>
      <vt:lpstr>Institutional Practices and Differences </vt:lpstr>
      <vt:lpstr>Relationships 101</vt:lpstr>
      <vt:lpstr>WHO ARE WE?  Complex System and Institutions!</vt:lpstr>
      <vt:lpstr>Communication Styles the  “Heart of the Problem” </vt:lpstr>
      <vt:lpstr>Academic Acumen “High Level Communication Skills”- Cultural Diplomacy  </vt:lpstr>
      <vt:lpstr>Effective Strategies for Relationship Building</vt:lpstr>
      <vt:lpstr>Trust  “Five Benefits of a Cohesive Teams” </vt:lpstr>
      <vt:lpstr>Lets Work Together and Benefit Our Students! </vt:lpstr>
      <vt:lpstr>Questions and Comments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Silvester Henderson</dc:creator>
  <cp:lastModifiedBy>Microsoft Office User</cp:lastModifiedBy>
  <cp:revision>36</cp:revision>
  <dcterms:created xsi:type="dcterms:W3CDTF">2020-06-19T17:01:04Z</dcterms:created>
  <dcterms:modified xsi:type="dcterms:W3CDTF">2020-07-07T23:14:23Z</dcterms:modified>
</cp:coreProperties>
</file>