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7" r:id="rId2"/>
    <p:sldId id="268" r:id="rId3"/>
    <p:sldId id="312" r:id="rId4"/>
    <p:sldId id="313" r:id="rId5"/>
    <p:sldId id="314" r:id="rId6"/>
    <p:sldId id="266" r:id="rId7"/>
    <p:sldId id="287" r:id="rId8"/>
    <p:sldId id="280" r:id="rId9"/>
    <p:sldId id="289" r:id="rId10"/>
    <p:sldId id="290" r:id="rId11"/>
    <p:sldId id="291" r:id="rId12"/>
    <p:sldId id="327" r:id="rId13"/>
    <p:sldId id="292" r:id="rId14"/>
    <p:sldId id="293" r:id="rId15"/>
    <p:sldId id="294" r:id="rId16"/>
    <p:sldId id="295" r:id="rId17"/>
    <p:sldId id="296" r:id="rId18"/>
    <p:sldId id="297" r:id="rId19"/>
    <p:sldId id="298" r:id="rId20"/>
    <p:sldId id="316" r:id="rId21"/>
    <p:sldId id="317" r:id="rId22"/>
    <p:sldId id="318" r:id="rId23"/>
    <p:sldId id="319" r:id="rId24"/>
    <p:sldId id="320" r:id="rId25"/>
    <p:sldId id="321" r:id="rId26"/>
    <p:sldId id="322" r:id="rId27"/>
    <p:sldId id="323" r:id="rId28"/>
    <p:sldId id="326" r:id="rId29"/>
    <p:sldId id="309" r:id="rId30"/>
    <p:sldId id="311" r:id="rId31"/>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9" autoAdjust="0"/>
    <p:restoredTop sz="94660"/>
  </p:normalViewPr>
  <p:slideViewPr>
    <p:cSldViewPr snapToGrid="0" snapToObjects="1">
      <p:cViewPr>
        <p:scale>
          <a:sx n="114" d="100"/>
          <a:sy n="114" d="100"/>
        </p:scale>
        <p:origin x="-89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125A8D08-30FB-4DA6-90F9-C222AC9A562C}" type="datetimeFigureOut">
              <a:rPr lang="en-US" smtClean="0"/>
              <a:t>3/11/2015</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31AB60A1-5D1E-4996-ABC2-CFB62DC97466}" type="slidenum">
              <a:rPr lang="en-US" smtClean="0"/>
              <a:t>‹#›</a:t>
            </a:fld>
            <a:endParaRPr lang="en-US"/>
          </a:p>
        </p:txBody>
      </p:sp>
    </p:spTree>
    <p:extLst>
      <p:ext uri="{BB962C8B-B14F-4D97-AF65-F5344CB8AC3E}">
        <p14:creationId xmlns:p14="http://schemas.microsoft.com/office/powerpoint/2010/main" val="4127752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571BAC56-D99F-4873-BB42-F9D3FE6B8406}" type="datetimeFigureOut">
              <a:rPr lang="en-US" smtClean="0"/>
              <a:t>3/11/2015</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A42DB786-E029-4820-BCC1-DC0B0A86E4B1}" type="slidenum">
              <a:rPr lang="en-US" smtClean="0"/>
              <a:t>‹#›</a:t>
            </a:fld>
            <a:endParaRPr lang="en-US"/>
          </a:p>
        </p:txBody>
      </p:sp>
    </p:spTree>
    <p:extLst>
      <p:ext uri="{BB962C8B-B14F-4D97-AF65-F5344CB8AC3E}">
        <p14:creationId xmlns:p14="http://schemas.microsoft.com/office/powerpoint/2010/main" val="298713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a:t>
            </a:fld>
            <a:endParaRPr lang="en-US"/>
          </a:p>
        </p:txBody>
      </p:sp>
    </p:spTree>
    <p:extLst>
      <p:ext uri="{BB962C8B-B14F-4D97-AF65-F5344CB8AC3E}">
        <p14:creationId xmlns:p14="http://schemas.microsoft.com/office/powerpoint/2010/main" val="133471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10</a:t>
            </a:fld>
            <a:endParaRPr lang="en-US"/>
          </a:p>
        </p:txBody>
      </p:sp>
    </p:spTree>
    <p:extLst>
      <p:ext uri="{BB962C8B-B14F-4D97-AF65-F5344CB8AC3E}">
        <p14:creationId xmlns:p14="http://schemas.microsoft.com/office/powerpoint/2010/main" val="353756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11</a:t>
            </a:fld>
            <a:endParaRPr lang="en-US"/>
          </a:p>
        </p:txBody>
      </p:sp>
    </p:spTree>
    <p:extLst>
      <p:ext uri="{BB962C8B-B14F-4D97-AF65-F5344CB8AC3E}">
        <p14:creationId xmlns:p14="http://schemas.microsoft.com/office/powerpoint/2010/main" val="388341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12</a:t>
            </a:fld>
            <a:endParaRPr lang="en-US"/>
          </a:p>
        </p:txBody>
      </p:sp>
    </p:spTree>
    <p:extLst>
      <p:ext uri="{BB962C8B-B14F-4D97-AF65-F5344CB8AC3E}">
        <p14:creationId xmlns:p14="http://schemas.microsoft.com/office/powerpoint/2010/main" val="22933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13</a:t>
            </a:fld>
            <a:endParaRPr lang="en-US"/>
          </a:p>
        </p:txBody>
      </p:sp>
    </p:spTree>
    <p:extLst>
      <p:ext uri="{BB962C8B-B14F-4D97-AF65-F5344CB8AC3E}">
        <p14:creationId xmlns:p14="http://schemas.microsoft.com/office/powerpoint/2010/main" val="51871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14</a:t>
            </a:fld>
            <a:endParaRPr lang="en-US"/>
          </a:p>
        </p:txBody>
      </p:sp>
    </p:spTree>
    <p:extLst>
      <p:ext uri="{BB962C8B-B14F-4D97-AF65-F5344CB8AC3E}">
        <p14:creationId xmlns:p14="http://schemas.microsoft.com/office/powerpoint/2010/main" val="3502809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15</a:t>
            </a:fld>
            <a:endParaRPr lang="en-US"/>
          </a:p>
        </p:txBody>
      </p:sp>
    </p:spTree>
    <p:extLst>
      <p:ext uri="{BB962C8B-B14F-4D97-AF65-F5344CB8AC3E}">
        <p14:creationId xmlns:p14="http://schemas.microsoft.com/office/powerpoint/2010/main" val="854675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16</a:t>
            </a:fld>
            <a:endParaRPr lang="en-US"/>
          </a:p>
        </p:txBody>
      </p:sp>
    </p:spTree>
    <p:extLst>
      <p:ext uri="{BB962C8B-B14F-4D97-AF65-F5344CB8AC3E}">
        <p14:creationId xmlns:p14="http://schemas.microsoft.com/office/powerpoint/2010/main" val="652699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17</a:t>
            </a:fld>
            <a:endParaRPr lang="en-US"/>
          </a:p>
        </p:txBody>
      </p:sp>
    </p:spTree>
    <p:extLst>
      <p:ext uri="{BB962C8B-B14F-4D97-AF65-F5344CB8AC3E}">
        <p14:creationId xmlns:p14="http://schemas.microsoft.com/office/powerpoint/2010/main" val="2214483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18</a:t>
            </a:fld>
            <a:endParaRPr lang="en-US"/>
          </a:p>
        </p:txBody>
      </p:sp>
    </p:spTree>
    <p:extLst>
      <p:ext uri="{BB962C8B-B14F-4D97-AF65-F5344CB8AC3E}">
        <p14:creationId xmlns:p14="http://schemas.microsoft.com/office/powerpoint/2010/main" val="48856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19</a:t>
            </a:fld>
            <a:endParaRPr lang="en-US"/>
          </a:p>
        </p:txBody>
      </p:sp>
    </p:spTree>
    <p:extLst>
      <p:ext uri="{BB962C8B-B14F-4D97-AF65-F5344CB8AC3E}">
        <p14:creationId xmlns:p14="http://schemas.microsoft.com/office/powerpoint/2010/main" val="386711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2</a:t>
            </a:fld>
            <a:endParaRPr lang="en-US"/>
          </a:p>
        </p:txBody>
      </p:sp>
    </p:spTree>
    <p:extLst>
      <p:ext uri="{BB962C8B-B14F-4D97-AF65-F5344CB8AC3E}">
        <p14:creationId xmlns:p14="http://schemas.microsoft.com/office/powerpoint/2010/main" val="1306775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20</a:t>
            </a:fld>
            <a:endParaRPr lang="en-US"/>
          </a:p>
        </p:txBody>
      </p:sp>
    </p:spTree>
    <p:extLst>
      <p:ext uri="{BB962C8B-B14F-4D97-AF65-F5344CB8AC3E}">
        <p14:creationId xmlns:p14="http://schemas.microsoft.com/office/powerpoint/2010/main" val="1820925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21</a:t>
            </a:fld>
            <a:endParaRPr lang="en-US"/>
          </a:p>
        </p:txBody>
      </p:sp>
    </p:spTree>
    <p:extLst>
      <p:ext uri="{BB962C8B-B14F-4D97-AF65-F5344CB8AC3E}">
        <p14:creationId xmlns:p14="http://schemas.microsoft.com/office/powerpoint/2010/main" val="3500481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22</a:t>
            </a:fld>
            <a:endParaRPr lang="en-US"/>
          </a:p>
        </p:txBody>
      </p:sp>
    </p:spTree>
    <p:extLst>
      <p:ext uri="{BB962C8B-B14F-4D97-AF65-F5344CB8AC3E}">
        <p14:creationId xmlns:p14="http://schemas.microsoft.com/office/powerpoint/2010/main" val="970838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23</a:t>
            </a:fld>
            <a:endParaRPr lang="en-US"/>
          </a:p>
        </p:txBody>
      </p:sp>
    </p:spTree>
    <p:extLst>
      <p:ext uri="{BB962C8B-B14F-4D97-AF65-F5344CB8AC3E}">
        <p14:creationId xmlns:p14="http://schemas.microsoft.com/office/powerpoint/2010/main" val="3827283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address SSSP goals regarding educational plans in light of limited staff</a:t>
            </a:r>
          </a:p>
          <a:p>
            <a:endParaRPr lang="en-US" dirty="0"/>
          </a:p>
          <a:p>
            <a:r>
              <a:rPr lang="en-US" dirty="0" smtClean="0"/>
              <a:t>Decision to focus new paraprofessionals on support of counseling, as well as support of Transfer and Enrollment Services</a:t>
            </a:r>
            <a:endParaRPr lang="en-US" dirty="0"/>
          </a:p>
        </p:txBody>
      </p:sp>
      <p:sp>
        <p:nvSpPr>
          <p:cNvPr id="4" name="Slide Number Placeholder 3"/>
          <p:cNvSpPr>
            <a:spLocks noGrp="1"/>
          </p:cNvSpPr>
          <p:nvPr>
            <p:ph type="sldNum" sz="quarter" idx="10"/>
          </p:nvPr>
        </p:nvSpPr>
        <p:spPr/>
        <p:txBody>
          <a:bodyPr/>
          <a:lstStyle/>
          <a:p>
            <a:fld id="{20A3D2E6-968D-4F6B-A6CC-509D3B4F74BB}" type="slidenum">
              <a:rPr lang="en-US" smtClean="0"/>
              <a:t>24</a:t>
            </a:fld>
            <a:endParaRPr lang="en-US"/>
          </a:p>
        </p:txBody>
      </p:sp>
    </p:spTree>
    <p:extLst>
      <p:ext uri="{BB962C8B-B14F-4D97-AF65-F5344CB8AC3E}">
        <p14:creationId xmlns:p14="http://schemas.microsoft.com/office/powerpoint/2010/main" val="2834499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Immediate emphasis on providing New Student workshops to incoming students.  NSW started 2 weeks after hire date</a:t>
            </a:r>
          </a:p>
          <a:p>
            <a:endParaRPr lang="en-US" dirty="0"/>
          </a:p>
          <a:p>
            <a:r>
              <a:rPr lang="en-US" dirty="0" smtClean="0"/>
              <a:t>Workshop covers information counselors repeat over and over…general education plans, math/English/reading course sequences, registration for classes, curriculum guides, assist.org</a:t>
            </a:r>
          </a:p>
          <a:p>
            <a:endParaRPr lang="en-US" dirty="0"/>
          </a:p>
          <a:p>
            <a:r>
              <a:rPr lang="en-US" dirty="0" smtClean="0"/>
              <a:t>Work lines at counseling and A&amp;R to make sure students are in the right place (week prior to semester and first two weeks of semester)</a:t>
            </a:r>
          </a:p>
          <a:p>
            <a:endParaRPr lang="en-US" dirty="0"/>
          </a:p>
          <a:p>
            <a:r>
              <a:rPr lang="en-US" dirty="0" smtClean="0"/>
              <a:t>Help students use Oracle/PeopleSoft to register for courses</a:t>
            </a:r>
          </a:p>
          <a:p>
            <a:endParaRPr lang="en-US" dirty="0"/>
          </a:p>
          <a:p>
            <a:r>
              <a:rPr lang="en-US" dirty="0" smtClean="0"/>
              <a:t>Recruitment activities</a:t>
            </a:r>
          </a:p>
          <a:p>
            <a:endParaRPr lang="en-US" dirty="0"/>
          </a:p>
          <a:p>
            <a:endParaRPr lang="en-US" dirty="0"/>
          </a:p>
        </p:txBody>
      </p:sp>
      <p:sp>
        <p:nvSpPr>
          <p:cNvPr id="4" name="Slide Number Placeholder 3"/>
          <p:cNvSpPr>
            <a:spLocks noGrp="1"/>
          </p:cNvSpPr>
          <p:nvPr>
            <p:ph type="sldNum" sz="quarter" idx="10"/>
          </p:nvPr>
        </p:nvSpPr>
        <p:spPr/>
        <p:txBody>
          <a:bodyPr/>
          <a:lstStyle/>
          <a:p>
            <a:fld id="{20A3D2E6-968D-4F6B-A6CC-509D3B4F74BB}" type="slidenum">
              <a:rPr lang="en-US" smtClean="0"/>
              <a:t>25</a:t>
            </a:fld>
            <a:endParaRPr lang="en-US"/>
          </a:p>
        </p:txBody>
      </p:sp>
    </p:spTree>
    <p:extLst>
      <p:ext uri="{BB962C8B-B14F-4D97-AF65-F5344CB8AC3E}">
        <p14:creationId xmlns:p14="http://schemas.microsoft.com/office/powerpoint/2010/main" val="2029620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Counseling faculty chosen as supervisor</a:t>
            </a:r>
          </a:p>
          <a:p>
            <a:endParaRPr lang="en-US" dirty="0"/>
          </a:p>
          <a:p>
            <a:r>
              <a:rPr lang="en-US" dirty="0" smtClean="0"/>
              <a:t>Immediate assistance for transfer center</a:t>
            </a:r>
          </a:p>
          <a:p>
            <a:endParaRPr lang="en-US" dirty="0"/>
          </a:p>
          <a:p>
            <a:r>
              <a:rPr lang="en-US" dirty="0" smtClean="0"/>
              <a:t>Available to student around the clock</a:t>
            </a:r>
          </a:p>
          <a:p>
            <a:endParaRPr lang="en-US" dirty="0"/>
          </a:p>
          <a:p>
            <a:r>
              <a:rPr lang="en-US" dirty="0" smtClean="0"/>
              <a:t>Transfer Workshops immediately increase … advanced transfer prep work </a:t>
            </a:r>
          </a:p>
          <a:p>
            <a:endParaRPr lang="en-US" dirty="0"/>
          </a:p>
          <a:p>
            <a:r>
              <a:rPr lang="en-US" dirty="0" smtClean="0"/>
              <a:t>Chaperones: Northern Cal Tour, CSULB, CSUDH, UCLA, UC Riverside</a:t>
            </a:r>
          </a:p>
          <a:p>
            <a:endParaRPr lang="en-US" dirty="0"/>
          </a:p>
          <a:p>
            <a:r>
              <a:rPr lang="en-US" dirty="0" smtClean="0"/>
              <a:t>Attend all fairs</a:t>
            </a:r>
          </a:p>
          <a:p>
            <a:endParaRPr lang="en-US" dirty="0"/>
          </a:p>
          <a:p>
            <a:r>
              <a:rPr lang="en-US" dirty="0" smtClean="0"/>
              <a:t>Conduct tabling and social media outreach</a:t>
            </a:r>
            <a:endParaRPr lang="en-US" dirty="0"/>
          </a:p>
        </p:txBody>
      </p:sp>
      <p:sp>
        <p:nvSpPr>
          <p:cNvPr id="4" name="Slide Number Placeholder 3"/>
          <p:cNvSpPr>
            <a:spLocks noGrp="1"/>
          </p:cNvSpPr>
          <p:nvPr>
            <p:ph type="sldNum" sz="quarter" idx="10"/>
          </p:nvPr>
        </p:nvSpPr>
        <p:spPr/>
        <p:txBody>
          <a:bodyPr/>
          <a:lstStyle/>
          <a:p>
            <a:fld id="{20A3D2E6-968D-4F6B-A6CC-509D3B4F74BB}" type="slidenum">
              <a:rPr lang="en-US" smtClean="0"/>
              <a:t>26</a:t>
            </a:fld>
            <a:endParaRPr lang="en-US"/>
          </a:p>
        </p:txBody>
      </p:sp>
    </p:spTree>
    <p:extLst>
      <p:ext uri="{BB962C8B-B14F-4D97-AF65-F5344CB8AC3E}">
        <p14:creationId xmlns:p14="http://schemas.microsoft.com/office/powerpoint/2010/main" val="1847607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Hired 3 additional specialists</a:t>
            </a:r>
          </a:p>
          <a:p>
            <a:endParaRPr lang="en-US" dirty="0"/>
          </a:p>
          <a:p>
            <a:r>
              <a:rPr lang="en-US" dirty="0" smtClean="0"/>
              <a:t>A&amp;R being affected by evaluation of increased degrees (ADT’s) and ADT verifications</a:t>
            </a:r>
          </a:p>
          <a:p>
            <a:endParaRPr lang="en-US" dirty="0"/>
          </a:p>
          <a:p>
            <a:r>
              <a:rPr lang="en-US" dirty="0" smtClean="0"/>
              <a:t>Enrollment Specialists take over all transcript evaluations Spring 2015</a:t>
            </a:r>
          </a:p>
          <a:p>
            <a:endParaRPr lang="en-US" dirty="0"/>
          </a:p>
          <a:p>
            <a:r>
              <a:rPr lang="en-US" dirty="0" smtClean="0"/>
              <a:t>Increase number of NSW and other specialized workshops</a:t>
            </a:r>
          </a:p>
          <a:p>
            <a:endParaRPr lang="en-US" dirty="0"/>
          </a:p>
          <a:p>
            <a:r>
              <a:rPr lang="en-US" dirty="0" smtClean="0"/>
              <a:t>Specialists now receiving regular referrals from counselors</a:t>
            </a:r>
          </a:p>
          <a:p>
            <a:endParaRPr lang="en-US" dirty="0"/>
          </a:p>
          <a:p>
            <a:endParaRPr lang="en-US" dirty="0"/>
          </a:p>
        </p:txBody>
      </p:sp>
      <p:sp>
        <p:nvSpPr>
          <p:cNvPr id="4" name="Slide Number Placeholder 3"/>
          <p:cNvSpPr>
            <a:spLocks noGrp="1"/>
          </p:cNvSpPr>
          <p:nvPr>
            <p:ph type="sldNum" sz="quarter" idx="10"/>
          </p:nvPr>
        </p:nvSpPr>
        <p:spPr/>
        <p:txBody>
          <a:bodyPr/>
          <a:lstStyle/>
          <a:p>
            <a:fld id="{20A3D2E6-968D-4F6B-A6CC-509D3B4F74BB}" type="slidenum">
              <a:rPr lang="en-US" smtClean="0"/>
              <a:t>27</a:t>
            </a:fld>
            <a:endParaRPr lang="en-US"/>
          </a:p>
        </p:txBody>
      </p:sp>
    </p:spTree>
    <p:extLst>
      <p:ext uri="{BB962C8B-B14F-4D97-AF65-F5344CB8AC3E}">
        <p14:creationId xmlns:p14="http://schemas.microsoft.com/office/powerpoint/2010/main" val="3776574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hour New Student Workshop format</a:t>
            </a:r>
          </a:p>
          <a:p>
            <a:endParaRPr lang="en-US" dirty="0"/>
          </a:p>
          <a:p>
            <a:r>
              <a:rPr lang="en-US" dirty="0" smtClean="0"/>
              <a:t>½ and hour with Enrollment Specialists</a:t>
            </a:r>
          </a:p>
          <a:p>
            <a:endParaRPr lang="en-US" dirty="0"/>
          </a:p>
          <a:p>
            <a:r>
              <a:rPr lang="en-US" dirty="0" smtClean="0"/>
              <a:t>Handoff to counselors for electronic abbreviated educational plans and to clarify info from Enrollment Specialists</a:t>
            </a:r>
          </a:p>
          <a:p>
            <a:endParaRPr lang="en-US" dirty="0"/>
          </a:p>
          <a:p>
            <a:r>
              <a:rPr lang="en-US" dirty="0" smtClean="0"/>
              <a:t>NSWs conducted in labs.  Specialists stay with students to access tools and resources the counselors may reference/need</a:t>
            </a:r>
          </a:p>
          <a:p>
            <a:endParaRPr lang="en-US" dirty="0"/>
          </a:p>
          <a:p>
            <a:r>
              <a:rPr lang="en-US" dirty="0" smtClean="0"/>
              <a:t>Assessment test scores available at time of NSW</a:t>
            </a:r>
          </a:p>
          <a:p>
            <a:endParaRPr lang="en-US" dirty="0"/>
          </a:p>
          <a:p>
            <a:r>
              <a:rPr lang="en-US" dirty="0" smtClean="0"/>
              <a:t>Early Bird Saturdays (students receive revised NSW followed by educational planning).  Early Birds offered 6 dates in the spring to LBUSD seniors</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20A3D2E6-968D-4F6B-A6CC-509D3B4F74BB}" type="slidenum">
              <a:rPr lang="en-US" smtClean="0"/>
              <a:t>28</a:t>
            </a:fld>
            <a:endParaRPr lang="en-US"/>
          </a:p>
        </p:txBody>
      </p:sp>
    </p:spTree>
    <p:extLst>
      <p:ext uri="{BB962C8B-B14F-4D97-AF65-F5344CB8AC3E}">
        <p14:creationId xmlns:p14="http://schemas.microsoft.com/office/powerpoint/2010/main" val="265615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29</a:t>
            </a:fld>
            <a:endParaRPr lang="en-US"/>
          </a:p>
        </p:txBody>
      </p:sp>
    </p:spTree>
    <p:extLst>
      <p:ext uri="{BB962C8B-B14F-4D97-AF65-F5344CB8AC3E}">
        <p14:creationId xmlns:p14="http://schemas.microsoft.com/office/powerpoint/2010/main" val="34653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3</a:t>
            </a:fld>
            <a:endParaRPr lang="en-US"/>
          </a:p>
        </p:txBody>
      </p:sp>
    </p:spTree>
    <p:extLst>
      <p:ext uri="{BB962C8B-B14F-4D97-AF65-F5344CB8AC3E}">
        <p14:creationId xmlns:p14="http://schemas.microsoft.com/office/powerpoint/2010/main" val="300210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30</a:t>
            </a:fld>
            <a:endParaRPr lang="en-US"/>
          </a:p>
        </p:txBody>
      </p:sp>
    </p:spTree>
    <p:extLst>
      <p:ext uri="{BB962C8B-B14F-4D97-AF65-F5344CB8AC3E}">
        <p14:creationId xmlns:p14="http://schemas.microsoft.com/office/powerpoint/2010/main" val="27841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4</a:t>
            </a:fld>
            <a:endParaRPr lang="en-US"/>
          </a:p>
        </p:txBody>
      </p:sp>
    </p:spTree>
    <p:extLst>
      <p:ext uri="{BB962C8B-B14F-4D97-AF65-F5344CB8AC3E}">
        <p14:creationId xmlns:p14="http://schemas.microsoft.com/office/powerpoint/2010/main" val="396011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5</a:t>
            </a:fld>
            <a:endParaRPr lang="en-US"/>
          </a:p>
        </p:txBody>
      </p:sp>
    </p:spTree>
    <p:extLst>
      <p:ext uri="{BB962C8B-B14F-4D97-AF65-F5344CB8AC3E}">
        <p14:creationId xmlns:p14="http://schemas.microsoft.com/office/powerpoint/2010/main" val="9915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6</a:t>
            </a:fld>
            <a:endParaRPr lang="en-US"/>
          </a:p>
        </p:txBody>
      </p:sp>
    </p:spTree>
    <p:extLst>
      <p:ext uri="{BB962C8B-B14F-4D97-AF65-F5344CB8AC3E}">
        <p14:creationId xmlns:p14="http://schemas.microsoft.com/office/powerpoint/2010/main" val="389646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7</a:t>
            </a:fld>
            <a:endParaRPr lang="en-US"/>
          </a:p>
        </p:txBody>
      </p:sp>
    </p:spTree>
    <p:extLst>
      <p:ext uri="{BB962C8B-B14F-4D97-AF65-F5344CB8AC3E}">
        <p14:creationId xmlns:p14="http://schemas.microsoft.com/office/powerpoint/2010/main" val="385515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8</a:t>
            </a:fld>
            <a:endParaRPr lang="en-US"/>
          </a:p>
        </p:txBody>
      </p:sp>
    </p:spTree>
    <p:extLst>
      <p:ext uri="{BB962C8B-B14F-4D97-AF65-F5344CB8AC3E}">
        <p14:creationId xmlns:p14="http://schemas.microsoft.com/office/powerpoint/2010/main" val="168457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B786-E029-4820-BCC1-DC0B0A86E4B1}" type="slidenum">
              <a:rPr lang="en-US" smtClean="0"/>
              <a:t>9</a:t>
            </a:fld>
            <a:endParaRPr lang="en-US"/>
          </a:p>
        </p:txBody>
      </p:sp>
    </p:spTree>
    <p:extLst>
      <p:ext uri="{BB962C8B-B14F-4D97-AF65-F5344CB8AC3E}">
        <p14:creationId xmlns:p14="http://schemas.microsoft.com/office/powerpoint/2010/main" val="124584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99E56C-34A2-4748-86BF-31B229AEEFEE}"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9E56C-34A2-4748-86BF-31B229AEEFEE}"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9E56C-34A2-4748-86BF-31B229AEEFEE}"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9E56C-34A2-4748-86BF-31B229AEEFEE}"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9E56C-34A2-4748-86BF-31B229AEEFEE}"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99E56C-34A2-4748-86BF-31B229AEEFEE}"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9E56C-34A2-4748-86BF-31B229AEEFEE}" type="datetimeFigureOut">
              <a:rPr lang="en-US" smtClean="0"/>
              <a:t>3/11/2015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9E56C-34A2-4748-86BF-31B229AEEFEE}" type="datetimeFigureOut">
              <a:rPr lang="en-US" smtClean="0"/>
              <a:t>3/11/2015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9E56C-34A2-4748-86BF-31B229AEEFEE}" type="datetimeFigureOut">
              <a:rPr lang="en-US" smtClean="0"/>
              <a:t>3/11/2015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9E56C-34A2-4748-86BF-31B229AEEFEE}"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9E56C-34A2-4748-86BF-31B229AEEFEE}"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A631C-D3CD-EC4F-BC71-FC1059EC86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9E56C-34A2-4748-86BF-31B229AEEFEE}" type="datetimeFigureOut">
              <a:rPr lang="en-US" smtClean="0"/>
              <a:t>3/11/2015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A631C-D3CD-EC4F-BC71-FC1059EC86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shuntaytaylor@whccd.edu" TargetMode="External"/><Relationship Id="rId3" Type="http://schemas.openxmlformats.org/officeDocument/2006/relationships/image" Target="../media/image2.png"/><Relationship Id="rId7" Type="http://schemas.openxmlformats.org/officeDocument/2006/relationships/hyperlink" Target="mailto:crico@sdccd.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rpage@lbcc.edu" TargetMode="External"/><Relationship Id="rId5" Type="http://schemas.openxmlformats.org/officeDocument/2006/relationships/hyperlink" Target="mailto:emily.bartel@bakersfieldcollege.edu" TargetMode="External"/><Relationship Id="rId4" Type="http://schemas.openxmlformats.org/officeDocument/2006/relationships/hyperlink" Target="mailto:jacosta@bakersfieldcollege.edu" TargetMode="External"/><Relationship Id="rId9" Type="http://schemas.openxmlformats.org/officeDocument/2006/relationships/hyperlink" Target="mailto:ttran76@ivc.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751759" cy="6858000"/>
          </a:xfrm>
          <a:prstGeom prst="rect">
            <a:avLst/>
          </a:prstGeom>
          <a:ln>
            <a:noFill/>
          </a:ln>
          <a:effectLst>
            <a:softEdge rad="112500"/>
          </a:effectLst>
        </p:spPr>
      </p:pic>
      <p:sp>
        <p:nvSpPr>
          <p:cNvPr id="2" name="Title 1"/>
          <p:cNvSpPr>
            <a:spLocks noGrp="1"/>
          </p:cNvSpPr>
          <p:nvPr>
            <p:ph type="ctrTitle"/>
          </p:nvPr>
        </p:nvSpPr>
        <p:spPr>
          <a:xfrm>
            <a:off x="2658007" y="218990"/>
            <a:ext cx="6919586" cy="2633267"/>
          </a:xfrm>
        </p:spPr>
        <p:txBody>
          <a:bodyPr>
            <a:normAutofit/>
          </a:bodyPr>
          <a:lstStyle/>
          <a:p>
            <a:r>
              <a:rPr lang="en-US" sz="2800" b="1" dirty="0" smtClean="0">
                <a:latin typeface="Georgia"/>
                <a:cs typeface="Georgia"/>
              </a:rPr>
              <a:t>Utilizing the ASCCC Paper </a:t>
            </a:r>
            <a:br>
              <a:rPr lang="en-US" sz="2800" b="1" dirty="0" smtClean="0">
                <a:latin typeface="Georgia"/>
                <a:cs typeface="Georgia"/>
              </a:rPr>
            </a:br>
            <a:r>
              <a:rPr lang="en-US" sz="2800" b="1" dirty="0" smtClean="0">
                <a:latin typeface="Georgia"/>
                <a:cs typeface="Georgia"/>
              </a:rPr>
              <a:t>on Role of Counseling </a:t>
            </a:r>
            <a:br>
              <a:rPr lang="en-US" sz="2800" b="1" dirty="0" smtClean="0">
                <a:latin typeface="Georgia"/>
                <a:cs typeface="Georgia"/>
              </a:rPr>
            </a:br>
            <a:r>
              <a:rPr lang="en-US" sz="2800" b="1" dirty="0" smtClean="0">
                <a:latin typeface="Georgia"/>
                <a:cs typeface="Georgia"/>
              </a:rPr>
              <a:t>to Assist in the </a:t>
            </a:r>
            <a:br>
              <a:rPr lang="en-US" sz="2800" b="1" dirty="0" smtClean="0">
                <a:latin typeface="Georgia"/>
                <a:cs typeface="Georgia"/>
              </a:rPr>
            </a:br>
            <a:r>
              <a:rPr lang="en-US" sz="2800" b="1" dirty="0" smtClean="0">
                <a:latin typeface="Georgia"/>
                <a:cs typeface="Georgia"/>
              </a:rPr>
              <a:t>Delivery of Student Educational Plans</a:t>
            </a:r>
            <a:endParaRPr lang="en-US" sz="2800" dirty="0">
              <a:latin typeface="Georgia"/>
              <a:cs typeface="Georgia"/>
            </a:endParaRPr>
          </a:p>
        </p:txBody>
      </p:sp>
      <p:sp>
        <p:nvSpPr>
          <p:cNvPr id="3" name="Subtitle 2"/>
          <p:cNvSpPr>
            <a:spLocks noGrp="1"/>
          </p:cNvSpPr>
          <p:nvPr>
            <p:ph type="subTitle" idx="1"/>
          </p:nvPr>
        </p:nvSpPr>
        <p:spPr>
          <a:xfrm>
            <a:off x="3665989" y="3070370"/>
            <a:ext cx="5341152" cy="3432267"/>
          </a:xfrm>
        </p:spPr>
        <p:txBody>
          <a:bodyPr anchor="t">
            <a:noAutofit/>
          </a:bodyPr>
          <a:lstStyle/>
          <a:p>
            <a:r>
              <a:rPr lang="en-US" sz="1800" i="1" dirty="0" smtClean="0">
                <a:solidFill>
                  <a:schemeClr val="tx1"/>
                </a:solidFill>
                <a:latin typeface="Georgia"/>
                <a:cs typeface="Georgia"/>
              </a:rPr>
              <a:t>JoAnn Acosta, Educational Advisor</a:t>
            </a:r>
          </a:p>
          <a:p>
            <a:r>
              <a:rPr lang="en-US" sz="1400" i="1" dirty="0" smtClean="0">
                <a:solidFill>
                  <a:schemeClr val="tx1"/>
                </a:solidFill>
                <a:latin typeface="Georgia"/>
                <a:cs typeface="Georgia"/>
              </a:rPr>
              <a:t>Bakersfield College</a:t>
            </a:r>
          </a:p>
          <a:p>
            <a:r>
              <a:rPr lang="en-US" sz="1800" i="1" dirty="0" smtClean="0">
                <a:solidFill>
                  <a:schemeClr val="tx1"/>
                </a:solidFill>
                <a:latin typeface="Georgia"/>
                <a:cs typeface="Georgia"/>
              </a:rPr>
              <a:t>Emily </a:t>
            </a:r>
            <a:r>
              <a:rPr lang="en-US" sz="1800" i="1" dirty="0" err="1" smtClean="0">
                <a:solidFill>
                  <a:schemeClr val="tx1"/>
                </a:solidFill>
                <a:latin typeface="Georgia"/>
                <a:cs typeface="Georgia"/>
              </a:rPr>
              <a:t>Bartel</a:t>
            </a:r>
            <a:r>
              <a:rPr lang="en-US" sz="1800" i="1" dirty="0" smtClean="0">
                <a:solidFill>
                  <a:schemeClr val="tx1"/>
                </a:solidFill>
                <a:latin typeface="Georgia"/>
                <a:cs typeface="Georgia"/>
              </a:rPr>
              <a:t>, Counseling Faculty</a:t>
            </a:r>
          </a:p>
          <a:p>
            <a:r>
              <a:rPr lang="en-US" sz="1400" i="1" dirty="0" smtClean="0">
                <a:solidFill>
                  <a:schemeClr val="tx1"/>
                </a:solidFill>
                <a:latin typeface="Georgia"/>
                <a:cs typeface="Georgia"/>
              </a:rPr>
              <a:t>Bakersfield College</a:t>
            </a:r>
          </a:p>
          <a:p>
            <a:r>
              <a:rPr lang="en-US" sz="1800" i="1" dirty="0" smtClean="0">
                <a:solidFill>
                  <a:schemeClr val="tx1"/>
                </a:solidFill>
                <a:latin typeface="Georgia"/>
                <a:cs typeface="Georgia"/>
              </a:rPr>
              <a:t>Ruben Page, Counseling Faculty/Transfer Center Coordinator</a:t>
            </a:r>
          </a:p>
          <a:p>
            <a:r>
              <a:rPr lang="en-US" sz="1400" i="1" dirty="0" smtClean="0">
                <a:solidFill>
                  <a:schemeClr val="tx1"/>
                </a:solidFill>
                <a:latin typeface="Georgia"/>
                <a:cs typeface="Georgia"/>
              </a:rPr>
              <a:t>Long Beach City College</a:t>
            </a:r>
            <a:endParaRPr lang="en-US" sz="1800" i="1" dirty="0" smtClean="0">
              <a:solidFill>
                <a:schemeClr val="tx1"/>
              </a:solidFill>
              <a:latin typeface="Georgia"/>
              <a:cs typeface="Georgia"/>
            </a:endParaRPr>
          </a:p>
          <a:p>
            <a:r>
              <a:rPr lang="en-US" sz="1800" i="1" dirty="0" smtClean="0">
                <a:solidFill>
                  <a:schemeClr val="tx1"/>
                </a:solidFill>
                <a:latin typeface="Georgia"/>
                <a:cs typeface="Georgia"/>
              </a:rPr>
              <a:t>Dr. </a:t>
            </a:r>
            <a:r>
              <a:rPr lang="en-US" sz="1800" i="1" dirty="0" err="1" smtClean="0">
                <a:solidFill>
                  <a:schemeClr val="tx1"/>
                </a:solidFill>
                <a:latin typeface="Georgia"/>
                <a:cs typeface="Georgia"/>
              </a:rPr>
              <a:t>Shuntay</a:t>
            </a:r>
            <a:r>
              <a:rPr lang="en-US" sz="1800" i="1" dirty="0" smtClean="0">
                <a:solidFill>
                  <a:schemeClr val="tx1"/>
                </a:solidFill>
                <a:latin typeface="Georgia"/>
                <a:cs typeface="Georgia"/>
              </a:rPr>
              <a:t> Taylor, Counseling Faculty</a:t>
            </a:r>
          </a:p>
          <a:p>
            <a:r>
              <a:rPr lang="en-US" sz="1400" i="1" dirty="0" smtClean="0">
                <a:solidFill>
                  <a:schemeClr val="tx1"/>
                </a:solidFill>
                <a:latin typeface="Georgia"/>
                <a:cs typeface="Georgia"/>
              </a:rPr>
              <a:t>West Hills College</a:t>
            </a:r>
            <a:endParaRPr lang="en-US" sz="1800" i="1" dirty="0" smtClean="0">
              <a:solidFill>
                <a:schemeClr val="tx1"/>
              </a:solidFill>
              <a:latin typeface="Georgia"/>
              <a:cs typeface="Georgia"/>
            </a:endParaRPr>
          </a:p>
          <a:p>
            <a:r>
              <a:rPr lang="en-US" sz="1800" i="1" dirty="0" smtClean="0">
                <a:solidFill>
                  <a:schemeClr val="tx1"/>
                </a:solidFill>
                <a:latin typeface="Georgia"/>
                <a:cs typeface="Georgia"/>
              </a:rPr>
              <a:t>Tiffany Tran, Counseling Faculty/Articulation Officer</a:t>
            </a:r>
          </a:p>
          <a:p>
            <a:r>
              <a:rPr lang="en-US" sz="1400" i="1" dirty="0" smtClean="0">
                <a:solidFill>
                  <a:schemeClr val="tx1"/>
                </a:solidFill>
                <a:latin typeface="Georgia"/>
                <a:cs typeface="Georgia"/>
              </a:rPr>
              <a:t>Irvine Valley College</a:t>
            </a:r>
          </a:p>
          <a:p>
            <a:endParaRPr lang="en-US" sz="1800" dirty="0" smtClean="0">
              <a:solidFill>
                <a:srgbClr val="C0504D"/>
              </a:solidFill>
              <a:latin typeface="Georgia"/>
              <a:cs typeface="Georg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a:latin typeface="Georgia"/>
                <a:cs typeface="Georgia"/>
              </a:rPr>
              <a:t>ASCCC Paper on </a:t>
            </a:r>
            <a:br>
              <a:rPr lang="en-US" sz="3200" dirty="0">
                <a:latin typeface="Georgia"/>
                <a:cs typeface="Georgia"/>
              </a:rPr>
            </a:br>
            <a:r>
              <a:rPr lang="en-US" sz="3200" dirty="0">
                <a:latin typeface="Georgia"/>
                <a:cs typeface="Georgia"/>
              </a:rPr>
              <a:t>The Role of Counseling </a:t>
            </a:r>
            <a:r>
              <a:rPr lang="en-US" sz="3200" dirty="0" smtClean="0">
                <a:latin typeface="Georgia"/>
                <a:cs typeface="Georgia"/>
              </a:rPr>
              <a:t>Faculty</a:t>
            </a:r>
            <a:endParaRPr lang="en-US" sz="3200" dirty="0">
              <a:latin typeface="Georgia"/>
              <a:cs typeface="Georgia"/>
            </a:endParaRPr>
          </a:p>
        </p:txBody>
      </p:sp>
      <p:sp>
        <p:nvSpPr>
          <p:cNvPr id="3" name="Content Placeholder 2"/>
          <p:cNvSpPr>
            <a:spLocks noGrp="1"/>
          </p:cNvSpPr>
          <p:nvPr>
            <p:ph idx="1"/>
          </p:nvPr>
        </p:nvSpPr>
        <p:spPr>
          <a:xfrm>
            <a:off x="101600" y="1600200"/>
            <a:ext cx="8928100" cy="5016500"/>
          </a:xfrm>
        </p:spPr>
        <p:txBody>
          <a:bodyPr>
            <a:normAutofit/>
          </a:bodyPr>
          <a:lstStyle/>
          <a:p>
            <a:r>
              <a:rPr lang="en-US" sz="2800" dirty="0">
                <a:latin typeface="Georgia"/>
                <a:cs typeface="Georgia"/>
              </a:rPr>
              <a:t>Education Plans</a:t>
            </a:r>
          </a:p>
          <a:p>
            <a:r>
              <a:rPr lang="en-US" sz="2800" dirty="0">
                <a:latin typeface="Georgia"/>
                <a:cs typeface="Georgia"/>
              </a:rPr>
              <a:t>Minimum Qualifications</a:t>
            </a:r>
          </a:p>
          <a:p>
            <a:r>
              <a:rPr lang="en-US" sz="2800" dirty="0">
                <a:latin typeface="Georgia"/>
                <a:cs typeface="Georgia"/>
              </a:rPr>
              <a:t> Roles and Uses of Paraprofessionals and Faculty Advisors</a:t>
            </a:r>
          </a:p>
          <a:p>
            <a:endParaRPr lang="en-US" sz="1400" dirty="0">
              <a:latin typeface="Georgia"/>
              <a:cs typeface="Georgia"/>
            </a:endParaRPr>
          </a:p>
        </p:txBody>
      </p:sp>
    </p:spTree>
    <p:extLst>
      <p:ext uri="{BB962C8B-B14F-4D97-AF65-F5344CB8AC3E}">
        <p14:creationId xmlns:p14="http://schemas.microsoft.com/office/powerpoint/2010/main" val="1633585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a:latin typeface="Georgia"/>
                <a:cs typeface="Georgia"/>
              </a:rPr>
              <a:t>ASCCC Paper on </a:t>
            </a:r>
            <a:br>
              <a:rPr lang="en-US" sz="3200" dirty="0">
                <a:latin typeface="Georgia"/>
                <a:cs typeface="Georgia"/>
              </a:rPr>
            </a:br>
            <a:r>
              <a:rPr lang="en-US" sz="3200" dirty="0">
                <a:latin typeface="Georgia"/>
                <a:cs typeface="Georgia"/>
              </a:rPr>
              <a:t>The Role of Counseling </a:t>
            </a:r>
            <a:r>
              <a:rPr lang="en-US" sz="3200" dirty="0" smtClean="0">
                <a:latin typeface="Georgia"/>
                <a:cs typeface="Georgia"/>
              </a:rPr>
              <a:t>Faculty</a:t>
            </a:r>
            <a:endParaRPr lang="en-US" sz="3200" dirty="0">
              <a:latin typeface="Georgia"/>
              <a:cs typeface="Georgia"/>
            </a:endParaRPr>
          </a:p>
        </p:txBody>
      </p:sp>
      <p:sp>
        <p:nvSpPr>
          <p:cNvPr id="3" name="Content Placeholder 2"/>
          <p:cNvSpPr>
            <a:spLocks noGrp="1"/>
          </p:cNvSpPr>
          <p:nvPr>
            <p:ph idx="1"/>
          </p:nvPr>
        </p:nvSpPr>
        <p:spPr>
          <a:xfrm>
            <a:off x="746620" y="2197916"/>
            <a:ext cx="8283080" cy="3487605"/>
          </a:xfrm>
        </p:spPr>
        <p:txBody>
          <a:bodyPr>
            <a:normAutofit/>
          </a:bodyPr>
          <a:lstStyle/>
          <a:p>
            <a:pPr marL="0" indent="0">
              <a:buNone/>
            </a:pPr>
            <a:r>
              <a:rPr lang="en-US" sz="2400" b="1" dirty="0" smtClean="0">
                <a:latin typeface="Georgia"/>
                <a:cs typeface="Georgia"/>
              </a:rPr>
              <a:t>Education </a:t>
            </a:r>
            <a:r>
              <a:rPr lang="en-US" sz="2400" b="1" dirty="0">
                <a:latin typeface="Georgia"/>
                <a:cs typeface="Georgia"/>
              </a:rPr>
              <a:t>Plans </a:t>
            </a:r>
            <a:r>
              <a:rPr lang="en-US" sz="2400" dirty="0">
                <a:latin typeface="Georgia"/>
                <a:cs typeface="Georgia"/>
              </a:rPr>
              <a:t>– Counseling faculty are </a:t>
            </a:r>
            <a:r>
              <a:rPr lang="en-US" sz="2400" u="sng" dirty="0">
                <a:latin typeface="Georgia"/>
                <a:cs typeface="Georgia"/>
              </a:rPr>
              <a:t>professionally trained</a:t>
            </a:r>
            <a:r>
              <a:rPr lang="en-US" sz="2400" dirty="0">
                <a:latin typeface="Georgia"/>
                <a:cs typeface="Georgia"/>
              </a:rPr>
              <a:t> to </a:t>
            </a:r>
            <a:r>
              <a:rPr lang="en-US" sz="2400" u="sng" dirty="0">
                <a:latin typeface="Georgia"/>
                <a:cs typeface="Georgia"/>
              </a:rPr>
              <a:t>diagnose the difficulties</a:t>
            </a:r>
            <a:r>
              <a:rPr lang="en-US" sz="2400" dirty="0">
                <a:latin typeface="Georgia"/>
                <a:cs typeface="Georgia"/>
              </a:rPr>
              <a:t> students face in pursuing and achieving their educational goals, </a:t>
            </a:r>
            <a:r>
              <a:rPr lang="en-US" sz="2400" u="sng" dirty="0">
                <a:latin typeface="Georgia"/>
                <a:cs typeface="Georgia"/>
              </a:rPr>
              <a:t>to prescribe solutions</a:t>
            </a:r>
            <a:r>
              <a:rPr lang="en-US" sz="2400" dirty="0">
                <a:latin typeface="Georgia"/>
                <a:cs typeface="Georgia"/>
              </a:rPr>
              <a:t> for those difficulties, and </a:t>
            </a:r>
            <a:r>
              <a:rPr lang="en-US" sz="2400" u="sng" dirty="0">
                <a:latin typeface="Georgia"/>
                <a:cs typeface="Georgia"/>
              </a:rPr>
              <a:t>to support students</a:t>
            </a:r>
            <a:r>
              <a:rPr lang="en-US" sz="2400" dirty="0">
                <a:latin typeface="Georgia"/>
                <a:cs typeface="Georgia"/>
              </a:rPr>
              <a:t> as they inch or stride toward success.</a:t>
            </a:r>
          </a:p>
        </p:txBody>
      </p:sp>
    </p:spTree>
    <p:extLst>
      <p:ext uri="{BB962C8B-B14F-4D97-AF65-F5344CB8AC3E}">
        <p14:creationId xmlns:p14="http://schemas.microsoft.com/office/powerpoint/2010/main" val="1633585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2800" dirty="0" smtClean="0">
                <a:latin typeface="Georgia"/>
                <a:cs typeface="Georgia"/>
              </a:rPr>
              <a:t>Education Plans</a:t>
            </a:r>
            <a:endParaRPr lang="en-US" sz="2800" dirty="0">
              <a:latin typeface="Georgia"/>
              <a:cs typeface="Georgia"/>
            </a:endParaRPr>
          </a:p>
        </p:txBody>
      </p:sp>
      <p:sp>
        <p:nvSpPr>
          <p:cNvPr id="3" name="Content Placeholder 2"/>
          <p:cNvSpPr>
            <a:spLocks noGrp="1"/>
          </p:cNvSpPr>
          <p:nvPr>
            <p:ph idx="1"/>
          </p:nvPr>
        </p:nvSpPr>
        <p:spPr>
          <a:xfrm>
            <a:off x="101600" y="1600200"/>
            <a:ext cx="8928100" cy="5016500"/>
          </a:xfrm>
        </p:spPr>
        <p:txBody>
          <a:bodyPr>
            <a:normAutofit/>
          </a:bodyPr>
          <a:lstStyle/>
          <a:p>
            <a:pPr marL="0" indent="0" algn="ctr">
              <a:buNone/>
            </a:pPr>
            <a:r>
              <a:rPr lang="en-US" sz="2400" dirty="0" smtClean="0">
                <a:latin typeface="Georgia"/>
                <a:cs typeface="Georgia"/>
              </a:rPr>
              <a:t>Abbreviated</a:t>
            </a:r>
          </a:p>
          <a:p>
            <a:pPr marL="0" indent="0">
              <a:buNone/>
            </a:pPr>
            <a:r>
              <a:rPr lang="en-US" sz="2400" dirty="0" smtClean="0">
                <a:latin typeface="Georgia"/>
                <a:cs typeface="Georgia"/>
              </a:rPr>
              <a:t>Abbreviated </a:t>
            </a:r>
            <a:r>
              <a:rPr lang="en-US" sz="2400" dirty="0">
                <a:latin typeface="Georgia"/>
                <a:cs typeface="Georgia"/>
              </a:rPr>
              <a:t>student education plans are one to two terms in length designed to meet the immediate needs of students for whom a comprehensive plan </a:t>
            </a:r>
            <a:r>
              <a:rPr lang="en-US" sz="2400" dirty="0" smtClean="0">
                <a:latin typeface="Georgia"/>
                <a:cs typeface="Georgia"/>
              </a:rPr>
              <a:t>is not appropriate.</a:t>
            </a:r>
          </a:p>
          <a:p>
            <a:pPr marL="0" indent="0">
              <a:buNone/>
            </a:pPr>
            <a:endParaRPr lang="en-US" sz="2400" dirty="0" smtClean="0">
              <a:solidFill>
                <a:srgbClr val="C0504D"/>
              </a:solidFill>
              <a:latin typeface="Georgia"/>
              <a:cs typeface="Georgia"/>
            </a:endParaRPr>
          </a:p>
          <a:p>
            <a:pPr marL="0" indent="0" algn="ctr">
              <a:buNone/>
            </a:pPr>
            <a:r>
              <a:rPr lang="en-US" sz="2400" dirty="0" smtClean="0">
                <a:latin typeface="Georgia"/>
                <a:cs typeface="Georgia"/>
              </a:rPr>
              <a:t>Comprehensive</a:t>
            </a:r>
          </a:p>
          <a:p>
            <a:pPr marL="0" indent="0">
              <a:buNone/>
            </a:pPr>
            <a:r>
              <a:rPr lang="en-US" sz="2600" dirty="0">
                <a:latin typeface="Georgia"/>
                <a:cs typeface="Georgia"/>
              </a:rPr>
              <a:t>Comprehensive student education plans take into account a student’s interests, skills, career and education goals, major, potential transfer institutions, and the steps the student needs to take on their educational path to complete their identified course of study.</a:t>
            </a:r>
          </a:p>
        </p:txBody>
      </p:sp>
    </p:spTree>
    <p:extLst>
      <p:ext uri="{BB962C8B-B14F-4D97-AF65-F5344CB8AC3E}">
        <p14:creationId xmlns:p14="http://schemas.microsoft.com/office/powerpoint/2010/main" val="3968034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a:xfrm>
            <a:off x="457200" y="182359"/>
            <a:ext cx="8229600" cy="1143000"/>
          </a:xfrm>
        </p:spPr>
        <p:txBody>
          <a:bodyPr>
            <a:normAutofit/>
          </a:bodyPr>
          <a:lstStyle/>
          <a:p>
            <a:r>
              <a:rPr lang="en-US" sz="3200" dirty="0">
                <a:latin typeface="Georgia"/>
                <a:cs typeface="Georgia"/>
              </a:rPr>
              <a:t>ASCCC Paper on </a:t>
            </a:r>
            <a:br>
              <a:rPr lang="en-US" sz="3200" dirty="0">
                <a:latin typeface="Georgia"/>
                <a:cs typeface="Georgia"/>
              </a:rPr>
            </a:br>
            <a:r>
              <a:rPr lang="en-US" sz="3200" dirty="0">
                <a:latin typeface="Georgia"/>
                <a:cs typeface="Georgia"/>
              </a:rPr>
              <a:t>The Role of Counseling </a:t>
            </a:r>
            <a:r>
              <a:rPr lang="en-US" sz="3200" dirty="0" smtClean="0">
                <a:latin typeface="Georgia"/>
                <a:cs typeface="Georgia"/>
              </a:rPr>
              <a:t>Faculty</a:t>
            </a:r>
            <a:endParaRPr lang="en-US" sz="3200" dirty="0">
              <a:latin typeface="Georgia"/>
              <a:cs typeface="Georgia"/>
            </a:endParaRPr>
          </a:p>
        </p:txBody>
      </p:sp>
      <p:sp>
        <p:nvSpPr>
          <p:cNvPr id="3" name="Content Placeholder 2"/>
          <p:cNvSpPr>
            <a:spLocks noGrp="1"/>
          </p:cNvSpPr>
          <p:nvPr>
            <p:ph idx="1"/>
          </p:nvPr>
        </p:nvSpPr>
        <p:spPr>
          <a:xfrm>
            <a:off x="101600" y="1600200"/>
            <a:ext cx="8928100" cy="5016500"/>
          </a:xfrm>
        </p:spPr>
        <p:txBody>
          <a:bodyPr>
            <a:normAutofit/>
          </a:bodyPr>
          <a:lstStyle/>
          <a:p>
            <a:pPr marL="0" indent="0">
              <a:buNone/>
            </a:pPr>
            <a:r>
              <a:rPr lang="en-US" b="1" dirty="0" smtClean="0">
                <a:latin typeface="Georgia"/>
                <a:cs typeface="Georgia"/>
              </a:rPr>
              <a:t>Minimum </a:t>
            </a:r>
            <a:r>
              <a:rPr lang="en-US" b="1" dirty="0">
                <a:latin typeface="Georgia"/>
                <a:cs typeface="Georgia"/>
              </a:rPr>
              <a:t>qualifications</a:t>
            </a:r>
          </a:p>
          <a:p>
            <a:pPr lvl="1"/>
            <a:r>
              <a:rPr lang="en-US" dirty="0">
                <a:latin typeface="Georgia"/>
                <a:cs typeface="Georgia"/>
              </a:rPr>
              <a:t>Must hold a Master’s in counseling, rehabilitation counseling, clinical psychology, counseling psychology, guidance and counseling, educational counseling, social work, career development, marriage and family therapy, or marriage, family and child counseling, or the equivalent. </a:t>
            </a:r>
            <a:r>
              <a:rPr lang="en-US" b="1" dirty="0">
                <a:latin typeface="Georgia"/>
                <a:cs typeface="Georgia"/>
              </a:rPr>
              <a:t>The professional and training required enable them to play a variety of roles and offer a range of activities to meet students’ counseling needs. </a:t>
            </a:r>
          </a:p>
          <a:p>
            <a:endParaRPr lang="en-US" sz="1400" dirty="0">
              <a:latin typeface="Georgia"/>
              <a:cs typeface="Georgia"/>
            </a:endParaRPr>
          </a:p>
        </p:txBody>
      </p:sp>
    </p:spTree>
    <p:extLst>
      <p:ext uri="{BB962C8B-B14F-4D97-AF65-F5344CB8AC3E}">
        <p14:creationId xmlns:p14="http://schemas.microsoft.com/office/powerpoint/2010/main" val="1633585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a:latin typeface="Georgia"/>
                <a:cs typeface="Georgia"/>
              </a:rPr>
              <a:t>ASCCC Paper on </a:t>
            </a:r>
            <a:br>
              <a:rPr lang="en-US" sz="3200" dirty="0">
                <a:latin typeface="Georgia"/>
                <a:cs typeface="Georgia"/>
              </a:rPr>
            </a:br>
            <a:r>
              <a:rPr lang="en-US" sz="3200" dirty="0">
                <a:latin typeface="Georgia"/>
                <a:cs typeface="Georgia"/>
              </a:rPr>
              <a:t>The Role of Counseling Faculty</a:t>
            </a:r>
          </a:p>
        </p:txBody>
      </p:sp>
      <p:sp>
        <p:nvSpPr>
          <p:cNvPr id="3" name="Content Placeholder 2"/>
          <p:cNvSpPr>
            <a:spLocks noGrp="1"/>
          </p:cNvSpPr>
          <p:nvPr>
            <p:ph idx="1"/>
          </p:nvPr>
        </p:nvSpPr>
        <p:spPr>
          <a:xfrm>
            <a:off x="101600" y="1600200"/>
            <a:ext cx="8928100" cy="5016500"/>
          </a:xfrm>
        </p:spPr>
        <p:txBody>
          <a:bodyPr>
            <a:normAutofit/>
          </a:bodyPr>
          <a:lstStyle/>
          <a:p>
            <a:pPr marL="0" indent="0">
              <a:buNone/>
            </a:pPr>
            <a:r>
              <a:rPr lang="en-US" b="1" dirty="0">
                <a:latin typeface="Georgia"/>
                <a:cs typeface="Georgia"/>
              </a:rPr>
              <a:t>Paraprofessionals</a:t>
            </a:r>
          </a:p>
          <a:p>
            <a:pPr lvl="1"/>
            <a:r>
              <a:rPr lang="en-US" dirty="0">
                <a:latin typeface="Georgia"/>
                <a:cs typeface="Georgia"/>
              </a:rPr>
              <a:t>Can support counseling faculty and students, just as instructional assistants help instructional faculty in the </a:t>
            </a:r>
            <a:r>
              <a:rPr lang="en-US" dirty="0" smtClean="0">
                <a:latin typeface="Georgia"/>
                <a:cs typeface="Georgia"/>
              </a:rPr>
              <a:t>classroom</a:t>
            </a:r>
            <a:endParaRPr lang="en-US" dirty="0">
              <a:latin typeface="Georgia"/>
              <a:cs typeface="Georgia"/>
            </a:endParaRPr>
          </a:p>
          <a:p>
            <a:pPr lvl="1"/>
            <a:r>
              <a:rPr lang="en-US" dirty="0">
                <a:latin typeface="Georgia"/>
                <a:cs typeface="Georgia"/>
              </a:rPr>
              <a:t>The amount of education or experience required of paraprofessionals has not been established at the state </a:t>
            </a:r>
            <a:r>
              <a:rPr lang="en-US" dirty="0" smtClean="0">
                <a:latin typeface="Georgia"/>
                <a:cs typeface="Georgia"/>
              </a:rPr>
              <a:t>level </a:t>
            </a:r>
            <a:endParaRPr lang="en-US" dirty="0">
              <a:latin typeface="Georgia"/>
              <a:cs typeface="Georgia"/>
            </a:endParaRPr>
          </a:p>
        </p:txBody>
      </p:sp>
    </p:spTree>
    <p:extLst>
      <p:ext uri="{BB962C8B-B14F-4D97-AF65-F5344CB8AC3E}">
        <p14:creationId xmlns:p14="http://schemas.microsoft.com/office/powerpoint/2010/main" val="1633585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2800" dirty="0">
                <a:latin typeface="Georgia"/>
                <a:cs typeface="Georgia"/>
              </a:rPr>
              <a:t>ASCCC Paper on </a:t>
            </a:r>
            <a:br>
              <a:rPr lang="en-US" sz="2800" dirty="0">
                <a:latin typeface="Georgia"/>
                <a:cs typeface="Georgia"/>
              </a:rPr>
            </a:br>
            <a:r>
              <a:rPr lang="en-US" sz="2800" dirty="0">
                <a:latin typeface="Georgia"/>
                <a:cs typeface="Georgia"/>
              </a:rPr>
              <a:t>The Role of Counseling Faculty</a:t>
            </a:r>
          </a:p>
        </p:txBody>
      </p:sp>
      <p:sp>
        <p:nvSpPr>
          <p:cNvPr id="3" name="Content Placeholder 2"/>
          <p:cNvSpPr>
            <a:spLocks noGrp="1"/>
          </p:cNvSpPr>
          <p:nvPr>
            <p:ph idx="1"/>
          </p:nvPr>
        </p:nvSpPr>
        <p:spPr>
          <a:xfrm>
            <a:off x="101600" y="1600200"/>
            <a:ext cx="8928100" cy="5016500"/>
          </a:xfrm>
        </p:spPr>
        <p:txBody>
          <a:bodyPr>
            <a:normAutofit/>
          </a:bodyPr>
          <a:lstStyle/>
          <a:p>
            <a:pPr marL="0" indent="0">
              <a:buNone/>
            </a:pPr>
            <a:r>
              <a:rPr lang="en-US" b="1" dirty="0">
                <a:latin typeface="Georgia"/>
                <a:cs typeface="Georgia"/>
              </a:rPr>
              <a:t>Paraprofessionals</a:t>
            </a:r>
          </a:p>
          <a:p>
            <a:pPr lvl="1"/>
            <a:r>
              <a:rPr lang="en-US" dirty="0">
                <a:latin typeface="Georgia"/>
                <a:cs typeface="Georgia"/>
              </a:rPr>
              <a:t>When developing a job description, three issues must be considered:</a:t>
            </a:r>
          </a:p>
          <a:p>
            <a:pPr lvl="2"/>
            <a:r>
              <a:rPr lang="en-US" dirty="0">
                <a:latin typeface="Georgia"/>
                <a:cs typeface="Georgia"/>
              </a:rPr>
              <a:t>With the full participation of counseling faculty, the competencies expected of paraprofessionals need to be explicitly defined</a:t>
            </a:r>
          </a:p>
          <a:p>
            <a:pPr lvl="2"/>
            <a:r>
              <a:rPr lang="en-US" dirty="0">
                <a:latin typeface="Georgia"/>
                <a:cs typeface="Georgia"/>
              </a:rPr>
              <a:t>Paraprofessionals need to be trained and supervised carefully with full participation of counseling faculty</a:t>
            </a:r>
          </a:p>
          <a:p>
            <a:pPr lvl="2"/>
            <a:r>
              <a:rPr lang="en-US" dirty="0">
                <a:latin typeface="Georgia"/>
                <a:cs typeface="Georgia"/>
              </a:rPr>
              <a:t>Paraprofessionals not be expected or allowed to perform tasks beyond their job duties and specified </a:t>
            </a:r>
            <a:r>
              <a:rPr lang="en-US" dirty="0" smtClean="0">
                <a:latin typeface="Georgia"/>
                <a:cs typeface="Georgia"/>
              </a:rPr>
              <a:t>qualifications</a:t>
            </a:r>
            <a:endParaRPr lang="en-US" dirty="0">
              <a:latin typeface="Georgia"/>
              <a:cs typeface="Georgia"/>
            </a:endParaRPr>
          </a:p>
        </p:txBody>
      </p:sp>
    </p:spTree>
    <p:extLst>
      <p:ext uri="{BB962C8B-B14F-4D97-AF65-F5344CB8AC3E}">
        <p14:creationId xmlns:p14="http://schemas.microsoft.com/office/powerpoint/2010/main" val="1633585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a:latin typeface="Georgia"/>
                <a:cs typeface="Georgia"/>
              </a:rPr>
              <a:t>ASCCC Paper on </a:t>
            </a:r>
            <a:br>
              <a:rPr lang="en-US" sz="3200" dirty="0">
                <a:latin typeface="Georgia"/>
                <a:cs typeface="Georgia"/>
              </a:rPr>
            </a:br>
            <a:r>
              <a:rPr lang="en-US" sz="3200" dirty="0">
                <a:latin typeface="Georgia"/>
                <a:cs typeface="Georgia"/>
              </a:rPr>
              <a:t>The Role of Counseling Faculty</a:t>
            </a:r>
          </a:p>
        </p:txBody>
      </p:sp>
      <p:sp>
        <p:nvSpPr>
          <p:cNvPr id="3" name="Content Placeholder 2"/>
          <p:cNvSpPr>
            <a:spLocks noGrp="1"/>
          </p:cNvSpPr>
          <p:nvPr>
            <p:ph idx="1"/>
          </p:nvPr>
        </p:nvSpPr>
        <p:spPr>
          <a:xfrm>
            <a:off x="101600" y="1600200"/>
            <a:ext cx="8928100" cy="5016500"/>
          </a:xfrm>
        </p:spPr>
        <p:txBody>
          <a:bodyPr>
            <a:normAutofit/>
          </a:bodyPr>
          <a:lstStyle/>
          <a:p>
            <a:pPr marL="0" indent="0">
              <a:buNone/>
            </a:pPr>
            <a:r>
              <a:rPr lang="en-US" b="1" dirty="0">
                <a:latin typeface="Georgia"/>
                <a:cs typeface="Georgia"/>
              </a:rPr>
              <a:t>Paraprofessionals</a:t>
            </a:r>
          </a:p>
          <a:p>
            <a:pPr lvl="1"/>
            <a:r>
              <a:rPr lang="en-US" dirty="0">
                <a:latin typeface="Georgia"/>
                <a:cs typeface="Georgia"/>
              </a:rPr>
              <a:t>Institutions must ensure that paraprofessionals are not allowed to venture into academic counseling where they would be called upon to interpret, advise, or judge the appropriateness of a student’s course or program choice, since these activities are beyond the scope of their jobs. </a:t>
            </a:r>
            <a:r>
              <a:rPr lang="en-US" b="1" dirty="0">
                <a:latin typeface="Georgia"/>
                <a:cs typeface="Georgia"/>
              </a:rPr>
              <a:t>For this reason, paraprofessionals should not advise undeclared students or students on probation, nor should they produce student education plans. </a:t>
            </a:r>
          </a:p>
        </p:txBody>
      </p:sp>
    </p:spTree>
    <p:extLst>
      <p:ext uri="{BB962C8B-B14F-4D97-AF65-F5344CB8AC3E}">
        <p14:creationId xmlns:p14="http://schemas.microsoft.com/office/powerpoint/2010/main" val="1633585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a:latin typeface="Georgia"/>
                <a:cs typeface="Georgia"/>
              </a:rPr>
              <a:t>ASCCC Paper on </a:t>
            </a:r>
            <a:br>
              <a:rPr lang="en-US" sz="3200" dirty="0">
                <a:latin typeface="Georgia"/>
                <a:cs typeface="Georgia"/>
              </a:rPr>
            </a:br>
            <a:r>
              <a:rPr lang="en-US" sz="3200" dirty="0">
                <a:latin typeface="Georgia"/>
                <a:cs typeface="Georgia"/>
              </a:rPr>
              <a:t>The Role of Counseling </a:t>
            </a:r>
            <a:r>
              <a:rPr lang="en-US" sz="3200" dirty="0" smtClean="0">
                <a:latin typeface="Georgia"/>
                <a:cs typeface="Georgia"/>
              </a:rPr>
              <a:t>Faculty</a:t>
            </a:r>
            <a:endParaRPr lang="en-US" sz="3200" dirty="0">
              <a:latin typeface="Georgia"/>
              <a:cs typeface="Georgia"/>
            </a:endParaRPr>
          </a:p>
        </p:txBody>
      </p:sp>
      <p:sp>
        <p:nvSpPr>
          <p:cNvPr id="3" name="Content Placeholder 2"/>
          <p:cNvSpPr>
            <a:spLocks noGrp="1"/>
          </p:cNvSpPr>
          <p:nvPr>
            <p:ph idx="1"/>
          </p:nvPr>
        </p:nvSpPr>
        <p:spPr>
          <a:xfrm>
            <a:off x="101600" y="1600200"/>
            <a:ext cx="8928100" cy="5016500"/>
          </a:xfrm>
        </p:spPr>
        <p:txBody>
          <a:bodyPr>
            <a:normAutofit/>
          </a:bodyPr>
          <a:lstStyle/>
          <a:p>
            <a:pPr marL="0" indent="0">
              <a:buNone/>
            </a:pPr>
            <a:r>
              <a:rPr lang="en-US" sz="2800" b="1" dirty="0" smtClean="0">
                <a:latin typeface="Georgia"/>
                <a:cs typeface="Georgia"/>
              </a:rPr>
              <a:t>Faculty Advisors (Instructional)</a:t>
            </a:r>
            <a:endParaRPr lang="en-US" dirty="0">
              <a:latin typeface="Georgia"/>
              <a:cs typeface="Georgia"/>
            </a:endParaRPr>
          </a:p>
          <a:p>
            <a:pPr lvl="1"/>
            <a:r>
              <a:rPr lang="en-US" dirty="0">
                <a:latin typeface="Georgia"/>
                <a:cs typeface="Georgia"/>
              </a:rPr>
              <a:t>Faculty should have the minimum qualifications to teach in the subject area in which they provide advising and should exhibit the following competencies:</a:t>
            </a:r>
          </a:p>
          <a:p>
            <a:pPr lvl="2"/>
            <a:r>
              <a:rPr lang="en-US" dirty="0">
                <a:latin typeface="Georgia"/>
                <a:cs typeface="Georgia"/>
              </a:rPr>
              <a:t>Ability to interact non-judgmentally with students using effective helping skills</a:t>
            </a:r>
          </a:p>
          <a:p>
            <a:pPr lvl="2"/>
            <a:r>
              <a:rPr lang="en-US" dirty="0">
                <a:latin typeface="Georgia"/>
                <a:cs typeface="Georgia"/>
              </a:rPr>
              <a:t>Interest in serving as an advisor</a:t>
            </a:r>
          </a:p>
          <a:p>
            <a:pPr marL="0" indent="0">
              <a:buNone/>
            </a:pPr>
            <a:endParaRPr lang="en-US" sz="2800" b="1" dirty="0">
              <a:latin typeface="Georgia"/>
              <a:cs typeface="Georgia"/>
            </a:endParaRPr>
          </a:p>
        </p:txBody>
      </p:sp>
    </p:spTree>
    <p:extLst>
      <p:ext uri="{BB962C8B-B14F-4D97-AF65-F5344CB8AC3E}">
        <p14:creationId xmlns:p14="http://schemas.microsoft.com/office/powerpoint/2010/main" val="1633585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a:latin typeface="Georgia"/>
                <a:cs typeface="Georgia"/>
              </a:rPr>
              <a:t>ASCCC Paper on </a:t>
            </a:r>
            <a:br>
              <a:rPr lang="en-US" sz="3200" dirty="0">
                <a:latin typeface="Georgia"/>
                <a:cs typeface="Georgia"/>
              </a:rPr>
            </a:br>
            <a:r>
              <a:rPr lang="en-US" sz="3200" dirty="0">
                <a:latin typeface="Georgia"/>
                <a:cs typeface="Georgia"/>
              </a:rPr>
              <a:t>The Role of Counseling Faculty</a:t>
            </a:r>
          </a:p>
        </p:txBody>
      </p:sp>
      <p:sp>
        <p:nvSpPr>
          <p:cNvPr id="3" name="Content Placeholder 2"/>
          <p:cNvSpPr>
            <a:spLocks noGrp="1"/>
          </p:cNvSpPr>
          <p:nvPr>
            <p:ph idx="1"/>
          </p:nvPr>
        </p:nvSpPr>
        <p:spPr>
          <a:xfrm>
            <a:off x="101600" y="1600200"/>
            <a:ext cx="8928100" cy="5016500"/>
          </a:xfrm>
        </p:spPr>
        <p:txBody>
          <a:bodyPr>
            <a:normAutofit/>
          </a:bodyPr>
          <a:lstStyle/>
          <a:p>
            <a:pPr lvl="1"/>
            <a:r>
              <a:rPr lang="en-US" dirty="0">
                <a:latin typeface="Georgia"/>
                <a:cs typeface="Georgia"/>
              </a:rPr>
              <a:t>Activities within the scope of faculty advisors:</a:t>
            </a:r>
          </a:p>
          <a:p>
            <a:pPr lvl="2"/>
            <a:r>
              <a:rPr lang="en-US" dirty="0">
                <a:latin typeface="Georgia"/>
                <a:cs typeface="Georgia"/>
              </a:rPr>
              <a:t>Provide information regarding programs, career opportunities, and course selection in their disciplines.</a:t>
            </a:r>
          </a:p>
          <a:p>
            <a:pPr lvl="2"/>
            <a:r>
              <a:rPr lang="en-US" dirty="0">
                <a:latin typeface="Georgia"/>
                <a:cs typeface="Georgia"/>
              </a:rPr>
              <a:t>Refer students to appropriate services. Faculty advisor training must include learning to recognize when referrals back to counseling are necessary.</a:t>
            </a:r>
          </a:p>
          <a:p>
            <a:pPr lvl="2"/>
            <a:r>
              <a:rPr lang="en-US" dirty="0">
                <a:latin typeface="Georgia"/>
                <a:cs typeface="Georgia"/>
              </a:rPr>
              <a:t>Coordinating with counseling departments: non-counseling faculty are excellent resources for discipline-related information. Instructors who advise and the counselor who train them share the responsibility to make faculty advising activities a supplement to, rather than a replacement for, counseling services. </a:t>
            </a:r>
          </a:p>
          <a:p>
            <a:endParaRPr lang="en-US" sz="1400" dirty="0">
              <a:latin typeface="Georgia"/>
              <a:cs typeface="Georgia"/>
            </a:endParaRPr>
          </a:p>
        </p:txBody>
      </p:sp>
    </p:spTree>
    <p:extLst>
      <p:ext uri="{BB962C8B-B14F-4D97-AF65-F5344CB8AC3E}">
        <p14:creationId xmlns:p14="http://schemas.microsoft.com/office/powerpoint/2010/main" val="1633585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3" name="Content Placeholder 2"/>
          <p:cNvSpPr>
            <a:spLocks noGrp="1"/>
          </p:cNvSpPr>
          <p:nvPr>
            <p:ph idx="1"/>
          </p:nvPr>
        </p:nvSpPr>
        <p:spPr>
          <a:xfrm>
            <a:off x="101600" y="863600"/>
            <a:ext cx="8928100" cy="5753100"/>
          </a:xfrm>
        </p:spPr>
        <p:txBody>
          <a:bodyPr>
            <a:normAutofit/>
          </a:bodyPr>
          <a:lstStyle/>
          <a:p>
            <a:pPr marL="0" indent="0" algn="ctr">
              <a:buNone/>
            </a:pPr>
            <a:endParaRPr lang="en-US" sz="4400" dirty="0" smtClean="0">
              <a:solidFill>
                <a:srgbClr val="C0504D"/>
              </a:solidFill>
              <a:latin typeface="Georgia"/>
              <a:cs typeface="Georgia"/>
            </a:endParaRPr>
          </a:p>
          <a:p>
            <a:pPr marL="0" indent="0" algn="ctr">
              <a:buNone/>
            </a:pPr>
            <a:r>
              <a:rPr lang="en-US" sz="4400" dirty="0" smtClean="0">
                <a:latin typeface="Georgia"/>
                <a:cs typeface="Georgia"/>
              </a:rPr>
              <a:t>How </a:t>
            </a:r>
            <a:r>
              <a:rPr lang="en-US" sz="4400" dirty="0">
                <a:latin typeface="Georgia"/>
                <a:cs typeface="Georgia"/>
              </a:rPr>
              <a:t>Do We </a:t>
            </a:r>
            <a:endParaRPr lang="en-US" sz="4400" dirty="0" smtClean="0">
              <a:latin typeface="Georgia"/>
              <a:cs typeface="Georgia"/>
            </a:endParaRPr>
          </a:p>
          <a:p>
            <a:pPr marL="0" indent="0" algn="ctr">
              <a:buNone/>
            </a:pPr>
            <a:r>
              <a:rPr lang="en-US" sz="4400" dirty="0" smtClean="0">
                <a:latin typeface="Georgia"/>
                <a:cs typeface="Georgia"/>
              </a:rPr>
              <a:t>Reach </a:t>
            </a:r>
            <a:r>
              <a:rPr lang="en-US" sz="4400" dirty="0">
                <a:latin typeface="Georgia"/>
                <a:cs typeface="Georgia"/>
              </a:rPr>
              <a:t>More Students Without </a:t>
            </a:r>
            <a:endParaRPr lang="en-US" sz="4400" dirty="0" smtClean="0">
              <a:latin typeface="Georgia"/>
              <a:cs typeface="Georgia"/>
            </a:endParaRPr>
          </a:p>
          <a:p>
            <a:pPr marL="0" indent="0" algn="ctr">
              <a:buNone/>
            </a:pPr>
            <a:r>
              <a:rPr lang="en-US" sz="4400" dirty="0" smtClean="0">
                <a:latin typeface="Georgia"/>
                <a:cs typeface="Georgia"/>
              </a:rPr>
              <a:t>Compromising Principles</a:t>
            </a:r>
            <a:endParaRPr lang="en-US" sz="2400" dirty="0">
              <a:latin typeface="Georgia"/>
              <a:cs typeface="Georgia"/>
            </a:endParaRPr>
          </a:p>
          <a:p>
            <a:pPr marL="0" indent="0">
              <a:buNone/>
            </a:pPr>
            <a:endParaRPr lang="en-US" sz="2400" b="1" dirty="0" smtClean="0">
              <a:latin typeface="Georgia"/>
              <a:cs typeface="Georgia"/>
            </a:endParaRPr>
          </a:p>
        </p:txBody>
      </p:sp>
    </p:spTree>
    <p:extLst>
      <p:ext uri="{BB962C8B-B14F-4D97-AF65-F5344CB8AC3E}">
        <p14:creationId xmlns:p14="http://schemas.microsoft.com/office/powerpoint/2010/main" val="992400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0"/>
            <a:ext cx="3187700" cy="6858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latin typeface="Georgia"/>
                <a:cs typeface="Georgia"/>
              </a:rPr>
              <a:t>Overview</a:t>
            </a:r>
            <a:endParaRPr lang="en-US" dirty="0">
              <a:latin typeface="Georgia"/>
              <a:cs typeface="Georgia"/>
            </a:endParaRPr>
          </a:p>
        </p:txBody>
      </p:sp>
      <p:sp>
        <p:nvSpPr>
          <p:cNvPr id="3" name="Content Placeholder 2"/>
          <p:cNvSpPr>
            <a:spLocks noGrp="1"/>
          </p:cNvSpPr>
          <p:nvPr>
            <p:ph idx="1"/>
          </p:nvPr>
        </p:nvSpPr>
        <p:spPr>
          <a:xfrm>
            <a:off x="3048000" y="1600200"/>
            <a:ext cx="5867400" cy="4525963"/>
          </a:xfrm>
        </p:spPr>
        <p:txBody>
          <a:bodyPr/>
          <a:lstStyle/>
          <a:p>
            <a:r>
              <a:rPr lang="en-US" i="1" dirty="0" smtClean="0">
                <a:latin typeface="Georgia"/>
                <a:cs typeface="Georgia"/>
              </a:rPr>
              <a:t>Student Success </a:t>
            </a:r>
            <a:r>
              <a:rPr lang="en-US" i="1" dirty="0" smtClean="0">
                <a:latin typeface="Georgia"/>
                <a:cs typeface="Georgia"/>
              </a:rPr>
              <a:t>Act of 2012</a:t>
            </a:r>
            <a:endParaRPr lang="en-US" i="1" dirty="0" smtClean="0">
              <a:latin typeface="Georgia"/>
              <a:cs typeface="Georgia"/>
            </a:endParaRPr>
          </a:p>
          <a:p>
            <a:r>
              <a:rPr lang="en-US" i="1" dirty="0" smtClean="0">
                <a:latin typeface="Georgia"/>
                <a:cs typeface="Georgia"/>
              </a:rPr>
              <a:t> SB 1456 and Title 5</a:t>
            </a:r>
          </a:p>
          <a:p>
            <a:r>
              <a:rPr lang="en-US" i="1" dirty="0" smtClean="0">
                <a:latin typeface="Georgia"/>
                <a:cs typeface="Georgia"/>
              </a:rPr>
              <a:t>Role of Counseling </a:t>
            </a:r>
          </a:p>
          <a:p>
            <a:r>
              <a:rPr lang="en-US" i="1" dirty="0" smtClean="0">
                <a:latin typeface="Georgia"/>
                <a:cs typeface="Georgia"/>
              </a:rPr>
              <a:t>Bakersfield Community College</a:t>
            </a:r>
          </a:p>
          <a:p>
            <a:r>
              <a:rPr lang="en-US" i="1" dirty="0" smtClean="0">
                <a:latin typeface="Georgia"/>
                <a:cs typeface="Georgia"/>
              </a:rPr>
              <a:t>Long Beach City College</a:t>
            </a:r>
          </a:p>
          <a:p>
            <a:r>
              <a:rPr lang="en-US" i="1" dirty="0" smtClean="0">
                <a:latin typeface="Georgia"/>
                <a:cs typeface="Georgia"/>
              </a:rPr>
              <a:t>Q&amp;A</a:t>
            </a:r>
          </a:p>
        </p:txBody>
      </p:sp>
    </p:spTree>
    <p:extLst>
      <p:ext uri="{BB962C8B-B14F-4D97-AF65-F5344CB8AC3E}">
        <p14:creationId xmlns:p14="http://schemas.microsoft.com/office/powerpoint/2010/main" val="369385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a:xfrm>
            <a:off x="457200" y="140414"/>
            <a:ext cx="8229600" cy="1143000"/>
          </a:xfrm>
        </p:spPr>
        <p:txBody>
          <a:bodyPr>
            <a:normAutofit/>
          </a:bodyPr>
          <a:lstStyle/>
          <a:p>
            <a:r>
              <a:rPr lang="en-US" sz="3200" dirty="0" smtClean="0">
                <a:latin typeface="Georgia"/>
                <a:cs typeface="Georgia"/>
              </a:rPr>
              <a:t>Bakersfield College</a:t>
            </a:r>
            <a:endParaRPr lang="en-US" sz="3200" dirty="0">
              <a:latin typeface="Georgia"/>
              <a:cs typeface="Georgia"/>
            </a:endParaRPr>
          </a:p>
        </p:txBody>
      </p:sp>
      <p:sp>
        <p:nvSpPr>
          <p:cNvPr id="3" name="Content Placeholder 2"/>
          <p:cNvSpPr>
            <a:spLocks noGrp="1"/>
          </p:cNvSpPr>
          <p:nvPr>
            <p:ph idx="1"/>
          </p:nvPr>
        </p:nvSpPr>
        <p:spPr>
          <a:xfrm>
            <a:off x="101600" y="1181100"/>
            <a:ext cx="4632325" cy="5435600"/>
          </a:xfrm>
        </p:spPr>
        <p:txBody>
          <a:bodyPr>
            <a:normAutofit fontScale="92500" lnSpcReduction="20000"/>
          </a:bodyPr>
          <a:lstStyle/>
          <a:p>
            <a:pPr marL="0" indent="0">
              <a:buNone/>
            </a:pPr>
            <a:r>
              <a:rPr lang="en-US" sz="2400" b="1" dirty="0" smtClean="0">
                <a:latin typeface="Georgia" panose="02040502050405020303" pitchFamily="18" charset="0"/>
                <a:cs typeface="Georgia"/>
              </a:rPr>
              <a:t>Counseling Faculty:</a:t>
            </a:r>
          </a:p>
          <a:p>
            <a:r>
              <a:rPr lang="en-US" sz="2400" dirty="0" smtClean="0">
                <a:latin typeface="Georgia" panose="02040502050405020303" pitchFamily="18" charset="0"/>
              </a:rPr>
              <a:t>Counseling faculty teach</a:t>
            </a:r>
            <a:r>
              <a:rPr lang="en-US" sz="2400" dirty="0">
                <a:latin typeface="Georgia" panose="02040502050405020303" pitchFamily="18" charset="0"/>
              </a:rPr>
              <a:t>, write </a:t>
            </a:r>
            <a:r>
              <a:rPr lang="en-US" sz="2400" dirty="0" smtClean="0">
                <a:latin typeface="Georgia" panose="02040502050405020303" pitchFamily="18" charset="0"/>
              </a:rPr>
              <a:t>curriculum, </a:t>
            </a:r>
            <a:r>
              <a:rPr lang="en-US" sz="2400" dirty="0">
                <a:latin typeface="Georgia" panose="02040502050405020303" pitchFamily="18" charset="0"/>
              </a:rPr>
              <a:t>work with probation and disqualified </a:t>
            </a:r>
            <a:r>
              <a:rPr lang="en-US" sz="2400" dirty="0" smtClean="0">
                <a:latin typeface="Georgia" panose="02040502050405020303" pitchFamily="18" charset="0"/>
              </a:rPr>
              <a:t>students, provide career/personal counseling</a:t>
            </a:r>
          </a:p>
          <a:p>
            <a:r>
              <a:rPr lang="en-US" sz="2400" dirty="0">
                <a:latin typeface="Georgia" panose="02040502050405020303" pitchFamily="18" charset="0"/>
              </a:rPr>
              <a:t>Minimum educational background for counselors master’s degree;</a:t>
            </a:r>
            <a:endParaRPr lang="en-US" sz="2400" dirty="0" smtClean="0">
              <a:latin typeface="Georgia" panose="02040502050405020303" pitchFamily="18" charset="0"/>
            </a:endParaRPr>
          </a:p>
          <a:p>
            <a:r>
              <a:rPr lang="en-US" sz="2400" dirty="0" smtClean="0">
                <a:latin typeface="Georgia" panose="02040502050405020303" pitchFamily="18" charset="0"/>
              </a:rPr>
              <a:t>Counseling Faculty provide comprehensive and abbreviated </a:t>
            </a:r>
            <a:r>
              <a:rPr lang="en-US" sz="2400" dirty="0" err="1" smtClean="0">
                <a:latin typeface="Georgia" panose="02040502050405020303" pitchFamily="18" charset="0"/>
              </a:rPr>
              <a:t>ed</a:t>
            </a:r>
            <a:r>
              <a:rPr lang="en-US" sz="2400" dirty="0" smtClean="0">
                <a:latin typeface="Georgia" panose="02040502050405020303" pitchFamily="18" charset="0"/>
              </a:rPr>
              <a:t> plans in one on one and classroom settings</a:t>
            </a:r>
          </a:p>
          <a:p>
            <a:r>
              <a:rPr lang="en-US" sz="2400" dirty="0" smtClean="0">
                <a:latin typeface="Georgia" panose="02040502050405020303" pitchFamily="18" charset="0"/>
              </a:rPr>
              <a:t>Counselors </a:t>
            </a:r>
            <a:r>
              <a:rPr lang="en-US" sz="2400" dirty="0">
                <a:latin typeface="Georgia" panose="02040502050405020303" pitchFamily="18" charset="0"/>
              </a:rPr>
              <a:t>have offices and advisors have a public open workstation </a:t>
            </a:r>
            <a:endParaRPr lang="en-US" sz="2400" dirty="0" smtClean="0">
              <a:latin typeface="Georgia" panose="02040502050405020303" pitchFamily="18" charset="0"/>
            </a:endParaRPr>
          </a:p>
          <a:p>
            <a:r>
              <a:rPr lang="en-US" sz="2400" dirty="0" smtClean="0">
                <a:latin typeface="Georgia" panose="02040502050405020303" pitchFamily="18" charset="0"/>
              </a:rPr>
              <a:t>Counselors work 8 hours a day with two 30 minute prep periods</a:t>
            </a:r>
          </a:p>
          <a:p>
            <a:endParaRPr lang="en-US" sz="2400" dirty="0" smtClean="0"/>
          </a:p>
          <a:p>
            <a:endParaRPr lang="en-US" sz="2400" b="1" dirty="0" smtClean="0">
              <a:latin typeface="Georgia"/>
              <a:cs typeface="Georgia"/>
            </a:endParaRPr>
          </a:p>
        </p:txBody>
      </p:sp>
      <p:sp>
        <p:nvSpPr>
          <p:cNvPr id="7" name="TextBox 6"/>
          <p:cNvSpPr txBox="1"/>
          <p:nvPr/>
        </p:nvSpPr>
        <p:spPr>
          <a:xfrm>
            <a:off x="4905375" y="1104900"/>
            <a:ext cx="3714750" cy="5632311"/>
          </a:xfrm>
          <a:prstGeom prst="rect">
            <a:avLst/>
          </a:prstGeom>
          <a:noFill/>
        </p:spPr>
        <p:txBody>
          <a:bodyPr wrap="square" rtlCol="0">
            <a:spAutoFit/>
          </a:bodyPr>
          <a:lstStyle/>
          <a:p>
            <a:r>
              <a:rPr lang="en-US" sz="2000" b="1" dirty="0" smtClean="0">
                <a:latin typeface="Georgia" panose="02040502050405020303" pitchFamily="18" charset="0"/>
              </a:rPr>
              <a:t>Advisors: </a:t>
            </a:r>
          </a:p>
          <a:p>
            <a:pPr marL="342900" indent="-342900">
              <a:buFont typeface="Arial" panose="020B0604020202020204" pitchFamily="34" charset="0"/>
              <a:buChar char="•"/>
            </a:pPr>
            <a:r>
              <a:rPr lang="en-US" sz="2000" dirty="0">
                <a:latin typeface="Georgia" panose="02040502050405020303" pitchFamily="18" charset="0"/>
              </a:rPr>
              <a:t>Advisors are classified who do not teach but answer quick questions </a:t>
            </a:r>
            <a:r>
              <a:rPr lang="en-US" sz="2000" dirty="0" smtClean="0">
                <a:latin typeface="Georgia" panose="02040502050405020303" pitchFamily="18" charset="0"/>
              </a:rPr>
              <a:t>and complete </a:t>
            </a:r>
            <a:r>
              <a:rPr lang="en-US" sz="2000" dirty="0" err="1" smtClean="0">
                <a:latin typeface="Georgia" panose="02040502050405020303" pitchFamily="18" charset="0"/>
              </a:rPr>
              <a:t>ed</a:t>
            </a:r>
            <a:r>
              <a:rPr lang="en-US" sz="2000" dirty="0" smtClean="0">
                <a:latin typeface="Georgia" panose="02040502050405020303" pitchFamily="18" charset="0"/>
              </a:rPr>
              <a:t> plans</a:t>
            </a:r>
          </a:p>
          <a:p>
            <a:pPr marL="342900" indent="-342900">
              <a:buFont typeface="Arial" panose="020B0604020202020204" pitchFamily="34" charset="0"/>
              <a:buChar char="•"/>
            </a:pPr>
            <a:r>
              <a:rPr lang="en-US" sz="2000" dirty="0">
                <a:latin typeface="Georgia" panose="02040502050405020303" pitchFamily="18" charset="0"/>
              </a:rPr>
              <a:t>M</a:t>
            </a:r>
            <a:r>
              <a:rPr lang="en-US" sz="2000" dirty="0" smtClean="0">
                <a:latin typeface="Georgia" panose="02040502050405020303" pitchFamily="18" charset="0"/>
              </a:rPr>
              <a:t>inimum </a:t>
            </a:r>
            <a:r>
              <a:rPr lang="en-US" sz="2000" dirty="0">
                <a:latin typeface="Georgia" panose="02040502050405020303" pitchFamily="18" charset="0"/>
              </a:rPr>
              <a:t>educational background for </a:t>
            </a:r>
            <a:r>
              <a:rPr lang="en-US" sz="2000" dirty="0" smtClean="0">
                <a:latin typeface="Georgia" panose="02040502050405020303" pitchFamily="18" charset="0"/>
              </a:rPr>
              <a:t> </a:t>
            </a:r>
            <a:r>
              <a:rPr lang="en-US" sz="2000" dirty="0">
                <a:latin typeface="Georgia" panose="02040502050405020303" pitchFamily="18" charset="0"/>
              </a:rPr>
              <a:t>advisors </a:t>
            </a:r>
            <a:r>
              <a:rPr lang="en-US" sz="2000" dirty="0" smtClean="0">
                <a:latin typeface="Georgia" panose="02040502050405020303" pitchFamily="18" charset="0"/>
              </a:rPr>
              <a:t>is </a:t>
            </a:r>
            <a:r>
              <a:rPr lang="en-US" sz="2000" dirty="0">
                <a:latin typeface="Georgia" panose="02040502050405020303" pitchFamily="18" charset="0"/>
              </a:rPr>
              <a:t>bachelor’s degree </a:t>
            </a:r>
            <a:r>
              <a:rPr lang="en-US" sz="2000" b="1" dirty="0">
                <a:latin typeface="Georgia" panose="02040502050405020303" pitchFamily="18" charset="0"/>
              </a:rPr>
              <a:t>however 99% of </a:t>
            </a:r>
            <a:r>
              <a:rPr lang="en-US" sz="2000" b="1" dirty="0" smtClean="0">
                <a:latin typeface="Georgia" panose="02040502050405020303" pitchFamily="18" charset="0"/>
              </a:rPr>
              <a:t>our </a:t>
            </a:r>
            <a:r>
              <a:rPr lang="en-US" sz="2000" b="1" dirty="0">
                <a:latin typeface="Georgia" panose="02040502050405020303" pitchFamily="18" charset="0"/>
              </a:rPr>
              <a:t>advisors have Master’s </a:t>
            </a:r>
            <a:r>
              <a:rPr lang="en-US" sz="2000" b="1" dirty="0" smtClean="0">
                <a:latin typeface="Georgia" panose="02040502050405020303" pitchFamily="18" charset="0"/>
              </a:rPr>
              <a:t>degrees</a:t>
            </a:r>
          </a:p>
          <a:p>
            <a:pPr marL="342900" indent="-342900">
              <a:buFont typeface="Arial" panose="020B0604020202020204" pitchFamily="34" charset="0"/>
              <a:buChar char="•"/>
            </a:pPr>
            <a:r>
              <a:rPr lang="en-US" sz="2000" dirty="0">
                <a:latin typeface="Georgia" panose="02040502050405020303" pitchFamily="18" charset="0"/>
              </a:rPr>
              <a:t>Counselors work based on a 175 day contract</a:t>
            </a:r>
          </a:p>
          <a:p>
            <a:r>
              <a:rPr lang="en-US" sz="2000" dirty="0" smtClean="0">
                <a:latin typeface="Georgia" panose="02040502050405020303" pitchFamily="18" charset="0"/>
              </a:rPr>
              <a:t>      Advisors </a:t>
            </a:r>
            <a:r>
              <a:rPr lang="en-US" sz="2000" dirty="0">
                <a:latin typeface="Georgia" panose="02040502050405020303" pitchFamily="18" charset="0"/>
              </a:rPr>
              <a:t>work 12 </a:t>
            </a:r>
            <a:r>
              <a:rPr lang="en-US" sz="2000" dirty="0" smtClean="0">
                <a:latin typeface="Georgia" panose="02040502050405020303" pitchFamily="18" charset="0"/>
              </a:rPr>
              <a:t>months/year</a:t>
            </a:r>
          </a:p>
          <a:p>
            <a:pPr marL="342900" indent="-342900">
              <a:buFont typeface="Arial" panose="020B0604020202020204" pitchFamily="34" charset="0"/>
              <a:buChar char="•"/>
            </a:pPr>
            <a:r>
              <a:rPr lang="en-US" sz="2000" dirty="0">
                <a:latin typeface="Georgia" panose="02040502050405020303" pitchFamily="18" charset="0"/>
              </a:rPr>
              <a:t>Advisors work a 10 hour day/ 1 hour lunch with no prep </a:t>
            </a:r>
            <a:r>
              <a:rPr lang="en-US" sz="2000" dirty="0" smtClean="0">
                <a:latin typeface="Georgia" panose="02040502050405020303" pitchFamily="18" charset="0"/>
              </a:rPr>
              <a:t>period</a:t>
            </a:r>
            <a:endParaRPr lang="en-US" sz="2000" dirty="0">
              <a:latin typeface="Georgia" panose="02040502050405020303" pitchFamily="18" charset="0"/>
            </a:endParaRPr>
          </a:p>
          <a:p>
            <a:pPr marL="342900" indent="-342900">
              <a:buFont typeface="Arial" panose="020B0604020202020204" pitchFamily="34" charset="0"/>
              <a:buChar char="•"/>
            </a:pPr>
            <a:endParaRPr lang="en-US" sz="2000" b="1" dirty="0" smtClean="0"/>
          </a:p>
        </p:txBody>
      </p:sp>
    </p:spTree>
    <p:extLst>
      <p:ext uri="{BB962C8B-B14F-4D97-AF65-F5344CB8AC3E}">
        <p14:creationId xmlns:p14="http://schemas.microsoft.com/office/powerpoint/2010/main" val="1018579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smtClean="0">
                <a:latin typeface="Georgia"/>
                <a:cs typeface="Georgia"/>
              </a:rPr>
              <a:t>Bakersfield College</a:t>
            </a:r>
            <a:endParaRPr lang="en-US" sz="3200" dirty="0">
              <a:latin typeface="Georgia"/>
              <a:cs typeface="Georgia"/>
            </a:endParaRPr>
          </a:p>
        </p:txBody>
      </p:sp>
      <p:sp>
        <p:nvSpPr>
          <p:cNvPr id="3" name="Content Placeholder 2"/>
          <p:cNvSpPr>
            <a:spLocks noGrp="1"/>
          </p:cNvSpPr>
          <p:nvPr>
            <p:ph idx="1"/>
          </p:nvPr>
        </p:nvSpPr>
        <p:spPr>
          <a:xfrm>
            <a:off x="101600" y="1256252"/>
            <a:ext cx="4737100" cy="5016500"/>
          </a:xfrm>
        </p:spPr>
        <p:txBody>
          <a:bodyPr>
            <a:normAutofit/>
          </a:bodyPr>
          <a:lstStyle/>
          <a:p>
            <a:pPr marL="0" indent="0">
              <a:buNone/>
            </a:pPr>
            <a:r>
              <a:rPr lang="en-US" sz="2400" b="1" dirty="0">
                <a:latin typeface="Georgia" panose="02040502050405020303" pitchFamily="18" charset="0"/>
                <a:cs typeface="Georgia"/>
              </a:rPr>
              <a:t>Counseling </a:t>
            </a:r>
            <a:r>
              <a:rPr lang="en-US" sz="2400" b="1" dirty="0" smtClean="0">
                <a:latin typeface="Georgia" panose="02040502050405020303" pitchFamily="18" charset="0"/>
                <a:cs typeface="Georgia"/>
              </a:rPr>
              <a:t>Faculty:</a:t>
            </a:r>
          </a:p>
          <a:p>
            <a:r>
              <a:rPr lang="en-US" sz="2000" dirty="0" smtClean="0">
                <a:latin typeface="Georgia" panose="02040502050405020303" pitchFamily="18" charset="0"/>
              </a:rPr>
              <a:t>Counselors are </a:t>
            </a:r>
            <a:r>
              <a:rPr lang="en-US" sz="2000" dirty="0">
                <a:latin typeface="Georgia" panose="02040502050405020303" pitchFamily="18" charset="0"/>
              </a:rPr>
              <a:t>provided flex time for professional </a:t>
            </a:r>
            <a:r>
              <a:rPr lang="en-US" sz="2000" dirty="0" smtClean="0">
                <a:latin typeface="Georgia" panose="02040502050405020303" pitchFamily="18" charset="0"/>
              </a:rPr>
              <a:t>development</a:t>
            </a:r>
          </a:p>
          <a:p>
            <a:r>
              <a:rPr lang="en-US" sz="2000" dirty="0">
                <a:latin typeface="Georgia" panose="02040502050405020303" pitchFamily="18" charset="0"/>
              </a:rPr>
              <a:t>Counselors serve on departmental and campus-wide </a:t>
            </a:r>
            <a:r>
              <a:rPr lang="en-US" sz="2000" dirty="0" smtClean="0">
                <a:latin typeface="Georgia" panose="02040502050405020303" pitchFamily="18" charset="0"/>
              </a:rPr>
              <a:t>committees. Advisors serve on primarily departmental committees. </a:t>
            </a:r>
          </a:p>
          <a:p>
            <a:r>
              <a:rPr lang="en-US" sz="2000" dirty="0">
                <a:latin typeface="Georgia" panose="02040502050405020303" pitchFamily="18" charset="0"/>
              </a:rPr>
              <a:t>Both counselors and </a:t>
            </a:r>
            <a:r>
              <a:rPr lang="en-US" sz="2000" dirty="0" smtClean="0">
                <a:latin typeface="Georgia" panose="02040502050405020303" pitchFamily="18" charset="0"/>
              </a:rPr>
              <a:t>advisors </a:t>
            </a:r>
            <a:r>
              <a:rPr lang="en-US" sz="2000" dirty="0">
                <a:latin typeface="Georgia" panose="02040502050405020303" pitchFamily="18" charset="0"/>
              </a:rPr>
              <a:t>interpret test scores, complete Ed plans, provide </a:t>
            </a:r>
            <a:r>
              <a:rPr lang="en-US" sz="2000" dirty="0" smtClean="0">
                <a:latin typeface="Georgia" panose="02040502050405020303" pitchFamily="18" charset="0"/>
              </a:rPr>
              <a:t>registration information and degree information</a:t>
            </a:r>
            <a:r>
              <a:rPr lang="en-US" sz="2000" dirty="0">
                <a:latin typeface="Georgia" panose="02040502050405020303" pitchFamily="18" charset="0"/>
              </a:rPr>
              <a:t> </a:t>
            </a:r>
            <a:r>
              <a:rPr lang="en-US" sz="2000" dirty="0" smtClean="0">
                <a:latin typeface="Georgia" panose="02040502050405020303" pitchFamily="18" charset="0"/>
              </a:rPr>
              <a:t>as well as evaluate transcripts.</a:t>
            </a:r>
          </a:p>
          <a:p>
            <a:r>
              <a:rPr lang="en-US" sz="2000" dirty="0">
                <a:latin typeface="Georgia" panose="02040502050405020303" pitchFamily="18" charset="0"/>
              </a:rPr>
              <a:t>Counselors are provided pay increases based on years of service and educational attainment</a:t>
            </a:r>
          </a:p>
          <a:p>
            <a:endParaRPr lang="en-US" sz="2000" dirty="0" smtClean="0"/>
          </a:p>
          <a:p>
            <a:endParaRPr lang="en-US" sz="2400" dirty="0"/>
          </a:p>
          <a:p>
            <a:endParaRPr lang="en-US" sz="2400" b="1" dirty="0">
              <a:latin typeface="Georgia"/>
              <a:cs typeface="Georgia"/>
            </a:endParaRPr>
          </a:p>
          <a:p>
            <a:endParaRPr lang="en-US" sz="2400" dirty="0">
              <a:latin typeface="Georgia"/>
              <a:cs typeface="Georgia"/>
            </a:endParaRPr>
          </a:p>
        </p:txBody>
      </p:sp>
      <p:sp>
        <p:nvSpPr>
          <p:cNvPr id="5" name="TextBox 4"/>
          <p:cNvSpPr txBox="1"/>
          <p:nvPr/>
        </p:nvSpPr>
        <p:spPr>
          <a:xfrm>
            <a:off x="4838698" y="1256252"/>
            <a:ext cx="4200525" cy="5509200"/>
          </a:xfrm>
          <a:prstGeom prst="rect">
            <a:avLst/>
          </a:prstGeom>
          <a:noFill/>
        </p:spPr>
        <p:txBody>
          <a:bodyPr wrap="square" rtlCol="0">
            <a:spAutoFit/>
          </a:bodyPr>
          <a:lstStyle/>
          <a:p>
            <a:r>
              <a:rPr lang="en-US" sz="2400" b="1" dirty="0" smtClean="0">
                <a:latin typeface="Georgia" panose="02040502050405020303" pitchFamily="18" charset="0"/>
              </a:rPr>
              <a:t>Advisors: </a:t>
            </a:r>
          </a:p>
          <a:p>
            <a:pPr marL="342900" indent="-342900">
              <a:buFont typeface="Arial" panose="020B0604020202020204" pitchFamily="34" charset="0"/>
              <a:buChar char="•"/>
            </a:pPr>
            <a:r>
              <a:rPr lang="en-US" sz="2000" dirty="0">
                <a:latin typeface="Georgia" panose="02040502050405020303" pitchFamily="18" charset="0"/>
              </a:rPr>
              <a:t>Advisors are not allotted flex time for professional </a:t>
            </a:r>
            <a:r>
              <a:rPr lang="en-US" sz="2000" dirty="0" smtClean="0">
                <a:latin typeface="Georgia" panose="02040502050405020303" pitchFamily="18" charset="0"/>
              </a:rPr>
              <a:t>development</a:t>
            </a:r>
          </a:p>
          <a:p>
            <a:pPr marL="342900" indent="-342900">
              <a:buFont typeface="Arial" panose="020B0604020202020204" pitchFamily="34" charset="0"/>
              <a:buChar char="•"/>
            </a:pPr>
            <a:r>
              <a:rPr lang="en-US" sz="2000" dirty="0">
                <a:latin typeface="Georgia" panose="02040502050405020303" pitchFamily="18" charset="0"/>
              </a:rPr>
              <a:t>Advisors are provided pay increases based on years of </a:t>
            </a:r>
            <a:r>
              <a:rPr lang="en-US" sz="2000" dirty="0" smtClean="0">
                <a:latin typeface="Georgia" panose="02040502050405020303" pitchFamily="18" charset="0"/>
              </a:rPr>
              <a:t>service</a:t>
            </a:r>
          </a:p>
          <a:p>
            <a:pPr marL="342900" indent="-342900">
              <a:buFont typeface="Arial" panose="020B0604020202020204" pitchFamily="34" charset="0"/>
              <a:buChar char="•"/>
            </a:pPr>
            <a:r>
              <a:rPr lang="en-US" sz="2000" dirty="0" smtClean="0">
                <a:latin typeface="Georgia" panose="02040502050405020303" pitchFamily="18" charset="0"/>
              </a:rPr>
              <a:t>Advisors do not see probation or disqualification students for intervention or clearing of holds </a:t>
            </a:r>
          </a:p>
          <a:p>
            <a:pPr marL="342900" indent="-342900">
              <a:buFont typeface="Arial" panose="020B0604020202020204" pitchFamily="34" charset="0"/>
              <a:buChar char="•"/>
            </a:pPr>
            <a:r>
              <a:rPr lang="en-US" sz="2000" dirty="0">
                <a:latin typeface="Georgia" panose="02040502050405020303" pitchFamily="18" charset="0"/>
              </a:rPr>
              <a:t>A</a:t>
            </a:r>
            <a:r>
              <a:rPr lang="en-US" sz="2000" dirty="0" smtClean="0">
                <a:latin typeface="Georgia" panose="02040502050405020303" pitchFamily="18" charset="0"/>
              </a:rPr>
              <a:t>dvisors </a:t>
            </a:r>
            <a:r>
              <a:rPr lang="en-US" sz="2000" dirty="0">
                <a:latin typeface="Georgia" panose="02040502050405020303" pitchFamily="18" charset="0"/>
              </a:rPr>
              <a:t>report to the Dean or their site supervisor and to the Counseling chair for counseling related issues.</a:t>
            </a:r>
            <a:endParaRPr lang="en-US" sz="2000" dirty="0" smtClean="0">
              <a:latin typeface="Georgia" panose="02040502050405020303" pitchFamily="18" charset="0"/>
            </a:endParaRP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000" b="1" dirty="0">
              <a:latin typeface="Georgia" panose="02040502050405020303" pitchFamily="18" charset="0"/>
            </a:endParaRPr>
          </a:p>
        </p:txBody>
      </p:sp>
    </p:spTree>
    <p:extLst>
      <p:ext uri="{BB962C8B-B14F-4D97-AF65-F5344CB8AC3E}">
        <p14:creationId xmlns:p14="http://schemas.microsoft.com/office/powerpoint/2010/main" val="1559921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smtClean="0">
                <a:latin typeface="Georgia"/>
                <a:cs typeface="Georgia"/>
              </a:rPr>
              <a:t>Bakersfield College</a:t>
            </a:r>
            <a:endParaRPr lang="en-US" sz="3200" dirty="0">
              <a:latin typeface="Georgia"/>
              <a:cs typeface="Georgia"/>
            </a:endParaRPr>
          </a:p>
        </p:txBody>
      </p:sp>
      <p:sp>
        <p:nvSpPr>
          <p:cNvPr id="3" name="Content Placeholder 2"/>
          <p:cNvSpPr>
            <a:spLocks noGrp="1"/>
          </p:cNvSpPr>
          <p:nvPr>
            <p:ph idx="1"/>
          </p:nvPr>
        </p:nvSpPr>
        <p:spPr>
          <a:xfrm>
            <a:off x="101600" y="1600200"/>
            <a:ext cx="8928100" cy="5016500"/>
          </a:xfrm>
        </p:spPr>
        <p:txBody>
          <a:bodyPr>
            <a:normAutofit lnSpcReduction="10000"/>
          </a:bodyPr>
          <a:lstStyle/>
          <a:p>
            <a:pPr marL="0" indent="0">
              <a:buNone/>
            </a:pPr>
            <a:r>
              <a:rPr lang="en-US" sz="2400" b="1" dirty="0" smtClean="0">
                <a:latin typeface="Georgia" panose="02040502050405020303" pitchFamily="18" charset="0"/>
                <a:cs typeface="Georgia"/>
              </a:rPr>
              <a:t>How did advisors get started? What is their role for the future?</a:t>
            </a:r>
            <a:endParaRPr lang="en-US" sz="2400" dirty="0">
              <a:latin typeface="Georgia" panose="02040502050405020303" pitchFamily="18" charset="0"/>
              <a:cs typeface="Georgia"/>
            </a:endParaRPr>
          </a:p>
          <a:p>
            <a:r>
              <a:rPr lang="en-US" sz="2400" dirty="0" smtClean="0">
                <a:latin typeface="Georgia" panose="02040502050405020303" pitchFamily="18" charset="0"/>
              </a:rPr>
              <a:t>Approx. </a:t>
            </a:r>
            <a:r>
              <a:rPr lang="en-US" sz="2400" dirty="0">
                <a:latin typeface="Georgia" panose="02040502050405020303" pitchFamily="18" charset="0"/>
              </a:rPr>
              <a:t>20 years ago a few were hired to answer quick, brief questions but not to take on the same duties as </a:t>
            </a:r>
            <a:r>
              <a:rPr lang="en-US" sz="2400" dirty="0" smtClean="0">
                <a:latin typeface="Georgia" panose="02040502050405020303" pitchFamily="18" charset="0"/>
              </a:rPr>
              <a:t>counselors</a:t>
            </a:r>
          </a:p>
          <a:p>
            <a:r>
              <a:rPr lang="en-US" sz="2400" dirty="0" smtClean="0">
                <a:latin typeface="Georgia" panose="02040502050405020303" pitchFamily="18" charset="0"/>
              </a:rPr>
              <a:t>In </a:t>
            </a:r>
            <a:r>
              <a:rPr lang="en-US" sz="2400" dirty="0">
                <a:latin typeface="Georgia" panose="02040502050405020303" pitchFamily="18" charset="0"/>
              </a:rPr>
              <a:t>the last 12 years the </a:t>
            </a:r>
            <a:r>
              <a:rPr lang="en-US" sz="2400" dirty="0" smtClean="0">
                <a:latin typeface="Georgia" panose="02040502050405020303" pitchFamily="18" charset="0"/>
              </a:rPr>
              <a:t>advisors </a:t>
            </a:r>
            <a:r>
              <a:rPr lang="en-US" sz="2400" dirty="0">
                <a:latin typeface="Georgia" panose="02040502050405020303" pitchFamily="18" charset="0"/>
              </a:rPr>
              <a:t>have taken on similar duties to counselors which began with a RIF of counselors and because there were no counselors in </a:t>
            </a:r>
            <a:r>
              <a:rPr lang="en-US" sz="2400" dirty="0" smtClean="0">
                <a:latin typeface="Georgia" panose="02040502050405020303" pitchFamily="18" charset="0"/>
              </a:rPr>
              <a:t>summer</a:t>
            </a:r>
            <a:endParaRPr lang="en-US" sz="2400" dirty="0">
              <a:latin typeface="Georgia" panose="02040502050405020303" pitchFamily="18" charset="0"/>
            </a:endParaRPr>
          </a:p>
          <a:p>
            <a:r>
              <a:rPr lang="en-US" sz="2400" dirty="0">
                <a:latin typeface="Georgia" panose="02040502050405020303" pitchFamily="18" charset="0"/>
              </a:rPr>
              <a:t>U</a:t>
            </a:r>
            <a:r>
              <a:rPr lang="en-US" sz="2400" dirty="0" smtClean="0">
                <a:latin typeface="Georgia" panose="02040502050405020303" pitchFamily="18" charset="0"/>
              </a:rPr>
              <a:t>ntil </a:t>
            </a:r>
            <a:r>
              <a:rPr lang="en-US" sz="2400" dirty="0">
                <a:latin typeface="Georgia" panose="02040502050405020303" pitchFamily="18" charset="0"/>
              </a:rPr>
              <a:t>3 years </a:t>
            </a:r>
            <a:r>
              <a:rPr lang="en-US" sz="2400" dirty="0" smtClean="0">
                <a:latin typeface="Georgia" panose="02040502050405020303" pitchFamily="18" charset="0"/>
              </a:rPr>
              <a:t>ago, advisors were able </a:t>
            </a:r>
            <a:r>
              <a:rPr lang="en-US" sz="2400" dirty="0">
                <a:latin typeface="Georgia" panose="02040502050405020303" pitchFamily="18" charset="0"/>
              </a:rPr>
              <a:t>to teach classes and perform as an adjunct counselor at a higher rate of </a:t>
            </a:r>
            <a:r>
              <a:rPr lang="en-US" sz="2400" dirty="0" smtClean="0">
                <a:latin typeface="Georgia" panose="02040502050405020303" pitchFamily="18" charset="0"/>
              </a:rPr>
              <a:t>pay</a:t>
            </a:r>
            <a:endParaRPr lang="en-US" sz="2400" dirty="0" smtClean="0">
              <a:latin typeface="Georgia" panose="02040502050405020303" pitchFamily="18" charset="0"/>
              <a:cs typeface="Georgia"/>
            </a:endParaRPr>
          </a:p>
          <a:p>
            <a:r>
              <a:rPr lang="en-US" sz="2400" dirty="0" smtClean="0">
                <a:latin typeface="Georgia" panose="02040502050405020303" pitchFamily="18" charset="0"/>
                <a:cs typeface="Georgia"/>
              </a:rPr>
              <a:t>Overall consensus in department is to hire more counselors, and hire educational advisors for other departments such as financial aid excluding counseling. Advisors openings are currently within other departments </a:t>
            </a:r>
          </a:p>
        </p:txBody>
      </p:sp>
    </p:spTree>
    <p:extLst>
      <p:ext uri="{BB962C8B-B14F-4D97-AF65-F5344CB8AC3E}">
        <p14:creationId xmlns:p14="http://schemas.microsoft.com/office/powerpoint/2010/main" val="1167171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smtClean="0">
                <a:latin typeface="Georgia"/>
                <a:cs typeface="Georgia"/>
              </a:rPr>
              <a:t>Bakersfield College</a:t>
            </a:r>
            <a:endParaRPr lang="en-US" sz="3200" dirty="0">
              <a:latin typeface="Georgia"/>
              <a:cs typeface="Georgia"/>
            </a:endParaRPr>
          </a:p>
        </p:txBody>
      </p:sp>
      <p:sp>
        <p:nvSpPr>
          <p:cNvPr id="3" name="Content Placeholder 2"/>
          <p:cNvSpPr>
            <a:spLocks noGrp="1"/>
          </p:cNvSpPr>
          <p:nvPr>
            <p:ph idx="1"/>
          </p:nvPr>
        </p:nvSpPr>
        <p:spPr>
          <a:xfrm>
            <a:off x="101600" y="1600200"/>
            <a:ext cx="8928100" cy="5016500"/>
          </a:xfrm>
        </p:spPr>
        <p:txBody>
          <a:bodyPr>
            <a:normAutofit fontScale="92500" lnSpcReduction="20000"/>
          </a:bodyPr>
          <a:lstStyle/>
          <a:p>
            <a:pPr marL="0" indent="0">
              <a:buNone/>
            </a:pPr>
            <a:r>
              <a:rPr lang="en-US" sz="2400" b="1" dirty="0" smtClean="0">
                <a:latin typeface="Georgia" panose="02040502050405020303" pitchFamily="18" charset="0"/>
                <a:cs typeface="Georgia"/>
              </a:rPr>
              <a:t>What is the working relationship on campus with advisors and counselors? Will students all have comprehensive SEP’s?</a:t>
            </a:r>
          </a:p>
          <a:p>
            <a:r>
              <a:rPr lang="en-US" sz="2400" dirty="0">
                <a:latin typeface="Georgia" panose="02040502050405020303" pitchFamily="18" charset="0"/>
              </a:rPr>
              <a:t>Sometimes </a:t>
            </a:r>
            <a:r>
              <a:rPr lang="en-US" sz="2400" dirty="0" smtClean="0">
                <a:latin typeface="Georgia" panose="02040502050405020303" pitchFamily="18" charset="0"/>
              </a:rPr>
              <a:t>the working relationship can be strained </a:t>
            </a:r>
            <a:r>
              <a:rPr lang="en-US" sz="2400" dirty="0">
                <a:latin typeface="Georgia" panose="02040502050405020303" pitchFamily="18" charset="0"/>
              </a:rPr>
              <a:t>because </a:t>
            </a:r>
            <a:r>
              <a:rPr lang="en-US" sz="2400" dirty="0" smtClean="0">
                <a:latin typeface="Georgia" panose="02040502050405020303" pitchFamily="18" charset="0"/>
              </a:rPr>
              <a:t>advisors </a:t>
            </a:r>
            <a:r>
              <a:rPr lang="en-US" sz="2400" dirty="0">
                <a:latin typeface="Georgia" panose="02040502050405020303" pitchFamily="18" charset="0"/>
              </a:rPr>
              <a:t>do many of the same tasks counselors do without the same compensation, perks or </a:t>
            </a:r>
            <a:r>
              <a:rPr lang="en-US" sz="2400" dirty="0" smtClean="0">
                <a:latin typeface="Georgia" panose="02040502050405020303" pitchFamily="18" charset="0"/>
              </a:rPr>
              <a:t>benefits</a:t>
            </a:r>
          </a:p>
          <a:p>
            <a:r>
              <a:rPr lang="en-US" sz="2400" dirty="0" smtClean="0">
                <a:latin typeface="Georgia" panose="02040502050405020303" pitchFamily="18" charset="0"/>
              </a:rPr>
              <a:t>Also, students </a:t>
            </a:r>
            <a:r>
              <a:rPr lang="en-US" sz="2400" dirty="0">
                <a:latin typeface="Georgia" panose="02040502050405020303" pitchFamily="18" charset="0"/>
              </a:rPr>
              <a:t>are frequently confused </a:t>
            </a:r>
            <a:r>
              <a:rPr lang="en-US" sz="2400" dirty="0" smtClean="0">
                <a:latin typeface="Georgia" panose="02040502050405020303" pitchFamily="18" charset="0"/>
              </a:rPr>
              <a:t>between the difference of an advisor and counselor, and how each can serve them</a:t>
            </a:r>
          </a:p>
          <a:p>
            <a:r>
              <a:rPr lang="en-US" sz="2400" dirty="0">
                <a:latin typeface="Georgia" panose="02040502050405020303" pitchFamily="18" charset="0"/>
              </a:rPr>
              <a:t>In certain departments in which there are only Educational Advisors this rift does not occur. However, in departments in which both roles co-exist the relationship dynamic is </a:t>
            </a:r>
            <a:r>
              <a:rPr lang="en-US" sz="2400" dirty="0" smtClean="0">
                <a:latin typeface="Georgia" panose="02040502050405020303" pitchFamily="18" charset="0"/>
              </a:rPr>
              <a:t>strained</a:t>
            </a:r>
            <a:endParaRPr lang="en-US" sz="2400" dirty="0">
              <a:latin typeface="Georgia" panose="02040502050405020303" pitchFamily="18" charset="0"/>
            </a:endParaRPr>
          </a:p>
          <a:p>
            <a:r>
              <a:rPr lang="en-US" sz="2400" dirty="0" smtClean="0">
                <a:latin typeface="Georgia" panose="02040502050405020303" pitchFamily="18" charset="0"/>
              </a:rPr>
              <a:t>The blurred line between advisor and counselor duties can be greatly altered by departmental and campus leadership</a:t>
            </a:r>
          </a:p>
          <a:p>
            <a:r>
              <a:rPr lang="en-US" sz="2400" dirty="0" smtClean="0">
                <a:latin typeface="Georgia" panose="02040502050405020303" pitchFamily="18" charset="0"/>
              </a:rPr>
              <a:t>Due to our rural initiatives, high school outreach to over 1500 incoming freshman, advisors creating educational plans, and 6 new counselor hires, we are striving toward our initiative on campus to have each student with an SEP</a:t>
            </a:r>
          </a:p>
          <a:p>
            <a:endParaRPr lang="en-US" sz="2400" dirty="0">
              <a:latin typeface="Georgia"/>
              <a:cs typeface="Georgia"/>
            </a:endParaRPr>
          </a:p>
        </p:txBody>
      </p:sp>
    </p:spTree>
    <p:extLst>
      <p:ext uri="{BB962C8B-B14F-4D97-AF65-F5344CB8AC3E}">
        <p14:creationId xmlns:p14="http://schemas.microsoft.com/office/powerpoint/2010/main" val="248834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a:xfrm>
            <a:off x="457200" y="173970"/>
            <a:ext cx="8229600" cy="1143000"/>
          </a:xfrm>
        </p:spPr>
        <p:txBody>
          <a:bodyPr>
            <a:normAutofit/>
          </a:bodyPr>
          <a:lstStyle/>
          <a:p>
            <a:r>
              <a:rPr lang="en-US" sz="3200" dirty="0" smtClean="0">
                <a:latin typeface="Georgia"/>
                <a:cs typeface="Georgia"/>
              </a:rPr>
              <a:t>Long Beach College</a:t>
            </a:r>
            <a:endParaRPr lang="en-US" sz="3200" dirty="0">
              <a:latin typeface="Georgia"/>
              <a:cs typeface="Georgia"/>
            </a:endParaRPr>
          </a:p>
        </p:txBody>
      </p:sp>
      <p:sp>
        <p:nvSpPr>
          <p:cNvPr id="3" name="Content Placeholder 2"/>
          <p:cNvSpPr>
            <a:spLocks noGrp="1"/>
          </p:cNvSpPr>
          <p:nvPr>
            <p:ph idx="1"/>
          </p:nvPr>
        </p:nvSpPr>
        <p:spPr>
          <a:xfrm>
            <a:off x="107950" y="1415541"/>
            <a:ext cx="8928100" cy="5016500"/>
          </a:xfrm>
        </p:spPr>
        <p:txBody>
          <a:bodyPr>
            <a:normAutofit fontScale="77500" lnSpcReduction="20000"/>
          </a:bodyPr>
          <a:lstStyle/>
          <a:p>
            <a:pPr marL="0" indent="0">
              <a:buNone/>
            </a:pPr>
            <a:r>
              <a:rPr lang="en-US" dirty="0">
                <a:latin typeface="Georgia" panose="02040502050405020303" pitchFamily="18" charset="0"/>
              </a:rPr>
              <a:t>Paraprofessionals = LBCC </a:t>
            </a:r>
            <a:r>
              <a:rPr lang="en-US" dirty="0" smtClean="0">
                <a:latin typeface="Georgia" panose="02040502050405020303" pitchFamily="18" charset="0"/>
              </a:rPr>
              <a:t>“Enrollment Specialists”</a:t>
            </a:r>
            <a:endParaRPr lang="en-US" dirty="0">
              <a:latin typeface="Georgia" panose="02040502050405020303" pitchFamily="18" charset="0"/>
            </a:endParaRP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The Beginning</a:t>
            </a:r>
          </a:p>
          <a:p>
            <a:pPr marL="0" indent="0">
              <a:buNone/>
            </a:pPr>
            <a:endParaRPr lang="en-US"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 VP of Student Services meets with counseling faculty </a:t>
            </a:r>
          </a:p>
          <a:p>
            <a:pPr marL="457200" lvl="1" indent="0">
              <a:buNone/>
            </a:pPr>
            <a:r>
              <a:rPr lang="en-US" dirty="0">
                <a:latin typeface="Georgia" panose="02040502050405020303" pitchFamily="18" charset="0"/>
              </a:rPr>
              <a:t>	</a:t>
            </a:r>
            <a:r>
              <a:rPr lang="en-US" dirty="0" smtClean="0">
                <a:latin typeface="Georgia" panose="02040502050405020303" pitchFamily="18" charset="0"/>
              </a:rPr>
              <a:t>(</a:t>
            </a:r>
            <a:r>
              <a:rPr lang="en-US" dirty="0">
                <a:latin typeface="Georgia" panose="02040502050405020303" pitchFamily="18" charset="0"/>
              </a:rPr>
              <a:t>Fall 2012)</a:t>
            </a:r>
          </a:p>
          <a:p>
            <a:pPr lvl="1">
              <a:buFont typeface="Wingdings" panose="05000000000000000000" pitchFamily="2" charset="2"/>
              <a:buChar char="q"/>
            </a:pPr>
            <a:r>
              <a:rPr lang="en-US" dirty="0">
                <a:latin typeface="Georgia" panose="02040502050405020303" pitchFamily="18" charset="0"/>
              </a:rPr>
              <a:t> Position descriptions and hiring (Summer 2013)</a:t>
            </a:r>
          </a:p>
          <a:p>
            <a:pPr lvl="1">
              <a:buFont typeface="Wingdings" panose="05000000000000000000" pitchFamily="2" charset="2"/>
              <a:buChar char="q"/>
            </a:pPr>
            <a:r>
              <a:rPr lang="en-US" dirty="0">
                <a:latin typeface="Georgia" panose="02040502050405020303" pitchFamily="18" charset="0"/>
              </a:rPr>
              <a:t> Three Specialists initially hired</a:t>
            </a:r>
          </a:p>
          <a:p>
            <a:pPr lvl="1">
              <a:buFont typeface="Wingdings" panose="05000000000000000000" pitchFamily="2" charset="2"/>
              <a:buChar char="q"/>
            </a:pPr>
            <a:r>
              <a:rPr lang="en-US" dirty="0">
                <a:latin typeface="Georgia" panose="02040502050405020303" pitchFamily="18" charset="0"/>
              </a:rPr>
              <a:t> “Provides </a:t>
            </a:r>
            <a:r>
              <a:rPr lang="en-US" b="1" dirty="0">
                <a:latin typeface="Georgia" panose="02040502050405020303" pitchFamily="18" charset="0"/>
              </a:rPr>
              <a:t>support</a:t>
            </a:r>
            <a:r>
              <a:rPr lang="en-US" dirty="0">
                <a:latin typeface="Georgia" panose="02040502050405020303" pitchFamily="18" charset="0"/>
              </a:rPr>
              <a:t> to the student counseling 	process </a:t>
            </a:r>
            <a:r>
              <a:rPr lang="en-US" dirty="0" smtClean="0">
                <a:latin typeface="Georgia" panose="02040502050405020303" pitchFamily="18" charset="0"/>
              </a:rPr>
              <a:t>that </a:t>
            </a:r>
            <a:r>
              <a:rPr lang="en-US" b="1" dirty="0">
                <a:latin typeface="Georgia" panose="02040502050405020303" pitchFamily="18" charset="0"/>
              </a:rPr>
              <a:t>complements</a:t>
            </a:r>
            <a:r>
              <a:rPr lang="en-US" dirty="0">
                <a:latin typeface="Georgia" panose="02040502050405020303" pitchFamily="18" charset="0"/>
              </a:rPr>
              <a:t> matriculation, course selection, career exploration, and transfer requirements and in identifying and accessing services available at the college”</a:t>
            </a:r>
          </a:p>
          <a:p>
            <a:pPr lvl="1">
              <a:buFont typeface="Wingdings" panose="05000000000000000000" pitchFamily="2" charset="2"/>
              <a:buChar char="q"/>
            </a:pPr>
            <a:r>
              <a:rPr lang="en-US" dirty="0">
                <a:latin typeface="Georgia" panose="02040502050405020303" pitchFamily="18" charset="0"/>
              </a:rPr>
              <a:t>Augments Career and Transfer Services and </a:t>
            </a:r>
            <a:r>
              <a:rPr lang="en-US" dirty="0" smtClean="0">
                <a:latin typeface="Georgia" panose="02040502050405020303" pitchFamily="18" charset="0"/>
              </a:rPr>
              <a:t>Admissions and </a:t>
            </a:r>
            <a:r>
              <a:rPr lang="en-US" dirty="0">
                <a:latin typeface="Georgia" panose="02040502050405020303" pitchFamily="18" charset="0"/>
              </a:rPr>
              <a:t>Records Office</a:t>
            </a:r>
          </a:p>
        </p:txBody>
      </p:sp>
    </p:spTree>
    <p:extLst>
      <p:ext uri="{BB962C8B-B14F-4D97-AF65-F5344CB8AC3E}">
        <p14:creationId xmlns:p14="http://schemas.microsoft.com/office/powerpoint/2010/main" val="2691798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a:xfrm>
            <a:off x="457200" y="148803"/>
            <a:ext cx="8229600" cy="1143000"/>
          </a:xfrm>
        </p:spPr>
        <p:txBody>
          <a:bodyPr>
            <a:normAutofit/>
          </a:bodyPr>
          <a:lstStyle/>
          <a:p>
            <a:r>
              <a:rPr lang="en-US" sz="3200" dirty="0" smtClean="0">
                <a:latin typeface="Georgia"/>
                <a:cs typeface="Georgia"/>
              </a:rPr>
              <a:t>Long Beach College</a:t>
            </a:r>
            <a:endParaRPr lang="en-US" sz="3200" dirty="0">
              <a:latin typeface="Georgia"/>
              <a:cs typeface="Georgia"/>
            </a:endParaRPr>
          </a:p>
        </p:txBody>
      </p:sp>
      <p:sp>
        <p:nvSpPr>
          <p:cNvPr id="3" name="Content Placeholder 2"/>
          <p:cNvSpPr>
            <a:spLocks noGrp="1"/>
          </p:cNvSpPr>
          <p:nvPr>
            <p:ph idx="1"/>
          </p:nvPr>
        </p:nvSpPr>
        <p:spPr>
          <a:xfrm>
            <a:off x="101600" y="1417638"/>
            <a:ext cx="8928100" cy="5016500"/>
          </a:xfrm>
        </p:spPr>
        <p:txBody>
          <a:bodyPr>
            <a:normAutofit fontScale="92500" lnSpcReduction="20000"/>
          </a:bodyPr>
          <a:lstStyle/>
          <a:p>
            <a:pPr marL="0" indent="0">
              <a:buNone/>
            </a:pPr>
            <a:r>
              <a:rPr lang="en-US" dirty="0">
                <a:latin typeface="Georgia" panose="02040502050405020303" pitchFamily="18" charset="0"/>
              </a:rPr>
              <a:t>What do they do? (Stage 1 – Summer 2013)</a:t>
            </a:r>
          </a:p>
          <a:p>
            <a:pPr marL="457200" lvl="1" indent="0">
              <a:buNone/>
            </a:pPr>
            <a:endParaRPr lang="en-US"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Provide matriculation information (New Student Workshops and individual assistance)</a:t>
            </a:r>
          </a:p>
          <a:p>
            <a:pPr lvl="1">
              <a:buFont typeface="Wingdings" panose="05000000000000000000" pitchFamily="2" charset="2"/>
              <a:buChar char="q"/>
            </a:pPr>
            <a:r>
              <a:rPr lang="en-US" dirty="0">
                <a:latin typeface="Georgia" panose="02040502050405020303" pitchFamily="18" charset="0"/>
              </a:rPr>
              <a:t>Educate students on resources available to them (GE plans, curriculum guides, assist.org, assessment results and course sequencing</a:t>
            </a:r>
            <a:r>
              <a:rPr lang="en-US" dirty="0" smtClean="0">
                <a:latin typeface="Georgia" panose="02040502050405020303" pitchFamily="18" charset="0"/>
              </a:rPr>
              <a:t>)</a:t>
            </a:r>
          </a:p>
          <a:p>
            <a:pPr lvl="1">
              <a:buFont typeface="Wingdings" panose="05000000000000000000" pitchFamily="2" charset="2"/>
              <a:buChar char="q"/>
            </a:pPr>
            <a:r>
              <a:rPr lang="en-US" dirty="0" smtClean="0">
                <a:latin typeface="Georgia" panose="02040502050405020303" pitchFamily="18" charset="0"/>
              </a:rPr>
              <a:t>Show them our “tools” (e.g., catalogs and schedule of classes)</a:t>
            </a:r>
            <a:endParaRPr lang="en-US" dirty="0">
              <a:latin typeface="Georgia" panose="02040502050405020303" pitchFamily="18" charset="0"/>
            </a:endParaRPr>
          </a:p>
          <a:p>
            <a:pPr lvl="1">
              <a:buFont typeface="Wingdings" panose="05000000000000000000" pitchFamily="2" charset="2"/>
              <a:buChar char="q"/>
            </a:pPr>
            <a:r>
              <a:rPr lang="en-US" dirty="0" smtClean="0">
                <a:latin typeface="Georgia" panose="02040502050405020303" pitchFamily="18" charset="0"/>
              </a:rPr>
              <a:t>Help with line </a:t>
            </a:r>
            <a:r>
              <a:rPr lang="en-US" dirty="0">
                <a:latin typeface="Georgia" panose="02040502050405020303" pitchFamily="18" charset="0"/>
              </a:rPr>
              <a:t>“Triage”</a:t>
            </a:r>
          </a:p>
          <a:p>
            <a:pPr lvl="1">
              <a:buFont typeface="Wingdings" panose="05000000000000000000" pitchFamily="2" charset="2"/>
              <a:buChar char="q"/>
            </a:pPr>
            <a:r>
              <a:rPr lang="en-US" dirty="0">
                <a:latin typeface="Georgia" panose="02040502050405020303" pitchFamily="18" charset="0"/>
              </a:rPr>
              <a:t>Assist with course registration</a:t>
            </a:r>
          </a:p>
          <a:p>
            <a:pPr lvl="1">
              <a:buFont typeface="Wingdings" panose="05000000000000000000" pitchFamily="2" charset="2"/>
              <a:buChar char="q"/>
            </a:pPr>
            <a:r>
              <a:rPr lang="en-US" dirty="0">
                <a:latin typeface="Georgia" panose="02040502050405020303" pitchFamily="18" charset="0"/>
              </a:rPr>
              <a:t>Recruitment activities such as college tours, creation </a:t>
            </a:r>
            <a:r>
              <a:rPr lang="en-US" dirty="0" smtClean="0">
                <a:latin typeface="Georgia" panose="02040502050405020303" pitchFamily="18" charset="0"/>
              </a:rPr>
              <a:t>of </a:t>
            </a:r>
            <a:r>
              <a:rPr lang="en-US" dirty="0">
                <a:latin typeface="Georgia" panose="02040502050405020303" pitchFamily="18" charset="0"/>
              </a:rPr>
              <a:t>specialized marketing and use of social media</a:t>
            </a:r>
          </a:p>
        </p:txBody>
      </p:sp>
    </p:spTree>
    <p:extLst>
      <p:ext uri="{BB962C8B-B14F-4D97-AF65-F5344CB8AC3E}">
        <p14:creationId xmlns:p14="http://schemas.microsoft.com/office/powerpoint/2010/main" val="3448438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a:xfrm>
            <a:off x="457200" y="140414"/>
            <a:ext cx="8229600" cy="1143000"/>
          </a:xfrm>
        </p:spPr>
        <p:txBody>
          <a:bodyPr>
            <a:normAutofit/>
          </a:bodyPr>
          <a:lstStyle/>
          <a:p>
            <a:r>
              <a:rPr lang="en-US" sz="3200" dirty="0" smtClean="0">
                <a:latin typeface="Georgia"/>
                <a:cs typeface="Georgia"/>
              </a:rPr>
              <a:t>Long Beach College</a:t>
            </a:r>
            <a:endParaRPr lang="en-US" sz="3200" dirty="0">
              <a:latin typeface="Georgia"/>
              <a:cs typeface="Georgia"/>
            </a:endParaRPr>
          </a:p>
        </p:txBody>
      </p:sp>
      <p:sp>
        <p:nvSpPr>
          <p:cNvPr id="3" name="Content Placeholder 2"/>
          <p:cNvSpPr>
            <a:spLocks noGrp="1"/>
          </p:cNvSpPr>
          <p:nvPr>
            <p:ph idx="1"/>
          </p:nvPr>
        </p:nvSpPr>
        <p:spPr>
          <a:xfrm>
            <a:off x="107950" y="1417638"/>
            <a:ext cx="8928100" cy="5016500"/>
          </a:xfrm>
        </p:spPr>
        <p:txBody>
          <a:bodyPr>
            <a:normAutofit fontScale="85000" lnSpcReduction="10000"/>
          </a:bodyPr>
          <a:lstStyle/>
          <a:p>
            <a:pPr marL="0" indent="0">
              <a:buNone/>
            </a:pPr>
            <a:r>
              <a:rPr lang="en-US" dirty="0">
                <a:latin typeface="Georgia" panose="02040502050405020303" pitchFamily="18" charset="0"/>
              </a:rPr>
              <a:t>What do they do? (role in career/transfer services)</a:t>
            </a:r>
          </a:p>
          <a:p>
            <a:pPr marL="0" indent="0">
              <a:buNone/>
            </a:pPr>
            <a:endParaRPr lang="en-US" sz="1400"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Counseling faculty (Transfer Coordinator) serves as supervisor</a:t>
            </a:r>
          </a:p>
          <a:p>
            <a:pPr lvl="1">
              <a:buFont typeface="Wingdings" panose="05000000000000000000" pitchFamily="2" charset="2"/>
              <a:buChar char="q"/>
            </a:pPr>
            <a:r>
              <a:rPr lang="en-US" dirty="0">
                <a:latin typeface="Georgia" panose="02040502050405020303" pitchFamily="18" charset="0"/>
              </a:rPr>
              <a:t>Supervisor initially identified as Dean of Counseling </a:t>
            </a:r>
          </a:p>
          <a:p>
            <a:pPr lvl="1">
              <a:buFont typeface="Wingdings" panose="05000000000000000000" pitchFamily="2" charset="2"/>
              <a:buChar char="q"/>
            </a:pPr>
            <a:r>
              <a:rPr lang="en-US" dirty="0">
                <a:latin typeface="Georgia" panose="02040502050405020303" pitchFamily="18" charset="0"/>
              </a:rPr>
              <a:t>Career and Transfer Services merges Fall 2012 (two campuses, one faculty Transfer Coordinator, one classified Career Coordinator, and one admin assistant)</a:t>
            </a:r>
          </a:p>
          <a:p>
            <a:pPr lvl="1">
              <a:buFont typeface="Wingdings" panose="05000000000000000000" pitchFamily="2" charset="2"/>
              <a:buChar char="q"/>
            </a:pPr>
            <a:r>
              <a:rPr lang="en-US" dirty="0">
                <a:latin typeface="Georgia" panose="02040502050405020303" pitchFamily="18" charset="0"/>
              </a:rPr>
              <a:t>Around the clock application assistance and drop-ins</a:t>
            </a:r>
          </a:p>
          <a:p>
            <a:pPr lvl="1">
              <a:buFont typeface="Wingdings" panose="05000000000000000000" pitchFamily="2" charset="2"/>
              <a:buChar char="q"/>
            </a:pPr>
            <a:r>
              <a:rPr lang="en-US" dirty="0">
                <a:latin typeface="Georgia" panose="02040502050405020303" pitchFamily="18" charset="0"/>
              </a:rPr>
              <a:t>Workshops: UC TAG, UC TAP, CSU/UC/Common App</a:t>
            </a:r>
          </a:p>
          <a:p>
            <a:pPr lvl="1">
              <a:buFont typeface="Wingdings" panose="05000000000000000000" pitchFamily="2" charset="2"/>
              <a:buChar char="q"/>
            </a:pPr>
            <a:r>
              <a:rPr lang="en-US" dirty="0">
                <a:latin typeface="Georgia" panose="02040502050405020303" pitchFamily="18" charset="0"/>
              </a:rPr>
              <a:t>Chaperone university tours</a:t>
            </a:r>
          </a:p>
          <a:p>
            <a:pPr lvl="1">
              <a:buFont typeface="Wingdings" panose="05000000000000000000" pitchFamily="2" charset="2"/>
              <a:buChar char="q"/>
            </a:pPr>
            <a:r>
              <a:rPr lang="en-US" dirty="0">
                <a:latin typeface="Georgia" panose="02040502050405020303" pitchFamily="18" charset="0"/>
              </a:rPr>
              <a:t>Staff university fairs</a:t>
            </a:r>
          </a:p>
          <a:p>
            <a:pPr lvl="1">
              <a:buFont typeface="Wingdings" panose="05000000000000000000" pitchFamily="2" charset="2"/>
              <a:buChar char="q"/>
            </a:pPr>
            <a:r>
              <a:rPr lang="en-US" dirty="0">
                <a:latin typeface="Georgia" panose="02040502050405020303" pitchFamily="18" charset="0"/>
              </a:rPr>
              <a:t>Conduct transfer outreach</a:t>
            </a:r>
          </a:p>
        </p:txBody>
      </p:sp>
    </p:spTree>
    <p:extLst>
      <p:ext uri="{BB962C8B-B14F-4D97-AF65-F5344CB8AC3E}">
        <p14:creationId xmlns:p14="http://schemas.microsoft.com/office/powerpoint/2010/main" val="1705477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a:xfrm>
            <a:off x="457200" y="194943"/>
            <a:ext cx="8229600" cy="1143000"/>
          </a:xfrm>
        </p:spPr>
        <p:txBody>
          <a:bodyPr>
            <a:normAutofit/>
          </a:bodyPr>
          <a:lstStyle/>
          <a:p>
            <a:r>
              <a:rPr lang="en-US" sz="3200" dirty="0" smtClean="0">
                <a:latin typeface="Georgia"/>
                <a:cs typeface="Georgia"/>
              </a:rPr>
              <a:t>Long Beach College</a:t>
            </a:r>
            <a:endParaRPr lang="en-US" sz="3200" dirty="0">
              <a:latin typeface="Georgia"/>
              <a:cs typeface="Georgia"/>
            </a:endParaRPr>
          </a:p>
        </p:txBody>
      </p:sp>
      <p:sp>
        <p:nvSpPr>
          <p:cNvPr id="3" name="Content Placeholder 2"/>
          <p:cNvSpPr>
            <a:spLocks noGrp="1"/>
          </p:cNvSpPr>
          <p:nvPr>
            <p:ph idx="1"/>
          </p:nvPr>
        </p:nvSpPr>
        <p:spPr>
          <a:xfrm>
            <a:off x="107950" y="1348531"/>
            <a:ext cx="8928100" cy="5016500"/>
          </a:xfrm>
        </p:spPr>
        <p:txBody>
          <a:bodyPr>
            <a:normAutofit fontScale="77500" lnSpcReduction="20000"/>
          </a:bodyPr>
          <a:lstStyle/>
          <a:p>
            <a:pPr marL="0" indent="0">
              <a:buNone/>
            </a:pPr>
            <a:r>
              <a:rPr lang="en-US" dirty="0">
                <a:latin typeface="Georgia" panose="02040502050405020303" pitchFamily="18" charset="0"/>
              </a:rPr>
              <a:t>What do they do? (Stage 2 – Summer 2014)</a:t>
            </a:r>
          </a:p>
          <a:p>
            <a:pPr marL="0" indent="0">
              <a:buNone/>
            </a:pPr>
            <a:endParaRPr lang="en-US"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Three additional Enrollment Specialists hired (6 total)</a:t>
            </a:r>
          </a:p>
          <a:p>
            <a:pPr lvl="1">
              <a:buFont typeface="Wingdings" panose="05000000000000000000" pitchFamily="2" charset="2"/>
              <a:buChar char="q"/>
            </a:pPr>
            <a:r>
              <a:rPr lang="en-US" dirty="0">
                <a:latin typeface="Georgia" panose="02040502050405020303" pitchFamily="18" charset="0"/>
              </a:rPr>
              <a:t>Assistance for Evaluators (Records Specialists) in A&amp;R (positions are not increasing, ADT impact, many </a:t>
            </a:r>
            <a:r>
              <a:rPr lang="en-US" dirty="0" smtClean="0">
                <a:latin typeface="Georgia" panose="02040502050405020303" pitchFamily="18" charset="0"/>
              </a:rPr>
              <a:t>evaluations happening </a:t>
            </a:r>
            <a:r>
              <a:rPr lang="en-US" dirty="0">
                <a:latin typeface="Georgia" panose="02040502050405020303" pitchFamily="18" charset="0"/>
              </a:rPr>
              <a:t>at once)</a:t>
            </a:r>
          </a:p>
          <a:p>
            <a:pPr lvl="1">
              <a:buFont typeface="Wingdings" panose="05000000000000000000" pitchFamily="2" charset="2"/>
              <a:buChar char="q"/>
            </a:pPr>
            <a:r>
              <a:rPr lang="en-US" dirty="0">
                <a:latin typeface="Georgia" panose="02040502050405020303" pitchFamily="18" charset="0"/>
              </a:rPr>
              <a:t>Enrollment </a:t>
            </a:r>
            <a:r>
              <a:rPr lang="en-US" dirty="0" smtClean="0">
                <a:latin typeface="Georgia" panose="02040502050405020303" pitchFamily="18" charset="0"/>
              </a:rPr>
              <a:t>Specialist </a:t>
            </a:r>
            <a:r>
              <a:rPr lang="en-US" dirty="0">
                <a:latin typeface="Georgia" panose="02040502050405020303" pitchFamily="18" charset="0"/>
              </a:rPr>
              <a:t>training begins </a:t>
            </a:r>
            <a:r>
              <a:rPr lang="en-US" dirty="0" smtClean="0">
                <a:latin typeface="Georgia" panose="02040502050405020303" pitchFamily="18" charset="0"/>
              </a:rPr>
              <a:t>in order to </a:t>
            </a:r>
            <a:r>
              <a:rPr lang="en-US" dirty="0">
                <a:latin typeface="Georgia" panose="02040502050405020303" pitchFamily="18" charset="0"/>
              </a:rPr>
              <a:t>prepare to take over all transcript evaluations from A&amp;R </a:t>
            </a:r>
            <a:r>
              <a:rPr lang="en-US" dirty="0" smtClean="0">
                <a:latin typeface="Georgia" panose="02040502050405020303" pitchFamily="18" charset="0"/>
              </a:rPr>
              <a:t>(spring 2015)…the incoming student</a:t>
            </a:r>
            <a:endParaRPr lang="en-US"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Records specialists in A&amp;R will concentrate on degree/certificate requests and CSU/UC pass-alongs and certifications…the </a:t>
            </a:r>
            <a:r>
              <a:rPr lang="en-US" dirty="0" smtClean="0">
                <a:latin typeface="Georgia" panose="02040502050405020303" pitchFamily="18" charset="0"/>
              </a:rPr>
              <a:t>outgoing student</a:t>
            </a:r>
            <a:endParaRPr lang="en-US"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Variety of other workshops planned:  How to Read Your Degree Audit, The Transcript Evaluation Process, NSW for Undeclared Students, Transfer Tools (at the high schools)…</a:t>
            </a:r>
          </a:p>
          <a:p>
            <a:pPr lvl="1">
              <a:buFont typeface="Wingdings" panose="05000000000000000000" pitchFamily="2" charset="2"/>
              <a:buChar char="q"/>
            </a:pPr>
            <a:r>
              <a:rPr lang="en-US" dirty="0">
                <a:latin typeface="Georgia" panose="02040502050405020303" pitchFamily="18" charset="0"/>
              </a:rPr>
              <a:t>Increased referrals from counselors </a:t>
            </a:r>
          </a:p>
        </p:txBody>
      </p:sp>
    </p:spTree>
    <p:extLst>
      <p:ext uri="{BB962C8B-B14F-4D97-AF65-F5344CB8AC3E}">
        <p14:creationId xmlns:p14="http://schemas.microsoft.com/office/powerpoint/2010/main" val="1855749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a:xfrm>
            <a:off x="457200" y="113252"/>
            <a:ext cx="8229600" cy="1143000"/>
          </a:xfrm>
        </p:spPr>
        <p:txBody>
          <a:bodyPr>
            <a:normAutofit/>
          </a:bodyPr>
          <a:lstStyle/>
          <a:p>
            <a:r>
              <a:rPr lang="en-US" sz="3000" dirty="0" smtClean="0">
                <a:latin typeface="Georgia"/>
                <a:cs typeface="Georgia"/>
              </a:rPr>
              <a:t>Long Beach College – New Student Workshop</a:t>
            </a:r>
            <a:endParaRPr lang="en-US" sz="3000" dirty="0">
              <a:latin typeface="Georgia"/>
              <a:cs typeface="Georgia"/>
            </a:endParaRPr>
          </a:p>
        </p:txBody>
      </p:sp>
      <p:sp>
        <p:nvSpPr>
          <p:cNvPr id="3" name="Content Placeholder 2"/>
          <p:cNvSpPr>
            <a:spLocks noGrp="1"/>
          </p:cNvSpPr>
          <p:nvPr>
            <p:ph idx="1"/>
          </p:nvPr>
        </p:nvSpPr>
        <p:spPr>
          <a:xfrm>
            <a:off x="101600" y="1256252"/>
            <a:ext cx="8928100" cy="5016500"/>
          </a:xfrm>
        </p:spPr>
        <p:txBody>
          <a:bodyPr>
            <a:normAutofit fontScale="85000" lnSpcReduction="10000"/>
          </a:bodyPr>
          <a:lstStyle/>
          <a:p>
            <a:pPr marL="0" lvl="0" indent="0">
              <a:buNone/>
            </a:pPr>
            <a:r>
              <a:rPr lang="en-US" dirty="0">
                <a:latin typeface="Georgia" panose="02040502050405020303" pitchFamily="18" charset="0"/>
              </a:rPr>
              <a:t>1/2 hour with Enrollment Specialists </a:t>
            </a:r>
          </a:p>
          <a:p>
            <a:pPr lvl="1">
              <a:buFont typeface="Wingdings" panose="05000000000000000000" pitchFamily="2" charset="2"/>
              <a:buChar char="q"/>
            </a:pPr>
            <a:r>
              <a:rPr lang="en-US" dirty="0">
                <a:latin typeface="Georgia" panose="02040502050405020303" pitchFamily="18" charset="0"/>
              </a:rPr>
              <a:t>Math, English and Reading course sequences </a:t>
            </a:r>
            <a:endParaRPr lang="en-US" sz="4000"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General Education Guides </a:t>
            </a:r>
            <a:endParaRPr lang="en-US" sz="4000"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Curriculum Guides (local </a:t>
            </a:r>
            <a:r>
              <a:rPr lang="en-US" dirty="0" smtClean="0">
                <a:latin typeface="Georgia" panose="02040502050405020303" pitchFamily="18" charset="0"/>
              </a:rPr>
              <a:t>LBCC degrees) </a:t>
            </a:r>
            <a:endParaRPr lang="en-US" sz="4000"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Assist.org </a:t>
            </a:r>
            <a:endParaRPr lang="en-US" sz="4000"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overview of registering for courses </a:t>
            </a:r>
            <a:r>
              <a:rPr lang="en-US" dirty="0" smtClean="0">
                <a:latin typeface="Georgia" panose="02040502050405020303" pitchFamily="18" charset="0"/>
              </a:rPr>
              <a:t>online</a:t>
            </a:r>
            <a:endParaRPr lang="en-US" sz="4000" dirty="0">
              <a:solidFill>
                <a:prstClr val="black"/>
              </a:solidFill>
              <a:latin typeface="Georgia" panose="02040502050405020303" pitchFamily="18" charset="0"/>
            </a:endParaRPr>
          </a:p>
          <a:p>
            <a:pPr lvl="1">
              <a:buFont typeface="Wingdings" panose="05000000000000000000" pitchFamily="2" charset="2"/>
              <a:buChar char="q"/>
            </a:pPr>
            <a:r>
              <a:rPr lang="en-US" dirty="0" smtClean="0">
                <a:solidFill>
                  <a:prstClr val="black"/>
                </a:solidFill>
                <a:latin typeface="Georgia" panose="02040502050405020303" pitchFamily="18" charset="0"/>
              </a:rPr>
              <a:t>Stay with students until they are seen by a counselor</a:t>
            </a:r>
            <a:endParaRPr lang="en-US" sz="4000" dirty="0">
              <a:latin typeface="Georgia" panose="02040502050405020303" pitchFamily="18" charset="0"/>
            </a:endParaRPr>
          </a:p>
          <a:p>
            <a:pPr lvl="0">
              <a:buFont typeface="Wingdings" panose="05000000000000000000" pitchFamily="2" charset="2"/>
              <a:buChar char="q"/>
            </a:pPr>
            <a:endParaRPr lang="en-US" dirty="0">
              <a:latin typeface="Georgia" panose="02040502050405020303" pitchFamily="18" charset="0"/>
            </a:endParaRPr>
          </a:p>
          <a:p>
            <a:pPr marL="0" lvl="0" indent="0">
              <a:buNone/>
            </a:pPr>
            <a:r>
              <a:rPr lang="en-US" dirty="0">
                <a:latin typeface="Georgia" panose="02040502050405020303" pitchFamily="18" charset="0"/>
              </a:rPr>
              <a:t>1 ½ hours with counselors </a:t>
            </a:r>
            <a:endParaRPr lang="en-US" sz="4400"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3-6 counselors per workshop (depending on size of group)</a:t>
            </a:r>
            <a:endParaRPr lang="en-US" sz="4000"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abbreviated online educational plan </a:t>
            </a:r>
            <a:endParaRPr lang="en-US" sz="4000" dirty="0">
              <a:latin typeface="Georgia" panose="02040502050405020303" pitchFamily="18" charset="0"/>
            </a:endParaRPr>
          </a:p>
          <a:p>
            <a:pPr lvl="1">
              <a:buFont typeface="Wingdings" panose="05000000000000000000" pitchFamily="2" charset="2"/>
              <a:buChar char="q"/>
            </a:pPr>
            <a:r>
              <a:rPr lang="en-US" dirty="0">
                <a:latin typeface="Georgia" panose="02040502050405020303" pitchFamily="18" charset="0"/>
              </a:rPr>
              <a:t>clarifying questions </a:t>
            </a:r>
            <a:endParaRPr lang="en-US" sz="4000" dirty="0">
              <a:latin typeface="Georgia" panose="02040502050405020303" pitchFamily="18" charset="0"/>
            </a:endParaRPr>
          </a:p>
        </p:txBody>
      </p:sp>
    </p:spTree>
    <p:extLst>
      <p:ext uri="{BB962C8B-B14F-4D97-AF65-F5344CB8AC3E}">
        <p14:creationId xmlns:p14="http://schemas.microsoft.com/office/powerpoint/2010/main" val="252138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endParaRPr lang="en-US" sz="3200" dirty="0" smtClean="0">
              <a:latin typeface="Georgia"/>
              <a:cs typeface="Georgia"/>
            </a:endParaRPr>
          </a:p>
        </p:txBody>
      </p:sp>
      <p:sp>
        <p:nvSpPr>
          <p:cNvPr id="3" name="Content Placeholder 2"/>
          <p:cNvSpPr>
            <a:spLocks noGrp="1"/>
          </p:cNvSpPr>
          <p:nvPr>
            <p:ph idx="1"/>
          </p:nvPr>
        </p:nvSpPr>
        <p:spPr>
          <a:xfrm>
            <a:off x="457200" y="1895911"/>
            <a:ext cx="8249524" cy="4049669"/>
          </a:xfrm>
        </p:spPr>
        <p:txBody>
          <a:bodyPr>
            <a:normAutofit/>
          </a:bodyPr>
          <a:lstStyle/>
          <a:p>
            <a:pPr marL="0" indent="0" algn="ctr">
              <a:buNone/>
            </a:pPr>
            <a:endParaRPr lang="en-US" sz="4400" b="1" dirty="0" smtClean="0">
              <a:latin typeface="Georgia"/>
              <a:cs typeface="Georgia"/>
            </a:endParaRPr>
          </a:p>
          <a:p>
            <a:pPr marL="0" indent="0" algn="ctr">
              <a:buNone/>
            </a:pPr>
            <a:r>
              <a:rPr lang="en-US" sz="4400" b="1" dirty="0" smtClean="0">
                <a:latin typeface="Georgia"/>
                <a:cs typeface="Georgia"/>
              </a:rPr>
              <a:t>Question </a:t>
            </a:r>
            <a:r>
              <a:rPr lang="en-US" sz="4400" b="1" dirty="0" smtClean="0">
                <a:latin typeface="Georgia"/>
                <a:cs typeface="Georgia"/>
              </a:rPr>
              <a:t>and Answer</a:t>
            </a:r>
          </a:p>
        </p:txBody>
      </p:sp>
    </p:spTree>
    <p:extLst>
      <p:ext uri="{BB962C8B-B14F-4D97-AF65-F5344CB8AC3E}">
        <p14:creationId xmlns:p14="http://schemas.microsoft.com/office/powerpoint/2010/main" val="3528378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52354"/>
            <a:ext cx="9144000" cy="7150100"/>
          </a:xfrm>
          <a:prstGeom prst="rect">
            <a:avLst/>
          </a:prstGeom>
        </p:spPr>
      </p:pic>
      <p:sp>
        <p:nvSpPr>
          <p:cNvPr id="2" name="Title 1"/>
          <p:cNvSpPr>
            <a:spLocks noGrp="1"/>
          </p:cNvSpPr>
          <p:nvPr>
            <p:ph type="title"/>
          </p:nvPr>
        </p:nvSpPr>
        <p:spPr>
          <a:xfrm>
            <a:off x="457200" y="157192"/>
            <a:ext cx="8229600" cy="1143000"/>
          </a:xfrm>
        </p:spPr>
        <p:txBody>
          <a:bodyPr>
            <a:normAutofit/>
          </a:bodyPr>
          <a:lstStyle/>
          <a:p>
            <a:r>
              <a:rPr lang="en-US" sz="3200" dirty="0" smtClean="0">
                <a:latin typeface="Georgia"/>
                <a:cs typeface="Georgia"/>
              </a:rPr>
              <a:t>Student Success </a:t>
            </a:r>
            <a:r>
              <a:rPr lang="en-US" sz="3200" dirty="0" smtClean="0">
                <a:latin typeface="Georgia"/>
                <a:cs typeface="Georgia"/>
              </a:rPr>
              <a:t>Act of 2012</a:t>
            </a:r>
            <a:endParaRPr lang="en-US" sz="3200" dirty="0">
              <a:latin typeface="Georgia"/>
              <a:cs typeface="Georgia"/>
            </a:endParaRPr>
          </a:p>
        </p:txBody>
      </p:sp>
      <p:sp>
        <p:nvSpPr>
          <p:cNvPr id="3" name="Content Placeholder 2"/>
          <p:cNvSpPr>
            <a:spLocks noGrp="1"/>
          </p:cNvSpPr>
          <p:nvPr>
            <p:ph idx="1"/>
          </p:nvPr>
        </p:nvSpPr>
        <p:spPr>
          <a:xfrm>
            <a:off x="293614" y="1155584"/>
            <a:ext cx="8736085" cy="5016500"/>
          </a:xfrm>
        </p:spPr>
        <p:txBody>
          <a:bodyPr>
            <a:normAutofit/>
          </a:bodyPr>
          <a:lstStyle/>
          <a:p>
            <a:pPr marL="0" lvl="0" indent="0" defTabSz="914400">
              <a:spcBef>
                <a:spcPts val="2000"/>
              </a:spcBef>
              <a:buClr>
                <a:srgbClr val="8E887C"/>
              </a:buClr>
              <a:buNone/>
            </a:pPr>
            <a:r>
              <a:rPr lang="en-US" sz="2800" dirty="0">
                <a:solidFill>
                  <a:srgbClr val="2D2F2B"/>
                </a:solidFill>
                <a:latin typeface="Georgia" panose="02040502050405020303" pitchFamily="18" charset="0"/>
              </a:rPr>
              <a:t>Gov. Jerry Brown signed into law the Student Success Act of 2012, the legislative cornerstone of a California Community Colleges reform initiative aimed at improving educational outcomes for students and better preparing the workforce needed for California’s changing economy. </a:t>
            </a:r>
          </a:p>
          <a:p>
            <a:pPr marL="457200" lvl="0" indent="-457200" defTabSz="914400">
              <a:spcBef>
                <a:spcPts val="2000"/>
              </a:spcBef>
              <a:buClr>
                <a:srgbClr val="8E887C"/>
              </a:buClr>
              <a:buFont typeface="Wingdings" pitchFamily="2" charset="2"/>
              <a:buChar char=""/>
            </a:pPr>
            <a:r>
              <a:rPr lang="en-US" sz="2400" dirty="0">
                <a:solidFill>
                  <a:srgbClr val="2D2F2B"/>
                </a:solidFill>
                <a:latin typeface="Georgia" panose="02040502050405020303" pitchFamily="18" charset="0"/>
              </a:rPr>
              <a:t>Goal: Help more California community college students reach their goal of earning a degree, certificate, career advancement or transferring to a four-year institution. </a:t>
            </a:r>
          </a:p>
          <a:p>
            <a:endParaRPr lang="en-US" sz="1400" dirty="0">
              <a:latin typeface="Georgia"/>
              <a:cs typeface="Georgia"/>
            </a:endParaRPr>
          </a:p>
        </p:txBody>
      </p:sp>
    </p:spTree>
    <p:extLst>
      <p:ext uri="{BB962C8B-B14F-4D97-AF65-F5344CB8AC3E}">
        <p14:creationId xmlns:p14="http://schemas.microsoft.com/office/powerpoint/2010/main" val="4095465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smtClean="0">
                <a:latin typeface="Georgia"/>
                <a:cs typeface="Georgia"/>
              </a:rPr>
              <a:t>Thank You!</a:t>
            </a:r>
            <a:endParaRPr lang="en-US" sz="3200" dirty="0">
              <a:latin typeface="Georgia"/>
              <a:cs typeface="Georgia"/>
            </a:endParaRPr>
          </a:p>
        </p:txBody>
      </p:sp>
      <p:sp>
        <p:nvSpPr>
          <p:cNvPr id="3" name="Content Placeholder 2"/>
          <p:cNvSpPr>
            <a:spLocks noGrp="1"/>
          </p:cNvSpPr>
          <p:nvPr>
            <p:ph idx="1"/>
          </p:nvPr>
        </p:nvSpPr>
        <p:spPr>
          <a:xfrm>
            <a:off x="101600" y="1600200"/>
            <a:ext cx="8928100" cy="5016500"/>
          </a:xfrm>
        </p:spPr>
        <p:txBody>
          <a:bodyPr>
            <a:normAutofit fontScale="70000" lnSpcReduction="20000"/>
          </a:bodyPr>
          <a:lstStyle/>
          <a:p>
            <a:pPr marL="0" lvl="0" indent="0" algn="ctr">
              <a:spcBef>
                <a:spcPts val="0"/>
              </a:spcBef>
              <a:buNone/>
            </a:pPr>
            <a:r>
              <a:rPr lang="en-US" sz="2400" i="1" dirty="0">
                <a:latin typeface="Georgia"/>
                <a:cs typeface="Georgia"/>
              </a:rPr>
              <a:t>JoAnn Acosta, Educational Advisor</a:t>
            </a:r>
          </a:p>
          <a:p>
            <a:pPr marL="0" lvl="0" indent="0" algn="ctr">
              <a:spcBef>
                <a:spcPts val="0"/>
              </a:spcBef>
              <a:buNone/>
            </a:pPr>
            <a:r>
              <a:rPr lang="en-US" sz="2400" i="1" dirty="0">
                <a:latin typeface="Georgia"/>
                <a:cs typeface="Georgia"/>
              </a:rPr>
              <a:t>Bakersfield College</a:t>
            </a:r>
          </a:p>
          <a:p>
            <a:pPr marL="0" lvl="0" indent="0" algn="ctr">
              <a:spcBef>
                <a:spcPts val="0"/>
              </a:spcBef>
              <a:buNone/>
            </a:pPr>
            <a:r>
              <a:rPr lang="en-US" sz="2400" i="1" dirty="0">
                <a:latin typeface="Georgia"/>
                <a:cs typeface="Georgia"/>
                <a:hlinkClick r:id="rId4"/>
              </a:rPr>
              <a:t>jacosta@bakersfieldcollege.edu</a:t>
            </a:r>
            <a:endParaRPr lang="en-US" sz="2400" i="1" dirty="0">
              <a:latin typeface="Georgia"/>
              <a:cs typeface="Georgia"/>
            </a:endParaRPr>
          </a:p>
          <a:p>
            <a:pPr marL="0" lvl="0" indent="0" algn="ctr">
              <a:spcBef>
                <a:spcPts val="0"/>
              </a:spcBef>
              <a:buNone/>
            </a:pPr>
            <a:endParaRPr lang="en-US" sz="2400" i="1" dirty="0">
              <a:latin typeface="Georgia"/>
              <a:cs typeface="Georgia"/>
            </a:endParaRPr>
          </a:p>
          <a:p>
            <a:pPr marL="0" lvl="0" indent="0" algn="ctr">
              <a:spcBef>
                <a:spcPts val="0"/>
              </a:spcBef>
              <a:buNone/>
            </a:pPr>
            <a:r>
              <a:rPr lang="en-US" sz="2400" i="1" dirty="0">
                <a:latin typeface="Georgia"/>
                <a:cs typeface="Georgia"/>
              </a:rPr>
              <a:t>Emily </a:t>
            </a:r>
            <a:r>
              <a:rPr lang="en-US" sz="2400" i="1" dirty="0" err="1">
                <a:latin typeface="Georgia"/>
                <a:cs typeface="Georgia"/>
              </a:rPr>
              <a:t>Bartel</a:t>
            </a:r>
            <a:r>
              <a:rPr lang="en-US" sz="2400" i="1" dirty="0">
                <a:latin typeface="Georgia"/>
                <a:cs typeface="Georgia"/>
              </a:rPr>
              <a:t>, Counseling Faculty</a:t>
            </a:r>
          </a:p>
          <a:p>
            <a:pPr marL="0" lvl="0" indent="0" algn="ctr">
              <a:spcBef>
                <a:spcPts val="0"/>
              </a:spcBef>
              <a:buNone/>
            </a:pPr>
            <a:r>
              <a:rPr lang="en-US" sz="2400" i="1" dirty="0">
                <a:latin typeface="Georgia"/>
                <a:cs typeface="Georgia"/>
              </a:rPr>
              <a:t>Bakersfield College</a:t>
            </a:r>
          </a:p>
          <a:p>
            <a:pPr marL="0" lvl="0" indent="0" algn="ctr">
              <a:spcBef>
                <a:spcPts val="0"/>
              </a:spcBef>
              <a:buNone/>
            </a:pPr>
            <a:r>
              <a:rPr lang="en-US" sz="2400" i="1" dirty="0">
                <a:latin typeface="Georgia"/>
                <a:cs typeface="Georgia"/>
                <a:hlinkClick r:id="rId5"/>
              </a:rPr>
              <a:t>emily.bartel@bakersfieldcollege.edu</a:t>
            </a:r>
            <a:endParaRPr lang="en-US" sz="2400" i="1" dirty="0">
              <a:latin typeface="Georgia"/>
              <a:cs typeface="Georgia"/>
            </a:endParaRPr>
          </a:p>
          <a:p>
            <a:pPr marL="0" lvl="0" indent="0" algn="ctr">
              <a:spcBef>
                <a:spcPts val="0"/>
              </a:spcBef>
              <a:buNone/>
            </a:pPr>
            <a:endParaRPr lang="en-US" sz="2400" i="1" dirty="0">
              <a:latin typeface="Georgia"/>
              <a:cs typeface="Georgia"/>
            </a:endParaRPr>
          </a:p>
          <a:p>
            <a:pPr marL="0" lvl="0" indent="0" algn="ctr">
              <a:spcBef>
                <a:spcPts val="0"/>
              </a:spcBef>
              <a:buNone/>
            </a:pPr>
            <a:r>
              <a:rPr lang="en-US" sz="2400" i="1" dirty="0">
                <a:latin typeface="Georgia"/>
                <a:cs typeface="Georgia"/>
              </a:rPr>
              <a:t>Ruben Page, Counseling Faculty/Transfer Center Coordinator</a:t>
            </a:r>
          </a:p>
          <a:p>
            <a:pPr marL="0" lvl="0" indent="0" algn="ctr">
              <a:spcBef>
                <a:spcPts val="0"/>
              </a:spcBef>
              <a:buNone/>
            </a:pPr>
            <a:r>
              <a:rPr lang="en-US" sz="2400" i="1" dirty="0">
                <a:latin typeface="Georgia"/>
                <a:cs typeface="Georgia"/>
              </a:rPr>
              <a:t>Long Beach City College</a:t>
            </a:r>
          </a:p>
          <a:p>
            <a:pPr marL="0" lvl="0" indent="0" algn="ctr">
              <a:spcBef>
                <a:spcPts val="0"/>
              </a:spcBef>
              <a:buNone/>
            </a:pPr>
            <a:r>
              <a:rPr lang="en-US" sz="2400" i="1" dirty="0">
                <a:latin typeface="Georgia"/>
                <a:cs typeface="Georgia"/>
                <a:hlinkClick r:id="rId6"/>
              </a:rPr>
              <a:t>rpage@lbcc.edu</a:t>
            </a:r>
            <a:endParaRPr lang="en-US" sz="2400" i="1" dirty="0">
              <a:latin typeface="Georgia"/>
              <a:cs typeface="Georgia"/>
            </a:endParaRPr>
          </a:p>
          <a:p>
            <a:pPr marL="0" lvl="0" indent="0" algn="ctr">
              <a:spcBef>
                <a:spcPts val="0"/>
              </a:spcBef>
              <a:buNone/>
            </a:pPr>
            <a:endParaRPr lang="en-US" sz="2400" i="1" dirty="0">
              <a:latin typeface="Georgia"/>
              <a:cs typeface="Georgia"/>
            </a:endParaRPr>
          </a:p>
          <a:p>
            <a:pPr marL="0" lvl="0" indent="0" algn="ctr">
              <a:spcBef>
                <a:spcPts val="0"/>
              </a:spcBef>
              <a:buNone/>
            </a:pPr>
            <a:r>
              <a:rPr lang="en-US" sz="2400" i="1" dirty="0" smtClean="0">
                <a:latin typeface="Georgia"/>
                <a:cs typeface="Georgia"/>
              </a:rPr>
              <a:t>Dr. Cynthia </a:t>
            </a:r>
            <a:r>
              <a:rPr lang="en-US" sz="2400" i="1" dirty="0">
                <a:latin typeface="Georgia"/>
                <a:cs typeface="Georgia"/>
              </a:rPr>
              <a:t>Rico, Counseling Faculty</a:t>
            </a:r>
          </a:p>
          <a:p>
            <a:pPr marL="0" lvl="0" indent="0" algn="ctr">
              <a:spcBef>
                <a:spcPts val="0"/>
              </a:spcBef>
              <a:buNone/>
            </a:pPr>
            <a:r>
              <a:rPr lang="en-US" sz="2400" i="1" dirty="0">
                <a:latin typeface="Georgia"/>
                <a:cs typeface="Georgia"/>
              </a:rPr>
              <a:t>San Diego Mesa College</a:t>
            </a:r>
          </a:p>
          <a:p>
            <a:pPr marL="0" lvl="0" indent="0" algn="ctr">
              <a:spcBef>
                <a:spcPts val="0"/>
              </a:spcBef>
              <a:buNone/>
            </a:pPr>
            <a:r>
              <a:rPr lang="en-US" sz="2400" i="1" dirty="0">
                <a:latin typeface="Georgia"/>
                <a:cs typeface="Georgia"/>
                <a:hlinkClick r:id="rId7"/>
              </a:rPr>
              <a:t>crico@sdccd.edu</a:t>
            </a:r>
            <a:endParaRPr lang="en-US" sz="2400" i="1" dirty="0">
              <a:latin typeface="Georgia"/>
              <a:cs typeface="Georgia"/>
            </a:endParaRPr>
          </a:p>
          <a:p>
            <a:pPr marL="0" lvl="0" indent="0" algn="ctr">
              <a:spcBef>
                <a:spcPts val="0"/>
              </a:spcBef>
              <a:buNone/>
            </a:pPr>
            <a:endParaRPr lang="en-US" sz="2400" i="1" dirty="0">
              <a:latin typeface="Georgia"/>
              <a:cs typeface="Georgia"/>
            </a:endParaRPr>
          </a:p>
          <a:p>
            <a:pPr marL="0" lvl="0" indent="0" algn="ctr">
              <a:spcBef>
                <a:spcPts val="0"/>
              </a:spcBef>
              <a:buNone/>
            </a:pPr>
            <a:r>
              <a:rPr lang="en-US" sz="2400" i="1" dirty="0" smtClean="0">
                <a:latin typeface="Georgia"/>
                <a:cs typeface="Georgia"/>
              </a:rPr>
              <a:t> Dr. </a:t>
            </a:r>
            <a:r>
              <a:rPr lang="en-US" sz="2400" i="1" dirty="0" err="1" smtClean="0">
                <a:latin typeface="Georgia"/>
                <a:cs typeface="Georgia"/>
              </a:rPr>
              <a:t>Shuntay</a:t>
            </a:r>
            <a:r>
              <a:rPr lang="en-US" sz="2400" i="1" dirty="0" smtClean="0">
                <a:latin typeface="Georgia"/>
                <a:cs typeface="Georgia"/>
              </a:rPr>
              <a:t> </a:t>
            </a:r>
            <a:r>
              <a:rPr lang="en-US" sz="2400" i="1" dirty="0">
                <a:latin typeface="Georgia"/>
                <a:cs typeface="Georgia"/>
              </a:rPr>
              <a:t>Taylor, Counseling Faculty</a:t>
            </a:r>
          </a:p>
          <a:p>
            <a:pPr marL="0" lvl="0" indent="0" algn="ctr">
              <a:spcBef>
                <a:spcPts val="0"/>
              </a:spcBef>
              <a:buNone/>
            </a:pPr>
            <a:r>
              <a:rPr lang="en-US" sz="2400" i="1" dirty="0">
                <a:latin typeface="Georgia"/>
                <a:cs typeface="Georgia"/>
              </a:rPr>
              <a:t>West Hills College</a:t>
            </a:r>
          </a:p>
          <a:p>
            <a:pPr marL="0" lvl="0" indent="0" algn="ctr">
              <a:spcBef>
                <a:spcPts val="0"/>
              </a:spcBef>
              <a:buNone/>
            </a:pPr>
            <a:r>
              <a:rPr lang="en-US" sz="2400" i="1" dirty="0">
                <a:latin typeface="Georgia"/>
                <a:cs typeface="Georgia"/>
                <a:hlinkClick r:id="rId8"/>
              </a:rPr>
              <a:t>shuntaytaylor@whccd.edu</a:t>
            </a:r>
            <a:endParaRPr lang="en-US" sz="2400" i="1" dirty="0">
              <a:latin typeface="Georgia"/>
              <a:cs typeface="Georgia"/>
            </a:endParaRPr>
          </a:p>
          <a:p>
            <a:pPr marL="0" lvl="0" indent="0" algn="ctr">
              <a:spcBef>
                <a:spcPts val="0"/>
              </a:spcBef>
              <a:buNone/>
            </a:pPr>
            <a:endParaRPr lang="en-US" sz="2400" i="1" dirty="0">
              <a:latin typeface="Georgia"/>
              <a:cs typeface="Georgia"/>
            </a:endParaRPr>
          </a:p>
          <a:p>
            <a:pPr marL="0" lvl="0" indent="0" algn="ctr">
              <a:spcBef>
                <a:spcPts val="0"/>
              </a:spcBef>
              <a:buNone/>
            </a:pPr>
            <a:r>
              <a:rPr lang="en-US" sz="2400" i="1" dirty="0">
                <a:latin typeface="Georgia"/>
                <a:cs typeface="Georgia"/>
              </a:rPr>
              <a:t>Tiffany Tran, Counseling Faculty/Articulation Officer</a:t>
            </a:r>
          </a:p>
          <a:p>
            <a:pPr marL="0" lvl="0" indent="0" algn="ctr">
              <a:spcBef>
                <a:spcPts val="0"/>
              </a:spcBef>
              <a:buNone/>
            </a:pPr>
            <a:r>
              <a:rPr lang="en-US" sz="2400" i="1" dirty="0">
                <a:latin typeface="Georgia"/>
                <a:cs typeface="Georgia"/>
              </a:rPr>
              <a:t>Irvine Valley College</a:t>
            </a:r>
          </a:p>
          <a:p>
            <a:pPr marL="0" lvl="0" indent="0" algn="ctr">
              <a:spcBef>
                <a:spcPts val="0"/>
              </a:spcBef>
              <a:buNone/>
            </a:pPr>
            <a:r>
              <a:rPr lang="en-US" sz="2400" i="1" dirty="0">
                <a:latin typeface="Georgia"/>
                <a:cs typeface="Georgia"/>
                <a:hlinkClick r:id="rId9"/>
              </a:rPr>
              <a:t>ttran76@ivc.edu</a:t>
            </a:r>
            <a:endParaRPr lang="en-US" sz="2400" i="1" dirty="0">
              <a:latin typeface="Georgia"/>
              <a:cs typeface="Georgia"/>
            </a:endParaRPr>
          </a:p>
          <a:p>
            <a:pPr marL="0" indent="0">
              <a:buNone/>
            </a:pPr>
            <a:endParaRPr lang="en-US" sz="2400" b="1" dirty="0" smtClean="0">
              <a:latin typeface="Georgia"/>
              <a:cs typeface="Georgia"/>
            </a:endParaRPr>
          </a:p>
        </p:txBody>
      </p:sp>
    </p:spTree>
    <p:extLst>
      <p:ext uri="{BB962C8B-B14F-4D97-AF65-F5344CB8AC3E}">
        <p14:creationId xmlns:p14="http://schemas.microsoft.com/office/powerpoint/2010/main" val="2602807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smtClean="0">
                <a:latin typeface="Georgia"/>
                <a:cs typeface="Georgia"/>
              </a:rPr>
              <a:t>Student Success </a:t>
            </a:r>
            <a:r>
              <a:rPr lang="en-US" sz="3200" dirty="0" smtClean="0">
                <a:latin typeface="Georgia"/>
                <a:cs typeface="Georgia"/>
              </a:rPr>
              <a:t>Act of 2012</a:t>
            </a:r>
            <a:endParaRPr lang="en-US" sz="3200" dirty="0">
              <a:latin typeface="Georgia"/>
              <a:cs typeface="Georgia"/>
            </a:endParaRPr>
          </a:p>
        </p:txBody>
      </p:sp>
      <p:sp>
        <p:nvSpPr>
          <p:cNvPr id="3" name="Content Placeholder 2"/>
          <p:cNvSpPr>
            <a:spLocks noGrp="1"/>
          </p:cNvSpPr>
          <p:nvPr>
            <p:ph idx="1"/>
          </p:nvPr>
        </p:nvSpPr>
        <p:spPr>
          <a:xfrm>
            <a:off x="101600" y="1600200"/>
            <a:ext cx="8928100" cy="5016500"/>
          </a:xfrm>
        </p:spPr>
        <p:txBody>
          <a:bodyPr>
            <a:normAutofit/>
          </a:bodyPr>
          <a:lstStyle/>
          <a:p>
            <a:r>
              <a:rPr lang="en-US" sz="3600" dirty="0">
                <a:solidFill>
                  <a:prstClr val="black"/>
                </a:solidFill>
                <a:latin typeface="Georgia" panose="02040502050405020303" pitchFamily="18" charset="0"/>
              </a:rPr>
              <a:t>In January 2012, Board of Governors adopted the 22 recommendations of the Student Success Task Force</a:t>
            </a:r>
            <a:r>
              <a:rPr lang="en-US" sz="3600" dirty="0" smtClean="0">
                <a:solidFill>
                  <a:prstClr val="black"/>
                </a:solidFill>
                <a:latin typeface="Georgia" panose="02040502050405020303" pitchFamily="18" charset="0"/>
              </a:rPr>
              <a:t>.</a:t>
            </a:r>
          </a:p>
          <a:p>
            <a:pPr lvl="1"/>
            <a:r>
              <a:rPr lang="en-US" dirty="0" smtClean="0">
                <a:solidFill>
                  <a:prstClr val="black"/>
                </a:solidFill>
                <a:latin typeface="Georgia" panose="02040502050405020303" pitchFamily="18" charset="0"/>
                <a:cs typeface="Georgia"/>
              </a:rPr>
              <a:t>The Seymour-Campbell Student Success Act of 2012 implements two of the 22 recommendations that provide an initial, critical foundation for enhancing student completion and promoting student behaviors that lead to success. </a:t>
            </a:r>
            <a:endParaRPr lang="en-US" dirty="0">
              <a:latin typeface="Georgia" panose="02040502050405020303" pitchFamily="18" charset="0"/>
              <a:cs typeface="Georgia"/>
            </a:endParaRPr>
          </a:p>
        </p:txBody>
      </p:sp>
    </p:spTree>
    <p:extLst>
      <p:ext uri="{BB962C8B-B14F-4D97-AF65-F5344CB8AC3E}">
        <p14:creationId xmlns:p14="http://schemas.microsoft.com/office/powerpoint/2010/main" val="525933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a:xfrm>
            <a:off x="457200" y="121920"/>
            <a:ext cx="8229600" cy="1295718"/>
          </a:xfrm>
        </p:spPr>
        <p:txBody>
          <a:bodyPr>
            <a:noAutofit/>
          </a:bodyPr>
          <a:lstStyle/>
          <a:p>
            <a:r>
              <a:rPr lang="en-US" sz="3200" dirty="0" smtClean="0">
                <a:latin typeface="Georgia"/>
                <a:cs typeface="Georgia"/>
              </a:rPr>
              <a:t>SB 1456:</a:t>
            </a:r>
            <a:r>
              <a:rPr lang="en-US" sz="3200" dirty="0"/>
              <a:t> </a:t>
            </a:r>
            <a:r>
              <a:rPr lang="en-US" sz="3200" dirty="0" smtClean="0">
                <a:latin typeface="Georgia" pitchFamily="18" charset="0"/>
              </a:rPr>
              <a:t>Legislative </a:t>
            </a:r>
            <a:r>
              <a:rPr lang="en-US" sz="3200" dirty="0">
                <a:latin typeface="Georgia" pitchFamily="18" charset="0"/>
              </a:rPr>
              <a:t>C</a:t>
            </a:r>
            <a:r>
              <a:rPr lang="en-US" sz="3200" dirty="0" smtClean="0">
                <a:latin typeface="Georgia" pitchFamily="18" charset="0"/>
              </a:rPr>
              <a:t>ounsel’s </a:t>
            </a:r>
            <a:r>
              <a:rPr lang="en-US" sz="3200" dirty="0">
                <a:latin typeface="Georgia" pitchFamily="18" charset="0"/>
              </a:rPr>
              <a:t>D</a:t>
            </a:r>
            <a:r>
              <a:rPr lang="en-US" sz="3200" dirty="0" smtClean="0">
                <a:latin typeface="Georgia" pitchFamily="18" charset="0"/>
              </a:rPr>
              <a:t>igest</a:t>
            </a:r>
            <a:r>
              <a:rPr lang="en-US" sz="3200" dirty="0" smtClean="0">
                <a:latin typeface="Georgia" pitchFamily="18" charset="0"/>
                <a:cs typeface="Georgia"/>
              </a:rPr>
              <a:t> </a:t>
            </a:r>
            <a:r>
              <a:rPr lang="en-US" sz="3200" dirty="0" smtClean="0">
                <a:latin typeface="Georgia"/>
                <a:cs typeface="Georgia"/>
              </a:rPr>
              <a:t/>
            </a:r>
            <a:br>
              <a:rPr lang="en-US" sz="3200" dirty="0" smtClean="0">
                <a:latin typeface="Georgia"/>
                <a:cs typeface="Georgia"/>
              </a:rPr>
            </a:br>
            <a:r>
              <a:rPr lang="en-US" sz="3200" dirty="0" smtClean="0">
                <a:latin typeface="Georgia" pitchFamily="18" charset="0"/>
              </a:rPr>
              <a:t>Education Code Sections </a:t>
            </a:r>
            <a:r>
              <a:rPr lang="en-US" sz="3200" dirty="0">
                <a:latin typeface="Georgia" pitchFamily="18" charset="0"/>
              </a:rPr>
              <a:t>78210-78219 </a:t>
            </a:r>
            <a:br>
              <a:rPr lang="en-US" sz="3200" dirty="0">
                <a:latin typeface="Georgia" pitchFamily="18" charset="0"/>
              </a:rPr>
            </a:br>
            <a:endParaRPr lang="en-US" sz="3200" dirty="0">
              <a:latin typeface="Georgia" pitchFamily="18" charset="0"/>
              <a:cs typeface="Georgia"/>
            </a:endParaRPr>
          </a:p>
        </p:txBody>
      </p:sp>
      <p:sp>
        <p:nvSpPr>
          <p:cNvPr id="3" name="Content Placeholder 2"/>
          <p:cNvSpPr>
            <a:spLocks noGrp="1"/>
          </p:cNvSpPr>
          <p:nvPr>
            <p:ph idx="1"/>
          </p:nvPr>
        </p:nvSpPr>
        <p:spPr>
          <a:xfrm>
            <a:off x="101600" y="1214307"/>
            <a:ext cx="8928100" cy="5496886"/>
          </a:xfrm>
        </p:spPr>
        <p:txBody>
          <a:bodyPr>
            <a:noAutofit/>
          </a:bodyPr>
          <a:lstStyle/>
          <a:p>
            <a:pPr marL="0" indent="0">
              <a:buNone/>
            </a:pPr>
            <a:r>
              <a:rPr lang="en-US" sz="1800" dirty="0" smtClean="0">
                <a:latin typeface="Georgia" pitchFamily="18" charset="0"/>
              </a:rPr>
              <a:t>Senate Bill No. 1456  CHAPTER 64 Section 1 of Legislative Counsel’s Digest:</a:t>
            </a:r>
          </a:p>
          <a:p>
            <a:pPr marL="0" indent="0">
              <a:buNone/>
            </a:pPr>
            <a:endParaRPr lang="en-US" sz="1800" dirty="0" smtClean="0">
              <a:latin typeface="Georgia" pitchFamily="18" charset="0"/>
            </a:endParaRPr>
          </a:p>
          <a:p>
            <a:pPr marL="0" indent="0">
              <a:buNone/>
            </a:pPr>
            <a:r>
              <a:rPr lang="en-US" sz="1800" dirty="0" smtClean="0">
                <a:latin typeface="Georgia" pitchFamily="18" charset="0"/>
              </a:rPr>
              <a:t>(</a:t>
            </a:r>
            <a:r>
              <a:rPr lang="en-US" sz="1800" dirty="0">
                <a:latin typeface="Georgia" pitchFamily="18" charset="0"/>
              </a:rPr>
              <a:t>d) Achieving significant gains in student completion rates </a:t>
            </a:r>
            <a:r>
              <a:rPr lang="en-US" sz="1800" dirty="0" smtClean="0">
                <a:latin typeface="Georgia" pitchFamily="18" charset="0"/>
              </a:rPr>
              <a:t>will require </a:t>
            </a:r>
            <a:r>
              <a:rPr lang="en-US" sz="1800" dirty="0">
                <a:latin typeface="Georgia" pitchFamily="18" charset="0"/>
              </a:rPr>
              <a:t>improvements and expansions in the programs and </a:t>
            </a:r>
            <a:r>
              <a:rPr lang="en-US" sz="1800" dirty="0" smtClean="0">
                <a:latin typeface="Georgia" pitchFamily="18" charset="0"/>
              </a:rPr>
              <a:t>services the </a:t>
            </a:r>
            <a:r>
              <a:rPr lang="en-US" sz="1800" dirty="0">
                <a:latin typeface="Georgia" pitchFamily="18" charset="0"/>
              </a:rPr>
              <a:t>community colleges provide to students. In part, </a:t>
            </a:r>
            <a:r>
              <a:rPr lang="en-US" sz="1800" dirty="0" smtClean="0">
                <a:latin typeface="Georgia" pitchFamily="18" charset="0"/>
              </a:rPr>
              <a:t>these improvements </a:t>
            </a:r>
            <a:r>
              <a:rPr lang="en-US" sz="1800" dirty="0">
                <a:latin typeface="Georgia" pitchFamily="18" charset="0"/>
              </a:rPr>
              <a:t>can be accomplished through the use </a:t>
            </a:r>
            <a:r>
              <a:rPr lang="en-US" sz="1800" dirty="0" smtClean="0">
                <a:latin typeface="Georgia" pitchFamily="18" charset="0"/>
              </a:rPr>
              <a:t>and reprioritization </a:t>
            </a:r>
            <a:r>
              <a:rPr lang="en-US" sz="1800" dirty="0">
                <a:latin typeface="Georgia" pitchFamily="18" charset="0"/>
              </a:rPr>
              <a:t>of existing resources. </a:t>
            </a:r>
            <a:r>
              <a:rPr lang="en-US" sz="1800" b="1" dirty="0">
                <a:latin typeface="Georgia" pitchFamily="18" charset="0"/>
              </a:rPr>
              <a:t>However, a </a:t>
            </a:r>
            <a:r>
              <a:rPr lang="en-US" sz="1800" b="1" dirty="0" smtClean="0">
                <a:latin typeface="Georgia" pitchFamily="18" charset="0"/>
              </a:rPr>
              <a:t>full-scale implementation </a:t>
            </a:r>
            <a:r>
              <a:rPr lang="en-US" sz="1800" b="1" dirty="0">
                <a:latin typeface="Georgia" pitchFamily="18" charset="0"/>
              </a:rPr>
              <a:t>of the student success initiative will require </a:t>
            </a:r>
            <a:r>
              <a:rPr lang="en-US" sz="1800" b="1" dirty="0" smtClean="0">
                <a:latin typeface="Georgia" pitchFamily="18" charset="0"/>
              </a:rPr>
              <a:t>greater state </a:t>
            </a:r>
            <a:r>
              <a:rPr lang="en-US" sz="1800" b="1" dirty="0">
                <a:latin typeface="Georgia" pitchFamily="18" charset="0"/>
              </a:rPr>
              <a:t>investment in the Student Success and Support Program, </a:t>
            </a:r>
            <a:r>
              <a:rPr lang="en-US" sz="1800" b="1" dirty="0" smtClean="0">
                <a:latin typeface="Georgia" pitchFamily="18" charset="0"/>
              </a:rPr>
              <a:t>as well </a:t>
            </a:r>
            <a:r>
              <a:rPr lang="en-US" sz="1800" b="1" dirty="0">
                <a:latin typeface="Georgia" pitchFamily="18" charset="0"/>
              </a:rPr>
              <a:t>as community colleges’ overall ability to promote </a:t>
            </a:r>
            <a:r>
              <a:rPr lang="en-US" sz="1800" b="1" dirty="0" smtClean="0">
                <a:latin typeface="Georgia" pitchFamily="18" charset="0"/>
              </a:rPr>
              <a:t>student success </a:t>
            </a:r>
            <a:r>
              <a:rPr lang="en-US" sz="1800" b="1" dirty="0">
                <a:latin typeface="Georgia" pitchFamily="18" charset="0"/>
              </a:rPr>
              <a:t>by investing in counselors, advisors, and technology </a:t>
            </a:r>
            <a:r>
              <a:rPr lang="en-US" sz="1800" b="1" dirty="0" smtClean="0">
                <a:latin typeface="Georgia" pitchFamily="18" charset="0"/>
              </a:rPr>
              <a:t>tools needed </a:t>
            </a:r>
            <a:r>
              <a:rPr lang="en-US" sz="1800" b="1" dirty="0">
                <a:latin typeface="Georgia" pitchFamily="18" charset="0"/>
              </a:rPr>
              <a:t>to assist students; increasing categorical funding </a:t>
            </a:r>
            <a:r>
              <a:rPr lang="en-US" sz="1800" b="1" dirty="0" smtClean="0">
                <a:latin typeface="Georgia" pitchFamily="18" charset="0"/>
              </a:rPr>
              <a:t>for student </a:t>
            </a:r>
            <a:r>
              <a:rPr lang="en-US" sz="1800" b="1" dirty="0">
                <a:latin typeface="Georgia" pitchFamily="18" charset="0"/>
              </a:rPr>
              <a:t>support services; hiring more full-time faculty; </a:t>
            </a:r>
            <a:r>
              <a:rPr lang="en-US" sz="1800" b="1" dirty="0" smtClean="0">
                <a:latin typeface="Georgia" pitchFamily="18" charset="0"/>
              </a:rPr>
              <a:t>and increasing </a:t>
            </a:r>
            <a:r>
              <a:rPr lang="en-US" sz="1800" b="1" dirty="0">
                <a:latin typeface="Georgia" pitchFamily="18" charset="0"/>
              </a:rPr>
              <a:t>support for part-time faculty.</a:t>
            </a:r>
            <a:endParaRPr lang="en-US" sz="1800" b="1" dirty="0" smtClean="0">
              <a:latin typeface="Georgia" pitchFamily="18" charset="0"/>
            </a:endParaRPr>
          </a:p>
          <a:p>
            <a:endParaRPr lang="en-US" sz="1800" dirty="0">
              <a:latin typeface="Georgia" pitchFamily="18" charset="0"/>
            </a:endParaRPr>
          </a:p>
          <a:p>
            <a:pPr marL="0" indent="0">
              <a:buNone/>
            </a:pPr>
            <a:r>
              <a:rPr lang="en-US" sz="1800" dirty="0" smtClean="0">
                <a:latin typeface="Georgia" pitchFamily="18" charset="0"/>
              </a:rPr>
              <a:t>Section 78216….. (3) (b):</a:t>
            </a:r>
          </a:p>
          <a:p>
            <a:pPr marL="0" indent="0">
              <a:buNone/>
            </a:pPr>
            <a:r>
              <a:rPr lang="en-US" sz="1800" dirty="0" smtClean="0">
                <a:latin typeface="Georgia" pitchFamily="18" charset="0"/>
              </a:rPr>
              <a:t>Funding </a:t>
            </a:r>
            <a:r>
              <a:rPr lang="en-US" sz="1800" dirty="0">
                <a:latin typeface="Georgia" pitchFamily="18" charset="0"/>
              </a:rPr>
              <a:t>for the Student Success and Support Program shall be targeted to fully implement orientation, assessment, counseling and advising, and other education planning services needed to assist a student in making an informed decision about his or her educational goal and course of study and in the development of an education </a:t>
            </a:r>
            <a:r>
              <a:rPr lang="en-US" sz="1800" dirty="0" smtClean="0">
                <a:latin typeface="Georgia" pitchFamily="18" charset="0"/>
              </a:rPr>
              <a:t>plan</a:t>
            </a:r>
            <a:endParaRPr lang="en-US" sz="1800" dirty="0">
              <a:latin typeface="Georgia"/>
            </a:endParaRPr>
          </a:p>
          <a:p>
            <a:endParaRPr lang="en-US" sz="1800" dirty="0">
              <a:latin typeface="Georgia"/>
              <a:cs typeface="Georgia"/>
            </a:endParaRPr>
          </a:p>
        </p:txBody>
      </p:sp>
    </p:spTree>
    <p:extLst>
      <p:ext uri="{BB962C8B-B14F-4D97-AF65-F5344CB8AC3E}">
        <p14:creationId xmlns:p14="http://schemas.microsoft.com/office/powerpoint/2010/main" val="525933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_2_resized.png"/>
          <p:cNvPicPr>
            <a:picLocks noChangeAspect="1"/>
          </p:cNvPicPr>
          <p:nvPr/>
        </p:nvPicPr>
        <p:blipFill>
          <a:blip r:embed="rId3">
            <a:alphaModFix amt="28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0"/>
            <a:ext cx="9144000" cy="6907194"/>
          </a:xfrm>
          <a:prstGeom prst="rect">
            <a:avLst/>
          </a:prstGeom>
          <a:ln>
            <a:noFill/>
          </a:ln>
          <a:effectLst>
            <a:softEdge rad="112500"/>
          </a:effectLst>
        </p:spPr>
      </p:pic>
      <p:sp>
        <p:nvSpPr>
          <p:cNvPr id="2" name="Title 1"/>
          <p:cNvSpPr>
            <a:spLocks noGrp="1"/>
          </p:cNvSpPr>
          <p:nvPr>
            <p:ph type="title"/>
          </p:nvPr>
        </p:nvSpPr>
        <p:spPr>
          <a:xfrm>
            <a:off x="457200" y="173970"/>
            <a:ext cx="8229600" cy="845271"/>
          </a:xfrm>
        </p:spPr>
        <p:txBody>
          <a:bodyPr>
            <a:normAutofit/>
          </a:bodyPr>
          <a:lstStyle/>
          <a:p>
            <a:r>
              <a:rPr lang="en-US" sz="3200" dirty="0" smtClean="0">
                <a:solidFill>
                  <a:srgbClr val="000000"/>
                </a:solidFill>
                <a:latin typeface="Georgia"/>
                <a:cs typeface="Georgia"/>
              </a:rPr>
              <a:t>Title 5: </a:t>
            </a:r>
            <a:r>
              <a:rPr lang="en-US" sz="3200" dirty="0" smtClean="0"/>
              <a:t>§ 55524, 55523</a:t>
            </a:r>
            <a:endParaRPr lang="en-US" sz="3200" dirty="0">
              <a:solidFill>
                <a:srgbClr val="000000"/>
              </a:solidFill>
              <a:latin typeface="Georgia"/>
              <a:cs typeface="Georgia"/>
            </a:endParaRPr>
          </a:p>
        </p:txBody>
      </p:sp>
      <p:sp>
        <p:nvSpPr>
          <p:cNvPr id="3" name="Content Placeholder 2"/>
          <p:cNvSpPr>
            <a:spLocks noGrp="1"/>
          </p:cNvSpPr>
          <p:nvPr>
            <p:ph idx="1"/>
          </p:nvPr>
        </p:nvSpPr>
        <p:spPr>
          <a:xfrm>
            <a:off x="254000" y="1119909"/>
            <a:ext cx="8788400" cy="5564909"/>
          </a:xfrm>
        </p:spPr>
        <p:txBody>
          <a:bodyPr>
            <a:noAutofit/>
          </a:bodyPr>
          <a:lstStyle/>
          <a:p>
            <a:pPr marL="0" indent="0">
              <a:buNone/>
            </a:pPr>
            <a:r>
              <a:rPr lang="en-US" sz="1600" b="1" dirty="0">
                <a:latin typeface="Georgia"/>
                <a:cs typeface="Georgia"/>
              </a:rPr>
              <a:t>§ 55524. Student Education </a:t>
            </a:r>
            <a:r>
              <a:rPr lang="en-US" sz="1600" b="1" dirty="0" smtClean="0">
                <a:latin typeface="Georgia"/>
                <a:cs typeface="Georgia"/>
              </a:rPr>
              <a:t>Plan</a:t>
            </a:r>
          </a:p>
          <a:p>
            <a:pPr marL="0" indent="0">
              <a:buNone/>
            </a:pPr>
            <a:endParaRPr lang="en-US" sz="1600" b="1" dirty="0" smtClean="0">
              <a:latin typeface="Georgia"/>
              <a:cs typeface="Georgia"/>
            </a:endParaRPr>
          </a:p>
          <a:p>
            <a:pPr>
              <a:buAutoNum type="alphaLcParenBoth"/>
            </a:pPr>
            <a:r>
              <a:rPr lang="en-US" sz="1600" dirty="0" smtClean="0">
                <a:solidFill>
                  <a:srgbClr val="FF0000"/>
                </a:solidFill>
                <a:latin typeface="Georgia"/>
                <a:cs typeface="Georgia"/>
              </a:rPr>
              <a:t>Each </a:t>
            </a:r>
            <a:r>
              <a:rPr lang="en-US" sz="1600" b="1" u="sng" dirty="0">
                <a:solidFill>
                  <a:srgbClr val="FF0000"/>
                </a:solidFill>
                <a:latin typeface="Georgia"/>
                <a:cs typeface="Georgia"/>
              </a:rPr>
              <a:t>district or college </a:t>
            </a:r>
            <a:r>
              <a:rPr lang="en-US" sz="1600" dirty="0">
                <a:solidFill>
                  <a:srgbClr val="FF0000"/>
                </a:solidFill>
                <a:latin typeface="Georgia"/>
                <a:cs typeface="Georgia"/>
              </a:rPr>
              <a:t>shall establish a process </a:t>
            </a:r>
            <a:r>
              <a:rPr lang="en-US" sz="1600" dirty="0">
                <a:latin typeface="Georgia"/>
                <a:cs typeface="Georgia"/>
              </a:rPr>
              <a:t>that takes into consideration the student services and instructional resources available for assisting students to select an education goal and course of study within a reasonable time after admission as required by section 55530(d). This shall include, but not be limited to, the provision of counseling as required by section 55523</a:t>
            </a:r>
            <a:r>
              <a:rPr lang="en-US" sz="1600" dirty="0" smtClean="0">
                <a:latin typeface="Georgia"/>
                <a:cs typeface="Georgia"/>
              </a:rPr>
              <a:t>.</a:t>
            </a:r>
          </a:p>
          <a:p>
            <a:pPr>
              <a:buAutoNum type="alphaLcParenBoth"/>
            </a:pPr>
            <a:endParaRPr lang="en-US" sz="1600" dirty="0" smtClean="0">
              <a:latin typeface="Georgia"/>
              <a:cs typeface="Georgia"/>
            </a:endParaRPr>
          </a:p>
          <a:p>
            <a:pPr marL="0" indent="0">
              <a:buNone/>
            </a:pPr>
            <a:r>
              <a:rPr lang="en-US" sz="1600" b="1" dirty="0" smtClean="0">
                <a:latin typeface="Georgia"/>
                <a:cs typeface="Georgia"/>
              </a:rPr>
              <a:t>§ </a:t>
            </a:r>
            <a:r>
              <a:rPr lang="en-US" sz="1600" b="1" dirty="0">
                <a:latin typeface="Georgia"/>
                <a:cs typeface="Georgia"/>
              </a:rPr>
              <a:t>55523. Counseling Advising, and Other Education Planning </a:t>
            </a:r>
            <a:r>
              <a:rPr lang="en-US" sz="1600" b="1" dirty="0" smtClean="0">
                <a:latin typeface="Georgia"/>
                <a:cs typeface="Georgia"/>
              </a:rPr>
              <a:t>Services</a:t>
            </a:r>
          </a:p>
          <a:p>
            <a:pPr marL="0" indent="0">
              <a:buNone/>
            </a:pPr>
            <a:endParaRPr lang="en-US" sz="1600" b="1" dirty="0">
              <a:latin typeface="Georgia"/>
              <a:cs typeface="Georgia"/>
            </a:endParaRPr>
          </a:p>
          <a:p>
            <a:pPr marL="0" indent="0">
              <a:buNone/>
            </a:pPr>
            <a:r>
              <a:rPr lang="en-US" sz="1600" dirty="0">
                <a:latin typeface="Georgia"/>
                <a:cs typeface="Georgia"/>
              </a:rPr>
              <a:t>(a) Counseling, advising, and other education planning services shall include, but are not necessarily limited to, the following:</a:t>
            </a:r>
          </a:p>
          <a:p>
            <a:pPr marL="0" indent="0">
              <a:buNone/>
            </a:pPr>
            <a:r>
              <a:rPr lang="en-US" sz="1600" dirty="0">
                <a:latin typeface="Georgia"/>
                <a:cs typeface="Georgia"/>
              </a:rPr>
              <a:t>(1) Assistance to students in the exploration of education and career interests and aptitudes and identification of an education and career goal and course of study, including, but not limited to, preparation for transfer, associate degrees, and career technical education certificates and licenses.</a:t>
            </a:r>
          </a:p>
          <a:p>
            <a:pPr marL="0" indent="0">
              <a:buNone/>
            </a:pPr>
            <a:r>
              <a:rPr lang="en-US" sz="1600" dirty="0">
                <a:latin typeface="Georgia"/>
                <a:cs typeface="Georgia"/>
              </a:rPr>
              <a:t>(2) The provision of information, guided by sound counseling principles and practices, using a broad array of delivery, including technology-based strategies, to serve a continuum of student needs and abilities to enable students to make informed choices.</a:t>
            </a:r>
          </a:p>
          <a:p>
            <a:pPr marL="0" indent="0">
              <a:buNone/>
            </a:pPr>
            <a:r>
              <a:rPr lang="en-US" sz="1600" dirty="0">
                <a:latin typeface="Georgia"/>
                <a:cs typeface="Georgia"/>
              </a:rPr>
              <a:t>(3) Development of an education plan to accomplish a course of study related to a student's education and career goals.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a:normAutofit/>
          </a:bodyPr>
          <a:lstStyle/>
          <a:p>
            <a:r>
              <a:rPr lang="en-US" sz="3200" dirty="0" smtClean="0">
                <a:latin typeface="Georgia"/>
                <a:cs typeface="Georgia"/>
              </a:rPr>
              <a:t>Title 5 </a:t>
            </a:r>
            <a:r>
              <a:rPr lang="en-US" sz="3200" dirty="0"/>
              <a:t>§ </a:t>
            </a:r>
            <a:r>
              <a:rPr lang="en-US" sz="3200" dirty="0" smtClean="0"/>
              <a:t>55530 </a:t>
            </a:r>
            <a:br>
              <a:rPr lang="en-US" sz="3200" dirty="0" smtClean="0"/>
            </a:br>
            <a:r>
              <a:rPr lang="en-US" sz="3200" dirty="0" smtClean="0"/>
              <a:t>Student Rights and Responsibility </a:t>
            </a:r>
            <a:r>
              <a:rPr lang="en-US" sz="3200" dirty="0" smtClean="0">
                <a:latin typeface="Georgia"/>
                <a:cs typeface="Georgia"/>
              </a:rPr>
              <a:t> </a:t>
            </a:r>
            <a:endParaRPr lang="en-US" sz="3200" dirty="0">
              <a:latin typeface="Georgia"/>
              <a:cs typeface="Georgia"/>
            </a:endParaRPr>
          </a:p>
        </p:txBody>
      </p:sp>
      <p:pic>
        <p:nvPicPr>
          <p:cNvPr id="7" name="Content Placeholder 6" descr="Screenshot_2_resized.png"/>
          <p:cNvPicPr>
            <a:picLocks noGrp="1" noChangeAspect="1"/>
          </p:cNvPicPr>
          <p:nvPr>
            <p:ph idx="1"/>
          </p:nvPr>
        </p:nvPicPr>
        <p:blipFill>
          <a:blip r:embed="rId3">
            <a:alphaModFix amt="35000"/>
            <a:extLst>
              <a:ext uri="{28A0092B-C50C-407E-A947-70E740481C1C}">
                <a14:useLocalDpi xmlns:a14="http://schemas.microsoft.com/office/drawing/2010/main" val="0"/>
              </a:ext>
            </a:extLst>
          </a:blip>
          <a:srcRect t="16063" b="16063"/>
          <a:stretch>
            <a:fillRect/>
          </a:stretch>
        </p:blipFill>
        <p:spPr>
          <a:xfrm>
            <a:off x="0" y="0"/>
            <a:ext cx="9144000" cy="6858000"/>
          </a:xfrm>
        </p:spPr>
      </p:pic>
      <p:sp>
        <p:nvSpPr>
          <p:cNvPr id="3" name="TextBox 2"/>
          <p:cNvSpPr txBox="1"/>
          <p:nvPr/>
        </p:nvSpPr>
        <p:spPr>
          <a:xfrm>
            <a:off x="114301" y="1344037"/>
            <a:ext cx="8889999" cy="5509201"/>
          </a:xfrm>
          <a:prstGeom prst="rect">
            <a:avLst/>
          </a:prstGeom>
          <a:noFill/>
        </p:spPr>
        <p:txBody>
          <a:bodyPr wrap="square" rtlCol="0">
            <a:spAutoFit/>
          </a:bodyPr>
          <a:lstStyle/>
          <a:p>
            <a:r>
              <a:rPr lang="en-US" sz="1600" dirty="0"/>
              <a:t>(a) All students shall be required to:</a:t>
            </a:r>
          </a:p>
          <a:p>
            <a:r>
              <a:rPr lang="en-US" sz="1600" dirty="0"/>
              <a:t>(1) identify an education and career goal;</a:t>
            </a:r>
          </a:p>
          <a:p>
            <a:r>
              <a:rPr lang="en-US" sz="1600" dirty="0"/>
              <a:t>(2) diligently engage in course activities and complete assigned coursework; and</a:t>
            </a:r>
          </a:p>
          <a:p>
            <a:r>
              <a:rPr lang="en-US" sz="1600" dirty="0"/>
              <a:t>(3) complete courses and maintain progress toward an education goal and completing a course of study.</a:t>
            </a:r>
          </a:p>
          <a:p>
            <a:r>
              <a:rPr lang="en-US" sz="1600" dirty="0"/>
              <a:t>(b) Nonexempt first time students shall, within a reasonable period of time, be required to:</a:t>
            </a:r>
          </a:p>
          <a:p>
            <a:r>
              <a:rPr lang="en-US" sz="1600" dirty="0"/>
              <a:t>(1) identify a course of study.</a:t>
            </a:r>
          </a:p>
          <a:p>
            <a:r>
              <a:rPr lang="en-US" sz="1600" dirty="0"/>
              <a:t>(2) be assessed to determine appropriate course placement.</a:t>
            </a:r>
          </a:p>
          <a:p>
            <a:r>
              <a:rPr lang="en-US" sz="1600" dirty="0"/>
              <a:t>(3) complete an orientation activity provided by the college.</a:t>
            </a:r>
          </a:p>
          <a:p>
            <a:r>
              <a:rPr lang="en-US" sz="1600" dirty="0"/>
              <a:t>(4) participate in counseling, advising, or another education planning service pursuant to section 55523 to develop, at a minimum, an abbreviated student education plan.</a:t>
            </a:r>
          </a:p>
          <a:p>
            <a:r>
              <a:rPr lang="en-US" sz="1600" dirty="0"/>
              <a:t>(c) For the purposes of this section, a first time student is a student who enrolls at the college for the first time, excluding students who transferred from another institution of higher education. For purposes of this section, first time enrollment does not include concurrent enrollment during high school. To the extent that a college has the capacity to require and provide the services identified in (b)(1) through (4) to other students, nothing in this section would preclude a college from doing so.</a:t>
            </a:r>
          </a:p>
          <a:p>
            <a:r>
              <a:rPr lang="en-US" sz="1600" dirty="0"/>
              <a:t>(d) </a:t>
            </a:r>
            <a:r>
              <a:rPr lang="en-US" sz="1600" b="1" dirty="0">
                <a:solidFill>
                  <a:srgbClr val="FF0000"/>
                </a:solidFill>
              </a:rPr>
              <a:t>Nonexempt students who have completed the services identified in (b)(1) through (4) shall be required to complete a comprehensive education plan after completing 15 semester units or 22 quarter units of degree applicable credit course work or prior to the end of the 3rd semester or 4th quarter of enrollment, or a shorter period if required by district or program policy.</a:t>
            </a:r>
          </a:p>
          <a:p>
            <a:r>
              <a:rPr lang="en-US" sz="1600" b="1" dirty="0">
                <a:solidFill>
                  <a:srgbClr val="FF0000"/>
                </a:solidFill>
              </a:rPr>
              <a:t>(e) Failure to fulfill the required services listed in (b) may result in a hold on a student's registration or loss of registration priority pursuant to section 58108 until the services have been completed.</a:t>
            </a:r>
          </a:p>
          <a:p>
            <a:endParaRPr lang="en-US" sz="1600" b="1" dirty="0">
              <a:solidFill>
                <a:srgbClr val="FF0000"/>
              </a:solidFill>
              <a:latin typeface="Georgia"/>
              <a:cs typeface="Georgia"/>
            </a:endParaRPr>
          </a:p>
        </p:txBody>
      </p:sp>
    </p:spTree>
    <p:extLst>
      <p:ext uri="{BB962C8B-B14F-4D97-AF65-F5344CB8AC3E}">
        <p14:creationId xmlns:p14="http://schemas.microsoft.com/office/powerpoint/2010/main" val="970296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a:xfrm>
            <a:off x="457200" y="90080"/>
            <a:ext cx="8229600" cy="1143000"/>
          </a:xfrm>
        </p:spPr>
        <p:txBody>
          <a:bodyPr>
            <a:normAutofit/>
          </a:bodyPr>
          <a:lstStyle/>
          <a:p>
            <a:r>
              <a:rPr lang="en-US" sz="2800" dirty="0">
                <a:latin typeface="Georgia"/>
                <a:cs typeface="Georgia"/>
              </a:rPr>
              <a:t>Title 5 </a:t>
            </a:r>
            <a:r>
              <a:rPr lang="en-US" sz="2800" dirty="0" smtClean="0"/>
              <a:t>§ </a:t>
            </a:r>
            <a:r>
              <a:rPr lang="en-US" sz="2800" dirty="0"/>
              <a:t>51018. Counseling </a:t>
            </a:r>
            <a:r>
              <a:rPr lang="en-US" sz="2800" dirty="0" smtClean="0"/>
              <a:t>Programs</a:t>
            </a:r>
            <a:endParaRPr lang="en-US" sz="2800" dirty="0">
              <a:latin typeface="Georgia"/>
              <a:cs typeface="Georgia"/>
            </a:endParaRPr>
          </a:p>
        </p:txBody>
      </p:sp>
      <p:sp>
        <p:nvSpPr>
          <p:cNvPr id="3" name="Content Placeholder 2"/>
          <p:cNvSpPr>
            <a:spLocks noGrp="1"/>
          </p:cNvSpPr>
          <p:nvPr>
            <p:ph idx="1"/>
          </p:nvPr>
        </p:nvSpPr>
        <p:spPr>
          <a:xfrm>
            <a:off x="101600" y="1107347"/>
            <a:ext cx="8928100" cy="5509353"/>
          </a:xfrm>
        </p:spPr>
        <p:txBody>
          <a:bodyPr>
            <a:noAutofit/>
          </a:bodyPr>
          <a:lstStyle/>
          <a:p>
            <a:r>
              <a:rPr lang="en-US" sz="1600" dirty="0">
                <a:latin typeface="Georgia"/>
                <a:cs typeface="Georgia"/>
              </a:rPr>
              <a:t>(a) The governing board of a community college district shall adopt regulations and procedures consistent with the provisions of this section. A copy of district regulations and procedures, as well as any amendments, shall be filed with the Chancellor's Office.</a:t>
            </a:r>
          </a:p>
          <a:p>
            <a:r>
              <a:rPr lang="en-US" sz="1600" dirty="0">
                <a:latin typeface="Georgia"/>
                <a:cs typeface="Georgia"/>
              </a:rPr>
              <a:t>(b) The governing board of a community college district shall provide and publicize an organized and functioning counseling program in each college within the district. </a:t>
            </a:r>
            <a:r>
              <a:rPr lang="en-US" sz="1600" b="1" dirty="0">
                <a:latin typeface="Georgia"/>
                <a:cs typeface="Georgia"/>
              </a:rPr>
              <a:t>Counseling programs shall include, but not be limited to, the following:</a:t>
            </a:r>
          </a:p>
          <a:p>
            <a:r>
              <a:rPr lang="en-US" sz="1600" dirty="0">
                <a:latin typeface="Georgia"/>
                <a:cs typeface="Georgia"/>
              </a:rPr>
              <a:t>(1) </a:t>
            </a:r>
            <a:r>
              <a:rPr lang="en-US" sz="1600" dirty="0">
                <a:solidFill>
                  <a:srgbClr val="FF0000"/>
                </a:solidFill>
                <a:latin typeface="Georgia"/>
                <a:cs typeface="Georgia"/>
              </a:rPr>
              <a:t>academic counseling</a:t>
            </a:r>
            <a:r>
              <a:rPr lang="en-US" sz="1600" dirty="0">
                <a:latin typeface="Georgia"/>
                <a:cs typeface="Georgia"/>
              </a:rPr>
              <a:t>, in which the student is assisted in assessing, planning, and implementing his or her immediate and long-range academic goals;</a:t>
            </a:r>
          </a:p>
          <a:p>
            <a:r>
              <a:rPr lang="en-US" sz="1600" dirty="0">
                <a:latin typeface="Georgia"/>
                <a:cs typeface="Georgia"/>
              </a:rPr>
              <a:t>(2) </a:t>
            </a:r>
            <a:r>
              <a:rPr lang="en-US" sz="1600" dirty="0">
                <a:solidFill>
                  <a:srgbClr val="FF0000"/>
                </a:solidFill>
                <a:latin typeface="Georgia"/>
                <a:cs typeface="Georgia"/>
              </a:rPr>
              <a:t>career counseling</a:t>
            </a:r>
            <a:r>
              <a:rPr lang="en-US" sz="1600" dirty="0">
                <a:latin typeface="Georgia"/>
                <a:cs typeface="Georgia"/>
              </a:rPr>
              <a:t>, in which the student is assisted in assessing his or her aptitudes, abilities, and interests, and is advised concerning the current and future employment trends;</a:t>
            </a:r>
          </a:p>
          <a:p>
            <a:r>
              <a:rPr lang="en-US" sz="1600" dirty="0">
                <a:latin typeface="Georgia"/>
                <a:cs typeface="Georgia"/>
              </a:rPr>
              <a:t>(3) </a:t>
            </a:r>
            <a:r>
              <a:rPr lang="en-US" sz="1600" dirty="0">
                <a:solidFill>
                  <a:srgbClr val="FF0000"/>
                </a:solidFill>
                <a:latin typeface="Georgia"/>
                <a:cs typeface="Georgia"/>
              </a:rPr>
              <a:t>personal counseling</a:t>
            </a:r>
            <a:r>
              <a:rPr lang="en-US" sz="1600" dirty="0">
                <a:latin typeface="Georgia"/>
                <a:cs typeface="Georgia"/>
              </a:rPr>
              <a:t>, in which the student is assisted with personal, family, or other social concerns, when that assistance is related to the student's education; and</a:t>
            </a:r>
          </a:p>
          <a:p>
            <a:r>
              <a:rPr lang="en-US" sz="1600" dirty="0">
                <a:latin typeface="Georgia"/>
                <a:cs typeface="Georgia"/>
              </a:rPr>
              <a:t>(4) coordination with the counseling aspects of other services to students which may exist on the campus, including, but not limited to, those services provided in programs for </a:t>
            </a:r>
            <a:r>
              <a:rPr lang="en-US" sz="1600" dirty="0">
                <a:solidFill>
                  <a:srgbClr val="FF0000"/>
                </a:solidFill>
                <a:latin typeface="Georgia"/>
                <a:cs typeface="Georgia"/>
              </a:rPr>
              <a:t>students with special needs, skills testing programs, financial assistance programs, and job placement services.</a:t>
            </a:r>
          </a:p>
          <a:p>
            <a:r>
              <a:rPr lang="en-US" sz="1600" dirty="0">
                <a:latin typeface="Georgia"/>
                <a:cs typeface="Georgia"/>
              </a:rPr>
              <a:t>(c) Counseling services as specified in Subsection (b)(1), (2), and (3) </a:t>
            </a:r>
            <a:r>
              <a:rPr lang="en-US" sz="1600" dirty="0">
                <a:solidFill>
                  <a:srgbClr val="FF0000"/>
                </a:solidFill>
                <a:latin typeface="Georgia"/>
                <a:cs typeface="Georgia"/>
              </a:rPr>
              <a:t>shall be provided to first-time students enrolled for more than six units, students enrolled provisionally, and students on academic or progress probation.</a:t>
            </a:r>
          </a:p>
          <a:p>
            <a:r>
              <a:rPr lang="en-US" sz="1600" dirty="0">
                <a:latin typeface="Georgia"/>
                <a:cs typeface="Georgia"/>
              </a:rPr>
              <a:t>Note: Authority cited: Sections 66700 and 70901, Education Code. Reference: Sections 70901 and 72620, Education Code.</a:t>
            </a:r>
          </a:p>
        </p:txBody>
      </p:sp>
    </p:spTree>
    <p:extLst>
      <p:ext uri="{BB962C8B-B14F-4D97-AF65-F5344CB8AC3E}">
        <p14:creationId xmlns:p14="http://schemas.microsoft.com/office/powerpoint/2010/main" val="725323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2_resized.png"/>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292100"/>
            <a:ext cx="9144000" cy="7150100"/>
          </a:xfrm>
          <a:prstGeom prst="rect">
            <a:avLst/>
          </a:prstGeom>
        </p:spPr>
      </p:pic>
      <p:sp>
        <p:nvSpPr>
          <p:cNvPr id="2" name="Title 1"/>
          <p:cNvSpPr>
            <a:spLocks noGrp="1"/>
          </p:cNvSpPr>
          <p:nvPr>
            <p:ph type="title"/>
          </p:nvPr>
        </p:nvSpPr>
        <p:spPr/>
        <p:txBody>
          <a:bodyPr>
            <a:normAutofit/>
          </a:bodyPr>
          <a:lstStyle/>
          <a:p>
            <a:r>
              <a:rPr lang="en-US" sz="3200" dirty="0" smtClean="0">
                <a:latin typeface="Georgia"/>
                <a:cs typeface="Georgia"/>
              </a:rPr>
              <a:t>Who Delivers the Education Plans?</a:t>
            </a:r>
            <a:endParaRPr lang="en-US" sz="3200" dirty="0">
              <a:latin typeface="Georgia"/>
              <a:cs typeface="Georgia"/>
            </a:endParaRPr>
          </a:p>
        </p:txBody>
      </p:sp>
      <p:sp>
        <p:nvSpPr>
          <p:cNvPr id="3" name="Content Placeholder 2"/>
          <p:cNvSpPr>
            <a:spLocks noGrp="1"/>
          </p:cNvSpPr>
          <p:nvPr>
            <p:ph idx="1"/>
          </p:nvPr>
        </p:nvSpPr>
        <p:spPr>
          <a:xfrm>
            <a:off x="101600" y="1600200"/>
            <a:ext cx="8928100" cy="5016500"/>
          </a:xfrm>
        </p:spPr>
        <p:txBody>
          <a:bodyPr>
            <a:normAutofit/>
          </a:bodyPr>
          <a:lstStyle/>
          <a:p>
            <a:pPr algn="ctr">
              <a:buNone/>
            </a:pPr>
            <a:r>
              <a:rPr lang="en-US" sz="3600" dirty="0">
                <a:latin typeface="Georgia"/>
                <a:cs typeface="Georgia"/>
              </a:rPr>
              <a:t>Counselors</a:t>
            </a:r>
          </a:p>
          <a:p>
            <a:pPr algn="ctr">
              <a:buNone/>
            </a:pPr>
            <a:endParaRPr lang="en-US" sz="3600" dirty="0">
              <a:latin typeface="Georgia"/>
              <a:cs typeface="Georgia"/>
            </a:endParaRPr>
          </a:p>
          <a:p>
            <a:pPr algn="ctr">
              <a:buNone/>
            </a:pPr>
            <a:r>
              <a:rPr lang="en-US" sz="3600" dirty="0">
                <a:latin typeface="Georgia"/>
                <a:cs typeface="Georgia"/>
              </a:rPr>
              <a:t>Advisors (Paraprofessional)</a:t>
            </a:r>
          </a:p>
          <a:p>
            <a:pPr algn="ctr">
              <a:buNone/>
            </a:pPr>
            <a:endParaRPr lang="en-US" sz="3600" dirty="0">
              <a:latin typeface="Georgia"/>
              <a:cs typeface="Georgia"/>
            </a:endParaRPr>
          </a:p>
          <a:p>
            <a:pPr algn="ctr">
              <a:buNone/>
            </a:pPr>
            <a:r>
              <a:rPr lang="en-US" sz="3600" dirty="0">
                <a:latin typeface="Georgia"/>
                <a:cs typeface="Georgia"/>
              </a:rPr>
              <a:t>Faculty Advisors</a:t>
            </a:r>
          </a:p>
          <a:p>
            <a:pPr marL="0" indent="0">
              <a:buNone/>
            </a:pPr>
            <a:endParaRPr lang="en-US" sz="3600" dirty="0">
              <a:latin typeface="Georgia"/>
              <a:cs typeface="Georgia"/>
            </a:endParaRPr>
          </a:p>
        </p:txBody>
      </p:sp>
    </p:spTree>
    <p:extLst>
      <p:ext uri="{BB962C8B-B14F-4D97-AF65-F5344CB8AC3E}">
        <p14:creationId xmlns:p14="http://schemas.microsoft.com/office/powerpoint/2010/main" val="1633585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TotalTime>
  <Words>3123</Words>
  <Application>Microsoft Office PowerPoint</Application>
  <PresentationFormat>On-screen Show (4:3)</PresentationFormat>
  <Paragraphs>306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Utilizing the ASCCC Paper  on Role of Counseling  to Assist in the  Delivery of Student Educational Plans</vt:lpstr>
      <vt:lpstr>Overview</vt:lpstr>
      <vt:lpstr>Student Success Act of 2012</vt:lpstr>
      <vt:lpstr>Student Success Act of 2012</vt:lpstr>
      <vt:lpstr>SB 1456: Legislative Counsel’s Digest  Education Code Sections 78210-78219  </vt:lpstr>
      <vt:lpstr>Title 5: § 55524, 55523</vt:lpstr>
      <vt:lpstr>Title 5 § 55530  Student Rights and Responsibility  </vt:lpstr>
      <vt:lpstr>Title 5 § 51018. Counseling Programs</vt:lpstr>
      <vt:lpstr>Who Delivers the Education Plans?</vt:lpstr>
      <vt:lpstr>ASCCC Paper on  The Role of Counseling Faculty</vt:lpstr>
      <vt:lpstr>ASCCC Paper on  The Role of Counseling Faculty</vt:lpstr>
      <vt:lpstr>Education Plans</vt:lpstr>
      <vt:lpstr>ASCCC Paper on  The Role of Counseling Faculty</vt:lpstr>
      <vt:lpstr>ASCCC Paper on  The Role of Counseling Faculty</vt:lpstr>
      <vt:lpstr>ASCCC Paper on  The Role of Counseling Faculty</vt:lpstr>
      <vt:lpstr>ASCCC Paper on  The Role of Counseling Faculty</vt:lpstr>
      <vt:lpstr>ASCCC Paper on  The Role of Counseling Faculty</vt:lpstr>
      <vt:lpstr>ASCCC Paper on  The Role of Counseling Faculty</vt:lpstr>
      <vt:lpstr>PowerPoint Presentation</vt:lpstr>
      <vt:lpstr>Bakersfield College</vt:lpstr>
      <vt:lpstr>Bakersfield College</vt:lpstr>
      <vt:lpstr>Bakersfield College</vt:lpstr>
      <vt:lpstr>Bakersfield College</vt:lpstr>
      <vt:lpstr>Long Beach College</vt:lpstr>
      <vt:lpstr>Long Beach College</vt:lpstr>
      <vt:lpstr>Long Beach College</vt:lpstr>
      <vt:lpstr>Long Beach College</vt:lpstr>
      <vt:lpstr>Long Beach College – New Student Workshop</vt:lpstr>
      <vt:lpstr>PowerPoint Presentation</vt:lpstr>
      <vt:lpstr>Thank You!</vt:lpstr>
    </vt:vector>
  </TitlesOfParts>
  <Company>GWC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Plans for Enrollment—How do We Meet the New Enrollment Priorities Requirements?</dc:title>
  <dc:creator>sdumont</dc:creator>
  <cp:lastModifiedBy>Windows User</cp:lastModifiedBy>
  <cp:revision>74</cp:revision>
  <cp:lastPrinted>2015-03-11T20:27:13Z</cp:lastPrinted>
  <dcterms:created xsi:type="dcterms:W3CDTF">2013-04-14T21:56:09Z</dcterms:created>
  <dcterms:modified xsi:type="dcterms:W3CDTF">2015-03-11T20:31:28Z</dcterms:modified>
</cp:coreProperties>
</file>