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268" r:id="rId4"/>
    <p:sldId id="266" r:id="rId5"/>
    <p:sldId id="272" r:id="rId6"/>
    <p:sldId id="273" r:id="rId7"/>
    <p:sldId id="265" r:id="rId8"/>
    <p:sldId id="263" r:id="rId9"/>
    <p:sldId id="274" r:id="rId10"/>
    <p:sldId id="281" r:id="rId11"/>
    <p:sldId id="275" r:id="rId12"/>
    <p:sldId id="276" r:id="rId13"/>
    <p:sldId id="277" r:id="rId14"/>
    <p:sldId id="280" r:id="rId15"/>
    <p:sldId id="283" r:id="rId16"/>
    <p:sldId id="285" r:id="rId17"/>
    <p:sldId id="282" r:id="rId18"/>
    <p:sldId id="284" r:id="rId19"/>
    <p:sldId id="264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07D"/>
    <a:srgbClr val="FFDE62"/>
    <a:srgbClr val="054690"/>
    <a:srgbClr val="D0EA6F"/>
    <a:srgbClr val="D0EA5B"/>
    <a:srgbClr val="674831"/>
    <a:srgbClr val="533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3767" autoAdjust="0"/>
  </p:normalViewPr>
  <p:slideViewPr>
    <p:cSldViewPr snapToGrid="0" snapToObjects="1">
      <p:cViewPr varScale="1">
        <p:scale>
          <a:sx n="62" d="100"/>
          <a:sy n="62" d="100"/>
        </p:scale>
        <p:origin x="676" y="120"/>
      </p:cViewPr>
      <p:guideLst/>
    </p:cSldViewPr>
  </p:slideViewPr>
  <p:outlineViewPr>
    <p:cViewPr>
      <p:scale>
        <a:sx n="33" d="100"/>
        <a:sy n="33" d="100"/>
      </p:scale>
      <p:origin x="0" y="-1310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Foster" userId="ee6cbdebcdc9dff9" providerId="LiveId" clId="{E969A866-153B-486B-9E78-075576318182}"/>
    <pc:docChg chg="modSld">
      <pc:chgData name="Sam Foster" userId="ee6cbdebcdc9dff9" providerId="LiveId" clId="{E969A866-153B-486B-9E78-075576318182}" dt="2020-06-13T01:31:01.813" v="36" actId="20577"/>
      <pc:docMkLst>
        <pc:docMk/>
      </pc:docMkLst>
      <pc:sldChg chg="modSp mod">
        <pc:chgData name="Sam Foster" userId="ee6cbdebcdc9dff9" providerId="LiveId" clId="{E969A866-153B-486B-9E78-075576318182}" dt="2020-06-13T01:31:01.813" v="36" actId="20577"/>
        <pc:sldMkLst>
          <pc:docMk/>
          <pc:sldMk cId="3810602384" sldId="284"/>
        </pc:sldMkLst>
        <pc:spChg chg="mod">
          <ac:chgData name="Sam Foster" userId="ee6cbdebcdc9dff9" providerId="LiveId" clId="{E969A866-153B-486B-9E78-075576318182}" dt="2020-06-13T01:30:19.695" v="35" actId="20577"/>
          <ac:spMkLst>
            <pc:docMk/>
            <pc:sldMk cId="3810602384" sldId="284"/>
            <ac:spMk id="3" creationId="{00000000-0000-0000-0000-000000000000}"/>
          </ac:spMkLst>
        </pc:spChg>
        <pc:spChg chg="mod">
          <ac:chgData name="Sam Foster" userId="ee6cbdebcdc9dff9" providerId="LiveId" clId="{E969A866-153B-486B-9E78-075576318182}" dt="2020-06-13T01:31:01.813" v="36" actId="20577"/>
          <ac:spMkLst>
            <pc:docMk/>
            <pc:sldMk cId="3810602384" sldId="284"/>
            <ac:spMk id="4" creationId="{5C660A2C-BBBD-429C-B12F-8694942AEAA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669BE-65B0-4A39-BC38-848BB66BAE9C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02E73F23-182B-4374-9289-6F81C4D733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Sustainability of colleges and programs based on initiatives/ legislative mandates </a:t>
          </a:r>
          <a:r>
            <a:rPr lang="en-US" sz="1800" b="1" i="1" dirty="0"/>
            <a:t>must</a:t>
          </a:r>
          <a:r>
            <a:rPr lang="en-US" sz="1800" dirty="0"/>
            <a:t> rely on shared governance and effective decision-making structures </a:t>
          </a:r>
          <a:r>
            <a:rPr lang="en-US" sz="1700" dirty="0"/>
            <a:t>  </a:t>
          </a:r>
        </a:p>
      </dgm:t>
    </dgm:pt>
    <dgm:pt modelId="{C4D28845-A244-452E-8D11-B4B54A40E70C}" type="parTrans" cxnId="{4EE19CA1-F4F3-44FA-AA4B-0D849A17EA4F}">
      <dgm:prSet/>
      <dgm:spPr/>
      <dgm:t>
        <a:bodyPr/>
        <a:lstStyle/>
        <a:p>
          <a:endParaRPr lang="en-US"/>
        </a:p>
      </dgm:t>
    </dgm:pt>
    <dgm:pt modelId="{726FAA6A-AF35-4175-B2AF-AC043F2A9C55}" type="sibTrans" cxnId="{4EE19CA1-F4F3-44FA-AA4B-0D849A17EA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BB71FAA-B3E3-4E61-8E38-B356CB2493F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Ensure involvement to represent all faculty disciplines and expertise</a:t>
          </a:r>
        </a:p>
      </dgm:t>
    </dgm:pt>
    <dgm:pt modelId="{5F4BA987-0DE3-4C4C-A147-7F24F6020500}" type="parTrans" cxnId="{42471DFD-7971-44DD-A8DD-185A219BF03F}">
      <dgm:prSet/>
      <dgm:spPr/>
      <dgm:t>
        <a:bodyPr/>
        <a:lstStyle/>
        <a:p>
          <a:endParaRPr lang="en-US"/>
        </a:p>
      </dgm:t>
    </dgm:pt>
    <dgm:pt modelId="{FEC88AEF-9422-45EC-94EB-0B7657175EC4}" type="sibTrans" cxnId="{42471DFD-7971-44DD-A8DD-185A219BF0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1A013D1-819D-4223-977C-8D1F3CC961B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High-level oversight body created specifically for leadership that interacts and reports to existing governance structures</a:t>
          </a:r>
        </a:p>
      </dgm:t>
    </dgm:pt>
    <dgm:pt modelId="{B0207F76-DD9A-4C9B-B64F-87AB817B65BF}" type="parTrans" cxnId="{4A28D349-8779-4C11-9046-F89E31849221}">
      <dgm:prSet/>
      <dgm:spPr/>
      <dgm:t>
        <a:bodyPr/>
        <a:lstStyle/>
        <a:p>
          <a:endParaRPr lang="en-US"/>
        </a:p>
      </dgm:t>
    </dgm:pt>
    <dgm:pt modelId="{242CD4D9-1F43-4B26-8B82-584FAE5FA7E6}" type="sibTrans" cxnId="{4A28D349-8779-4C11-9046-F89E31849221}">
      <dgm:prSet/>
      <dgm:spPr/>
      <dgm:t>
        <a:bodyPr/>
        <a:lstStyle/>
        <a:p>
          <a:endParaRPr lang="en-US"/>
        </a:p>
      </dgm:t>
    </dgm:pt>
    <dgm:pt modelId="{9CC46E5A-35A9-4B4C-8CA0-D4F3441EAC70}" type="pres">
      <dgm:prSet presAssocID="{721669BE-65B0-4A39-BC38-848BB66BAE9C}" presName="root" presStyleCnt="0">
        <dgm:presLayoutVars>
          <dgm:dir/>
          <dgm:resizeHandles val="exact"/>
        </dgm:presLayoutVars>
      </dgm:prSet>
      <dgm:spPr/>
    </dgm:pt>
    <dgm:pt modelId="{31001651-A8A3-46C6-86E5-B7AA86A1EFD4}" type="pres">
      <dgm:prSet presAssocID="{721669BE-65B0-4A39-BC38-848BB66BAE9C}" presName="container" presStyleCnt="0">
        <dgm:presLayoutVars>
          <dgm:dir/>
          <dgm:resizeHandles val="exact"/>
        </dgm:presLayoutVars>
      </dgm:prSet>
      <dgm:spPr/>
    </dgm:pt>
    <dgm:pt modelId="{64A1AF0A-16AF-46FD-AD22-01B8C239CC3A}" type="pres">
      <dgm:prSet presAssocID="{02E73F23-182B-4374-9289-6F81C4D733F4}" presName="compNode" presStyleCnt="0"/>
      <dgm:spPr/>
    </dgm:pt>
    <dgm:pt modelId="{F17F6B05-AE0B-40D1-8DF9-ACB126BEF07C}" type="pres">
      <dgm:prSet presAssocID="{02E73F23-182B-4374-9289-6F81C4D733F4}" presName="iconBgRect" presStyleLbl="bgShp" presStyleIdx="0" presStyleCnt="3"/>
      <dgm:spPr/>
    </dgm:pt>
    <dgm:pt modelId="{02C7C820-D522-4953-9B9D-87CB078AF4C6}" type="pres">
      <dgm:prSet presAssocID="{02E73F23-182B-4374-9289-6F81C4D733F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F19A7A6-9612-4F0C-A8BA-42EF2BC944FB}" type="pres">
      <dgm:prSet presAssocID="{02E73F23-182B-4374-9289-6F81C4D733F4}" presName="spaceRect" presStyleCnt="0"/>
      <dgm:spPr/>
    </dgm:pt>
    <dgm:pt modelId="{7C817846-B01B-47CF-9037-0CE2395130CB}" type="pres">
      <dgm:prSet presAssocID="{02E73F23-182B-4374-9289-6F81C4D733F4}" presName="textRect" presStyleLbl="revTx" presStyleIdx="0" presStyleCnt="3" custScaleX="109196" custScaleY="200284">
        <dgm:presLayoutVars>
          <dgm:chMax val="1"/>
          <dgm:chPref val="1"/>
        </dgm:presLayoutVars>
      </dgm:prSet>
      <dgm:spPr/>
    </dgm:pt>
    <dgm:pt modelId="{671525CD-2C02-4305-8C82-9683774AF8D3}" type="pres">
      <dgm:prSet presAssocID="{726FAA6A-AF35-4175-B2AF-AC043F2A9C55}" presName="sibTrans" presStyleLbl="sibTrans2D1" presStyleIdx="0" presStyleCnt="0"/>
      <dgm:spPr/>
    </dgm:pt>
    <dgm:pt modelId="{3FA21EB3-1246-437B-9CF9-DC077E822DB9}" type="pres">
      <dgm:prSet presAssocID="{2BB71FAA-B3E3-4E61-8E38-B356CB2493F4}" presName="compNode" presStyleCnt="0"/>
      <dgm:spPr/>
    </dgm:pt>
    <dgm:pt modelId="{E341CAE7-E075-4FDA-9857-089B409E06E9}" type="pres">
      <dgm:prSet presAssocID="{2BB71FAA-B3E3-4E61-8E38-B356CB2493F4}" presName="iconBgRect" presStyleLbl="bgShp" presStyleIdx="1" presStyleCnt="3"/>
      <dgm:spPr/>
    </dgm:pt>
    <dgm:pt modelId="{08ED1249-7072-4EBA-99EF-BDB9AC2C0189}" type="pres">
      <dgm:prSet presAssocID="{2BB71FAA-B3E3-4E61-8E38-B356CB2493F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90D484C-2FA1-4E45-A6FF-A4854584FAE0}" type="pres">
      <dgm:prSet presAssocID="{2BB71FAA-B3E3-4E61-8E38-B356CB2493F4}" presName="spaceRect" presStyleCnt="0"/>
      <dgm:spPr/>
    </dgm:pt>
    <dgm:pt modelId="{C2871E19-6E6A-4527-A621-35D0BEB907A9}" type="pres">
      <dgm:prSet presAssocID="{2BB71FAA-B3E3-4E61-8E38-B356CB2493F4}" presName="textRect" presStyleLbl="revTx" presStyleIdx="1" presStyleCnt="3" custScaleX="96504" custScaleY="203946">
        <dgm:presLayoutVars>
          <dgm:chMax val="1"/>
          <dgm:chPref val="1"/>
        </dgm:presLayoutVars>
      </dgm:prSet>
      <dgm:spPr/>
    </dgm:pt>
    <dgm:pt modelId="{B1D5021C-36CE-4290-9087-0724DA75C2E9}" type="pres">
      <dgm:prSet presAssocID="{FEC88AEF-9422-45EC-94EB-0B7657175EC4}" presName="sibTrans" presStyleLbl="sibTrans2D1" presStyleIdx="0" presStyleCnt="0"/>
      <dgm:spPr/>
    </dgm:pt>
    <dgm:pt modelId="{7291C2DA-26DC-4D77-AF41-B87680899115}" type="pres">
      <dgm:prSet presAssocID="{11A013D1-819D-4223-977C-8D1F3CC961BE}" presName="compNode" presStyleCnt="0"/>
      <dgm:spPr/>
    </dgm:pt>
    <dgm:pt modelId="{41CA0803-88E6-4D0A-9F60-9C9D7A443F2B}" type="pres">
      <dgm:prSet presAssocID="{11A013D1-819D-4223-977C-8D1F3CC961BE}" presName="iconBgRect" presStyleLbl="bgShp" presStyleIdx="2" presStyleCnt="3"/>
      <dgm:spPr/>
    </dgm:pt>
    <dgm:pt modelId="{3D9EE2D9-59E6-4BF1-8672-D1A2A474D012}" type="pres">
      <dgm:prSet presAssocID="{11A013D1-819D-4223-977C-8D1F3CC961B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6552AC1-990B-44DF-A56B-4C40BEC84CBE}" type="pres">
      <dgm:prSet presAssocID="{11A013D1-819D-4223-977C-8D1F3CC961BE}" presName="spaceRect" presStyleCnt="0"/>
      <dgm:spPr/>
    </dgm:pt>
    <dgm:pt modelId="{EBE3A0AD-92D7-4E3F-9777-E0D62B7BAA05}" type="pres">
      <dgm:prSet presAssocID="{11A013D1-819D-4223-977C-8D1F3CC961B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47EE90B-FA30-42C8-82A4-1E83EC0EA3E4}" type="presOf" srcId="{721669BE-65B0-4A39-BC38-848BB66BAE9C}" destId="{9CC46E5A-35A9-4B4C-8CA0-D4F3441EAC70}" srcOrd="0" destOrd="0" presId="urn:microsoft.com/office/officeart/2018/2/layout/IconCircleList"/>
    <dgm:cxn modelId="{4A28D349-8779-4C11-9046-F89E31849221}" srcId="{721669BE-65B0-4A39-BC38-848BB66BAE9C}" destId="{11A013D1-819D-4223-977C-8D1F3CC961BE}" srcOrd="2" destOrd="0" parTransId="{B0207F76-DD9A-4C9B-B64F-87AB817B65BF}" sibTransId="{242CD4D9-1F43-4B26-8B82-584FAE5FA7E6}"/>
    <dgm:cxn modelId="{4EE19CA1-F4F3-44FA-AA4B-0D849A17EA4F}" srcId="{721669BE-65B0-4A39-BC38-848BB66BAE9C}" destId="{02E73F23-182B-4374-9289-6F81C4D733F4}" srcOrd="0" destOrd="0" parTransId="{C4D28845-A244-452E-8D11-B4B54A40E70C}" sibTransId="{726FAA6A-AF35-4175-B2AF-AC043F2A9C55}"/>
    <dgm:cxn modelId="{887710C0-B2C5-4087-9495-75102466441A}" type="presOf" srcId="{FEC88AEF-9422-45EC-94EB-0B7657175EC4}" destId="{B1D5021C-36CE-4290-9087-0724DA75C2E9}" srcOrd="0" destOrd="0" presId="urn:microsoft.com/office/officeart/2018/2/layout/IconCircleList"/>
    <dgm:cxn modelId="{2E171ADC-81F7-4F2D-A285-CF5928119748}" type="presOf" srcId="{11A013D1-819D-4223-977C-8D1F3CC961BE}" destId="{EBE3A0AD-92D7-4E3F-9777-E0D62B7BAA05}" srcOrd="0" destOrd="0" presId="urn:microsoft.com/office/officeart/2018/2/layout/IconCircleList"/>
    <dgm:cxn modelId="{26EED1E4-A5E9-404D-B4C8-D0937E002348}" type="presOf" srcId="{726FAA6A-AF35-4175-B2AF-AC043F2A9C55}" destId="{671525CD-2C02-4305-8C82-9683774AF8D3}" srcOrd="0" destOrd="0" presId="urn:microsoft.com/office/officeart/2018/2/layout/IconCircleList"/>
    <dgm:cxn modelId="{59D699F0-39E7-4A0E-9C58-D4F59082C61F}" type="presOf" srcId="{02E73F23-182B-4374-9289-6F81C4D733F4}" destId="{7C817846-B01B-47CF-9037-0CE2395130CB}" srcOrd="0" destOrd="0" presId="urn:microsoft.com/office/officeart/2018/2/layout/IconCircleList"/>
    <dgm:cxn modelId="{1F2F6CF5-107C-4C43-AA2B-A53A249C609D}" type="presOf" srcId="{2BB71FAA-B3E3-4E61-8E38-B356CB2493F4}" destId="{C2871E19-6E6A-4527-A621-35D0BEB907A9}" srcOrd="0" destOrd="0" presId="urn:microsoft.com/office/officeart/2018/2/layout/IconCircleList"/>
    <dgm:cxn modelId="{42471DFD-7971-44DD-A8DD-185A219BF03F}" srcId="{721669BE-65B0-4A39-BC38-848BB66BAE9C}" destId="{2BB71FAA-B3E3-4E61-8E38-B356CB2493F4}" srcOrd="1" destOrd="0" parTransId="{5F4BA987-0DE3-4C4C-A147-7F24F6020500}" sibTransId="{FEC88AEF-9422-45EC-94EB-0B7657175EC4}"/>
    <dgm:cxn modelId="{195A9244-C355-4DBF-91F4-ECDAA73BD875}" type="presParOf" srcId="{9CC46E5A-35A9-4B4C-8CA0-D4F3441EAC70}" destId="{31001651-A8A3-46C6-86E5-B7AA86A1EFD4}" srcOrd="0" destOrd="0" presId="urn:microsoft.com/office/officeart/2018/2/layout/IconCircleList"/>
    <dgm:cxn modelId="{56625997-2A2E-4593-AD22-9BD903FA5EFA}" type="presParOf" srcId="{31001651-A8A3-46C6-86E5-B7AA86A1EFD4}" destId="{64A1AF0A-16AF-46FD-AD22-01B8C239CC3A}" srcOrd="0" destOrd="0" presId="urn:microsoft.com/office/officeart/2018/2/layout/IconCircleList"/>
    <dgm:cxn modelId="{2874FA0F-5C59-45D0-B746-2FD9A8719D67}" type="presParOf" srcId="{64A1AF0A-16AF-46FD-AD22-01B8C239CC3A}" destId="{F17F6B05-AE0B-40D1-8DF9-ACB126BEF07C}" srcOrd="0" destOrd="0" presId="urn:microsoft.com/office/officeart/2018/2/layout/IconCircleList"/>
    <dgm:cxn modelId="{517513A8-46A5-4D39-9346-CD20B529CF80}" type="presParOf" srcId="{64A1AF0A-16AF-46FD-AD22-01B8C239CC3A}" destId="{02C7C820-D522-4953-9B9D-87CB078AF4C6}" srcOrd="1" destOrd="0" presId="urn:microsoft.com/office/officeart/2018/2/layout/IconCircleList"/>
    <dgm:cxn modelId="{B5493114-AAA0-49A1-9B3E-6002892C6F5A}" type="presParOf" srcId="{64A1AF0A-16AF-46FD-AD22-01B8C239CC3A}" destId="{4F19A7A6-9612-4F0C-A8BA-42EF2BC944FB}" srcOrd="2" destOrd="0" presId="urn:microsoft.com/office/officeart/2018/2/layout/IconCircleList"/>
    <dgm:cxn modelId="{75120274-635C-47A2-82C3-62ABFDF35D72}" type="presParOf" srcId="{64A1AF0A-16AF-46FD-AD22-01B8C239CC3A}" destId="{7C817846-B01B-47CF-9037-0CE2395130CB}" srcOrd="3" destOrd="0" presId="urn:microsoft.com/office/officeart/2018/2/layout/IconCircleList"/>
    <dgm:cxn modelId="{40348B52-53E6-452C-A877-6BE412A3CDD5}" type="presParOf" srcId="{31001651-A8A3-46C6-86E5-B7AA86A1EFD4}" destId="{671525CD-2C02-4305-8C82-9683774AF8D3}" srcOrd="1" destOrd="0" presId="urn:microsoft.com/office/officeart/2018/2/layout/IconCircleList"/>
    <dgm:cxn modelId="{F5C07A1D-3DC9-4964-82F0-1CB9969DEC29}" type="presParOf" srcId="{31001651-A8A3-46C6-86E5-B7AA86A1EFD4}" destId="{3FA21EB3-1246-437B-9CF9-DC077E822DB9}" srcOrd="2" destOrd="0" presId="urn:microsoft.com/office/officeart/2018/2/layout/IconCircleList"/>
    <dgm:cxn modelId="{FEC528A8-815B-4F5D-A48D-1A0C27CB60ED}" type="presParOf" srcId="{3FA21EB3-1246-437B-9CF9-DC077E822DB9}" destId="{E341CAE7-E075-4FDA-9857-089B409E06E9}" srcOrd="0" destOrd="0" presId="urn:microsoft.com/office/officeart/2018/2/layout/IconCircleList"/>
    <dgm:cxn modelId="{A3953338-454D-4C99-88D2-98971AF7A1BD}" type="presParOf" srcId="{3FA21EB3-1246-437B-9CF9-DC077E822DB9}" destId="{08ED1249-7072-4EBA-99EF-BDB9AC2C0189}" srcOrd="1" destOrd="0" presId="urn:microsoft.com/office/officeart/2018/2/layout/IconCircleList"/>
    <dgm:cxn modelId="{11EBEB83-3390-481A-A1EA-6C7F2E306339}" type="presParOf" srcId="{3FA21EB3-1246-437B-9CF9-DC077E822DB9}" destId="{290D484C-2FA1-4E45-A6FF-A4854584FAE0}" srcOrd="2" destOrd="0" presId="urn:microsoft.com/office/officeart/2018/2/layout/IconCircleList"/>
    <dgm:cxn modelId="{0C9A348C-695F-4E78-88A5-A1464248D3C9}" type="presParOf" srcId="{3FA21EB3-1246-437B-9CF9-DC077E822DB9}" destId="{C2871E19-6E6A-4527-A621-35D0BEB907A9}" srcOrd="3" destOrd="0" presId="urn:microsoft.com/office/officeart/2018/2/layout/IconCircleList"/>
    <dgm:cxn modelId="{AAC3AFA6-AB97-4BEC-9600-0D68CEF36DDF}" type="presParOf" srcId="{31001651-A8A3-46C6-86E5-B7AA86A1EFD4}" destId="{B1D5021C-36CE-4290-9087-0724DA75C2E9}" srcOrd="3" destOrd="0" presId="urn:microsoft.com/office/officeart/2018/2/layout/IconCircleList"/>
    <dgm:cxn modelId="{4F75590B-7F3D-4D57-AA44-FA7908023E69}" type="presParOf" srcId="{31001651-A8A3-46C6-86E5-B7AA86A1EFD4}" destId="{7291C2DA-26DC-4D77-AF41-B87680899115}" srcOrd="4" destOrd="0" presId="urn:microsoft.com/office/officeart/2018/2/layout/IconCircleList"/>
    <dgm:cxn modelId="{634FBF32-18DA-469C-BFC0-5C83E0AE8943}" type="presParOf" srcId="{7291C2DA-26DC-4D77-AF41-B87680899115}" destId="{41CA0803-88E6-4D0A-9F60-9C9D7A443F2B}" srcOrd="0" destOrd="0" presId="urn:microsoft.com/office/officeart/2018/2/layout/IconCircleList"/>
    <dgm:cxn modelId="{4F1030C6-8E95-4C54-AAF4-E499A9DE5B28}" type="presParOf" srcId="{7291C2DA-26DC-4D77-AF41-B87680899115}" destId="{3D9EE2D9-59E6-4BF1-8672-D1A2A474D012}" srcOrd="1" destOrd="0" presId="urn:microsoft.com/office/officeart/2018/2/layout/IconCircleList"/>
    <dgm:cxn modelId="{85E5A9D4-997A-4523-94F1-FB0A921734BD}" type="presParOf" srcId="{7291C2DA-26DC-4D77-AF41-B87680899115}" destId="{A6552AC1-990B-44DF-A56B-4C40BEC84CBE}" srcOrd="2" destOrd="0" presId="urn:microsoft.com/office/officeart/2018/2/layout/IconCircleList"/>
    <dgm:cxn modelId="{29638A20-016B-4DE5-B84C-D4AE94BB6763}" type="presParOf" srcId="{7291C2DA-26DC-4D77-AF41-B87680899115}" destId="{EBE3A0AD-92D7-4E3F-9777-E0D62B7BAA0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F6B05-AE0B-40D1-8DF9-ACB126BEF07C}">
      <dsp:nvSpPr>
        <dsp:cNvPr id="0" name=""/>
        <dsp:cNvSpPr/>
      </dsp:nvSpPr>
      <dsp:spPr>
        <a:xfrm>
          <a:off x="317653" y="1769602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7C820-D522-4953-9B9D-87CB078AF4C6}">
      <dsp:nvSpPr>
        <dsp:cNvPr id="0" name=""/>
        <dsp:cNvSpPr/>
      </dsp:nvSpPr>
      <dsp:spPr>
        <a:xfrm>
          <a:off x="488201" y="1940149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817846-B01B-47CF-9037-0CE2395130CB}">
      <dsp:nvSpPr>
        <dsp:cNvPr id="0" name=""/>
        <dsp:cNvSpPr/>
      </dsp:nvSpPr>
      <dsp:spPr>
        <a:xfrm>
          <a:off x="1215795" y="1362382"/>
          <a:ext cx="2090353" cy="1626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Sustainability of colleges and programs based on initiatives/ legislative mandates </a:t>
          </a:r>
          <a:r>
            <a:rPr lang="en-US" sz="1800" b="1" i="1" kern="1200" dirty="0"/>
            <a:t>must</a:t>
          </a:r>
          <a:r>
            <a:rPr lang="en-US" sz="1800" kern="1200" dirty="0"/>
            <a:t> rely on shared governance and effective decision-making structures </a:t>
          </a:r>
          <a:r>
            <a:rPr lang="en-US" sz="1700" kern="1200" dirty="0"/>
            <a:t>  </a:t>
          </a:r>
        </a:p>
      </dsp:txBody>
      <dsp:txXfrm>
        <a:off x="1215795" y="1362382"/>
        <a:ext cx="2090353" cy="1626572"/>
      </dsp:txXfrm>
    </dsp:sp>
    <dsp:sp modelId="{E341CAE7-E075-4FDA-9857-089B409E06E9}">
      <dsp:nvSpPr>
        <dsp:cNvPr id="0" name=""/>
        <dsp:cNvSpPr/>
      </dsp:nvSpPr>
      <dsp:spPr>
        <a:xfrm>
          <a:off x="3639703" y="1769601"/>
          <a:ext cx="812133" cy="812133"/>
        </a:xfrm>
        <a:prstGeom prst="ellipse">
          <a:avLst/>
        </a:prstGeom>
        <a:solidFill>
          <a:schemeClr val="accent5">
            <a:hueOff val="-928772"/>
            <a:satOff val="0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ED1249-7072-4EBA-99EF-BDB9AC2C0189}">
      <dsp:nvSpPr>
        <dsp:cNvPr id="0" name=""/>
        <dsp:cNvSpPr/>
      </dsp:nvSpPr>
      <dsp:spPr>
        <a:xfrm>
          <a:off x="3810251" y="1940149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871E19-6E6A-4527-A621-35D0BEB907A9}">
      <dsp:nvSpPr>
        <dsp:cNvPr id="0" name=""/>
        <dsp:cNvSpPr/>
      </dsp:nvSpPr>
      <dsp:spPr>
        <a:xfrm>
          <a:off x="4659327" y="1347512"/>
          <a:ext cx="1847389" cy="1656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Ensure involvement to represent all faculty disciplines and expertise</a:t>
          </a:r>
        </a:p>
      </dsp:txBody>
      <dsp:txXfrm>
        <a:off x="4659327" y="1347512"/>
        <a:ext cx="1847389" cy="1656312"/>
      </dsp:txXfrm>
    </dsp:sp>
    <dsp:sp modelId="{41CA0803-88E6-4D0A-9F60-9C9D7A443F2B}">
      <dsp:nvSpPr>
        <dsp:cNvPr id="0" name=""/>
        <dsp:cNvSpPr/>
      </dsp:nvSpPr>
      <dsp:spPr>
        <a:xfrm>
          <a:off x="6840271" y="1769601"/>
          <a:ext cx="812133" cy="812133"/>
        </a:xfrm>
        <a:prstGeom prst="ellipse">
          <a:avLst/>
        </a:prstGeom>
        <a:solidFill>
          <a:schemeClr val="accent5">
            <a:hueOff val="-1857544"/>
            <a:satOff val="0"/>
            <a:lumOff val="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9EE2D9-59E6-4BF1-8672-D1A2A474D012}">
      <dsp:nvSpPr>
        <dsp:cNvPr id="0" name=""/>
        <dsp:cNvSpPr/>
      </dsp:nvSpPr>
      <dsp:spPr>
        <a:xfrm>
          <a:off x="7010819" y="1940149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E3A0AD-92D7-4E3F-9777-E0D62B7BAA05}">
      <dsp:nvSpPr>
        <dsp:cNvPr id="0" name=""/>
        <dsp:cNvSpPr/>
      </dsp:nvSpPr>
      <dsp:spPr>
        <a:xfrm>
          <a:off x="7826432" y="1769601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High-level oversight body created specifically for leadership that interacts and reports to existing governance structures</a:t>
          </a:r>
        </a:p>
      </dsp:txBody>
      <dsp:txXfrm>
        <a:off x="7826432" y="1769601"/>
        <a:ext cx="1914313" cy="81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4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E57F4-9D9C-5847-BCD2-13B860A1E0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7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938" y="5179836"/>
            <a:ext cx="10959462" cy="14967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12192000" cy="235516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1" y="403412"/>
            <a:ext cx="10058400" cy="1685768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662569"/>
            <a:ext cx="10058400" cy="312039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2743200" cy="365125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4049486" cy="68580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734" y="1112108"/>
            <a:ext cx="4049486" cy="4559350"/>
          </a:xfrm>
          <a:prstGeom prst="rect">
            <a:avLst/>
          </a:prstGeom>
          <a:solidFill>
            <a:srgbClr val="D0EA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0759" y="1112108"/>
            <a:ext cx="6672648" cy="46708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47135" y="2928551"/>
            <a:ext cx="3583461" cy="253313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0207" y="6356350"/>
            <a:ext cx="2743200" cy="365125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11510682" y="-37218"/>
            <a:ext cx="681318" cy="6895217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4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4049486" cy="68580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734" y="1112108"/>
            <a:ext cx="4049486" cy="4559350"/>
          </a:xfrm>
          <a:prstGeom prst="rect">
            <a:avLst/>
          </a:prstGeom>
          <a:solidFill>
            <a:srgbClr val="04A0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0759" y="1112108"/>
            <a:ext cx="6672648" cy="46708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47135" y="2928551"/>
            <a:ext cx="3583461" cy="253313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0207" y="6356350"/>
            <a:ext cx="2743200" cy="365125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11510682" y="-37218"/>
            <a:ext cx="681318" cy="6895217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5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404948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734" y="1112108"/>
            <a:ext cx="4049486" cy="4559350"/>
          </a:xfrm>
          <a:prstGeom prst="rect">
            <a:avLst/>
          </a:prstGeom>
          <a:solidFill>
            <a:srgbClr val="0546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0759" y="1112108"/>
            <a:ext cx="6672648" cy="46708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47135" y="2928551"/>
            <a:ext cx="3583461" cy="253313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0207" y="6356350"/>
            <a:ext cx="2743200" cy="365125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11510682" y="-37218"/>
            <a:ext cx="681318" cy="6895217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6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3F740-1E9C-A544-964D-48014EBF79BE}"/>
              </a:ext>
            </a:extLst>
          </p:cNvPr>
          <p:cNvSpPr txBox="1">
            <a:spLocks/>
          </p:cNvSpPr>
          <p:nvPr userDrawn="1"/>
        </p:nvSpPr>
        <p:spPr>
          <a:xfrm>
            <a:off x="8580493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616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2 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7686E-7239-014B-BDE6-C25098C3A993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580493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96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6F60-E760-485D-A6F2-A3671CCA8A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Fall 2018 Plenary Session, Irvine, 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F13D-F0A3-46C2-B698-AB3A8038C3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6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0318-0809-C04F-9288-E60B69D54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accent4"/>
                </a:solidFill>
                <a:latin typeface="+mj-lt"/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9" r:id="rId3"/>
    <p:sldLayoutId id="2147483668" r:id="rId4"/>
    <p:sldLayoutId id="2147483667" r:id="rId5"/>
    <p:sldLayoutId id="2147483653" r:id="rId6"/>
    <p:sldLayoutId id="2147483666" r:id="rId7"/>
    <p:sldLayoutId id="2147483655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sccc.org/sites/default/files/local_senates_handbook2015-web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sccc.or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1685-6854-4F4E-8886-7E7F0A6D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Role of the Academic Senate President and Working with your Administration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03676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EEDC4-38BA-452F-B4BE-FDC84633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The Two Ways the Senate Advises the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09A86-C492-469D-818B-2C049EAEA6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0" i="0" dirty="0"/>
              <a:t>The district governing board shall develop policies on academic and professional matters through either or both of the following:</a:t>
            </a:r>
          </a:p>
          <a:p>
            <a:pPr marL="0" indent="0">
              <a:buNone/>
            </a:pPr>
            <a:endParaRPr lang="en-US" sz="2400" b="0" i="0" dirty="0"/>
          </a:p>
          <a:p>
            <a:pPr marL="457200" indent="-457200">
              <a:buAutoNum type="arabicPeriod"/>
            </a:pPr>
            <a:r>
              <a:rPr lang="en-US" sz="2400" b="0" i="0" dirty="0"/>
              <a:t>Rely primarily upon the advice and judgment of the academic senate, </a:t>
            </a:r>
          </a:p>
          <a:p>
            <a:pPr marL="0" indent="0">
              <a:buNone/>
            </a:pPr>
            <a:r>
              <a:rPr lang="en-US" sz="2400" b="0" i="0" dirty="0"/>
              <a:t>OR</a:t>
            </a:r>
          </a:p>
          <a:p>
            <a:pPr marL="457200" indent="-457200">
              <a:buAutoNum type="arabicPeriod" startAt="2"/>
            </a:pPr>
            <a:r>
              <a:rPr lang="en-US" sz="2400" b="0" i="0" dirty="0"/>
              <a:t>The governing board, or its designees, and the academic senate shall reach mutual agreement by written resolution, regulation, or policy of the governing board effectuating such recommendations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7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8C2E-63D1-4C83-B690-782A504D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guide relationships and interactions!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72CF-2A1D-493B-8510-CA256B6BB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10+1 Academic and Professional matters…and MATTERS!</a:t>
            </a:r>
          </a:p>
          <a:p>
            <a:r>
              <a:rPr lang="en-US" dirty="0"/>
              <a:t>What’s effective at building relationships?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D71B3-2D1B-4463-9033-AEB9EE8F4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679" y="2834434"/>
            <a:ext cx="3560043" cy="298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3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8C2E-63D1-4C83-B690-782A504D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STRATEGIES for RELATIONSHIP BUILDING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72CF-2A1D-493B-8510-CA256B6BB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71475" indent="-342900">
              <a:spcBef>
                <a:spcPts val="0"/>
              </a:spcBef>
              <a:buSzPts val="3000"/>
            </a:pPr>
            <a:r>
              <a:rPr lang="en-US" dirty="0"/>
              <a:t>Mutual understanding of roles/responsibilities and </a:t>
            </a:r>
            <a:r>
              <a:rPr lang="en-US" i="1" dirty="0"/>
              <a:t>genuine</a:t>
            </a:r>
            <a:r>
              <a:rPr lang="en-US" dirty="0"/>
              <a:t> respect</a:t>
            </a:r>
          </a:p>
          <a:p>
            <a:pPr marL="28575" indent="0">
              <a:spcBef>
                <a:spcPts val="0"/>
              </a:spcBef>
              <a:buSzPts val="3000"/>
              <a:buNone/>
            </a:pPr>
            <a:endParaRPr lang="en-US" dirty="0"/>
          </a:p>
          <a:p>
            <a:pPr marL="371475" indent="-342900">
              <a:spcBef>
                <a:spcPts val="0"/>
              </a:spcBef>
              <a:buSzPts val="3000"/>
            </a:pPr>
            <a:r>
              <a:rPr lang="en-US" dirty="0"/>
              <a:t>Inclusivity, transparency, diplomacy</a:t>
            </a:r>
          </a:p>
          <a:p>
            <a:pPr marL="28575" indent="0">
              <a:spcBef>
                <a:spcPts val="0"/>
              </a:spcBef>
              <a:buSzPts val="3000"/>
              <a:buNone/>
            </a:pPr>
            <a:endParaRPr lang="en-US" dirty="0"/>
          </a:p>
          <a:p>
            <a:pPr marL="371475" indent="-342900">
              <a:spcBef>
                <a:spcPts val="0"/>
              </a:spcBef>
              <a:buSzPts val="3000"/>
            </a:pPr>
            <a:r>
              <a:rPr lang="en-US" dirty="0"/>
              <a:t>Direction from local board policies, administrative procedures, and contract </a:t>
            </a:r>
          </a:p>
          <a:p>
            <a:pPr marL="28575" indent="0">
              <a:spcBef>
                <a:spcPts val="0"/>
              </a:spcBef>
              <a:buSzPts val="3000"/>
              <a:buNone/>
            </a:pPr>
            <a:endParaRPr lang="en-US" dirty="0"/>
          </a:p>
          <a:p>
            <a:pPr marL="371475" indent="-342900">
              <a:spcBef>
                <a:spcPts val="0"/>
              </a:spcBef>
              <a:buSzPts val="3000"/>
            </a:pPr>
            <a:r>
              <a:rPr lang="en-US" dirty="0"/>
              <a:t>Written agreements!</a:t>
            </a:r>
          </a:p>
          <a:p>
            <a:pPr marL="28575" indent="0">
              <a:spcBef>
                <a:spcPts val="0"/>
              </a:spcBef>
              <a:buSzPts val="3000"/>
              <a:buNone/>
            </a:pPr>
            <a:r>
              <a:rPr lang="en-US" sz="1650" dirty="0"/>
              <a:t>**Generate when not stressed by conflict or other major concerns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2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8C2E-63D1-4C83-B690-782A504D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72CF-2A1D-493B-8510-CA256B6BB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Think about what makes your relationship with this person important.</a:t>
            </a:r>
          </a:p>
          <a:p>
            <a:pPr lvl="0"/>
            <a:r>
              <a:rPr lang="en-US" dirty="0"/>
              <a:t>Seek the source of the disagreement and points of common purpose (Is this a hill to die on?)</a:t>
            </a:r>
          </a:p>
          <a:p>
            <a:pPr lvl="0"/>
            <a:r>
              <a:rPr lang="en-US" dirty="0"/>
              <a:t>Stay responsible for your feelings</a:t>
            </a:r>
          </a:p>
          <a:p>
            <a:pPr lvl="0"/>
            <a:r>
              <a:rPr lang="en-US" dirty="0"/>
              <a:t>Identify unconscious biases (conversation filters)</a:t>
            </a:r>
          </a:p>
          <a:p>
            <a:pPr lvl="0"/>
            <a:r>
              <a:rPr lang="en-US" dirty="0"/>
              <a:t>Be mindful of personal power and privilege</a:t>
            </a:r>
          </a:p>
          <a:p>
            <a:pPr lvl="0"/>
            <a:r>
              <a:rPr lang="en-US" dirty="0"/>
              <a:t>Engage in dialogue including clarifying values/checking personal perception</a:t>
            </a:r>
          </a:p>
          <a:p>
            <a:pPr lvl="0"/>
            <a:r>
              <a:rPr lang="en-US" dirty="0"/>
              <a:t>Pay attention to what has heart and meaning</a:t>
            </a:r>
          </a:p>
          <a:p>
            <a:pPr lvl="0"/>
            <a:r>
              <a:rPr lang="en-US" dirty="0"/>
              <a:t>Speak the truth without blame or judgment </a:t>
            </a:r>
          </a:p>
          <a:p>
            <a:pPr lvl="0"/>
            <a:r>
              <a:rPr lang="en-US" dirty="0"/>
              <a:t>Be open to outcome, not attached to outcome</a:t>
            </a:r>
          </a:p>
          <a:p>
            <a:r>
              <a:rPr lang="en-US" dirty="0"/>
              <a:t>Allow for mistakes to happen!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1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8C2E-63D1-4C83-B690-782A504D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+mj-lt"/>
              </a:rPr>
              <a:t>Setting the Tone as Senate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72CF-2A1D-493B-8510-CA256B6BB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0" i="0" dirty="0"/>
              <a:t>The senate president can set the tone by:</a:t>
            </a:r>
          </a:p>
          <a:p>
            <a:pPr lvl="1"/>
            <a:r>
              <a:rPr lang="en-US" b="0" i="0" dirty="0"/>
              <a:t>Creating a vision &amp; strategy</a:t>
            </a:r>
          </a:p>
          <a:p>
            <a:pPr lvl="1"/>
            <a:r>
              <a:rPr lang="en-US" b="0" i="0" dirty="0"/>
              <a:t>Recognizing leadership styles and how to use them</a:t>
            </a:r>
          </a:p>
          <a:p>
            <a:pPr lvl="1"/>
            <a:r>
              <a:rPr lang="en-US" b="0" i="0" dirty="0"/>
              <a:t>Being proactive</a:t>
            </a:r>
          </a:p>
          <a:p>
            <a:pPr lvl="1"/>
            <a:r>
              <a:rPr lang="en-US" b="0" i="0" dirty="0"/>
              <a:t>Setting direction</a:t>
            </a:r>
          </a:p>
          <a:p>
            <a:pPr lvl="1"/>
            <a:r>
              <a:rPr lang="en-US" b="0" i="0" dirty="0"/>
              <a:t>Raising expectations</a:t>
            </a:r>
          </a:p>
          <a:p>
            <a:pPr lvl="1"/>
            <a:r>
              <a:rPr lang="en-US" b="0" i="0" dirty="0"/>
              <a:t>Asking lots of questions</a:t>
            </a:r>
          </a:p>
          <a:p>
            <a:pPr lvl="1"/>
            <a:r>
              <a:rPr lang="en-US" b="0" i="0" dirty="0"/>
              <a:t>Having allies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0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B471-EE15-42A6-AD3F-46F520AA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Representation Matters</a:t>
            </a:r>
            <a:br>
              <a:rPr lang="en-US" dirty="0"/>
            </a:br>
            <a:r>
              <a:rPr lang="en-US" dirty="0"/>
              <a:t>	On Senate and Campus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BC86-AC18-4344-A3FF-0DCAA4F80D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Examine campus and senate committee membership to ascertain gaps in representation</a:t>
            </a:r>
          </a:p>
          <a:p>
            <a:r>
              <a:rPr lang="en-US" dirty="0"/>
              <a:t>Assure that all faculty appointments to campus governance committees are made by the academic senate (by the president or whatever structure the senate uses)</a:t>
            </a:r>
          </a:p>
          <a:p>
            <a:r>
              <a:rPr lang="en-US" dirty="0"/>
              <a:t>Reach out to groups of faculty that are typically not well represented on committees to make appointments that are more inclusive</a:t>
            </a:r>
          </a:p>
        </p:txBody>
      </p:sp>
    </p:spTree>
    <p:extLst>
      <p:ext uri="{BB962C8B-B14F-4D97-AF65-F5344CB8AC3E}">
        <p14:creationId xmlns:p14="http://schemas.microsoft.com/office/powerpoint/2010/main" val="248055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B471-EE15-42A6-AD3F-46F520AA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Matters—On Hiring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BC86-AC18-4344-A3FF-0DCAA4F80D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Ensure that a diverse group of faculty sit on hiring committees </a:t>
            </a:r>
          </a:p>
          <a:p>
            <a:r>
              <a:rPr lang="en-US" dirty="0"/>
              <a:t>Work with human resources to assure that faculty are adequately trained on effective practices to obtain a diverse pool of potential new hires</a:t>
            </a:r>
          </a:p>
          <a:p>
            <a:r>
              <a:rPr lang="en-US" dirty="0"/>
              <a:t>Maximize the faculty representation on hiring committees for academic administrators, especially VPs, presidents, and chancellors as permitted in board policies and administrative procedures</a:t>
            </a:r>
          </a:p>
        </p:txBody>
      </p:sp>
    </p:spTree>
    <p:extLst>
      <p:ext uri="{BB962C8B-B14F-4D97-AF65-F5344CB8AC3E}">
        <p14:creationId xmlns:p14="http://schemas.microsoft.com/office/powerpoint/2010/main" val="98441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E0C6-700D-4E73-BF3D-39364DCC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0" dirty="0">
                <a:latin typeface="+mj-lt"/>
              </a:rPr>
              <a:t>Provide Leadership for Faculty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B37F8-6F93-4DA9-A945-902BE1038D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b="0" i="0" dirty="0">
                <a:solidFill>
                  <a:schemeClr val="tx2"/>
                </a:solidFill>
              </a:rPr>
              <a:t>Conduct senate orientations for faculty</a:t>
            </a:r>
          </a:p>
          <a:p>
            <a:r>
              <a:rPr lang="en-US" sz="2400" b="0" i="0" dirty="0">
                <a:solidFill>
                  <a:schemeClr val="tx2"/>
                </a:solidFill>
              </a:rPr>
              <a:t>Foster connections with the faculty beyond the senate</a:t>
            </a:r>
          </a:p>
          <a:p>
            <a:r>
              <a:rPr lang="en-US" sz="2400" b="0" i="0" dirty="0">
                <a:solidFill>
                  <a:schemeClr val="tx2"/>
                </a:solidFill>
              </a:rPr>
              <a:t>Create an orientation for new senators on participatory governance </a:t>
            </a:r>
          </a:p>
          <a:p>
            <a:r>
              <a:rPr lang="en-US" dirty="0">
                <a:solidFill>
                  <a:schemeClr val="tx2"/>
                </a:solidFill>
              </a:rPr>
              <a:t>Model Leadership </a:t>
            </a:r>
          </a:p>
          <a:p>
            <a:r>
              <a:rPr lang="en-US" dirty="0">
                <a:solidFill>
                  <a:schemeClr val="tx2"/>
                </a:solidFill>
              </a:rPr>
              <a:t>Assume good intentions</a:t>
            </a:r>
          </a:p>
          <a:p>
            <a:r>
              <a:rPr lang="en-US" dirty="0">
                <a:solidFill>
                  <a:schemeClr val="tx2"/>
                </a:solidFill>
              </a:rPr>
              <a:t>Build connections with the ASCCC by promoting and institutes, area meetings, plenary sessions and other ASCCC </a:t>
            </a:r>
            <a:r>
              <a:rPr lang="en-US" dirty="0"/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3722970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463" y="6075146"/>
            <a:ext cx="801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http://www.asccc.org/sites/default/files/local_senates_handbook2015-web.pdf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2920" t="14009" r="34299" b="10304"/>
          <a:stretch/>
        </p:blipFill>
        <p:spPr>
          <a:xfrm>
            <a:off x="4230616" y="1582746"/>
            <a:ext cx="3483429" cy="4492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C660A2C-BBBD-429C-B12F-8694942A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6"/>
            <a:ext cx="10046043" cy="861376"/>
          </a:xfrm>
        </p:spPr>
        <p:txBody>
          <a:bodyPr/>
          <a:lstStyle/>
          <a:p>
            <a:r>
              <a:rPr lang="en-US" dirty="0"/>
              <a:t>Utilize ASCCC Resources such 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D7B619-8836-4FA7-9E92-3EA9A0A86A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602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8C2E-63D1-4C83-B690-782A504D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the Administration and the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72CF-2A1D-493B-8510-CA256B6BB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Facilitate Conversations with the Administration</a:t>
            </a:r>
          </a:p>
          <a:p>
            <a:r>
              <a:rPr lang="en-US" dirty="0"/>
              <a:t>Look for commonalities (e.g. serving students)</a:t>
            </a:r>
          </a:p>
          <a:p>
            <a:r>
              <a:rPr lang="en-US" dirty="0"/>
              <a:t>Communicate frequently and establish relationships before there is a pressing issue to resolve</a:t>
            </a:r>
          </a:p>
          <a:p>
            <a:r>
              <a:rPr lang="en-US" dirty="0"/>
              <a:t>Share the good work of faculty with the board at every opportunity</a:t>
            </a:r>
          </a:p>
          <a:p>
            <a:r>
              <a:rPr lang="en-US" b="0" i="0" dirty="0">
                <a:cs typeface="Arial" panose="020B0604020202020204" pitchFamily="34" charset="0"/>
              </a:rPr>
              <a:t>Maintain effective relationships with other governance groups</a:t>
            </a:r>
          </a:p>
          <a:p>
            <a:endParaRPr lang="en-US" b="0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5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1685-6854-4F4E-8886-7E7F0A6D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 Foster ASCCC South Representative</a:t>
            </a:r>
            <a:br>
              <a:rPr lang="en-US" dirty="0"/>
            </a:br>
            <a:r>
              <a:rPr lang="en-US" dirty="0"/>
              <a:t>Julie Oliver ASCCC Area A Representative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960689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8C2E-63D1-4C83-B690-782A504D4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569793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Relationships are CRUCIAL!</a:t>
            </a:r>
            <a:endParaRPr lang="en-US" dirty="0"/>
          </a:p>
        </p:txBody>
      </p:sp>
      <p:pic>
        <p:nvPicPr>
          <p:cNvPr id="4" name="Content Placeholder 3" descr="A group of people flying kites in the sky&#10;&#10;Description automatically generated">
            <a:extLst>
              <a:ext uri="{FF2B5EF4-FFF2-40B4-BE49-F238E27FC236}">
                <a16:creationId xmlns:a16="http://schemas.microsoft.com/office/drawing/2014/main" id="{4C061461-973C-46A1-8C7F-FE14F22CC5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38" y="1869281"/>
            <a:ext cx="57912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58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8C2E-63D1-4C83-B690-782A504D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&amp; A…and THANK YOU!</a:t>
            </a:r>
            <a:endParaRPr lang="en-US" dirty="0"/>
          </a:p>
        </p:txBody>
      </p:sp>
      <p:pic>
        <p:nvPicPr>
          <p:cNvPr id="4" name="Picture 2" descr="questions">
            <a:extLst>
              <a:ext uri="{FF2B5EF4-FFF2-40B4-BE49-F238E27FC236}">
                <a16:creationId xmlns:a16="http://schemas.microsoft.com/office/drawing/2014/main" id="{A0A09BD8-819C-4024-B341-A05A8997161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39650">
            <a:off x="2283485" y="2061158"/>
            <a:ext cx="48895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84885F-B8B1-4276-B115-3F187265ADB3}"/>
              </a:ext>
            </a:extLst>
          </p:cNvPr>
          <p:cNvSpPr txBox="1"/>
          <p:nvPr/>
        </p:nvSpPr>
        <p:spPr>
          <a:xfrm>
            <a:off x="7649028" y="3577140"/>
            <a:ext cx="4114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Please submit questions to </a:t>
            </a:r>
            <a:r>
              <a:rPr lang="en-US" sz="40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info@asccc.org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72CF-2A1D-493B-8510-CA256B6BB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602027"/>
            <a:ext cx="10058400" cy="5547631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5400" dirty="0"/>
              <a:t>“No one should make the claim of being educated until he or she has learned to live in harmony with people who are different.” </a:t>
            </a:r>
          </a:p>
          <a:p>
            <a:pPr marL="45720" indent="0">
              <a:buNone/>
            </a:pPr>
            <a:endParaRPr lang="en-US" sz="4000" dirty="0"/>
          </a:p>
          <a:p>
            <a:pPr marL="45720" indent="0">
              <a:buNone/>
            </a:pPr>
            <a:r>
              <a:rPr lang="en-US" sz="1800" dirty="0"/>
              <a:t>Wilson, A. H. (1982, Summer). </a:t>
            </a:r>
            <a:r>
              <a:rPr lang="en-US" sz="1800" i="1" dirty="0"/>
              <a:t>Cross-cultural experiential learning for teachers</a:t>
            </a:r>
            <a:r>
              <a:rPr lang="en-US" sz="1800" dirty="0"/>
              <a:t>. </a:t>
            </a:r>
          </a:p>
          <a:p>
            <a:pPr marL="45720" indent="0">
              <a:buNone/>
            </a:pPr>
            <a:r>
              <a:rPr lang="en-US" sz="1800" dirty="0"/>
              <a:t>Theory Into Practice, 21(3), 184-192. </a:t>
            </a:r>
            <a:endParaRPr lang="en-US" sz="18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9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8C2E-63D1-4C83-B690-782A504D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Question Before We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72CF-2A1D-493B-8510-CA256B6BB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3726" y="1798320"/>
            <a:ext cx="821232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do we have Academic Senates?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 descr="Constitutional &lt;strong&gt;questions&lt;/strong&gt; | prior probability">
            <a:extLst>
              <a:ext uri="{FF2B5EF4-FFF2-40B4-BE49-F238E27FC236}">
                <a16:creationId xmlns:a16="http://schemas.microsoft.com/office/drawing/2014/main" id="{931CE0EB-9948-4684-9ADF-4379C57840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482" y="2359454"/>
            <a:ext cx="2297617" cy="38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4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8C2E-63D1-4C83-B690-782A504D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“10 + 1”</a:t>
            </a:r>
            <a:br>
              <a:rPr lang="en-US" dirty="0"/>
            </a:br>
            <a:r>
              <a:rPr lang="en-US" dirty="0"/>
              <a:t>Title 5 §53200 (c)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72CF-2A1D-493B-8510-CA256B6BB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en-US" dirty="0"/>
              <a:t>Curriculum, including establishing prerequisites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Degree &amp; Certificate Requirements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Grading Policies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Educational Program Development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Standards &amp; Policies regarding </a:t>
            </a:r>
            <a:br>
              <a:rPr lang="en-US" dirty="0"/>
            </a:br>
            <a:r>
              <a:rPr lang="en-US" dirty="0"/>
              <a:t>Student Preparation and Success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College governance structures, as related to faculty roles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Faculty roles and involvement in accreditation process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Policies for faculty professional development activities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Processes for program review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Processes for institutional planning and budget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0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8C2E-63D1-4C83-B690-782A504D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Times New Roman" charset="0"/>
                <a:cs typeface="Times New Roman" charset="0"/>
              </a:rPr>
              <a:t>And don’t forget</a:t>
            </a:r>
            <a:r>
              <a:rPr lang="mr-IN" b="1" dirty="0">
                <a:ea typeface="Times New Roman" charset="0"/>
                <a:cs typeface="Times New Roman" charset="0"/>
              </a:rPr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72CF-2A1D-493B-8510-CA256B6BB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dirty="0">
                <a:ea typeface="Times New Roman" charset="0"/>
                <a:cs typeface="Times New Roman" charset="0"/>
              </a:rPr>
              <a:t>“</a:t>
            </a:r>
            <a:r>
              <a:rPr lang="en-US" altLang="ja-JP" dirty="0">
                <a:ea typeface="Times New Roman" charset="0"/>
                <a:cs typeface="Times New Roman" charset="0"/>
              </a:rPr>
              <a:t>+ 1</a:t>
            </a:r>
            <a:r>
              <a:rPr lang="ja-JP" altLang="en-US" dirty="0">
                <a:ea typeface="Times New Roman" charset="0"/>
                <a:cs typeface="Times New Roman" charset="0"/>
              </a:rPr>
              <a:t>”</a:t>
            </a:r>
            <a:endParaRPr lang="en-US" b="1" dirty="0">
              <a:ea typeface="Times New Roman" charset="0"/>
              <a:cs typeface="Times New Roman" charset="0"/>
            </a:endParaRPr>
          </a:p>
          <a:p>
            <a:pPr marL="685800" indent="-685800">
              <a:buAutoNum type="arabicPeriod" startAt="11"/>
            </a:pPr>
            <a:r>
              <a:rPr lang="en-US" dirty="0">
                <a:ea typeface="Times New Roman" charset="0"/>
                <a:cs typeface="Times New Roman" charset="0"/>
              </a:rPr>
              <a:t>Other academic and professional matters as mutually agreed upon</a:t>
            </a:r>
          </a:p>
          <a:p>
            <a:endParaRPr lang="en-US" dirty="0"/>
          </a:p>
        </p:txBody>
      </p:sp>
      <p:pic>
        <p:nvPicPr>
          <p:cNvPr id="4" name="Picture 2" descr="Image result for complex arrows">
            <a:extLst>
              <a:ext uri="{FF2B5EF4-FFF2-40B4-BE49-F238E27FC236}">
                <a16:creationId xmlns:a16="http://schemas.microsoft.com/office/drawing/2014/main" id="{E8B6BDDF-F035-47BD-9537-ABB3F163C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79" y="3070419"/>
            <a:ext cx="4743191" cy="355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8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8C2E-63D1-4C83-B690-782A504D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charset="0"/>
                <a:cs typeface="Times New Roman" charset="0"/>
              </a:rPr>
              <a:t>LOCAL &amp; State Academic Senates</a:t>
            </a:r>
            <a:endParaRPr lang="en-U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68EDF985-E1A0-4352-A1DD-459ED0A07CC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6372797"/>
              </p:ext>
            </p:extLst>
          </p:nvPr>
        </p:nvGraphicFramePr>
        <p:xfrm>
          <a:off x="1277938" y="1798638"/>
          <a:ext cx="100584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64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8C2E-63D1-4C83-B690-782A504D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system and institutions!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72CF-2A1D-493B-8510-CA256B6BB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STUDENTS!</a:t>
            </a:r>
          </a:p>
          <a:p>
            <a:r>
              <a:rPr lang="en-US" dirty="0"/>
              <a:t>Colleagues</a:t>
            </a:r>
          </a:p>
          <a:p>
            <a:r>
              <a:rPr lang="en-US" dirty="0"/>
              <a:t>Deans/ Supervisors</a:t>
            </a:r>
          </a:p>
          <a:p>
            <a:r>
              <a:rPr lang="en-US" dirty="0"/>
              <a:t>Vice President(s)</a:t>
            </a:r>
          </a:p>
          <a:p>
            <a:r>
              <a:rPr lang="en-US" dirty="0"/>
              <a:t>Superintendent/President/ Chief Executive Officer (CEO)</a:t>
            </a:r>
          </a:p>
          <a:p>
            <a:r>
              <a:rPr lang="en-US" dirty="0"/>
              <a:t>Chancellor</a:t>
            </a:r>
          </a:p>
          <a:p>
            <a:r>
              <a:rPr lang="en-US" dirty="0"/>
              <a:t>Board of Trustees</a:t>
            </a:r>
          </a:p>
          <a:p>
            <a:r>
              <a:rPr lang="en-US" dirty="0"/>
              <a:t>Unions</a:t>
            </a:r>
          </a:p>
          <a:p>
            <a:r>
              <a:rPr lang="en-US" dirty="0"/>
              <a:t>Other stakeholders?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61535F9-6150-41AA-B9D3-AA0223692E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39" y="4076158"/>
            <a:ext cx="3650528" cy="20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8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8C2E-63D1-4C83-B690-782A504D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TITLE 5 §51023.5 (a)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672CF-2A1D-493B-8510-CA256B6BBD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governing board shall adopt policies and procedures that provide district and college staff the opportunity to participate effectively in district and college governance.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5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E02826"/>
      </a:dk1>
      <a:lt1>
        <a:srgbClr val="FFFFFF"/>
      </a:lt1>
      <a:dk2>
        <a:srgbClr val="000000"/>
      </a:dk2>
      <a:lt2>
        <a:srgbClr val="E7E6E6"/>
      </a:lt2>
      <a:accent1>
        <a:srgbClr val="E02826"/>
      </a:accent1>
      <a:accent2>
        <a:srgbClr val="054690"/>
      </a:accent2>
      <a:accent3>
        <a:srgbClr val="FAA01E"/>
      </a:accent3>
      <a:accent4>
        <a:srgbClr val="888888"/>
      </a:accent4>
      <a:accent5>
        <a:srgbClr val="005691"/>
      </a:accent5>
      <a:accent6>
        <a:srgbClr val="00A593"/>
      </a:accent6>
      <a:hlink>
        <a:srgbClr val="5C3628"/>
      </a:hlink>
      <a:folHlink>
        <a:srgbClr val="5C36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850</Words>
  <Application>Microsoft Office PowerPoint</Application>
  <PresentationFormat>Widescreen</PresentationFormat>
  <Paragraphs>116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Palatino</vt:lpstr>
      <vt:lpstr>Office Theme</vt:lpstr>
      <vt:lpstr>The Role of the Academic Senate President and Working with your Administration</vt:lpstr>
      <vt:lpstr>Sam Foster ASCCC South Representative Julie Oliver ASCCC Area A Representative</vt:lpstr>
      <vt:lpstr>PowerPoint Presentation</vt:lpstr>
      <vt:lpstr>A Question Before We Start</vt:lpstr>
      <vt:lpstr>The “10 + 1” Title 5 §53200 (c)</vt:lpstr>
      <vt:lpstr>And don’t forget…</vt:lpstr>
      <vt:lpstr>LOCAL &amp; State Academic Senates</vt:lpstr>
      <vt:lpstr>Complex system and institutions!</vt:lpstr>
      <vt:lpstr>TITLE 5 §51023.5 (a) </vt:lpstr>
      <vt:lpstr>The Two Ways the Senate Advises the Board</vt:lpstr>
      <vt:lpstr>PRINCIPLES  to guide relationships and interactions!</vt:lpstr>
      <vt:lpstr>EFFECTIVE STRATEGIES for RELATIONSHIP BUILDING</vt:lpstr>
      <vt:lpstr>And…</vt:lpstr>
      <vt:lpstr>Setting the Tone as Senate President</vt:lpstr>
      <vt:lpstr>Representation Matters  On Senate and Campus Committees</vt:lpstr>
      <vt:lpstr>Representation Matters—On Hiring Committees</vt:lpstr>
      <vt:lpstr>Provide Leadership for Faculty</vt:lpstr>
      <vt:lpstr>Utilize ASCCC Resources such as</vt:lpstr>
      <vt:lpstr>Working with the Administration and the Board</vt:lpstr>
      <vt:lpstr>Effective Relationships are CRUCIAL!</vt:lpstr>
      <vt:lpstr>Q &amp; A…and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Nash</dc:creator>
  <cp:lastModifiedBy>Sam Foster</cp:lastModifiedBy>
  <cp:revision>47</cp:revision>
  <dcterms:created xsi:type="dcterms:W3CDTF">2019-10-17T19:23:47Z</dcterms:created>
  <dcterms:modified xsi:type="dcterms:W3CDTF">2020-06-13T01:31:28Z</dcterms:modified>
</cp:coreProperties>
</file>