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81" r:id="rId4"/>
    <p:sldId id="300" r:id="rId5"/>
    <p:sldId id="258" r:id="rId6"/>
    <p:sldId id="277" r:id="rId7"/>
    <p:sldId id="291" r:id="rId8"/>
    <p:sldId id="292" r:id="rId9"/>
    <p:sldId id="293" r:id="rId10"/>
    <p:sldId id="321" r:id="rId11"/>
    <p:sldId id="278" r:id="rId12"/>
    <p:sldId id="279" r:id="rId13"/>
    <p:sldId id="307" r:id="rId14"/>
    <p:sldId id="324" r:id="rId15"/>
    <p:sldId id="306" r:id="rId16"/>
    <p:sldId id="299" r:id="rId17"/>
    <p:sldId id="313" r:id="rId18"/>
    <p:sldId id="314" r:id="rId19"/>
    <p:sldId id="315" r:id="rId20"/>
    <p:sldId id="316" r:id="rId21"/>
    <p:sldId id="309" r:id="rId22"/>
    <p:sldId id="322" r:id="rId23"/>
    <p:sldId id="323" r:id="rId24"/>
    <p:sldId id="317" r:id="rId25"/>
    <p:sldId id="320" r:id="rId26"/>
    <p:sldId id="296" r:id="rId27"/>
    <p:sldId id="271" r:id="rId28"/>
    <p:sldId id="318" r:id="rId29"/>
    <p:sldId id="301" r:id="rId30"/>
    <p:sldId id="31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831"/>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03" autoAdjust="0"/>
    <p:restoredTop sz="94707"/>
  </p:normalViewPr>
  <p:slideViewPr>
    <p:cSldViewPr snapToGrid="0" snapToObjects="1">
      <p:cViewPr varScale="1">
        <p:scale>
          <a:sx n="85" d="100"/>
          <a:sy n="85" d="100"/>
        </p:scale>
        <p:origin x="92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30C3661-8149-4CC1-81F3-C341CE9E382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17C22F7-269F-4FEA-876F-6C46CF9E3DE8}">
      <dgm:prSet/>
      <dgm:spPr>
        <a:solidFill>
          <a:schemeClr val="accent1">
            <a:lumMod val="60000"/>
            <a:lumOff val="40000"/>
          </a:schemeClr>
        </a:solidFill>
      </dgm:spPr>
      <dgm:t>
        <a:bodyPr/>
        <a:lstStyle/>
        <a:p>
          <a:r>
            <a:rPr lang="en-US" dirty="0">
              <a:solidFill>
                <a:schemeClr val="bg1"/>
              </a:solidFill>
            </a:rPr>
            <a:t>Laws resulting from legislation</a:t>
          </a:r>
        </a:p>
      </dgm:t>
    </dgm:pt>
    <dgm:pt modelId="{1AB5B119-9D09-4CE5-B72E-38049F9E436D}" type="parTrans" cxnId="{A70C5B14-2959-4E09-BADB-BF1490572F9B}">
      <dgm:prSet/>
      <dgm:spPr/>
      <dgm:t>
        <a:bodyPr/>
        <a:lstStyle/>
        <a:p>
          <a:endParaRPr lang="en-US"/>
        </a:p>
      </dgm:t>
    </dgm:pt>
    <dgm:pt modelId="{A9CB6E7F-5ECE-4108-829C-BBBBD53B8737}" type="sibTrans" cxnId="{A70C5B14-2959-4E09-BADB-BF1490572F9B}">
      <dgm:prSet/>
      <dgm:spPr/>
      <dgm:t>
        <a:bodyPr/>
        <a:lstStyle/>
        <a:p>
          <a:endParaRPr lang="en-US"/>
        </a:p>
      </dgm:t>
    </dgm:pt>
    <dgm:pt modelId="{E933510E-3E5E-457A-B691-C8ABA255F6B2}">
      <dgm:prSet/>
      <dgm:spPr/>
      <dgm:t>
        <a:bodyPr/>
        <a:lstStyle/>
        <a:p>
          <a:r>
            <a:rPr lang="en-US" dirty="0">
              <a:solidFill>
                <a:schemeClr val="bg1"/>
              </a:solidFill>
            </a:rPr>
            <a:t>Requires legislation to be changed</a:t>
          </a:r>
        </a:p>
      </dgm:t>
    </dgm:pt>
    <dgm:pt modelId="{E6807EBC-F638-4762-AA81-105FA6D6A32F}" type="parTrans" cxnId="{77C1BF4C-22E4-4342-B4B1-F1A882C5E17B}">
      <dgm:prSet/>
      <dgm:spPr/>
      <dgm:t>
        <a:bodyPr/>
        <a:lstStyle/>
        <a:p>
          <a:endParaRPr lang="en-US"/>
        </a:p>
      </dgm:t>
    </dgm:pt>
    <dgm:pt modelId="{AA2E5946-9540-42D7-8FDD-20C7FF31EDB4}" type="sibTrans" cxnId="{77C1BF4C-22E4-4342-B4B1-F1A882C5E17B}">
      <dgm:prSet/>
      <dgm:spPr/>
      <dgm:t>
        <a:bodyPr/>
        <a:lstStyle/>
        <a:p>
          <a:endParaRPr lang="en-US"/>
        </a:p>
      </dgm:t>
    </dgm:pt>
    <dgm:pt modelId="{8EA89863-4791-417F-823F-05EC040E61DD}">
      <dgm:prSet/>
      <dgm:spPr/>
      <dgm:t>
        <a:bodyPr/>
        <a:lstStyle/>
        <a:p>
          <a:r>
            <a:rPr lang="en-US" dirty="0">
              <a:solidFill>
                <a:schemeClr val="bg1"/>
              </a:solidFill>
            </a:rPr>
            <a:t>Always supersedes Title 5 regulation</a:t>
          </a:r>
        </a:p>
      </dgm:t>
    </dgm:pt>
    <dgm:pt modelId="{788779C1-8E5D-41E0-B455-6BEE70492A2A}" type="parTrans" cxnId="{C014B87C-E98D-4558-A56E-45AF6C53F499}">
      <dgm:prSet/>
      <dgm:spPr/>
      <dgm:t>
        <a:bodyPr/>
        <a:lstStyle/>
        <a:p>
          <a:endParaRPr lang="en-US"/>
        </a:p>
      </dgm:t>
    </dgm:pt>
    <dgm:pt modelId="{CBB56B5C-8240-42F0-B333-73BB358294B1}" type="sibTrans" cxnId="{C014B87C-E98D-4558-A56E-45AF6C53F499}">
      <dgm:prSet/>
      <dgm:spPr/>
      <dgm:t>
        <a:bodyPr/>
        <a:lstStyle/>
        <a:p>
          <a:endParaRPr lang="en-US"/>
        </a:p>
      </dgm:t>
    </dgm:pt>
    <dgm:pt modelId="{27D80854-5F8B-4C68-A82E-D3DCF0BCAFF3}">
      <dgm:prSet/>
      <dgm:spPr/>
      <dgm:t>
        <a:bodyPr/>
        <a:lstStyle/>
        <a:p>
          <a:r>
            <a:rPr lang="en-US" dirty="0">
              <a:solidFill>
                <a:schemeClr val="bg1"/>
              </a:solidFill>
            </a:rPr>
            <a:t>Governance was amended by AB 1725 in 1988</a:t>
          </a:r>
        </a:p>
      </dgm:t>
    </dgm:pt>
    <dgm:pt modelId="{E70D688F-690A-4A76-812E-BB310C2159BB}" type="parTrans" cxnId="{44AE85C4-41F6-4277-8134-3520E5498033}">
      <dgm:prSet/>
      <dgm:spPr/>
      <dgm:t>
        <a:bodyPr/>
        <a:lstStyle/>
        <a:p>
          <a:endParaRPr lang="en-US"/>
        </a:p>
      </dgm:t>
    </dgm:pt>
    <dgm:pt modelId="{FD40A923-30AC-4C88-AB21-563ADDBFCF9E}" type="sibTrans" cxnId="{44AE85C4-41F6-4277-8134-3520E5498033}">
      <dgm:prSet/>
      <dgm:spPr/>
      <dgm:t>
        <a:bodyPr/>
        <a:lstStyle/>
        <a:p>
          <a:endParaRPr lang="en-US"/>
        </a:p>
      </dgm:t>
    </dgm:pt>
    <dgm:pt modelId="{61296364-4530-B241-AE6B-D77A2B7C533D}" type="pres">
      <dgm:prSet presAssocID="{330C3661-8149-4CC1-81F3-C341CE9E3827}" presName="linear" presStyleCnt="0">
        <dgm:presLayoutVars>
          <dgm:animLvl val="lvl"/>
          <dgm:resizeHandles val="exact"/>
        </dgm:presLayoutVars>
      </dgm:prSet>
      <dgm:spPr/>
    </dgm:pt>
    <dgm:pt modelId="{3A3AACDD-8607-EC4B-A317-1CE314C40188}" type="pres">
      <dgm:prSet presAssocID="{317C22F7-269F-4FEA-876F-6C46CF9E3DE8}" presName="parentText" presStyleLbl="node1" presStyleIdx="0" presStyleCnt="4">
        <dgm:presLayoutVars>
          <dgm:chMax val="0"/>
          <dgm:bulletEnabled val="1"/>
        </dgm:presLayoutVars>
      </dgm:prSet>
      <dgm:spPr/>
    </dgm:pt>
    <dgm:pt modelId="{17DCA911-5DBB-8C48-8CCF-03E1704BF3FA}" type="pres">
      <dgm:prSet presAssocID="{A9CB6E7F-5ECE-4108-829C-BBBBD53B8737}" presName="spacer" presStyleCnt="0"/>
      <dgm:spPr/>
    </dgm:pt>
    <dgm:pt modelId="{1117A183-1588-374D-B8F7-32545A9B3E46}" type="pres">
      <dgm:prSet presAssocID="{E933510E-3E5E-457A-B691-C8ABA255F6B2}" presName="parentText" presStyleLbl="node1" presStyleIdx="1" presStyleCnt="4">
        <dgm:presLayoutVars>
          <dgm:chMax val="0"/>
          <dgm:bulletEnabled val="1"/>
        </dgm:presLayoutVars>
      </dgm:prSet>
      <dgm:spPr/>
    </dgm:pt>
    <dgm:pt modelId="{B534FD2D-EF86-C74F-8CD7-AF42F97662E5}" type="pres">
      <dgm:prSet presAssocID="{AA2E5946-9540-42D7-8FDD-20C7FF31EDB4}" presName="spacer" presStyleCnt="0"/>
      <dgm:spPr/>
    </dgm:pt>
    <dgm:pt modelId="{7C31512B-B5B1-4240-A017-9DF1CE531CE2}" type="pres">
      <dgm:prSet presAssocID="{8EA89863-4791-417F-823F-05EC040E61DD}" presName="parentText" presStyleLbl="node1" presStyleIdx="2" presStyleCnt="4">
        <dgm:presLayoutVars>
          <dgm:chMax val="0"/>
          <dgm:bulletEnabled val="1"/>
        </dgm:presLayoutVars>
      </dgm:prSet>
      <dgm:spPr/>
    </dgm:pt>
    <dgm:pt modelId="{78083E8C-684E-F244-B1C1-A5F450D93E05}" type="pres">
      <dgm:prSet presAssocID="{CBB56B5C-8240-42F0-B333-73BB358294B1}" presName="spacer" presStyleCnt="0"/>
      <dgm:spPr/>
    </dgm:pt>
    <dgm:pt modelId="{9513D0AE-F647-994F-8DCB-6B601EBDA0CD}" type="pres">
      <dgm:prSet presAssocID="{27D80854-5F8B-4C68-A82E-D3DCF0BCAFF3}" presName="parentText" presStyleLbl="node1" presStyleIdx="3" presStyleCnt="4">
        <dgm:presLayoutVars>
          <dgm:chMax val="0"/>
          <dgm:bulletEnabled val="1"/>
        </dgm:presLayoutVars>
      </dgm:prSet>
      <dgm:spPr/>
    </dgm:pt>
  </dgm:ptLst>
  <dgm:cxnLst>
    <dgm:cxn modelId="{A70C5B14-2959-4E09-BADB-BF1490572F9B}" srcId="{330C3661-8149-4CC1-81F3-C341CE9E3827}" destId="{317C22F7-269F-4FEA-876F-6C46CF9E3DE8}" srcOrd="0" destOrd="0" parTransId="{1AB5B119-9D09-4CE5-B72E-38049F9E436D}" sibTransId="{A9CB6E7F-5ECE-4108-829C-BBBBD53B8737}"/>
    <dgm:cxn modelId="{61226C35-F882-BE40-9FFA-4009D2199CE2}" type="presOf" srcId="{330C3661-8149-4CC1-81F3-C341CE9E3827}" destId="{61296364-4530-B241-AE6B-D77A2B7C533D}" srcOrd="0" destOrd="0" presId="urn:microsoft.com/office/officeart/2005/8/layout/vList2"/>
    <dgm:cxn modelId="{77C1BF4C-22E4-4342-B4B1-F1A882C5E17B}" srcId="{330C3661-8149-4CC1-81F3-C341CE9E3827}" destId="{E933510E-3E5E-457A-B691-C8ABA255F6B2}" srcOrd="1" destOrd="0" parTransId="{E6807EBC-F638-4762-AA81-105FA6D6A32F}" sibTransId="{AA2E5946-9540-42D7-8FDD-20C7FF31EDB4}"/>
    <dgm:cxn modelId="{C014B87C-E98D-4558-A56E-45AF6C53F499}" srcId="{330C3661-8149-4CC1-81F3-C341CE9E3827}" destId="{8EA89863-4791-417F-823F-05EC040E61DD}" srcOrd="2" destOrd="0" parTransId="{788779C1-8E5D-41E0-B455-6BEE70492A2A}" sibTransId="{CBB56B5C-8240-42F0-B333-73BB358294B1}"/>
    <dgm:cxn modelId="{E91AE584-7C40-734A-B31E-08B7E923DE7A}" type="presOf" srcId="{27D80854-5F8B-4C68-A82E-D3DCF0BCAFF3}" destId="{9513D0AE-F647-994F-8DCB-6B601EBDA0CD}" srcOrd="0" destOrd="0" presId="urn:microsoft.com/office/officeart/2005/8/layout/vList2"/>
    <dgm:cxn modelId="{0AB57085-4DB8-C544-841F-F37850866763}" type="presOf" srcId="{317C22F7-269F-4FEA-876F-6C46CF9E3DE8}" destId="{3A3AACDD-8607-EC4B-A317-1CE314C40188}" srcOrd="0" destOrd="0" presId="urn:microsoft.com/office/officeart/2005/8/layout/vList2"/>
    <dgm:cxn modelId="{3DFEA088-8FE8-7946-882C-155102CF3452}" type="presOf" srcId="{8EA89863-4791-417F-823F-05EC040E61DD}" destId="{7C31512B-B5B1-4240-A017-9DF1CE531CE2}" srcOrd="0" destOrd="0" presId="urn:microsoft.com/office/officeart/2005/8/layout/vList2"/>
    <dgm:cxn modelId="{44AE85C4-41F6-4277-8134-3520E5498033}" srcId="{330C3661-8149-4CC1-81F3-C341CE9E3827}" destId="{27D80854-5F8B-4C68-A82E-D3DCF0BCAFF3}" srcOrd="3" destOrd="0" parTransId="{E70D688F-690A-4A76-812E-BB310C2159BB}" sibTransId="{FD40A923-30AC-4C88-AB21-563ADDBFCF9E}"/>
    <dgm:cxn modelId="{4679C0E3-2AA8-864C-8BE6-963F2ABDDD63}" type="presOf" srcId="{E933510E-3E5E-457A-B691-C8ABA255F6B2}" destId="{1117A183-1588-374D-B8F7-32545A9B3E46}" srcOrd="0" destOrd="0" presId="urn:microsoft.com/office/officeart/2005/8/layout/vList2"/>
    <dgm:cxn modelId="{8C08FC77-7FC2-084E-8135-8BB141A007E7}" type="presParOf" srcId="{61296364-4530-B241-AE6B-D77A2B7C533D}" destId="{3A3AACDD-8607-EC4B-A317-1CE314C40188}" srcOrd="0" destOrd="0" presId="urn:microsoft.com/office/officeart/2005/8/layout/vList2"/>
    <dgm:cxn modelId="{D3C594C6-529A-0A4E-AF31-CDF4F11B0722}" type="presParOf" srcId="{61296364-4530-B241-AE6B-D77A2B7C533D}" destId="{17DCA911-5DBB-8C48-8CCF-03E1704BF3FA}" srcOrd="1" destOrd="0" presId="urn:microsoft.com/office/officeart/2005/8/layout/vList2"/>
    <dgm:cxn modelId="{EEB2C50A-DFBC-0146-98E5-CBB16638D4C4}" type="presParOf" srcId="{61296364-4530-B241-AE6B-D77A2B7C533D}" destId="{1117A183-1588-374D-B8F7-32545A9B3E46}" srcOrd="2" destOrd="0" presId="urn:microsoft.com/office/officeart/2005/8/layout/vList2"/>
    <dgm:cxn modelId="{E51BA5B1-F8E5-2148-ACCB-5B126C147ACD}" type="presParOf" srcId="{61296364-4530-B241-AE6B-D77A2B7C533D}" destId="{B534FD2D-EF86-C74F-8CD7-AF42F97662E5}" srcOrd="3" destOrd="0" presId="urn:microsoft.com/office/officeart/2005/8/layout/vList2"/>
    <dgm:cxn modelId="{17C62B60-4767-3F44-8E95-A2E25E073FF8}" type="presParOf" srcId="{61296364-4530-B241-AE6B-D77A2B7C533D}" destId="{7C31512B-B5B1-4240-A017-9DF1CE531CE2}" srcOrd="4" destOrd="0" presId="urn:microsoft.com/office/officeart/2005/8/layout/vList2"/>
    <dgm:cxn modelId="{069DD954-0B65-8E45-BA63-FDD088C74A68}" type="presParOf" srcId="{61296364-4530-B241-AE6B-D77A2B7C533D}" destId="{78083E8C-684E-F244-B1C1-A5F450D93E05}" srcOrd="5" destOrd="0" presId="urn:microsoft.com/office/officeart/2005/8/layout/vList2"/>
    <dgm:cxn modelId="{BACE2A52-C2EF-C34A-960B-2380D130C521}" type="presParOf" srcId="{61296364-4530-B241-AE6B-D77A2B7C533D}" destId="{9513D0AE-F647-994F-8DCB-6B601EBDA0C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37AAFF-96DF-4D66-B1C1-ED68BC42820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D0DAD39-EDE5-46FB-A797-449CAC8775F5}">
      <dgm:prSet custT="1"/>
      <dgm:spPr/>
      <dgm:t>
        <a:bodyPr/>
        <a:lstStyle/>
        <a:p>
          <a:pPr>
            <a:lnSpc>
              <a:spcPct val="100000"/>
            </a:lnSpc>
          </a:pPr>
          <a:r>
            <a:rPr lang="en-US" sz="2800" dirty="0"/>
            <a:t>California Code of Regulations</a:t>
          </a:r>
        </a:p>
      </dgm:t>
    </dgm:pt>
    <dgm:pt modelId="{B37FC13D-0F89-4E09-B5C2-9B20EDCBC87A}" type="parTrans" cxnId="{64CDDC97-4ADE-484F-AC67-441D40755181}">
      <dgm:prSet/>
      <dgm:spPr/>
      <dgm:t>
        <a:bodyPr/>
        <a:lstStyle/>
        <a:p>
          <a:endParaRPr lang="en-US"/>
        </a:p>
      </dgm:t>
    </dgm:pt>
    <dgm:pt modelId="{434E59A5-ED39-4260-922E-55B5C3D29C71}" type="sibTrans" cxnId="{64CDDC97-4ADE-484F-AC67-441D40755181}">
      <dgm:prSet/>
      <dgm:spPr/>
      <dgm:t>
        <a:bodyPr/>
        <a:lstStyle/>
        <a:p>
          <a:endParaRPr lang="en-US"/>
        </a:p>
      </dgm:t>
    </dgm:pt>
    <dgm:pt modelId="{C5E49BF5-7C33-4B63-93AE-95A45EFB3CDC}">
      <dgm:prSet custT="1"/>
      <dgm:spPr/>
      <dgm:t>
        <a:bodyPr/>
        <a:lstStyle/>
        <a:p>
          <a:pPr>
            <a:lnSpc>
              <a:spcPct val="100000"/>
            </a:lnSpc>
          </a:pPr>
          <a:r>
            <a:rPr lang="en-US" sz="2800" dirty="0"/>
            <a:t>Derived by the Board of Governors from Ed. Code</a:t>
          </a:r>
        </a:p>
      </dgm:t>
    </dgm:pt>
    <dgm:pt modelId="{06DECB26-2B9A-408C-B7D6-71F941362958}" type="parTrans" cxnId="{3BB30E62-FD1C-4F87-964D-B10761FD5AE0}">
      <dgm:prSet/>
      <dgm:spPr/>
      <dgm:t>
        <a:bodyPr/>
        <a:lstStyle/>
        <a:p>
          <a:endParaRPr lang="en-US"/>
        </a:p>
      </dgm:t>
    </dgm:pt>
    <dgm:pt modelId="{CCEB4D8A-72AB-4E72-BE6A-236530C27040}" type="sibTrans" cxnId="{3BB30E62-FD1C-4F87-964D-B10761FD5AE0}">
      <dgm:prSet/>
      <dgm:spPr/>
      <dgm:t>
        <a:bodyPr/>
        <a:lstStyle/>
        <a:p>
          <a:endParaRPr lang="en-US"/>
        </a:p>
      </dgm:t>
    </dgm:pt>
    <dgm:pt modelId="{BF01768C-FBA6-4BFD-939B-3C71CEAB8910}">
      <dgm:prSet custT="1"/>
      <dgm:spPr/>
      <dgm:t>
        <a:bodyPr/>
        <a:lstStyle/>
        <a:p>
          <a:pPr>
            <a:lnSpc>
              <a:spcPct val="100000"/>
            </a:lnSpc>
          </a:pPr>
          <a:r>
            <a:rPr lang="en-US" sz="2800" dirty="0"/>
            <a:t>Division 6 - applies to California Community Colleges</a:t>
          </a:r>
        </a:p>
      </dgm:t>
    </dgm:pt>
    <dgm:pt modelId="{BE1DCAF4-97FA-46DB-A5A0-5BE2E4E62983}" type="parTrans" cxnId="{7C2D3D19-626C-4AB6-B367-66A50C6F52BB}">
      <dgm:prSet/>
      <dgm:spPr/>
      <dgm:t>
        <a:bodyPr/>
        <a:lstStyle/>
        <a:p>
          <a:endParaRPr lang="en-US"/>
        </a:p>
      </dgm:t>
    </dgm:pt>
    <dgm:pt modelId="{9F326A17-54B8-4C87-A631-CFDB34CF2F7E}" type="sibTrans" cxnId="{7C2D3D19-626C-4AB6-B367-66A50C6F52BB}">
      <dgm:prSet/>
      <dgm:spPr/>
      <dgm:t>
        <a:bodyPr/>
        <a:lstStyle/>
        <a:p>
          <a:endParaRPr lang="en-US"/>
        </a:p>
      </dgm:t>
    </dgm:pt>
    <dgm:pt modelId="{230F29EA-D616-49E6-A1C3-CE347B6BF781}">
      <dgm:prSet custT="1"/>
      <dgm:spPr/>
      <dgm:t>
        <a:bodyPr/>
        <a:lstStyle/>
        <a:p>
          <a:pPr>
            <a:lnSpc>
              <a:spcPct val="100000"/>
            </a:lnSpc>
          </a:pPr>
          <a:r>
            <a:rPr lang="en-US" sz="2800" dirty="0"/>
            <a:t>Regulation with the force of law</a:t>
          </a:r>
        </a:p>
      </dgm:t>
    </dgm:pt>
    <dgm:pt modelId="{F7506FA0-EF72-40A6-B849-497EEBA9219C}" type="parTrans" cxnId="{9C9D5111-3572-41D1-A0F4-E7E9A18A9FE8}">
      <dgm:prSet/>
      <dgm:spPr/>
      <dgm:t>
        <a:bodyPr/>
        <a:lstStyle/>
        <a:p>
          <a:endParaRPr lang="en-US"/>
        </a:p>
      </dgm:t>
    </dgm:pt>
    <dgm:pt modelId="{3507B30D-2F4C-4690-BB30-41E72C9467F1}" type="sibTrans" cxnId="{9C9D5111-3572-41D1-A0F4-E7E9A18A9FE8}">
      <dgm:prSet/>
      <dgm:spPr/>
      <dgm:t>
        <a:bodyPr/>
        <a:lstStyle/>
        <a:p>
          <a:endParaRPr lang="en-US"/>
        </a:p>
      </dgm:t>
    </dgm:pt>
    <dgm:pt modelId="{1D9EAB65-D7B5-4432-92FD-5A58DAB40CE3}" type="pres">
      <dgm:prSet presAssocID="{8D37AAFF-96DF-4D66-B1C1-ED68BC42820F}" presName="root" presStyleCnt="0">
        <dgm:presLayoutVars>
          <dgm:dir/>
          <dgm:resizeHandles val="exact"/>
        </dgm:presLayoutVars>
      </dgm:prSet>
      <dgm:spPr/>
    </dgm:pt>
    <dgm:pt modelId="{9A81D34A-4BF7-43B2-8551-4BA28251B459}" type="pres">
      <dgm:prSet presAssocID="{2D0DAD39-EDE5-46FB-A797-449CAC8775F5}" presName="compNode" presStyleCnt="0"/>
      <dgm:spPr/>
    </dgm:pt>
    <dgm:pt modelId="{6E758FE0-FAA2-47F7-A9A4-AC6A14547554}" type="pres">
      <dgm:prSet presAssocID="{2D0DAD39-EDE5-46FB-A797-449CAC8775F5}" presName="bgRect" presStyleLbl="bgShp" presStyleIdx="0" presStyleCnt="4"/>
      <dgm:spPr>
        <a:solidFill>
          <a:schemeClr val="accent1">
            <a:lumMod val="60000"/>
            <a:lumOff val="40000"/>
          </a:schemeClr>
        </a:solidFill>
      </dgm:spPr>
    </dgm:pt>
    <dgm:pt modelId="{7C7936E4-4353-4DFE-914A-8CD548759ED8}" type="pres">
      <dgm:prSet presAssocID="{2D0DAD39-EDE5-46FB-A797-449CAC8775F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C864B76A-F72E-40F6-BC1D-430CACCE3335}" type="pres">
      <dgm:prSet presAssocID="{2D0DAD39-EDE5-46FB-A797-449CAC8775F5}" presName="spaceRect" presStyleCnt="0"/>
      <dgm:spPr/>
    </dgm:pt>
    <dgm:pt modelId="{CE2DB3E7-A80A-41E8-AC3C-E61D84FC9A41}" type="pres">
      <dgm:prSet presAssocID="{2D0DAD39-EDE5-46FB-A797-449CAC8775F5}" presName="parTx" presStyleLbl="revTx" presStyleIdx="0" presStyleCnt="4">
        <dgm:presLayoutVars>
          <dgm:chMax val="0"/>
          <dgm:chPref val="0"/>
        </dgm:presLayoutVars>
      </dgm:prSet>
      <dgm:spPr/>
    </dgm:pt>
    <dgm:pt modelId="{A2F9331A-9DCA-497C-964E-ABECC506765F}" type="pres">
      <dgm:prSet presAssocID="{434E59A5-ED39-4260-922E-55B5C3D29C71}" presName="sibTrans" presStyleCnt="0"/>
      <dgm:spPr/>
    </dgm:pt>
    <dgm:pt modelId="{567B045E-F46C-4A17-9571-B417D81BB524}" type="pres">
      <dgm:prSet presAssocID="{C5E49BF5-7C33-4B63-93AE-95A45EFB3CDC}" presName="compNode" presStyleCnt="0"/>
      <dgm:spPr/>
    </dgm:pt>
    <dgm:pt modelId="{6AAA7102-72B9-40F8-8CD2-D9637781375E}" type="pres">
      <dgm:prSet presAssocID="{C5E49BF5-7C33-4B63-93AE-95A45EFB3CDC}" presName="bgRect" presStyleLbl="bgShp" presStyleIdx="1" presStyleCnt="4"/>
      <dgm:spPr/>
    </dgm:pt>
    <dgm:pt modelId="{02E9A820-F951-4032-89A8-859A522F0B39}" type="pres">
      <dgm:prSet presAssocID="{C5E49BF5-7C33-4B63-93AE-95A45EFB3CD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327F6D17-60D0-4C73-8473-862710017AAF}" type="pres">
      <dgm:prSet presAssocID="{C5E49BF5-7C33-4B63-93AE-95A45EFB3CDC}" presName="spaceRect" presStyleCnt="0"/>
      <dgm:spPr/>
    </dgm:pt>
    <dgm:pt modelId="{03F4FECE-1830-476E-ACA1-95289F9C544B}" type="pres">
      <dgm:prSet presAssocID="{C5E49BF5-7C33-4B63-93AE-95A45EFB3CDC}" presName="parTx" presStyleLbl="revTx" presStyleIdx="1" presStyleCnt="4">
        <dgm:presLayoutVars>
          <dgm:chMax val="0"/>
          <dgm:chPref val="0"/>
        </dgm:presLayoutVars>
      </dgm:prSet>
      <dgm:spPr/>
    </dgm:pt>
    <dgm:pt modelId="{948A1F13-AA5C-436D-8D33-23674F09AA63}" type="pres">
      <dgm:prSet presAssocID="{CCEB4D8A-72AB-4E72-BE6A-236530C27040}" presName="sibTrans" presStyleCnt="0"/>
      <dgm:spPr/>
    </dgm:pt>
    <dgm:pt modelId="{87196394-D54D-455D-998E-6F7F86266F15}" type="pres">
      <dgm:prSet presAssocID="{BF01768C-FBA6-4BFD-939B-3C71CEAB8910}" presName="compNode" presStyleCnt="0"/>
      <dgm:spPr/>
    </dgm:pt>
    <dgm:pt modelId="{E92273F9-AFDA-450C-A325-1C3D31AFE541}" type="pres">
      <dgm:prSet presAssocID="{BF01768C-FBA6-4BFD-939B-3C71CEAB8910}" presName="bgRect" presStyleLbl="bgShp" presStyleIdx="2" presStyleCnt="4"/>
      <dgm:spPr/>
    </dgm:pt>
    <dgm:pt modelId="{A16C471A-113F-45AD-ABDA-DAD7FEEA5928}" type="pres">
      <dgm:prSet presAssocID="{BF01768C-FBA6-4BFD-939B-3C71CEAB891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3A913473-9525-47E7-92D9-C0507D932586}" type="pres">
      <dgm:prSet presAssocID="{BF01768C-FBA6-4BFD-939B-3C71CEAB8910}" presName="spaceRect" presStyleCnt="0"/>
      <dgm:spPr/>
    </dgm:pt>
    <dgm:pt modelId="{C5D7082B-D28A-4884-A7F2-C20D4AE19781}" type="pres">
      <dgm:prSet presAssocID="{BF01768C-FBA6-4BFD-939B-3C71CEAB8910}" presName="parTx" presStyleLbl="revTx" presStyleIdx="2" presStyleCnt="4" custScaleX="114657">
        <dgm:presLayoutVars>
          <dgm:chMax val="0"/>
          <dgm:chPref val="0"/>
        </dgm:presLayoutVars>
      </dgm:prSet>
      <dgm:spPr/>
    </dgm:pt>
    <dgm:pt modelId="{FBFAB963-945A-4E81-A064-9E6C902AAAE8}" type="pres">
      <dgm:prSet presAssocID="{9F326A17-54B8-4C87-A631-CFDB34CF2F7E}" presName="sibTrans" presStyleCnt="0"/>
      <dgm:spPr/>
    </dgm:pt>
    <dgm:pt modelId="{C2A48736-787D-43D0-8B1E-B48A29668F9F}" type="pres">
      <dgm:prSet presAssocID="{230F29EA-D616-49E6-A1C3-CE347B6BF781}" presName="compNode" presStyleCnt="0"/>
      <dgm:spPr/>
    </dgm:pt>
    <dgm:pt modelId="{87484FB2-89F9-4D7D-9439-73DB8795DC9A}" type="pres">
      <dgm:prSet presAssocID="{230F29EA-D616-49E6-A1C3-CE347B6BF781}" presName="bgRect" presStyleLbl="bgShp" presStyleIdx="3" presStyleCnt="4"/>
      <dgm:spPr/>
    </dgm:pt>
    <dgm:pt modelId="{8626506C-0E02-4F88-BA39-6D217C143671}" type="pres">
      <dgm:prSet presAssocID="{230F29EA-D616-49E6-A1C3-CE347B6BF78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1084F66F-42A8-4A09-A726-7D0C32BA2DBB}" type="pres">
      <dgm:prSet presAssocID="{230F29EA-D616-49E6-A1C3-CE347B6BF781}" presName="spaceRect" presStyleCnt="0"/>
      <dgm:spPr/>
    </dgm:pt>
    <dgm:pt modelId="{6D8132E7-9021-4647-AB00-1B8356E32C30}" type="pres">
      <dgm:prSet presAssocID="{230F29EA-D616-49E6-A1C3-CE347B6BF781}" presName="parTx" presStyleLbl="revTx" presStyleIdx="3" presStyleCnt="4">
        <dgm:presLayoutVars>
          <dgm:chMax val="0"/>
          <dgm:chPref val="0"/>
        </dgm:presLayoutVars>
      </dgm:prSet>
      <dgm:spPr/>
    </dgm:pt>
  </dgm:ptLst>
  <dgm:cxnLst>
    <dgm:cxn modelId="{9C9D5111-3572-41D1-A0F4-E7E9A18A9FE8}" srcId="{8D37AAFF-96DF-4D66-B1C1-ED68BC42820F}" destId="{230F29EA-D616-49E6-A1C3-CE347B6BF781}" srcOrd="3" destOrd="0" parTransId="{F7506FA0-EF72-40A6-B849-497EEBA9219C}" sibTransId="{3507B30D-2F4C-4690-BB30-41E72C9467F1}"/>
    <dgm:cxn modelId="{7C2D3D19-626C-4AB6-B367-66A50C6F52BB}" srcId="{8D37AAFF-96DF-4D66-B1C1-ED68BC42820F}" destId="{BF01768C-FBA6-4BFD-939B-3C71CEAB8910}" srcOrd="2" destOrd="0" parTransId="{BE1DCAF4-97FA-46DB-A5A0-5BE2E4E62983}" sibTransId="{9F326A17-54B8-4C87-A631-CFDB34CF2F7E}"/>
    <dgm:cxn modelId="{6B0CEE22-DEA6-F749-AE8D-375423407E98}" type="presOf" srcId="{2D0DAD39-EDE5-46FB-A797-449CAC8775F5}" destId="{CE2DB3E7-A80A-41E8-AC3C-E61D84FC9A41}" srcOrd="0" destOrd="0" presId="urn:microsoft.com/office/officeart/2018/2/layout/IconVerticalSolidList"/>
    <dgm:cxn modelId="{59A9B828-F24A-6348-86EB-DEE033928505}" type="presOf" srcId="{230F29EA-D616-49E6-A1C3-CE347B6BF781}" destId="{6D8132E7-9021-4647-AB00-1B8356E32C30}" srcOrd="0" destOrd="0" presId="urn:microsoft.com/office/officeart/2018/2/layout/IconVerticalSolidList"/>
    <dgm:cxn modelId="{ACEA8E2A-DD98-6E4D-A5BA-831AE04BEB80}" type="presOf" srcId="{C5E49BF5-7C33-4B63-93AE-95A45EFB3CDC}" destId="{03F4FECE-1830-476E-ACA1-95289F9C544B}" srcOrd="0" destOrd="0" presId="urn:microsoft.com/office/officeart/2018/2/layout/IconVerticalSolidList"/>
    <dgm:cxn modelId="{3BB30E62-FD1C-4F87-964D-B10761FD5AE0}" srcId="{8D37AAFF-96DF-4D66-B1C1-ED68BC42820F}" destId="{C5E49BF5-7C33-4B63-93AE-95A45EFB3CDC}" srcOrd="1" destOrd="0" parTransId="{06DECB26-2B9A-408C-B7D6-71F941362958}" sibTransId="{CCEB4D8A-72AB-4E72-BE6A-236530C27040}"/>
    <dgm:cxn modelId="{64CDDC97-4ADE-484F-AC67-441D40755181}" srcId="{8D37AAFF-96DF-4D66-B1C1-ED68BC42820F}" destId="{2D0DAD39-EDE5-46FB-A797-449CAC8775F5}" srcOrd="0" destOrd="0" parTransId="{B37FC13D-0F89-4E09-B5C2-9B20EDCBC87A}" sibTransId="{434E59A5-ED39-4260-922E-55B5C3D29C71}"/>
    <dgm:cxn modelId="{8B9CE2AF-551F-5E4B-B063-CC7BAFF15B35}" type="presOf" srcId="{8D37AAFF-96DF-4D66-B1C1-ED68BC42820F}" destId="{1D9EAB65-D7B5-4432-92FD-5A58DAB40CE3}" srcOrd="0" destOrd="0" presId="urn:microsoft.com/office/officeart/2018/2/layout/IconVerticalSolidList"/>
    <dgm:cxn modelId="{069636EC-C0E2-634D-A76F-C0DA611A4D24}" type="presOf" srcId="{BF01768C-FBA6-4BFD-939B-3C71CEAB8910}" destId="{C5D7082B-D28A-4884-A7F2-C20D4AE19781}" srcOrd="0" destOrd="0" presId="urn:microsoft.com/office/officeart/2018/2/layout/IconVerticalSolidList"/>
    <dgm:cxn modelId="{8163CF70-5D6F-484C-8E59-0C7AB78E3E35}" type="presParOf" srcId="{1D9EAB65-D7B5-4432-92FD-5A58DAB40CE3}" destId="{9A81D34A-4BF7-43B2-8551-4BA28251B459}" srcOrd="0" destOrd="0" presId="urn:microsoft.com/office/officeart/2018/2/layout/IconVerticalSolidList"/>
    <dgm:cxn modelId="{83F4828D-5D14-1945-82BB-4B39CB653F98}" type="presParOf" srcId="{9A81D34A-4BF7-43B2-8551-4BA28251B459}" destId="{6E758FE0-FAA2-47F7-A9A4-AC6A14547554}" srcOrd="0" destOrd="0" presId="urn:microsoft.com/office/officeart/2018/2/layout/IconVerticalSolidList"/>
    <dgm:cxn modelId="{02224BC0-B43E-FE4A-AC20-177AF8967FE4}" type="presParOf" srcId="{9A81D34A-4BF7-43B2-8551-4BA28251B459}" destId="{7C7936E4-4353-4DFE-914A-8CD548759ED8}" srcOrd="1" destOrd="0" presId="urn:microsoft.com/office/officeart/2018/2/layout/IconVerticalSolidList"/>
    <dgm:cxn modelId="{10FDCF0D-28CD-3C40-A74A-7EBF9079961B}" type="presParOf" srcId="{9A81D34A-4BF7-43B2-8551-4BA28251B459}" destId="{C864B76A-F72E-40F6-BC1D-430CACCE3335}" srcOrd="2" destOrd="0" presId="urn:microsoft.com/office/officeart/2018/2/layout/IconVerticalSolidList"/>
    <dgm:cxn modelId="{60E0AC12-5331-024F-B06C-4D8934F557DA}" type="presParOf" srcId="{9A81D34A-4BF7-43B2-8551-4BA28251B459}" destId="{CE2DB3E7-A80A-41E8-AC3C-E61D84FC9A41}" srcOrd="3" destOrd="0" presId="urn:microsoft.com/office/officeart/2018/2/layout/IconVerticalSolidList"/>
    <dgm:cxn modelId="{3F0D1CF4-B9FE-C54E-BA91-9FF27D1D1C4F}" type="presParOf" srcId="{1D9EAB65-D7B5-4432-92FD-5A58DAB40CE3}" destId="{A2F9331A-9DCA-497C-964E-ABECC506765F}" srcOrd="1" destOrd="0" presId="urn:microsoft.com/office/officeart/2018/2/layout/IconVerticalSolidList"/>
    <dgm:cxn modelId="{605C3F31-144F-F048-8920-D582901B8990}" type="presParOf" srcId="{1D9EAB65-D7B5-4432-92FD-5A58DAB40CE3}" destId="{567B045E-F46C-4A17-9571-B417D81BB524}" srcOrd="2" destOrd="0" presId="urn:microsoft.com/office/officeart/2018/2/layout/IconVerticalSolidList"/>
    <dgm:cxn modelId="{37C68465-C9BD-F34E-9F13-A51F6FDEB616}" type="presParOf" srcId="{567B045E-F46C-4A17-9571-B417D81BB524}" destId="{6AAA7102-72B9-40F8-8CD2-D9637781375E}" srcOrd="0" destOrd="0" presId="urn:microsoft.com/office/officeart/2018/2/layout/IconVerticalSolidList"/>
    <dgm:cxn modelId="{715CC0FA-002F-8B44-BE13-F1C5C3CE737F}" type="presParOf" srcId="{567B045E-F46C-4A17-9571-B417D81BB524}" destId="{02E9A820-F951-4032-89A8-859A522F0B39}" srcOrd="1" destOrd="0" presId="urn:microsoft.com/office/officeart/2018/2/layout/IconVerticalSolidList"/>
    <dgm:cxn modelId="{52EA7EAF-DC01-4D42-BBB2-01CBF8C6386E}" type="presParOf" srcId="{567B045E-F46C-4A17-9571-B417D81BB524}" destId="{327F6D17-60D0-4C73-8473-862710017AAF}" srcOrd="2" destOrd="0" presId="urn:microsoft.com/office/officeart/2018/2/layout/IconVerticalSolidList"/>
    <dgm:cxn modelId="{B1AB2EB4-01CC-174E-9311-FAF9AD2BDEB0}" type="presParOf" srcId="{567B045E-F46C-4A17-9571-B417D81BB524}" destId="{03F4FECE-1830-476E-ACA1-95289F9C544B}" srcOrd="3" destOrd="0" presId="urn:microsoft.com/office/officeart/2018/2/layout/IconVerticalSolidList"/>
    <dgm:cxn modelId="{85929250-BB23-7042-ADD2-45054F595916}" type="presParOf" srcId="{1D9EAB65-D7B5-4432-92FD-5A58DAB40CE3}" destId="{948A1F13-AA5C-436D-8D33-23674F09AA63}" srcOrd="3" destOrd="0" presId="urn:microsoft.com/office/officeart/2018/2/layout/IconVerticalSolidList"/>
    <dgm:cxn modelId="{B6BD9D95-D2A3-3444-9C79-0DDB62ACBAF9}" type="presParOf" srcId="{1D9EAB65-D7B5-4432-92FD-5A58DAB40CE3}" destId="{87196394-D54D-455D-998E-6F7F86266F15}" srcOrd="4" destOrd="0" presId="urn:microsoft.com/office/officeart/2018/2/layout/IconVerticalSolidList"/>
    <dgm:cxn modelId="{62BB63D1-8ADB-C447-8E4A-6BF4A9E716A8}" type="presParOf" srcId="{87196394-D54D-455D-998E-6F7F86266F15}" destId="{E92273F9-AFDA-450C-A325-1C3D31AFE541}" srcOrd="0" destOrd="0" presId="urn:microsoft.com/office/officeart/2018/2/layout/IconVerticalSolidList"/>
    <dgm:cxn modelId="{F7DCE262-D32B-004D-8DB9-50FA1F95783E}" type="presParOf" srcId="{87196394-D54D-455D-998E-6F7F86266F15}" destId="{A16C471A-113F-45AD-ABDA-DAD7FEEA5928}" srcOrd="1" destOrd="0" presId="urn:microsoft.com/office/officeart/2018/2/layout/IconVerticalSolidList"/>
    <dgm:cxn modelId="{D541AA64-8061-7146-8D9D-C8950B7A26AD}" type="presParOf" srcId="{87196394-D54D-455D-998E-6F7F86266F15}" destId="{3A913473-9525-47E7-92D9-C0507D932586}" srcOrd="2" destOrd="0" presId="urn:microsoft.com/office/officeart/2018/2/layout/IconVerticalSolidList"/>
    <dgm:cxn modelId="{F476BD3A-364D-AA49-8A6F-C70620F32442}" type="presParOf" srcId="{87196394-D54D-455D-998E-6F7F86266F15}" destId="{C5D7082B-D28A-4884-A7F2-C20D4AE19781}" srcOrd="3" destOrd="0" presId="urn:microsoft.com/office/officeart/2018/2/layout/IconVerticalSolidList"/>
    <dgm:cxn modelId="{9EFFE911-251E-064B-9BAF-823C6ECF1131}" type="presParOf" srcId="{1D9EAB65-D7B5-4432-92FD-5A58DAB40CE3}" destId="{FBFAB963-945A-4E81-A064-9E6C902AAAE8}" srcOrd="5" destOrd="0" presId="urn:microsoft.com/office/officeart/2018/2/layout/IconVerticalSolidList"/>
    <dgm:cxn modelId="{F239B3C2-166C-B446-974A-7F95BF9B924B}" type="presParOf" srcId="{1D9EAB65-D7B5-4432-92FD-5A58DAB40CE3}" destId="{C2A48736-787D-43D0-8B1E-B48A29668F9F}" srcOrd="6" destOrd="0" presId="urn:microsoft.com/office/officeart/2018/2/layout/IconVerticalSolidList"/>
    <dgm:cxn modelId="{51478AE7-D82E-5C45-8819-AB2C9C9EC80F}" type="presParOf" srcId="{C2A48736-787D-43D0-8B1E-B48A29668F9F}" destId="{87484FB2-89F9-4D7D-9439-73DB8795DC9A}" srcOrd="0" destOrd="0" presId="urn:microsoft.com/office/officeart/2018/2/layout/IconVerticalSolidList"/>
    <dgm:cxn modelId="{7402A83E-C6E0-AC4B-AED2-FDB5103E51A9}" type="presParOf" srcId="{C2A48736-787D-43D0-8B1E-B48A29668F9F}" destId="{8626506C-0E02-4F88-BA39-6D217C143671}" srcOrd="1" destOrd="0" presId="urn:microsoft.com/office/officeart/2018/2/layout/IconVerticalSolidList"/>
    <dgm:cxn modelId="{ADFBB641-486A-9246-A524-289416EFB071}" type="presParOf" srcId="{C2A48736-787D-43D0-8B1E-B48A29668F9F}" destId="{1084F66F-42A8-4A09-A726-7D0C32BA2DBB}" srcOrd="2" destOrd="0" presId="urn:microsoft.com/office/officeart/2018/2/layout/IconVerticalSolidList"/>
    <dgm:cxn modelId="{4A711CD9-D9EE-AD4D-8EEA-34DE5B96005A}" type="presParOf" srcId="{C2A48736-787D-43D0-8B1E-B48A29668F9F}" destId="{6D8132E7-9021-4647-AB00-1B8356E32C3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AACDD-8607-EC4B-A317-1CE314C40188}">
      <dsp:nvSpPr>
        <dsp:cNvPr id="0" name=""/>
        <dsp:cNvSpPr/>
      </dsp:nvSpPr>
      <dsp:spPr>
        <a:xfrm>
          <a:off x="0" y="478139"/>
          <a:ext cx="4890169" cy="127296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1"/>
              </a:solidFill>
            </a:rPr>
            <a:t>Laws resulting from legislation</a:t>
          </a:r>
        </a:p>
      </dsp:txBody>
      <dsp:txXfrm>
        <a:off x="62141" y="540280"/>
        <a:ext cx="4765887" cy="1148678"/>
      </dsp:txXfrm>
    </dsp:sp>
    <dsp:sp modelId="{1117A183-1588-374D-B8F7-32545A9B3E46}">
      <dsp:nvSpPr>
        <dsp:cNvPr id="0" name=""/>
        <dsp:cNvSpPr/>
      </dsp:nvSpPr>
      <dsp:spPr>
        <a:xfrm>
          <a:off x="0" y="1843259"/>
          <a:ext cx="4890169" cy="12729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1"/>
              </a:solidFill>
            </a:rPr>
            <a:t>Requires legislation to be changed</a:t>
          </a:r>
        </a:p>
      </dsp:txBody>
      <dsp:txXfrm>
        <a:off x="62141" y="1905400"/>
        <a:ext cx="4765887" cy="1148678"/>
      </dsp:txXfrm>
    </dsp:sp>
    <dsp:sp modelId="{7C31512B-B5B1-4240-A017-9DF1CE531CE2}">
      <dsp:nvSpPr>
        <dsp:cNvPr id="0" name=""/>
        <dsp:cNvSpPr/>
      </dsp:nvSpPr>
      <dsp:spPr>
        <a:xfrm>
          <a:off x="0" y="3208379"/>
          <a:ext cx="4890169" cy="12729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1"/>
              </a:solidFill>
            </a:rPr>
            <a:t>Always supersedes Title 5 regulation</a:t>
          </a:r>
        </a:p>
      </dsp:txBody>
      <dsp:txXfrm>
        <a:off x="62141" y="3270520"/>
        <a:ext cx="4765887" cy="1148678"/>
      </dsp:txXfrm>
    </dsp:sp>
    <dsp:sp modelId="{9513D0AE-F647-994F-8DCB-6B601EBDA0CD}">
      <dsp:nvSpPr>
        <dsp:cNvPr id="0" name=""/>
        <dsp:cNvSpPr/>
      </dsp:nvSpPr>
      <dsp:spPr>
        <a:xfrm>
          <a:off x="0" y="4573499"/>
          <a:ext cx="4890169" cy="1272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1"/>
              </a:solidFill>
            </a:rPr>
            <a:t>Governance was amended by AB 1725 in 1988</a:t>
          </a:r>
        </a:p>
      </dsp:txBody>
      <dsp:txXfrm>
        <a:off x="62141" y="4635640"/>
        <a:ext cx="4765887" cy="1148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58FE0-FAA2-47F7-A9A4-AC6A14547554}">
      <dsp:nvSpPr>
        <dsp:cNvPr id="0" name=""/>
        <dsp:cNvSpPr/>
      </dsp:nvSpPr>
      <dsp:spPr>
        <a:xfrm>
          <a:off x="0" y="10167"/>
          <a:ext cx="5294668" cy="1332470"/>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7C7936E4-4353-4DFE-914A-8CD548759ED8}">
      <dsp:nvSpPr>
        <dsp:cNvPr id="0" name=""/>
        <dsp:cNvSpPr/>
      </dsp:nvSpPr>
      <dsp:spPr>
        <a:xfrm>
          <a:off x="403072" y="309972"/>
          <a:ext cx="733575" cy="7328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2DB3E7-A80A-41E8-AC3C-E61D84FC9A41}">
      <dsp:nvSpPr>
        <dsp:cNvPr id="0" name=""/>
        <dsp:cNvSpPr/>
      </dsp:nvSpPr>
      <dsp:spPr>
        <a:xfrm>
          <a:off x="1539719" y="10167"/>
          <a:ext cx="3244949" cy="1333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58" tIns="141158" rIns="141158" bIns="141158" numCol="1" spcCol="1270" anchor="ctr" anchorCtr="0">
          <a:noAutofit/>
        </a:bodyPr>
        <a:lstStyle/>
        <a:p>
          <a:pPr marL="0" lvl="0" indent="0" algn="l" defTabSz="1244600">
            <a:lnSpc>
              <a:spcPct val="100000"/>
            </a:lnSpc>
            <a:spcBef>
              <a:spcPct val="0"/>
            </a:spcBef>
            <a:spcAft>
              <a:spcPct val="35000"/>
            </a:spcAft>
            <a:buNone/>
          </a:pPr>
          <a:r>
            <a:rPr lang="en-US" sz="2800" kern="1200" dirty="0"/>
            <a:t>California Code of Regulations</a:t>
          </a:r>
        </a:p>
      </dsp:txBody>
      <dsp:txXfrm>
        <a:off x="1539719" y="10167"/>
        <a:ext cx="3244949" cy="1333773"/>
      </dsp:txXfrm>
    </dsp:sp>
    <dsp:sp modelId="{6AAA7102-72B9-40F8-8CD2-D9637781375E}">
      <dsp:nvSpPr>
        <dsp:cNvPr id="0" name=""/>
        <dsp:cNvSpPr/>
      </dsp:nvSpPr>
      <dsp:spPr>
        <a:xfrm>
          <a:off x="0" y="1617534"/>
          <a:ext cx="5294668" cy="133247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E9A820-F951-4032-89A8-859A522F0B39}">
      <dsp:nvSpPr>
        <dsp:cNvPr id="0" name=""/>
        <dsp:cNvSpPr/>
      </dsp:nvSpPr>
      <dsp:spPr>
        <a:xfrm>
          <a:off x="403072" y="1917340"/>
          <a:ext cx="733575" cy="7328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F4FECE-1830-476E-ACA1-95289F9C544B}">
      <dsp:nvSpPr>
        <dsp:cNvPr id="0" name=""/>
        <dsp:cNvSpPr/>
      </dsp:nvSpPr>
      <dsp:spPr>
        <a:xfrm>
          <a:off x="1539719" y="1617534"/>
          <a:ext cx="3244949" cy="1333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58" tIns="141158" rIns="141158" bIns="141158" numCol="1" spcCol="1270" anchor="ctr" anchorCtr="0">
          <a:noAutofit/>
        </a:bodyPr>
        <a:lstStyle/>
        <a:p>
          <a:pPr marL="0" lvl="0" indent="0" algn="l" defTabSz="1244600">
            <a:lnSpc>
              <a:spcPct val="100000"/>
            </a:lnSpc>
            <a:spcBef>
              <a:spcPct val="0"/>
            </a:spcBef>
            <a:spcAft>
              <a:spcPct val="35000"/>
            </a:spcAft>
            <a:buNone/>
          </a:pPr>
          <a:r>
            <a:rPr lang="en-US" sz="2800" kern="1200" dirty="0"/>
            <a:t>Derived by the Board of Governors from Ed. Code</a:t>
          </a:r>
        </a:p>
      </dsp:txBody>
      <dsp:txXfrm>
        <a:off x="1539719" y="1617534"/>
        <a:ext cx="3244949" cy="1333773"/>
      </dsp:txXfrm>
    </dsp:sp>
    <dsp:sp modelId="{E92273F9-AFDA-450C-A325-1C3D31AFE541}">
      <dsp:nvSpPr>
        <dsp:cNvPr id="0" name=""/>
        <dsp:cNvSpPr/>
      </dsp:nvSpPr>
      <dsp:spPr>
        <a:xfrm>
          <a:off x="0" y="3224902"/>
          <a:ext cx="5294668" cy="133247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6C471A-113F-45AD-ABDA-DAD7FEEA5928}">
      <dsp:nvSpPr>
        <dsp:cNvPr id="0" name=""/>
        <dsp:cNvSpPr/>
      </dsp:nvSpPr>
      <dsp:spPr>
        <a:xfrm>
          <a:off x="403072" y="3524708"/>
          <a:ext cx="733575" cy="7328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D7082B-D28A-4884-A7F2-C20D4AE19781}">
      <dsp:nvSpPr>
        <dsp:cNvPr id="0" name=""/>
        <dsp:cNvSpPr/>
      </dsp:nvSpPr>
      <dsp:spPr>
        <a:xfrm>
          <a:off x="1301913" y="3224902"/>
          <a:ext cx="3720561" cy="1333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58" tIns="141158" rIns="141158" bIns="141158" numCol="1" spcCol="1270" anchor="ctr" anchorCtr="0">
          <a:noAutofit/>
        </a:bodyPr>
        <a:lstStyle/>
        <a:p>
          <a:pPr marL="0" lvl="0" indent="0" algn="l" defTabSz="1244600">
            <a:lnSpc>
              <a:spcPct val="100000"/>
            </a:lnSpc>
            <a:spcBef>
              <a:spcPct val="0"/>
            </a:spcBef>
            <a:spcAft>
              <a:spcPct val="35000"/>
            </a:spcAft>
            <a:buNone/>
          </a:pPr>
          <a:r>
            <a:rPr lang="en-US" sz="2800" kern="1200" dirty="0"/>
            <a:t>Division 6 - applies to California Community Colleges</a:t>
          </a:r>
        </a:p>
      </dsp:txBody>
      <dsp:txXfrm>
        <a:off x="1301913" y="3224902"/>
        <a:ext cx="3720561" cy="1333773"/>
      </dsp:txXfrm>
    </dsp:sp>
    <dsp:sp modelId="{87484FB2-89F9-4D7D-9439-73DB8795DC9A}">
      <dsp:nvSpPr>
        <dsp:cNvPr id="0" name=""/>
        <dsp:cNvSpPr/>
      </dsp:nvSpPr>
      <dsp:spPr>
        <a:xfrm>
          <a:off x="0" y="4832269"/>
          <a:ext cx="5294668" cy="133247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26506C-0E02-4F88-BA39-6D217C143671}">
      <dsp:nvSpPr>
        <dsp:cNvPr id="0" name=""/>
        <dsp:cNvSpPr/>
      </dsp:nvSpPr>
      <dsp:spPr>
        <a:xfrm>
          <a:off x="403072" y="5132075"/>
          <a:ext cx="733575" cy="7328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8132E7-9021-4647-AB00-1B8356E32C30}">
      <dsp:nvSpPr>
        <dsp:cNvPr id="0" name=""/>
        <dsp:cNvSpPr/>
      </dsp:nvSpPr>
      <dsp:spPr>
        <a:xfrm>
          <a:off x="1539719" y="4832269"/>
          <a:ext cx="3244949" cy="1333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158" tIns="141158" rIns="141158" bIns="141158" numCol="1" spcCol="1270" anchor="ctr" anchorCtr="0">
          <a:noAutofit/>
        </a:bodyPr>
        <a:lstStyle/>
        <a:p>
          <a:pPr marL="0" lvl="0" indent="0" algn="l" defTabSz="1244600">
            <a:lnSpc>
              <a:spcPct val="100000"/>
            </a:lnSpc>
            <a:spcBef>
              <a:spcPct val="0"/>
            </a:spcBef>
            <a:spcAft>
              <a:spcPct val="35000"/>
            </a:spcAft>
            <a:buNone/>
          </a:pPr>
          <a:r>
            <a:rPr lang="en-US" sz="2800" kern="1200" dirty="0"/>
            <a:t>Regulation with the force of law</a:t>
          </a:r>
        </a:p>
      </dsp:txBody>
      <dsp:txXfrm>
        <a:off x="1539719" y="4832269"/>
        <a:ext cx="3244949" cy="13337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3/5/23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dirty="0"/>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557E57F4-9D9C-5847-BCD2-13B860A1E044}" type="slidenum">
              <a:rPr lang="en-US" smtClean="0"/>
              <a:t>1</a:t>
            </a:fld>
            <a:endParaRPr lang="en-US" dirty="0"/>
          </a:p>
        </p:txBody>
      </p:sp>
    </p:spTree>
    <p:extLst>
      <p:ext uri="{BB962C8B-B14F-4D97-AF65-F5344CB8AC3E}">
        <p14:creationId xmlns:p14="http://schemas.microsoft.com/office/powerpoint/2010/main" val="562657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Davena</a:t>
            </a:r>
            <a:r>
              <a:rPr lang="en-US" dirty="0"/>
              <a:t> Burns-Peters</a:t>
            </a:r>
          </a:p>
        </p:txBody>
      </p:sp>
      <p:sp>
        <p:nvSpPr>
          <p:cNvPr id="4" name="Slide Number Placeholder 3"/>
          <p:cNvSpPr>
            <a:spLocks noGrp="1"/>
          </p:cNvSpPr>
          <p:nvPr>
            <p:ph type="sldNum" sz="quarter" idx="5"/>
          </p:nvPr>
        </p:nvSpPr>
        <p:spPr/>
        <p:txBody>
          <a:bodyPr/>
          <a:lstStyle/>
          <a:p>
            <a:fld id="{557E57F4-9D9C-5847-BCD2-13B860A1E044}" type="slidenum">
              <a:rPr lang="en-US" smtClean="0"/>
              <a:t>10</a:t>
            </a:fld>
            <a:endParaRPr lang="en-US" dirty="0"/>
          </a:p>
        </p:txBody>
      </p:sp>
    </p:spTree>
    <p:extLst>
      <p:ext uri="{BB962C8B-B14F-4D97-AF65-F5344CB8AC3E}">
        <p14:creationId xmlns:p14="http://schemas.microsoft.com/office/powerpoint/2010/main" val="4005400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Davena</a:t>
            </a:r>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11</a:t>
            </a:fld>
            <a:endParaRPr lang="en-US" dirty="0"/>
          </a:p>
        </p:txBody>
      </p:sp>
    </p:spTree>
    <p:extLst>
      <p:ext uri="{BB962C8B-B14F-4D97-AF65-F5344CB8AC3E}">
        <p14:creationId xmlns:p14="http://schemas.microsoft.com/office/powerpoint/2010/main" val="94802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Davena</a:t>
            </a:r>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12</a:t>
            </a:fld>
            <a:endParaRPr lang="en-US" dirty="0"/>
          </a:p>
        </p:txBody>
      </p:sp>
    </p:spTree>
    <p:extLst>
      <p:ext uri="{BB962C8B-B14F-4D97-AF65-F5344CB8AC3E}">
        <p14:creationId xmlns:p14="http://schemas.microsoft.com/office/powerpoint/2010/main" val="2617116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557E57F4-9D9C-5847-BCD2-13B860A1E044}" type="slidenum">
              <a:rPr lang="en-US" smtClean="0"/>
              <a:t>13</a:t>
            </a:fld>
            <a:endParaRPr lang="en-US" dirty="0"/>
          </a:p>
        </p:txBody>
      </p:sp>
    </p:spTree>
    <p:extLst>
      <p:ext uri="{BB962C8B-B14F-4D97-AF65-F5344CB8AC3E}">
        <p14:creationId xmlns:p14="http://schemas.microsoft.com/office/powerpoint/2010/main" val="2181851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Manuel</a:t>
            </a:r>
          </a:p>
        </p:txBody>
      </p:sp>
      <p:sp>
        <p:nvSpPr>
          <p:cNvPr id="4" name="Slide Number Placeholder 3"/>
          <p:cNvSpPr>
            <a:spLocks noGrp="1"/>
          </p:cNvSpPr>
          <p:nvPr>
            <p:ph type="sldNum" sz="quarter" idx="5"/>
          </p:nvPr>
        </p:nvSpPr>
        <p:spPr/>
        <p:txBody>
          <a:bodyPr/>
          <a:lstStyle/>
          <a:p>
            <a:fld id="{557E57F4-9D9C-5847-BCD2-13B860A1E044}" type="slidenum">
              <a:rPr lang="en-US" smtClean="0"/>
              <a:t>14</a:t>
            </a:fld>
            <a:endParaRPr lang="en-US" dirty="0"/>
          </a:p>
        </p:txBody>
      </p:sp>
    </p:spTree>
    <p:extLst>
      <p:ext uri="{BB962C8B-B14F-4D97-AF65-F5344CB8AC3E}">
        <p14:creationId xmlns:p14="http://schemas.microsoft.com/office/powerpoint/2010/main" val="3944153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 Romain </a:t>
            </a:r>
          </a:p>
        </p:txBody>
      </p:sp>
      <p:sp>
        <p:nvSpPr>
          <p:cNvPr id="4" name="Slide Number Placeholder 3"/>
          <p:cNvSpPr>
            <a:spLocks noGrp="1"/>
          </p:cNvSpPr>
          <p:nvPr>
            <p:ph type="sldNum" sz="quarter" idx="5"/>
          </p:nvPr>
        </p:nvSpPr>
        <p:spPr/>
        <p:txBody>
          <a:bodyPr/>
          <a:lstStyle/>
          <a:p>
            <a:fld id="{557E57F4-9D9C-5847-BCD2-13B860A1E044}" type="slidenum">
              <a:rPr lang="en-US" smtClean="0"/>
              <a:t>15</a:t>
            </a:fld>
            <a:endParaRPr lang="en-US" dirty="0"/>
          </a:p>
        </p:txBody>
      </p:sp>
    </p:spTree>
    <p:extLst>
      <p:ext uri="{BB962C8B-B14F-4D97-AF65-F5344CB8AC3E}">
        <p14:creationId xmlns:p14="http://schemas.microsoft.com/office/powerpoint/2010/main" val="3439306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Kandace</a:t>
            </a:r>
          </a:p>
        </p:txBody>
      </p:sp>
      <p:sp>
        <p:nvSpPr>
          <p:cNvPr id="4" name="Slide Number Placeholder 3"/>
          <p:cNvSpPr>
            <a:spLocks noGrp="1"/>
          </p:cNvSpPr>
          <p:nvPr>
            <p:ph type="sldNum" sz="quarter" idx="5"/>
          </p:nvPr>
        </p:nvSpPr>
        <p:spPr/>
        <p:txBody>
          <a:bodyPr/>
          <a:lstStyle/>
          <a:p>
            <a:fld id="{557E57F4-9D9C-5847-BCD2-13B860A1E044}" type="slidenum">
              <a:rPr lang="en-US" smtClean="0"/>
              <a:t>16</a:t>
            </a:fld>
            <a:endParaRPr lang="en-US" dirty="0"/>
          </a:p>
        </p:txBody>
      </p:sp>
    </p:spTree>
    <p:extLst>
      <p:ext uri="{BB962C8B-B14F-4D97-AF65-F5344CB8AC3E}">
        <p14:creationId xmlns:p14="http://schemas.microsoft.com/office/powerpoint/2010/main" val="2020767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Kandace</a:t>
            </a:r>
          </a:p>
        </p:txBody>
      </p:sp>
      <p:sp>
        <p:nvSpPr>
          <p:cNvPr id="4" name="Slide Number Placeholder 3"/>
          <p:cNvSpPr>
            <a:spLocks noGrp="1"/>
          </p:cNvSpPr>
          <p:nvPr>
            <p:ph type="sldNum" sz="quarter" idx="5"/>
          </p:nvPr>
        </p:nvSpPr>
        <p:spPr/>
        <p:txBody>
          <a:bodyPr/>
          <a:lstStyle/>
          <a:p>
            <a:fld id="{557E57F4-9D9C-5847-BCD2-13B860A1E044}" type="slidenum">
              <a:rPr lang="en-US" smtClean="0"/>
              <a:t>17</a:t>
            </a:fld>
            <a:endParaRPr lang="en-US" dirty="0"/>
          </a:p>
        </p:txBody>
      </p:sp>
    </p:spTree>
    <p:extLst>
      <p:ext uri="{BB962C8B-B14F-4D97-AF65-F5344CB8AC3E}">
        <p14:creationId xmlns:p14="http://schemas.microsoft.com/office/powerpoint/2010/main" val="2902358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Kandace</a:t>
            </a:r>
          </a:p>
        </p:txBody>
      </p:sp>
      <p:sp>
        <p:nvSpPr>
          <p:cNvPr id="4" name="Slide Number Placeholder 3"/>
          <p:cNvSpPr>
            <a:spLocks noGrp="1"/>
          </p:cNvSpPr>
          <p:nvPr>
            <p:ph type="sldNum" sz="quarter" idx="5"/>
          </p:nvPr>
        </p:nvSpPr>
        <p:spPr/>
        <p:txBody>
          <a:bodyPr/>
          <a:lstStyle/>
          <a:p>
            <a:fld id="{557E57F4-9D9C-5847-BCD2-13B860A1E044}" type="slidenum">
              <a:rPr lang="en-US" smtClean="0"/>
              <a:t>18</a:t>
            </a:fld>
            <a:endParaRPr lang="en-US" dirty="0"/>
          </a:p>
        </p:txBody>
      </p:sp>
    </p:spTree>
    <p:extLst>
      <p:ext uri="{BB962C8B-B14F-4D97-AF65-F5344CB8AC3E}">
        <p14:creationId xmlns:p14="http://schemas.microsoft.com/office/powerpoint/2010/main" val="3591516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Katie</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19</a:t>
            </a:fld>
            <a:endParaRPr lang="en-US" dirty="0"/>
          </a:p>
        </p:txBody>
      </p:sp>
    </p:spTree>
    <p:extLst>
      <p:ext uri="{BB962C8B-B14F-4D97-AF65-F5344CB8AC3E}">
        <p14:creationId xmlns:p14="http://schemas.microsoft.com/office/powerpoint/2010/main" val="259687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557E57F4-9D9C-5847-BCD2-13B860A1E044}" type="slidenum">
              <a:rPr lang="en-US" smtClean="0"/>
              <a:t>2</a:t>
            </a:fld>
            <a:endParaRPr lang="en-US" dirty="0"/>
          </a:p>
        </p:txBody>
      </p:sp>
    </p:spTree>
    <p:extLst>
      <p:ext uri="{BB962C8B-B14F-4D97-AF65-F5344CB8AC3E}">
        <p14:creationId xmlns:p14="http://schemas.microsoft.com/office/powerpoint/2010/main" val="2628488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Katie:  Katie </a:t>
            </a:r>
            <a:r>
              <a:rPr lang="en-US" dirty="0" err="1"/>
              <a:t>Krolikowski</a:t>
            </a:r>
            <a:r>
              <a:rPr lang="en-US" dirty="0"/>
              <a:t> can briefly discuss and share in chat her PPT on 10+1 that she did for her BOT</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20</a:t>
            </a:fld>
            <a:endParaRPr lang="en-US" dirty="0"/>
          </a:p>
        </p:txBody>
      </p:sp>
    </p:spTree>
    <p:extLst>
      <p:ext uri="{BB962C8B-B14F-4D97-AF65-F5344CB8AC3E}">
        <p14:creationId xmlns:p14="http://schemas.microsoft.com/office/powerpoint/2010/main" val="729041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 Activity that  we can propose for attendees to do with their local senates</a:t>
            </a:r>
          </a:p>
        </p:txBody>
      </p:sp>
      <p:sp>
        <p:nvSpPr>
          <p:cNvPr id="4" name="Slide Number Placeholder 3"/>
          <p:cNvSpPr>
            <a:spLocks noGrp="1"/>
          </p:cNvSpPr>
          <p:nvPr>
            <p:ph type="sldNum" sz="quarter" idx="5"/>
          </p:nvPr>
        </p:nvSpPr>
        <p:spPr/>
        <p:txBody>
          <a:bodyPr/>
          <a:lstStyle/>
          <a:p>
            <a:fld id="{557E57F4-9D9C-5847-BCD2-13B860A1E044}" type="slidenum">
              <a:rPr lang="en-US" smtClean="0"/>
              <a:t>21</a:t>
            </a:fld>
            <a:endParaRPr lang="en-US" dirty="0"/>
          </a:p>
        </p:txBody>
      </p:sp>
    </p:spTree>
    <p:extLst>
      <p:ext uri="{BB962C8B-B14F-4D97-AF65-F5344CB8AC3E}">
        <p14:creationId xmlns:p14="http://schemas.microsoft.com/office/powerpoint/2010/main" val="113058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557E57F4-9D9C-5847-BCD2-13B860A1E044}" type="slidenum">
              <a:rPr lang="en-US" smtClean="0"/>
              <a:t>22</a:t>
            </a:fld>
            <a:endParaRPr lang="en-US" dirty="0"/>
          </a:p>
        </p:txBody>
      </p:sp>
    </p:spTree>
    <p:extLst>
      <p:ext uri="{BB962C8B-B14F-4D97-AF65-F5344CB8AC3E}">
        <p14:creationId xmlns:p14="http://schemas.microsoft.com/office/powerpoint/2010/main" val="1037047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557E57F4-9D9C-5847-BCD2-13B860A1E044}" type="slidenum">
              <a:rPr lang="en-US" smtClean="0"/>
              <a:t>23</a:t>
            </a:fld>
            <a:endParaRPr lang="en-US" dirty="0"/>
          </a:p>
        </p:txBody>
      </p:sp>
    </p:spTree>
    <p:extLst>
      <p:ext uri="{BB962C8B-B14F-4D97-AF65-F5344CB8AC3E}">
        <p14:creationId xmlns:p14="http://schemas.microsoft.com/office/powerpoint/2010/main" val="839635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Slide Number Placeholder 3"/>
          <p:cNvSpPr>
            <a:spLocks noGrp="1"/>
          </p:cNvSpPr>
          <p:nvPr>
            <p:ph type="sldNum" sz="quarter" idx="5"/>
          </p:nvPr>
        </p:nvSpPr>
        <p:spPr/>
        <p:txBody>
          <a:bodyPr/>
          <a:lstStyle/>
          <a:p>
            <a:fld id="{557E57F4-9D9C-5847-BCD2-13B860A1E044}" type="slidenum">
              <a:rPr lang="en-US" smtClean="0"/>
              <a:t>24</a:t>
            </a:fld>
            <a:endParaRPr lang="en-US" dirty="0"/>
          </a:p>
        </p:txBody>
      </p:sp>
    </p:spTree>
    <p:extLst>
      <p:ext uri="{BB962C8B-B14F-4D97-AF65-F5344CB8AC3E}">
        <p14:creationId xmlns:p14="http://schemas.microsoft.com/office/powerpoint/2010/main" val="1689189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Cheryl A</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25</a:t>
            </a:fld>
            <a:endParaRPr lang="en-US" dirty="0"/>
          </a:p>
        </p:txBody>
      </p:sp>
    </p:spTree>
    <p:extLst>
      <p:ext uri="{BB962C8B-B14F-4D97-AF65-F5344CB8AC3E}">
        <p14:creationId xmlns:p14="http://schemas.microsoft.com/office/powerpoint/2010/main" val="3290829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closing:  Lisa</a:t>
            </a:r>
          </a:p>
        </p:txBody>
      </p:sp>
      <p:sp>
        <p:nvSpPr>
          <p:cNvPr id="4" name="Slide Number Placeholder 3"/>
          <p:cNvSpPr>
            <a:spLocks noGrp="1"/>
          </p:cNvSpPr>
          <p:nvPr>
            <p:ph type="sldNum" sz="quarter" idx="5"/>
          </p:nvPr>
        </p:nvSpPr>
        <p:spPr/>
        <p:txBody>
          <a:bodyPr/>
          <a:lstStyle/>
          <a:p>
            <a:fld id="{557E57F4-9D9C-5847-BCD2-13B860A1E044}" type="slidenum">
              <a:rPr lang="en-US" smtClean="0"/>
              <a:t>26</a:t>
            </a:fld>
            <a:endParaRPr lang="en-US" dirty="0"/>
          </a:p>
        </p:txBody>
      </p:sp>
    </p:spTree>
    <p:extLst>
      <p:ext uri="{BB962C8B-B14F-4D97-AF65-F5344CB8AC3E}">
        <p14:creationId xmlns:p14="http://schemas.microsoft.com/office/powerpoint/2010/main" val="2568284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a:t>
            </a:r>
          </a:p>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27</a:t>
            </a:fld>
            <a:endParaRPr lang="en-US" dirty="0"/>
          </a:p>
        </p:txBody>
      </p:sp>
    </p:spTree>
    <p:extLst>
      <p:ext uri="{BB962C8B-B14F-4D97-AF65-F5344CB8AC3E}">
        <p14:creationId xmlns:p14="http://schemas.microsoft.com/office/powerpoint/2010/main" val="2801377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Davena</a:t>
            </a:r>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28</a:t>
            </a:fld>
            <a:endParaRPr lang="en-US" dirty="0"/>
          </a:p>
        </p:txBody>
      </p:sp>
    </p:spTree>
    <p:extLst>
      <p:ext uri="{BB962C8B-B14F-4D97-AF65-F5344CB8AC3E}">
        <p14:creationId xmlns:p14="http://schemas.microsoft.com/office/powerpoint/2010/main" val="2514033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Manuel</a:t>
            </a:r>
          </a:p>
        </p:txBody>
      </p:sp>
      <p:sp>
        <p:nvSpPr>
          <p:cNvPr id="4" name="Slide Number Placeholder 3"/>
          <p:cNvSpPr>
            <a:spLocks noGrp="1"/>
          </p:cNvSpPr>
          <p:nvPr>
            <p:ph type="sldNum" sz="quarter" idx="5"/>
          </p:nvPr>
        </p:nvSpPr>
        <p:spPr/>
        <p:txBody>
          <a:bodyPr/>
          <a:lstStyle/>
          <a:p>
            <a:fld id="{557E57F4-9D9C-5847-BCD2-13B860A1E044}" type="slidenum">
              <a:rPr lang="en-US" smtClean="0"/>
              <a:t>29</a:t>
            </a:fld>
            <a:endParaRPr lang="en-US" dirty="0"/>
          </a:p>
        </p:txBody>
      </p:sp>
    </p:spTree>
    <p:extLst>
      <p:ext uri="{BB962C8B-B14F-4D97-AF65-F5344CB8AC3E}">
        <p14:creationId xmlns:p14="http://schemas.microsoft.com/office/powerpoint/2010/main" val="248361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 A.</a:t>
            </a:r>
          </a:p>
        </p:txBody>
      </p:sp>
      <p:sp>
        <p:nvSpPr>
          <p:cNvPr id="4" name="Slide Number Placeholder 3"/>
          <p:cNvSpPr>
            <a:spLocks noGrp="1"/>
          </p:cNvSpPr>
          <p:nvPr>
            <p:ph type="sldNum" sz="quarter" idx="5"/>
          </p:nvPr>
        </p:nvSpPr>
        <p:spPr/>
        <p:txBody>
          <a:bodyPr/>
          <a:lstStyle/>
          <a:p>
            <a:fld id="{557E57F4-9D9C-5847-BCD2-13B860A1E044}" type="slidenum">
              <a:rPr lang="en-US" smtClean="0"/>
              <a:t>3</a:t>
            </a:fld>
            <a:endParaRPr lang="en-US" dirty="0"/>
          </a:p>
        </p:txBody>
      </p:sp>
    </p:spTree>
    <p:extLst>
      <p:ext uri="{BB962C8B-B14F-4D97-AF65-F5344CB8AC3E}">
        <p14:creationId xmlns:p14="http://schemas.microsoft.com/office/powerpoint/2010/main" val="1964973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pPr marL="0" marR="0" lvl="0" indent="0" algn="r" defTabSz="915018" rtl="0" eaLnBrk="1" fontAlgn="auto" latinLnBrk="0" hangingPunct="1">
              <a:lnSpc>
                <a:spcPct val="100000"/>
              </a:lnSpc>
              <a:spcBef>
                <a:spcPts val="0"/>
              </a:spcBef>
              <a:spcAft>
                <a:spcPts val="0"/>
              </a:spcAft>
              <a:buClrTx/>
              <a:buSzTx/>
              <a:buFontTx/>
              <a:buNone/>
              <a:tabLst/>
              <a:defRPr/>
            </a:pPr>
            <a:fld id="{EAB4FC07-A7B1-9D45-BE66-7F1B45FCC406}" type="slidenum">
              <a:rPr kumimoji="0" lang="en-US" sz="1200" b="0" i="0" u="none" strike="noStrike" kern="1200" cap="none" spc="0" normalizeH="0" baseline="0" noProof="0">
                <a:ln>
                  <a:noFill/>
                </a:ln>
                <a:solidFill>
                  <a:prstClr val="white"/>
                </a:solidFill>
                <a:effectLst/>
                <a:uLnTx/>
                <a:uFillTx/>
                <a:latin typeface="Times New Roman" charset="0"/>
                <a:ea typeface="ＭＳ Ｐゴシック" charset="0"/>
              </a:rPr>
              <a:pPr marL="0" marR="0" lvl="0" indent="0" algn="r" defTabSz="915018"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solidFill>
              <a:effectLst/>
              <a:uLnTx/>
              <a:uFillTx/>
              <a:latin typeface="Times New Roman" charset="0"/>
              <a:ea typeface="ＭＳ Ｐゴシック"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921" y="4343713"/>
            <a:ext cx="5693698" cy="50504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Cheryl A.</a:t>
            </a:r>
          </a:p>
          <a:p>
            <a:r>
              <a:rPr lang="en-US" dirty="0">
                <a:latin typeface="Times New Roman" charset="0"/>
                <a:ea typeface="ＭＳ Ｐゴシック" charset="0"/>
                <a:cs typeface="ＭＳ Ｐゴシック" charset="0"/>
              </a:rPr>
              <a:t>AB 1725 not a separate entity; incorporated into Ed Code; intent language – not all made it </a:t>
            </a:r>
          </a:p>
          <a:p>
            <a:r>
              <a:rPr lang="en-US" dirty="0">
                <a:latin typeface="Times New Roman" charset="0"/>
                <a:ea typeface="ＭＳ Ｐゴシック" charset="0"/>
                <a:cs typeface="ＭＳ Ｐゴシック" charset="0"/>
              </a:rPr>
              <a:t>into code, but intent language can help in understanding purpose.  Intent language was used by appellate</a:t>
            </a:r>
            <a:r>
              <a:rPr lang="en-US" baseline="0" dirty="0">
                <a:latin typeface="Times New Roman" charset="0"/>
                <a:ea typeface="ＭＳ Ｐゴシック" charset="0"/>
                <a:cs typeface="ＭＳ Ｐゴシック" charset="0"/>
              </a:rPr>
              <a:t> court in ruling in favor of the Irvine Valley Senate lawsuit against their board over hiring procedures.</a:t>
            </a: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06925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pPr marL="0" marR="0" lvl="0" indent="0" algn="r" defTabSz="915018" rtl="0" eaLnBrk="1" fontAlgn="auto" latinLnBrk="0" hangingPunct="1">
              <a:lnSpc>
                <a:spcPct val="100000"/>
              </a:lnSpc>
              <a:spcBef>
                <a:spcPts val="0"/>
              </a:spcBef>
              <a:spcAft>
                <a:spcPts val="0"/>
              </a:spcAft>
              <a:buClrTx/>
              <a:buSzTx/>
              <a:buFontTx/>
              <a:buNone/>
              <a:tabLst/>
              <a:defRPr/>
            </a:pPr>
            <a:fld id="{83CD2263-2E7E-A54F-867A-22E6E765AC96}" type="slidenum">
              <a:rPr kumimoji="0" lang="en-US" sz="1200" b="0" i="0" u="none" strike="noStrike" kern="1200" cap="none" spc="0" normalizeH="0" baseline="0" noProof="0">
                <a:ln>
                  <a:noFill/>
                </a:ln>
                <a:solidFill>
                  <a:prstClr val="white"/>
                </a:solidFill>
                <a:effectLst/>
                <a:uLnTx/>
                <a:uFillTx/>
                <a:latin typeface="Times New Roman" charset="0"/>
                <a:ea typeface="ＭＳ Ｐゴシック" charset="0"/>
              </a:rPr>
              <a:pPr marL="0" marR="0" lvl="0" indent="0" algn="r" defTabSz="91501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solidFill>
              <a:effectLst/>
              <a:uLnTx/>
              <a:uFillTx/>
              <a:latin typeface="Times New Roman" charset="0"/>
              <a:ea typeface="ＭＳ Ｐゴシック"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4920" y="4343713"/>
            <a:ext cx="5689023" cy="97413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Cheryl A.</a:t>
            </a:r>
          </a:p>
          <a:p>
            <a:r>
              <a:rPr lang="en-US" dirty="0">
                <a:latin typeface="Times New Roman" charset="0"/>
                <a:ea typeface="ＭＳ Ｐゴシック" charset="0"/>
                <a:cs typeface="ＭＳ Ｐゴシック" charset="0"/>
              </a:rPr>
              <a:t>Title 5 can be changed by the Board of Governors; e.g. math/English requirements – began </a:t>
            </a:r>
          </a:p>
          <a:p>
            <a:r>
              <a:rPr lang="en-US" dirty="0">
                <a:latin typeface="Times New Roman" charset="0"/>
                <a:ea typeface="ＭＳ Ｐゴシック" charset="0"/>
                <a:cs typeface="ＭＳ Ｐゴシック" charset="0"/>
              </a:rPr>
              <a:t>with the Academic Senate, then through Consultation Council, then to the Board of </a:t>
            </a:r>
          </a:p>
          <a:p>
            <a:r>
              <a:rPr lang="en-US" dirty="0">
                <a:latin typeface="Times New Roman" charset="0"/>
                <a:ea typeface="ＭＳ Ｐゴシック" charset="0"/>
                <a:cs typeface="ＭＳ Ｐゴシック" charset="0"/>
              </a:rPr>
              <a:t>Governors</a:t>
            </a:r>
          </a:p>
        </p:txBody>
      </p:sp>
    </p:spTree>
    <p:extLst>
      <p:ext uri="{BB962C8B-B14F-4D97-AF65-F5344CB8AC3E}">
        <p14:creationId xmlns:p14="http://schemas.microsoft.com/office/powerpoint/2010/main" val="171839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 A.</a:t>
            </a:r>
          </a:p>
        </p:txBody>
      </p:sp>
      <p:sp>
        <p:nvSpPr>
          <p:cNvPr id="4" name="Slide Number Placeholder 3"/>
          <p:cNvSpPr>
            <a:spLocks noGrp="1"/>
          </p:cNvSpPr>
          <p:nvPr>
            <p:ph type="sldNum" sz="quarter" idx="5"/>
          </p:nvPr>
        </p:nvSpPr>
        <p:spPr/>
        <p:txBody>
          <a:bodyPr/>
          <a:lstStyle/>
          <a:p>
            <a:fld id="{557E57F4-9D9C-5847-BCD2-13B860A1E044}" type="slidenum">
              <a:rPr lang="en-US" smtClean="0"/>
              <a:t>6</a:t>
            </a:fld>
            <a:endParaRPr lang="en-US" dirty="0"/>
          </a:p>
        </p:txBody>
      </p:sp>
    </p:spTree>
    <p:extLst>
      <p:ext uri="{BB962C8B-B14F-4D97-AF65-F5344CB8AC3E}">
        <p14:creationId xmlns:p14="http://schemas.microsoft.com/office/powerpoint/2010/main" val="2139859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a:t>
            </a:r>
          </a:p>
        </p:txBody>
      </p:sp>
      <p:sp>
        <p:nvSpPr>
          <p:cNvPr id="4" name="Slide Number Placeholder 3"/>
          <p:cNvSpPr>
            <a:spLocks noGrp="1"/>
          </p:cNvSpPr>
          <p:nvPr>
            <p:ph type="sldNum" sz="quarter" idx="5"/>
          </p:nvPr>
        </p:nvSpPr>
        <p:spPr/>
        <p:txBody>
          <a:bodyPr/>
          <a:lstStyle/>
          <a:p>
            <a:fld id="{557E57F4-9D9C-5847-BCD2-13B860A1E044}" type="slidenum">
              <a:rPr lang="en-US" smtClean="0"/>
              <a:t>7</a:t>
            </a:fld>
            <a:endParaRPr lang="en-US" dirty="0"/>
          </a:p>
        </p:txBody>
      </p:sp>
    </p:spTree>
    <p:extLst>
      <p:ext uri="{BB962C8B-B14F-4D97-AF65-F5344CB8AC3E}">
        <p14:creationId xmlns:p14="http://schemas.microsoft.com/office/powerpoint/2010/main" val="3987687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a:t>
            </a:r>
          </a:p>
        </p:txBody>
      </p:sp>
      <p:sp>
        <p:nvSpPr>
          <p:cNvPr id="4" name="Slide Number Placeholder 3"/>
          <p:cNvSpPr>
            <a:spLocks noGrp="1"/>
          </p:cNvSpPr>
          <p:nvPr>
            <p:ph type="sldNum" sz="quarter" idx="5"/>
          </p:nvPr>
        </p:nvSpPr>
        <p:spPr/>
        <p:txBody>
          <a:bodyPr/>
          <a:lstStyle/>
          <a:p>
            <a:fld id="{557E57F4-9D9C-5847-BCD2-13B860A1E044}" type="slidenum">
              <a:rPr lang="en-US" smtClean="0"/>
              <a:t>8</a:t>
            </a:fld>
            <a:endParaRPr lang="en-US" dirty="0"/>
          </a:p>
        </p:txBody>
      </p:sp>
    </p:spTree>
    <p:extLst>
      <p:ext uri="{BB962C8B-B14F-4D97-AF65-F5344CB8AC3E}">
        <p14:creationId xmlns:p14="http://schemas.microsoft.com/office/powerpoint/2010/main" val="4251584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Davena</a:t>
            </a:r>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9</a:t>
            </a:fld>
            <a:endParaRPr lang="en-US" dirty="0"/>
          </a:p>
        </p:txBody>
      </p:sp>
    </p:spTree>
    <p:extLst>
      <p:ext uri="{BB962C8B-B14F-4D97-AF65-F5344CB8AC3E}">
        <p14:creationId xmlns:p14="http://schemas.microsoft.com/office/powerpoint/2010/main" val="4122888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C9622B-AED8-7E4E-A9BC-CDD87510A5F2}"/>
              </a:ext>
              <a:ext uri="{C183D7F6-B498-43B3-948B-1728B52AA6E4}">
                <adec:decorative xmlns:adec="http://schemas.microsoft.com/office/drawing/2017/decorative" val="1"/>
              </a:ext>
            </a:extLst>
          </p:cNvPr>
          <p:cNvGrpSpPr/>
          <p:nvPr userDrawn="1"/>
        </p:nvGrpSpPr>
        <p:grpSpPr>
          <a:xfrm>
            <a:off x="0" y="2834565"/>
            <a:ext cx="12192000" cy="4023435"/>
            <a:chOff x="0" y="2834565"/>
            <a:chExt cx="12192000" cy="4023435"/>
          </a:xfrm>
        </p:grpSpPr>
        <p:sp>
          <p:nvSpPr>
            <p:cNvPr id="10" name="Rectangle 9">
              <a:extLst>
                <a:ext uri="{FF2B5EF4-FFF2-40B4-BE49-F238E27FC236}">
                  <a16:creationId xmlns:a16="http://schemas.microsoft.com/office/drawing/2014/main" id="{CF0E0845-18E1-5945-A041-B07EAC8B3623}"/>
                </a:ext>
                <a:ext uri="{C183D7F6-B498-43B3-948B-1728B52AA6E4}">
                  <adec:decorative xmlns:adec="http://schemas.microsoft.com/office/drawing/2017/decorative" val="1"/>
                </a:ext>
              </a:extLst>
            </p:cNvPr>
            <p:cNvSpPr/>
            <p:nvPr userDrawn="1"/>
          </p:nvSpPr>
          <p:spPr>
            <a:xfrm rot="10800000">
              <a:off x="0" y="2911869"/>
              <a:ext cx="12192000" cy="3946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3B09942-DABE-0644-98E7-8C82B41ECE4B}"/>
                </a:ext>
                <a:ext uri="{C183D7F6-B498-43B3-948B-1728B52AA6E4}">
                  <adec:decorative xmlns:adec="http://schemas.microsoft.com/office/drawing/2017/decorative" val="1"/>
                </a:ext>
              </a:extLst>
            </p:cNvPr>
            <p:cNvSpPr/>
            <p:nvPr userDrawn="1"/>
          </p:nvSpPr>
          <p:spPr>
            <a:xfrm rot="10800000">
              <a:off x="0" y="2834565"/>
              <a:ext cx="12192000" cy="996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Academic Senate for California Community Colleges Logo">
            <a:extLst>
              <a:ext uri="{FF2B5EF4-FFF2-40B4-BE49-F238E27FC236}">
                <a16:creationId xmlns:a16="http://schemas.microsoft.com/office/drawing/2014/main" id="{13A6256D-FB97-4441-AB98-9691F3E35A5F}"/>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995054" y="829173"/>
            <a:ext cx="4540210" cy="1146403"/>
          </a:xfrm>
          <a:prstGeom prst="rect">
            <a:avLst/>
          </a:prstGeom>
        </p:spPr>
      </p:pic>
      <p:sp>
        <p:nvSpPr>
          <p:cNvPr id="7" name="Title 1">
            <a:extLst>
              <a:ext uri="{FF2B5EF4-FFF2-40B4-BE49-F238E27FC236}">
                <a16:creationId xmlns:a16="http://schemas.microsoft.com/office/drawing/2014/main" id="{E740FD2D-D9B8-AC45-BEA0-7C7100EE63E3}"/>
              </a:ext>
            </a:extLst>
          </p:cNvPr>
          <p:cNvSpPr>
            <a:spLocks noGrp="1"/>
          </p:cNvSpPr>
          <p:nvPr>
            <p:ph type="title" hasCustomPrompt="1"/>
          </p:nvPr>
        </p:nvSpPr>
        <p:spPr>
          <a:xfrm>
            <a:off x="2133598" y="3310152"/>
            <a:ext cx="9213852" cy="1312648"/>
          </a:xfrm>
          <a:prstGeom prst="rect">
            <a:avLst/>
          </a:prstGeom>
        </p:spPr>
        <p:txBody>
          <a:bodyPr anchor="b"/>
          <a:lstStyle>
            <a:lvl1pPr algn="l">
              <a:defRPr sz="4400">
                <a:solidFill>
                  <a:schemeClr val="bg1"/>
                </a:solidFill>
              </a:defRPr>
            </a:lvl1pPr>
          </a:lstStyle>
          <a:p>
            <a:r>
              <a:rPr lang="en-US" dirty="0"/>
              <a:t>Click to edit title</a:t>
            </a:r>
          </a:p>
        </p:txBody>
      </p:sp>
      <p:sp>
        <p:nvSpPr>
          <p:cNvPr id="21" name="Subtitle 2">
            <a:extLst>
              <a:ext uri="{FF2B5EF4-FFF2-40B4-BE49-F238E27FC236}">
                <a16:creationId xmlns:a16="http://schemas.microsoft.com/office/drawing/2014/main" id="{68570E13-05CC-2B4E-BDEF-FE4C25D7A53B}"/>
              </a:ext>
            </a:extLst>
          </p:cNvPr>
          <p:cNvSpPr>
            <a:spLocks noGrp="1"/>
          </p:cNvSpPr>
          <p:nvPr>
            <p:ph type="subTitle" idx="1" hasCustomPrompt="1"/>
          </p:nvPr>
        </p:nvSpPr>
        <p:spPr>
          <a:xfrm>
            <a:off x="2133597" y="4755561"/>
            <a:ext cx="9213851" cy="1655762"/>
          </a:xfrm>
        </p:spPr>
        <p:txBody>
          <a:bodyPr/>
          <a:lstStyle>
            <a:lvl1pPr marL="0" indent="0">
              <a:buNone/>
              <a:defRPr>
                <a:solidFill>
                  <a:schemeClr val="bg1"/>
                </a:solidFill>
              </a:defRPr>
            </a:lvl1pPr>
          </a:lstStyle>
          <a:p>
            <a:pPr algn="l"/>
            <a:r>
              <a:rPr lang="en-US" dirty="0">
                <a:solidFill>
                  <a:schemeClr val="bg1"/>
                </a:solidFill>
                <a:latin typeface="Gill Sans" panose="020B0502020104020203" pitchFamily="34" charset="-79"/>
                <a:cs typeface="Gill Sans" panose="020B0502020104020203" pitchFamily="34" charset="-79"/>
              </a:rPr>
              <a:t>Click to add a subtitle. Remember to add alt text to all imported graphics and images.</a:t>
            </a:r>
          </a:p>
        </p:txBody>
      </p:sp>
      <p:pic>
        <p:nvPicPr>
          <p:cNvPr id="8" name="Picture 7">
            <a:extLst>
              <a:ext uri="{FF2B5EF4-FFF2-40B4-BE49-F238E27FC236}">
                <a16:creationId xmlns:a16="http://schemas.microsoft.com/office/drawing/2014/main" id="{E9ED2582-C2E7-6444-9174-5AF081E18D0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84572" y="0"/>
            <a:ext cx="1251370" cy="6858000"/>
          </a:xfrm>
          <a:prstGeom prst="rect">
            <a:avLst/>
          </a:prstGeom>
          <a:effectLst>
            <a:outerShdw blurRad="88900" dist="76200" sx="101000" sy="101000" algn="l" rotWithShape="0">
              <a:prstClr val="black">
                <a:alpha val="40000"/>
              </a:prstClr>
            </a:outerShdw>
          </a:effectLst>
        </p:spPr>
      </p:pic>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2426CC4-3C4B-B04A-B692-82D7B0F75DE7}"/>
              </a:ext>
              <a:ext uri="{C183D7F6-B498-43B3-948B-1728B52AA6E4}">
                <adec:decorative xmlns:adec="http://schemas.microsoft.com/office/drawing/2017/decorative" val="1"/>
              </a:ext>
            </a:extLst>
          </p:cNvPr>
          <p:cNvGrpSpPr/>
          <p:nvPr userDrawn="1"/>
        </p:nvGrpSpPr>
        <p:grpSpPr>
          <a:xfrm>
            <a:off x="-22225" y="-36513"/>
            <a:ext cx="12214225" cy="6942138"/>
            <a:chOff x="-22225" y="-36513"/>
            <a:chExt cx="12214225" cy="6942138"/>
          </a:xfrm>
        </p:grpSpPr>
        <p:pic>
          <p:nvPicPr>
            <p:cNvPr id="13" name="Picture 12">
              <a:extLst>
                <a:ext uri="{FF2B5EF4-FFF2-40B4-BE49-F238E27FC236}">
                  <a16:creationId xmlns:a16="http://schemas.microsoft.com/office/drawing/2014/main" id="{E7AA37CB-C10B-D14E-AE49-46A225879F8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225" y="0"/>
              <a:ext cx="4071938" cy="6905625"/>
            </a:xfrm>
            <a:prstGeom prst="rect">
              <a:avLst/>
            </a:prstGeom>
            <a:effectLst>
              <a:outerShdw blurRad="190500" dist="76200" algn="l" rotWithShape="0">
                <a:prstClr val="black">
                  <a:alpha val="40000"/>
                </a:prstClr>
              </a:outerShdw>
            </a:effectLst>
          </p:spPr>
        </p:pic>
        <p:sp>
          <p:nvSpPr>
            <p:cNvPr id="6" name="Rectangle 5">
              <a:extLst>
                <a:ext uri="{FF2B5EF4-FFF2-40B4-BE49-F238E27FC236}">
                  <a16:creationId xmlns:a16="http://schemas.microsoft.com/office/drawing/2014/main" id="{1D53D4D5-C464-6540-BE95-C73171C98CD2}"/>
                </a:ext>
                <a:ext uri="{C183D7F6-B498-43B3-948B-1728B52AA6E4}">
                  <adec:decorative xmlns:adec="http://schemas.microsoft.com/office/drawing/2017/decorative" val="1"/>
                </a:ext>
              </a:extLst>
            </p:cNvPr>
            <p:cNvSpPr/>
            <p:nvPr userDrawn="1"/>
          </p:nvSpPr>
          <p:spPr>
            <a:xfrm>
              <a:off x="-22225" y="1365827"/>
              <a:ext cx="4071938" cy="4392609"/>
            </a:xfrm>
            <a:prstGeom prst="rect">
              <a:avLst/>
            </a:prstGeom>
            <a:solidFill>
              <a:schemeClr val="accent2"/>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E6FD1C54-32B7-E342-B8C2-97191421EB81}"/>
                </a:ext>
                <a:ext uri="{C183D7F6-B498-43B3-948B-1728B52AA6E4}">
                  <adec:decorative xmlns:adec="http://schemas.microsoft.com/office/drawing/2017/decorative" val="1"/>
                </a:ext>
              </a:extLst>
            </p:cNvPr>
            <p:cNvSpPr/>
            <p:nvPr userDrawn="1"/>
          </p:nvSpPr>
          <p:spPr>
            <a:xfrm>
              <a:off x="11510963" y="-36513"/>
              <a:ext cx="681037" cy="6894513"/>
            </a:xfrm>
            <a:prstGeom prst="rect">
              <a:avLst/>
            </a:prstGeom>
            <a:solidFill>
              <a:schemeClr val="tx2"/>
            </a:solidFill>
            <a:ln>
              <a:noFill/>
            </a:ln>
            <a:effectLst>
              <a:outerShdw blurRad="190500" dist="635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2" name="Title 1"/>
          <p:cNvSpPr>
            <a:spLocks noGrp="1"/>
          </p:cNvSpPr>
          <p:nvPr>
            <p:ph type="title"/>
          </p:nvPr>
        </p:nvSpPr>
        <p:spPr>
          <a:xfrm>
            <a:off x="247135" y="1570618"/>
            <a:ext cx="3583461" cy="1611995"/>
          </a:xfrm>
        </p:spPr>
        <p:txBody>
          <a:bodyPr anchor="b">
            <a:normAutofit/>
          </a:bodyPr>
          <a:lstStyle>
            <a:lvl1pPr algn="ctr">
              <a:defRPr sz="3600">
                <a:solidFill>
                  <a:schemeClr val="bg1"/>
                </a:solidFill>
              </a:defRPr>
            </a:lvl1pPr>
          </a:lstStyle>
          <a:p>
            <a:r>
              <a:rPr lang="en-US" dirty="0"/>
              <a:t>Click to edit Master title style</a:t>
            </a:r>
          </a:p>
        </p:txBody>
      </p:sp>
      <p:sp>
        <p:nvSpPr>
          <p:cNvPr id="4" name="Text Placeholder 3"/>
          <p:cNvSpPr>
            <a:spLocks noGrp="1"/>
          </p:cNvSpPr>
          <p:nvPr>
            <p:ph type="body" sz="half" idx="2"/>
          </p:nvPr>
        </p:nvSpPr>
        <p:spPr>
          <a:xfrm>
            <a:off x="247135" y="3283527"/>
            <a:ext cx="3583461" cy="2313710"/>
          </a:xfrm>
          <a:ln>
            <a:noFill/>
          </a:ln>
        </p:spPr>
        <p:txBody>
          <a:bodyPr>
            <a:normAutofit/>
          </a:bodyPr>
          <a:lstStyle>
            <a:lvl1pPr marL="0" indent="0" algn="ctr">
              <a:buNone/>
              <a:defRPr sz="2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Content Placeholder 2"/>
          <p:cNvSpPr>
            <a:spLocks noGrp="1"/>
          </p:cNvSpPr>
          <p:nvPr>
            <p:ph idx="1"/>
          </p:nvPr>
        </p:nvSpPr>
        <p:spPr>
          <a:xfrm>
            <a:off x="4461164" y="1112108"/>
            <a:ext cx="6572242"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6">
            <a:extLst>
              <a:ext uri="{FF2B5EF4-FFF2-40B4-BE49-F238E27FC236}">
                <a16:creationId xmlns:a16="http://schemas.microsoft.com/office/drawing/2014/main" id="{0D6DCCFD-9F52-A948-BF57-822973A87589}"/>
              </a:ext>
            </a:extLst>
          </p:cNvPr>
          <p:cNvSpPr>
            <a:spLocks noGrp="1"/>
          </p:cNvSpPr>
          <p:nvPr>
            <p:ph type="sldNum" sz="quarter" idx="10"/>
          </p:nvPr>
        </p:nvSpPr>
        <p:spPr>
          <a:xfrm>
            <a:off x="9443811"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cxnSp>
        <p:nvCxnSpPr>
          <p:cNvPr id="16" name="Straight Connector 15">
            <a:extLst>
              <a:ext uri="{FF2B5EF4-FFF2-40B4-BE49-F238E27FC236}">
                <a16:creationId xmlns:a16="http://schemas.microsoft.com/office/drawing/2014/main" id="{A47A3F37-C51C-5548-B909-DC5139C21C90}"/>
              </a:ext>
              <a:ext uri="{C183D7F6-B498-43B3-948B-1728B52AA6E4}">
                <adec:decorative xmlns:adec="http://schemas.microsoft.com/office/drawing/2017/decorative" val="1"/>
              </a:ext>
            </a:extLst>
          </p:cNvPr>
          <p:cNvCxnSpPr/>
          <p:nvPr userDrawn="1"/>
        </p:nvCxnSpPr>
        <p:spPr>
          <a:xfrm>
            <a:off x="247135" y="3210323"/>
            <a:ext cx="358346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Icon&#10;&#10;Description automatically generated">
            <a:extLst>
              <a:ext uri="{FF2B5EF4-FFF2-40B4-BE49-F238E27FC236}">
                <a16:creationId xmlns:a16="http://schemas.microsoft.com/office/drawing/2014/main" id="{74CC53D0-B753-5B4E-B89A-B05D48C3C203}"/>
              </a:ext>
            </a:extLst>
          </p:cNvPr>
          <p:cNvPicPr>
            <a:picLocks noChangeAspect="1"/>
          </p:cNvPicPr>
          <p:nvPr userDrawn="1"/>
        </p:nvPicPr>
        <p:blipFill>
          <a:blip r:embed="rId3"/>
          <a:stretch>
            <a:fillRect/>
          </a:stretch>
        </p:blipFill>
        <p:spPr>
          <a:xfrm>
            <a:off x="10641520" y="6376988"/>
            <a:ext cx="391886" cy="391886"/>
          </a:xfrm>
          <a:prstGeom prst="rect">
            <a:avLst/>
          </a:prstGeom>
        </p:spPr>
      </p:pic>
    </p:spTree>
    <p:extLst>
      <p:ext uri="{BB962C8B-B14F-4D97-AF65-F5344CB8AC3E}">
        <p14:creationId xmlns:p14="http://schemas.microsoft.com/office/powerpoint/2010/main" val="3127533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ntent 2 Column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DA5A-03EB-7C4E-BED7-BCB1E5A11604}"/>
              </a:ext>
            </a:extLst>
          </p:cNvPr>
          <p:cNvSpPr>
            <a:spLocks noGrp="1"/>
          </p:cNvSpPr>
          <p:nvPr>
            <p:ph type="title" hasCustomPrompt="1"/>
          </p:nvPr>
        </p:nvSpPr>
        <p:spPr>
          <a:xfrm>
            <a:off x="1212273" y="696266"/>
            <a:ext cx="10314708"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1212273" y="1967787"/>
            <a:ext cx="5077690" cy="419394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B07721E-11C3-6B42-AE2E-8506E4B9E51F}"/>
              </a:ext>
            </a:extLst>
          </p:cNvPr>
          <p:cNvSpPr>
            <a:spLocks noGrp="1"/>
          </p:cNvSpPr>
          <p:nvPr>
            <p:ph sz="half" idx="2"/>
          </p:nvPr>
        </p:nvSpPr>
        <p:spPr>
          <a:xfrm>
            <a:off x="6449291" y="1967786"/>
            <a:ext cx="5077690" cy="41939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D4885168-EAA5-0F4F-9DE9-3D36AE4D96B0}"/>
              </a:ext>
              <a:ext uri="{C183D7F6-B498-43B3-948B-1728B52AA6E4}">
                <adec:decorative xmlns:adec="http://schemas.microsoft.com/office/drawing/2017/decorative" val="1"/>
              </a:ext>
            </a:extLst>
          </p:cNvPr>
          <p:cNvSpPr/>
          <p:nvPr userDrawn="1"/>
        </p:nvSpPr>
        <p:spPr>
          <a:xfrm rot="10800000">
            <a:off x="-1" y="-36514"/>
            <a:ext cx="775855" cy="6894513"/>
          </a:xfrm>
          <a:prstGeom prst="rect">
            <a:avLst/>
          </a:prstGeom>
          <a:solidFill>
            <a:schemeClr val="tx2"/>
          </a:solidFill>
          <a:ln>
            <a:noFill/>
          </a:ln>
          <a:effectLst>
            <a:outerShdw blurRad="190500" dist="635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lide Number Placeholder 6">
            <a:extLst>
              <a:ext uri="{FF2B5EF4-FFF2-40B4-BE49-F238E27FC236}">
                <a16:creationId xmlns:a16="http://schemas.microsoft.com/office/drawing/2014/main" id="{F9D4D75D-F77E-0E42-9886-001E0F45126E}"/>
              </a:ext>
            </a:extLst>
          </p:cNvPr>
          <p:cNvSpPr>
            <a:spLocks noGrp="1"/>
          </p:cNvSpPr>
          <p:nvPr>
            <p:ph type="sldNum" sz="quarter" idx="10"/>
          </p:nvPr>
        </p:nvSpPr>
        <p:spPr>
          <a:xfrm>
            <a:off x="9937386"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pic>
        <p:nvPicPr>
          <p:cNvPr id="8" name="Picture 7" descr="Icon&#10;&#10;Description automatically generated">
            <a:extLst>
              <a:ext uri="{FF2B5EF4-FFF2-40B4-BE49-F238E27FC236}">
                <a16:creationId xmlns:a16="http://schemas.microsoft.com/office/drawing/2014/main" id="{E69DF9C2-CEDF-8B43-92A1-5AE727A304BB}"/>
              </a:ext>
            </a:extLst>
          </p:cNvPr>
          <p:cNvPicPr>
            <a:picLocks noChangeAspect="1"/>
          </p:cNvPicPr>
          <p:nvPr userDrawn="1"/>
        </p:nvPicPr>
        <p:blipFill>
          <a:blip r:embed="rId2"/>
          <a:stretch>
            <a:fillRect/>
          </a:stretch>
        </p:blipFill>
        <p:spPr>
          <a:xfrm>
            <a:off x="11135095" y="6376988"/>
            <a:ext cx="391886" cy="391886"/>
          </a:xfrm>
          <a:prstGeom prst="rect">
            <a:avLst/>
          </a:prstGeom>
        </p:spPr>
      </p:pic>
    </p:spTree>
    <p:extLst>
      <p:ext uri="{BB962C8B-B14F-4D97-AF65-F5344CB8AC3E}">
        <p14:creationId xmlns:p14="http://schemas.microsoft.com/office/powerpoint/2010/main" val="32626646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ntent Slide">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E8845F6-5094-8248-81D3-BD081A6D88B6}"/>
              </a:ext>
            </a:extLst>
          </p:cNvPr>
          <p:cNvSpPr>
            <a:spLocks noGrp="1"/>
          </p:cNvSpPr>
          <p:nvPr>
            <p:ph type="title" hasCustomPrompt="1"/>
          </p:nvPr>
        </p:nvSpPr>
        <p:spPr>
          <a:xfrm>
            <a:off x="1212273" y="696266"/>
            <a:ext cx="10314708"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8" name="Content Placeholder 2">
            <a:extLst>
              <a:ext uri="{FF2B5EF4-FFF2-40B4-BE49-F238E27FC236}">
                <a16:creationId xmlns:a16="http://schemas.microsoft.com/office/drawing/2014/main" id="{310C3C29-A639-4947-ABE0-595414656825}"/>
              </a:ext>
            </a:extLst>
          </p:cNvPr>
          <p:cNvSpPr>
            <a:spLocks noGrp="1"/>
          </p:cNvSpPr>
          <p:nvPr>
            <p:ph sz="half" idx="1"/>
          </p:nvPr>
        </p:nvSpPr>
        <p:spPr>
          <a:xfrm>
            <a:off x="1212273" y="1967787"/>
            <a:ext cx="10314708" cy="419394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919F5463-760A-0046-9FAD-F5C4FE3306E7}"/>
              </a:ext>
              <a:ext uri="{C183D7F6-B498-43B3-948B-1728B52AA6E4}">
                <adec:decorative xmlns:adec="http://schemas.microsoft.com/office/drawing/2017/decorative" val="1"/>
              </a:ext>
            </a:extLst>
          </p:cNvPr>
          <p:cNvSpPr/>
          <p:nvPr userDrawn="1"/>
        </p:nvSpPr>
        <p:spPr>
          <a:xfrm rot="10800000">
            <a:off x="-1" y="-36514"/>
            <a:ext cx="775855" cy="6894513"/>
          </a:xfrm>
          <a:prstGeom prst="rect">
            <a:avLst/>
          </a:prstGeom>
          <a:solidFill>
            <a:schemeClr val="tx2"/>
          </a:solidFill>
          <a:ln>
            <a:noFill/>
          </a:ln>
          <a:effectLst>
            <a:outerShdw blurRad="190500" dist="635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Slide Number Placeholder 6">
            <a:extLst>
              <a:ext uri="{FF2B5EF4-FFF2-40B4-BE49-F238E27FC236}">
                <a16:creationId xmlns:a16="http://schemas.microsoft.com/office/drawing/2014/main" id="{7889F641-0FBF-E54E-8452-7EEDF22D02EC}"/>
              </a:ext>
            </a:extLst>
          </p:cNvPr>
          <p:cNvSpPr>
            <a:spLocks noGrp="1"/>
          </p:cNvSpPr>
          <p:nvPr>
            <p:ph type="sldNum" sz="quarter" idx="10"/>
          </p:nvPr>
        </p:nvSpPr>
        <p:spPr>
          <a:xfrm>
            <a:off x="9937386"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pic>
        <p:nvPicPr>
          <p:cNvPr id="7" name="Picture 6" descr="Icon&#10;&#10;Description automatically generated">
            <a:extLst>
              <a:ext uri="{FF2B5EF4-FFF2-40B4-BE49-F238E27FC236}">
                <a16:creationId xmlns:a16="http://schemas.microsoft.com/office/drawing/2014/main" id="{EF21F5D5-7F63-CE49-B2B0-8D7CA5BD4F23}"/>
              </a:ext>
            </a:extLst>
          </p:cNvPr>
          <p:cNvPicPr>
            <a:picLocks noChangeAspect="1"/>
          </p:cNvPicPr>
          <p:nvPr userDrawn="1"/>
        </p:nvPicPr>
        <p:blipFill>
          <a:blip r:embed="rId2"/>
          <a:stretch>
            <a:fillRect/>
          </a:stretch>
        </p:blipFill>
        <p:spPr>
          <a:xfrm>
            <a:off x="11135095" y="6376988"/>
            <a:ext cx="391886" cy="391886"/>
          </a:xfrm>
          <a:prstGeom prst="rect">
            <a:avLst/>
          </a:prstGeom>
        </p:spPr>
      </p:pic>
    </p:spTree>
    <p:extLst>
      <p:ext uri="{BB962C8B-B14F-4D97-AF65-F5344CB8AC3E}">
        <p14:creationId xmlns:p14="http://schemas.microsoft.com/office/powerpoint/2010/main" val="105628362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645442B7-4304-F64B-A00B-10D6974BC7BB}"/>
              </a:ext>
            </a:extLst>
          </p:cNvPr>
          <p:cNvSpPr>
            <a:spLocks noGrp="1"/>
          </p:cNvSpPr>
          <p:nvPr>
            <p:ph type="sldNum" sz="quarter" idx="10"/>
          </p:nvPr>
        </p:nvSpPr>
        <p:spPr>
          <a:xfrm>
            <a:off x="9937386"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pic>
        <p:nvPicPr>
          <p:cNvPr id="5" name="Picture 4" descr="Icon&#10;&#10;Description automatically generated">
            <a:extLst>
              <a:ext uri="{FF2B5EF4-FFF2-40B4-BE49-F238E27FC236}">
                <a16:creationId xmlns:a16="http://schemas.microsoft.com/office/drawing/2014/main" id="{3782C35A-7788-484F-A874-791BB4CCE5E7}"/>
              </a:ext>
            </a:extLst>
          </p:cNvPr>
          <p:cNvPicPr>
            <a:picLocks noChangeAspect="1"/>
          </p:cNvPicPr>
          <p:nvPr userDrawn="1"/>
        </p:nvPicPr>
        <p:blipFill>
          <a:blip r:embed="rId2"/>
          <a:stretch>
            <a:fillRect/>
          </a:stretch>
        </p:blipFill>
        <p:spPr>
          <a:xfrm>
            <a:off x="11135095" y="6376988"/>
            <a:ext cx="391886" cy="391886"/>
          </a:xfrm>
          <a:prstGeom prst="rect">
            <a:avLst/>
          </a:prstGeom>
        </p:spPr>
      </p:pic>
    </p:spTree>
    <p:extLst>
      <p:ext uri="{BB962C8B-B14F-4D97-AF65-F5344CB8AC3E}">
        <p14:creationId xmlns:p14="http://schemas.microsoft.com/office/powerpoint/2010/main" val="56886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E7C161-5F1A-4F87-A250-8C55998B83EC}" type="datetime1">
              <a:rPr lang="en-US" smtClean="0"/>
              <a:t>3/5/23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96184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3"/>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27" name="Google Shape;27;p3"/>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28" name="Google Shape;28;p3"/>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389473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10047513" y="6476093"/>
            <a:ext cx="881743" cy="255237"/>
          </a:xfrm>
          <a:prstGeom prst="rect">
            <a:avLst/>
          </a:prstGeom>
        </p:spPr>
        <p:txBody>
          <a:bodyPr vert="horz" lIns="91440" tIns="45720" rIns="91440" bIns="45720" rtlCol="0" anchor="ctr"/>
          <a:lstStyle>
            <a:lvl1pPr algn="r">
              <a:defRPr sz="1200">
                <a:solidFill>
                  <a:schemeClr val="tx2"/>
                </a:solidFill>
                <a:latin typeface="+mn-lt"/>
              </a:defRPr>
            </a:lvl1pPr>
          </a:lstStyle>
          <a:p>
            <a:fld id="{492D8F1A-69A8-9242-9469-8400121D240A}" type="slidenum">
              <a:rPr lang="en-US" smtClean="0"/>
              <a:pPr/>
              <a:t>‹#›</a:t>
            </a:fld>
            <a:endParaRPr lang="en-US" dirty="0"/>
          </a:p>
        </p:txBody>
      </p:sp>
      <p:sp>
        <p:nvSpPr>
          <p:cNvPr id="7" name="Title Placeholder 6">
            <a:extLst>
              <a:ext uri="{FF2B5EF4-FFF2-40B4-BE49-F238E27FC236}">
                <a16:creationId xmlns:a16="http://schemas.microsoft.com/office/drawing/2014/main" id="{456AC5D1-15F0-954C-A07F-F99E0C1534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2" r:id="rId3"/>
    <p:sldLayoutId id="2147483667" r:id="rId4"/>
    <p:sldLayoutId id="2147483655" r:id="rId5"/>
    <p:sldLayoutId id="2147483669" r:id="rId6"/>
    <p:sldLayoutId id="2147483670" r:id="rId7"/>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chemeClr val="bg2">
              <a:lumMod val="25000"/>
            </a:schemeClr>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asccc.org/sites/default/files/FinalScenario%20Final.pdf"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asccc.org/contact/request-service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asccc.org/services/technical-assistance"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742DC-C50C-6A4A-90EB-7E6171EC2CB2}"/>
              </a:ext>
            </a:extLst>
          </p:cNvPr>
          <p:cNvSpPr>
            <a:spLocks noGrp="1"/>
          </p:cNvSpPr>
          <p:nvPr>
            <p:ph type="title"/>
          </p:nvPr>
        </p:nvSpPr>
        <p:spPr>
          <a:xfrm>
            <a:off x="1491175" y="3062796"/>
            <a:ext cx="9856275" cy="1171853"/>
          </a:xfrm>
        </p:spPr>
        <p:txBody>
          <a:bodyPr>
            <a:normAutofit fontScale="90000"/>
          </a:bodyPr>
          <a:lstStyle/>
          <a:p>
            <a:r>
              <a:rPr lang="en-US" dirty="0"/>
              <a:t>10 +1 Senate Purview and Collegial Consultation</a:t>
            </a:r>
          </a:p>
        </p:txBody>
      </p:sp>
      <p:sp>
        <p:nvSpPr>
          <p:cNvPr id="3" name="Text Placeholder 2">
            <a:extLst>
              <a:ext uri="{FF2B5EF4-FFF2-40B4-BE49-F238E27FC236}">
                <a16:creationId xmlns:a16="http://schemas.microsoft.com/office/drawing/2014/main" id="{18EDE4DB-C5A2-9049-993E-E12B18A15781}"/>
              </a:ext>
            </a:extLst>
          </p:cNvPr>
          <p:cNvSpPr>
            <a:spLocks noGrp="1"/>
          </p:cNvSpPr>
          <p:nvPr>
            <p:ph type="body" idx="1"/>
          </p:nvPr>
        </p:nvSpPr>
        <p:spPr>
          <a:xfrm>
            <a:off x="2133596" y="4234649"/>
            <a:ext cx="9213851" cy="2435973"/>
          </a:xfrm>
        </p:spPr>
        <p:txBody>
          <a:bodyPr>
            <a:normAutofit/>
          </a:bodyPr>
          <a:lstStyle/>
          <a:p>
            <a:r>
              <a:rPr lang="en-US" dirty="0"/>
              <a:t>Relations With Local Senates Committee &amp; Equity Diversity Action Committee Webinar		</a:t>
            </a:r>
          </a:p>
          <a:p>
            <a:r>
              <a:rPr lang="en-US" dirty="0"/>
              <a:t>March 6, 2023</a:t>
            </a:r>
          </a:p>
          <a:p>
            <a:r>
              <a:rPr lang="en-US" dirty="0"/>
              <a:t>Presenters: Cheryl </a:t>
            </a:r>
            <a:r>
              <a:rPr lang="en-US" dirty="0" err="1"/>
              <a:t>Aschenbach</a:t>
            </a:r>
            <a:r>
              <a:rPr lang="en-US" dirty="0"/>
              <a:t>, </a:t>
            </a:r>
            <a:r>
              <a:rPr lang="en-US" dirty="0" err="1"/>
              <a:t>Davena</a:t>
            </a:r>
            <a:r>
              <a:rPr lang="en-US" dirty="0"/>
              <a:t> Burns-Peters, Karen Chow, Kandace Knudson, Katie </a:t>
            </a:r>
            <a:r>
              <a:rPr lang="en-US" dirty="0" err="1"/>
              <a:t>Krolikowski</a:t>
            </a:r>
            <a:r>
              <a:rPr lang="en-US" dirty="0"/>
              <a:t>, Lisa Romain, Manuel Velez</a:t>
            </a:r>
          </a:p>
          <a:p>
            <a:endParaRPr lang="en-US" dirty="0"/>
          </a:p>
          <a:p>
            <a:endParaRPr lang="en-US" dirty="0"/>
          </a:p>
          <a:p>
            <a:endParaRPr lang="en-US" dirty="0"/>
          </a:p>
        </p:txBody>
      </p:sp>
    </p:spTree>
    <p:extLst>
      <p:ext uri="{BB962C8B-B14F-4D97-AF65-F5344CB8AC3E}">
        <p14:creationId xmlns:p14="http://schemas.microsoft.com/office/powerpoint/2010/main" val="2691546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E7E51-2C87-429A-8D0D-4EC852036113}"/>
              </a:ext>
            </a:extLst>
          </p:cNvPr>
          <p:cNvSpPr>
            <a:spLocks noGrp="1"/>
          </p:cNvSpPr>
          <p:nvPr>
            <p:ph type="title"/>
          </p:nvPr>
        </p:nvSpPr>
        <p:spPr/>
        <p:txBody>
          <a:bodyPr/>
          <a:lstStyle/>
          <a:p>
            <a:r>
              <a:rPr lang="en-US" dirty="0"/>
              <a:t>Pop Quiz:</a:t>
            </a:r>
          </a:p>
        </p:txBody>
      </p:sp>
      <p:sp>
        <p:nvSpPr>
          <p:cNvPr id="3" name="Content Placeholder 2">
            <a:extLst>
              <a:ext uri="{FF2B5EF4-FFF2-40B4-BE49-F238E27FC236}">
                <a16:creationId xmlns:a16="http://schemas.microsoft.com/office/drawing/2014/main" id="{18DD5C82-A133-4D15-B8C8-60180EEA35C9}"/>
              </a:ext>
            </a:extLst>
          </p:cNvPr>
          <p:cNvSpPr>
            <a:spLocks noGrp="1"/>
          </p:cNvSpPr>
          <p:nvPr>
            <p:ph sz="half" idx="1"/>
          </p:nvPr>
        </p:nvSpPr>
        <p:spPr/>
        <p:txBody>
          <a:bodyPr>
            <a:normAutofit/>
          </a:bodyPr>
          <a:lstStyle/>
          <a:p>
            <a:pPr marL="0" indent="0" algn="ctr">
              <a:buNone/>
            </a:pPr>
            <a:r>
              <a:rPr lang="en-US" sz="4400" dirty="0"/>
              <a:t>Does your BOT rely primarily upon the recommendation, or does your BOT have mutual agreement?  </a:t>
            </a:r>
          </a:p>
          <a:p>
            <a:pPr marL="0" indent="0" algn="ctr">
              <a:buNone/>
            </a:pPr>
            <a:r>
              <a:rPr lang="en-US" sz="4400" dirty="0"/>
              <a:t>Check your Board policy!</a:t>
            </a:r>
          </a:p>
        </p:txBody>
      </p:sp>
      <p:sp>
        <p:nvSpPr>
          <p:cNvPr id="4" name="Slide Number Placeholder 3">
            <a:extLst>
              <a:ext uri="{FF2B5EF4-FFF2-40B4-BE49-F238E27FC236}">
                <a16:creationId xmlns:a16="http://schemas.microsoft.com/office/drawing/2014/main" id="{9C0E5B40-B080-4B28-8847-4AB63547B250}"/>
              </a:ext>
            </a:extLst>
          </p:cNvPr>
          <p:cNvSpPr>
            <a:spLocks noGrp="1"/>
          </p:cNvSpPr>
          <p:nvPr>
            <p:ph type="sldNum" sz="quarter" idx="10"/>
          </p:nvPr>
        </p:nvSpPr>
        <p:spPr/>
        <p:txBody>
          <a:bodyPr/>
          <a:lstStyle/>
          <a:p>
            <a:pPr>
              <a:defRPr/>
            </a:pPr>
            <a:fld id="{0F61B9A2-6873-5846-8BDD-3D2DF08C9DB1}" type="slidenum">
              <a:rPr lang="en-US" altLang="en-US" smtClean="0"/>
              <a:pPr>
                <a:defRPr/>
              </a:pPr>
              <a:t>10</a:t>
            </a:fld>
            <a:endParaRPr lang="en-US" altLang="en-US" dirty="0"/>
          </a:p>
        </p:txBody>
      </p:sp>
    </p:spTree>
    <p:extLst>
      <p:ext uri="{BB962C8B-B14F-4D97-AF65-F5344CB8AC3E}">
        <p14:creationId xmlns:p14="http://schemas.microsoft.com/office/powerpoint/2010/main" val="1148975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Academic and Professional Matters: The 10+ 1</a:t>
            </a:r>
          </a:p>
        </p:txBody>
      </p:sp>
      <p:sp>
        <p:nvSpPr>
          <p:cNvPr id="2" name="Content Placeholder 1"/>
          <p:cNvSpPr>
            <a:spLocks noGrp="1"/>
          </p:cNvSpPr>
          <p:nvPr>
            <p:ph sz="half" idx="1"/>
          </p:nvPr>
        </p:nvSpPr>
        <p:spPr/>
        <p:txBody>
          <a:bodyPr/>
          <a:lstStyle/>
          <a:p>
            <a:endParaRPr lang="en-US" dirty="0"/>
          </a:p>
          <a:p>
            <a:endParaRPr lang="en-US" dirty="0"/>
          </a:p>
        </p:txBody>
      </p:sp>
      <p:sp>
        <p:nvSpPr>
          <p:cNvPr id="4" name="Rectangle 3"/>
          <p:cNvSpPr txBox="1">
            <a:spLocks noChangeArrowheads="1"/>
          </p:cNvSpPr>
          <p:nvPr/>
        </p:nvSpPr>
        <p:spPr bwMode="auto">
          <a:xfrm>
            <a:off x="1367161" y="2227005"/>
            <a:ext cx="10490541" cy="426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20000"/>
              </a:spcBef>
              <a:buFont typeface="Calibri" pitchFamily="34" charset="0"/>
              <a:buAutoNum type="arabicPeriod"/>
            </a:pPr>
            <a:r>
              <a:rPr lang="en-US" altLang="en-US" sz="2800" dirty="0">
                <a:solidFill>
                  <a:schemeClr val="tx2"/>
                </a:solidFill>
                <a:latin typeface="+mj-lt"/>
              </a:rPr>
              <a:t>Curriculum, including establishing pre-requisites &amp; placing courses within disciplines </a:t>
            </a:r>
          </a:p>
          <a:p>
            <a:pPr eaLnBrk="1" hangingPunct="1">
              <a:spcBef>
                <a:spcPct val="20000"/>
              </a:spcBef>
              <a:buFont typeface="Calibri" pitchFamily="34" charset="0"/>
              <a:buAutoNum type="arabicPeriod"/>
            </a:pPr>
            <a:r>
              <a:rPr lang="en-US" altLang="en-US" sz="2800" dirty="0">
                <a:solidFill>
                  <a:schemeClr val="tx2"/>
                </a:solidFill>
                <a:latin typeface="+mj-lt"/>
              </a:rPr>
              <a:t>Degree &amp; certificate requirements </a:t>
            </a:r>
          </a:p>
          <a:p>
            <a:pPr eaLnBrk="1" hangingPunct="1">
              <a:spcBef>
                <a:spcPct val="20000"/>
              </a:spcBef>
              <a:buFont typeface="Calibri" pitchFamily="34" charset="0"/>
              <a:buAutoNum type="arabicPeriod"/>
            </a:pPr>
            <a:r>
              <a:rPr lang="en-US" altLang="en-US" sz="2800" dirty="0">
                <a:solidFill>
                  <a:schemeClr val="tx2"/>
                </a:solidFill>
                <a:latin typeface="+mj-lt"/>
              </a:rPr>
              <a:t>Grading policies</a:t>
            </a:r>
          </a:p>
          <a:p>
            <a:pPr eaLnBrk="1" hangingPunct="1">
              <a:spcBef>
                <a:spcPct val="20000"/>
              </a:spcBef>
              <a:buFont typeface="Calibri" pitchFamily="34" charset="0"/>
              <a:buAutoNum type="arabicPeriod"/>
            </a:pPr>
            <a:r>
              <a:rPr lang="en-US" altLang="en-US" sz="2800" dirty="0">
                <a:solidFill>
                  <a:schemeClr val="tx2"/>
                </a:solidFill>
                <a:latin typeface="+mj-lt"/>
              </a:rPr>
              <a:t>Educational program development</a:t>
            </a:r>
          </a:p>
          <a:p>
            <a:pPr eaLnBrk="1" hangingPunct="1">
              <a:spcBef>
                <a:spcPct val="20000"/>
              </a:spcBef>
              <a:buFont typeface="Calibri" pitchFamily="34" charset="0"/>
              <a:buAutoNum type="arabicPeriod"/>
            </a:pPr>
            <a:r>
              <a:rPr lang="en-US" altLang="en-US" sz="2800" dirty="0">
                <a:solidFill>
                  <a:schemeClr val="tx2"/>
                </a:solidFill>
                <a:latin typeface="+mj-lt"/>
              </a:rPr>
              <a:t>Standards or policies regarding student </a:t>
            </a:r>
            <a:br>
              <a:rPr lang="en-US" altLang="en-US" sz="2800" dirty="0">
                <a:solidFill>
                  <a:schemeClr val="tx2"/>
                </a:solidFill>
                <a:latin typeface="+mj-lt"/>
              </a:rPr>
            </a:br>
            <a:r>
              <a:rPr lang="en-US" altLang="en-US" sz="2800" dirty="0">
                <a:solidFill>
                  <a:schemeClr val="tx2"/>
                </a:solidFill>
                <a:latin typeface="+mj-lt"/>
              </a:rPr>
              <a:t>preparation &amp; success</a:t>
            </a:r>
          </a:p>
        </p:txBody>
      </p:sp>
      <p:pic>
        <p:nvPicPr>
          <p:cNvPr id="7" name="Picture 6">
            <a:extLst>
              <a:ext uri="{FF2B5EF4-FFF2-40B4-BE49-F238E27FC236}">
                <a16:creationId xmlns:a16="http://schemas.microsoft.com/office/drawing/2014/main" id="{857E69C6-5C9A-48C9-B25E-C288E38C809A}"/>
              </a:ext>
            </a:extLst>
          </p:cNvPr>
          <p:cNvPicPr>
            <a:picLocks noChangeAspect="1"/>
          </p:cNvPicPr>
          <p:nvPr/>
        </p:nvPicPr>
        <p:blipFill>
          <a:blip r:embed="rId3"/>
          <a:stretch>
            <a:fillRect/>
          </a:stretch>
        </p:blipFill>
        <p:spPr>
          <a:xfrm>
            <a:off x="8438708" y="3429000"/>
            <a:ext cx="3253633" cy="198878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009031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10+1 Continued </a:t>
            </a:r>
          </a:p>
        </p:txBody>
      </p:sp>
      <p:sp>
        <p:nvSpPr>
          <p:cNvPr id="4" name="Rectangle 2"/>
          <p:cNvSpPr txBox="1">
            <a:spLocks noGrp="1" noChangeArrowheads="1"/>
          </p:cNvSpPr>
          <p:nvPr>
            <p:ph sz="half" idx="1"/>
          </p:nvPr>
        </p:nvSpPr>
        <p:spPr bwMode="auto">
          <a:xfrm>
            <a:off x="1003177" y="1995487"/>
            <a:ext cx="10972513" cy="3849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514350" indent="-514350">
              <a:tabLst>
                <a:tab pos="862013" algn="l"/>
              </a:tabLst>
              <a:defRPr>
                <a:solidFill>
                  <a:schemeClr val="tx1"/>
                </a:solidFill>
                <a:latin typeface="Tahoma" pitchFamily="34" charset="0"/>
              </a:defRPr>
            </a:lvl1pPr>
            <a:lvl2pPr marL="742950" indent="-285750">
              <a:tabLst>
                <a:tab pos="862013" algn="l"/>
              </a:tabLst>
              <a:defRPr>
                <a:solidFill>
                  <a:schemeClr val="tx1"/>
                </a:solidFill>
                <a:latin typeface="Tahoma" pitchFamily="34" charset="0"/>
              </a:defRPr>
            </a:lvl2pPr>
            <a:lvl3pPr marL="1143000" indent="-228600">
              <a:tabLst>
                <a:tab pos="862013" algn="l"/>
              </a:tabLst>
              <a:defRPr>
                <a:solidFill>
                  <a:schemeClr val="tx1"/>
                </a:solidFill>
                <a:latin typeface="Tahoma" pitchFamily="34" charset="0"/>
              </a:defRPr>
            </a:lvl3pPr>
            <a:lvl4pPr marL="1600200" indent="-228600">
              <a:tabLst>
                <a:tab pos="862013" algn="l"/>
              </a:tabLst>
              <a:defRPr>
                <a:solidFill>
                  <a:schemeClr val="tx1"/>
                </a:solidFill>
                <a:latin typeface="Tahoma" pitchFamily="34" charset="0"/>
              </a:defRPr>
            </a:lvl4pPr>
            <a:lvl5pPr marL="2057400" indent="-228600">
              <a:tabLst>
                <a:tab pos="862013" algn="l"/>
              </a:tabLst>
              <a:defRPr>
                <a:solidFill>
                  <a:schemeClr val="tx1"/>
                </a:solidFill>
                <a:latin typeface="Tahoma" pitchFamily="34" charset="0"/>
              </a:defRPr>
            </a:lvl5pPr>
            <a:lvl6pPr marL="2514600" indent="-228600" eaLnBrk="0" fontAlgn="base" hangingPunct="0">
              <a:spcBef>
                <a:spcPct val="0"/>
              </a:spcBef>
              <a:spcAft>
                <a:spcPct val="0"/>
              </a:spcAft>
              <a:tabLst>
                <a:tab pos="862013" algn="l"/>
              </a:tabLst>
              <a:defRPr>
                <a:solidFill>
                  <a:schemeClr val="tx1"/>
                </a:solidFill>
                <a:latin typeface="Tahoma" pitchFamily="34" charset="0"/>
              </a:defRPr>
            </a:lvl6pPr>
            <a:lvl7pPr marL="2971800" indent="-228600" eaLnBrk="0" fontAlgn="base" hangingPunct="0">
              <a:spcBef>
                <a:spcPct val="0"/>
              </a:spcBef>
              <a:spcAft>
                <a:spcPct val="0"/>
              </a:spcAft>
              <a:tabLst>
                <a:tab pos="862013" algn="l"/>
              </a:tabLst>
              <a:defRPr>
                <a:solidFill>
                  <a:schemeClr val="tx1"/>
                </a:solidFill>
                <a:latin typeface="Tahoma" pitchFamily="34" charset="0"/>
              </a:defRPr>
            </a:lvl7pPr>
            <a:lvl8pPr marL="3429000" indent="-228600" eaLnBrk="0" fontAlgn="base" hangingPunct="0">
              <a:spcBef>
                <a:spcPct val="0"/>
              </a:spcBef>
              <a:spcAft>
                <a:spcPct val="0"/>
              </a:spcAft>
              <a:tabLst>
                <a:tab pos="862013" algn="l"/>
              </a:tabLst>
              <a:defRPr>
                <a:solidFill>
                  <a:schemeClr val="tx1"/>
                </a:solidFill>
                <a:latin typeface="Tahoma" pitchFamily="34" charset="0"/>
              </a:defRPr>
            </a:lvl8pPr>
            <a:lvl9pPr marL="3886200" indent="-228600" eaLnBrk="0" fontAlgn="base" hangingPunct="0">
              <a:spcBef>
                <a:spcPct val="0"/>
              </a:spcBef>
              <a:spcAft>
                <a:spcPct val="0"/>
              </a:spcAft>
              <a:tabLst>
                <a:tab pos="862013" algn="l"/>
              </a:tabLst>
              <a:defRPr>
                <a:solidFill>
                  <a:schemeClr val="tx1"/>
                </a:solidFill>
                <a:latin typeface="Tahoma" pitchFamily="34" charset="0"/>
              </a:defRPr>
            </a:lvl9pPr>
          </a:lstStyle>
          <a:p>
            <a:pPr eaLnBrk="1" hangingPunct="1">
              <a:spcBef>
                <a:spcPct val="20000"/>
              </a:spcBef>
              <a:buClrTx/>
              <a:buFont typeface="Calibri" pitchFamily="34" charset="0"/>
              <a:buAutoNum type="arabicPeriod" startAt="6"/>
            </a:pPr>
            <a:r>
              <a:rPr lang="en-US" altLang="en-US" sz="2800" dirty="0">
                <a:solidFill>
                  <a:schemeClr val="tx2"/>
                </a:solidFill>
                <a:latin typeface="+mj-lt"/>
              </a:rPr>
              <a:t>District &amp; college governance structures, as related to faculty roles</a:t>
            </a:r>
          </a:p>
          <a:p>
            <a:pPr eaLnBrk="1" hangingPunct="1">
              <a:spcBef>
                <a:spcPct val="20000"/>
              </a:spcBef>
              <a:buClrTx/>
              <a:buFont typeface="Calibri" pitchFamily="34" charset="0"/>
              <a:buAutoNum type="arabicPeriod" startAt="6"/>
            </a:pPr>
            <a:r>
              <a:rPr lang="en-US" altLang="en-US" sz="2800" dirty="0">
                <a:solidFill>
                  <a:schemeClr val="tx2"/>
                </a:solidFill>
                <a:latin typeface="+mj-lt"/>
              </a:rPr>
              <a:t>Faculty roles in accreditation processes</a:t>
            </a:r>
          </a:p>
          <a:p>
            <a:pPr eaLnBrk="1" hangingPunct="1">
              <a:spcBef>
                <a:spcPct val="20000"/>
              </a:spcBef>
              <a:buClrTx/>
              <a:buFont typeface="Calibri" pitchFamily="34" charset="0"/>
              <a:buAutoNum type="arabicPeriod" startAt="6"/>
            </a:pPr>
            <a:r>
              <a:rPr lang="en-US" altLang="en-US" sz="2800" dirty="0">
                <a:solidFill>
                  <a:schemeClr val="tx2"/>
                </a:solidFill>
                <a:latin typeface="+mj-lt"/>
              </a:rPr>
              <a:t>Policies for faculty professional development activities</a:t>
            </a:r>
          </a:p>
          <a:p>
            <a:pPr eaLnBrk="1" hangingPunct="1">
              <a:spcBef>
                <a:spcPct val="20000"/>
              </a:spcBef>
              <a:buClrTx/>
              <a:buFont typeface="Calibri" pitchFamily="34" charset="0"/>
              <a:buAutoNum type="arabicPeriod" startAt="6"/>
            </a:pPr>
            <a:r>
              <a:rPr lang="en-US" altLang="en-US" sz="2800" dirty="0">
                <a:solidFill>
                  <a:schemeClr val="tx2"/>
                </a:solidFill>
                <a:latin typeface="+mj-lt"/>
              </a:rPr>
              <a:t>Processes for program review</a:t>
            </a:r>
          </a:p>
          <a:p>
            <a:pPr eaLnBrk="1" hangingPunct="1">
              <a:spcBef>
                <a:spcPct val="20000"/>
              </a:spcBef>
              <a:buClrTx/>
              <a:buFont typeface="Calibri" pitchFamily="34" charset="0"/>
              <a:buAutoNum type="arabicPeriod" startAt="6"/>
            </a:pPr>
            <a:r>
              <a:rPr lang="en-US" altLang="en-US" sz="2800" dirty="0">
                <a:solidFill>
                  <a:schemeClr val="tx2"/>
                </a:solidFill>
                <a:latin typeface="+mj-lt"/>
              </a:rPr>
              <a:t>Processes for planning &amp; budget development</a:t>
            </a:r>
          </a:p>
          <a:p>
            <a:pPr eaLnBrk="1" hangingPunct="1">
              <a:spcBef>
                <a:spcPct val="20000"/>
              </a:spcBef>
              <a:buClrTx/>
              <a:buFont typeface="Calibri" pitchFamily="34" charset="0"/>
              <a:buAutoNum type="arabicPeriod" startAt="6"/>
            </a:pPr>
            <a:endParaRPr lang="en-US" altLang="en-US" sz="2800" dirty="0">
              <a:solidFill>
                <a:schemeClr val="tx2"/>
              </a:solidFill>
              <a:latin typeface="+mj-lt"/>
            </a:endParaRPr>
          </a:p>
          <a:p>
            <a:pPr marL="0" indent="0">
              <a:spcBef>
                <a:spcPct val="20000"/>
              </a:spcBef>
              <a:buNone/>
            </a:pPr>
            <a:r>
              <a:rPr lang="en-US" altLang="en-US" sz="2000" dirty="0">
                <a:solidFill>
                  <a:schemeClr val="tx2"/>
                </a:solidFill>
                <a:latin typeface="+mj-lt"/>
              </a:rPr>
              <a:t>+1= Other academic &amp; professional matters,</a:t>
            </a:r>
            <a:br>
              <a:rPr lang="en-US" altLang="en-US" sz="2000" dirty="0">
                <a:solidFill>
                  <a:schemeClr val="tx2"/>
                </a:solidFill>
                <a:latin typeface="+mj-lt"/>
              </a:rPr>
            </a:br>
            <a:r>
              <a:rPr lang="en-US" altLang="en-US" sz="2000" dirty="0">
                <a:solidFill>
                  <a:schemeClr val="tx2"/>
                </a:solidFill>
                <a:latin typeface="+mj-lt"/>
              </a:rPr>
              <a:t>as are mutually agreed upon between the governing board and the academic senate.</a:t>
            </a:r>
          </a:p>
          <a:p>
            <a:pPr marL="0" indent="0">
              <a:spcBef>
                <a:spcPct val="20000"/>
              </a:spcBef>
              <a:buNone/>
            </a:pPr>
            <a:r>
              <a:rPr lang="en-US" altLang="en-US" sz="2000" dirty="0">
                <a:solidFill>
                  <a:schemeClr val="tx2"/>
                </a:solidFill>
                <a:latin typeface="+mj-lt"/>
              </a:rPr>
              <a:t>	--For example, faculty hiring practices and minimum qualifications.</a:t>
            </a:r>
          </a:p>
          <a:p>
            <a:pPr eaLnBrk="1" hangingPunct="1">
              <a:spcBef>
                <a:spcPct val="20000"/>
              </a:spcBef>
              <a:buClrTx/>
              <a:buFont typeface="Calibri" pitchFamily="34" charset="0"/>
              <a:buAutoNum type="arabicPeriod" startAt="6"/>
            </a:pPr>
            <a:endParaRPr lang="en-US" altLang="en-US" sz="28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1006769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90A80-BDAF-4B86-87AF-AFC3FE4BF8AE}"/>
              </a:ext>
            </a:extLst>
          </p:cNvPr>
          <p:cNvSpPr>
            <a:spLocks noGrp="1"/>
          </p:cNvSpPr>
          <p:nvPr>
            <p:ph type="title"/>
          </p:nvPr>
        </p:nvSpPr>
        <p:spPr/>
        <p:txBody>
          <a:bodyPr/>
          <a:lstStyle/>
          <a:p>
            <a:r>
              <a:rPr lang="en-US" dirty="0"/>
              <a:t>Typical Areas under the 10 + 1 (not an exhaustive list) </a:t>
            </a:r>
          </a:p>
        </p:txBody>
      </p:sp>
      <p:sp>
        <p:nvSpPr>
          <p:cNvPr id="4" name="Content Placeholder 3">
            <a:extLst>
              <a:ext uri="{FF2B5EF4-FFF2-40B4-BE49-F238E27FC236}">
                <a16:creationId xmlns:a16="http://schemas.microsoft.com/office/drawing/2014/main" id="{A6AB1B76-A5F1-4306-AD47-A000927604D7}"/>
              </a:ext>
            </a:extLst>
          </p:cNvPr>
          <p:cNvSpPr>
            <a:spLocks noGrp="1"/>
          </p:cNvSpPr>
          <p:nvPr>
            <p:ph sz="half" idx="1"/>
          </p:nvPr>
        </p:nvSpPr>
        <p:spPr/>
        <p:txBody>
          <a:bodyPr>
            <a:normAutofit fontScale="92500" lnSpcReduction="20000"/>
          </a:bodyPr>
          <a:lstStyle/>
          <a:p>
            <a:r>
              <a:rPr lang="en-US" dirty="0"/>
              <a:t>Curriculum/Program- Creation, review and discontinuance </a:t>
            </a:r>
          </a:p>
          <a:p>
            <a:r>
              <a:rPr lang="en-US" dirty="0"/>
              <a:t>Any Requisites (pre/co)</a:t>
            </a:r>
          </a:p>
          <a:p>
            <a:r>
              <a:rPr lang="en-US" dirty="0"/>
              <a:t>Academic Standards Reviews </a:t>
            </a:r>
          </a:p>
          <a:p>
            <a:r>
              <a:rPr lang="en-US" dirty="0"/>
              <a:t>Degree and Certificate Requirements </a:t>
            </a:r>
          </a:p>
          <a:p>
            <a:r>
              <a:rPr lang="en-US" dirty="0"/>
              <a:t>Grading Polices (including EW or other grades) </a:t>
            </a:r>
          </a:p>
          <a:p>
            <a:r>
              <a:rPr lang="en-US" dirty="0"/>
              <a:t>Placement Policies</a:t>
            </a:r>
          </a:p>
          <a:p>
            <a:r>
              <a:rPr lang="en-US" dirty="0"/>
              <a:t>Planning and Budgeting Processes </a:t>
            </a:r>
          </a:p>
          <a:p>
            <a:r>
              <a:rPr lang="en-US" dirty="0"/>
              <a:t>Equivalencies </a:t>
            </a:r>
          </a:p>
          <a:p>
            <a:r>
              <a:rPr lang="en-US" dirty="0"/>
              <a:t>Faculty Evaluations (input) </a:t>
            </a:r>
          </a:p>
          <a:p>
            <a:endParaRPr lang="en-US" dirty="0"/>
          </a:p>
        </p:txBody>
      </p:sp>
      <p:sp>
        <p:nvSpPr>
          <p:cNvPr id="5" name="Content Placeholder 4">
            <a:extLst>
              <a:ext uri="{FF2B5EF4-FFF2-40B4-BE49-F238E27FC236}">
                <a16:creationId xmlns:a16="http://schemas.microsoft.com/office/drawing/2014/main" id="{899C6791-37F8-4EA3-8816-D9020590B88C}"/>
              </a:ext>
            </a:extLst>
          </p:cNvPr>
          <p:cNvSpPr>
            <a:spLocks noGrp="1"/>
          </p:cNvSpPr>
          <p:nvPr>
            <p:ph sz="half" idx="2"/>
          </p:nvPr>
        </p:nvSpPr>
        <p:spPr/>
        <p:txBody>
          <a:bodyPr>
            <a:normAutofit fontScale="85000" lnSpcReduction="20000"/>
          </a:bodyPr>
          <a:lstStyle/>
          <a:p>
            <a:r>
              <a:rPr lang="en-US" dirty="0"/>
              <a:t>Review of BP and APs related to the 10+1 </a:t>
            </a:r>
          </a:p>
          <a:p>
            <a:r>
              <a:rPr lang="en-US" dirty="0"/>
              <a:t>Accrediation participation including self study</a:t>
            </a:r>
          </a:p>
          <a:p>
            <a:r>
              <a:rPr lang="en-US" dirty="0"/>
              <a:t>Governance Structures/Committee structures </a:t>
            </a:r>
          </a:p>
          <a:p>
            <a:r>
              <a:rPr lang="en-US" dirty="0"/>
              <a:t>Faculty appointments to committees and search committees </a:t>
            </a:r>
          </a:p>
          <a:p>
            <a:r>
              <a:rPr lang="en-US" dirty="0"/>
              <a:t>Professional Development and Flex </a:t>
            </a:r>
          </a:p>
          <a:p>
            <a:r>
              <a:rPr lang="en-US" dirty="0"/>
              <a:t>Credit for Prior Learning (CPL) </a:t>
            </a:r>
          </a:p>
          <a:p>
            <a:r>
              <a:rPr lang="en-US" dirty="0"/>
              <a:t>Student Support Services </a:t>
            </a:r>
          </a:p>
          <a:p>
            <a:r>
              <a:rPr lang="en-US" dirty="0"/>
              <a:t>Processes for faculty hiring</a:t>
            </a:r>
          </a:p>
        </p:txBody>
      </p:sp>
    </p:spTree>
    <p:extLst>
      <p:ext uri="{BB962C8B-B14F-4D97-AF65-F5344CB8AC3E}">
        <p14:creationId xmlns:p14="http://schemas.microsoft.com/office/powerpoint/2010/main" val="1716507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6530C-C73C-4454-DA15-3B40896EFE66}"/>
              </a:ext>
            </a:extLst>
          </p:cNvPr>
          <p:cNvSpPr>
            <a:spLocks noGrp="1"/>
          </p:cNvSpPr>
          <p:nvPr>
            <p:ph type="title"/>
          </p:nvPr>
        </p:nvSpPr>
        <p:spPr/>
        <p:txBody>
          <a:bodyPr anchor="t"/>
          <a:lstStyle/>
          <a:p>
            <a:r>
              <a:rPr lang="en-US" dirty="0"/>
              <a:t>What about IDEAA (Inclusion, Diversity, Equity, Accessibility </a:t>
            </a:r>
            <a:r>
              <a:rPr lang="en-US"/>
              <a:t>&amp; Anti-Racism) in </a:t>
            </a:r>
            <a:r>
              <a:rPr lang="en-US" dirty="0"/>
              <a:t>the 10+1?</a:t>
            </a:r>
          </a:p>
        </p:txBody>
      </p:sp>
      <p:sp>
        <p:nvSpPr>
          <p:cNvPr id="3" name="Content Placeholder 2">
            <a:extLst>
              <a:ext uri="{FF2B5EF4-FFF2-40B4-BE49-F238E27FC236}">
                <a16:creationId xmlns:a16="http://schemas.microsoft.com/office/drawing/2014/main" id="{A4A5CE07-AD1E-F392-6323-B38220EEAB5E}"/>
              </a:ext>
            </a:extLst>
          </p:cNvPr>
          <p:cNvSpPr>
            <a:spLocks noGrp="1"/>
          </p:cNvSpPr>
          <p:nvPr>
            <p:ph sz="half" idx="1"/>
          </p:nvPr>
        </p:nvSpPr>
        <p:spPr>
          <a:xfrm>
            <a:off x="1212273" y="1967786"/>
            <a:ext cx="5077690" cy="4509213"/>
          </a:xfrm>
        </p:spPr>
        <p:txBody>
          <a:bodyPr>
            <a:normAutofit fontScale="92500" lnSpcReduction="20000"/>
          </a:bodyPr>
          <a:lstStyle/>
          <a:p>
            <a:pPr marL="0" indent="0">
              <a:buNone/>
            </a:pPr>
            <a:r>
              <a:rPr lang="en-US" sz="2000" b="1" dirty="0"/>
              <a:t>Curriculum and the Course Outline of Record</a:t>
            </a:r>
          </a:p>
          <a:p>
            <a:r>
              <a:rPr lang="en-US" sz="2000" dirty="0">
                <a:solidFill>
                  <a:schemeClr val="accent2"/>
                </a:solidFill>
              </a:rPr>
              <a:t>Course Descriptions</a:t>
            </a:r>
          </a:p>
          <a:p>
            <a:r>
              <a:rPr lang="en-US" sz="2000" dirty="0">
                <a:solidFill>
                  <a:schemeClr val="accent2"/>
                </a:solidFill>
              </a:rPr>
              <a:t>Student and Course Learning Outcomes</a:t>
            </a:r>
          </a:p>
          <a:p>
            <a:r>
              <a:rPr lang="en-US" sz="2000" dirty="0">
                <a:solidFill>
                  <a:schemeClr val="accent2"/>
                </a:solidFill>
              </a:rPr>
              <a:t>Grading Processes</a:t>
            </a:r>
          </a:p>
          <a:p>
            <a:r>
              <a:rPr lang="en-US" sz="2000" dirty="0">
                <a:solidFill>
                  <a:schemeClr val="accent2"/>
                </a:solidFill>
              </a:rPr>
              <a:t>Textbook and Supplemental Materials</a:t>
            </a:r>
          </a:p>
          <a:p>
            <a:r>
              <a:rPr lang="en-US" sz="2000" dirty="0">
                <a:solidFill>
                  <a:schemeClr val="accent2"/>
                </a:solidFill>
              </a:rPr>
              <a:t>Incorporating IDEAA in Curriculum</a:t>
            </a:r>
          </a:p>
          <a:p>
            <a:pPr marL="0" indent="0">
              <a:buNone/>
            </a:pPr>
            <a:r>
              <a:rPr lang="en-US" sz="2000" b="1" dirty="0"/>
              <a:t>Diverse Representation in Department/College/Districtwide Committees</a:t>
            </a:r>
          </a:p>
          <a:p>
            <a:r>
              <a:rPr lang="en-US" sz="2000" dirty="0">
                <a:solidFill>
                  <a:schemeClr val="accent2"/>
                </a:solidFill>
              </a:rPr>
              <a:t>Local Senate Committee Assignments</a:t>
            </a:r>
          </a:p>
          <a:p>
            <a:r>
              <a:rPr lang="en-US" sz="2000" dirty="0">
                <a:solidFill>
                  <a:schemeClr val="accent2"/>
                </a:solidFill>
              </a:rPr>
              <a:t>Screening/Hiring Committees </a:t>
            </a:r>
          </a:p>
          <a:p>
            <a:r>
              <a:rPr lang="en-US" sz="2000" dirty="0">
                <a:solidFill>
                  <a:schemeClr val="accent2"/>
                </a:solidFill>
              </a:rPr>
              <a:t>Discipline/Department Committee Assignments</a:t>
            </a:r>
          </a:p>
          <a:p>
            <a:r>
              <a:rPr lang="en-US" sz="2000" dirty="0">
                <a:solidFill>
                  <a:schemeClr val="accent2"/>
                </a:solidFill>
              </a:rPr>
              <a:t>Diversifying Academic Senate Leadership</a:t>
            </a:r>
          </a:p>
        </p:txBody>
      </p:sp>
      <p:sp>
        <p:nvSpPr>
          <p:cNvPr id="6" name="Content Placeholder 5">
            <a:extLst>
              <a:ext uri="{FF2B5EF4-FFF2-40B4-BE49-F238E27FC236}">
                <a16:creationId xmlns:a16="http://schemas.microsoft.com/office/drawing/2014/main" id="{6EBCE5F6-DCAC-64CB-DF37-828AB244D083}"/>
              </a:ext>
            </a:extLst>
          </p:cNvPr>
          <p:cNvSpPr>
            <a:spLocks noGrp="1"/>
          </p:cNvSpPr>
          <p:nvPr>
            <p:ph sz="half" idx="2"/>
          </p:nvPr>
        </p:nvSpPr>
        <p:spPr>
          <a:xfrm>
            <a:off x="6449291" y="1967786"/>
            <a:ext cx="5077690" cy="4509214"/>
          </a:xfrm>
        </p:spPr>
        <p:txBody>
          <a:bodyPr>
            <a:normAutofit/>
          </a:bodyPr>
          <a:lstStyle/>
          <a:p>
            <a:pPr marL="0" indent="0">
              <a:buNone/>
            </a:pPr>
            <a:r>
              <a:rPr lang="en-US" sz="1900" b="1" dirty="0"/>
              <a:t>Dedicate funding to Professional Development/Instruction With an IDEAA Focus</a:t>
            </a:r>
          </a:p>
          <a:p>
            <a:r>
              <a:rPr lang="en-US" sz="1900" dirty="0">
                <a:solidFill>
                  <a:schemeClr val="accent2"/>
                </a:solidFill>
              </a:rPr>
              <a:t>Statewide Initiatives</a:t>
            </a:r>
          </a:p>
          <a:p>
            <a:r>
              <a:rPr lang="en-US" sz="1900" dirty="0">
                <a:solidFill>
                  <a:schemeClr val="accent2"/>
                </a:solidFill>
              </a:rPr>
              <a:t>Title III and V Grants</a:t>
            </a:r>
          </a:p>
          <a:p>
            <a:r>
              <a:rPr lang="en-US" sz="1900" dirty="0">
                <a:solidFill>
                  <a:schemeClr val="accent2"/>
                </a:solidFill>
              </a:rPr>
              <a:t>Faculty Grants </a:t>
            </a:r>
          </a:p>
          <a:p>
            <a:pPr marL="0" indent="0">
              <a:buNone/>
            </a:pPr>
            <a:r>
              <a:rPr lang="en-US" sz="1900" b="1" dirty="0"/>
              <a:t>Include IDEAA-based criteria in Program Review</a:t>
            </a:r>
          </a:p>
          <a:p>
            <a:r>
              <a:rPr lang="en-US" sz="1900" dirty="0">
                <a:solidFill>
                  <a:schemeClr val="accent2"/>
                </a:solidFill>
              </a:rPr>
              <a:t>College Mission and Values</a:t>
            </a:r>
          </a:p>
          <a:p>
            <a:r>
              <a:rPr lang="en-US" sz="1900" dirty="0">
                <a:solidFill>
                  <a:schemeClr val="accent2"/>
                </a:solidFill>
              </a:rPr>
              <a:t>Institutional Learning Outcomes</a:t>
            </a:r>
          </a:p>
          <a:p>
            <a:r>
              <a:rPr lang="en-US" sz="1900" dirty="0">
                <a:solidFill>
                  <a:schemeClr val="accent2"/>
                </a:solidFill>
              </a:rPr>
              <a:t>Diverse Representation in Program Review Committee</a:t>
            </a:r>
          </a:p>
          <a:p>
            <a:r>
              <a:rPr lang="en-US" sz="1900" dirty="0">
                <a:solidFill>
                  <a:schemeClr val="accent2"/>
                </a:solidFill>
              </a:rPr>
              <a:t>Supporting Department-wide efforts in IDEAA</a:t>
            </a:r>
          </a:p>
          <a:p>
            <a:endParaRPr lang="en-US" dirty="0"/>
          </a:p>
        </p:txBody>
      </p:sp>
      <p:sp>
        <p:nvSpPr>
          <p:cNvPr id="5" name="Slide Number Placeholder 4">
            <a:extLst>
              <a:ext uri="{FF2B5EF4-FFF2-40B4-BE49-F238E27FC236}">
                <a16:creationId xmlns:a16="http://schemas.microsoft.com/office/drawing/2014/main" id="{AAB89974-5627-FF0E-77AD-BE1D7CD4C3E1}"/>
              </a:ext>
            </a:extLst>
          </p:cNvPr>
          <p:cNvSpPr>
            <a:spLocks noGrp="1"/>
          </p:cNvSpPr>
          <p:nvPr>
            <p:ph type="sldNum" sz="quarter" idx="10"/>
          </p:nvPr>
        </p:nvSpPr>
        <p:spPr/>
        <p:txBody>
          <a:bodyPr/>
          <a:lstStyle/>
          <a:p>
            <a:pPr>
              <a:defRPr/>
            </a:pPr>
            <a:fld id="{0F61B9A2-6873-5846-8BDD-3D2DF08C9DB1}" type="slidenum">
              <a:rPr lang="en-US" altLang="en-US" smtClean="0"/>
              <a:pPr>
                <a:defRPr/>
              </a:pPr>
              <a:t>14</a:t>
            </a:fld>
            <a:endParaRPr lang="en-US" altLang="en-US" dirty="0"/>
          </a:p>
        </p:txBody>
      </p:sp>
    </p:spTree>
    <p:extLst>
      <p:ext uri="{BB962C8B-B14F-4D97-AF65-F5344CB8AC3E}">
        <p14:creationId xmlns:p14="http://schemas.microsoft.com/office/powerpoint/2010/main" val="1135787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348A3-53BC-4FB4-B525-2FD206C350B9}"/>
              </a:ext>
            </a:extLst>
          </p:cNvPr>
          <p:cNvSpPr>
            <a:spLocks noGrp="1"/>
          </p:cNvSpPr>
          <p:nvPr>
            <p:ph type="title"/>
          </p:nvPr>
        </p:nvSpPr>
        <p:spPr/>
        <p:txBody>
          <a:bodyPr/>
          <a:lstStyle/>
          <a:p>
            <a:r>
              <a:rPr lang="en-US" dirty="0"/>
              <a:t>What if it is not part of the 10+1? </a:t>
            </a:r>
          </a:p>
        </p:txBody>
      </p:sp>
      <p:sp>
        <p:nvSpPr>
          <p:cNvPr id="3" name="Content Placeholder 2">
            <a:extLst>
              <a:ext uri="{FF2B5EF4-FFF2-40B4-BE49-F238E27FC236}">
                <a16:creationId xmlns:a16="http://schemas.microsoft.com/office/drawing/2014/main" id="{DE907EC4-523D-4872-A4A7-E22B3A2F14BB}"/>
              </a:ext>
            </a:extLst>
          </p:cNvPr>
          <p:cNvSpPr>
            <a:spLocks noGrp="1"/>
          </p:cNvSpPr>
          <p:nvPr>
            <p:ph sz="half" idx="1"/>
          </p:nvPr>
        </p:nvSpPr>
        <p:spPr>
          <a:xfrm>
            <a:off x="1212273" y="2237014"/>
            <a:ext cx="10314708" cy="3924720"/>
          </a:xfrm>
        </p:spPr>
        <p:txBody>
          <a:bodyPr/>
          <a:lstStyle/>
          <a:p>
            <a:r>
              <a:rPr lang="en-US" dirty="0"/>
              <a:t>Work with other groups to address concerns (unions, classified, students, administrators) </a:t>
            </a:r>
          </a:p>
          <a:p>
            <a:r>
              <a:rPr lang="en-US" dirty="0"/>
              <a:t>Create open dialog between unions and senates </a:t>
            </a:r>
          </a:p>
          <a:p>
            <a:r>
              <a:rPr lang="en-US" dirty="0"/>
              <a:t>Create defined roles for each group and address combined areas of purview like faculty evaluations. </a:t>
            </a:r>
          </a:p>
          <a:p>
            <a:r>
              <a:rPr lang="en-US" dirty="0"/>
              <a:t>Work proactively together emphasizing the purview and strengths of each group. </a:t>
            </a:r>
          </a:p>
        </p:txBody>
      </p:sp>
    </p:spTree>
    <p:extLst>
      <p:ext uri="{BB962C8B-B14F-4D97-AF65-F5344CB8AC3E}">
        <p14:creationId xmlns:p14="http://schemas.microsoft.com/office/powerpoint/2010/main" val="3230030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7D74-119D-4117-A6FF-85F10CEA5391}"/>
              </a:ext>
            </a:extLst>
          </p:cNvPr>
          <p:cNvSpPr>
            <a:spLocks noGrp="1"/>
          </p:cNvSpPr>
          <p:nvPr>
            <p:ph type="title"/>
          </p:nvPr>
        </p:nvSpPr>
        <p:spPr/>
        <p:txBody>
          <a:bodyPr/>
          <a:lstStyle/>
          <a:p>
            <a:r>
              <a:rPr lang="en-US" dirty="0"/>
              <a:t>Work together with other constituent groups </a:t>
            </a:r>
          </a:p>
        </p:txBody>
      </p:sp>
      <p:sp>
        <p:nvSpPr>
          <p:cNvPr id="3" name="Content Placeholder 2">
            <a:extLst>
              <a:ext uri="{FF2B5EF4-FFF2-40B4-BE49-F238E27FC236}">
                <a16:creationId xmlns:a16="http://schemas.microsoft.com/office/drawing/2014/main" id="{B1298A89-4849-466B-9D11-8698333CAB41}"/>
              </a:ext>
            </a:extLst>
          </p:cNvPr>
          <p:cNvSpPr>
            <a:spLocks noGrp="1"/>
          </p:cNvSpPr>
          <p:nvPr>
            <p:ph sz="half" idx="1"/>
          </p:nvPr>
        </p:nvSpPr>
        <p:spPr>
          <a:xfrm>
            <a:off x="1212273" y="2286000"/>
            <a:ext cx="10314708" cy="3875734"/>
          </a:xfrm>
        </p:spPr>
        <p:txBody>
          <a:bodyPr>
            <a:normAutofit/>
          </a:bodyPr>
          <a:lstStyle/>
          <a:p>
            <a:r>
              <a:rPr lang="en-US" sz="3600" dirty="0"/>
              <a:t>Work with your classified colleagues, student groups, and unions. </a:t>
            </a:r>
          </a:p>
          <a:p>
            <a:r>
              <a:rPr lang="en-US" sz="3600" dirty="0"/>
              <a:t>It is harder to say no to multiple groups.  </a:t>
            </a:r>
          </a:p>
          <a:p>
            <a:r>
              <a:rPr lang="en-US" sz="3600" dirty="0"/>
              <a:t>Bring shared concerns to Chancellor and BOT.</a:t>
            </a:r>
          </a:p>
          <a:p>
            <a:r>
              <a:rPr lang="en-US" sz="3600" dirty="0"/>
              <a:t>Use joint resolutions to make a statement. </a:t>
            </a:r>
          </a:p>
          <a:p>
            <a:endParaRPr lang="en-US" sz="3600" dirty="0"/>
          </a:p>
        </p:txBody>
      </p:sp>
    </p:spTree>
    <p:extLst>
      <p:ext uri="{BB962C8B-B14F-4D97-AF65-F5344CB8AC3E}">
        <p14:creationId xmlns:p14="http://schemas.microsoft.com/office/powerpoint/2010/main" val="2539448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82CD-87BD-46AB-A8CA-C35F54D36AA0}"/>
              </a:ext>
            </a:extLst>
          </p:cNvPr>
          <p:cNvSpPr>
            <a:spLocks noGrp="1"/>
          </p:cNvSpPr>
          <p:nvPr>
            <p:ph type="title"/>
          </p:nvPr>
        </p:nvSpPr>
        <p:spPr/>
        <p:txBody>
          <a:bodyPr/>
          <a:lstStyle/>
          <a:p>
            <a:r>
              <a:rPr lang="en-US" dirty="0"/>
              <a:t>Local Resolution – Collegial Consultation (Los Rios CCD Fall 2019) </a:t>
            </a:r>
          </a:p>
        </p:txBody>
      </p:sp>
      <p:sp>
        <p:nvSpPr>
          <p:cNvPr id="3" name="Content Placeholder 2">
            <a:extLst>
              <a:ext uri="{FF2B5EF4-FFF2-40B4-BE49-F238E27FC236}">
                <a16:creationId xmlns:a16="http://schemas.microsoft.com/office/drawing/2014/main" id="{A4D5E70B-79A7-474C-A405-6559154E7A0E}"/>
              </a:ext>
            </a:extLst>
          </p:cNvPr>
          <p:cNvSpPr>
            <a:spLocks noGrp="1"/>
          </p:cNvSpPr>
          <p:nvPr>
            <p:ph sz="half" idx="1"/>
          </p:nvPr>
        </p:nvSpPr>
        <p:spPr/>
        <p:txBody>
          <a:bodyPr/>
          <a:lstStyle/>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cs typeface="Gill Sans" panose="020B0502020104020203"/>
              </a:rPr>
              <a:t>RESOLVED, the LRCCD Academic Senate urges the LRCCD Chancellor and Vice Chancellor of Education and Technology to continue to work with the LRCCD Academic Senate to develop and implement </a:t>
            </a:r>
            <a:r>
              <a:rPr lang="en-US" sz="2800" b="0" i="0" u="none" strike="noStrike" baseline="0" dirty="0">
                <a:solidFill>
                  <a:srgbClr val="000000"/>
                </a:solidFill>
                <a:highlight>
                  <a:srgbClr val="00FFFF"/>
                </a:highlight>
                <a:latin typeface="Times New Roman" panose="02020603050405020304" pitchFamily="18" charset="0"/>
                <a:cs typeface="Gill Sans" panose="020B0502020104020203"/>
              </a:rPr>
              <a:t>a system of mutual accountability </a:t>
            </a:r>
            <a:r>
              <a:rPr lang="en-US" sz="2800" b="0" i="0" u="none" strike="noStrike" baseline="0" dirty="0">
                <a:solidFill>
                  <a:srgbClr val="000000"/>
                </a:solidFill>
                <a:latin typeface="Times New Roman" panose="02020603050405020304" pitchFamily="18" charset="0"/>
                <a:cs typeface="Gill Sans" panose="020B0502020104020203"/>
              </a:rPr>
              <a:t>with </a:t>
            </a:r>
            <a:r>
              <a:rPr lang="en-US" sz="2800" b="0" i="0" u="none" strike="noStrike" baseline="0" dirty="0">
                <a:solidFill>
                  <a:srgbClr val="000000"/>
                </a:solidFill>
                <a:highlight>
                  <a:srgbClr val="FFFF00"/>
                </a:highlight>
                <a:latin typeface="Times New Roman" panose="02020603050405020304" pitchFamily="18" charset="0"/>
                <a:cs typeface="Gill Sans" panose="020B0502020104020203"/>
              </a:rPr>
              <a:t>clear and measurable criteria</a:t>
            </a:r>
            <a:r>
              <a:rPr lang="en-US" sz="2800" b="0" i="0" u="none" strike="noStrike" baseline="0" dirty="0">
                <a:solidFill>
                  <a:srgbClr val="000000"/>
                </a:solidFill>
                <a:latin typeface="Times New Roman" panose="02020603050405020304" pitchFamily="18" charset="0"/>
                <a:cs typeface="Gill Sans" panose="020B0502020104020203"/>
              </a:rPr>
              <a:t> to </a:t>
            </a:r>
            <a:r>
              <a:rPr lang="en-US" sz="2800" b="0" i="0" u="sng" strike="noStrike" baseline="0" dirty="0">
                <a:solidFill>
                  <a:srgbClr val="000000"/>
                </a:solidFill>
                <a:highlight>
                  <a:srgbClr val="FF00FF"/>
                </a:highlight>
                <a:latin typeface="Times New Roman" panose="02020603050405020304" pitchFamily="18" charset="0"/>
                <a:cs typeface="Gill Sans" panose="020B0502020104020203"/>
              </a:rPr>
              <a:t>ensure</a:t>
            </a:r>
            <a:r>
              <a:rPr lang="en-US" sz="2800" b="0" i="0" u="none" strike="noStrike" baseline="0" dirty="0">
                <a:solidFill>
                  <a:srgbClr val="000000"/>
                </a:solidFill>
                <a:latin typeface="Times New Roman" panose="02020603050405020304" pitchFamily="18" charset="0"/>
                <a:cs typeface="Gill Sans" panose="020B0502020104020203"/>
              </a:rPr>
              <a:t> that collegial consultation on academic and professional matters is occurring consistently</a:t>
            </a:r>
            <a:endParaRPr lang="en-US" sz="2800" dirty="0">
              <a:cs typeface="Gill Sans" panose="020B0502020104020203"/>
            </a:endParaRPr>
          </a:p>
        </p:txBody>
      </p:sp>
      <p:sp>
        <p:nvSpPr>
          <p:cNvPr id="4" name="Slide Number Placeholder 3">
            <a:extLst>
              <a:ext uri="{FF2B5EF4-FFF2-40B4-BE49-F238E27FC236}">
                <a16:creationId xmlns:a16="http://schemas.microsoft.com/office/drawing/2014/main" id="{620E004E-3185-4C6F-92C4-B2E16115C810}"/>
              </a:ext>
            </a:extLst>
          </p:cNvPr>
          <p:cNvSpPr>
            <a:spLocks noGrp="1"/>
          </p:cNvSpPr>
          <p:nvPr>
            <p:ph type="sldNum" sz="quarter" idx="10"/>
          </p:nvPr>
        </p:nvSpPr>
        <p:spPr/>
        <p:txBody>
          <a:bodyPr/>
          <a:lstStyle/>
          <a:p>
            <a:pPr>
              <a:defRPr/>
            </a:pPr>
            <a:fld id="{0F61B9A2-6873-5846-8BDD-3D2DF08C9DB1}" type="slidenum">
              <a:rPr lang="en-US" altLang="en-US" smtClean="0"/>
              <a:pPr>
                <a:defRPr/>
              </a:pPr>
              <a:t>17</a:t>
            </a:fld>
            <a:endParaRPr lang="en-US" altLang="en-US" dirty="0"/>
          </a:p>
        </p:txBody>
      </p:sp>
    </p:spTree>
    <p:extLst>
      <p:ext uri="{BB962C8B-B14F-4D97-AF65-F5344CB8AC3E}">
        <p14:creationId xmlns:p14="http://schemas.microsoft.com/office/powerpoint/2010/main" val="2148050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012A-F795-4B8F-BC6D-D7F3B8878E2F}"/>
              </a:ext>
            </a:extLst>
          </p:cNvPr>
          <p:cNvSpPr>
            <a:spLocks noGrp="1"/>
          </p:cNvSpPr>
          <p:nvPr>
            <p:ph type="title"/>
          </p:nvPr>
        </p:nvSpPr>
        <p:spPr/>
        <p:txBody>
          <a:bodyPr/>
          <a:lstStyle/>
          <a:p>
            <a:r>
              <a:rPr lang="en-US" dirty="0"/>
              <a:t>Questions to ask about your local process </a:t>
            </a:r>
          </a:p>
        </p:txBody>
      </p:sp>
      <p:sp>
        <p:nvSpPr>
          <p:cNvPr id="3" name="Content Placeholder 2">
            <a:extLst>
              <a:ext uri="{FF2B5EF4-FFF2-40B4-BE49-F238E27FC236}">
                <a16:creationId xmlns:a16="http://schemas.microsoft.com/office/drawing/2014/main" id="{C632A44F-0B62-4F9F-9A66-1B77BEDEA932}"/>
              </a:ext>
            </a:extLst>
          </p:cNvPr>
          <p:cNvSpPr>
            <a:spLocks noGrp="1"/>
          </p:cNvSpPr>
          <p:nvPr>
            <p:ph sz="half" idx="1"/>
          </p:nvPr>
        </p:nvSpPr>
        <p:spPr/>
        <p:txBody>
          <a:bodyPr/>
          <a:lstStyle/>
          <a:p>
            <a:r>
              <a:rPr lang="en-US" dirty="0"/>
              <a:t>Are BOT or designee required to give a written response upon a verbal request at the BOT Meeting? </a:t>
            </a:r>
          </a:p>
          <a:p>
            <a:r>
              <a:rPr lang="en-US" dirty="0"/>
              <a:t>Are BOT or designee required to give a written response upon a written request at the BOT Meeting? </a:t>
            </a:r>
          </a:p>
          <a:p>
            <a:r>
              <a:rPr lang="en-US" dirty="0"/>
              <a:t>If the BOT or designee does not respond to a request made in an appropriate matter what should the individual or group do in or to receive a written response?</a:t>
            </a:r>
          </a:p>
          <a:p>
            <a:endParaRPr lang="en-US" dirty="0"/>
          </a:p>
        </p:txBody>
      </p:sp>
      <p:sp>
        <p:nvSpPr>
          <p:cNvPr id="4" name="Slide Number Placeholder 3">
            <a:extLst>
              <a:ext uri="{FF2B5EF4-FFF2-40B4-BE49-F238E27FC236}">
                <a16:creationId xmlns:a16="http://schemas.microsoft.com/office/drawing/2014/main" id="{51B9CD8C-E137-4BCF-88E6-028C9746174C}"/>
              </a:ext>
            </a:extLst>
          </p:cNvPr>
          <p:cNvSpPr>
            <a:spLocks noGrp="1"/>
          </p:cNvSpPr>
          <p:nvPr>
            <p:ph type="sldNum" sz="quarter" idx="10"/>
          </p:nvPr>
        </p:nvSpPr>
        <p:spPr/>
        <p:txBody>
          <a:bodyPr/>
          <a:lstStyle/>
          <a:p>
            <a:pPr>
              <a:defRPr/>
            </a:pPr>
            <a:fld id="{0F61B9A2-6873-5846-8BDD-3D2DF08C9DB1}" type="slidenum">
              <a:rPr lang="en-US" altLang="en-US" smtClean="0"/>
              <a:pPr>
                <a:defRPr/>
              </a:pPr>
              <a:t>18</a:t>
            </a:fld>
            <a:endParaRPr lang="en-US" altLang="en-US" dirty="0"/>
          </a:p>
        </p:txBody>
      </p:sp>
    </p:spTree>
    <p:extLst>
      <p:ext uri="{BB962C8B-B14F-4D97-AF65-F5344CB8AC3E}">
        <p14:creationId xmlns:p14="http://schemas.microsoft.com/office/powerpoint/2010/main" val="202110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FDC8-D103-42DA-9FE2-31F432E478FC}"/>
              </a:ext>
            </a:extLst>
          </p:cNvPr>
          <p:cNvSpPr>
            <a:spLocks noGrp="1"/>
          </p:cNvSpPr>
          <p:nvPr>
            <p:ph type="title"/>
          </p:nvPr>
        </p:nvSpPr>
        <p:spPr>
          <a:xfrm>
            <a:off x="1212273" y="122770"/>
            <a:ext cx="10314708" cy="1146991"/>
          </a:xfrm>
        </p:spPr>
        <p:txBody>
          <a:bodyPr/>
          <a:lstStyle/>
          <a:p>
            <a:r>
              <a:rPr lang="en-US" dirty="0"/>
              <a:t>What if they say No?</a:t>
            </a:r>
          </a:p>
        </p:txBody>
      </p:sp>
      <p:sp>
        <p:nvSpPr>
          <p:cNvPr id="3" name="Content Placeholder 2">
            <a:extLst>
              <a:ext uri="{FF2B5EF4-FFF2-40B4-BE49-F238E27FC236}">
                <a16:creationId xmlns:a16="http://schemas.microsoft.com/office/drawing/2014/main" id="{6A378225-D870-42E1-84C5-5444AED88C53}"/>
              </a:ext>
            </a:extLst>
          </p:cNvPr>
          <p:cNvSpPr>
            <a:spLocks noGrp="1"/>
          </p:cNvSpPr>
          <p:nvPr>
            <p:ph sz="half" idx="1"/>
          </p:nvPr>
        </p:nvSpPr>
        <p:spPr>
          <a:xfrm>
            <a:off x="1212273" y="1269761"/>
            <a:ext cx="10314708" cy="4891973"/>
          </a:xfrm>
        </p:spPr>
        <p:txBody>
          <a:bodyPr>
            <a:normAutofit fontScale="32500" lnSpcReduction="20000"/>
          </a:bodyPr>
          <a:lstStyle/>
          <a:p>
            <a:pPr marL="0" indent="0">
              <a:buNone/>
            </a:pPr>
            <a:r>
              <a:rPr lang="en-US" sz="5500" dirty="0"/>
              <a:t>With both “primarily rely upon” and “mutually agree upon” items where the board rejects recommendations of the senate, the senate should be introspective and ask themselves a few questions. Before heading down a path that could irreparably damage working relationships with their administration, the senate should consider: </a:t>
            </a:r>
          </a:p>
          <a:p>
            <a:r>
              <a:rPr lang="en-US" sz="5500" dirty="0"/>
              <a:t> Was there a </a:t>
            </a:r>
            <a:r>
              <a:rPr lang="en-US" sz="5500" b="1" dirty="0"/>
              <a:t>good faith effort </a:t>
            </a:r>
            <a:r>
              <a:rPr lang="en-US" sz="5500" dirty="0"/>
              <a:t>to reach agreement between the administration and the senate? This is the time for the senate to be introspective on the process: was the stumbling block the administration or was it the fact that the faculty would not even consider the administration’s perspective?</a:t>
            </a:r>
          </a:p>
          <a:p>
            <a:r>
              <a:rPr lang="en-US" sz="5500" dirty="0"/>
              <a:t> What is the potential </a:t>
            </a:r>
            <a:r>
              <a:rPr lang="en-US" sz="5500" b="1" dirty="0"/>
              <a:t>legal liability</a:t>
            </a:r>
            <a:r>
              <a:rPr lang="en-US" sz="5500" dirty="0"/>
              <a:t>? Note this should be a conversation about the legal requirements not whether or not the senate likes the law or requirement being discussed. </a:t>
            </a:r>
          </a:p>
          <a:p>
            <a:r>
              <a:rPr lang="en-US" sz="5500" dirty="0"/>
              <a:t> Is the issue that the senate has with the administration’s </a:t>
            </a:r>
            <a:r>
              <a:rPr lang="en-US" sz="5500" b="1" dirty="0"/>
              <a:t>interpretation</a:t>
            </a:r>
            <a:r>
              <a:rPr lang="en-US" sz="5500" dirty="0"/>
              <a:t> of the legal requirement or the strategy by which the administration is proposing the district comply with the requirement?</a:t>
            </a:r>
          </a:p>
          <a:p>
            <a:r>
              <a:rPr lang="en-US" sz="5500" dirty="0"/>
              <a:t> What is the potential “</a:t>
            </a:r>
            <a:r>
              <a:rPr lang="en-US" sz="5500" b="1" dirty="0"/>
              <a:t>fiscal hardship</a:t>
            </a:r>
            <a:r>
              <a:rPr lang="en-US" sz="5500" dirty="0"/>
              <a:t>” that the administration is attempting to avoid? Why does the senate feel that it is not a compelling argument: would they prefer other strategies, do they disagree that there is a potential fiscal hardship, or are there other reasons that the senate disagrees with the administration about a potential “fiscal hardship?” </a:t>
            </a:r>
          </a:p>
          <a:p>
            <a:r>
              <a:rPr lang="en-US" sz="5500" dirty="0"/>
              <a:t>Are the circumstances behind this board decision </a:t>
            </a:r>
            <a:r>
              <a:rPr lang="en-US" sz="5500" b="1" dirty="0"/>
              <a:t>exceptional and compelling</a:t>
            </a:r>
            <a:r>
              <a:rPr lang="en-US" sz="5500" dirty="0"/>
              <a:t>? Is this action of the board part of a pattern of the administration and the board of rejecting recommendations by the senate or is this an “exceptional circumstance?” </a:t>
            </a:r>
          </a:p>
          <a:p>
            <a:endParaRPr lang="en-US" dirty="0"/>
          </a:p>
        </p:txBody>
      </p:sp>
      <p:sp>
        <p:nvSpPr>
          <p:cNvPr id="4" name="Slide Number Placeholder 3">
            <a:extLst>
              <a:ext uri="{FF2B5EF4-FFF2-40B4-BE49-F238E27FC236}">
                <a16:creationId xmlns:a16="http://schemas.microsoft.com/office/drawing/2014/main" id="{66E0F3C7-94C3-4B95-8BCF-7E7562B22E40}"/>
              </a:ext>
            </a:extLst>
          </p:cNvPr>
          <p:cNvSpPr>
            <a:spLocks noGrp="1"/>
          </p:cNvSpPr>
          <p:nvPr>
            <p:ph type="sldNum" sz="quarter" idx="10"/>
          </p:nvPr>
        </p:nvSpPr>
        <p:spPr/>
        <p:txBody>
          <a:bodyPr/>
          <a:lstStyle/>
          <a:p>
            <a:pPr>
              <a:defRPr/>
            </a:pPr>
            <a:fld id="{0F61B9A2-6873-5846-8BDD-3D2DF08C9DB1}" type="slidenum">
              <a:rPr lang="en-US" altLang="en-US" smtClean="0"/>
              <a:pPr>
                <a:defRPr/>
              </a:pPr>
              <a:t>19</a:t>
            </a:fld>
            <a:endParaRPr lang="en-US" altLang="en-US" dirty="0"/>
          </a:p>
        </p:txBody>
      </p:sp>
    </p:spTree>
    <p:extLst>
      <p:ext uri="{BB962C8B-B14F-4D97-AF65-F5344CB8AC3E}">
        <p14:creationId xmlns:p14="http://schemas.microsoft.com/office/powerpoint/2010/main" val="2186531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A91893-D8AC-4F3B-B415-422F0047CF7D}"/>
              </a:ext>
            </a:extLst>
          </p:cNvPr>
          <p:cNvSpPr>
            <a:spLocks noGrp="1"/>
          </p:cNvSpPr>
          <p:nvPr>
            <p:ph type="title"/>
          </p:nvPr>
        </p:nvSpPr>
        <p:spPr/>
        <p:txBody>
          <a:bodyPr/>
          <a:lstStyle/>
          <a:p>
            <a:r>
              <a:rPr lang="en-US" dirty="0"/>
              <a:t>Outcomes </a:t>
            </a:r>
          </a:p>
        </p:txBody>
      </p:sp>
      <p:sp>
        <p:nvSpPr>
          <p:cNvPr id="6" name="Content Placeholder 5">
            <a:extLst>
              <a:ext uri="{FF2B5EF4-FFF2-40B4-BE49-F238E27FC236}">
                <a16:creationId xmlns:a16="http://schemas.microsoft.com/office/drawing/2014/main" id="{24954F77-56F6-43E2-8527-6797B18E2720}"/>
              </a:ext>
            </a:extLst>
          </p:cNvPr>
          <p:cNvSpPr>
            <a:spLocks noGrp="1"/>
          </p:cNvSpPr>
          <p:nvPr>
            <p:ph sz="half" idx="1"/>
          </p:nvPr>
        </p:nvSpPr>
        <p:spPr>
          <a:xfrm>
            <a:off x="1212273" y="2160105"/>
            <a:ext cx="10314708" cy="4001630"/>
          </a:xfrm>
        </p:spPr>
        <p:txBody>
          <a:bodyPr>
            <a:normAutofit/>
          </a:bodyPr>
          <a:lstStyle/>
          <a:p>
            <a:r>
              <a:rPr lang="en-US" dirty="0"/>
              <a:t>Review the authority of the academic senate in the areas of academic and professional matters </a:t>
            </a:r>
          </a:p>
          <a:p>
            <a:r>
              <a:rPr lang="en-US" dirty="0"/>
              <a:t>Discuss the areas of the 10+1 and the senate role</a:t>
            </a:r>
          </a:p>
          <a:p>
            <a:r>
              <a:rPr lang="en-US" dirty="0"/>
              <a:t>The role of Chancellor and the local Board of Trustees (BOT) in consulting collegially with local academic senates </a:t>
            </a:r>
          </a:p>
          <a:p>
            <a:r>
              <a:rPr lang="en-US" dirty="0"/>
              <a:t>Suggestions for what to do when there is a breakdown in process or communication </a:t>
            </a:r>
          </a:p>
          <a:p>
            <a:r>
              <a:rPr lang="en-US" dirty="0"/>
              <a:t>Potential steps to take if there is no local resolution to issues of governance in the areas of academic and professional matters </a:t>
            </a:r>
          </a:p>
          <a:p>
            <a:endParaRPr lang="en-US" dirty="0"/>
          </a:p>
        </p:txBody>
      </p:sp>
    </p:spTree>
    <p:extLst>
      <p:ext uri="{BB962C8B-B14F-4D97-AF65-F5344CB8AC3E}">
        <p14:creationId xmlns:p14="http://schemas.microsoft.com/office/powerpoint/2010/main" val="864724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457D2-9A8C-4704-8C22-A7CCB4495EC7}"/>
              </a:ext>
            </a:extLst>
          </p:cNvPr>
          <p:cNvSpPr>
            <a:spLocks noGrp="1"/>
          </p:cNvSpPr>
          <p:nvPr>
            <p:ph type="title"/>
          </p:nvPr>
        </p:nvSpPr>
        <p:spPr/>
        <p:txBody>
          <a:bodyPr/>
          <a:lstStyle/>
          <a:p>
            <a:r>
              <a:rPr lang="en-US" dirty="0"/>
              <a:t>Develop a workshop for your BOT and Chancellor/Vice Chancellor </a:t>
            </a:r>
          </a:p>
        </p:txBody>
      </p:sp>
      <p:sp>
        <p:nvSpPr>
          <p:cNvPr id="3" name="Content Placeholder 2">
            <a:extLst>
              <a:ext uri="{FF2B5EF4-FFF2-40B4-BE49-F238E27FC236}">
                <a16:creationId xmlns:a16="http://schemas.microsoft.com/office/drawing/2014/main" id="{A5134250-962C-4431-BD15-2CA9DB86818B}"/>
              </a:ext>
            </a:extLst>
          </p:cNvPr>
          <p:cNvSpPr>
            <a:spLocks noGrp="1"/>
          </p:cNvSpPr>
          <p:nvPr>
            <p:ph sz="half" idx="1"/>
          </p:nvPr>
        </p:nvSpPr>
        <p:spPr/>
        <p:txBody>
          <a:bodyPr>
            <a:normAutofit lnSpcReduction="10000"/>
          </a:bodyPr>
          <a:lstStyle/>
          <a:p>
            <a:r>
              <a:rPr lang="en-US" dirty="0"/>
              <a:t>Set the stage for how you would like to work with you BOT and Chancellor/Vice Chancellor. </a:t>
            </a:r>
          </a:p>
          <a:p>
            <a:r>
              <a:rPr lang="en-US" dirty="0"/>
              <a:t>Emphasize a tone of engagement and interaction rather than a lecture or a list of grievances. </a:t>
            </a:r>
          </a:p>
          <a:p>
            <a:r>
              <a:rPr lang="en-US" dirty="0"/>
              <a:t>Provide clear information about roles and responsibilities (provide BOT members with relevant Ed Code and Title 5 citations). </a:t>
            </a:r>
          </a:p>
          <a:p>
            <a:r>
              <a:rPr lang="en-US" dirty="0"/>
              <a:t>Focus on how working together will support students. </a:t>
            </a:r>
          </a:p>
          <a:p>
            <a:r>
              <a:rPr lang="en-US" dirty="0"/>
              <a:t>Allow time for discussion, build a connection. </a:t>
            </a:r>
          </a:p>
          <a:p>
            <a:r>
              <a:rPr lang="en-US" dirty="0"/>
              <a:t>Leave the attendees with contact information and or set up a follow up meeting. </a:t>
            </a:r>
          </a:p>
        </p:txBody>
      </p:sp>
      <p:sp>
        <p:nvSpPr>
          <p:cNvPr id="4" name="Slide Number Placeholder 3">
            <a:extLst>
              <a:ext uri="{FF2B5EF4-FFF2-40B4-BE49-F238E27FC236}">
                <a16:creationId xmlns:a16="http://schemas.microsoft.com/office/drawing/2014/main" id="{F7A15DDC-9DFB-4B53-A8C3-4CE7914BE449}"/>
              </a:ext>
            </a:extLst>
          </p:cNvPr>
          <p:cNvSpPr>
            <a:spLocks noGrp="1"/>
          </p:cNvSpPr>
          <p:nvPr>
            <p:ph type="sldNum" sz="quarter" idx="10"/>
          </p:nvPr>
        </p:nvSpPr>
        <p:spPr/>
        <p:txBody>
          <a:bodyPr/>
          <a:lstStyle/>
          <a:p>
            <a:pPr>
              <a:defRPr/>
            </a:pPr>
            <a:fld id="{0F61B9A2-6873-5846-8BDD-3D2DF08C9DB1}" type="slidenum">
              <a:rPr lang="en-US" altLang="en-US" smtClean="0"/>
              <a:pPr>
                <a:defRPr/>
              </a:pPr>
              <a:t>20</a:t>
            </a:fld>
            <a:endParaRPr lang="en-US" altLang="en-US" dirty="0"/>
          </a:p>
        </p:txBody>
      </p:sp>
    </p:spTree>
    <p:extLst>
      <p:ext uri="{BB962C8B-B14F-4D97-AF65-F5344CB8AC3E}">
        <p14:creationId xmlns:p14="http://schemas.microsoft.com/office/powerpoint/2010/main" val="4040575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2AC85C-3867-4F14-8CD2-84C9C8614CD3}"/>
              </a:ext>
            </a:extLst>
          </p:cNvPr>
          <p:cNvSpPr>
            <a:spLocks noGrp="1"/>
          </p:cNvSpPr>
          <p:nvPr>
            <p:ph type="title"/>
          </p:nvPr>
        </p:nvSpPr>
        <p:spPr/>
        <p:txBody>
          <a:bodyPr/>
          <a:lstStyle/>
          <a:p>
            <a:r>
              <a:rPr lang="en-US" dirty="0"/>
              <a:t>Activity – Whose Purview is It?</a:t>
            </a:r>
          </a:p>
        </p:txBody>
      </p:sp>
      <p:sp>
        <p:nvSpPr>
          <p:cNvPr id="6" name="Content Placeholder 5">
            <a:extLst>
              <a:ext uri="{FF2B5EF4-FFF2-40B4-BE49-F238E27FC236}">
                <a16:creationId xmlns:a16="http://schemas.microsoft.com/office/drawing/2014/main" id="{9CC8C10E-1189-4E6D-BB28-3D1BCEDB972E}"/>
              </a:ext>
            </a:extLst>
          </p:cNvPr>
          <p:cNvSpPr>
            <a:spLocks noGrp="1"/>
          </p:cNvSpPr>
          <p:nvPr>
            <p:ph sz="half" idx="1"/>
          </p:nvPr>
        </p:nvSpPr>
        <p:spPr/>
        <p:txBody>
          <a:bodyPr>
            <a:normAutofit/>
          </a:bodyPr>
          <a:lstStyle/>
          <a:p>
            <a:r>
              <a:rPr lang="en-US" sz="3200" dirty="0"/>
              <a:t>See </a:t>
            </a:r>
            <a:r>
              <a:rPr lang="en-US" sz="3200" dirty="0">
                <a:hlinkClick r:id="rId3"/>
              </a:rPr>
              <a:t>Scenarios</a:t>
            </a:r>
            <a:r>
              <a:rPr lang="en-US" sz="3200" dirty="0"/>
              <a:t> </a:t>
            </a:r>
          </a:p>
        </p:txBody>
      </p:sp>
      <p:sp>
        <p:nvSpPr>
          <p:cNvPr id="2" name="TextBox 1">
            <a:extLst>
              <a:ext uri="{FF2B5EF4-FFF2-40B4-BE49-F238E27FC236}">
                <a16:creationId xmlns:a16="http://schemas.microsoft.com/office/drawing/2014/main" id="{D162744F-6033-32E2-E727-9EDC5F3CAC3E}"/>
              </a:ext>
            </a:extLst>
          </p:cNvPr>
          <p:cNvSpPr txBox="1"/>
          <p:nvPr/>
        </p:nvSpPr>
        <p:spPr>
          <a:xfrm>
            <a:off x="4076700" y="2235200"/>
            <a:ext cx="4864100" cy="646331"/>
          </a:xfrm>
          <a:prstGeom prst="rect">
            <a:avLst/>
          </a:prstGeom>
          <a:noFill/>
        </p:spPr>
        <p:txBody>
          <a:bodyPr wrap="square" rtlCol="0">
            <a:spAutoFit/>
          </a:bodyPr>
          <a:lstStyle/>
          <a:p>
            <a:r>
              <a:rPr lang="en-US" dirty="0"/>
              <a:t>https://</a:t>
            </a:r>
            <a:r>
              <a:rPr lang="en-US" dirty="0" err="1"/>
              <a:t>www.asccc.org</a:t>
            </a:r>
            <a:r>
              <a:rPr lang="en-US" dirty="0"/>
              <a:t>/sites/default/files/FinalScenario%20Final.pdf</a:t>
            </a:r>
          </a:p>
        </p:txBody>
      </p:sp>
    </p:spTree>
    <p:extLst>
      <p:ext uri="{BB962C8B-B14F-4D97-AF65-F5344CB8AC3E}">
        <p14:creationId xmlns:p14="http://schemas.microsoft.com/office/powerpoint/2010/main" val="1666193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45324-91E1-27F0-724E-E911808A3420}"/>
              </a:ext>
            </a:extLst>
          </p:cNvPr>
          <p:cNvSpPr>
            <a:spLocks noGrp="1"/>
          </p:cNvSpPr>
          <p:nvPr>
            <p:ph type="title"/>
          </p:nvPr>
        </p:nvSpPr>
        <p:spPr/>
        <p:txBody>
          <a:bodyPr/>
          <a:lstStyle/>
          <a:p>
            <a:r>
              <a:rPr lang="en-US" dirty="0"/>
              <a:t>Scenario 14 (Discuss if there’s time &amp; no questions)</a:t>
            </a:r>
          </a:p>
        </p:txBody>
      </p:sp>
      <p:sp>
        <p:nvSpPr>
          <p:cNvPr id="3" name="Content Placeholder 2">
            <a:extLst>
              <a:ext uri="{FF2B5EF4-FFF2-40B4-BE49-F238E27FC236}">
                <a16:creationId xmlns:a16="http://schemas.microsoft.com/office/drawing/2014/main" id="{2F8B403F-B4EE-C503-606E-AB343131AA42}"/>
              </a:ext>
            </a:extLst>
          </p:cNvPr>
          <p:cNvSpPr>
            <a:spLocks noGrp="1"/>
          </p:cNvSpPr>
          <p:nvPr>
            <p:ph sz="half" idx="1"/>
          </p:nvPr>
        </p:nvSpPr>
        <p:spPr/>
        <p:txBody>
          <a:bodyPr>
            <a:normAutofit/>
          </a:bodyPr>
          <a:lstStyle/>
          <a:p>
            <a:r>
              <a:rPr lang="en-US" dirty="0"/>
              <a:t>Two colleges are preparing for accreditation. At both colleges, the academic senate appoints the faculty co-chair of the accreditation steering committee, as is specified in existing procedures. </a:t>
            </a:r>
          </a:p>
          <a:p>
            <a:r>
              <a:rPr lang="en-US" dirty="0"/>
              <a:t>At the first college, the college president rejects the appointment and names a faculty member of the president’s own choosing. </a:t>
            </a:r>
          </a:p>
          <a:p>
            <a:r>
              <a:rPr lang="en-US" dirty="0"/>
              <a:t>At the second college, the college president has concerns about the appointment and approaches the academic senate to express those reasons, but the academic senate refuses to discuss the matter. </a:t>
            </a:r>
          </a:p>
          <a:p>
            <a:r>
              <a:rPr lang="en-US" dirty="0"/>
              <a:t>Issue: The issue here is the authority to make faculty appointments to groups dealing with academic and professional matters.</a:t>
            </a:r>
          </a:p>
        </p:txBody>
      </p:sp>
      <p:sp>
        <p:nvSpPr>
          <p:cNvPr id="4" name="Slide Number Placeholder 3">
            <a:extLst>
              <a:ext uri="{FF2B5EF4-FFF2-40B4-BE49-F238E27FC236}">
                <a16:creationId xmlns:a16="http://schemas.microsoft.com/office/drawing/2014/main" id="{A4321389-B507-13E1-6386-83BBD37F180A}"/>
              </a:ext>
            </a:extLst>
          </p:cNvPr>
          <p:cNvSpPr>
            <a:spLocks noGrp="1"/>
          </p:cNvSpPr>
          <p:nvPr>
            <p:ph type="sldNum" sz="quarter" idx="10"/>
          </p:nvPr>
        </p:nvSpPr>
        <p:spPr/>
        <p:txBody>
          <a:bodyPr/>
          <a:lstStyle/>
          <a:p>
            <a:pPr>
              <a:defRPr/>
            </a:pPr>
            <a:fld id="{0F61B9A2-6873-5846-8BDD-3D2DF08C9DB1}" type="slidenum">
              <a:rPr lang="en-US" altLang="en-US" smtClean="0"/>
              <a:pPr>
                <a:defRPr/>
              </a:pPr>
              <a:t>22</a:t>
            </a:fld>
            <a:endParaRPr lang="en-US" altLang="en-US" dirty="0"/>
          </a:p>
        </p:txBody>
      </p:sp>
    </p:spTree>
    <p:extLst>
      <p:ext uri="{BB962C8B-B14F-4D97-AF65-F5344CB8AC3E}">
        <p14:creationId xmlns:p14="http://schemas.microsoft.com/office/powerpoint/2010/main" val="1247082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74E36-7D6E-F308-B8FF-FA4835266048}"/>
              </a:ext>
            </a:extLst>
          </p:cNvPr>
          <p:cNvSpPr>
            <a:spLocks noGrp="1"/>
          </p:cNvSpPr>
          <p:nvPr>
            <p:ph type="title"/>
          </p:nvPr>
        </p:nvSpPr>
        <p:spPr/>
        <p:txBody>
          <a:bodyPr/>
          <a:lstStyle/>
          <a:p>
            <a:r>
              <a:rPr lang="en-US" sz="3600" dirty="0"/>
              <a:t>For Scenario #14, determine the following:</a:t>
            </a:r>
            <a:br>
              <a:rPr lang="en-US" sz="3600" dirty="0"/>
            </a:br>
            <a:endParaRPr lang="en-US" dirty="0"/>
          </a:p>
        </p:txBody>
      </p:sp>
      <p:sp>
        <p:nvSpPr>
          <p:cNvPr id="3" name="Content Placeholder 2">
            <a:extLst>
              <a:ext uri="{FF2B5EF4-FFF2-40B4-BE49-F238E27FC236}">
                <a16:creationId xmlns:a16="http://schemas.microsoft.com/office/drawing/2014/main" id="{43B1E192-DF5D-B254-0428-A13D0423EDEF}"/>
              </a:ext>
            </a:extLst>
          </p:cNvPr>
          <p:cNvSpPr>
            <a:spLocks noGrp="1"/>
          </p:cNvSpPr>
          <p:nvPr>
            <p:ph sz="half" idx="1"/>
          </p:nvPr>
        </p:nvSpPr>
        <p:spPr/>
        <p:txBody>
          <a:bodyPr/>
          <a:lstStyle/>
          <a:p>
            <a:pPr lvl="1"/>
            <a:r>
              <a:rPr lang="en-US" dirty="0"/>
              <a:t>Whose purview is it?</a:t>
            </a:r>
          </a:p>
          <a:p>
            <a:pPr lvl="1"/>
            <a:r>
              <a:rPr lang="en-US" dirty="0"/>
              <a:t>What steps did you take to determine whose purview it is?</a:t>
            </a:r>
          </a:p>
          <a:p>
            <a:pPr lvl="1"/>
            <a:r>
              <a:rPr lang="en-US" dirty="0"/>
              <a:t>If it is not expressly AS purview, how can the AS engage other District or local college stakeholders in conversations about these topics?</a:t>
            </a:r>
          </a:p>
          <a:p>
            <a:pPr marL="457200" lvl="1" indent="0">
              <a:buNone/>
            </a:pPr>
            <a:endParaRPr lang="en-US" dirty="0"/>
          </a:p>
          <a:p>
            <a:pPr lvl="1"/>
            <a:r>
              <a:rPr lang="en-US" dirty="0"/>
              <a:t>See p. 16 of Scenarios document for explanation of Title 5 Citation, Process, &amp; Suggestion</a:t>
            </a:r>
          </a:p>
          <a:p>
            <a:endParaRPr lang="en-US" dirty="0"/>
          </a:p>
        </p:txBody>
      </p:sp>
      <p:sp>
        <p:nvSpPr>
          <p:cNvPr id="4" name="Slide Number Placeholder 3">
            <a:extLst>
              <a:ext uri="{FF2B5EF4-FFF2-40B4-BE49-F238E27FC236}">
                <a16:creationId xmlns:a16="http://schemas.microsoft.com/office/drawing/2014/main" id="{0CEB5F05-EAEA-4C36-9F72-93B82762DB6E}"/>
              </a:ext>
            </a:extLst>
          </p:cNvPr>
          <p:cNvSpPr>
            <a:spLocks noGrp="1"/>
          </p:cNvSpPr>
          <p:nvPr>
            <p:ph type="sldNum" sz="quarter" idx="10"/>
          </p:nvPr>
        </p:nvSpPr>
        <p:spPr/>
        <p:txBody>
          <a:bodyPr/>
          <a:lstStyle/>
          <a:p>
            <a:pPr>
              <a:defRPr/>
            </a:pPr>
            <a:fld id="{0F61B9A2-6873-5846-8BDD-3D2DF08C9DB1}" type="slidenum">
              <a:rPr lang="en-US" altLang="en-US" smtClean="0"/>
              <a:pPr>
                <a:defRPr/>
              </a:pPr>
              <a:t>23</a:t>
            </a:fld>
            <a:endParaRPr lang="en-US" altLang="en-US" dirty="0"/>
          </a:p>
        </p:txBody>
      </p:sp>
    </p:spTree>
    <p:extLst>
      <p:ext uri="{BB962C8B-B14F-4D97-AF65-F5344CB8AC3E}">
        <p14:creationId xmlns:p14="http://schemas.microsoft.com/office/powerpoint/2010/main" val="3724726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11C47-5532-4594-9D83-8F436747D1DD}"/>
              </a:ext>
            </a:extLst>
          </p:cNvPr>
          <p:cNvSpPr>
            <a:spLocks noGrp="1"/>
          </p:cNvSpPr>
          <p:nvPr>
            <p:ph type="title"/>
          </p:nvPr>
        </p:nvSpPr>
        <p:spPr/>
        <p:txBody>
          <a:bodyPr/>
          <a:lstStyle/>
          <a:p>
            <a:r>
              <a:rPr lang="en-US" dirty="0"/>
              <a:t>Brown Act: Open and Public </a:t>
            </a:r>
          </a:p>
        </p:txBody>
      </p:sp>
      <p:sp>
        <p:nvSpPr>
          <p:cNvPr id="3" name="Content Placeholder 2">
            <a:extLst>
              <a:ext uri="{FF2B5EF4-FFF2-40B4-BE49-F238E27FC236}">
                <a16:creationId xmlns:a16="http://schemas.microsoft.com/office/drawing/2014/main" id="{C31BD055-83A3-4C39-9B50-E1BCFABA9395}"/>
              </a:ext>
            </a:extLst>
          </p:cNvPr>
          <p:cNvSpPr>
            <a:spLocks noGrp="1"/>
          </p:cNvSpPr>
          <p:nvPr>
            <p:ph sz="half" idx="1"/>
          </p:nvPr>
        </p:nvSpPr>
        <p:spPr/>
        <p:txBody>
          <a:bodyPr/>
          <a:lstStyle/>
          <a:p>
            <a:r>
              <a:rPr lang="en-US" dirty="0"/>
              <a:t>Anyone can attend BOT meetings. </a:t>
            </a:r>
          </a:p>
          <a:p>
            <a:r>
              <a:rPr lang="en-US" dirty="0"/>
              <a:t>Anyone can provide public comment. </a:t>
            </a:r>
          </a:p>
          <a:p>
            <a:r>
              <a:rPr lang="en-US" dirty="0"/>
              <a:t>Multiple public comments can emphasize points. </a:t>
            </a:r>
          </a:p>
          <a:p>
            <a:r>
              <a:rPr lang="en-US" dirty="0"/>
              <a:t>Public comments from multiple groups can make a difference. </a:t>
            </a:r>
          </a:p>
        </p:txBody>
      </p:sp>
      <p:sp>
        <p:nvSpPr>
          <p:cNvPr id="4" name="Slide Number Placeholder 3">
            <a:extLst>
              <a:ext uri="{FF2B5EF4-FFF2-40B4-BE49-F238E27FC236}">
                <a16:creationId xmlns:a16="http://schemas.microsoft.com/office/drawing/2014/main" id="{EF25CDF9-D489-4F8A-9730-4FB4773550E9}"/>
              </a:ext>
            </a:extLst>
          </p:cNvPr>
          <p:cNvSpPr>
            <a:spLocks noGrp="1"/>
          </p:cNvSpPr>
          <p:nvPr>
            <p:ph type="sldNum" sz="quarter" idx="10"/>
          </p:nvPr>
        </p:nvSpPr>
        <p:spPr/>
        <p:txBody>
          <a:bodyPr/>
          <a:lstStyle/>
          <a:p>
            <a:pPr>
              <a:defRPr/>
            </a:pPr>
            <a:fld id="{0F61B9A2-6873-5846-8BDD-3D2DF08C9DB1}" type="slidenum">
              <a:rPr lang="en-US" altLang="en-US" smtClean="0"/>
              <a:pPr>
                <a:defRPr/>
              </a:pPr>
              <a:t>24</a:t>
            </a:fld>
            <a:endParaRPr lang="en-US" altLang="en-US" dirty="0"/>
          </a:p>
        </p:txBody>
      </p:sp>
    </p:spTree>
    <p:extLst>
      <p:ext uri="{BB962C8B-B14F-4D97-AF65-F5344CB8AC3E}">
        <p14:creationId xmlns:p14="http://schemas.microsoft.com/office/powerpoint/2010/main" val="668193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1D7D-868E-4730-88EF-1E0AC0BCB26C}"/>
              </a:ext>
            </a:extLst>
          </p:cNvPr>
          <p:cNvSpPr>
            <a:spLocks noGrp="1"/>
          </p:cNvSpPr>
          <p:nvPr>
            <p:ph type="title"/>
          </p:nvPr>
        </p:nvSpPr>
        <p:spPr/>
        <p:txBody>
          <a:bodyPr/>
          <a:lstStyle/>
          <a:p>
            <a:r>
              <a:rPr lang="en-US" dirty="0"/>
              <a:t>ACCJC Draft Accreditation Standards—currently under review, will be approved June 2023</a:t>
            </a:r>
          </a:p>
        </p:txBody>
      </p:sp>
      <p:sp>
        <p:nvSpPr>
          <p:cNvPr id="3" name="Content Placeholder 2">
            <a:extLst>
              <a:ext uri="{FF2B5EF4-FFF2-40B4-BE49-F238E27FC236}">
                <a16:creationId xmlns:a16="http://schemas.microsoft.com/office/drawing/2014/main" id="{1DC87AA5-C20E-4218-A998-F01F87D22AC4}"/>
              </a:ext>
            </a:extLst>
          </p:cNvPr>
          <p:cNvSpPr>
            <a:spLocks noGrp="1"/>
          </p:cNvSpPr>
          <p:nvPr>
            <p:ph sz="half" idx="1"/>
          </p:nvPr>
        </p:nvSpPr>
        <p:spPr>
          <a:xfrm>
            <a:off x="1212273" y="1843257"/>
            <a:ext cx="10314708" cy="4318477"/>
          </a:xfrm>
        </p:spPr>
        <p:txBody>
          <a:bodyPr>
            <a:noAutofit/>
          </a:bodyPr>
          <a:lstStyle/>
          <a:p>
            <a:r>
              <a:rPr lang="en-US" sz="2800" dirty="0"/>
              <a:t>7. The institution’s decision-making structure and processes are clearly defined, aligned with the mission, and include opportunities for the participation of appropriate institutional stakeholders. Roles, responsibilities, and authority for decision-making are delineated as appropriate to the institution’s structure.</a:t>
            </a:r>
          </a:p>
          <a:p>
            <a:r>
              <a:rPr lang="en-US" sz="2800" dirty="0"/>
              <a:t>8. The institution periodically reviews its decision-making structure and processes to ensure that they are being used consistently and effectively to advance the mission, ensure appropriate participation from institutional stakeholders, and promote equitable student success.</a:t>
            </a:r>
          </a:p>
        </p:txBody>
      </p:sp>
      <p:sp>
        <p:nvSpPr>
          <p:cNvPr id="4" name="Slide Number Placeholder 3">
            <a:extLst>
              <a:ext uri="{FF2B5EF4-FFF2-40B4-BE49-F238E27FC236}">
                <a16:creationId xmlns:a16="http://schemas.microsoft.com/office/drawing/2014/main" id="{AA6F7C3D-F111-41F3-B198-3D18CFD5CFB4}"/>
              </a:ext>
            </a:extLst>
          </p:cNvPr>
          <p:cNvSpPr>
            <a:spLocks noGrp="1"/>
          </p:cNvSpPr>
          <p:nvPr>
            <p:ph type="sldNum" sz="quarter" idx="10"/>
          </p:nvPr>
        </p:nvSpPr>
        <p:spPr/>
        <p:txBody>
          <a:bodyPr/>
          <a:lstStyle/>
          <a:p>
            <a:pPr>
              <a:defRPr/>
            </a:pPr>
            <a:fld id="{0F61B9A2-6873-5846-8BDD-3D2DF08C9DB1}" type="slidenum">
              <a:rPr lang="en-US" altLang="en-US" smtClean="0"/>
              <a:pPr>
                <a:defRPr/>
              </a:pPr>
              <a:t>25</a:t>
            </a:fld>
            <a:endParaRPr lang="en-US" altLang="en-US" dirty="0"/>
          </a:p>
        </p:txBody>
      </p:sp>
    </p:spTree>
    <p:extLst>
      <p:ext uri="{BB962C8B-B14F-4D97-AF65-F5344CB8AC3E}">
        <p14:creationId xmlns:p14="http://schemas.microsoft.com/office/powerpoint/2010/main" val="1053974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E53AD-E9DA-4A13-A029-701B88D3F92D}"/>
              </a:ext>
            </a:extLst>
          </p:cNvPr>
          <p:cNvSpPr>
            <a:spLocks noGrp="1"/>
          </p:cNvSpPr>
          <p:nvPr>
            <p:ph type="title"/>
          </p:nvPr>
        </p:nvSpPr>
        <p:spPr/>
        <p:txBody>
          <a:bodyPr/>
          <a:lstStyle/>
          <a:p>
            <a:r>
              <a:rPr lang="en-US" dirty="0"/>
              <a:t>Seek Advice </a:t>
            </a:r>
          </a:p>
        </p:txBody>
      </p:sp>
      <p:sp>
        <p:nvSpPr>
          <p:cNvPr id="3" name="Content Placeholder 2">
            <a:extLst>
              <a:ext uri="{FF2B5EF4-FFF2-40B4-BE49-F238E27FC236}">
                <a16:creationId xmlns:a16="http://schemas.microsoft.com/office/drawing/2014/main" id="{B4F489C9-A67B-43F8-9368-854FD57CD871}"/>
              </a:ext>
            </a:extLst>
          </p:cNvPr>
          <p:cNvSpPr>
            <a:spLocks noGrp="1"/>
          </p:cNvSpPr>
          <p:nvPr>
            <p:ph sz="half" idx="1"/>
          </p:nvPr>
        </p:nvSpPr>
        <p:spPr/>
        <p:txBody>
          <a:bodyPr/>
          <a:lstStyle/>
          <a:p>
            <a:r>
              <a:rPr lang="en-US" dirty="0"/>
              <a:t>Informally reach out to other senate leaders. Use this information to reopen a discussion of the issues.</a:t>
            </a:r>
          </a:p>
          <a:p>
            <a:r>
              <a:rPr lang="en-US" dirty="0"/>
              <a:t>Contact the Academic Senate of the California Community Colleges (ASCCC) to request help. This can be a preliminary “email consultation”  with </a:t>
            </a:r>
            <a:r>
              <a:rPr lang="en-US" dirty="0">
                <a:hlinkClick r:id="rId3"/>
              </a:rPr>
              <a:t>info@asccc.org</a:t>
            </a:r>
            <a:r>
              <a:rPr lang="en-US" dirty="0"/>
              <a:t> </a:t>
            </a:r>
          </a:p>
          <a:p>
            <a:r>
              <a:rPr lang="en-US" dirty="0"/>
              <a:t>A local senate visit where members of the ASCCC Executive committee can come out to your campus to work with your senate. </a:t>
            </a:r>
            <a:r>
              <a:rPr lang="en-US" dirty="0">
                <a:hlinkClick r:id="rId4"/>
              </a:rPr>
              <a:t>http://asccc.org/contact/request-services</a:t>
            </a:r>
            <a:endParaRPr lang="en-US" dirty="0"/>
          </a:p>
          <a:p>
            <a:endParaRPr lang="en-US" dirty="0"/>
          </a:p>
        </p:txBody>
      </p:sp>
    </p:spTree>
    <p:extLst>
      <p:ext uri="{BB962C8B-B14F-4D97-AF65-F5344CB8AC3E}">
        <p14:creationId xmlns:p14="http://schemas.microsoft.com/office/powerpoint/2010/main" val="2781112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A373C-C893-46BC-AAF5-8F3B42E38465}"/>
              </a:ext>
            </a:extLst>
          </p:cNvPr>
          <p:cNvSpPr>
            <a:spLocks noGrp="1"/>
          </p:cNvSpPr>
          <p:nvPr>
            <p:ph type="title"/>
          </p:nvPr>
        </p:nvSpPr>
        <p:spPr/>
        <p:txBody>
          <a:bodyPr/>
          <a:lstStyle/>
          <a:p>
            <a:r>
              <a:rPr lang="en-US" dirty="0"/>
              <a:t>Collegiality in Action Visit </a:t>
            </a:r>
          </a:p>
        </p:txBody>
      </p:sp>
      <p:sp>
        <p:nvSpPr>
          <p:cNvPr id="3" name="Content Placeholder 2">
            <a:extLst>
              <a:ext uri="{FF2B5EF4-FFF2-40B4-BE49-F238E27FC236}">
                <a16:creationId xmlns:a16="http://schemas.microsoft.com/office/drawing/2014/main" id="{21B26D58-EB94-4B64-9409-471FFCB2FACD}"/>
              </a:ext>
            </a:extLst>
          </p:cNvPr>
          <p:cNvSpPr>
            <a:spLocks noGrp="1"/>
          </p:cNvSpPr>
          <p:nvPr>
            <p:ph sz="half" idx="1"/>
          </p:nvPr>
        </p:nvSpPr>
        <p:spPr/>
        <p:txBody>
          <a:bodyPr>
            <a:normAutofit/>
          </a:bodyPr>
          <a:lstStyle/>
          <a:p>
            <a:r>
              <a:rPr lang="en-US" dirty="0"/>
              <a:t>Request a Technical Assistance visit from the ASCCC and the Community College League of California (CCLC). The ASCCC and the CCLC have joined together to offer a program of assistance for local colleges and districts. The purpose of the program is to help districts and colleges successfully implement state law and regulations that call for effective participation by faculty, staff and students in district and college governance. No joint service will be provided unless there is a written request for assistance signed by the college president or district chancellor and local academic senate president.</a:t>
            </a:r>
          </a:p>
          <a:p>
            <a:pPr marL="0" indent="0">
              <a:buNone/>
            </a:pPr>
            <a:r>
              <a:rPr lang="en-US" dirty="0"/>
              <a:t> </a:t>
            </a:r>
            <a:r>
              <a:rPr lang="en-US" dirty="0">
                <a:hlinkClick r:id="rId3"/>
              </a:rPr>
              <a:t>http://asccc.org/services/technical-assistance</a:t>
            </a:r>
            <a:endParaRPr lang="en-US" dirty="0"/>
          </a:p>
          <a:p>
            <a:pPr marL="0" indent="0">
              <a:buNone/>
            </a:pPr>
            <a:endParaRPr lang="en-US" dirty="0"/>
          </a:p>
        </p:txBody>
      </p:sp>
    </p:spTree>
    <p:extLst>
      <p:ext uri="{BB962C8B-B14F-4D97-AF65-F5344CB8AC3E}">
        <p14:creationId xmlns:p14="http://schemas.microsoft.com/office/powerpoint/2010/main" val="1131067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8944B-0A7E-47D7-8387-D1D74E914F59}"/>
              </a:ext>
            </a:extLst>
          </p:cNvPr>
          <p:cNvSpPr>
            <a:spLocks noGrp="1"/>
          </p:cNvSpPr>
          <p:nvPr>
            <p:ph type="title"/>
          </p:nvPr>
        </p:nvSpPr>
        <p:spPr/>
        <p:txBody>
          <a:bodyPr/>
          <a:lstStyle/>
          <a:p>
            <a:r>
              <a:rPr lang="en-US" dirty="0"/>
              <a:t>Appeal to the Chancellor's Office </a:t>
            </a:r>
          </a:p>
        </p:txBody>
      </p:sp>
      <p:sp>
        <p:nvSpPr>
          <p:cNvPr id="3" name="Content Placeholder 2">
            <a:extLst>
              <a:ext uri="{FF2B5EF4-FFF2-40B4-BE49-F238E27FC236}">
                <a16:creationId xmlns:a16="http://schemas.microsoft.com/office/drawing/2014/main" id="{85AC2EB7-8C6F-41FD-BDE0-76BC7D5D0925}"/>
              </a:ext>
            </a:extLst>
          </p:cNvPr>
          <p:cNvSpPr>
            <a:spLocks noGrp="1"/>
          </p:cNvSpPr>
          <p:nvPr>
            <p:ph sz="half" idx="1"/>
          </p:nvPr>
        </p:nvSpPr>
        <p:spPr/>
        <p:txBody>
          <a:bodyPr/>
          <a:lstStyle/>
          <a:p>
            <a:r>
              <a:rPr lang="en-US" dirty="0"/>
              <a:t>The senate may file a complaint with the California Community College State Chancellor’s office to establish that Title 5 has been violated and seek that the State Chancellor’s office intervene. The senate may file suit in state court to enjoin the district from implementing the new policies due to a substantial violation of Title 5.</a:t>
            </a:r>
          </a:p>
          <a:p>
            <a:r>
              <a:rPr lang="en-US" dirty="0"/>
              <a:t> The court case of </a:t>
            </a:r>
            <a:r>
              <a:rPr lang="en-US" i="1" dirty="0"/>
              <a:t>Irvine Valley College Academic Senate v. Board of Trustees of the South Orange County Community College District</a:t>
            </a:r>
            <a:r>
              <a:rPr lang="en-US" dirty="0"/>
              <a:t>, 129 Cal.App.4th 1482 (2005) established that academic senates have the grounds to sue districts for violations of Title 5. </a:t>
            </a:r>
          </a:p>
        </p:txBody>
      </p:sp>
      <p:sp>
        <p:nvSpPr>
          <p:cNvPr id="4" name="Slide Number Placeholder 3">
            <a:extLst>
              <a:ext uri="{FF2B5EF4-FFF2-40B4-BE49-F238E27FC236}">
                <a16:creationId xmlns:a16="http://schemas.microsoft.com/office/drawing/2014/main" id="{B5ED153D-3692-4F2E-A649-F6A3FB80096C}"/>
              </a:ext>
            </a:extLst>
          </p:cNvPr>
          <p:cNvSpPr>
            <a:spLocks noGrp="1"/>
          </p:cNvSpPr>
          <p:nvPr>
            <p:ph type="sldNum" sz="quarter" idx="10"/>
          </p:nvPr>
        </p:nvSpPr>
        <p:spPr/>
        <p:txBody>
          <a:bodyPr/>
          <a:lstStyle/>
          <a:p>
            <a:pPr>
              <a:defRPr/>
            </a:pPr>
            <a:fld id="{0F61B9A2-6873-5846-8BDD-3D2DF08C9DB1}" type="slidenum">
              <a:rPr lang="en-US" altLang="en-US" smtClean="0"/>
              <a:pPr>
                <a:defRPr/>
              </a:pPr>
              <a:t>28</a:t>
            </a:fld>
            <a:endParaRPr lang="en-US" altLang="en-US" dirty="0"/>
          </a:p>
        </p:txBody>
      </p:sp>
    </p:spTree>
    <p:extLst>
      <p:ext uri="{BB962C8B-B14F-4D97-AF65-F5344CB8AC3E}">
        <p14:creationId xmlns:p14="http://schemas.microsoft.com/office/powerpoint/2010/main" val="615735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remember </a:t>
            </a:r>
          </a:p>
        </p:txBody>
      </p:sp>
      <p:sp>
        <p:nvSpPr>
          <p:cNvPr id="3" name="Content Placeholder 2"/>
          <p:cNvSpPr>
            <a:spLocks noGrp="1"/>
          </p:cNvSpPr>
          <p:nvPr>
            <p:ph sz="half" idx="1"/>
          </p:nvPr>
        </p:nvSpPr>
        <p:spPr/>
        <p:txBody>
          <a:bodyPr>
            <a:normAutofit fontScale="92500"/>
          </a:bodyPr>
          <a:lstStyle/>
          <a:p>
            <a:r>
              <a:rPr lang="en-US" dirty="0"/>
              <a:t>Remember the Voice of the Body is the collective voice of the Constituent group </a:t>
            </a:r>
          </a:p>
          <a:p>
            <a:r>
              <a:rPr lang="en-US" dirty="0"/>
              <a:t>Focus on Academic Senate 10+1 purview areas </a:t>
            </a:r>
          </a:p>
          <a:p>
            <a:r>
              <a:rPr lang="en-US" dirty="0"/>
              <a:t>Base your recommendations to the college in your role and responsibilities as Staff, Faculty, and students (provides more authority)</a:t>
            </a:r>
          </a:p>
          <a:p>
            <a:r>
              <a:rPr lang="en-US" dirty="0"/>
              <a:t>Regularly communicate concerns and issues between constituent groups </a:t>
            </a:r>
          </a:p>
          <a:p>
            <a:r>
              <a:rPr lang="en-US" dirty="0"/>
              <a:t>Work collectively with Unions, other Classified Senates in the District Student Senates and Academic Senate. Shared voices stronger and harder to ignore.</a:t>
            </a:r>
          </a:p>
          <a:p>
            <a:r>
              <a:rPr lang="en-US" dirty="0"/>
              <a:t>Be pro-active on areas of interest. Create goals or areas of focus. </a:t>
            </a:r>
          </a:p>
          <a:p>
            <a:r>
              <a:rPr lang="en-US" dirty="0"/>
              <a:t>Celebrate the amazing work of your colleagues!</a:t>
            </a:r>
          </a:p>
        </p:txBody>
      </p:sp>
    </p:spTree>
    <p:extLst>
      <p:ext uri="{BB962C8B-B14F-4D97-AF65-F5344CB8AC3E}">
        <p14:creationId xmlns:p14="http://schemas.microsoft.com/office/powerpoint/2010/main" val="692845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Governance Defined</a:t>
            </a:r>
          </a:p>
        </p:txBody>
      </p:sp>
      <p:sp>
        <p:nvSpPr>
          <p:cNvPr id="3" name="Content Placeholder 2"/>
          <p:cNvSpPr>
            <a:spLocks noGrp="1"/>
          </p:cNvSpPr>
          <p:nvPr>
            <p:ph sz="half" idx="1"/>
          </p:nvPr>
        </p:nvSpPr>
        <p:spPr/>
        <p:txBody>
          <a:bodyPr>
            <a:noAutofit/>
          </a:bodyPr>
          <a:lstStyle/>
          <a:p>
            <a:pPr marL="0" indent="0">
              <a:buNone/>
            </a:pPr>
            <a:r>
              <a:rPr lang="en-US" sz="2400" dirty="0"/>
              <a:t>“Shared governance” is not defined in the Education Code, Title 5, nor any other statute or regulation. There is, however, the provision in Title 5, California Code of Regulations section 51203.5(a) (4) that “staff shall be provided with opportunities to participate </a:t>
            </a:r>
            <a:r>
              <a:rPr lang="en-US" sz="2400" i="1" dirty="0"/>
              <a:t>in the formulation and development of district and college policies and procedures, </a:t>
            </a:r>
            <a:r>
              <a:rPr lang="en-US" sz="2400" dirty="0"/>
              <a:t>and in those processes for jointly developing recommendations for action by the governing board, that the governing board reasonably determines, in consultation with staff, have or will have a significant effect on staff.” </a:t>
            </a:r>
          </a:p>
        </p:txBody>
      </p:sp>
    </p:spTree>
    <p:extLst>
      <p:ext uri="{BB962C8B-B14F-4D97-AF65-F5344CB8AC3E}">
        <p14:creationId xmlns:p14="http://schemas.microsoft.com/office/powerpoint/2010/main" val="1369525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4BE76-B4F2-41D1-BCFC-65055188CAF3}"/>
              </a:ext>
            </a:extLst>
          </p:cNvPr>
          <p:cNvSpPr>
            <a:spLocks noGrp="1"/>
          </p:cNvSpPr>
          <p:nvPr>
            <p:ph type="title"/>
          </p:nvPr>
        </p:nvSpPr>
        <p:spPr/>
        <p:txBody>
          <a:bodyPr/>
          <a:lstStyle/>
          <a:p>
            <a:r>
              <a:rPr lang="en-US" dirty="0"/>
              <a:t>Questions </a:t>
            </a:r>
          </a:p>
        </p:txBody>
      </p:sp>
      <p:pic>
        <p:nvPicPr>
          <p:cNvPr id="2050" name="Picture 2" descr="How to Get Better At Asking Questions | Grammarly Blog">
            <a:extLst>
              <a:ext uri="{FF2B5EF4-FFF2-40B4-BE49-F238E27FC236}">
                <a16:creationId xmlns:a16="http://schemas.microsoft.com/office/drawing/2014/main" id="{B5C55814-0CF5-405D-89F7-3C6384BBD31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878826" y="2235527"/>
            <a:ext cx="5802569" cy="3051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958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64817" y="2077376"/>
            <a:ext cx="3284078" cy="2412984"/>
          </a:xfrm>
        </p:spPr>
        <p:txBody>
          <a:bodyPr>
            <a:normAutofit/>
          </a:bodyPr>
          <a:lstStyle/>
          <a:p>
            <a:pPr eaLnBrk="1" hangingPunct="1"/>
            <a:r>
              <a:rPr lang="en-US" b="1" dirty="0">
                <a:solidFill>
                  <a:schemeClr val="tx2"/>
                </a:solidFill>
                <a:latin typeface="Franklin Gothic Book" charset="0"/>
              </a:rPr>
              <a:t>CALIFORNIA EDUCATION CODE </a:t>
            </a:r>
          </a:p>
        </p:txBody>
      </p:sp>
      <p:graphicFrame>
        <p:nvGraphicFramePr>
          <p:cNvPr id="10245" name="Rectangle 3">
            <a:extLst>
              <a:ext uri="{FF2B5EF4-FFF2-40B4-BE49-F238E27FC236}">
                <a16:creationId xmlns:a16="http://schemas.microsoft.com/office/drawing/2014/main" id="{83DCC0BD-A606-4085-AE27-256855C70D4E}"/>
              </a:ext>
            </a:extLst>
          </p:cNvPr>
          <p:cNvGraphicFramePr>
            <a:graphicFrameLocks noGrp="1"/>
          </p:cNvGraphicFramePr>
          <p:nvPr>
            <p:ph idx="1"/>
            <p:extLst>
              <p:ext uri="{D42A27DB-BD31-4B8C-83A1-F6EECF244321}">
                <p14:modId xmlns:p14="http://schemas.microsoft.com/office/powerpoint/2010/main" val="854974394"/>
              </p:ext>
            </p:extLst>
          </p:nvPr>
        </p:nvGraphicFramePr>
        <p:xfrm>
          <a:off x="5422233" y="342900"/>
          <a:ext cx="4890169" cy="6324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4591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11551" y="2024110"/>
            <a:ext cx="3337344" cy="2466250"/>
          </a:xfrm>
        </p:spPr>
        <p:txBody>
          <a:bodyPr>
            <a:normAutofit/>
          </a:bodyPr>
          <a:lstStyle/>
          <a:p>
            <a:pPr eaLnBrk="1" hangingPunct="1"/>
            <a:r>
              <a:rPr lang="en-US" sz="6000" b="1" dirty="0">
                <a:solidFill>
                  <a:schemeClr val="tx2"/>
                </a:solidFill>
                <a:latin typeface="Franklin Gothic Book" charset="0"/>
              </a:rPr>
              <a:t>TITLE 5</a:t>
            </a:r>
          </a:p>
        </p:txBody>
      </p:sp>
      <p:graphicFrame>
        <p:nvGraphicFramePr>
          <p:cNvPr id="11269" name="Rectangle 3">
            <a:extLst>
              <a:ext uri="{FF2B5EF4-FFF2-40B4-BE49-F238E27FC236}">
                <a16:creationId xmlns:a16="http://schemas.microsoft.com/office/drawing/2014/main" id="{A48CB0DA-CF00-43D7-9807-6870230DB7EB}"/>
              </a:ext>
            </a:extLst>
          </p:cNvPr>
          <p:cNvGraphicFramePr>
            <a:graphicFrameLocks noGrp="1"/>
          </p:cNvGraphicFramePr>
          <p:nvPr>
            <p:ph idx="1"/>
            <p:extLst>
              <p:ext uri="{D42A27DB-BD31-4B8C-83A1-F6EECF244321}">
                <p14:modId xmlns:p14="http://schemas.microsoft.com/office/powerpoint/2010/main" val="3268426283"/>
              </p:ext>
            </p:extLst>
          </p:nvPr>
        </p:nvGraphicFramePr>
        <p:xfrm>
          <a:off x="5228953" y="272716"/>
          <a:ext cx="5294668" cy="6176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48690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Title 5 (California) </a:t>
            </a:r>
          </a:p>
        </p:txBody>
      </p:sp>
      <p:sp>
        <p:nvSpPr>
          <p:cNvPr id="4" name="Content Placeholder 3"/>
          <p:cNvSpPr txBox="1">
            <a:spLocks noGrp="1" noChangeArrowheads="1"/>
          </p:cNvSpPr>
          <p:nvPr>
            <p:ph sz="half" idx="1"/>
          </p:nvPr>
        </p:nvSpPr>
        <p:spPr bwMode="auto">
          <a:xfrm>
            <a:off x="896645" y="1995487"/>
            <a:ext cx="11295355" cy="303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indent="0">
              <a:buNone/>
            </a:pPr>
            <a:r>
              <a:rPr lang="en-US" altLang="en-US" sz="3200" u="sng" dirty="0">
                <a:solidFill>
                  <a:schemeClr val="tx2"/>
                </a:solidFill>
                <a:latin typeface="+mj-lt"/>
              </a:rPr>
              <a:t>Title 5</a:t>
            </a:r>
            <a:r>
              <a:rPr lang="en-US" altLang="en-US" sz="3200" dirty="0">
                <a:solidFill>
                  <a:schemeClr val="tx2"/>
                </a:solidFill>
                <a:latin typeface="+mj-lt"/>
              </a:rPr>
              <a:t>:  § 53203</a:t>
            </a:r>
          </a:p>
          <a:p>
            <a:pPr>
              <a:spcBef>
                <a:spcPts val="600"/>
              </a:spcBef>
            </a:pPr>
            <a:r>
              <a:rPr lang="en-US" altLang="en-US" sz="3200" dirty="0">
                <a:solidFill>
                  <a:schemeClr val="tx2"/>
                </a:solidFill>
                <a:latin typeface="+mj-lt"/>
              </a:rPr>
              <a:t>The governing board shall adopt policies for appropriate delegation of authority and responsibility to its academic senate.</a:t>
            </a:r>
          </a:p>
          <a:p>
            <a:pPr>
              <a:spcBef>
                <a:spcPts val="600"/>
              </a:spcBef>
            </a:pPr>
            <a:r>
              <a:rPr lang="en-US" altLang="en-US" sz="3200" dirty="0">
                <a:solidFill>
                  <a:schemeClr val="tx2"/>
                </a:solidFill>
                <a:latin typeface="+mj-lt"/>
              </a:rPr>
              <a:t>…providing at a minimum the governing or its designees </a:t>
            </a:r>
          </a:p>
          <a:p>
            <a:r>
              <a:rPr lang="en-US" altLang="en-US" sz="3200" i="1" u="sng" dirty="0">
                <a:solidFill>
                  <a:schemeClr val="tx2"/>
                </a:solidFill>
                <a:latin typeface="+mj-lt"/>
              </a:rPr>
              <a:t>consult collegially</a:t>
            </a:r>
            <a:r>
              <a:rPr lang="en-US" altLang="en-US" sz="3200" dirty="0">
                <a:solidFill>
                  <a:schemeClr val="tx2"/>
                </a:solidFill>
                <a:latin typeface="+mj-lt"/>
              </a:rPr>
              <a:t> with the academic senate when adopting policies and procedures on academic and professional matters.  </a:t>
            </a:r>
          </a:p>
        </p:txBody>
      </p:sp>
    </p:spTree>
    <p:extLst>
      <p:ext uri="{BB962C8B-B14F-4D97-AF65-F5344CB8AC3E}">
        <p14:creationId xmlns:p14="http://schemas.microsoft.com/office/powerpoint/2010/main" val="92453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Consulting Collegially</a:t>
            </a:r>
          </a:p>
        </p:txBody>
      </p:sp>
      <p:sp>
        <p:nvSpPr>
          <p:cNvPr id="4" name="Content Placeholder 2"/>
          <p:cNvSpPr>
            <a:spLocks noGrp="1"/>
          </p:cNvSpPr>
          <p:nvPr>
            <p:ph sz="half" idx="1"/>
          </p:nvPr>
        </p:nvSpPr>
        <p:spPr/>
        <p:txBody>
          <a:bodyPr>
            <a:normAutofit/>
          </a:bodyPr>
          <a:lstStyle/>
          <a:p>
            <a:pPr>
              <a:lnSpc>
                <a:spcPct val="80000"/>
              </a:lnSpc>
            </a:pPr>
            <a:r>
              <a:rPr lang="en-US" altLang="en-US" sz="3600" i="1" u="sng" dirty="0">
                <a:latin typeface="+mj-lt"/>
              </a:rPr>
              <a:t>Consult collegially</a:t>
            </a:r>
            <a:r>
              <a:rPr lang="en-US" altLang="en-US" sz="3600" dirty="0">
                <a:latin typeface="+mj-lt"/>
              </a:rPr>
              <a:t> means that the district governing board shall develop policies on academic and professional matters through either or both of the following: </a:t>
            </a:r>
          </a:p>
          <a:p>
            <a:pPr lvl="1">
              <a:lnSpc>
                <a:spcPct val="80000"/>
              </a:lnSpc>
            </a:pPr>
            <a:r>
              <a:rPr lang="en-US" altLang="en-US" sz="3600" i="1" u="sng" dirty="0">
                <a:latin typeface="+mj-lt"/>
              </a:rPr>
              <a:t>rely primarily upon</a:t>
            </a:r>
            <a:r>
              <a:rPr lang="en-US" altLang="en-US" sz="3600" dirty="0">
                <a:latin typeface="+mj-lt"/>
              </a:rPr>
              <a:t> the advice and judgment of the academic senate, or </a:t>
            </a:r>
          </a:p>
          <a:p>
            <a:pPr lvl="1">
              <a:lnSpc>
                <a:spcPct val="80000"/>
              </a:lnSpc>
            </a:pPr>
            <a:r>
              <a:rPr lang="en-US" altLang="en-US" sz="3600" i="1" u="sng" dirty="0">
                <a:latin typeface="+mj-lt"/>
              </a:rPr>
              <a:t>reach mutual agreement</a:t>
            </a:r>
            <a:r>
              <a:rPr lang="en-US" altLang="en-US" sz="3600" dirty="0">
                <a:latin typeface="+mj-lt"/>
              </a:rPr>
              <a:t> between the governing board/designee and the academic senate/designee</a:t>
            </a:r>
          </a:p>
        </p:txBody>
      </p:sp>
    </p:spTree>
    <p:extLst>
      <p:ext uri="{BB962C8B-B14F-4D97-AF65-F5344CB8AC3E}">
        <p14:creationId xmlns:p14="http://schemas.microsoft.com/office/powerpoint/2010/main" val="1655794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9FB06-A595-4D62-8521-BCD5C509A67A}"/>
              </a:ext>
            </a:extLst>
          </p:cNvPr>
          <p:cNvSpPr>
            <a:spLocks noGrp="1"/>
          </p:cNvSpPr>
          <p:nvPr>
            <p:ph type="title"/>
          </p:nvPr>
        </p:nvSpPr>
        <p:spPr/>
        <p:txBody>
          <a:bodyPr/>
          <a:lstStyle/>
          <a:p>
            <a:r>
              <a:rPr lang="en-US" dirty="0"/>
              <a:t>Rely Primarily </a:t>
            </a:r>
          </a:p>
        </p:txBody>
      </p:sp>
      <p:sp>
        <p:nvSpPr>
          <p:cNvPr id="3" name="Content Placeholder 2">
            <a:extLst>
              <a:ext uri="{FF2B5EF4-FFF2-40B4-BE49-F238E27FC236}">
                <a16:creationId xmlns:a16="http://schemas.microsoft.com/office/drawing/2014/main" id="{90097AAB-BFE0-4D99-981C-C508034EC685}"/>
              </a:ext>
            </a:extLst>
          </p:cNvPr>
          <p:cNvSpPr>
            <a:spLocks noGrp="1"/>
          </p:cNvSpPr>
          <p:nvPr>
            <p:ph sz="half" idx="1"/>
          </p:nvPr>
        </p:nvSpPr>
        <p:spPr>
          <a:xfrm>
            <a:off x="1212273" y="2308194"/>
            <a:ext cx="10314708" cy="3853540"/>
          </a:xfrm>
        </p:spPr>
        <p:txBody>
          <a:bodyPr>
            <a:normAutofit/>
          </a:bodyPr>
          <a:lstStyle/>
          <a:p>
            <a:r>
              <a:rPr lang="en-US" sz="3200" dirty="0"/>
              <a:t>Recommendations of the Senate will normally be accepted </a:t>
            </a:r>
          </a:p>
          <a:p>
            <a:r>
              <a:rPr lang="en-US" sz="3200" dirty="0"/>
              <a:t>Only in exceptional circumstances and for compelling reasons will the recommendations not be accepted </a:t>
            </a:r>
          </a:p>
          <a:p>
            <a:r>
              <a:rPr lang="en-US" sz="3200" dirty="0"/>
              <a:t>If not accepted, board/designee communicate its reasons in writing if requested </a:t>
            </a:r>
          </a:p>
          <a:p>
            <a:r>
              <a:rPr lang="en-US" sz="3200" dirty="0"/>
              <a:t>Title 5 53200</a:t>
            </a:r>
          </a:p>
        </p:txBody>
      </p:sp>
    </p:spTree>
    <p:extLst>
      <p:ext uri="{BB962C8B-B14F-4D97-AF65-F5344CB8AC3E}">
        <p14:creationId xmlns:p14="http://schemas.microsoft.com/office/powerpoint/2010/main" val="1937456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9CC8A-9F32-4DFB-8F93-B0B9A4E09C26}"/>
              </a:ext>
            </a:extLst>
          </p:cNvPr>
          <p:cNvSpPr>
            <a:spLocks noGrp="1"/>
          </p:cNvSpPr>
          <p:nvPr>
            <p:ph type="title"/>
          </p:nvPr>
        </p:nvSpPr>
        <p:spPr/>
        <p:txBody>
          <a:bodyPr/>
          <a:lstStyle/>
          <a:p>
            <a:r>
              <a:rPr lang="en-US" dirty="0"/>
              <a:t>Mutual Agreement </a:t>
            </a:r>
          </a:p>
        </p:txBody>
      </p:sp>
      <p:sp>
        <p:nvSpPr>
          <p:cNvPr id="3" name="Content Placeholder 2">
            <a:extLst>
              <a:ext uri="{FF2B5EF4-FFF2-40B4-BE49-F238E27FC236}">
                <a16:creationId xmlns:a16="http://schemas.microsoft.com/office/drawing/2014/main" id="{EFC92361-797F-4BC6-A453-EDB7316F701F}"/>
              </a:ext>
            </a:extLst>
          </p:cNvPr>
          <p:cNvSpPr>
            <a:spLocks noGrp="1"/>
          </p:cNvSpPr>
          <p:nvPr>
            <p:ph sz="half" idx="1"/>
          </p:nvPr>
        </p:nvSpPr>
        <p:spPr/>
        <p:txBody>
          <a:bodyPr>
            <a:normAutofit/>
          </a:bodyPr>
          <a:lstStyle/>
          <a:p>
            <a:r>
              <a:rPr lang="en-US" sz="3200" dirty="0"/>
              <a:t>If agreement is not reached, existing policy remains in effect unless it exposes the district to legal liability or substantial fiscal hardship. </a:t>
            </a:r>
          </a:p>
          <a:p>
            <a:r>
              <a:rPr lang="en-US" sz="3200" dirty="0"/>
              <a:t>If no policy or existing policy creates exposure to legal liability or substantial fiscal hardship the board may act if agreement is not reached: if a good faith effort first or for compelling legal, fiscal or organizational reasons. </a:t>
            </a:r>
          </a:p>
        </p:txBody>
      </p:sp>
    </p:spTree>
    <p:extLst>
      <p:ext uri="{BB962C8B-B14F-4D97-AF65-F5344CB8AC3E}">
        <p14:creationId xmlns:p14="http://schemas.microsoft.com/office/powerpoint/2010/main" val="2045423863"/>
      </p:ext>
    </p:extLst>
  </p:cSld>
  <p:clrMapOvr>
    <a:masterClrMapping/>
  </p:clrMapOvr>
</p:sld>
</file>

<file path=ppt/theme/theme1.xml><?xml version="1.0" encoding="utf-8"?>
<a:theme xmlns:a="http://schemas.openxmlformats.org/drawingml/2006/main"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19025</TotalTime>
  <Words>2455</Words>
  <Application>Microsoft Macintosh PowerPoint</Application>
  <PresentationFormat>Widescreen</PresentationFormat>
  <Paragraphs>243</Paragraphs>
  <Slides>30</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Black</vt:lpstr>
      <vt:lpstr>Calibri</vt:lpstr>
      <vt:lpstr>Franklin Gothic Book</vt:lpstr>
      <vt:lpstr>Gill Sans</vt:lpstr>
      <vt:lpstr>Palatino</vt:lpstr>
      <vt:lpstr>Times New Roman</vt:lpstr>
      <vt:lpstr>Office Theme</vt:lpstr>
      <vt:lpstr>10 +1 Senate Purview and Collegial Consultation</vt:lpstr>
      <vt:lpstr>Outcomes </vt:lpstr>
      <vt:lpstr>Governance Defined</vt:lpstr>
      <vt:lpstr>CALIFORNIA EDUCATION CODE </vt:lpstr>
      <vt:lpstr>TITLE 5</vt:lpstr>
      <vt:lpstr>Title 5 (California) </vt:lpstr>
      <vt:lpstr>Consulting Collegially</vt:lpstr>
      <vt:lpstr>Rely Primarily </vt:lpstr>
      <vt:lpstr>Mutual Agreement </vt:lpstr>
      <vt:lpstr>Pop Quiz:</vt:lpstr>
      <vt:lpstr>Academic and Professional Matters: The 10+ 1</vt:lpstr>
      <vt:lpstr>10+1 Continued </vt:lpstr>
      <vt:lpstr>Typical Areas under the 10 + 1 (not an exhaustive list) </vt:lpstr>
      <vt:lpstr>What about IDEAA (Inclusion, Diversity, Equity, Accessibility &amp; Anti-Racism) in the 10+1?</vt:lpstr>
      <vt:lpstr>What if it is not part of the 10+1? </vt:lpstr>
      <vt:lpstr>Work together with other constituent groups </vt:lpstr>
      <vt:lpstr>Local Resolution – Collegial Consultation (Los Rios CCD Fall 2019) </vt:lpstr>
      <vt:lpstr>Questions to ask about your local process </vt:lpstr>
      <vt:lpstr>What if they say No?</vt:lpstr>
      <vt:lpstr>Develop a workshop for your BOT and Chancellor/Vice Chancellor </vt:lpstr>
      <vt:lpstr>Activity – Whose Purview is It?</vt:lpstr>
      <vt:lpstr>Scenario 14 (Discuss if there’s time &amp; no questions)</vt:lpstr>
      <vt:lpstr>For Scenario #14, determine the following: </vt:lpstr>
      <vt:lpstr>Brown Act: Open and Public </vt:lpstr>
      <vt:lpstr>ACCJC Draft Accreditation Standards—currently under review, will be approved June 2023</vt:lpstr>
      <vt:lpstr>Seek Advice </vt:lpstr>
      <vt:lpstr>Collegiality in Action Visit </vt:lpstr>
      <vt:lpstr>Appeal to the Chancellor's Office </vt:lpstr>
      <vt:lpstr>Things to remember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Nash</dc:creator>
  <cp:lastModifiedBy>Microsoft Office User</cp:lastModifiedBy>
  <cp:revision>71</cp:revision>
  <dcterms:created xsi:type="dcterms:W3CDTF">2019-10-17T19:23:47Z</dcterms:created>
  <dcterms:modified xsi:type="dcterms:W3CDTF">2023-03-06T00:00:51Z</dcterms:modified>
</cp:coreProperties>
</file>