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gxOtuZr9zHTgHYGrDmH5s5e7UO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microsoft.com/office/2016/11/relationships/changesInfo" Target="changesInfos/changesInfo1.xml"/><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 Roberson" userId="ad15ced66ed045d5" providerId="LiveId" clId="{86F97543-EE1F-494F-8DBA-D2050A7EF58C}"/>
    <pc:docChg chg="modSld">
      <pc:chgData name="Carrie Roberson" userId="ad15ced66ed045d5" providerId="LiveId" clId="{86F97543-EE1F-494F-8DBA-D2050A7EF58C}" dt="2022-04-05T17:15:08.496" v="2" actId="207"/>
      <pc:docMkLst>
        <pc:docMk/>
      </pc:docMkLst>
      <pc:sldChg chg="modSp mod">
        <pc:chgData name="Carrie Roberson" userId="ad15ced66ed045d5" providerId="LiveId" clId="{86F97543-EE1F-494F-8DBA-D2050A7EF58C}" dt="2022-04-05T17:15:08.496" v="2" actId="207"/>
        <pc:sldMkLst>
          <pc:docMk/>
          <pc:sldMk cId="0" sldId="262"/>
        </pc:sldMkLst>
        <pc:spChg chg="mod">
          <ac:chgData name="Carrie Roberson" userId="ad15ced66ed045d5" providerId="LiveId" clId="{86F97543-EE1F-494F-8DBA-D2050A7EF58C}" dt="2022-04-05T17:15:08.496" v="2" actId="207"/>
          <ac:spMkLst>
            <pc:docMk/>
            <pc:sldMk cId="0" sldId="262"/>
            <ac:spMk id="9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 name="Google Shape;4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Poll- One word for word cloud response: why are you here? Poll- Likert scale: whether you are ready for action on I.D.E.A.A.s?</a:t>
            </a:r>
            <a:endParaRPr lang="en-US" sz="1200" dirty="0"/>
          </a:p>
          <a:p>
            <a:pPr marL="0" lvl="0" indent="0" algn="l" rtl="0">
              <a:spcBef>
                <a:spcPts val="0"/>
              </a:spcBef>
              <a:spcAft>
                <a:spcPts val="0"/>
              </a:spcAft>
              <a:buNone/>
            </a:pPr>
            <a:r>
              <a:rPr lang="en-US" sz="1200" dirty="0"/>
              <a:t>We have survived and managed through the sorrow, the loss, the stress, the violence, the racism, and the overwhelming shifts to our lives in this last year and a half. We have also engaged in discussions on decolonization and addressing anti-</a:t>
            </a:r>
            <a:r>
              <a:rPr lang="en-US" dirty="0"/>
              <a:t>racism</a:t>
            </a:r>
            <a:r>
              <a:rPr lang="en-US" sz="1200" dirty="0"/>
              <a:t> in our system during ASCCC events. Now, let’s engage collectively and go deeper…</a:t>
            </a:r>
            <a:r>
              <a:rPr lang="en-US" sz="1200" dirty="0">
                <a:solidFill>
                  <a:srgbClr val="9900FF"/>
                </a:solidFill>
              </a:rPr>
              <a:t> (individuals or as entities?)</a:t>
            </a:r>
            <a:endParaRPr dirty="0">
              <a:solidFill>
                <a:srgbClr val="9900FF"/>
              </a:solidFill>
            </a:endParaRPr>
          </a:p>
        </p:txBody>
      </p:sp>
      <p:sp>
        <p:nvSpPr>
          <p:cNvPr id="47" name="Google Shape;47;p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48" name="Google Shape;4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Thank you for being here, choosing this session- can we agree?</a:t>
            </a:r>
            <a:endParaRPr dirty="0"/>
          </a:p>
        </p:txBody>
      </p:sp>
      <p:sp>
        <p:nvSpPr>
          <p:cNvPr id="57" name="Google Shape;57;p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CCLC- “definition” of accessibility</a:t>
            </a:r>
            <a:endParaRPr dirty="0"/>
          </a:p>
        </p:txBody>
      </p:sp>
      <p:sp>
        <p:nvSpPr>
          <p:cNvPr id="66" name="Google Shape;66;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This should be done understanding</a:t>
            </a:r>
            <a:endParaRPr/>
          </a:p>
          <a:p>
            <a:pPr marL="0" lvl="0" indent="0" algn="l" rtl="0">
              <a:spcBef>
                <a:spcPts val="360"/>
              </a:spcBef>
              <a:spcAft>
                <a:spcPts val="0"/>
              </a:spcAft>
              <a:buClr>
                <a:schemeClr val="dk1"/>
              </a:buClr>
              <a:buSzPts val="1100"/>
              <a:buFont typeface="Arial"/>
              <a:buNone/>
            </a:pPr>
            <a:r>
              <a:rPr lang="en-US"/>
              <a:t>Explore core beliefs and identify the root and cause of inequity</a:t>
            </a:r>
            <a:endParaRPr/>
          </a:p>
          <a:p>
            <a:pPr marL="0" lvl="0" indent="0" algn="l" rtl="0">
              <a:spcBef>
                <a:spcPts val="360"/>
              </a:spcBef>
              <a:spcAft>
                <a:spcPts val="0"/>
              </a:spcAft>
              <a:buClr>
                <a:schemeClr val="dk1"/>
              </a:buClr>
              <a:buSzPts val="1100"/>
              <a:buFont typeface="Arial"/>
              <a:buNone/>
            </a:pPr>
            <a:r>
              <a:rPr lang="en-US"/>
              <a:t>Ignite change evidenced through leadership, resources, institutional &amp; community support</a:t>
            </a:r>
            <a:endParaRPr/>
          </a:p>
          <a:p>
            <a:pPr marL="0" lvl="0" indent="0" algn="l" rtl="0">
              <a:spcBef>
                <a:spcPts val="360"/>
              </a:spcBef>
              <a:spcAft>
                <a:spcPts val="0"/>
              </a:spcAft>
              <a:buClr>
                <a:schemeClr val="dk1"/>
              </a:buClr>
              <a:buSzPts val="1100"/>
              <a:buFont typeface="Arial"/>
              <a:buNone/>
            </a:pPr>
            <a:r>
              <a:rPr lang="en-US"/>
              <a:t>Commit to grow and learn</a:t>
            </a:r>
            <a:endParaRPr/>
          </a:p>
          <a:p>
            <a:pPr marL="0" lvl="0" indent="0" algn="l" rtl="0">
              <a:spcBef>
                <a:spcPts val="360"/>
              </a:spcBef>
              <a:spcAft>
                <a:spcPts val="0"/>
              </a:spcAft>
              <a:buClr>
                <a:schemeClr val="dk1"/>
              </a:buClr>
              <a:buSzPts val="1100"/>
              <a:buFont typeface="Arial"/>
              <a:buNone/>
            </a:pPr>
            <a:r>
              <a:rPr lang="en-US"/>
              <a:t>How do we set the stage and uplift/ support those doing the work!</a:t>
            </a:r>
            <a:endParaRPr/>
          </a:p>
          <a:p>
            <a:pPr marL="0" lvl="0" indent="0" algn="l" rtl="0">
              <a:spcBef>
                <a:spcPts val="360"/>
              </a:spcBef>
              <a:spcAft>
                <a:spcPts val="0"/>
              </a:spcAft>
              <a:buNone/>
            </a:pPr>
            <a:endParaRPr/>
          </a:p>
        </p:txBody>
      </p:sp>
      <p:sp>
        <p:nvSpPr>
          <p:cNvPr id="75" name="Google Shape;7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Where is your ACADEMIC SENATE on these academic and professional matters?</a:t>
            </a:r>
            <a:endParaRPr/>
          </a:p>
          <a:p>
            <a:pPr marL="0" lvl="0" indent="0" algn="l" rtl="0">
              <a:spcBef>
                <a:spcPts val="0"/>
              </a:spcBef>
              <a:spcAft>
                <a:spcPts val="0"/>
              </a:spcAft>
              <a:buNone/>
            </a:pPr>
            <a:r>
              <a:rPr lang="en-US"/>
              <a:t>Action and reflection</a:t>
            </a:r>
            <a:endParaRPr/>
          </a:p>
          <a:p>
            <a:pPr marL="0" lvl="0" indent="0" algn="l" rtl="0">
              <a:lnSpc>
                <a:spcPct val="100000"/>
              </a:lnSpc>
              <a:spcBef>
                <a:spcPts val="0"/>
              </a:spcBef>
              <a:spcAft>
                <a:spcPts val="0"/>
              </a:spcAft>
              <a:buClr>
                <a:schemeClr val="dk1"/>
              </a:buClr>
              <a:buSzPts val="1200"/>
              <a:buFont typeface="Calibri"/>
              <a:buNone/>
            </a:pPr>
            <a:r>
              <a:rPr lang="en-US">
                <a:solidFill>
                  <a:srgbClr val="FF0000"/>
                </a:solidFill>
              </a:rPr>
              <a:t>How do we keep moving forward to support our students and colleagues.    This is possible with goals, with acknowledgement of the emotions, asking questions openly, addressing biases within and without, getting uncomfortable and sitting with the discomfort, when we start to seek out others who do not look like us, with the creation of safe spaces that community and trust, with a vision and with teamwork, with a plan, our institutions will slowly see success.</a:t>
            </a:r>
            <a:endParaRPr/>
          </a:p>
        </p:txBody>
      </p:sp>
      <p:sp>
        <p:nvSpPr>
          <p:cNvPr id="85" name="Google Shape;85;p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86" name="Google Shape;8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A SYSTEM!</a:t>
            </a:r>
            <a:endParaRPr dirty="0"/>
          </a:p>
        </p:txBody>
      </p:sp>
      <p:sp>
        <p:nvSpPr>
          <p:cNvPr id="94" name="Google Shape;9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 Slide 1">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11"/>
          <p:cNvSpPr txBox="1">
            <a:spLocks noGrp="1"/>
          </p:cNvSpPr>
          <p:nvPr>
            <p:ph type="title"/>
          </p:nvPr>
        </p:nvSpPr>
        <p:spPr>
          <a:xfrm>
            <a:off x="7272670" y="382773"/>
            <a:ext cx="4549215" cy="6095974"/>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B" type="objTx">
  <p:cSld name="OBJECT_WITH_CAPTION_TEXT">
    <p:spTree>
      <p:nvGrpSpPr>
        <p:cNvPr id="1" name="Shape 15"/>
        <p:cNvGrpSpPr/>
        <p:nvPr/>
      </p:nvGrpSpPr>
      <p:grpSpPr>
        <a:xfrm>
          <a:off x="0" y="0"/>
          <a:ext cx="0" cy="0"/>
          <a:chOff x="0" y="0"/>
          <a:chExt cx="0" cy="0"/>
        </a:xfrm>
      </p:grpSpPr>
      <p:pic>
        <p:nvPicPr>
          <p:cNvPr id="16" name="Google Shape;16;p12"/>
          <p:cNvPicPr preferRelativeResize="0"/>
          <p:nvPr/>
        </p:nvPicPr>
        <p:blipFill rotWithShape="1">
          <a:blip r:embed="rId2">
            <a:alphaModFix/>
          </a:blip>
          <a:srcRect/>
          <a:stretch/>
        </p:blipFill>
        <p:spPr>
          <a:xfrm>
            <a:off x="0" y="-258763"/>
            <a:ext cx="4008438" cy="7394576"/>
          </a:xfrm>
          <a:prstGeom prst="rect">
            <a:avLst/>
          </a:prstGeom>
          <a:noFill/>
          <a:ln>
            <a:noFill/>
          </a:ln>
          <a:effectLst>
            <a:outerShdw blurRad="190500" dist="38100" algn="l" rotWithShape="0">
              <a:srgbClr val="000000">
                <a:alpha val="40000"/>
              </a:srgbClr>
            </a:outerShdw>
          </a:effectLst>
        </p:spPr>
      </p:pic>
      <p:pic>
        <p:nvPicPr>
          <p:cNvPr id="17" name="Google Shape;17;p12"/>
          <p:cNvPicPr preferRelativeResize="0"/>
          <p:nvPr/>
        </p:nvPicPr>
        <p:blipFill rotWithShape="1">
          <a:blip r:embed="rId3">
            <a:alphaModFix/>
          </a:blip>
          <a:srcRect/>
          <a:stretch/>
        </p:blipFill>
        <p:spPr>
          <a:xfrm>
            <a:off x="4360863" y="6376988"/>
            <a:ext cx="377825" cy="377825"/>
          </a:xfrm>
          <a:prstGeom prst="rect">
            <a:avLst/>
          </a:prstGeom>
          <a:noFill/>
          <a:ln>
            <a:noFill/>
          </a:ln>
        </p:spPr>
      </p:pic>
      <p:pic>
        <p:nvPicPr>
          <p:cNvPr id="18" name="Google Shape;18;p12"/>
          <p:cNvPicPr preferRelativeResize="0"/>
          <p:nvPr/>
        </p:nvPicPr>
        <p:blipFill rotWithShape="1">
          <a:blip r:embed="rId4">
            <a:alphaModFix/>
          </a:blip>
          <a:srcRect/>
          <a:stretch/>
        </p:blipFill>
        <p:spPr>
          <a:xfrm>
            <a:off x="11377613" y="0"/>
            <a:ext cx="822325" cy="6858000"/>
          </a:xfrm>
          <a:prstGeom prst="rect">
            <a:avLst/>
          </a:prstGeom>
          <a:solidFill>
            <a:schemeClr val="accent5"/>
          </a:solidFill>
          <a:ln>
            <a:noFill/>
          </a:ln>
          <a:effectLst>
            <a:outerShdw blurRad="190500" dist="38100" dir="10800000" algn="ctr" rotWithShape="0">
              <a:srgbClr val="000000">
                <a:alpha val="40000"/>
              </a:srgbClr>
            </a:outerShdw>
          </a:effectLst>
        </p:spPr>
      </p:pic>
      <p:sp>
        <p:nvSpPr>
          <p:cNvPr id="19" name="Google Shape;19;p12"/>
          <p:cNvSpPr txBox="1">
            <a:spLocks noGrp="1"/>
          </p:cNvSpPr>
          <p:nvPr>
            <p:ph type="title"/>
          </p:nvPr>
        </p:nvSpPr>
        <p:spPr>
          <a:xfrm>
            <a:off x="227885" y="1335091"/>
            <a:ext cx="3583461" cy="161199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12"/>
          <p:cNvSpPr txBox="1">
            <a:spLocks noGrp="1"/>
          </p:cNvSpPr>
          <p:nvPr>
            <p:ph type="body" idx="1"/>
          </p:nvPr>
        </p:nvSpPr>
        <p:spPr>
          <a:xfrm>
            <a:off x="4356705" y="1335091"/>
            <a:ext cx="6672648" cy="489012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68300" algn="l">
              <a:lnSpc>
                <a:spcPct val="90000"/>
              </a:lnSpc>
              <a:spcBef>
                <a:spcPts val="500"/>
              </a:spcBef>
              <a:spcAft>
                <a:spcPts val="0"/>
              </a:spcAft>
              <a:buClr>
                <a:srgbClr val="404040"/>
              </a:buClr>
              <a:buSzPts val="2200"/>
              <a:buChar char="•"/>
              <a:defRPr sz="22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 name="Google Shape;21;p12"/>
          <p:cNvSpPr txBox="1">
            <a:spLocks noGrp="1"/>
          </p:cNvSpPr>
          <p:nvPr>
            <p:ph type="body" idx="2"/>
          </p:nvPr>
        </p:nvSpPr>
        <p:spPr>
          <a:xfrm>
            <a:off x="227885" y="2947086"/>
            <a:ext cx="3583461" cy="257582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2"/>
              </a:buClr>
              <a:buSzPts val="2600"/>
              <a:buNone/>
              <a:defRPr sz="2600">
                <a:solidFill>
                  <a:schemeClr val="lt2"/>
                </a:solidFill>
              </a:defRPr>
            </a:lvl1pPr>
            <a:lvl2pPr marL="914400" lvl="1" indent="-228600" algn="l">
              <a:lnSpc>
                <a:spcPct val="90000"/>
              </a:lnSpc>
              <a:spcBef>
                <a:spcPts val="500"/>
              </a:spcBef>
              <a:spcAft>
                <a:spcPts val="0"/>
              </a:spcAft>
              <a:buClr>
                <a:srgbClr val="404040"/>
              </a:buClr>
              <a:buSzPts val="1400"/>
              <a:buNone/>
              <a:defRPr sz="1400"/>
            </a:lvl2pPr>
            <a:lvl3pPr marL="1371600" lvl="2" indent="-228600" algn="l">
              <a:lnSpc>
                <a:spcPct val="90000"/>
              </a:lnSpc>
              <a:spcBef>
                <a:spcPts val="500"/>
              </a:spcBef>
              <a:spcAft>
                <a:spcPts val="0"/>
              </a:spcAft>
              <a:buClr>
                <a:srgbClr val="404040"/>
              </a:buClr>
              <a:buSzPts val="1200"/>
              <a:buNone/>
              <a:defRPr sz="1200"/>
            </a:lvl3pPr>
            <a:lvl4pPr marL="1828800" lvl="3" indent="-228600" algn="l">
              <a:lnSpc>
                <a:spcPct val="90000"/>
              </a:lnSpc>
              <a:spcBef>
                <a:spcPts val="500"/>
              </a:spcBef>
              <a:spcAft>
                <a:spcPts val="0"/>
              </a:spcAft>
              <a:buClr>
                <a:srgbClr val="404040"/>
              </a:buClr>
              <a:buSzPts val="1000"/>
              <a:buNone/>
              <a:defRPr sz="1000"/>
            </a:lvl4pPr>
            <a:lvl5pPr marL="2286000" lvl="4" indent="-228600" algn="l">
              <a:lnSpc>
                <a:spcPct val="90000"/>
              </a:lnSpc>
              <a:spcBef>
                <a:spcPts val="500"/>
              </a:spcBef>
              <a:spcAft>
                <a:spcPts val="0"/>
              </a:spcAft>
              <a:buClr>
                <a:srgbClr val="40404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 name="Google Shape;22;p12"/>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23"/>
        <p:cNvGrpSpPr/>
        <p:nvPr/>
      </p:nvGrpSpPr>
      <p:grpSpPr>
        <a:xfrm>
          <a:off x="0" y="0"/>
          <a:ext cx="0" cy="0"/>
          <a:chOff x="0" y="0"/>
          <a:chExt cx="0" cy="0"/>
        </a:xfrm>
      </p:grpSpPr>
      <p:pic>
        <p:nvPicPr>
          <p:cNvPr id="24" name="Google Shape;24;p13"/>
          <p:cNvPicPr preferRelativeResize="0"/>
          <p:nvPr/>
        </p:nvPicPr>
        <p:blipFill rotWithShape="1">
          <a:blip r:embed="rId2">
            <a:alphaModFix/>
          </a:blip>
          <a:srcRect/>
          <a:stretch/>
        </p:blipFill>
        <p:spPr>
          <a:xfrm>
            <a:off x="1277938" y="6376988"/>
            <a:ext cx="377825" cy="377825"/>
          </a:xfrm>
          <a:prstGeom prst="rect">
            <a:avLst/>
          </a:prstGeom>
          <a:noFill/>
          <a:ln>
            <a:noFill/>
          </a:ln>
        </p:spPr>
      </p:pic>
      <p:pic>
        <p:nvPicPr>
          <p:cNvPr id="25" name="Google Shape;25;p13"/>
          <p:cNvPicPr preferRelativeResize="0"/>
          <p:nvPr/>
        </p:nvPicPr>
        <p:blipFill rotWithShape="1">
          <a:blip r:embed="rId3">
            <a:alphaModFix/>
          </a:blip>
          <a:srcRect/>
          <a:stretch/>
        </p:blipFill>
        <p:spPr>
          <a:xfrm>
            <a:off x="0" y="0"/>
            <a:ext cx="822325" cy="6858000"/>
          </a:xfrm>
          <a:prstGeom prst="rect">
            <a:avLst/>
          </a:prstGeom>
          <a:solidFill>
            <a:schemeClr val="accent5"/>
          </a:solidFill>
          <a:ln>
            <a:noFill/>
          </a:ln>
          <a:effectLst>
            <a:outerShdw blurRad="190500" dist="38100" algn="ctr" rotWithShape="0">
              <a:srgbClr val="000000">
                <a:alpha val="40000"/>
              </a:srgbClr>
            </a:outerShdw>
          </a:effectLst>
        </p:spPr>
      </p:pic>
      <p:sp>
        <p:nvSpPr>
          <p:cNvPr id="26" name="Google Shape;26;p13"/>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7" name="Google Shape;27;p13"/>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29"/>
        <p:cNvGrpSpPr/>
        <p:nvPr/>
      </p:nvGrpSpPr>
      <p:grpSpPr>
        <a:xfrm>
          <a:off x="0" y="0"/>
          <a:ext cx="0" cy="0"/>
          <a:chOff x="0" y="0"/>
          <a:chExt cx="0" cy="0"/>
        </a:xfrm>
      </p:grpSpPr>
      <p:pic>
        <p:nvPicPr>
          <p:cNvPr id="30" name="Google Shape;30;p14"/>
          <p:cNvPicPr preferRelativeResize="0"/>
          <p:nvPr/>
        </p:nvPicPr>
        <p:blipFill rotWithShape="1">
          <a:blip r:embed="rId2">
            <a:alphaModFix/>
          </a:blip>
          <a:srcRect/>
          <a:stretch/>
        </p:blipFill>
        <p:spPr>
          <a:xfrm>
            <a:off x="1277938" y="6376988"/>
            <a:ext cx="377825" cy="377825"/>
          </a:xfrm>
          <a:prstGeom prst="rect">
            <a:avLst/>
          </a:prstGeom>
          <a:noFill/>
          <a:ln>
            <a:noFill/>
          </a:ln>
        </p:spPr>
      </p:pic>
      <p:pic>
        <p:nvPicPr>
          <p:cNvPr id="31" name="Google Shape;31;p14"/>
          <p:cNvPicPr preferRelativeResize="0"/>
          <p:nvPr/>
        </p:nvPicPr>
        <p:blipFill rotWithShape="1">
          <a:blip r:embed="rId3">
            <a:alphaModFix/>
          </a:blip>
          <a:srcRect/>
          <a:stretch/>
        </p:blipFill>
        <p:spPr>
          <a:xfrm>
            <a:off x="0" y="0"/>
            <a:ext cx="822325" cy="6858000"/>
          </a:xfrm>
          <a:prstGeom prst="rect">
            <a:avLst/>
          </a:prstGeom>
          <a:solidFill>
            <a:schemeClr val="accent5"/>
          </a:solidFill>
          <a:ln>
            <a:noFill/>
          </a:ln>
          <a:effectLst>
            <a:outerShdw blurRad="190500" dist="38100" algn="ctr" rotWithShape="0">
              <a:srgbClr val="000000">
                <a:alpha val="40000"/>
              </a:srgbClr>
            </a:outerShdw>
          </a:effectLst>
        </p:spPr>
      </p:pic>
      <p:sp>
        <p:nvSpPr>
          <p:cNvPr id="32" name="Google Shape;32;p14"/>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 name="Google Shape;33;p14"/>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4"/>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pic>
        <p:nvPicPr>
          <p:cNvPr id="37" name="Google Shape;37;p15"/>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38" name="Google Shape;38;p15"/>
          <p:cNvSpPr txBox="1">
            <a:spLocks noGrp="1"/>
          </p:cNvSpPr>
          <p:nvPr>
            <p:ph type="sldNum" idx="12"/>
          </p:nvPr>
        </p:nvSpPr>
        <p:spPr>
          <a:xfrm>
            <a:off x="10298113" y="6356350"/>
            <a:ext cx="10556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1277938" y="365125"/>
            <a:ext cx="10075862"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1pPr>
            <a:lvl2pPr marR="0" lvl="1"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2pPr>
            <a:lvl3pPr marR="0" lvl="2"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3pPr>
            <a:lvl4pPr marR="0" lvl="3"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4pPr>
            <a:lvl5pPr marR="0" lvl="4"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5pPr>
            <a:lvl6pPr marR="0" lvl="5"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9pPr>
          </a:lstStyle>
          <a:p>
            <a:endParaRPr/>
          </a:p>
        </p:txBody>
      </p:sp>
      <p:sp>
        <p:nvSpPr>
          <p:cNvPr id="11" name="Google Shape;11;p10"/>
          <p:cNvSpPr txBox="1">
            <a:spLocks noGrp="1"/>
          </p:cNvSpPr>
          <p:nvPr>
            <p:ph type="body" idx="1"/>
          </p:nvPr>
        </p:nvSpPr>
        <p:spPr>
          <a:xfrm>
            <a:off x="1289050" y="1825625"/>
            <a:ext cx="1006475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Arial"/>
                <a:ea typeface="Arial"/>
                <a:cs typeface="Arial"/>
                <a:sym typeface="Arial"/>
              </a:defRPr>
            </a:lvl1pPr>
            <a:lvl2pPr marL="914400" marR="0" lvl="1" indent="-368300" algn="l" rtl="0">
              <a:lnSpc>
                <a:spcPct val="90000"/>
              </a:lnSpc>
              <a:spcBef>
                <a:spcPts val="500"/>
              </a:spcBef>
              <a:spcAft>
                <a:spcPts val="0"/>
              </a:spcAft>
              <a:buClr>
                <a:srgbClr val="404040"/>
              </a:buClr>
              <a:buSzPts val="2200"/>
              <a:buFont typeface="Arial"/>
              <a:buChar char="•"/>
              <a:defRPr sz="2200" b="0" i="0" u="none" strike="noStrike" cap="none">
                <a:solidFill>
                  <a:srgbClr val="404040"/>
                </a:solidFill>
                <a:latin typeface="Arial"/>
                <a:ea typeface="Arial"/>
                <a:cs typeface="Arial"/>
                <a:sym typeface="Arial"/>
              </a:defRPr>
            </a:lvl2pPr>
            <a:lvl3pPr marL="1371600" marR="0" lvl="2" indent="-355600" algn="l" rtl="0">
              <a:lnSpc>
                <a:spcPct val="90000"/>
              </a:lnSpc>
              <a:spcBef>
                <a:spcPts val="5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3pPr>
            <a:lvl4pPr marL="1828800" marR="0" lvl="3"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4pPr>
            <a:lvl5pPr marL="2286000" marR="0" lvl="4"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cccco.edu/-/media/CCCCO-Website/Files/Communications/vision-for-success/8-dei-glossary-of-terms.pdf?la=en&amp;hash=21FCA99EAE353E6F481025115DC98272EAA36BA9"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document/d/1wVPHOMks239879sR_fwIp_2H4MLaOV-kzXUfMU5rvEU/edit?usp=shar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asccc.org/" TargetMode="External"/><Relationship Id="rId3" Type="http://schemas.openxmlformats.org/officeDocument/2006/relationships/hyperlink" Target="https://www.asccc.org/papers/going-beyond-development" TargetMode="External"/><Relationship Id="rId7" Type="http://schemas.openxmlformats.org/officeDocument/2006/relationships/hyperlink" Target="https://www.asccc.org/content/new-faculty-application-statewide-servic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asccc.org/sign-our-newsletters" TargetMode="External"/><Relationship Id="rId5" Type="http://schemas.openxmlformats.org/officeDocument/2006/relationships/hyperlink" Target="https://www.asccc.org/papers/equity-driven-systems-student-equity-and-achievement-california-community-colleges" TargetMode="External"/><Relationship Id="rId4" Type="http://schemas.openxmlformats.org/officeDocument/2006/relationships/hyperlink" Target="https://www.asccc.org/papers/anti-racism-education-california-community-colleg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
          <p:cNvSpPr txBox="1">
            <a:spLocks noGrp="1"/>
          </p:cNvSpPr>
          <p:nvPr>
            <p:ph type="title"/>
          </p:nvPr>
        </p:nvSpPr>
        <p:spPr>
          <a:xfrm>
            <a:off x="7013542" y="382588"/>
            <a:ext cx="4808571" cy="6096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None/>
            </a:pPr>
            <a:r>
              <a:rPr lang="en-US" sz="4400" b="0" cap="none">
                <a:latin typeface="Arial"/>
                <a:ea typeface="Arial"/>
                <a:cs typeface="Arial"/>
                <a:sym typeface="Arial"/>
              </a:rPr>
              <a:t>I.D.E.A.A. PRACTITIONERS</a:t>
            </a:r>
            <a:br>
              <a:rPr lang="en-US" sz="4400" b="0" cap="none">
                <a:solidFill>
                  <a:srgbClr val="118487"/>
                </a:solidFill>
                <a:latin typeface="Arial"/>
                <a:ea typeface="Arial"/>
                <a:cs typeface="Arial"/>
                <a:sym typeface="Arial"/>
              </a:rPr>
            </a:br>
            <a:r>
              <a:rPr lang="en-US" sz="2000">
                <a:latin typeface="Arial"/>
                <a:ea typeface="Arial"/>
                <a:cs typeface="Arial"/>
                <a:sym typeface="Arial"/>
              </a:rPr>
              <a:t>FROM </a:t>
            </a:r>
            <a:r>
              <a:rPr lang="en-US" sz="2000" b="1" i="1">
                <a:latin typeface="Arial"/>
                <a:ea typeface="Arial"/>
                <a:cs typeface="Arial"/>
                <a:sym typeface="Arial"/>
              </a:rPr>
              <a:t>THEORY</a:t>
            </a:r>
            <a:r>
              <a:rPr lang="en-US" sz="2000">
                <a:latin typeface="Arial"/>
                <a:ea typeface="Arial"/>
                <a:cs typeface="Arial"/>
                <a:sym typeface="Arial"/>
              </a:rPr>
              <a:t> TO </a:t>
            </a:r>
            <a:r>
              <a:rPr lang="en-US" sz="2000" b="1" i="1">
                <a:latin typeface="Arial"/>
                <a:ea typeface="Arial"/>
                <a:cs typeface="Arial"/>
                <a:sym typeface="Arial"/>
              </a:rPr>
              <a:t>PRACTICE</a:t>
            </a:r>
            <a:br>
              <a:rPr lang="en-US" sz="4400" b="1" i="1">
                <a:solidFill>
                  <a:schemeClr val="accent3"/>
                </a:solidFill>
              </a:rPr>
            </a:br>
            <a:br>
              <a:rPr lang="en-US" sz="4400" b="1" i="1">
                <a:solidFill>
                  <a:schemeClr val="accent3"/>
                </a:solidFill>
              </a:rPr>
            </a:br>
            <a:r>
              <a:rPr lang="en-US" sz="2000">
                <a:solidFill>
                  <a:schemeClr val="accent3"/>
                </a:solidFill>
                <a:latin typeface="Arial"/>
                <a:ea typeface="Arial"/>
                <a:cs typeface="Arial"/>
                <a:sym typeface="Arial"/>
              </a:rPr>
              <a:t>Amber Gillis, </a:t>
            </a:r>
            <a:br>
              <a:rPr lang="en-US" sz="2000">
                <a:solidFill>
                  <a:schemeClr val="accent3"/>
                </a:solidFill>
                <a:latin typeface="Arial"/>
                <a:ea typeface="Arial"/>
                <a:cs typeface="Arial"/>
                <a:sym typeface="Arial"/>
              </a:rPr>
            </a:br>
            <a:r>
              <a:rPr lang="en-US" sz="2000">
                <a:solidFill>
                  <a:schemeClr val="accent3"/>
                </a:solidFill>
                <a:latin typeface="Arial"/>
                <a:ea typeface="Arial"/>
                <a:cs typeface="Arial"/>
                <a:sym typeface="Arial"/>
              </a:rPr>
              <a:t>ASCCC South Representative</a:t>
            </a:r>
            <a:br>
              <a:rPr lang="en-US" sz="2000">
                <a:solidFill>
                  <a:schemeClr val="accent3"/>
                </a:solidFill>
                <a:latin typeface="Arial"/>
                <a:ea typeface="Arial"/>
                <a:cs typeface="Arial"/>
                <a:sym typeface="Arial"/>
              </a:rPr>
            </a:br>
            <a:br>
              <a:rPr lang="en-US" sz="2000">
                <a:solidFill>
                  <a:schemeClr val="accent3"/>
                </a:solidFill>
                <a:latin typeface="Arial"/>
                <a:ea typeface="Arial"/>
                <a:cs typeface="Arial"/>
                <a:sym typeface="Arial"/>
              </a:rPr>
            </a:br>
            <a:r>
              <a:rPr lang="en-US" sz="2000">
                <a:solidFill>
                  <a:schemeClr val="accent3"/>
                </a:solidFill>
                <a:latin typeface="Arial"/>
                <a:ea typeface="Arial"/>
                <a:cs typeface="Arial"/>
                <a:sym typeface="Arial"/>
              </a:rPr>
              <a:t>Luke Lara, </a:t>
            </a:r>
            <a:br>
              <a:rPr lang="en-US" sz="2000">
                <a:solidFill>
                  <a:schemeClr val="accent3"/>
                </a:solidFill>
                <a:latin typeface="Arial"/>
                <a:ea typeface="Arial"/>
                <a:cs typeface="Arial"/>
                <a:sym typeface="Arial"/>
              </a:rPr>
            </a:br>
            <a:r>
              <a:rPr lang="en-US" sz="2000">
                <a:solidFill>
                  <a:schemeClr val="accent3"/>
                </a:solidFill>
                <a:latin typeface="Arial"/>
                <a:ea typeface="Arial"/>
                <a:cs typeface="Arial"/>
                <a:sym typeface="Arial"/>
              </a:rPr>
              <a:t>MiraCosta College</a:t>
            </a:r>
            <a:br>
              <a:rPr lang="en-US" sz="2000">
                <a:solidFill>
                  <a:schemeClr val="accent3"/>
                </a:solidFill>
                <a:latin typeface="Arial"/>
                <a:ea typeface="Arial"/>
                <a:cs typeface="Arial"/>
                <a:sym typeface="Arial"/>
              </a:rPr>
            </a:br>
            <a:br>
              <a:rPr lang="en-US" sz="2000">
                <a:solidFill>
                  <a:schemeClr val="accent3"/>
                </a:solidFill>
                <a:latin typeface="Arial"/>
                <a:ea typeface="Arial"/>
                <a:cs typeface="Arial"/>
                <a:sym typeface="Arial"/>
              </a:rPr>
            </a:br>
            <a:r>
              <a:rPr lang="en-US" sz="2000">
                <a:solidFill>
                  <a:schemeClr val="accent3"/>
                </a:solidFill>
                <a:latin typeface="Arial"/>
                <a:ea typeface="Arial"/>
                <a:cs typeface="Arial"/>
                <a:sym typeface="Arial"/>
              </a:rPr>
              <a:t>Carrie Roberson, </a:t>
            </a:r>
            <a:br>
              <a:rPr lang="en-US" sz="2000">
                <a:solidFill>
                  <a:schemeClr val="accent3"/>
                </a:solidFill>
                <a:latin typeface="Arial"/>
                <a:ea typeface="Arial"/>
                <a:cs typeface="Arial"/>
                <a:sym typeface="Arial"/>
              </a:rPr>
            </a:br>
            <a:r>
              <a:rPr lang="en-US" sz="2000">
                <a:solidFill>
                  <a:schemeClr val="accent3"/>
                </a:solidFill>
                <a:latin typeface="Arial"/>
                <a:ea typeface="Arial"/>
                <a:cs typeface="Arial"/>
                <a:sym typeface="Arial"/>
              </a:rPr>
              <a:t>ASCCC At-Large Representative</a:t>
            </a:r>
            <a:br>
              <a:rPr lang="en-US" sz="2000">
                <a:solidFill>
                  <a:schemeClr val="accent3"/>
                </a:solidFill>
                <a:latin typeface="Arial"/>
                <a:ea typeface="Arial"/>
                <a:cs typeface="Arial"/>
                <a:sym typeface="Arial"/>
              </a:rPr>
            </a:br>
            <a:br>
              <a:rPr lang="en-US" sz="2000" b="0" cap="none">
                <a:solidFill>
                  <a:schemeClr val="accent3"/>
                </a:solidFill>
                <a:latin typeface="Arial"/>
                <a:ea typeface="Arial"/>
                <a:cs typeface="Arial"/>
                <a:sym typeface="Arial"/>
              </a:rPr>
            </a:br>
            <a:endParaRPr sz="2000">
              <a:solidFill>
                <a:schemeClr val="accent3"/>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2"/>
          <p:cNvSpPr txBox="1">
            <a:spLocks noGrp="1"/>
          </p:cNvSpPr>
          <p:nvPr>
            <p:ph type="title"/>
          </p:nvPr>
        </p:nvSpPr>
        <p:spPr>
          <a:xfrm>
            <a:off x="227885" y="1335091"/>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b="1">
                <a:latin typeface="Arial"/>
                <a:ea typeface="Arial"/>
                <a:cs typeface="Arial"/>
                <a:sym typeface="Arial"/>
              </a:rPr>
              <a:t>TODAY</a:t>
            </a:r>
            <a:endParaRPr/>
          </a:p>
        </p:txBody>
      </p:sp>
      <p:pic>
        <p:nvPicPr>
          <p:cNvPr id="51" name="Google Shape;51;p2" descr="3D arrows forming a globe"/>
          <p:cNvPicPr preferRelativeResize="0">
            <a:picLocks noGrp="1"/>
          </p:cNvPicPr>
          <p:nvPr>
            <p:ph type="body" idx="1"/>
          </p:nvPr>
        </p:nvPicPr>
        <p:blipFill rotWithShape="1">
          <a:blip r:embed="rId3">
            <a:alphaModFix/>
          </a:blip>
          <a:srcRect/>
          <a:stretch/>
        </p:blipFill>
        <p:spPr>
          <a:xfrm>
            <a:off x="189040" y="2947086"/>
            <a:ext cx="3661683" cy="2441122"/>
          </a:xfrm>
          <a:prstGeom prst="rect">
            <a:avLst/>
          </a:prstGeom>
          <a:noFill/>
          <a:ln>
            <a:noFill/>
          </a:ln>
        </p:spPr>
      </p:pic>
      <p:sp>
        <p:nvSpPr>
          <p:cNvPr id="52" name="Google Shape;52;p2"/>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53" name="Google Shape;53;p2"/>
          <p:cNvSpPr txBox="1"/>
          <p:nvPr/>
        </p:nvSpPr>
        <p:spPr>
          <a:xfrm>
            <a:off x="4194927" y="1871123"/>
            <a:ext cx="7051249" cy="28623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rgbClr val="000000"/>
                </a:solidFill>
                <a:latin typeface="Tahoma"/>
                <a:ea typeface="Tahoma"/>
                <a:cs typeface="Tahoma"/>
                <a:sym typeface="Tahoma"/>
              </a:rPr>
              <a:t>California Community College faculty have an opportunity and obligation to recognize the social reckoning in recent times related to inclusion, diversity, equity, anti-racism, and accessibility. It is crucial that we acknowledge the traditional views and practices that continue to cause harm to students throughout our system and provide support for faculty to understand </a:t>
            </a:r>
            <a:r>
              <a:rPr lang="en-US" sz="1800" b="0" i="0" u="none" strike="noStrike" cap="none">
                <a:solidFill>
                  <a:srgbClr val="0A0A0A"/>
                </a:solidFill>
                <a:latin typeface="Tahoma"/>
                <a:ea typeface="Tahoma"/>
                <a:cs typeface="Tahoma"/>
                <a:sym typeface="Tahoma"/>
              </a:rPr>
              <a:t>the imperative tenets of unbiased education and principles for professional learning. </a:t>
            </a:r>
            <a:r>
              <a:rPr lang="en-US" sz="1800" b="0" i="0" u="none" strike="noStrike" cap="none">
                <a:solidFill>
                  <a:srgbClr val="000000"/>
                </a:solidFill>
                <a:latin typeface="Tahoma"/>
                <a:ea typeface="Tahoma"/>
                <a:cs typeface="Tahoma"/>
                <a:sym typeface="Tahoma"/>
              </a:rPr>
              <a:t>This session will also consider how faculty can contribute to the approaches that redefine teaching and learning through an equity-minded framework that embraces I.D.E.A.A.</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4400" b="1">
                <a:latin typeface="Arial"/>
                <a:ea typeface="Arial"/>
                <a:cs typeface="Arial"/>
                <a:sym typeface="Arial"/>
              </a:rPr>
              <a:t>HARD work + HEART work!</a:t>
            </a:r>
            <a:endParaRPr/>
          </a:p>
        </p:txBody>
      </p:sp>
      <p:sp>
        <p:nvSpPr>
          <p:cNvPr id="61" name="Google Shape;61;p3"/>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0"/>
              </a:spcBef>
              <a:spcAft>
                <a:spcPts val="0"/>
              </a:spcAft>
              <a:buClr>
                <a:srgbClr val="000000"/>
              </a:buClr>
              <a:buSzPts val="2800"/>
              <a:buNone/>
            </a:pPr>
            <a:endParaRPr sz="2400" dirty="0">
              <a:solidFill>
                <a:srgbClr val="000000"/>
              </a:solidFill>
              <a:latin typeface="Calibri"/>
              <a:ea typeface="Calibri"/>
              <a:cs typeface="Calibri"/>
              <a:sym typeface="Calibri"/>
            </a:endParaRPr>
          </a:p>
          <a:p>
            <a:pPr marL="457200" lvl="0" indent="-406400" algn="l" rtl="0">
              <a:lnSpc>
                <a:spcPct val="90000"/>
              </a:lnSpc>
              <a:spcBef>
                <a:spcPts val="0"/>
              </a:spcBef>
              <a:spcAft>
                <a:spcPts val="0"/>
              </a:spcAft>
              <a:buClr>
                <a:srgbClr val="000000"/>
              </a:buClr>
              <a:buSzPts val="2800"/>
              <a:buChar char="•"/>
            </a:pPr>
            <a:r>
              <a:rPr lang="en-US" sz="2400" dirty="0">
                <a:solidFill>
                  <a:srgbClr val="000000"/>
                </a:solidFill>
                <a:latin typeface="Calibri"/>
                <a:ea typeface="Calibri"/>
                <a:cs typeface="Calibri"/>
                <a:sym typeface="Calibri"/>
              </a:rPr>
              <a:t>Approach inclusion, diversity, equity, anti-racism, and accessibility work with a lens of </a:t>
            </a:r>
            <a:r>
              <a:rPr lang="en-US" sz="2400" b="1" dirty="0">
                <a:solidFill>
                  <a:srgbClr val="000000"/>
                </a:solidFill>
                <a:latin typeface="Calibri"/>
                <a:ea typeface="Calibri"/>
                <a:cs typeface="Calibri"/>
                <a:sym typeface="Calibri"/>
              </a:rPr>
              <a:t>empathy and humanity</a:t>
            </a:r>
            <a:endParaRPr dirty="0"/>
          </a:p>
          <a:p>
            <a:pPr marL="457200" lvl="0" indent="-406400" algn="l" rtl="0">
              <a:lnSpc>
                <a:spcPct val="90000"/>
              </a:lnSpc>
              <a:spcBef>
                <a:spcPts val="0"/>
              </a:spcBef>
              <a:spcAft>
                <a:spcPts val="0"/>
              </a:spcAft>
              <a:buClr>
                <a:srgbClr val="000000"/>
              </a:buClr>
              <a:buSzPts val="2800"/>
              <a:buChar char="•"/>
            </a:pPr>
            <a:r>
              <a:rPr lang="en-US" sz="2400" b="1" dirty="0">
                <a:solidFill>
                  <a:srgbClr val="000000"/>
                </a:solidFill>
                <a:latin typeface="Calibri"/>
                <a:ea typeface="Calibri"/>
                <a:cs typeface="Calibri"/>
                <a:sym typeface="Calibri"/>
              </a:rPr>
              <a:t>Self-awareness</a:t>
            </a:r>
            <a:r>
              <a:rPr lang="en-US" sz="2400" dirty="0">
                <a:solidFill>
                  <a:srgbClr val="000000"/>
                </a:solidFill>
                <a:latin typeface="Calibri"/>
                <a:ea typeface="Calibri"/>
                <a:cs typeface="Calibri"/>
                <a:sym typeface="Calibri"/>
              </a:rPr>
              <a:t> is a skill and may involve</a:t>
            </a:r>
            <a:r>
              <a:rPr lang="en-US" dirty="0">
                <a:solidFill>
                  <a:srgbClr val="000000"/>
                </a:solidFill>
                <a:latin typeface="Calibri"/>
                <a:ea typeface="Calibri"/>
                <a:cs typeface="Calibri"/>
                <a:sym typeface="Calibri"/>
              </a:rPr>
              <a:t> an</a:t>
            </a:r>
            <a:r>
              <a:rPr lang="en-US" sz="2400" dirty="0">
                <a:solidFill>
                  <a:srgbClr val="000000"/>
                </a:solidFill>
                <a:latin typeface="Calibri"/>
                <a:ea typeface="Calibri"/>
                <a:cs typeface="Calibri"/>
                <a:sym typeface="Calibri"/>
              </a:rPr>
              <a:t> emotional response/reaction</a:t>
            </a:r>
            <a:endParaRPr dirty="0"/>
          </a:p>
          <a:p>
            <a:pPr marL="457200" lvl="0" indent="-406400" algn="l" rtl="0">
              <a:lnSpc>
                <a:spcPct val="90000"/>
              </a:lnSpc>
              <a:spcBef>
                <a:spcPts val="0"/>
              </a:spcBef>
              <a:spcAft>
                <a:spcPts val="0"/>
              </a:spcAft>
              <a:buClr>
                <a:srgbClr val="000000"/>
              </a:buClr>
              <a:buSzPts val="2800"/>
              <a:buChar char="•"/>
            </a:pPr>
            <a:r>
              <a:rPr lang="en-US" sz="2400" dirty="0">
                <a:solidFill>
                  <a:srgbClr val="000000"/>
                </a:solidFill>
                <a:latin typeface="Calibri"/>
                <a:ea typeface="Calibri"/>
                <a:cs typeface="Calibri"/>
                <a:sym typeface="Calibri"/>
              </a:rPr>
              <a:t>We are all responsible for our own</a:t>
            </a:r>
            <a:r>
              <a:rPr lang="en-US" sz="2400" b="1" dirty="0">
                <a:solidFill>
                  <a:srgbClr val="000000"/>
                </a:solidFill>
                <a:latin typeface="Calibri"/>
                <a:ea typeface="Calibri"/>
                <a:cs typeface="Calibri"/>
                <a:sym typeface="Calibri"/>
              </a:rPr>
              <a:t> learning </a:t>
            </a:r>
            <a:r>
              <a:rPr lang="en-US" sz="2400" dirty="0">
                <a:solidFill>
                  <a:srgbClr val="000000"/>
                </a:solidFill>
                <a:latin typeface="Calibri"/>
                <a:ea typeface="Calibri"/>
                <a:cs typeface="Calibri"/>
                <a:sym typeface="Calibri"/>
              </a:rPr>
              <a:t>and</a:t>
            </a:r>
            <a:r>
              <a:rPr lang="en-US" sz="2400" b="1" dirty="0">
                <a:solidFill>
                  <a:srgbClr val="000000"/>
                </a:solidFill>
                <a:latin typeface="Calibri"/>
                <a:ea typeface="Calibri"/>
                <a:cs typeface="Calibri"/>
                <a:sym typeface="Calibri"/>
              </a:rPr>
              <a:t> Open-mindedness </a:t>
            </a:r>
            <a:r>
              <a:rPr lang="en-US" sz="2400" dirty="0">
                <a:solidFill>
                  <a:srgbClr val="000000"/>
                </a:solidFill>
                <a:latin typeface="Calibri"/>
                <a:ea typeface="Calibri"/>
                <a:cs typeface="Calibri"/>
                <a:sym typeface="Calibri"/>
              </a:rPr>
              <a:t>and </a:t>
            </a:r>
            <a:r>
              <a:rPr lang="en-US" sz="2400" b="1" dirty="0">
                <a:solidFill>
                  <a:srgbClr val="000000"/>
                </a:solidFill>
                <a:latin typeface="Calibri"/>
                <a:ea typeface="Calibri"/>
                <a:cs typeface="Calibri"/>
                <a:sym typeface="Calibri"/>
              </a:rPr>
              <a:t>self-care </a:t>
            </a:r>
            <a:r>
              <a:rPr lang="en-US" sz="2400" dirty="0">
                <a:solidFill>
                  <a:srgbClr val="000000"/>
                </a:solidFill>
                <a:latin typeface="Calibri"/>
                <a:ea typeface="Calibri"/>
                <a:cs typeface="Calibri"/>
                <a:sym typeface="Calibri"/>
              </a:rPr>
              <a:t>are </a:t>
            </a:r>
            <a:r>
              <a:rPr lang="en-US" dirty="0">
                <a:solidFill>
                  <a:srgbClr val="000000"/>
                </a:solidFill>
                <a:latin typeface="Calibri"/>
                <a:ea typeface="Calibri"/>
                <a:cs typeface="Calibri"/>
                <a:sym typeface="Calibri"/>
              </a:rPr>
              <a:t>necessary</a:t>
            </a:r>
            <a:r>
              <a:rPr lang="en-US" sz="2400" dirty="0">
                <a:solidFill>
                  <a:srgbClr val="000000"/>
                </a:solidFill>
                <a:latin typeface="Calibri"/>
                <a:ea typeface="Calibri"/>
                <a:cs typeface="Calibri"/>
                <a:sym typeface="Calibri"/>
              </a:rPr>
              <a:t> components </a:t>
            </a:r>
            <a:r>
              <a:rPr lang="en-US" dirty="0">
                <a:solidFill>
                  <a:srgbClr val="000000"/>
                </a:solidFill>
                <a:latin typeface="Calibri"/>
                <a:ea typeface="Calibri"/>
                <a:cs typeface="Calibri"/>
                <a:sym typeface="Calibri"/>
              </a:rPr>
              <a:t>to take individual action </a:t>
            </a:r>
            <a:r>
              <a:rPr lang="en-US" sz="2400" dirty="0">
                <a:solidFill>
                  <a:srgbClr val="000000"/>
                </a:solidFill>
                <a:latin typeface="Calibri"/>
                <a:ea typeface="Calibri"/>
                <a:cs typeface="Calibri"/>
                <a:sym typeface="Calibri"/>
              </a:rPr>
              <a:t> </a:t>
            </a:r>
            <a:endParaRPr sz="2400" dirty="0">
              <a:solidFill>
                <a:srgbClr val="000000"/>
              </a:solidFill>
              <a:latin typeface="Calibri"/>
              <a:ea typeface="Calibri"/>
              <a:cs typeface="Calibri"/>
              <a:sym typeface="Calibri"/>
            </a:endParaRPr>
          </a:p>
          <a:p>
            <a:pPr marL="457200" lvl="0" indent="-342900" algn="l" rtl="0">
              <a:lnSpc>
                <a:spcPct val="90000"/>
              </a:lnSpc>
              <a:spcBef>
                <a:spcPts val="0"/>
              </a:spcBef>
              <a:spcAft>
                <a:spcPts val="0"/>
              </a:spcAft>
              <a:buClr>
                <a:srgbClr val="000000"/>
              </a:buClr>
              <a:buSzPts val="1800"/>
              <a:buFont typeface="Calibri"/>
              <a:buChar char="•"/>
            </a:pPr>
            <a:r>
              <a:rPr lang="en-US" b="1" dirty="0">
                <a:solidFill>
                  <a:srgbClr val="000000"/>
                </a:solidFill>
                <a:latin typeface="Calibri"/>
                <a:ea typeface="Calibri"/>
                <a:cs typeface="Calibri"/>
                <a:sym typeface="Calibri"/>
              </a:rPr>
              <a:t>Stamina</a:t>
            </a:r>
            <a:r>
              <a:rPr lang="en-US" dirty="0">
                <a:solidFill>
                  <a:srgbClr val="000000"/>
                </a:solidFill>
                <a:latin typeface="Calibri"/>
                <a:ea typeface="Calibri"/>
                <a:cs typeface="Calibri"/>
                <a:sym typeface="Calibri"/>
              </a:rPr>
              <a:t> and </a:t>
            </a:r>
            <a:r>
              <a:rPr lang="en-US" b="1" dirty="0">
                <a:solidFill>
                  <a:srgbClr val="000000"/>
                </a:solidFill>
                <a:latin typeface="Calibri"/>
                <a:ea typeface="Calibri"/>
                <a:cs typeface="Calibri"/>
                <a:sym typeface="Calibri"/>
              </a:rPr>
              <a:t>persistence</a:t>
            </a:r>
            <a:r>
              <a:rPr lang="en-US" dirty="0">
                <a:solidFill>
                  <a:srgbClr val="000000"/>
                </a:solidFill>
                <a:latin typeface="Calibri"/>
                <a:ea typeface="Calibri"/>
                <a:cs typeface="Calibri"/>
                <a:sym typeface="Calibri"/>
              </a:rPr>
              <a:t> through resistance</a:t>
            </a:r>
            <a:endParaRPr dirty="0">
              <a:solidFill>
                <a:srgbClr val="000000"/>
              </a:solidFill>
              <a:latin typeface="Calibri"/>
              <a:ea typeface="Calibri"/>
              <a:cs typeface="Calibri"/>
              <a:sym typeface="Calibri"/>
            </a:endParaRPr>
          </a:p>
          <a:p>
            <a:pPr marL="457200" lvl="0" indent="-342900" algn="l" rtl="0">
              <a:lnSpc>
                <a:spcPct val="90000"/>
              </a:lnSpc>
              <a:spcBef>
                <a:spcPts val="0"/>
              </a:spcBef>
              <a:spcAft>
                <a:spcPts val="0"/>
              </a:spcAft>
              <a:buClr>
                <a:srgbClr val="000000"/>
              </a:buClr>
              <a:buSzPts val="1800"/>
              <a:buFont typeface="Calibri"/>
              <a:buChar char="•"/>
            </a:pPr>
            <a:r>
              <a:rPr lang="en-US" dirty="0">
                <a:solidFill>
                  <a:srgbClr val="000000"/>
                </a:solidFill>
                <a:latin typeface="Calibri"/>
                <a:ea typeface="Calibri"/>
                <a:cs typeface="Calibri"/>
                <a:sym typeface="Calibri"/>
              </a:rPr>
              <a:t>Framework and foundations for </a:t>
            </a:r>
            <a:r>
              <a:rPr lang="en-US" b="1" dirty="0">
                <a:solidFill>
                  <a:srgbClr val="000000"/>
                </a:solidFill>
                <a:latin typeface="Calibri"/>
                <a:ea typeface="Calibri"/>
                <a:cs typeface="Calibri"/>
                <a:sym typeface="Calibri"/>
              </a:rPr>
              <a:t>action to integrate throughout </a:t>
            </a:r>
            <a:r>
              <a:rPr lang="en-US" dirty="0">
                <a:solidFill>
                  <a:srgbClr val="000000"/>
                </a:solidFill>
                <a:latin typeface="Calibri"/>
                <a:ea typeface="Calibri"/>
                <a:cs typeface="Calibri"/>
                <a:sym typeface="Calibri"/>
              </a:rPr>
              <a:t>the</a:t>
            </a:r>
            <a:r>
              <a:rPr lang="en-US" b="1" dirty="0">
                <a:solidFill>
                  <a:srgbClr val="000000"/>
                </a:solidFill>
                <a:latin typeface="Calibri"/>
                <a:ea typeface="Calibri"/>
                <a:cs typeface="Calibri"/>
                <a:sym typeface="Calibri"/>
              </a:rPr>
              <a:t> college/district</a:t>
            </a:r>
            <a:endParaRPr b="1" dirty="0">
              <a:solidFill>
                <a:srgbClr val="000000"/>
              </a:solidFill>
              <a:latin typeface="Calibri"/>
              <a:ea typeface="Calibri"/>
              <a:cs typeface="Calibri"/>
              <a:sym typeface="Calibri"/>
            </a:endParaRPr>
          </a:p>
          <a:p>
            <a:pPr marL="457200" lvl="0" indent="-342900" algn="l" rtl="0">
              <a:lnSpc>
                <a:spcPct val="90000"/>
              </a:lnSpc>
              <a:spcBef>
                <a:spcPts val="0"/>
              </a:spcBef>
              <a:spcAft>
                <a:spcPts val="0"/>
              </a:spcAft>
              <a:buClr>
                <a:srgbClr val="000000"/>
              </a:buClr>
              <a:buSzPts val="1800"/>
              <a:buFont typeface="Calibri"/>
              <a:buChar char="•"/>
            </a:pPr>
            <a:r>
              <a:rPr lang="en-US" b="1" dirty="0">
                <a:solidFill>
                  <a:srgbClr val="000000"/>
                </a:solidFill>
                <a:latin typeface="Calibri"/>
                <a:ea typeface="Calibri"/>
                <a:cs typeface="Calibri"/>
                <a:sym typeface="Calibri"/>
              </a:rPr>
              <a:t>Equity work is relational</a:t>
            </a:r>
            <a:r>
              <a:rPr lang="en-US" dirty="0">
                <a:solidFill>
                  <a:srgbClr val="000000"/>
                </a:solidFill>
                <a:latin typeface="Calibri"/>
                <a:ea typeface="Calibri"/>
                <a:cs typeface="Calibri"/>
                <a:sym typeface="Calibri"/>
              </a:rPr>
              <a:t>- recognize cultural protocols</a:t>
            </a:r>
            <a:endParaRPr dirty="0">
              <a:solidFill>
                <a:srgbClr val="000000"/>
              </a:solidFill>
              <a:latin typeface="Calibri"/>
              <a:ea typeface="Calibri"/>
              <a:cs typeface="Calibri"/>
              <a:sym typeface="Calibri"/>
            </a:endParaRPr>
          </a:p>
          <a:p>
            <a:pPr marL="457200" lvl="0" indent="-342900" algn="l" rtl="0">
              <a:lnSpc>
                <a:spcPct val="90000"/>
              </a:lnSpc>
              <a:spcBef>
                <a:spcPts val="0"/>
              </a:spcBef>
              <a:spcAft>
                <a:spcPts val="0"/>
              </a:spcAft>
              <a:buClr>
                <a:srgbClr val="000000"/>
              </a:buClr>
              <a:buSzPts val="1800"/>
              <a:buFont typeface="Calibri"/>
              <a:buChar char="•"/>
            </a:pPr>
            <a:r>
              <a:rPr lang="en-US" dirty="0">
                <a:solidFill>
                  <a:srgbClr val="000000"/>
                </a:solidFill>
                <a:latin typeface="Calibri"/>
                <a:ea typeface="Calibri"/>
                <a:cs typeface="Calibri"/>
                <a:sym typeface="Calibri"/>
              </a:rPr>
              <a:t>What else? Your I.D.E.A.A.s…</a:t>
            </a:r>
            <a:endParaRPr dirty="0">
              <a:solidFill>
                <a:srgbClr val="000000"/>
              </a:solidFill>
              <a:latin typeface="Calibri"/>
              <a:ea typeface="Calibri"/>
              <a:cs typeface="Calibri"/>
              <a:sym typeface="Calibri"/>
            </a:endParaRPr>
          </a:p>
        </p:txBody>
      </p:sp>
      <p:sp>
        <p:nvSpPr>
          <p:cNvPr id="62" name="Google Shape;62;p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title"/>
          </p:nvPr>
        </p:nvSpPr>
        <p:spPr>
          <a:xfrm>
            <a:off x="1277650" y="216816"/>
            <a:ext cx="10046043" cy="127262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6000" b="1">
                <a:latin typeface="Arial"/>
                <a:ea typeface="Arial"/>
                <a:cs typeface="Arial"/>
                <a:sym typeface="Arial"/>
              </a:rPr>
              <a:t>I.D.E.A.A. </a:t>
            </a:r>
            <a:br>
              <a:rPr lang="en-US" sz="6000" b="1">
                <a:latin typeface="Arial"/>
                <a:ea typeface="Arial"/>
                <a:cs typeface="Arial"/>
                <a:sym typeface="Arial"/>
              </a:rPr>
            </a:br>
            <a:r>
              <a:rPr lang="en-US" sz="2200">
                <a:latin typeface="Arial"/>
                <a:ea typeface="Arial"/>
                <a:cs typeface="Arial"/>
                <a:sym typeface="Arial"/>
              </a:rPr>
              <a:t>From:(</a:t>
            </a:r>
            <a:r>
              <a:rPr lang="en-US" sz="2200" u="sng">
                <a:solidFill>
                  <a:schemeClr val="hlink"/>
                </a:solidFill>
                <a:latin typeface="Arial"/>
                <a:ea typeface="Arial"/>
                <a:cs typeface="Arial"/>
                <a:sym typeface="Arial"/>
                <a:hlinkClick r:id="rId3"/>
              </a:rPr>
              <a:t>CO Glossary of DEI Terms</a:t>
            </a:r>
            <a:r>
              <a:rPr lang="en-US" sz="2200" u="sng">
                <a:latin typeface="Arial"/>
                <a:ea typeface="Arial"/>
                <a:cs typeface="Arial"/>
                <a:sym typeface="Arial"/>
              </a:rPr>
              <a:t>)</a:t>
            </a:r>
            <a:endParaRPr sz="2200" b="1">
              <a:latin typeface="Arial"/>
              <a:ea typeface="Arial"/>
              <a:cs typeface="Arial"/>
              <a:sym typeface="Arial"/>
            </a:endParaRPr>
          </a:p>
        </p:txBody>
      </p:sp>
      <p:sp>
        <p:nvSpPr>
          <p:cNvPr id="70" name="Google Shape;70;p4"/>
          <p:cNvSpPr txBox="1">
            <a:spLocks noGrp="1"/>
          </p:cNvSpPr>
          <p:nvPr>
            <p:ph type="body" idx="1"/>
          </p:nvPr>
        </p:nvSpPr>
        <p:spPr>
          <a:xfrm>
            <a:off x="854860" y="1687399"/>
            <a:ext cx="5536513" cy="480547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1500"/>
              <a:buChar char="•"/>
            </a:pPr>
            <a:r>
              <a:rPr lang="en-US" sz="1500" b="1" dirty="0">
                <a:latin typeface="Arial"/>
                <a:ea typeface="Arial"/>
                <a:cs typeface="Arial"/>
                <a:sym typeface="Arial"/>
              </a:rPr>
              <a:t>Inclusion: </a:t>
            </a:r>
            <a:r>
              <a:rPr lang="en-US" sz="1500" dirty="0">
                <a:latin typeface="Arial"/>
                <a:ea typeface="Arial"/>
                <a:cs typeface="Arial"/>
                <a:sym typeface="Arial"/>
              </a:rPr>
              <a:t>Authentically bringing </a:t>
            </a:r>
            <a:r>
              <a:rPr lang="en-US" sz="1500" b="1" i="1" dirty="0"/>
              <a:t>traditionally excluded individuals</a:t>
            </a:r>
            <a:r>
              <a:rPr lang="en-US" sz="1500" dirty="0">
                <a:latin typeface="Arial"/>
                <a:ea typeface="Arial"/>
                <a:cs typeface="Arial"/>
                <a:sym typeface="Arial"/>
              </a:rPr>
              <a:t> and/or groups into processes, activities, and decision/policy making in a way that </a:t>
            </a:r>
            <a:r>
              <a:rPr lang="en-US" sz="1500" b="1" i="1" dirty="0">
                <a:latin typeface="Arial"/>
                <a:ea typeface="Arial"/>
                <a:cs typeface="Arial"/>
                <a:sym typeface="Arial"/>
              </a:rPr>
              <a:t>shares power</a:t>
            </a:r>
            <a:r>
              <a:rPr lang="en-US" sz="1500" dirty="0">
                <a:latin typeface="Arial"/>
                <a:ea typeface="Arial"/>
                <a:cs typeface="Arial"/>
                <a:sym typeface="Arial"/>
              </a:rPr>
              <a:t>. </a:t>
            </a:r>
            <a:endParaRPr dirty="0"/>
          </a:p>
          <a:p>
            <a:pPr marL="228600" lvl="0" indent="-228600" algn="l" rtl="0">
              <a:lnSpc>
                <a:spcPct val="90000"/>
              </a:lnSpc>
              <a:spcBef>
                <a:spcPts val="1000"/>
              </a:spcBef>
              <a:spcAft>
                <a:spcPts val="0"/>
              </a:spcAft>
              <a:buClr>
                <a:srgbClr val="404040"/>
              </a:buClr>
              <a:buSzPts val="1500"/>
              <a:buChar char="•"/>
            </a:pPr>
            <a:r>
              <a:rPr lang="en-US" sz="1500" b="1" dirty="0">
                <a:latin typeface="Arial"/>
                <a:ea typeface="Arial"/>
                <a:cs typeface="Arial"/>
                <a:sym typeface="Arial"/>
              </a:rPr>
              <a:t>Diversity: </a:t>
            </a:r>
            <a:r>
              <a:rPr lang="en-US" sz="1500" dirty="0">
                <a:latin typeface="Arial"/>
                <a:ea typeface="Arial"/>
                <a:cs typeface="Arial"/>
                <a:sym typeface="Arial"/>
              </a:rPr>
              <a:t>The myriad of ways in which people differ, including the psychological, physical, cognitive, and social differences that occur among all individuals, such as race, ethnicity, nationality, socioeconomic status, religion, economic class, education, age, gender, sexual orientation, marital status, mental and physical ability, and learning styles. Diversity is all inclusive and supportive of the proposition that </a:t>
            </a:r>
            <a:r>
              <a:rPr lang="en-US" sz="1500" b="1" i="1" dirty="0"/>
              <a:t>everyone and every group should be valued</a:t>
            </a:r>
            <a:r>
              <a:rPr lang="en-US" sz="1500" dirty="0">
                <a:latin typeface="Arial"/>
                <a:ea typeface="Arial"/>
                <a:cs typeface="Arial"/>
                <a:sym typeface="Arial"/>
              </a:rPr>
              <a:t>. It is about </a:t>
            </a:r>
            <a:r>
              <a:rPr lang="en-US" sz="1500" b="1" i="1" dirty="0"/>
              <a:t>understanding these differences</a:t>
            </a:r>
            <a:r>
              <a:rPr lang="en-US" sz="1500" dirty="0">
                <a:latin typeface="Arial"/>
                <a:ea typeface="Arial"/>
                <a:cs typeface="Arial"/>
                <a:sym typeface="Arial"/>
              </a:rPr>
              <a:t> and moving beyond simple tolerance to embracing and celebrating the rich dimensions of our differences.</a:t>
            </a:r>
            <a:endParaRPr dirty="0"/>
          </a:p>
          <a:p>
            <a:pPr marL="228600" lvl="0" indent="-228600" algn="l" rtl="0">
              <a:lnSpc>
                <a:spcPct val="90000"/>
              </a:lnSpc>
              <a:spcBef>
                <a:spcPts val="1000"/>
              </a:spcBef>
              <a:spcAft>
                <a:spcPts val="0"/>
              </a:spcAft>
              <a:buClr>
                <a:srgbClr val="404040"/>
              </a:buClr>
              <a:buSzPts val="1500"/>
              <a:buChar char="•"/>
            </a:pPr>
            <a:r>
              <a:rPr lang="en-US" sz="1500" b="1" dirty="0">
                <a:latin typeface="Arial"/>
                <a:ea typeface="Arial"/>
                <a:cs typeface="Arial"/>
                <a:sym typeface="Arial"/>
              </a:rPr>
              <a:t>Equity: </a:t>
            </a:r>
            <a:r>
              <a:rPr lang="en-US" sz="1500" dirty="0">
                <a:latin typeface="Arial"/>
                <a:ea typeface="Arial"/>
                <a:cs typeface="Arial"/>
                <a:sym typeface="Arial"/>
              </a:rPr>
              <a:t>The condition under which individuals are provided the resources they need to </a:t>
            </a:r>
            <a:r>
              <a:rPr lang="en-US" sz="1500" b="1" i="1" dirty="0"/>
              <a:t>have access to the same opportunities</a:t>
            </a:r>
            <a:r>
              <a:rPr lang="en-US" sz="1500" dirty="0">
                <a:latin typeface="Arial"/>
                <a:ea typeface="Arial"/>
                <a:cs typeface="Arial"/>
                <a:sym typeface="Arial"/>
              </a:rPr>
              <a:t>, as the general population. Equity accounts for systematic inequalities, meaning the </a:t>
            </a:r>
            <a:r>
              <a:rPr lang="en-US" sz="1500" b="1" i="1" dirty="0">
                <a:latin typeface="Arial"/>
                <a:ea typeface="Arial"/>
                <a:cs typeface="Arial"/>
                <a:sym typeface="Arial"/>
              </a:rPr>
              <a:t>distribution of resources provides more for those who need it most</a:t>
            </a:r>
            <a:r>
              <a:rPr lang="en-US" sz="1500" dirty="0">
                <a:latin typeface="Arial"/>
                <a:ea typeface="Arial"/>
                <a:cs typeface="Arial"/>
                <a:sym typeface="Arial"/>
              </a:rPr>
              <a:t>. Conversely equality indicates uniformity where everything is evenly distributed among people.</a:t>
            </a:r>
            <a:r>
              <a:rPr lang="en-US" sz="1500" b="1" dirty="0">
                <a:latin typeface="Arial"/>
                <a:ea typeface="Arial"/>
                <a:cs typeface="Arial"/>
                <a:sym typeface="Arial"/>
              </a:rPr>
              <a:t> </a:t>
            </a:r>
            <a:endParaRPr sz="1500" dirty="0">
              <a:latin typeface="Arial"/>
              <a:ea typeface="Arial"/>
              <a:cs typeface="Arial"/>
              <a:sym typeface="Arial"/>
            </a:endParaRPr>
          </a:p>
        </p:txBody>
      </p:sp>
      <p:sp>
        <p:nvSpPr>
          <p:cNvPr id="71" name="Google Shape;71;p4"/>
          <p:cNvSpPr txBox="1">
            <a:spLocks noGrp="1"/>
          </p:cNvSpPr>
          <p:nvPr>
            <p:ph type="body" idx="2"/>
          </p:nvPr>
        </p:nvSpPr>
        <p:spPr>
          <a:xfrm>
            <a:off x="6523347" y="1687400"/>
            <a:ext cx="5448693" cy="450226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1500"/>
              <a:buChar char="•"/>
            </a:pPr>
            <a:r>
              <a:rPr lang="en-US" sz="1500" b="1">
                <a:latin typeface="Arial"/>
                <a:ea typeface="Arial"/>
                <a:cs typeface="Arial"/>
                <a:sym typeface="Arial"/>
              </a:rPr>
              <a:t>Antiracism</a:t>
            </a:r>
            <a:r>
              <a:rPr lang="en-US" sz="1500"/>
              <a:t>:</a:t>
            </a:r>
            <a:r>
              <a:rPr lang="en-US" sz="1500">
                <a:latin typeface="Arial"/>
                <a:ea typeface="Arial"/>
                <a:cs typeface="Arial"/>
                <a:sym typeface="Arial"/>
              </a:rPr>
              <a:t> a powerful collection of anti-racist policies that lead to racial equity and are substantiated by antiracist ideas. Practicing anti-racism requires constantly identifying, challenging, and upending existing racist policies to replace them with </a:t>
            </a:r>
            <a:r>
              <a:rPr lang="en-US" sz="1500" b="1" i="1"/>
              <a:t>anti-racist policies that foster equity between racial groups</a:t>
            </a:r>
            <a:r>
              <a:rPr lang="en-US" sz="1500">
                <a:latin typeface="Arial"/>
                <a:ea typeface="Arial"/>
                <a:cs typeface="Arial"/>
                <a:sym typeface="Arial"/>
              </a:rPr>
              <a:t>.</a:t>
            </a:r>
            <a:endParaRPr/>
          </a:p>
          <a:p>
            <a:pPr marL="228600" lvl="0" indent="-228600" algn="l" rtl="0">
              <a:lnSpc>
                <a:spcPct val="90000"/>
              </a:lnSpc>
              <a:spcBef>
                <a:spcPts val="1000"/>
              </a:spcBef>
              <a:spcAft>
                <a:spcPts val="0"/>
              </a:spcAft>
              <a:buClr>
                <a:srgbClr val="404040"/>
              </a:buClr>
              <a:buSzPts val="1500"/>
              <a:buChar char="•"/>
            </a:pPr>
            <a:r>
              <a:rPr lang="en-US" sz="1500" b="1">
                <a:latin typeface="Arial"/>
                <a:ea typeface="Arial"/>
                <a:cs typeface="Arial"/>
                <a:sym typeface="Arial"/>
              </a:rPr>
              <a:t>Accessibility*:</a:t>
            </a:r>
            <a:r>
              <a:rPr lang="en-US" sz="1500" b="1">
                <a:solidFill>
                  <a:srgbClr val="000000"/>
                </a:solidFill>
                <a:latin typeface="Arial"/>
                <a:ea typeface="Arial"/>
                <a:cs typeface="Arial"/>
                <a:sym typeface="Arial"/>
              </a:rPr>
              <a:t> </a:t>
            </a:r>
            <a:r>
              <a:rPr lang="en-US" sz="1500">
                <a:solidFill>
                  <a:srgbClr val="000000"/>
                </a:solidFill>
              </a:rPr>
              <a:t>An individual with a disability is afforded the opportunity to acquire the same information, engage in the same interactions, and enjoy the same services as a person without a disability in an </a:t>
            </a:r>
            <a:r>
              <a:rPr lang="en-US" sz="1500" b="1" i="1">
                <a:solidFill>
                  <a:srgbClr val="000000"/>
                </a:solidFill>
              </a:rPr>
              <a:t>equally effective and equally integrated manner, with substantially equivalent ease of use</a:t>
            </a:r>
            <a:r>
              <a:rPr lang="en-US" sz="1500" i="1">
                <a:solidFill>
                  <a:srgbClr val="000000"/>
                </a:solidFill>
              </a:rPr>
              <a:t>.</a:t>
            </a:r>
            <a:r>
              <a:rPr lang="en-US" sz="1500" b="1" i="1">
                <a:solidFill>
                  <a:srgbClr val="FF0000"/>
                </a:solidFill>
              </a:rPr>
              <a:t> </a:t>
            </a:r>
            <a:endParaRPr sz="1500" b="1" i="1">
              <a:solidFill>
                <a:srgbClr val="000000"/>
              </a:solidFill>
            </a:endParaRPr>
          </a:p>
        </p:txBody>
      </p:sp>
      <p:sp>
        <p:nvSpPr>
          <p:cNvPr id="72" name="Google Shape;72;p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5"/>
          <p:cNvSpPr txBox="1">
            <a:spLocks noGrp="1"/>
          </p:cNvSpPr>
          <p:nvPr>
            <p:ph type="title"/>
          </p:nvPr>
        </p:nvSpPr>
        <p:spPr>
          <a:xfrm>
            <a:off x="1277650" y="374551"/>
            <a:ext cx="10046100" cy="116201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None/>
            </a:pPr>
            <a:r>
              <a:rPr lang="en-US" sz="4400" b="1" dirty="0">
                <a:latin typeface="Arial"/>
                <a:ea typeface="Arial"/>
                <a:cs typeface="Arial"/>
                <a:sym typeface="Arial"/>
              </a:rPr>
              <a:t>Opportunity AND Obligation to support I.D.E.A.A. Practitioners</a:t>
            </a:r>
            <a:endParaRPr dirty="0"/>
          </a:p>
        </p:txBody>
      </p:sp>
      <p:sp>
        <p:nvSpPr>
          <p:cNvPr id="78" name="Google Shape;78;p5"/>
          <p:cNvSpPr txBox="1">
            <a:spLocks noGrp="1"/>
          </p:cNvSpPr>
          <p:nvPr>
            <p:ph type="body" idx="1"/>
          </p:nvPr>
        </p:nvSpPr>
        <p:spPr>
          <a:xfrm>
            <a:off x="1277650" y="1798320"/>
            <a:ext cx="4922400" cy="439143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2400"/>
              <a:buChar char="•"/>
            </a:pPr>
            <a:r>
              <a:rPr lang="en-US" sz="2000" dirty="0"/>
              <a:t>Traditional views and practices- realities of a biased education</a:t>
            </a:r>
          </a:p>
          <a:p>
            <a:pPr marL="228600" lvl="0" indent="-228600" algn="l" rtl="0">
              <a:lnSpc>
                <a:spcPct val="90000"/>
              </a:lnSpc>
              <a:spcBef>
                <a:spcPts val="0"/>
              </a:spcBef>
              <a:spcAft>
                <a:spcPts val="0"/>
              </a:spcAft>
              <a:buClr>
                <a:srgbClr val="404040"/>
              </a:buClr>
              <a:buSzPts val="2400"/>
              <a:buChar char="•"/>
            </a:pPr>
            <a:r>
              <a:rPr lang="en-US" sz="2000" dirty="0"/>
              <a:t>Equity- minded framework</a:t>
            </a:r>
            <a:endParaRPr sz="2000" dirty="0"/>
          </a:p>
          <a:p>
            <a:pPr marL="228600" lvl="0" indent="-228600" algn="l" rtl="0">
              <a:lnSpc>
                <a:spcPct val="90000"/>
              </a:lnSpc>
              <a:spcBef>
                <a:spcPts val="1000"/>
              </a:spcBef>
              <a:spcAft>
                <a:spcPts val="0"/>
              </a:spcAft>
              <a:buClr>
                <a:srgbClr val="404040"/>
              </a:buClr>
              <a:buSzPts val="2400"/>
              <a:buChar char="•"/>
            </a:pPr>
            <a:r>
              <a:rPr lang="en-US" sz="2000" dirty="0"/>
              <a:t>Un-learning</a:t>
            </a:r>
            <a:endParaRPr sz="2000" dirty="0"/>
          </a:p>
          <a:p>
            <a:pPr marL="228600" lvl="0" indent="-228600" algn="l" rtl="0">
              <a:lnSpc>
                <a:spcPct val="90000"/>
              </a:lnSpc>
              <a:spcBef>
                <a:spcPts val="1000"/>
              </a:spcBef>
              <a:spcAft>
                <a:spcPts val="0"/>
              </a:spcAft>
              <a:buClr>
                <a:srgbClr val="404040"/>
              </a:buClr>
              <a:buSzPts val="2400"/>
              <a:buChar char="•"/>
            </a:pPr>
            <a:r>
              <a:rPr lang="en-US" sz="2000" dirty="0"/>
              <a:t>Student “experience”</a:t>
            </a:r>
            <a:endParaRPr sz="2000" dirty="0"/>
          </a:p>
          <a:p>
            <a:pPr marL="228600" lvl="0" indent="-228600" algn="l" rtl="0">
              <a:lnSpc>
                <a:spcPct val="90000"/>
              </a:lnSpc>
              <a:spcBef>
                <a:spcPts val="1000"/>
              </a:spcBef>
              <a:spcAft>
                <a:spcPts val="0"/>
              </a:spcAft>
              <a:buClr>
                <a:srgbClr val="404040"/>
              </a:buClr>
              <a:buSzPts val="2400"/>
              <a:buChar char="•"/>
            </a:pPr>
            <a:r>
              <a:rPr lang="en-US" sz="2000" dirty="0"/>
              <a:t>Teaching and Learning</a:t>
            </a:r>
            <a:endParaRPr sz="2000" dirty="0"/>
          </a:p>
          <a:p>
            <a:pPr marL="228600" lvl="0" indent="-190500" algn="l" rtl="0">
              <a:lnSpc>
                <a:spcPct val="90000"/>
              </a:lnSpc>
              <a:spcBef>
                <a:spcPts val="1000"/>
              </a:spcBef>
              <a:spcAft>
                <a:spcPts val="0"/>
              </a:spcAft>
              <a:buSzPts val="1800"/>
              <a:buChar char="•"/>
            </a:pPr>
            <a:r>
              <a:rPr lang="en-US" sz="2000" dirty="0"/>
              <a:t>Professional development and learning</a:t>
            </a:r>
            <a:endParaRPr sz="2000" dirty="0"/>
          </a:p>
          <a:p>
            <a:pPr marL="228600" lvl="0" indent="-228600" algn="l" rtl="0">
              <a:lnSpc>
                <a:spcPct val="90000"/>
              </a:lnSpc>
              <a:spcBef>
                <a:spcPts val="1000"/>
              </a:spcBef>
              <a:spcAft>
                <a:spcPts val="0"/>
              </a:spcAft>
              <a:buClr>
                <a:srgbClr val="404040"/>
              </a:buClr>
              <a:buSzPts val="2400"/>
              <a:buChar char="•"/>
            </a:pPr>
            <a:r>
              <a:rPr lang="en-US" sz="2000" dirty="0"/>
              <a:t>Individuals, groups (departments, academic senates, collective bargaining agents, other?) institution, community</a:t>
            </a:r>
            <a:endParaRPr sz="2000" dirty="0"/>
          </a:p>
          <a:p>
            <a:pPr marL="228600" lvl="0" indent="-228600" algn="l" rtl="0">
              <a:spcBef>
                <a:spcPts val="1000"/>
              </a:spcBef>
              <a:spcAft>
                <a:spcPts val="0"/>
              </a:spcAft>
              <a:buSzPts val="1800"/>
              <a:buChar char="•"/>
            </a:pPr>
            <a:r>
              <a:rPr lang="en-US" sz="2000" dirty="0"/>
              <a:t>Doing what is easy versus doing what is right/ familiar</a:t>
            </a:r>
            <a:endParaRPr sz="2000" dirty="0"/>
          </a:p>
        </p:txBody>
      </p:sp>
      <p:sp>
        <p:nvSpPr>
          <p:cNvPr id="79" name="Google Shape;79;p5"/>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p>
            <a:pPr marL="152400" lvl="0" indent="0" algn="l" rtl="0">
              <a:lnSpc>
                <a:spcPct val="90000"/>
              </a:lnSpc>
              <a:spcBef>
                <a:spcPts val="0"/>
              </a:spcBef>
              <a:spcAft>
                <a:spcPts val="0"/>
              </a:spcAft>
              <a:buClr>
                <a:srgbClr val="404040"/>
              </a:buClr>
              <a:buSzPts val="2400"/>
              <a:buNone/>
            </a:pPr>
            <a:endParaRPr/>
          </a:p>
        </p:txBody>
      </p:sp>
      <p:sp>
        <p:nvSpPr>
          <p:cNvPr id="80" name="Google Shape;80;p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81" name="Google Shape;81;p5"/>
          <p:cNvPicPr preferRelativeResize="0"/>
          <p:nvPr/>
        </p:nvPicPr>
        <p:blipFill>
          <a:blip r:embed="rId3">
            <a:alphaModFix/>
          </a:blip>
          <a:stretch>
            <a:fillRect/>
          </a:stretch>
        </p:blipFill>
        <p:spPr>
          <a:xfrm>
            <a:off x="6388250" y="1798325"/>
            <a:ext cx="4922525" cy="4391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7"/>
          <p:cNvSpPr txBox="1">
            <a:spLocks noGrp="1"/>
          </p:cNvSpPr>
          <p:nvPr>
            <p:ph type="title"/>
          </p:nvPr>
        </p:nvSpPr>
        <p:spPr>
          <a:xfrm>
            <a:off x="227885" y="1335091"/>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b="1">
                <a:latin typeface="Arial"/>
                <a:ea typeface="Arial"/>
                <a:cs typeface="Arial"/>
                <a:sym typeface="Arial"/>
              </a:rPr>
              <a:t>YOUR TURN!</a:t>
            </a:r>
            <a:endParaRPr/>
          </a:p>
        </p:txBody>
      </p:sp>
      <p:sp>
        <p:nvSpPr>
          <p:cNvPr id="89" name="Google Shape;89;p7"/>
          <p:cNvSpPr txBox="1">
            <a:spLocks noGrp="1"/>
          </p:cNvSpPr>
          <p:nvPr>
            <p:ph type="body" idx="1"/>
          </p:nvPr>
        </p:nvSpPr>
        <p:spPr>
          <a:xfrm>
            <a:off x="4356705" y="1335091"/>
            <a:ext cx="6672648" cy="489012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01F1E"/>
              </a:buClr>
              <a:buSzPts val="2400"/>
              <a:buFont typeface="Arial"/>
              <a:buNone/>
            </a:pPr>
            <a:r>
              <a:rPr lang="en-US" sz="2400">
                <a:solidFill>
                  <a:srgbClr val="201F1E"/>
                </a:solidFill>
                <a:highlight>
                  <a:srgbClr val="FFFFFF"/>
                </a:highlight>
                <a:latin typeface="Calibri"/>
                <a:ea typeface="Calibri"/>
                <a:cs typeface="Calibri"/>
                <a:sym typeface="Calibri"/>
              </a:rPr>
              <a:t>If you are committed to the type of radical transformation that the system is calling for, it means that you will likely experience setbacks, resistance, disappointment, and apathy from others</a:t>
            </a:r>
            <a:r>
              <a:rPr lang="en-US">
                <a:solidFill>
                  <a:srgbClr val="201F1E"/>
                </a:solidFill>
                <a:highlight>
                  <a:srgbClr val="FFFFFF"/>
                </a:highlight>
                <a:latin typeface="Calibri"/>
                <a:ea typeface="Calibri"/>
                <a:cs typeface="Calibri"/>
                <a:sym typeface="Calibri"/>
              </a:rPr>
              <a:t>… however, there are bound to be successes and new opportunities as well!</a:t>
            </a:r>
            <a:endParaRPr/>
          </a:p>
          <a:p>
            <a:pPr marL="0" marR="0" lvl="0" indent="0" algn="l" rtl="0">
              <a:lnSpc>
                <a:spcPct val="90000"/>
              </a:lnSpc>
              <a:spcBef>
                <a:spcPts val="1000"/>
              </a:spcBef>
              <a:spcAft>
                <a:spcPts val="0"/>
              </a:spcAft>
              <a:buClr>
                <a:srgbClr val="201F1E"/>
              </a:buClr>
              <a:buSzPts val="2400"/>
              <a:buFont typeface="Arial"/>
              <a:buNone/>
            </a:pPr>
            <a:endParaRPr b="1" i="1">
              <a:solidFill>
                <a:srgbClr val="201F1E"/>
              </a:solidFill>
              <a:highlight>
                <a:srgbClr val="FFFFFF"/>
              </a:highlight>
              <a:latin typeface="Calibri"/>
              <a:ea typeface="Calibri"/>
              <a:cs typeface="Calibri"/>
              <a:sym typeface="Calibri"/>
            </a:endParaRPr>
          </a:p>
          <a:p>
            <a:pPr marL="0" marR="0" lvl="0" indent="0" algn="ctr" rtl="0">
              <a:lnSpc>
                <a:spcPct val="90000"/>
              </a:lnSpc>
              <a:spcBef>
                <a:spcPts val="1000"/>
              </a:spcBef>
              <a:spcAft>
                <a:spcPts val="0"/>
              </a:spcAft>
              <a:buClr>
                <a:srgbClr val="201F1E"/>
              </a:buClr>
              <a:buSzPts val="2400"/>
              <a:buFont typeface="Arial"/>
              <a:buNone/>
            </a:pPr>
            <a:r>
              <a:rPr lang="en-US" b="1" i="1">
                <a:solidFill>
                  <a:srgbClr val="201F1E"/>
                </a:solidFill>
                <a:highlight>
                  <a:srgbClr val="FFFFFF"/>
                </a:highlight>
                <a:latin typeface="Calibri"/>
                <a:ea typeface="Calibri"/>
                <a:cs typeface="Calibri"/>
                <a:sym typeface="Calibri"/>
              </a:rPr>
              <a:t>What kind of support does your academic senate </a:t>
            </a:r>
            <a:endParaRPr b="1" i="1">
              <a:solidFill>
                <a:srgbClr val="201F1E"/>
              </a:solidFill>
              <a:highlight>
                <a:srgbClr val="FFFFFF"/>
              </a:highlight>
              <a:latin typeface="Calibri"/>
              <a:ea typeface="Calibri"/>
              <a:cs typeface="Calibri"/>
              <a:sym typeface="Calibri"/>
            </a:endParaRPr>
          </a:p>
          <a:p>
            <a:pPr marL="0" marR="0" lvl="0" indent="0" algn="ctr" rtl="0">
              <a:lnSpc>
                <a:spcPct val="90000"/>
              </a:lnSpc>
              <a:spcBef>
                <a:spcPts val="1000"/>
              </a:spcBef>
              <a:spcAft>
                <a:spcPts val="0"/>
              </a:spcAft>
              <a:buClr>
                <a:srgbClr val="201F1E"/>
              </a:buClr>
              <a:buSzPts val="2400"/>
              <a:buFont typeface="Arial"/>
              <a:buNone/>
            </a:pPr>
            <a:r>
              <a:rPr lang="en-US" b="1" i="1">
                <a:solidFill>
                  <a:srgbClr val="201F1E"/>
                </a:solidFill>
                <a:highlight>
                  <a:srgbClr val="FFFFFF"/>
                </a:highlight>
                <a:latin typeface="Calibri"/>
                <a:ea typeface="Calibri"/>
                <a:cs typeface="Calibri"/>
                <a:sym typeface="Calibri"/>
              </a:rPr>
              <a:t>provide for I.D.E.A.A.?</a:t>
            </a:r>
            <a:endParaRPr b="1" i="1">
              <a:solidFill>
                <a:srgbClr val="201F1E"/>
              </a:solidFill>
              <a:highlight>
                <a:srgbClr val="FFFFFF"/>
              </a:highlight>
              <a:latin typeface="Calibri"/>
              <a:ea typeface="Calibri"/>
              <a:cs typeface="Calibri"/>
              <a:sym typeface="Calibri"/>
            </a:endParaRPr>
          </a:p>
        </p:txBody>
      </p:sp>
      <p:sp>
        <p:nvSpPr>
          <p:cNvPr id="90" name="Google Shape;90;p7"/>
          <p:cNvSpPr txBox="1">
            <a:spLocks noGrp="1"/>
          </p:cNvSpPr>
          <p:nvPr>
            <p:ph type="body" idx="2"/>
          </p:nvPr>
        </p:nvSpPr>
        <p:spPr>
          <a:xfrm>
            <a:off x="227885" y="2947086"/>
            <a:ext cx="3583461" cy="257582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2"/>
              </a:buClr>
              <a:buSzPts val="2600"/>
              <a:buNone/>
            </a:pPr>
            <a:endParaRPr/>
          </a:p>
          <a:p>
            <a:pPr marL="0" lvl="0" indent="0" algn="ctr" rtl="0">
              <a:lnSpc>
                <a:spcPct val="90000"/>
              </a:lnSpc>
              <a:spcBef>
                <a:spcPts val="0"/>
              </a:spcBef>
              <a:spcAft>
                <a:spcPts val="0"/>
              </a:spcAft>
              <a:buClr>
                <a:schemeClr val="lt2"/>
              </a:buClr>
              <a:buSzPts val="2600"/>
              <a:buNone/>
            </a:pPr>
            <a:r>
              <a:rPr lang="en-US"/>
              <a:t>GOOGLE DOC</a:t>
            </a:r>
            <a:endParaRPr/>
          </a:p>
          <a:p>
            <a:pPr marL="0" lvl="0" indent="0" algn="ctr" rtl="0">
              <a:lnSpc>
                <a:spcPct val="90000"/>
              </a:lnSpc>
              <a:spcBef>
                <a:spcPts val="0"/>
              </a:spcBef>
              <a:spcAft>
                <a:spcPts val="0"/>
              </a:spcAft>
              <a:buClr>
                <a:schemeClr val="lt2"/>
              </a:buClr>
              <a:buSzPts val="2600"/>
              <a:buNone/>
            </a:pPr>
            <a:r>
              <a:rPr lang="en-US" u="sng">
                <a:solidFill>
                  <a:schemeClr val="hlink"/>
                </a:solidFill>
                <a:hlinkClick r:id="rId3"/>
              </a:rPr>
              <a:t>HERE</a:t>
            </a:r>
            <a:endParaRPr/>
          </a:p>
        </p:txBody>
      </p:sp>
      <p:sp>
        <p:nvSpPr>
          <p:cNvPr id="91" name="Google Shape;91;p7"/>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9"/>
          <p:cNvSpPr txBox="1">
            <a:spLocks noGrp="1"/>
          </p:cNvSpPr>
          <p:nvPr>
            <p:ph type="title"/>
          </p:nvPr>
        </p:nvSpPr>
        <p:spPr>
          <a:xfrm>
            <a:off x="1277650" y="365125"/>
            <a:ext cx="10046043" cy="8037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4400" b="1" dirty="0">
                <a:latin typeface="Arial"/>
                <a:ea typeface="Arial"/>
                <a:cs typeface="Arial"/>
                <a:sym typeface="Arial"/>
              </a:rPr>
              <a:t>RESOURCES</a:t>
            </a:r>
            <a:endParaRPr dirty="0"/>
          </a:p>
        </p:txBody>
      </p:sp>
      <p:sp>
        <p:nvSpPr>
          <p:cNvPr id="97" name="Google Shape;97;p9"/>
          <p:cNvSpPr txBox="1">
            <a:spLocks noGrp="1"/>
          </p:cNvSpPr>
          <p:nvPr>
            <p:ph type="body" idx="1"/>
          </p:nvPr>
        </p:nvSpPr>
        <p:spPr>
          <a:xfrm>
            <a:off x="1277650" y="1168924"/>
            <a:ext cx="10058400" cy="504899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1779BA"/>
              </a:buClr>
              <a:buSzPts val="2400"/>
              <a:buChar char="•"/>
            </a:pPr>
            <a:r>
              <a:rPr lang="en-US" b="0" i="0" u="sng" strike="noStrike" dirty="0">
                <a:solidFill>
                  <a:srgbClr val="1779BA"/>
                </a:solidFill>
                <a:latin typeface="+mn-lt"/>
                <a:ea typeface="Lato"/>
                <a:cs typeface="Lato"/>
                <a:sym typeface="Lato"/>
                <a:hlinkClick r:id="rId3">
                  <a:extLst>
                    <a:ext uri="{A12FA001-AC4F-418D-AE19-62706E023703}">
                      <ahyp:hlinkClr xmlns:ahyp="http://schemas.microsoft.com/office/drawing/2018/hyperlinkcolor" val="tx"/>
                    </a:ext>
                  </a:extLst>
                </a:hlinkClick>
              </a:rPr>
              <a:t>Going Beyond Development: Faculty Professional Learning—An Academic Senate Obligation to Promote Equity-Minded Practices that Improve Instruction and Student Success</a:t>
            </a:r>
            <a:endParaRPr b="0" i="0" u="none" strike="noStrike" dirty="0">
              <a:solidFill>
                <a:srgbClr val="1779BA"/>
              </a:solidFill>
              <a:latin typeface="+mn-lt"/>
              <a:ea typeface="Lato"/>
              <a:cs typeface="Lato"/>
              <a:sym typeface="Lato"/>
            </a:endParaRPr>
          </a:p>
          <a:p>
            <a:pPr marL="228600" lvl="0" indent="-228600" algn="l" rtl="0">
              <a:lnSpc>
                <a:spcPct val="90000"/>
              </a:lnSpc>
              <a:spcBef>
                <a:spcPts val="1000"/>
              </a:spcBef>
              <a:spcAft>
                <a:spcPts val="0"/>
              </a:spcAft>
              <a:buClr>
                <a:srgbClr val="1779BA"/>
              </a:buClr>
              <a:buSzPts val="2400"/>
              <a:buChar char="•"/>
            </a:pPr>
            <a:r>
              <a:rPr lang="en-US" b="0" i="0" u="sng" strike="noStrike" dirty="0">
                <a:solidFill>
                  <a:srgbClr val="1779BA"/>
                </a:solidFill>
                <a:latin typeface="+mn-lt"/>
                <a:ea typeface="Lato"/>
                <a:cs typeface="Lato"/>
                <a:sym typeface="Lato"/>
                <a:hlinkClick r:id="rId4">
                  <a:extLst>
                    <a:ext uri="{A12FA001-AC4F-418D-AE19-62706E023703}">
                      <ahyp:hlinkClr xmlns:ahyp="http://schemas.microsoft.com/office/drawing/2018/hyperlinkcolor" val="tx"/>
                    </a:ext>
                  </a:extLst>
                </a:hlinkClick>
              </a:rPr>
              <a:t>Anti-Racism Education in the California Community Colleges</a:t>
            </a:r>
            <a:endParaRPr dirty="0">
              <a:solidFill>
                <a:srgbClr val="1779BA"/>
              </a:solidFill>
              <a:latin typeface="+mn-lt"/>
              <a:ea typeface="Lato"/>
              <a:cs typeface="Lato"/>
              <a:sym typeface="Lato"/>
            </a:endParaRPr>
          </a:p>
          <a:p>
            <a:pPr marL="228600" lvl="0" indent="-228600" algn="l" rtl="0">
              <a:lnSpc>
                <a:spcPct val="90000"/>
              </a:lnSpc>
              <a:spcBef>
                <a:spcPts val="1000"/>
              </a:spcBef>
              <a:spcAft>
                <a:spcPts val="0"/>
              </a:spcAft>
              <a:buClr>
                <a:srgbClr val="1779BA"/>
              </a:buClr>
              <a:buSzPts val="2400"/>
              <a:buChar char="•"/>
            </a:pPr>
            <a:r>
              <a:rPr lang="en-US" b="0" i="0" u="sng" strike="noStrike" dirty="0">
                <a:solidFill>
                  <a:srgbClr val="1779BA"/>
                </a:solidFill>
                <a:latin typeface="+mn-lt"/>
                <a:ea typeface="Lato"/>
                <a:cs typeface="Lato"/>
                <a:sym typeface="Lato"/>
                <a:hlinkClick r:id="rId5">
                  <a:extLst>
                    <a:ext uri="{A12FA001-AC4F-418D-AE19-62706E023703}">
                      <ahyp:hlinkClr xmlns:ahyp="http://schemas.microsoft.com/office/drawing/2018/hyperlinkcolor" val="tx"/>
                    </a:ext>
                  </a:extLst>
                </a:hlinkClick>
              </a:rPr>
              <a:t>Equity-Driven Systems: Student Equity and Achievement in the California Community Colleges</a:t>
            </a:r>
            <a:endParaRPr b="0" i="0" u="none" strike="noStrike" dirty="0">
              <a:solidFill>
                <a:srgbClr val="1779BA"/>
              </a:solidFill>
              <a:latin typeface="+mn-lt"/>
              <a:ea typeface="Lato"/>
              <a:cs typeface="Lato"/>
              <a:sym typeface="Lato"/>
            </a:endParaRPr>
          </a:p>
          <a:p>
            <a:pPr marL="228600" lvl="0" indent="-228600" algn="l" rtl="0">
              <a:lnSpc>
                <a:spcPct val="90000"/>
              </a:lnSpc>
              <a:spcBef>
                <a:spcPts val="1000"/>
              </a:spcBef>
              <a:spcAft>
                <a:spcPts val="0"/>
              </a:spcAft>
              <a:buClr>
                <a:srgbClr val="404040"/>
              </a:buClr>
              <a:buSzPts val="1800"/>
              <a:buChar char="•"/>
            </a:pPr>
            <a:r>
              <a:rPr lang="en-US" dirty="0">
                <a:solidFill>
                  <a:schemeClr val="accent1"/>
                </a:solidFill>
                <a:latin typeface="+mn-lt"/>
                <a:ea typeface="Calibri"/>
                <a:cs typeface="Calibri"/>
                <a:sym typeface="Calibri"/>
              </a:rPr>
              <a:t>DEI in Curriculum Model Principles and Practices Framework</a:t>
            </a:r>
            <a:endParaRPr dirty="0">
              <a:solidFill>
                <a:schemeClr val="accent1"/>
              </a:solidFill>
              <a:latin typeface="+mn-lt"/>
              <a:ea typeface="Lato"/>
              <a:cs typeface="Lato"/>
              <a:sym typeface="Lato"/>
            </a:endParaRPr>
          </a:p>
          <a:p>
            <a:pPr marL="228600" lvl="0" indent="-228600" algn="l" rtl="0">
              <a:lnSpc>
                <a:spcPct val="90000"/>
              </a:lnSpc>
              <a:spcBef>
                <a:spcPts val="1000"/>
              </a:spcBef>
              <a:spcAft>
                <a:spcPts val="0"/>
              </a:spcAft>
              <a:buClr>
                <a:srgbClr val="404040"/>
              </a:buClr>
              <a:buSzPts val="1800"/>
              <a:buChar char="•"/>
            </a:pPr>
            <a:r>
              <a:rPr lang="en-US" i="1" dirty="0">
                <a:solidFill>
                  <a:schemeClr val="accent1"/>
                </a:solidFill>
                <a:latin typeface="+mn-lt"/>
                <a:ea typeface="Times New Roman"/>
                <a:cs typeface="Times New Roman"/>
                <a:sym typeface="Times New Roman"/>
              </a:rPr>
              <a:t>DEI in Curriculum Model Principles and Practices</a:t>
            </a:r>
            <a:endParaRPr b="0" i="0" u="none" strike="noStrike" dirty="0">
              <a:solidFill>
                <a:schemeClr val="accent1"/>
              </a:solidFill>
              <a:latin typeface="+mn-lt"/>
              <a:ea typeface="Lato"/>
              <a:cs typeface="Lato"/>
              <a:sym typeface="Lato"/>
            </a:endParaRPr>
          </a:p>
          <a:p>
            <a:pPr marL="228600" lvl="0" indent="-228600" algn="l" rtl="0">
              <a:lnSpc>
                <a:spcPct val="90000"/>
              </a:lnSpc>
              <a:spcBef>
                <a:spcPts val="1000"/>
              </a:spcBef>
              <a:spcAft>
                <a:spcPts val="0"/>
              </a:spcAft>
              <a:buClr>
                <a:schemeClr val="accent1"/>
              </a:buClr>
              <a:buSzPts val="2400"/>
              <a:buChar char="•"/>
            </a:pPr>
            <a:r>
              <a:rPr lang="en-US" dirty="0">
                <a:solidFill>
                  <a:schemeClr val="accent1"/>
                </a:solidFill>
                <a:latin typeface="+mn-lt"/>
                <a:ea typeface="Lato"/>
                <a:cs typeface="Lato"/>
                <a:sym typeface="Lato"/>
              </a:rPr>
              <a:t>Subscribe to </a:t>
            </a:r>
            <a:r>
              <a:rPr lang="en-US" u="sng" dirty="0">
                <a:solidFill>
                  <a:srgbClr val="1779BA"/>
                </a:solidFill>
                <a:latin typeface="+mn-lt"/>
                <a:ea typeface="Lato"/>
                <a:cs typeface="Lato"/>
                <a:sym typeface="Lato"/>
                <a:hlinkClick r:id="rId6">
                  <a:extLst>
                    <a:ext uri="{A12FA001-AC4F-418D-AE19-62706E023703}">
                      <ahyp:hlinkClr xmlns:ahyp="http://schemas.microsoft.com/office/drawing/2018/hyperlinkcolor" val="tx"/>
                    </a:ext>
                  </a:extLst>
                </a:hlinkClick>
              </a:rPr>
              <a:t>ASCCC listservs</a:t>
            </a:r>
            <a:r>
              <a:rPr lang="en-US" dirty="0">
                <a:solidFill>
                  <a:srgbClr val="1779BA"/>
                </a:solidFill>
                <a:latin typeface="+mn-lt"/>
                <a:ea typeface="Lato"/>
                <a:cs typeface="Lato"/>
                <a:sym typeface="Lato"/>
              </a:rPr>
              <a:t>!</a:t>
            </a:r>
            <a:endParaRPr dirty="0">
              <a:latin typeface="+mn-lt"/>
            </a:endParaRPr>
          </a:p>
          <a:p>
            <a:pPr marL="228600" lvl="0" indent="-228600" algn="l" rtl="0">
              <a:lnSpc>
                <a:spcPct val="90000"/>
              </a:lnSpc>
              <a:spcBef>
                <a:spcPts val="1000"/>
              </a:spcBef>
              <a:spcAft>
                <a:spcPts val="0"/>
              </a:spcAft>
              <a:buClr>
                <a:schemeClr val="accent1"/>
              </a:buClr>
              <a:buSzPts val="2400"/>
              <a:buChar char="•"/>
            </a:pPr>
            <a:r>
              <a:rPr lang="en-US" dirty="0">
                <a:solidFill>
                  <a:schemeClr val="accent1"/>
                </a:solidFill>
                <a:latin typeface="+mn-lt"/>
                <a:ea typeface="Lato"/>
                <a:cs typeface="Lato"/>
                <a:sym typeface="Lato"/>
              </a:rPr>
              <a:t>Volunteer for </a:t>
            </a:r>
            <a:r>
              <a:rPr lang="en-US" u="sng" dirty="0">
                <a:solidFill>
                  <a:srgbClr val="1779BA"/>
                </a:solidFill>
                <a:latin typeface="+mn-lt"/>
                <a:ea typeface="Lato"/>
                <a:cs typeface="Lato"/>
                <a:sym typeface="Lato"/>
                <a:hlinkClick r:id="rId7">
                  <a:extLst>
                    <a:ext uri="{A12FA001-AC4F-418D-AE19-62706E023703}">
                      <ahyp:hlinkClr xmlns:ahyp="http://schemas.microsoft.com/office/drawing/2018/hyperlinkcolor" val="tx"/>
                    </a:ext>
                  </a:extLst>
                </a:hlinkClick>
              </a:rPr>
              <a:t>ASCCC statewide service</a:t>
            </a:r>
            <a:r>
              <a:rPr lang="en-US" dirty="0">
                <a:solidFill>
                  <a:srgbClr val="1779BA"/>
                </a:solidFill>
                <a:latin typeface="+mn-lt"/>
                <a:ea typeface="Lato"/>
                <a:cs typeface="Lato"/>
                <a:sym typeface="Lato"/>
              </a:rPr>
              <a:t>!</a:t>
            </a:r>
            <a:endParaRPr dirty="0">
              <a:latin typeface="+mn-lt"/>
            </a:endParaRPr>
          </a:p>
          <a:p>
            <a:pPr marL="228600" lvl="0" indent="-228600" algn="l" rtl="0">
              <a:lnSpc>
                <a:spcPct val="90000"/>
              </a:lnSpc>
              <a:spcBef>
                <a:spcPts val="1000"/>
              </a:spcBef>
              <a:spcAft>
                <a:spcPts val="0"/>
              </a:spcAft>
              <a:buClr>
                <a:schemeClr val="accent1"/>
              </a:buClr>
              <a:buSzPts val="2400"/>
              <a:buChar char="•"/>
            </a:pPr>
            <a:r>
              <a:rPr lang="en-US" dirty="0">
                <a:solidFill>
                  <a:schemeClr val="accent1"/>
                </a:solidFill>
                <a:latin typeface="+mn-lt"/>
                <a:ea typeface="Lato"/>
                <a:cs typeface="Lato"/>
                <a:sym typeface="Lato"/>
              </a:rPr>
              <a:t>And so much more from </a:t>
            </a:r>
            <a:r>
              <a:rPr lang="en-US" u="sng" dirty="0">
                <a:solidFill>
                  <a:schemeClr val="accent1"/>
                </a:solidFill>
                <a:latin typeface="+mn-lt"/>
                <a:ea typeface="Lato"/>
                <a:cs typeface="Lato"/>
                <a:sym typeface="Lato"/>
                <a:hlinkClick r:id="rId8">
                  <a:extLst>
                    <a:ext uri="{A12FA001-AC4F-418D-AE19-62706E023703}">
                      <ahyp:hlinkClr xmlns:ahyp="http://schemas.microsoft.com/office/drawing/2018/hyperlinkcolor" val="tx"/>
                    </a:ext>
                  </a:extLst>
                </a:hlinkClick>
              </a:rPr>
              <a:t>ASCCC</a:t>
            </a:r>
            <a:r>
              <a:rPr lang="en-US" dirty="0">
                <a:solidFill>
                  <a:schemeClr val="accent1"/>
                </a:solidFill>
                <a:latin typeface="+mn-lt"/>
                <a:ea typeface="Lato"/>
                <a:cs typeface="Lato"/>
                <a:sym typeface="Lato"/>
              </a:rPr>
              <a:t>… (Rostrums, resolutions, events, local academic senate visits, take action!)</a:t>
            </a:r>
            <a:endParaRPr dirty="0">
              <a:solidFill>
                <a:schemeClr val="accent1"/>
              </a:solidFill>
              <a:latin typeface="+mn-lt"/>
            </a:endParaRPr>
          </a:p>
        </p:txBody>
      </p:sp>
      <p:sp>
        <p:nvSpPr>
          <p:cNvPr id="98" name="Google Shape;98;p9"/>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theme/theme1.xml><?xml version="1.0" encoding="utf-8"?>
<a:theme xmlns:a="http://schemas.openxmlformats.org/drawingml/2006/main" name="ASCCC Curriculum Inst. 2020 Theme">
  <a:themeElements>
    <a:clrScheme name="ASCCC Plenary Spring 2022">
      <a:dk1>
        <a:srgbClr val="0D0C36"/>
      </a:dk1>
      <a:lt1>
        <a:srgbClr val="FFFFFF"/>
      </a:lt1>
      <a:dk2>
        <a:srgbClr val="1E3C8C"/>
      </a:dk2>
      <a:lt2>
        <a:srgbClr val="7E48AA"/>
      </a:lt2>
      <a:accent1>
        <a:srgbClr val="3065CE"/>
      </a:accent1>
      <a:accent2>
        <a:srgbClr val="FF478B"/>
      </a:accent2>
      <a:accent3>
        <a:srgbClr val="4BE3E7"/>
      </a:accent3>
      <a:accent4>
        <a:srgbClr val="D1E2E9"/>
      </a:accent4>
      <a:accent5>
        <a:srgbClr val="4BE3E7"/>
      </a:accent5>
      <a:accent6>
        <a:srgbClr val="D0AAEE"/>
      </a:accent6>
      <a:hlink>
        <a:srgbClr val="2F65CE"/>
      </a:hlink>
      <a:folHlink>
        <a:srgbClr val="7E48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1086</Words>
  <Application>Microsoft Office PowerPoint</Application>
  <PresentationFormat>Widescreen</PresentationFormat>
  <Paragraphs>71</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Tahoma</vt:lpstr>
      <vt:lpstr>Palatino</vt:lpstr>
      <vt:lpstr>ASCCC Curriculum Inst. 2020 Theme</vt:lpstr>
      <vt:lpstr>I.D.E.A.A. PRACTITIONERS FROM THEORY TO PRACTICE  Amber Gillis,  ASCCC South Representative  Luke Lara,  MiraCosta College  Carrie Roberson,  ASCCC At-Large Representative  </vt:lpstr>
      <vt:lpstr>TODAY</vt:lpstr>
      <vt:lpstr>HARD work + HEART work!</vt:lpstr>
      <vt:lpstr>I.D.E.A.A.  From:(CO Glossary of DEI Terms)</vt:lpstr>
      <vt:lpstr>Opportunity AND Obligation to support I.D.E.A.A. Practitioners</vt:lpstr>
      <vt:lpstr>YOUR TURN!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I.D.E.A.A. PRACTITIONERS FROM THEORY TO PRACTICE  Amber Gillis,  ASCCC South Representative  Luke Lara,  MiraCosta College  Carrie Roberson,  ASCCC At-Large Representative  </dc:title>
  <dc:creator>Carrie Roberson</dc:creator>
  <cp:lastModifiedBy>Carrie Roberson</cp:lastModifiedBy>
  <cp:revision>2</cp:revision>
  <dcterms:created xsi:type="dcterms:W3CDTF">2022-03-23T19:12:19Z</dcterms:created>
  <dcterms:modified xsi:type="dcterms:W3CDTF">2022-04-07T18:44:09Z</dcterms:modified>
</cp:coreProperties>
</file>