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6" name="Google Shape;4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2e29be703a_1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2e29be703a_1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5" name="Google Shape;115;g22e29be703a_1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2e1ef219d8_1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2e1ef219d8_1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5" name="Google Shape;125;g22e1ef219d8_1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2e1ef219d8_1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2e1ef219d8_1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5" name="Google Shape;135;g22e1ef219d8_1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2e1ef219d8_1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2e1ef219d8_1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3" name="Google Shape;143;g22e1ef219d8_1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2e1ef219d8_1_3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51" name="Google Shape;151;g22e1ef219d8_1_3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2e1ef219d8_1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2e1ef219d8_1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3" name="Google Shape;163;g22e1ef219d8_1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2e29be703a_1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2e29be703a_1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2" name="Google Shape;172;g22e29be703a_1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2e29be703a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2e29be703a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2" name="Google Shape;182;g22e29be703a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2e29be703a_1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2e29be703a_1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1" name="Google Shape;191;g22e29be703a_1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283f928fe7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283f928fe7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0" name="Google Shape;200;g2283f928fe7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2283f928fe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 name="Google Shape;51;g2283f928fe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2" name="Google Shape;52;g2283f928fe7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283f928fe7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283f928fe7_0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6" name="Google Shape;206;g2283f928fe7_0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145007b3c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145007b3c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4" name="Google Shape;214;g2145007b3c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283f928fe7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283f928fe7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2" name="Google Shape;222;g2283f928fe7_0_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283f928fe7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283f928fe7_0_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0" name="Google Shape;230;g2283f928fe7_0_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283f928fe7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283f928fe7_0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8" name="Google Shape;238;g2283f928fe7_0_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145007b3cc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145007b3cc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6" name="Google Shape;246;g2145007b3cc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145007b3cc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145007b3cc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4" name="Google Shape;254;g2145007b3cc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283f928fe7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283f928fe7_0_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2" name="Google Shape;262;g2283f928fe7_0_6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283f928fe7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9" name="Google Shape;59;g2283f928fe7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0" name="Google Shape;60;g2283f928fe7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283f928fe7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5" name="Google Shape;65;g2283f928fe7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6" name="Google Shape;66;g2283f928fe7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145007b3cc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 name="Google Shape;73;g2145007b3cc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4" name="Google Shape;74;g2145007b3cc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283f928fe7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2" name="Google Shape;82;g2283f928fe7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3" name="Google Shape;83;g2283f928fe7_0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145007b3cc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1" name="Google Shape;91;g2145007b3cc_0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2" name="Google Shape;92;g2145007b3cc_0_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145007b3cc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145007b3cc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1" name="Google Shape;101;g2145007b3cc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2e1ef219d8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2e1ef219d8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9" name="Google Shape;109;g22e1ef219d8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2"/>
          <p:cNvSpPr txBox="1"/>
          <p:nvPr>
            <p:ph type="title"/>
          </p:nvPr>
        </p:nvSpPr>
        <p:spPr>
          <a:xfrm>
            <a:off x="959005" y="4323806"/>
            <a:ext cx="10432249" cy="2160534"/>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A">
  <p:cSld name="Section Slide A">
    <p:spTree>
      <p:nvGrpSpPr>
        <p:cNvPr id="15" name="Shape 15"/>
        <p:cNvGrpSpPr/>
        <p:nvPr/>
      </p:nvGrpSpPr>
      <p:grpSpPr>
        <a:xfrm>
          <a:off x="0" y="0"/>
          <a:ext cx="0" cy="0"/>
          <a:chOff x="0" y="0"/>
          <a:chExt cx="0" cy="0"/>
        </a:xfrm>
      </p:grpSpPr>
      <p:sp>
        <p:nvSpPr>
          <p:cNvPr id="16" name="Google Shape;16;p3"/>
          <p:cNvSpPr/>
          <p:nvPr/>
        </p:nvSpPr>
        <p:spPr>
          <a:xfrm>
            <a:off x="0" y="0"/>
            <a:ext cx="12192000" cy="2272937"/>
          </a:xfrm>
          <a:prstGeom prst="rect">
            <a:avLst/>
          </a:prstGeom>
          <a:solidFill>
            <a:schemeClr val="accent1"/>
          </a:solidFill>
          <a:ln cap="flat" cmpd="sng" w="12700">
            <a:solidFill>
              <a:srgbClr val="055E5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3"/>
          <p:cNvPicPr preferRelativeResize="0"/>
          <p:nvPr/>
        </p:nvPicPr>
        <p:blipFill rotWithShape="1">
          <a:blip r:embed="rId2">
            <a:alphaModFix/>
          </a:blip>
          <a:srcRect b="0" l="0" r="0" t="0"/>
          <a:stretch/>
        </p:blipFill>
        <p:spPr>
          <a:xfrm>
            <a:off x="830263" y="6376988"/>
            <a:ext cx="377825" cy="377825"/>
          </a:xfrm>
          <a:prstGeom prst="rect">
            <a:avLst/>
          </a:prstGeom>
          <a:noFill/>
          <a:ln>
            <a:noFill/>
          </a:ln>
        </p:spPr>
      </p:pic>
      <p:sp>
        <p:nvSpPr>
          <p:cNvPr id="18" name="Google Shape;18;p3"/>
          <p:cNvSpPr txBox="1"/>
          <p:nvPr>
            <p:ph type="title"/>
          </p:nvPr>
        </p:nvSpPr>
        <p:spPr>
          <a:xfrm>
            <a:off x="2795450" y="403412"/>
            <a:ext cx="8558347" cy="168576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sz="38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9" name="Google Shape;19;p3"/>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rgbClr val="404040"/>
              </a:buClr>
              <a:buSzPts val="2400"/>
              <a:buFont typeface="Arial"/>
              <a:buNone/>
              <a:defRPr sz="2400"/>
            </a:lvl1pPr>
            <a:lvl2pPr indent="-381000" lvl="1" marL="914400" algn="l">
              <a:lnSpc>
                <a:spcPct val="90000"/>
              </a:lnSpc>
              <a:spcBef>
                <a:spcPts val="500"/>
              </a:spcBef>
              <a:spcAft>
                <a:spcPts val="0"/>
              </a:spcAft>
              <a:buClr>
                <a:srgbClr val="404040"/>
              </a:buClr>
              <a:buSzPts val="2400"/>
              <a:buChar char="•"/>
              <a:defRPr sz="2400"/>
            </a:lvl2pPr>
            <a:lvl3pPr indent="-355600" lvl="2" marL="1371600" algn="l">
              <a:lnSpc>
                <a:spcPct val="90000"/>
              </a:lnSpc>
              <a:spcBef>
                <a:spcPts val="500"/>
              </a:spcBef>
              <a:spcAft>
                <a:spcPts val="0"/>
              </a:spcAft>
              <a:buClr>
                <a:srgbClr val="404040"/>
              </a:buClr>
              <a:buSzPts val="2000"/>
              <a:buChar char="•"/>
              <a:defRPr sz="2000"/>
            </a:lvl3pPr>
            <a:lvl4pPr indent="-342900" lvl="3" marL="1828800" algn="l">
              <a:lnSpc>
                <a:spcPct val="90000"/>
              </a:lnSpc>
              <a:spcBef>
                <a:spcPts val="500"/>
              </a:spcBef>
              <a:spcAft>
                <a:spcPts val="0"/>
              </a:spcAft>
              <a:buClr>
                <a:srgbClr val="404040"/>
              </a:buClr>
              <a:buSzPts val="1800"/>
              <a:buChar char="•"/>
              <a:defRPr sz="1800"/>
            </a:lvl4pPr>
            <a:lvl5pPr indent="-355600" lvl="4" marL="2286000" algn="l">
              <a:lnSpc>
                <a:spcPct val="90000"/>
              </a:lnSpc>
              <a:spcBef>
                <a:spcPts val="500"/>
              </a:spcBef>
              <a:spcAft>
                <a:spcPts val="0"/>
              </a:spcAft>
              <a:buClr>
                <a:srgbClr val="404040"/>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0" name="Google Shape;20;p3"/>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1" name="Google Shape;21;p3"/>
          <p:cNvPicPr preferRelativeResize="0"/>
          <p:nvPr/>
        </p:nvPicPr>
        <p:blipFill rotWithShape="1">
          <a:blip r:embed="rId3">
            <a:alphaModFix/>
          </a:blip>
          <a:srcRect b="0" l="0" r="0" t="0"/>
          <a:stretch/>
        </p:blipFill>
        <p:spPr>
          <a:xfrm>
            <a:off x="0" y="0"/>
            <a:ext cx="2575995" cy="22729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2 Column Slide">
  <p:cSld name="1_Content 2 Column Slide">
    <p:spTree>
      <p:nvGrpSpPr>
        <p:cNvPr id="22"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24" name="Google Shape;24;p4"/>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8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 name="Google Shape;25;p4"/>
          <p:cNvSpPr txBox="1"/>
          <p:nvPr>
            <p:ph idx="1" type="body"/>
          </p:nvPr>
        </p:nvSpPr>
        <p:spPr>
          <a:xfrm>
            <a:off x="1277650" y="1798320"/>
            <a:ext cx="4922537" cy="439134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4"/>
          <p:cNvSpPr txBox="1"/>
          <p:nvPr>
            <p:ph idx="2" type="body"/>
          </p:nvPr>
        </p:nvSpPr>
        <p:spPr>
          <a:xfrm>
            <a:off x="6388259" y="1798320"/>
            <a:ext cx="4948881" cy="439134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4"/>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8" name="Google Shape;28;p4"/>
          <p:cNvPicPr preferRelativeResize="0"/>
          <p:nvPr/>
        </p:nvPicPr>
        <p:blipFill rotWithShape="1">
          <a:blip r:embed="rId3">
            <a:alphaModFix/>
          </a:blip>
          <a:srcRect b="0" l="0" r="0" t="0"/>
          <a:stretch/>
        </p:blipFill>
        <p:spPr>
          <a:xfrm>
            <a:off x="-7113" y="0"/>
            <a:ext cx="822046" cy="6858000"/>
          </a:xfrm>
          <a:prstGeom prst="rect">
            <a:avLst/>
          </a:prstGeom>
          <a:noFill/>
          <a:ln>
            <a:noFill/>
          </a:ln>
          <a:effectLst>
            <a:outerShdw blurRad="190500" rotWithShape="0" algn="ctr" dist="50800">
              <a:srgbClr val="000000">
                <a:alpha val="40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1 Column Slide">
  <p:cSld name="1_Content 1 Column Slide">
    <p:spTree>
      <p:nvGrpSpPr>
        <p:cNvPr id="29" name="Shape 29"/>
        <p:cNvGrpSpPr/>
        <p:nvPr/>
      </p:nvGrpSpPr>
      <p:grpSpPr>
        <a:xfrm>
          <a:off x="0" y="0"/>
          <a:ext cx="0" cy="0"/>
          <a:chOff x="0" y="0"/>
          <a:chExt cx="0" cy="0"/>
        </a:xfrm>
      </p:grpSpPr>
      <p:pic>
        <p:nvPicPr>
          <p:cNvPr id="30" name="Google Shape;30;p5"/>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31" name="Google Shape;31;p5"/>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8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2" name="Google Shape;32;p5"/>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4" name="Google Shape;34;p5"/>
          <p:cNvPicPr preferRelativeResize="0"/>
          <p:nvPr/>
        </p:nvPicPr>
        <p:blipFill rotWithShape="1">
          <a:blip r:embed="rId3">
            <a:alphaModFix/>
          </a:blip>
          <a:srcRect b="0" l="0" r="0" t="0"/>
          <a:stretch/>
        </p:blipFill>
        <p:spPr>
          <a:xfrm>
            <a:off x="-7113" y="0"/>
            <a:ext cx="822046" cy="6857999"/>
          </a:xfrm>
          <a:prstGeom prst="rect">
            <a:avLst/>
          </a:prstGeom>
          <a:noFill/>
          <a:ln>
            <a:noFill/>
          </a:ln>
          <a:effectLst>
            <a:outerShdw blurRad="190500" rotWithShape="0" algn="ctr" dist="50800">
              <a:srgbClr val="000000">
                <a:alpha val="4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pic>
        <p:nvPicPr>
          <p:cNvPr id="36" name="Google Shape;36;p6"/>
          <p:cNvPicPr preferRelativeResize="0"/>
          <p:nvPr/>
        </p:nvPicPr>
        <p:blipFill rotWithShape="1">
          <a:blip r:embed="rId2">
            <a:alphaModFix/>
          </a:blip>
          <a:srcRect b="0" l="0" r="0" t="0"/>
          <a:stretch/>
        </p:blipFill>
        <p:spPr>
          <a:xfrm>
            <a:off x="830263" y="6376988"/>
            <a:ext cx="377825" cy="377825"/>
          </a:xfrm>
          <a:prstGeom prst="rect">
            <a:avLst/>
          </a:prstGeom>
          <a:noFill/>
          <a:ln>
            <a:noFill/>
          </a:ln>
        </p:spPr>
      </p:pic>
      <p:sp>
        <p:nvSpPr>
          <p:cNvPr id="37" name="Google Shape;37;p6"/>
          <p:cNvSpPr txBox="1"/>
          <p:nvPr>
            <p:ph idx="12" type="sldNum"/>
          </p:nvPr>
        </p:nvSpPr>
        <p:spPr>
          <a:xfrm>
            <a:off x="10298113" y="6356350"/>
            <a:ext cx="10556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8" name="Shape 38"/>
        <p:cNvGrpSpPr/>
        <p:nvPr/>
      </p:nvGrpSpPr>
      <p:grpSpPr>
        <a:xfrm>
          <a:off x="0" y="0"/>
          <a:ext cx="0" cy="0"/>
          <a:chOff x="0" y="0"/>
          <a:chExt cx="0" cy="0"/>
        </a:xfrm>
      </p:grpSpPr>
      <p:sp>
        <p:nvSpPr>
          <p:cNvPr id="39" name="Google Shape;39;p7"/>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 name="Google Shape;40;p7"/>
          <p:cNvSpPr txBox="1"/>
          <p:nvPr>
            <p:ph idx="1" type="body"/>
          </p:nvPr>
        </p:nvSpPr>
        <p:spPr>
          <a:xfrm>
            <a:off x="1216548" y="2108201"/>
            <a:ext cx="10058400" cy="3760800"/>
          </a:xfrm>
          <a:prstGeom prst="rect">
            <a:avLst/>
          </a:prstGeom>
          <a:noFill/>
          <a:ln>
            <a:noFill/>
          </a:ln>
        </p:spPr>
        <p:txBody>
          <a:bodyPr anchorCtr="0" anchor="t" bIns="45700" lIns="0" spcFirstLastPara="1" rIns="0" wrap="square" tIns="45700">
            <a:normAutofit/>
          </a:bodyPr>
          <a:lstStyle>
            <a:lvl1pPr indent="-342900" lvl="0" marL="457200" rtl="0" algn="l">
              <a:lnSpc>
                <a:spcPct val="100000"/>
              </a:lnSpc>
              <a:spcBef>
                <a:spcPts val="1200"/>
              </a:spcBef>
              <a:spcAft>
                <a:spcPts val="0"/>
              </a:spcAft>
              <a:buSzPts val="1800"/>
              <a:buChar char="•"/>
              <a:defRPr/>
            </a:lvl1pPr>
            <a:lvl2pPr indent="-342900" lvl="1" marL="914400" rtl="0" algn="l">
              <a:lnSpc>
                <a:spcPct val="100000"/>
              </a:lnSpc>
              <a:spcBef>
                <a:spcPts val="200"/>
              </a:spcBef>
              <a:spcAft>
                <a:spcPts val="0"/>
              </a:spcAft>
              <a:buSzPts val="1800"/>
              <a:buChar char="•"/>
              <a:defRPr/>
            </a:lvl2pPr>
            <a:lvl3pPr indent="-342900" lvl="2" marL="1371600" rtl="0" algn="l">
              <a:lnSpc>
                <a:spcPct val="100000"/>
              </a:lnSpc>
              <a:spcBef>
                <a:spcPts val="400"/>
              </a:spcBef>
              <a:spcAft>
                <a:spcPts val="0"/>
              </a:spcAft>
              <a:buSzPts val="1800"/>
              <a:buChar char="•"/>
              <a:defRPr/>
            </a:lvl3pPr>
            <a:lvl4pPr indent="-342900" lvl="3" marL="1828800" rtl="0" algn="l">
              <a:lnSpc>
                <a:spcPct val="100000"/>
              </a:lnSpc>
              <a:spcBef>
                <a:spcPts val="400"/>
              </a:spcBef>
              <a:spcAft>
                <a:spcPts val="0"/>
              </a:spcAft>
              <a:buSzPts val="1800"/>
              <a:buChar char="•"/>
              <a:defRPr/>
            </a:lvl4pPr>
            <a:lvl5pPr indent="-342900" lvl="4" marL="2286000" rtl="0" algn="l">
              <a:lnSpc>
                <a:spcPct val="10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41" name="Google Shape;41;p7"/>
          <p:cNvSpPr txBox="1"/>
          <p:nvPr>
            <p:ph idx="10" type="dt"/>
          </p:nvPr>
        </p:nvSpPr>
        <p:spPr>
          <a:xfrm>
            <a:off x="6834126" y="6446838"/>
            <a:ext cx="25848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 name="Google Shape;42;p7"/>
          <p:cNvSpPr txBox="1"/>
          <p:nvPr>
            <p:ph idx="11" type="ftr"/>
          </p:nvPr>
        </p:nvSpPr>
        <p:spPr>
          <a:xfrm>
            <a:off x="1097279" y="6446838"/>
            <a:ext cx="4846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3" name="Google Shape;43;p7"/>
          <p:cNvSpPr txBox="1"/>
          <p:nvPr>
            <p:ph idx="12" type="sldNum"/>
          </p:nvPr>
        </p:nvSpPr>
        <p:spPr>
          <a:xfrm>
            <a:off x="10375670" y="6446838"/>
            <a:ext cx="7800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277938" y="365125"/>
            <a:ext cx="10075862"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2"/>
                </a:solidFill>
                <a:latin typeface="Georgia"/>
                <a:ea typeface="Georgia"/>
                <a:cs typeface="Georgia"/>
                <a:sym typeface="Georgia"/>
              </a:defRPr>
            </a:lvl1pPr>
            <a:lvl2pPr lvl="1" marR="0" rtl="0" algn="l">
              <a:lnSpc>
                <a:spcPct val="90000"/>
              </a:lnSpc>
              <a:spcBef>
                <a:spcPts val="0"/>
              </a:spcBef>
              <a:spcAft>
                <a:spcPts val="0"/>
              </a:spcAft>
              <a:buSzPts val="1400"/>
              <a:buNone/>
              <a:defRPr b="0" i="0" sz="4400" u="none" cap="none" strike="noStrike">
                <a:solidFill>
                  <a:schemeClr val="dk1"/>
                </a:solidFill>
                <a:latin typeface="Palatino"/>
                <a:ea typeface="Palatino"/>
                <a:cs typeface="Palatino"/>
                <a:sym typeface="Palatino"/>
              </a:defRPr>
            </a:lvl2pPr>
            <a:lvl3pPr lvl="2" marR="0" rtl="0" algn="l">
              <a:lnSpc>
                <a:spcPct val="90000"/>
              </a:lnSpc>
              <a:spcBef>
                <a:spcPts val="0"/>
              </a:spcBef>
              <a:spcAft>
                <a:spcPts val="0"/>
              </a:spcAft>
              <a:buSzPts val="1400"/>
              <a:buNone/>
              <a:defRPr b="0" i="0" sz="4400" u="none" cap="none" strike="noStrike">
                <a:solidFill>
                  <a:schemeClr val="dk1"/>
                </a:solidFill>
                <a:latin typeface="Palatino"/>
                <a:ea typeface="Palatino"/>
                <a:cs typeface="Palatino"/>
                <a:sym typeface="Palatino"/>
              </a:defRPr>
            </a:lvl3pPr>
            <a:lvl4pPr lvl="3" marR="0" rtl="0" algn="l">
              <a:lnSpc>
                <a:spcPct val="90000"/>
              </a:lnSpc>
              <a:spcBef>
                <a:spcPts val="0"/>
              </a:spcBef>
              <a:spcAft>
                <a:spcPts val="0"/>
              </a:spcAft>
              <a:buSzPts val="1400"/>
              <a:buNone/>
              <a:defRPr b="0" i="0" sz="4400" u="none" cap="none" strike="noStrike">
                <a:solidFill>
                  <a:schemeClr val="dk1"/>
                </a:solidFill>
                <a:latin typeface="Palatino"/>
                <a:ea typeface="Palatino"/>
                <a:cs typeface="Palatino"/>
                <a:sym typeface="Palatino"/>
              </a:defRPr>
            </a:lvl4pPr>
            <a:lvl5pPr lvl="4" marR="0" rtl="0" algn="l">
              <a:lnSpc>
                <a:spcPct val="90000"/>
              </a:lnSpc>
              <a:spcBef>
                <a:spcPts val="0"/>
              </a:spcBef>
              <a:spcAft>
                <a:spcPts val="0"/>
              </a:spcAft>
              <a:buSzPts val="1400"/>
              <a:buNone/>
              <a:defRPr b="0" i="0" sz="4400" u="none" cap="none" strike="noStrike">
                <a:solidFill>
                  <a:schemeClr val="dk1"/>
                </a:solidFill>
                <a:latin typeface="Palatino"/>
                <a:ea typeface="Palatino"/>
                <a:cs typeface="Palatino"/>
                <a:sym typeface="Palatino"/>
              </a:defRPr>
            </a:lvl5pPr>
            <a:lvl6pPr lvl="5"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6pPr>
            <a:lvl7pPr lvl="6"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7pPr>
            <a:lvl8pPr lvl="7"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8pPr>
            <a:lvl9pPr lvl="8"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9pPr>
          </a:lstStyle>
          <a:p/>
        </p:txBody>
      </p:sp>
      <p:sp>
        <p:nvSpPr>
          <p:cNvPr id="11" name="Google Shape;11;p1"/>
          <p:cNvSpPr txBox="1"/>
          <p:nvPr>
            <p:ph idx="1" type="body"/>
          </p:nvPr>
        </p:nvSpPr>
        <p:spPr>
          <a:xfrm>
            <a:off x="1289050" y="1825625"/>
            <a:ext cx="1006475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404040"/>
              </a:buClr>
              <a:buSzPts val="2400"/>
              <a:buFont typeface="Arial"/>
              <a:buChar char="•"/>
              <a:defRPr b="0" i="0" sz="2400" u="none" cap="none" strike="noStrike">
                <a:solidFill>
                  <a:srgbClr val="404040"/>
                </a:solidFill>
                <a:latin typeface="Arial"/>
                <a:ea typeface="Arial"/>
                <a:cs typeface="Arial"/>
                <a:sym typeface="Arial"/>
              </a:defRPr>
            </a:lvl1pPr>
            <a:lvl2pPr indent="-368300" lvl="1" marL="914400" marR="0" rtl="0" algn="l">
              <a:lnSpc>
                <a:spcPct val="90000"/>
              </a:lnSpc>
              <a:spcBef>
                <a:spcPts val="500"/>
              </a:spcBef>
              <a:spcAft>
                <a:spcPts val="0"/>
              </a:spcAft>
              <a:buClr>
                <a:srgbClr val="404040"/>
              </a:buClr>
              <a:buSzPts val="2200"/>
              <a:buFont typeface="Arial"/>
              <a:buChar char="•"/>
              <a:defRPr b="0" i="0" sz="2200" u="none" cap="none" strike="noStrike">
                <a:solidFill>
                  <a:srgbClr val="404040"/>
                </a:solidFill>
                <a:latin typeface="Arial"/>
                <a:ea typeface="Arial"/>
                <a:cs typeface="Arial"/>
                <a:sym typeface="Arial"/>
              </a:defRPr>
            </a:lvl2pPr>
            <a:lvl3pPr indent="-355600" lvl="2" marL="1371600" marR="0" rtl="0" algn="l">
              <a:lnSpc>
                <a:spcPct val="90000"/>
              </a:lnSpc>
              <a:spcBef>
                <a:spcPts val="500"/>
              </a:spcBef>
              <a:spcAft>
                <a:spcPts val="0"/>
              </a:spcAft>
              <a:buClr>
                <a:srgbClr val="404040"/>
              </a:buClr>
              <a:buSzPts val="2000"/>
              <a:buFont typeface="Arial"/>
              <a:buChar char="•"/>
              <a:defRPr b="0" i="0" sz="2000" u="none" cap="none" strike="noStrike">
                <a:solidFill>
                  <a:srgbClr val="404040"/>
                </a:solidFill>
                <a:latin typeface="Arial"/>
                <a:ea typeface="Arial"/>
                <a:cs typeface="Arial"/>
                <a:sym typeface="Arial"/>
              </a:defRPr>
            </a:lvl3pPr>
            <a:lvl4pPr indent="-342900" lvl="3" marL="18288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4pPr>
            <a:lvl5pPr indent="-342900" lvl="4" marL="22860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aiccu.edu/page/AboutAICCU" TargetMode="External"/><Relationship Id="rId4" Type="http://schemas.openxmlformats.org/officeDocument/2006/relationships/image" Target="../media/image10.png"/><Relationship Id="rId5"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docs.google.com/spreadsheets/d/1T_rBNMY7OGTWpGmSg0weleRKnnziAq2z/edit?usp=sharing&amp;ouid=114420049630142416987&amp;rtpof=true&amp;sd=true" TargetMode="Externa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www.cccco.edu/About-Us/Chancellors-Office/Divisions/Educational-Services-and-Support/common-course-numbering-projec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cccco.edu/-/media/CCCCO-Website/Files/ccntaskforcefacilitationslides20220929-a11y.pdf?la=en&amp;hash=03D2A33D9186B92AFB466FB12F1203874D03FCD3" TargetMode="External"/><Relationship Id="rId4" Type="http://schemas.openxmlformats.org/officeDocument/2006/relationships/hyperlink" Target="https://www.cccco.edu/-/media/CCCCO-Website/docs/charter/ccntaskforcecharterfinal-a11y.pdf?la=en&amp;hash=5B64C1220F674625852E145AC2214749C83BF55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8"/>
          <p:cNvSpPr txBox="1"/>
          <p:nvPr>
            <p:ph type="title"/>
          </p:nvPr>
        </p:nvSpPr>
        <p:spPr>
          <a:xfrm>
            <a:off x="879900" y="4412999"/>
            <a:ext cx="10432200" cy="24450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None/>
            </a:pPr>
            <a:r>
              <a:rPr lang="en-US" sz="4000"/>
              <a:t>Common Course Numbering</a:t>
            </a:r>
            <a:endParaRPr sz="4000"/>
          </a:p>
          <a:p>
            <a:pPr indent="0" lvl="0" marL="0" rtl="0" algn="ctr">
              <a:lnSpc>
                <a:spcPct val="100000"/>
              </a:lnSpc>
              <a:spcBef>
                <a:spcPts val="0"/>
              </a:spcBef>
              <a:spcAft>
                <a:spcPts val="0"/>
              </a:spcAft>
              <a:buNone/>
            </a:pPr>
            <a:r>
              <a:t/>
            </a:r>
            <a:endParaRPr sz="2600"/>
          </a:p>
          <a:p>
            <a:pPr indent="0" lvl="0" marL="0" rtl="0" algn="ctr">
              <a:lnSpc>
                <a:spcPct val="100000"/>
              </a:lnSpc>
              <a:spcBef>
                <a:spcPts val="0"/>
              </a:spcBef>
              <a:spcAft>
                <a:spcPts val="0"/>
              </a:spcAft>
              <a:buNone/>
            </a:pPr>
            <a:r>
              <a:rPr lang="en-US" sz="2600"/>
              <a:t>Cheryl Aschenbach, ASCCC Vice President</a:t>
            </a:r>
            <a:endParaRPr sz="2600"/>
          </a:p>
          <a:p>
            <a:pPr indent="0" lvl="0" marL="0" rtl="0" algn="ctr">
              <a:lnSpc>
                <a:spcPct val="100000"/>
              </a:lnSpc>
              <a:spcBef>
                <a:spcPts val="0"/>
              </a:spcBef>
              <a:spcAft>
                <a:spcPts val="0"/>
              </a:spcAft>
              <a:buNone/>
            </a:pPr>
            <a:r>
              <a:rPr lang="en-US" sz="2600"/>
              <a:t>Omar Torres, College of the Canyons</a:t>
            </a:r>
            <a:endParaRPr sz="2600"/>
          </a:p>
          <a:p>
            <a:pPr indent="0" lvl="0" marL="0" rtl="0" algn="ctr">
              <a:lnSpc>
                <a:spcPct val="100000"/>
              </a:lnSpc>
              <a:spcBef>
                <a:spcPts val="0"/>
              </a:spcBef>
              <a:spcAft>
                <a:spcPts val="0"/>
              </a:spcAft>
              <a:buNone/>
            </a:pPr>
            <a:r>
              <a:rPr lang="en-US" sz="2600"/>
              <a:t>Tiffany Tran, Irvine Valley College</a:t>
            </a:r>
            <a:endParaRPr sz="2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C-ID and ASSIST</a:t>
            </a:r>
            <a:endParaRPr/>
          </a:p>
          <a:p>
            <a:pPr indent="0" lvl="0" marL="0" rtl="0" algn="ctr">
              <a:spcBef>
                <a:spcPts val="0"/>
              </a:spcBef>
              <a:spcAft>
                <a:spcPts val="0"/>
              </a:spcAft>
              <a:buNone/>
            </a:pPr>
            <a:r>
              <a:rPr lang="en-US"/>
              <a:t>Articulation Process</a:t>
            </a:r>
            <a:endParaRPr/>
          </a:p>
        </p:txBody>
      </p:sp>
      <p:sp>
        <p:nvSpPr>
          <p:cNvPr id="118" name="Google Shape;118;p17"/>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19" name="Google Shape;119;p17"/>
          <p:cNvSpPr txBox="1"/>
          <p:nvPr/>
        </p:nvSpPr>
        <p:spPr>
          <a:xfrm>
            <a:off x="6778250" y="3648300"/>
            <a:ext cx="23910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700">
                <a:solidFill>
                  <a:schemeClr val="lt1"/>
                </a:solidFill>
                <a:latin typeface="Calibri"/>
                <a:ea typeface="Calibri"/>
                <a:cs typeface="Calibri"/>
                <a:sym typeface="Calibri"/>
              </a:rPr>
              <a:t>Reviewers are </a:t>
            </a:r>
            <a:r>
              <a:rPr lang="en-US" sz="1700">
                <a:solidFill>
                  <a:schemeClr val="lt1"/>
                </a:solidFill>
                <a:latin typeface="Calibri"/>
                <a:ea typeface="Calibri"/>
                <a:cs typeface="Calibri"/>
                <a:sym typeface="Calibri"/>
              </a:rPr>
              <a:t>California community colleges faculty and CSU faculty</a:t>
            </a:r>
            <a:endParaRPr sz="1700">
              <a:solidFill>
                <a:schemeClr val="lt1"/>
              </a:solidFill>
              <a:latin typeface="Calibri"/>
              <a:ea typeface="Calibri"/>
              <a:cs typeface="Calibri"/>
              <a:sym typeface="Calibri"/>
            </a:endParaRPr>
          </a:p>
        </p:txBody>
      </p:sp>
      <p:sp>
        <p:nvSpPr>
          <p:cNvPr id="120" name="Google Shape;120;p17"/>
          <p:cNvSpPr txBox="1"/>
          <p:nvPr/>
        </p:nvSpPr>
        <p:spPr>
          <a:xfrm>
            <a:off x="7203400" y="5552175"/>
            <a:ext cx="17601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600">
                <a:solidFill>
                  <a:schemeClr val="lt1"/>
                </a:solidFill>
                <a:latin typeface="Calibri"/>
                <a:ea typeface="Calibri"/>
                <a:cs typeface="Calibri"/>
                <a:sym typeface="Calibri"/>
              </a:rPr>
              <a:t>Approved courses are posted on C-ID.NET</a:t>
            </a:r>
            <a:endParaRPr sz="1600">
              <a:solidFill>
                <a:schemeClr val="lt1"/>
              </a:solidFill>
              <a:latin typeface="Calibri"/>
              <a:ea typeface="Calibri"/>
              <a:cs typeface="Calibri"/>
              <a:sym typeface="Calibri"/>
            </a:endParaRPr>
          </a:p>
        </p:txBody>
      </p:sp>
      <p:pic>
        <p:nvPicPr>
          <p:cNvPr id="121" name="Google Shape;121;p17"/>
          <p:cNvPicPr preferRelativeResize="0"/>
          <p:nvPr/>
        </p:nvPicPr>
        <p:blipFill>
          <a:blip r:embed="rId3">
            <a:alphaModFix/>
          </a:blip>
          <a:stretch>
            <a:fillRect/>
          </a:stretch>
        </p:blipFill>
        <p:spPr>
          <a:xfrm>
            <a:off x="949850" y="1763475"/>
            <a:ext cx="10493075" cy="4386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8"/>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t/>
            </a:r>
            <a:endParaRPr b="1" sz="4000">
              <a:solidFill>
                <a:srgbClr val="3F3F3F"/>
              </a:solidFill>
              <a:latin typeface="Calibri"/>
              <a:ea typeface="Calibri"/>
              <a:cs typeface="Calibri"/>
              <a:sym typeface="Calibri"/>
            </a:endParaRPr>
          </a:p>
          <a:p>
            <a:pPr indent="0" lvl="0" marL="0" rtl="0" algn="l">
              <a:spcBef>
                <a:spcPts val="0"/>
              </a:spcBef>
              <a:spcAft>
                <a:spcPts val="0"/>
              </a:spcAft>
              <a:buNone/>
            </a:pPr>
            <a:r>
              <a:t/>
            </a:r>
            <a:endParaRPr/>
          </a:p>
        </p:txBody>
      </p:sp>
      <p:sp>
        <p:nvSpPr>
          <p:cNvPr id="128" name="Google Shape;128;p18"/>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solidFill>
                <a:schemeClr val="dk1"/>
              </a:solidFill>
            </a:endParaRPr>
          </a:p>
          <a:p>
            <a:pPr indent="0" lvl="0" marL="457200" rtl="0" algn="l">
              <a:lnSpc>
                <a:spcPct val="115000"/>
              </a:lnSpc>
              <a:spcBef>
                <a:spcPts val="0"/>
              </a:spcBef>
              <a:spcAft>
                <a:spcPts val="0"/>
              </a:spcAft>
              <a:buNone/>
            </a:pPr>
            <a:r>
              <a:t/>
            </a:r>
            <a:endParaRPr sz="1200">
              <a:solidFill>
                <a:schemeClr val="dk1"/>
              </a:solidFill>
            </a:endParaRPr>
          </a:p>
        </p:txBody>
      </p:sp>
      <p:sp>
        <p:nvSpPr>
          <p:cNvPr id="129" name="Google Shape;129;p18"/>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30" name="Google Shape;130;p18"/>
          <p:cNvSpPr txBox="1"/>
          <p:nvPr/>
        </p:nvSpPr>
        <p:spPr>
          <a:xfrm>
            <a:off x="1097275" y="1690824"/>
            <a:ext cx="10346100" cy="4569900"/>
          </a:xfrm>
          <a:prstGeom prst="rect">
            <a:avLst/>
          </a:prstGeom>
          <a:noFill/>
          <a:ln>
            <a:noFill/>
          </a:ln>
        </p:spPr>
        <p:txBody>
          <a:bodyPr anchorCtr="0" anchor="t" bIns="45700" lIns="91425" spcFirstLastPara="1" rIns="91425" wrap="square" tIns="45700">
            <a:normAutofit fontScale="85000" lnSpcReduction="10000"/>
          </a:bodyPr>
          <a:lstStyle/>
          <a:p>
            <a:pPr indent="-309086" lvl="0" marL="457200" marR="0" rtl="0" algn="l">
              <a:lnSpc>
                <a:spcPct val="115000"/>
              </a:lnSpc>
              <a:spcBef>
                <a:spcPts val="0"/>
              </a:spcBef>
              <a:spcAft>
                <a:spcPts val="0"/>
              </a:spcAft>
              <a:buClr>
                <a:srgbClr val="404040"/>
              </a:buClr>
              <a:buSzPct val="100000"/>
              <a:buFont typeface="Arial"/>
              <a:buChar char="●"/>
            </a:pPr>
            <a:r>
              <a:rPr lang="en-US" sz="2400">
                <a:solidFill>
                  <a:srgbClr val="404040"/>
                </a:solidFill>
                <a:latin typeface="Calibri"/>
                <a:ea typeface="Calibri"/>
                <a:cs typeface="Calibri"/>
                <a:sym typeface="Calibri"/>
              </a:rPr>
              <a:t>Faculty-driven supra-numbering system started in 2007 to ease transfer and articulation</a:t>
            </a:r>
            <a:endParaRPr sz="2400">
              <a:solidFill>
                <a:srgbClr val="404040"/>
              </a:solidFill>
              <a:latin typeface="Calibri"/>
              <a:ea typeface="Calibri"/>
              <a:cs typeface="Calibri"/>
              <a:sym typeface="Calibri"/>
            </a:endParaRPr>
          </a:p>
          <a:p>
            <a:pPr indent="-313848" lvl="1" marL="914400" marR="0" rtl="0" algn="l">
              <a:lnSpc>
                <a:spcPct val="115000"/>
              </a:lnSpc>
              <a:spcBef>
                <a:spcPts val="500"/>
              </a:spcBef>
              <a:spcAft>
                <a:spcPts val="0"/>
              </a:spcAft>
              <a:buClr>
                <a:srgbClr val="404040"/>
              </a:buClr>
              <a:buSzPct val="100000"/>
              <a:buFont typeface="Arial"/>
              <a:buChar char="●"/>
            </a:pPr>
            <a:r>
              <a:rPr b="0" i="0" lang="en-US" sz="1900" u="none" cap="none" strike="noStrike">
                <a:solidFill>
                  <a:srgbClr val="404040"/>
                </a:solidFill>
                <a:latin typeface="Calibri"/>
                <a:ea typeface="Calibri"/>
                <a:cs typeface="Calibri"/>
                <a:sym typeface="Calibri"/>
              </a:rPr>
              <a:t>Served as the mechanism to identify comparable courses between </a:t>
            </a:r>
            <a:r>
              <a:rPr lang="en-US" sz="1900">
                <a:solidFill>
                  <a:srgbClr val="404040"/>
                </a:solidFill>
                <a:latin typeface="Calibri"/>
                <a:ea typeface="Calibri"/>
                <a:cs typeface="Calibri"/>
                <a:sym typeface="Calibri"/>
              </a:rPr>
              <a:t>California community colleges and also with the universities</a:t>
            </a:r>
            <a:endParaRPr sz="1900">
              <a:solidFill>
                <a:srgbClr val="404040"/>
              </a:solidFill>
              <a:latin typeface="Calibri"/>
              <a:ea typeface="Calibri"/>
              <a:cs typeface="Calibri"/>
              <a:sym typeface="Calibri"/>
            </a:endParaRPr>
          </a:p>
          <a:p>
            <a:pPr indent="-358140" lvl="0" marL="457200" rtl="0" algn="l">
              <a:lnSpc>
                <a:spcPct val="115000"/>
              </a:lnSpc>
              <a:spcBef>
                <a:spcPts val="0"/>
              </a:spcBef>
              <a:spcAft>
                <a:spcPts val="0"/>
              </a:spcAft>
              <a:buClr>
                <a:srgbClr val="595959"/>
              </a:buClr>
              <a:buSzPct val="100000"/>
              <a:buChar char="●"/>
            </a:pPr>
            <a:r>
              <a:rPr lang="en-US" sz="2400">
                <a:solidFill>
                  <a:schemeClr val="dk1"/>
                </a:solidFill>
                <a:latin typeface="Calibri"/>
                <a:ea typeface="Calibri"/>
                <a:cs typeface="Calibri"/>
                <a:sym typeface="Calibri"/>
              </a:rPr>
              <a:t>Course Outlines of Record (COR) reviewed for determination of comparable, not identical</a:t>
            </a:r>
            <a:endParaRPr sz="2000">
              <a:solidFill>
                <a:srgbClr val="3F3F3F"/>
              </a:solidFill>
              <a:latin typeface="Calibri"/>
              <a:ea typeface="Calibri"/>
              <a:cs typeface="Calibri"/>
              <a:sym typeface="Calibri"/>
            </a:endParaRPr>
          </a:p>
          <a:p>
            <a:pPr indent="-358140" lvl="0" marL="457200" rtl="0" algn="l">
              <a:lnSpc>
                <a:spcPct val="115000"/>
              </a:lnSpc>
              <a:spcBef>
                <a:spcPts val="0"/>
              </a:spcBef>
              <a:spcAft>
                <a:spcPts val="0"/>
              </a:spcAft>
              <a:buClr>
                <a:srgbClr val="595959"/>
              </a:buClr>
              <a:buSzPct val="100000"/>
              <a:buChar char="●"/>
            </a:pPr>
            <a:r>
              <a:rPr lang="en-US" sz="2400">
                <a:solidFill>
                  <a:schemeClr val="dk1"/>
                </a:solidFill>
                <a:latin typeface="Calibri"/>
                <a:ea typeface="Calibri"/>
                <a:cs typeface="Calibri"/>
                <a:sym typeface="Calibri"/>
              </a:rPr>
              <a:t>Descriptor designations (subject code and number) do not replace local course numbering but are included in the the course description</a:t>
            </a:r>
            <a:endParaRPr sz="2000">
              <a:solidFill>
                <a:srgbClr val="3F3F3F"/>
              </a:solidFill>
              <a:latin typeface="Calibri"/>
              <a:ea typeface="Calibri"/>
              <a:cs typeface="Calibri"/>
              <a:sym typeface="Calibri"/>
            </a:endParaRPr>
          </a:p>
          <a:p>
            <a:pPr indent="-358140" lvl="0" marL="457200" rtl="0" algn="l">
              <a:lnSpc>
                <a:spcPct val="115000"/>
              </a:lnSpc>
              <a:spcBef>
                <a:spcPts val="0"/>
              </a:spcBef>
              <a:spcAft>
                <a:spcPts val="0"/>
              </a:spcAft>
              <a:buClr>
                <a:srgbClr val="595959"/>
              </a:buClr>
              <a:buSzPct val="100000"/>
              <a:buChar char="●"/>
            </a:pPr>
            <a:r>
              <a:rPr lang="en-US" sz="2400">
                <a:solidFill>
                  <a:schemeClr val="dk1"/>
                </a:solidFill>
                <a:latin typeface="Calibri"/>
                <a:ea typeface="Calibri"/>
                <a:cs typeface="Calibri"/>
                <a:sym typeface="Calibri"/>
              </a:rPr>
              <a:t>Vetted broadly via intersegmental discipline faculty</a:t>
            </a:r>
            <a:endParaRPr sz="2400">
              <a:solidFill>
                <a:schemeClr val="dk1"/>
              </a:solidFill>
              <a:latin typeface="Calibri"/>
              <a:ea typeface="Calibri"/>
              <a:cs typeface="Calibri"/>
              <a:sym typeface="Calibri"/>
            </a:endParaRPr>
          </a:p>
          <a:p>
            <a:pPr indent="-358140" lvl="0" marL="457200" rtl="0" algn="l">
              <a:lnSpc>
                <a:spcPct val="115000"/>
              </a:lnSpc>
              <a:spcBef>
                <a:spcPts val="0"/>
              </a:spcBef>
              <a:spcAft>
                <a:spcPts val="0"/>
              </a:spcAft>
              <a:buClr>
                <a:srgbClr val="595959"/>
              </a:buClr>
              <a:buSzPct val="100000"/>
              <a:buChar char="●"/>
            </a:pPr>
            <a:r>
              <a:rPr lang="en-US" sz="2400">
                <a:solidFill>
                  <a:schemeClr val="dk1"/>
                </a:solidFill>
                <a:latin typeface="Calibri"/>
                <a:ea typeface="Calibri"/>
                <a:cs typeface="Calibri"/>
                <a:sym typeface="Calibri"/>
              </a:rPr>
              <a:t>CORs are reviewed every 5 years by the Faculty Discipline Review Group (FDRG)</a:t>
            </a:r>
            <a:endParaRPr sz="2400">
              <a:solidFill>
                <a:schemeClr val="dk1"/>
              </a:solidFill>
              <a:latin typeface="Calibri"/>
              <a:ea typeface="Calibri"/>
              <a:cs typeface="Calibri"/>
              <a:sym typeface="Calibri"/>
            </a:endParaRPr>
          </a:p>
          <a:p>
            <a:pPr indent="-358140" lvl="0" marL="457200" rtl="0" algn="l">
              <a:lnSpc>
                <a:spcPct val="115000"/>
              </a:lnSpc>
              <a:spcBef>
                <a:spcPts val="0"/>
              </a:spcBef>
              <a:spcAft>
                <a:spcPts val="0"/>
              </a:spcAft>
              <a:buClr>
                <a:srgbClr val="595959"/>
              </a:buClr>
              <a:buSzPct val="100000"/>
              <a:buChar char="●"/>
            </a:pPr>
            <a:r>
              <a:rPr lang="en-US" sz="2400">
                <a:solidFill>
                  <a:srgbClr val="404040"/>
                </a:solidFill>
                <a:latin typeface="Calibri"/>
                <a:ea typeface="Calibri"/>
                <a:cs typeface="Calibri"/>
                <a:sym typeface="Calibri"/>
              </a:rPr>
              <a:t>Predates Transfer Model Curricula (TMCs) and Associate Degrees for Transfer (ADTs)</a:t>
            </a:r>
            <a:endParaRPr>
              <a:solidFill>
                <a:schemeClr val="dk1"/>
              </a:solidFill>
            </a:endParaRPr>
          </a:p>
          <a:p>
            <a:pPr indent="-332105" lvl="1" marL="914400" rtl="0" algn="l">
              <a:lnSpc>
                <a:spcPct val="115000"/>
              </a:lnSpc>
              <a:spcBef>
                <a:spcPts val="0"/>
              </a:spcBef>
              <a:spcAft>
                <a:spcPts val="0"/>
              </a:spcAft>
              <a:buClr>
                <a:srgbClr val="404040"/>
              </a:buClr>
              <a:buSzPct val="100000"/>
              <a:buChar char="●"/>
            </a:pPr>
            <a:r>
              <a:rPr lang="en-US" sz="1917">
                <a:solidFill>
                  <a:srgbClr val="404040"/>
                </a:solidFill>
                <a:latin typeface="Calibri"/>
                <a:ea typeface="Calibri"/>
                <a:cs typeface="Calibri"/>
                <a:sym typeface="Calibri"/>
              </a:rPr>
              <a:t>After AB 1440 (Padilla, 2010) was passed, C-ID structure and processes were leveraged to facilitate development of TMCs,  the template and structure for ADTs</a:t>
            </a:r>
            <a:endParaRPr sz="1917">
              <a:solidFill>
                <a:srgbClr val="404040"/>
              </a:solidFill>
              <a:latin typeface="Calibri"/>
              <a:ea typeface="Calibri"/>
              <a:cs typeface="Calibri"/>
              <a:sym typeface="Calibri"/>
            </a:endParaRPr>
          </a:p>
          <a:p>
            <a:pPr indent="-358140" lvl="0" marL="457200" rtl="0" algn="l">
              <a:lnSpc>
                <a:spcPct val="115000"/>
              </a:lnSpc>
              <a:spcBef>
                <a:spcPts val="0"/>
              </a:spcBef>
              <a:spcAft>
                <a:spcPts val="0"/>
              </a:spcAft>
              <a:buClr>
                <a:srgbClr val="595959"/>
              </a:buClr>
              <a:buSzPct val="100000"/>
              <a:buChar char="●"/>
            </a:pPr>
            <a:r>
              <a:rPr lang="en-US" sz="2400">
                <a:solidFill>
                  <a:schemeClr val="dk1"/>
                </a:solidFill>
                <a:latin typeface="Calibri"/>
                <a:ea typeface="Calibri"/>
                <a:cs typeface="Calibri"/>
                <a:sym typeface="Calibri"/>
              </a:rPr>
              <a:t>Data </a:t>
            </a:r>
            <a:endParaRPr sz="2000">
              <a:solidFill>
                <a:srgbClr val="3F3F3F"/>
              </a:solidFill>
              <a:latin typeface="Calibri"/>
              <a:ea typeface="Calibri"/>
              <a:cs typeface="Calibri"/>
              <a:sym typeface="Calibri"/>
            </a:endParaRPr>
          </a:p>
          <a:p>
            <a:pPr indent="-342900" lvl="1" marL="914400" rtl="0" algn="l">
              <a:lnSpc>
                <a:spcPct val="115000"/>
              </a:lnSpc>
              <a:spcBef>
                <a:spcPts val="0"/>
              </a:spcBef>
              <a:spcAft>
                <a:spcPts val="0"/>
              </a:spcAft>
              <a:buClr>
                <a:srgbClr val="595959"/>
              </a:buClr>
              <a:buSzPct val="100000"/>
              <a:buChar char="●"/>
            </a:pPr>
            <a:r>
              <a:rPr lang="en-US" sz="2117">
                <a:solidFill>
                  <a:schemeClr val="dk1"/>
                </a:solidFill>
                <a:latin typeface="Calibri"/>
                <a:ea typeface="Calibri"/>
                <a:cs typeface="Calibri"/>
                <a:sym typeface="Calibri"/>
              </a:rPr>
              <a:t>57 disciplines with descriptors </a:t>
            </a:r>
            <a:endParaRPr sz="1917">
              <a:solidFill>
                <a:srgbClr val="3F3F3F"/>
              </a:solidFill>
              <a:latin typeface="Calibri"/>
              <a:ea typeface="Calibri"/>
              <a:cs typeface="Calibri"/>
              <a:sym typeface="Calibri"/>
            </a:endParaRPr>
          </a:p>
          <a:p>
            <a:pPr indent="-342900" lvl="1" marL="914400" rtl="0" algn="l">
              <a:lnSpc>
                <a:spcPct val="115000"/>
              </a:lnSpc>
              <a:spcBef>
                <a:spcPts val="0"/>
              </a:spcBef>
              <a:spcAft>
                <a:spcPts val="0"/>
              </a:spcAft>
              <a:buClr>
                <a:srgbClr val="595959"/>
              </a:buClr>
              <a:buSzPct val="100000"/>
              <a:buChar char="●"/>
            </a:pPr>
            <a:r>
              <a:rPr lang="en-US" sz="2117">
                <a:solidFill>
                  <a:schemeClr val="dk1"/>
                </a:solidFill>
                <a:latin typeface="Calibri"/>
                <a:ea typeface="Calibri"/>
                <a:cs typeface="Calibri"/>
                <a:sym typeface="Calibri"/>
              </a:rPr>
              <a:t>464 finalized descriptors</a:t>
            </a:r>
            <a:endParaRPr sz="2017">
              <a:solidFill>
                <a:srgbClr val="404040"/>
              </a:solidFill>
              <a:latin typeface="Calibri"/>
              <a:ea typeface="Calibri"/>
              <a:cs typeface="Calibri"/>
              <a:sym typeface="Calibri"/>
            </a:endParaRPr>
          </a:p>
        </p:txBody>
      </p:sp>
      <p:pic>
        <p:nvPicPr>
          <p:cNvPr id="131" name="Google Shape;131;p18"/>
          <p:cNvPicPr preferRelativeResize="0"/>
          <p:nvPr/>
        </p:nvPicPr>
        <p:blipFill rotWithShape="1">
          <a:blip r:embed="rId3">
            <a:alphaModFix/>
          </a:blip>
          <a:srcRect b="0" l="0" r="0" t="0"/>
          <a:stretch/>
        </p:blipFill>
        <p:spPr>
          <a:xfrm>
            <a:off x="1277660" y="242039"/>
            <a:ext cx="1896020" cy="9937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9"/>
          <p:cNvSpPr txBox="1"/>
          <p:nvPr>
            <p:ph type="title"/>
          </p:nvPr>
        </p:nvSpPr>
        <p:spPr>
          <a:xfrm>
            <a:off x="1283800" y="334200"/>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solidFill>
                  <a:srgbClr val="85200C"/>
                </a:solidFill>
                <a:latin typeface="Calibri"/>
                <a:ea typeface="Calibri"/>
                <a:cs typeface="Calibri"/>
                <a:sym typeface="Calibri"/>
              </a:rPr>
              <a:t>Components of a C-ID Course Descriptor</a:t>
            </a:r>
            <a:endParaRPr b="1" sz="4200">
              <a:solidFill>
                <a:srgbClr val="85200C"/>
              </a:solidFill>
              <a:latin typeface="Calibri"/>
              <a:ea typeface="Calibri"/>
              <a:cs typeface="Calibri"/>
              <a:sym typeface="Calibri"/>
            </a:endParaRPr>
          </a:p>
          <a:p>
            <a:pPr indent="0" lvl="0" marL="0" rtl="0" algn="l">
              <a:spcBef>
                <a:spcPts val="0"/>
              </a:spcBef>
              <a:spcAft>
                <a:spcPts val="0"/>
              </a:spcAft>
              <a:buNone/>
            </a:pPr>
            <a:r>
              <a:t/>
            </a:r>
            <a:endParaRPr sz="2800"/>
          </a:p>
        </p:txBody>
      </p:sp>
      <p:sp>
        <p:nvSpPr>
          <p:cNvPr id="138" name="Google Shape;138;p19"/>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39" name="Google Shape;139;p19"/>
          <p:cNvSpPr txBox="1"/>
          <p:nvPr/>
        </p:nvSpPr>
        <p:spPr>
          <a:xfrm>
            <a:off x="1216548" y="2108201"/>
            <a:ext cx="10058400" cy="3760800"/>
          </a:xfrm>
          <a:prstGeom prst="rect">
            <a:avLst/>
          </a:prstGeom>
          <a:noFill/>
          <a:ln>
            <a:noFill/>
          </a:ln>
        </p:spPr>
        <p:txBody>
          <a:bodyPr anchorCtr="0" anchor="t" bIns="45700" lIns="0" spcFirstLastPara="1" rIns="0" wrap="square" tIns="45700">
            <a:normAutofit/>
          </a:bodyPr>
          <a:lstStyle/>
          <a:p>
            <a:pPr indent="-368300" lvl="0" marL="457200" rtl="0" algn="l">
              <a:spcBef>
                <a:spcPts val="1200"/>
              </a:spcBef>
              <a:spcAft>
                <a:spcPts val="0"/>
              </a:spcAft>
              <a:buSzPts val="2200"/>
              <a:buFont typeface="Calibri"/>
              <a:buChar char="●"/>
            </a:pPr>
            <a:r>
              <a:rPr lang="en-US" sz="2200">
                <a:latin typeface="Calibri"/>
                <a:ea typeface="Calibri"/>
                <a:cs typeface="Calibri"/>
                <a:sym typeface="Calibri"/>
              </a:rPr>
              <a:t>C-ID Number</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US" sz="2200">
                <a:latin typeface="Calibri"/>
                <a:ea typeface="Calibri"/>
                <a:cs typeface="Calibri"/>
                <a:sym typeface="Calibri"/>
              </a:rPr>
              <a:t>Course description</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US" sz="2200">
                <a:latin typeface="Calibri"/>
                <a:ea typeface="Calibri"/>
                <a:cs typeface="Calibri"/>
                <a:sym typeface="Calibri"/>
              </a:rPr>
              <a:t>Units </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US" sz="2200">
                <a:latin typeface="Calibri"/>
                <a:ea typeface="Calibri"/>
                <a:cs typeface="Calibri"/>
                <a:sym typeface="Calibri"/>
              </a:rPr>
              <a:t>Prerequisites or co-requisites</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US" sz="2200">
                <a:latin typeface="Calibri"/>
                <a:ea typeface="Calibri"/>
                <a:cs typeface="Calibri"/>
                <a:sym typeface="Calibri"/>
              </a:rPr>
              <a:t>Advisories on Recommended Preparation</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US" sz="2200">
                <a:latin typeface="Calibri"/>
                <a:ea typeface="Calibri"/>
                <a:cs typeface="Calibri"/>
                <a:sym typeface="Calibri"/>
              </a:rPr>
              <a:t>Course-content, lecture and lab are separated where applicable</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US" sz="2200">
                <a:latin typeface="Calibri"/>
                <a:ea typeface="Calibri"/>
                <a:cs typeface="Calibri"/>
                <a:sym typeface="Calibri"/>
              </a:rPr>
              <a:t>Course objectives</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US" sz="2200">
                <a:latin typeface="Calibri"/>
                <a:ea typeface="Calibri"/>
                <a:cs typeface="Calibri"/>
                <a:sym typeface="Calibri"/>
              </a:rPr>
              <a:t>Evaluation methods </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US" sz="2200">
                <a:latin typeface="Calibri"/>
                <a:ea typeface="Calibri"/>
                <a:cs typeface="Calibri"/>
                <a:sym typeface="Calibri"/>
              </a:rPr>
              <a:t>Sample textbooks </a:t>
            </a:r>
            <a:endParaRPr sz="2200">
              <a:latin typeface="Calibri"/>
              <a:ea typeface="Calibri"/>
              <a:cs typeface="Calibri"/>
              <a:sym typeface="Calibri"/>
            </a:endParaRPr>
          </a:p>
          <a:p>
            <a:pPr indent="-158750" lvl="0" marL="266700" rtl="0" algn="l">
              <a:spcBef>
                <a:spcPts val="1200"/>
              </a:spcBef>
              <a:spcAft>
                <a:spcPts val="0"/>
              </a:spcAft>
              <a:buNone/>
            </a:pPr>
            <a:r>
              <a:t/>
            </a:r>
            <a:endParaRPr b="1" sz="20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0"/>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46" name="Google Shape;146;p20"/>
          <p:cNvPicPr preferRelativeResize="0"/>
          <p:nvPr/>
        </p:nvPicPr>
        <p:blipFill>
          <a:blip r:embed="rId3">
            <a:alphaModFix/>
          </a:blip>
          <a:stretch>
            <a:fillRect/>
          </a:stretch>
        </p:blipFill>
        <p:spPr>
          <a:xfrm>
            <a:off x="1804200" y="1240975"/>
            <a:ext cx="4362425" cy="5617024"/>
          </a:xfrm>
          <a:prstGeom prst="rect">
            <a:avLst/>
          </a:prstGeom>
          <a:noFill/>
          <a:ln>
            <a:noFill/>
          </a:ln>
        </p:spPr>
      </p:pic>
      <p:pic>
        <p:nvPicPr>
          <p:cNvPr id="147" name="Google Shape;147;p20"/>
          <p:cNvPicPr preferRelativeResize="0"/>
          <p:nvPr/>
        </p:nvPicPr>
        <p:blipFill>
          <a:blip r:embed="rId4">
            <a:alphaModFix/>
          </a:blip>
          <a:stretch>
            <a:fillRect/>
          </a:stretch>
        </p:blipFill>
        <p:spPr>
          <a:xfrm>
            <a:off x="7017500" y="1017950"/>
            <a:ext cx="4627700" cy="5734700"/>
          </a:xfrm>
          <a:prstGeom prst="rect">
            <a:avLst/>
          </a:prstGeom>
          <a:noFill/>
          <a:ln>
            <a:noFill/>
          </a:ln>
        </p:spPr>
      </p:pic>
      <p:sp>
        <p:nvSpPr>
          <p:cNvPr id="148" name="Google Shape;148;p20"/>
          <p:cNvSpPr txBox="1"/>
          <p:nvPr/>
        </p:nvSpPr>
        <p:spPr>
          <a:xfrm>
            <a:off x="1694550" y="189375"/>
            <a:ext cx="63597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800">
                <a:solidFill>
                  <a:srgbClr val="85200C"/>
                </a:solidFill>
                <a:latin typeface="Calibri"/>
                <a:ea typeface="Calibri"/>
                <a:cs typeface="Calibri"/>
                <a:sym typeface="Calibri"/>
              </a:rPr>
              <a:t>Example of C-ID Descriptor</a:t>
            </a:r>
            <a:endParaRPr sz="3800">
              <a:solidFill>
                <a:srgbClr val="85200C"/>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1"/>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54" name="Google Shape;154;p21"/>
          <p:cNvSpPr txBox="1"/>
          <p:nvPr>
            <p:ph type="title"/>
          </p:nvPr>
        </p:nvSpPr>
        <p:spPr>
          <a:xfrm>
            <a:off x="1008159" y="44457"/>
            <a:ext cx="10175700" cy="1111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lang="en-US" sz="4000">
                <a:solidFill>
                  <a:schemeClr val="dk1"/>
                </a:solidFill>
              </a:rPr>
              <a:t>ASSIST.ORG</a:t>
            </a:r>
            <a:endParaRPr sz="4000">
              <a:solidFill>
                <a:schemeClr val="dk1"/>
              </a:solidFill>
            </a:endParaRPr>
          </a:p>
        </p:txBody>
      </p:sp>
      <p:sp>
        <p:nvSpPr>
          <p:cNvPr id="155" name="Google Shape;155;p21"/>
          <p:cNvSpPr txBox="1"/>
          <p:nvPr>
            <p:ph idx="1" type="body"/>
          </p:nvPr>
        </p:nvSpPr>
        <p:spPr>
          <a:xfrm>
            <a:off x="447825" y="1046650"/>
            <a:ext cx="11293200" cy="1007100"/>
          </a:xfrm>
          <a:prstGeom prst="rect">
            <a:avLst/>
          </a:prstGeom>
          <a:noFill/>
          <a:ln>
            <a:noFill/>
          </a:ln>
        </p:spPr>
        <p:txBody>
          <a:bodyPr anchorCtr="0" anchor="ctr" bIns="45700" lIns="91425" spcFirstLastPara="1" rIns="91425" wrap="square" tIns="45700">
            <a:normAutofit fontScale="25000" lnSpcReduction="20000"/>
          </a:bodyPr>
          <a:lstStyle/>
          <a:p>
            <a:pPr indent="0" lvl="0" marL="0" rtl="0" algn="ctr">
              <a:lnSpc>
                <a:spcPct val="90000"/>
              </a:lnSpc>
              <a:spcBef>
                <a:spcPts val="0"/>
              </a:spcBef>
              <a:spcAft>
                <a:spcPts val="0"/>
              </a:spcAft>
              <a:buClr>
                <a:schemeClr val="dk1"/>
              </a:buClr>
              <a:buSzPct val="105882"/>
              <a:buNone/>
            </a:pPr>
            <a:r>
              <a:rPr lang="en-US" sz="6800"/>
              <a:t>The official course transfer and articulation system for California’s public colleges and universities. </a:t>
            </a:r>
            <a:endParaRPr sz="2000"/>
          </a:p>
          <a:p>
            <a:pPr indent="0" lvl="0" marL="0" rtl="0" algn="ctr">
              <a:lnSpc>
                <a:spcPct val="90000"/>
              </a:lnSpc>
              <a:spcBef>
                <a:spcPts val="1000"/>
              </a:spcBef>
              <a:spcAft>
                <a:spcPts val="0"/>
              </a:spcAft>
              <a:buClr>
                <a:schemeClr val="dk1"/>
              </a:buClr>
              <a:buSzPct val="105882"/>
              <a:buNone/>
            </a:pPr>
            <a:r>
              <a:rPr lang="en-US" sz="6800"/>
              <a:t>Started in 1985 with funding from the California State Legislature. </a:t>
            </a:r>
            <a:endParaRPr sz="2000"/>
          </a:p>
          <a:p>
            <a:pPr indent="0" lvl="0" marL="0" rtl="0" algn="ctr">
              <a:lnSpc>
                <a:spcPct val="90000"/>
              </a:lnSpc>
              <a:spcBef>
                <a:spcPts val="1000"/>
              </a:spcBef>
              <a:spcAft>
                <a:spcPts val="0"/>
              </a:spcAft>
              <a:buClr>
                <a:schemeClr val="dk1"/>
              </a:buClr>
              <a:buSzPct val="105882"/>
              <a:buNone/>
            </a:pPr>
            <a:r>
              <a:rPr lang="en-US" sz="6800"/>
              <a:t>Coming soon: Association of Independent California Colleges and Universities (</a:t>
            </a:r>
            <a:r>
              <a:rPr lang="en-US" sz="6800" u="sng">
                <a:solidFill>
                  <a:schemeClr val="accent1"/>
                </a:solidFill>
                <a:hlinkClick r:id="rId3">
                  <a:extLst>
                    <a:ext uri="{A12FA001-AC4F-418D-AE19-62706E023703}">
                      <ahyp:hlinkClr val="tx"/>
                    </a:ext>
                  </a:extLst>
                </a:hlinkClick>
              </a:rPr>
              <a:t>AICCU</a:t>
            </a:r>
            <a:r>
              <a:rPr lang="en-US" sz="6800"/>
              <a:t>)</a:t>
            </a:r>
            <a:endParaRPr sz="2000"/>
          </a:p>
          <a:p>
            <a:pPr indent="0" lvl="0" marL="0" rtl="0" algn="ctr">
              <a:lnSpc>
                <a:spcPct val="90000"/>
              </a:lnSpc>
              <a:spcBef>
                <a:spcPts val="1000"/>
              </a:spcBef>
              <a:spcAft>
                <a:spcPts val="0"/>
              </a:spcAft>
              <a:buClr>
                <a:schemeClr val="dk1"/>
              </a:buClr>
              <a:buSzPct val="100000"/>
              <a:buNone/>
            </a:pPr>
            <a:r>
              <a:t/>
            </a:r>
            <a:endParaRPr sz="1000"/>
          </a:p>
          <a:p>
            <a:pPr indent="0" lvl="0" marL="0" rtl="0" algn="ctr">
              <a:lnSpc>
                <a:spcPct val="90000"/>
              </a:lnSpc>
              <a:spcBef>
                <a:spcPts val="1000"/>
              </a:spcBef>
              <a:spcAft>
                <a:spcPts val="0"/>
              </a:spcAft>
              <a:buClr>
                <a:schemeClr val="dk1"/>
              </a:buClr>
              <a:buSzPct val="100000"/>
              <a:buNone/>
            </a:pPr>
            <a:r>
              <a:t/>
            </a:r>
            <a:endParaRPr sz="1000"/>
          </a:p>
        </p:txBody>
      </p:sp>
      <p:pic>
        <p:nvPicPr>
          <p:cNvPr id="156" name="Google Shape;156;p21"/>
          <p:cNvPicPr preferRelativeResize="0"/>
          <p:nvPr/>
        </p:nvPicPr>
        <p:blipFill rotWithShape="1">
          <a:blip r:embed="rId4">
            <a:alphaModFix/>
          </a:blip>
          <a:srcRect b="0" l="0" r="0" t="0"/>
          <a:stretch/>
        </p:blipFill>
        <p:spPr>
          <a:xfrm>
            <a:off x="616226" y="1941964"/>
            <a:ext cx="10733878" cy="4561898"/>
          </a:xfrm>
          <a:prstGeom prst="rect">
            <a:avLst/>
          </a:prstGeom>
          <a:noFill/>
          <a:ln>
            <a:noFill/>
          </a:ln>
        </p:spPr>
      </p:pic>
      <p:sp>
        <p:nvSpPr>
          <p:cNvPr id="157" name="Google Shape;157;p21"/>
          <p:cNvSpPr txBox="1"/>
          <p:nvPr/>
        </p:nvSpPr>
        <p:spPr>
          <a:xfrm>
            <a:off x="3560173" y="6434268"/>
            <a:ext cx="3579600" cy="338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cap="none" strike="noStrike">
                <a:solidFill>
                  <a:srgbClr val="FF0000"/>
                </a:solidFill>
                <a:latin typeface="Calibri"/>
                <a:ea typeface="Calibri"/>
                <a:cs typeface="Calibri"/>
                <a:sym typeface="Calibri"/>
              </a:rPr>
              <a:t>530, 165 agreements pulled per month </a:t>
            </a:r>
            <a:endParaRPr/>
          </a:p>
        </p:txBody>
      </p:sp>
      <p:sp>
        <p:nvSpPr>
          <p:cNvPr id="158" name="Google Shape;158;p21"/>
          <p:cNvSpPr txBox="1"/>
          <p:nvPr/>
        </p:nvSpPr>
        <p:spPr>
          <a:xfrm>
            <a:off x="8212796" y="6434275"/>
            <a:ext cx="3379800" cy="338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FF0000"/>
                </a:solidFill>
                <a:latin typeface="Calibri"/>
                <a:ea typeface="Calibri"/>
                <a:cs typeface="Calibri"/>
                <a:sym typeface="Calibri"/>
              </a:rPr>
              <a:t>50,781 transfer lists pulled per month </a:t>
            </a:r>
            <a:endParaRPr/>
          </a:p>
        </p:txBody>
      </p:sp>
      <p:pic>
        <p:nvPicPr>
          <p:cNvPr id="159" name="Google Shape;159;p21"/>
          <p:cNvPicPr preferRelativeResize="0"/>
          <p:nvPr/>
        </p:nvPicPr>
        <p:blipFill>
          <a:blip r:embed="rId5">
            <a:alphaModFix/>
          </a:blip>
          <a:stretch>
            <a:fillRect/>
          </a:stretch>
        </p:blipFill>
        <p:spPr>
          <a:xfrm>
            <a:off x="149038" y="1874688"/>
            <a:ext cx="11811000" cy="4629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2"/>
          <p:cNvSpPr txBox="1"/>
          <p:nvPr>
            <p:ph type="title"/>
          </p:nvPr>
        </p:nvSpPr>
        <p:spPr>
          <a:xfrm>
            <a:off x="1694575" y="569150"/>
            <a:ext cx="9609300" cy="522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SzPts val="990"/>
              <a:buNone/>
            </a:pPr>
            <a:r>
              <a:rPr lang="en-US" sz="3820">
                <a:solidFill>
                  <a:srgbClr val="85200C"/>
                </a:solidFill>
              </a:rPr>
              <a:t>Example of General Education</a:t>
            </a:r>
            <a:endParaRPr sz="3820">
              <a:solidFill>
                <a:srgbClr val="85200C"/>
              </a:solidFill>
            </a:endParaRPr>
          </a:p>
        </p:txBody>
      </p:sp>
      <p:sp>
        <p:nvSpPr>
          <p:cNvPr id="166" name="Google Shape;166;p22"/>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67" name="Google Shape;167;p22"/>
          <p:cNvPicPr preferRelativeResize="0"/>
          <p:nvPr/>
        </p:nvPicPr>
        <p:blipFill>
          <a:blip r:embed="rId3">
            <a:alphaModFix/>
          </a:blip>
          <a:stretch>
            <a:fillRect/>
          </a:stretch>
        </p:blipFill>
        <p:spPr>
          <a:xfrm>
            <a:off x="1637650" y="1448225"/>
            <a:ext cx="9467224" cy="1073675"/>
          </a:xfrm>
          <a:prstGeom prst="rect">
            <a:avLst/>
          </a:prstGeom>
          <a:noFill/>
          <a:ln>
            <a:noFill/>
          </a:ln>
        </p:spPr>
      </p:pic>
      <p:pic>
        <p:nvPicPr>
          <p:cNvPr id="168" name="Google Shape;168;p22"/>
          <p:cNvPicPr preferRelativeResize="0"/>
          <p:nvPr/>
        </p:nvPicPr>
        <p:blipFill>
          <a:blip r:embed="rId4">
            <a:alphaModFix/>
          </a:blip>
          <a:stretch>
            <a:fillRect/>
          </a:stretch>
        </p:blipFill>
        <p:spPr>
          <a:xfrm>
            <a:off x="1637650" y="2878975"/>
            <a:ext cx="9467224" cy="178463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3"/>
          <p:cNvSpPr txBox="1"/>
          <p:nvPr>
            <p:ph type="title"/>
          </p:nvPr>
        </p:nvSpPr>
        <p:spPr>
          <a:xfrm>
            <a:off x="1277650" y="365125"/>
            <a:ext cx="10046100" cy="5421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a:t>Example of Major Articulation </a:t>
            </a:r>
            <a:endParaRPr/>
          </a:p>
        </p:txBody>
      </p:sp>
      <p:sp>
        <p:nvSpPr>
          <p:cNvPr id="175" name="Google Shape;175;p23"/>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176" name="Google Shape;176;p23"/>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77" name="Google Shape;177;p23"/>
          <p:cNvPicPr preferRelativeResize="0"/>
          <p:nvPr/>
        </p:nvPicPr>
        <p:blipFill>
          <a:blip r:embed="rId3">
            <a:alphaModFix/>
          </a:blip>
          <a:stretch>
            <a:fillRect/>
          </a:stretch>
        </p:blipFill>
        <p:spPr>
          <a:xfrm>
            <a:off x="3020300" y="1154200"/>
            <a:ext cx="5826525" cy="3890475"/>
          </a:xfrm>
          <a:prstGeom prst="rect">
            <a:avLst/>
          </a:prstGeom>
          <a:noFill/>
          <a:ln>
            <a:noFill/>
          </a:ln>
        </p:spPr>
      </p:pic>
      <p:pic>
        <p:nvPicPr>
          <p:cNvPr id="178" name="Google Shape;178;p23"/>
          <p:cNvPicPr preferRelativeResize="0"/>
          <p:nvPr/>
        </p:nvPicPr>
        <p:blipFill>
          <a:blip r:embed="rId4">
            <a:alphaModFix/>
          </a:blip>
          <a:stretch>
            <a:fillRect/>
          </a:stretch>
        </p:blipFill>
        <p:spPr>
          <a:xfrm>
            <a:off x="2970475" y="5110575"/>
            <a:ext cx="5985875" cy="1400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4"/>
          <p:cNvSpPr txBox="1"/>
          <p:nvPr>
            <p:ph type="title"/>
          </p:nvPr>
        </p:nvSpPr>
        <p:spPr>
          <a:xfrm>
            <a:off x="1277650" y="365125"/>
            <a:ext cx="10046100" cy="11100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Example of Course-to-Course Agreement</a:t>
            </a:r>
            <a:endParaRPr/>
          </a:p>
        </p:txBody>
      </p:sp>
      <p:sp>
        <p:nvSpPr>
          <p:cNvPr id="185" name="Google Shape;185;p24"/>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186" name="Google Shape;186;p24"/>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87" name="Google Shape;187;p24"/>
          <p:cNvPicPr preferRelativeResize="0"/>
          <p:nvPr/>
        </p:nvPicPr>
        <p:blipFill>
          <a:blip r:embed="rId3">
            <a:alphaModFix/>
          </a:blip>
          <a:stretch>
            <a:fillRect/>
          </a:stretch>
        </p:blipFill>
        <p:spPr>
          <a:xfrm>
            <a:off x="1277657" y="1798325"/>
            <a:ext cx="9726126" cy="4419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5"/>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Common Course Numbering  </a:t>
            </a:r>
            <a:endParaRPr/>
          </a:p>
        </p:txBody>
      </p:sp>
      <p:sp>
        <p:nvSpPr>
          <p:cNvPr id="194" name="Google Shape;194;p25"/>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rPr lang="en-US"/>
              <a:t>Using </a:t>
            </a:r>
            <a:r>
              <a:rPr lang="en-US" u="sng">
                <a:solidFill>
                  <a:schemeClr val="hlink"/>
                </a:solidFill>
                <a:hlinkClick r:id="rId3"/>
              </a:rPr>
              <a:t>C-ID and ASSIST </a:t>
            </a:r>
            <a:endParaRPr/>
          </a:p>
        </p:txBody>
      </p:sp>
      <p:sp>
        <p:nvSpPr>
          <p:cNvPr id="195" name="Google Shape;195;p25"/>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96" name="Google Shape;196;p25"/>
          <p:cNvPicPr preferRelativeResize="0"/>
          <p:nvPr/>
        </p:nvPicPr>
        <p:blipFill>
          <a:blip r:embed="rId4">
            <a:alphaModFix/>
          </a:blip>
          <a:stretch>
            <a:fillRect/>
          </a:stretch>
        </p:blipFill>
        <p:spPr>
          <a:xfrm>
            <a:off x="6472075" y="2291775"/>
            <a:ext cx="4923575" cy="27719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6"/>
          <p:cNvSpPr txBox="1"/>
          <p:nvPr>
            <p:ph type="title"/>
          </p:nvPr>
        </p:nvSpPr>
        <p:spPr>
          <a:xfrm>
            <a:off x="879905" y="5139631"/>
            <a:ext cx="10432200" cy="21606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en-US"/>
              <a:t>Implementation</a:t>
            </a:r>
            <a:r>
              <a:rPr lang="en-US"/>
              <a:t> Discussion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9"/>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Description</a:t>
            </a:r>
            <a:endParaRPr/>
          </a:p>
        </p:txBody>
      </p:sp>
      <p:sp>
        <p:nvSpPr>
          <p:cNvPr id="55" name="Google Shape;55;p9"/>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Join presenters for an update on the work of the AB 1111 Common Course Numbering Task Force and to discuss ideas on how to implement common course numbering system-wide. Faculty have many perspectives about common course numbering; your concerns, experiences, and ideas are welcome and valued in this session as together we explore the benefits to students, challenges and unintended consequences, and opportunities to rethink how we look at course comparability and portability.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56" name="Google Shape;56;p9"/>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7"/>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Curricular Alignment</a:t>
            </a:r>
            <a:endParaRPr/>
          </a:p>
        </p:txBody>
      </p:sp>
      <p:sp>
        <p:nvSpPr>
          <p:cNvPr id="209" name="Google Shape;209;p27"/>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lang="en-US" sz="2000">
                <a:solidFill>
                  <a:schemeClr val="dk1"/>
                </a:solidFill>
              </a:rPr>
              <a:t>What COR elements should be used to determine “common” ?</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lang="en-US" sz="2000">
                <a:solidFill>
                  <a:schemeClr val="dk1"/>
                </a:solidFill>
              </a:rPr>
              <a:t>C-ID descriptors include title, number, units (minimum), general description, pre-reqs/co-reqs/advisories, content, lab activities, objectives, evaluation methods, textbooks</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lang="en-US" sz="2000">
                <a:solidFill>
                  <a:schemeClr val="dk1"/>
                </a:solidFill>
              </a:rPr>
              <a:t>Minimum?</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lang="en-US" sz="2000">
                <a:solidFill>
                  <a:schemeClr val="dk1"/>
                </a:solidFill>
              </a:rPr>
              <a:t>Comparable or Identical?</a:t>
            </a:r>
            <a:endParaRPr sz="2000">
              <a:solidFill>
                <a:schemeClr val="dk1"/>
              </a:solidFill>
            </a:endParaRPr>
          </a:p>
          <a:p>
            <a:pPr indent="0" lvl="0" marL="0" rtl="0" algn="l">
              <a:lnSpc>
                <a:spcPct val="150000"/>
              </a:lnSpc>
              <a:spcBef>
                <a:spcPts val="0"/>
              </a:spcBef>
              <a:spcAft>
                <a:spcPts val="0"/>
              </a:spcAft>
              <a:buNone/>
            </a:pPr>
            <a:r>
              <a:t/>
            </a:r>
            <a:endParaRPr sz="2000">
              <a:solidFill>
                <a:schemeClr val="dk1"/>
              </a:solidFill>
            </a:endParaRPr>
          </a:p>
          <a:p>
            <a:pPr indent="0" lvl="0" marL="0" rtl="0" algn="l">
              <a:lnSpc>
                <a:spcPct val="150000"/>
              </a:lnSpc>
              <a:spcBef>
                <a:spcPts val="0"/>
              </a:spcBef>
              <a:spcAft>
                <a:spcPts val="0"/>
              </a:spcAft>
              <a:buNone/>
            </a:pPr>
            <a:r>
              <a:rPr lang="en-US" sz="2000">
                <a:solidFill>
                  <a:schemeClr val="dk1"/>
                </a:solidFill>
              </a:rPr>
              <a:t>Principle: Common course numbering, not common curriculum. Agree? Disagree?</a:t>
            </a:r>
            <a:endParaRPr sz="2000">
              <a:solidFill>
                <a:schemeClr val="dk1"/>
              </a:solidFill>
            </a:endParaRPr>
          </a:p>
          <a:p>
            <a:pPr indent="0" lvl="0" marL="0" rtl="0" algn="l">
              <a:lnSpc>
                <a:spcPct val="115000"/>
              </a:lnSpc>
              <a:spcBef>
                <a:spcPts val="0"/>
              </a:spcBef>
              <a:spcAft>
                <a:spcPts val="0"/>
              </a:spcAft>
              <a:buNone/>
            </a:pPr>
            <a:r>
              <a:t/>
            </a:r>
            <a:endParaRPr sz="2000">
              <a:solidFill>
                <a:schemeClr val="dk1"/>
              </a:solidFill>
            </a:endParaRPr>
          </a:p>
          <a:p>
            <a:pPr indent="0" lvl="0" marL="457200" rtl="0" algn="l">
              <a:lnSpc>
                <a:spcPct val="115000"/>
              </a:lnSpc>
              <a:spcBef>
                <a:spcPts val="0"/>
              </a:spcBef>
              <a:spcAft>
                <a:spcPts val="0"/>
              </a:spcAft>
              <a:buNone/>
            </a:pPr>
            <a:r>
              <a:t/>
            </a:r>
            <a:endParaRPr sz="1200">
              <a:solidFill>
                <a:schemeClr val="dk1"/>
              </a:solidFill>
            </a:endParaRPr>
          </a:p>
        </p:txBody>
      </p:sp>
      <p:sp>
        <p:nvSpPr>
          <p:cNvPr id="210" name="Google Shape;210;p27"/>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8"/>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a:t>Curricular CCN Processes</a:t>
            </a:r>
            <a:endParaRPr/>
          </a:p>
        </p:txBody>
      </p:sp>
      <p:sp>
        <p:nvSpPr>
          <p:cNvPr id="217" name="Google Shape;217;p28"/>
          <p:cNvSpPr txBox="1"/>
          <p:nvPr>
            <p:ph idx="1" type="body"/>
          </p:nvPr>
        </p:nvSpPr>
        <p:spPr>
          <a:xfrm>
            <a:off x="1277650" y="1798325"/>
            <a:ext cx="10058400" cy="477930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en-US" sz="2000">
                <a:solidFill>
                  <a:schemeClr val="dk1"/>
                </a:solidFill>
              </a:rPr>
              <a:t>Curriculum Adoption Processes</a:t>
            </a:r>
            <a:endParaRPr sz="2000">
              <a:solidFill>
                <a:schemeClr val="dk1"/>
              </a:solidFill>
            </a:endParaRPr>
          </a:p>
          <a:p>
            <a:pPr indent="-342900" lvl="0" marL="457200" rtl="0" algn="l">
              <a:lnSpc>
                <a:spcPct val="150000"/>
              </a:lnSpc>
              <a:spcBef>
                <a:spcPts val="0"/>
              </a:spcBef>
              <a:spcAft>
                <a:spcPts val="0"/>
              </a:spcAft>
              <a:buClr>
                <a:schemeClr val="dk1"/>
              </a:buClr>
              <a:buSzPts val="1800"/>
              <a:buChar char="●"/>
            </a:pPr>
            <a:r>
              <a:rPr lang="en-US" sz="1800">
                <a:solidFill>
                  <a:schemeClr val="dk1"/>
                </a:solidFill>
              </a:rPr>
              <a:t>What should timeline for initial implementation look like?</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US" sz="1800">
                <a:solidFill>
                  <a:schemeClr val="dk1"/>
                </a:solidFill>
              </a:rPr>
              <a:t>How should implementation be phased in?</a:t>
            </a:r>
            <a:endParaRPr sz="1800">
              <a:solidFill>
                <a:schemeClr val="dk1"/>
              </a:solidFill>
            </a:endParaRPr>
          </a:p>
          <a:p>
            <a:pPr indent="0" lvl="0" marL="0" rtl="0" algn="l">
              <a:lnSpc>
                <a:spcPct val="150000"/>
              </a:lnSpc>
              <a:spcBef>
                <a:spcPts val="0"/>
              </a:spcBef>
              <a:spcAft>
                <a:spcPts val="0"/>
              </a:spcAft>
              <a:buNone/>
            </a:pPr>
            <a:r>
              <a:t/>
            </a:r>
            <a:endParaRPr sz="2000">
              <a:solidFill>
                <a:schemeClr val="dk1"/>
              </a:solidFill>
            </a:endParaRPr>
          </a:p>
          <a:p>
            <a:pPr indent="0" lvl="0" marL="0" rtl="0" algn="l">
              <a:lnSpc>
                <a:spcPct val="150000"/>
              </a:lnSpc>
              <a:spcBef>
                <a:spcPts val="0"/>
              </a:spcBef>
              <a:spcAft>
                <a:spcPts val="0"/>
              </a:spcAft>
              <a:buNone/>
            </a:pPr>
            <a:r>
              <a:rPr lang="en-US" sz="2000">
                <a:solidFill>
                  <a:schemeClr val="dk1"/>
                </a:solidFill>
              </a:rPr>
              <a:t>Curriculum Revision Processes</a:t>
            </a:r>
            <a:endParaRPr sz="2000">
              <a:solidFill>
                <a:schemeClr val="dk1"/>
              </a:solidFill>
            </a:endParaRPr>
          </a:p>
          <a:p>
            <a:pPr indent="-342900" lvl="0" marL="457200" rtl="0" algn="l">
              <a:lnSpc>
                <a:spcPct val="150000"/>
              </a:lnSpc>
              <a:spcBef>
                <a:spcPts val="0"/>
              </a:spcBef>
              <a:spcAft>
                <a:spcPts val="0"/>
              </a:spcAft>
              <a:buClr>
                <a:schemeClr val="dk1"/>
              </a:buClr>
              <a:buSzPts val="1800"/>
              <a:buChar char="●"/>
            </a:pPr>
            <a:r>
              <a:rPr lang="en-US" sz="1800">
                <a:solidFill>
                  <a:schemeClr val="dk1"/>
                </a:solidFill>
              </a:rPr>
              <a:t>How should updates be proposed and processed as a system?</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US" sz="1800">
                <a:solidFill>
                  <a:schemeClr val="dk1"/>
                </a:solidFill>
              </a:rPr>
              <a:t>How do we ensure that colleges implement revisions?</a:t>
            </a:r>
            <a:endParaRPr sz="1800">
              <a:solidFill>
                <a:schemeClr val="dk1"/>
              </a:solidFill>
            </a:endParaRPr>
          </a:p>
          <a:p>
            <a:pPr indent="-342900" lvl="1" marL="914400" rtl="0" algn="l">
              <a:lnSpc>
                <a:spcPct val="150000"/>
              </a:lnSpc>
              <a:spcBef>
                <a:spcPts val="0"/>
              </a:spcBef>
              <a:spcAft>
                <a:spcPts val="0"/>
              </a:spcAft>
              <a:buClr>
                <a:schemeClr val="dk1"/>
              </a:buClr>
              <a:buSzPts val="1800"/>
              <a:buChar char="○"/>
            </a:pPr>
            <a:r>
              <a:rPr lang="en-US" sz="1800">
                <a:solidFill>
                  <a:schemeClr val="dk1"/>
                </a:solidFill>
              </a:rPr>
              <a:t>Should college self-certify? Should it be part of annual curriculum certification?</a:t>
            </a:r>
            <a:endParaRPr sz="1800">
              <a:solidFill>
                <a:schemeClr val="dk1"/>
              </a:solidFill>
            </a:endParaRPr>
          </a:p>
          <a:p>
            <a:pPr indent="-342900" lvl="1" marL="914400" rtl="0" algn="l">
              <a:lnSpc>
                <a:spcPct val="150000"/>
              </a:lnSpc>
              <a:spcBef>
                <a:spcPts val="0"/>
              </a:spcBef>
              <a:spcAft>
                <a:spcPts val="0"/>
              </a:spcAft>
              <a:buClr>
                <a:schemeClr val="dk1"/>
              </a:buClr>
              <a:buSzPts val="1800"/>
              <a:buChar char="○"/>
            </a:pPr>
            <a:r>
              <a:rPr lang="en-US" sz="1800">
                <a:solidFill>
                  <a:schemeClr val="dk1"/>
                </a:solidFill>
              </a:rPr>
              <a:t>Set amount of time for colleges to align w/ descriptors? </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US" sz="1800">
                <a:solidFill>
                  <a:schemeClr val="dk1"/>
                </a:solidFill>
              </a:rPr>
              <a:t>How often should CCN COR elements be reviewed?</a:t>
            </a:r>
            <a:endParaRPr sz="1800">
              <a:solidFill>
                <a:schemeClr val="dk1"/>
              </a:solidFill>
            </a:endParaRPr>
          </a:p>
          <a:p>
            <a:pPr indent="-342900" lvl="1" marL="914400" rtl="0" algn="l">
              <a:lnSpc>
                <a:spcPct val="150000"/>
              </a:lnSpc>
              <a:spcBef>
                <a:spcPts val="0"/>
              </a:spcBef>
              <a:spcAft>
                <a:spcPts val="0"/>
              </a:spcAft>
              <a:buClr>
                <a:schemeClr val="dk1"/>
              </a:buClr>
              <a:buSzPts val="1800"/>
              <a:buChar char="○"/>
            </a:pPr>
            <a:r>
              <a:rPr lang="en-US" sz="1800">
                <a:solidFill>
                  <a:schemeClr val="dk1"/>
                </a:solidFill>
              </a:rPr>
              <a:t>Align with C-ID?  Use a 5-year cycle similar to ADTs?</a:t>
            </a:r>
            <a:endParaRPr sz="18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1000"/>
              </a:spcBef>
              <a:spcAft>
                <a:spcPts val="0"/>
              </a:spcAft>
              <a:buNone/>
            </a:pPr>
            <a:r>
              <a:t/>
            </a:r>
            <a:endParaRPr/>
          </a:p>
        </p:txBody>
      </p:sp>
      <p:sp>
        <p:nvSpPr>
          <p:cNvPr id="218" name="Google Shape;218;p28"/>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9"/>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Tech System Needs &amp; Requirements</a:t>
            </a:r>
            <a:endParaRPr/>
          </a:p>
        </p:txBody>
      </p:sp>
      <p:sp>
        <p:nvSpPr>
          <p:cNvPr id="225" name="Google Shape;225;p29"/>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chemeClr val="dk1"/>
              </a:buClr>
              <a:buSzPts val="2000"/>
              <a:buChar char="●"/>
            </a:pPr>
            <a:r>
              <a:rPr lang="en-US" sz="2000">
                <a:solidFill>
                  <a:schemeClr val="dk1"/>
                </a:solidFill>
              </a:rPr>
              <a:t>What financial and technical support will colleges need? </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US" sz="2000">
                <a:solidFill>
                  <a:schemeClr val="dk1"/>
                </a:solidFill>
              </a:rPr>
              <a:t>Should there be a centralized common curriculum system &amp; CCN descriptor repository? Or local systems + COCI? </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US" sz="2000">
                <a:solidFill>
                  <a:schemeClr val="dk1"/>
                </a:solidFill>
              </a:rPr>
              <a:t>What capabilities should the CCN repository have?</a:t>
            </a:r>
            <a:endParaRPr sz="2000">
              <a:solidFill>
                <a:schemeClr val="dk1"/>
              </a:solidFill>
            </a:endParaRPr>
          </a:p>
        </p:txBody>
      </p:sp>
      <p:sp>
        <p:nvSpPr>
          <p:cNvPr id="226" name="Google Shape;226;p29"/>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0"/>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CCN System Governance &amp; Oversight</a:t>
            </a:r>
            <a:endParaRPr/>
          </a:p>
        </p:txBody>
      </p:sp>
      <p:sp>
        <p:nvSpPr>
          <p:cNvPr id="233" name="Google Shape;233;p30"/>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chemeClr val="dk1"/>
              </a:buClr>
              <a:buSzPts val="2000"/>
              <a:buChar char="●"/>
            </a:pPr>
            <a:r>
              <a:rPr lang="en-US" sz="2000">
                <a:solidFill>
                  <a:schemeClr val="dk1"/>
                </a:solidFill>
              </a:rPr>
              <a:t>What should system governance structure look like?</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en-US" sz="2000">
                <a:solidFill>
                  <a:schemeClr val="dk1"/>
                </a:solidFill>
              </a:rPr>
              <a:t>Faculty driven? </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en-US" sz="2000">
                <a:solidFill>
                  <a:schemeClr val="dk1"/>
                </a:solidFill>
              </a:rPr>
              <a:t>Subcommittee of 5C? </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en-US" sz="2000">
                <a:solidFill>
                  <a:schemeClr val="dk1"/>
                </a:solidFill>
              </a:rPr>
              <a:t>Similar</a:t>
            </a:r>
            <a:r>
              <a:rPr lang="en-US" sz="2000">
                <a:solidFill>
                  <a:schemeClr val="dk1"/>
                </a:solidFill>
              </a:rPr>
              <a:t> to C-ID?</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en-US" sz="2000">
                <a:solidFill>
                  <a:schemeClr val="dk1"/>
                </a:solidFill>
              </a:rPr>
              <a:t>Other ideas?</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US" sz="2000">
                <a:solidFill>
                  <a:schemeClr val="dk1"/>
                </a:solidFill>
              </a:rPr>
              <a:t>How might system governance needs &amp; structure differ from CCN curricular leadership &amp; oversight?</a:t>
            </a:r>
            <a:endParaRPr sz="2000">
              <a:solidFill>
                <a:schemeClr val="dk1"/>
              </a:solidFill>
            </a:endParaRPr>
          </a:p>
          <a:p>
            <a:pPr indent="0" lvl="0" marL="457200" rtl="0" algn="l">
              <a:lnSpc>
                <a:spcPct val="115000"/>
              </a:lnSpc>
              <a:spcBef>
                <a:spcPts val="0"/>
              </a:spcBef>
              <a:spcAft>
                <a:spcPts val="0"/>
              </a:spcAft>
              <a:buNone/>
            </a:pPr>
            <a:r>
              <a:t/>
            </a:r>
            <a:endParaRPr sz="1200">
              <a:solidFill>
                <a:schemeClr val="dk1"/>
              </a:solidFill>
            </a:endParaRPr>
          </a:p>
          <a:p>
            <a:pPr indent="0" lvl="0" marL="914400" rtl="0" algn="l">
              <a:lnSpc>
                <a:spcPct val="115000"/>
              </a:lnSpc>
              <a:spcBef>
                <a:spcPts val="0"/>
              </a:spcBef>
              <a:spcAft>
                <a:spcPts val="0"/>
              </a:spcAft>
              <a:buNone/>
            </a:pPr>
            <a:r>
              <a:t/>
            </a:r>
            <a:endParaRPr/>
          </a:p>
        </p:txBody>
      </p:sp>
      <p:sp>
        <p:nvSpPr>
          <p:cNvPr id="234" name="Google Shape;234;p30"/>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1"/>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Intersegmental Articulation</a:t>
            </a:r>
            <a:endParaRPr/>
          </a:p>
        </p:txBody>
      </p:sp>
      <p:sp>
        <p:nvSpPr>
          <p:cNvPr id="241" name="Google Shape;241;p31"/>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chemeClr val="dk1"/>
              </a:buClr>
              <a:buSzPts val="2000"/>
              <a:buChar char="●"/>
            </a:pPr>
            <a:r>
              <a:rPr lang="en-US" sz="2000">
                <a:solidFill>
                  <a:schemeClr val="dk1"/>
                </a:solidFill>
              </a:rPr>
              <a:t>Should GE be articulated at system level?</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US" sz="2000">
                <a:solidFill>
                  <a:schemeClr val="dk1"/>
                </a:solidFill>
              </a:rPr>
              <a:t>Could CSU and UC GE approval/articulation be based on CCN descriptors w/ minimum amount of common content?</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US" sz="2000">
                <a:solidFill>
                  <a:schemeClr val="dk1"/>
                </a:solidFill>
              </a:rPr>
              <a:t>What</a:t>
            </a:r>
            <a:r>
              <a:rPr lang="en-US" sz="2000">
                <a:solidFill>
                  <a:schemeClr val="dk1"/>
                </a:solidFill>
              </a:rPr>
              <a:t> additional elements would be needed in descriptors?</a:t>
            </a:r>
            <a:endParaRPr sz="2000"/>
          </a:p>
        </p:txBody>
      </p:sp>
      <p:sp>
        <p:nvSpPr>
          <p:cNvPr id="242" name="Google Shape;242;p31"/>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2"/>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Communication</a:t>
            </a:r>
            <a:endParaRPr/>
          </a:p>
        </p:txBody>
      </p:sp>
      <p:sp>
        <p:nvSpPr>
          <p:cNvPr id="249" name="Google Shape;249;p32"/>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What</a:t>
            </a:r>
            <a:r>
              <a:rPr lang="en-US"/>
              <a:t> </a:t>
            </a:r>
            <a:r>
              <a:rPr lang="en-US"/>
              <a:t>communication</a:t>
            </a:r>
            <a:r>
              <a:rPr lang="en-US"/>
              <a:t> will be needed </a:t>
            </a:r>
            <a:endParaRPr/>
          </a:p>
          <a:p>
            <a:pPr indent="-342900" lvl="0" marL="457200" rtl="0" algn="l">
              <a:spcBef>
                <a:spcPts val="1000"/>
              </a:spcBef>
              <a:spcAft>
                <a:spcPts val="0"/>
              </a:spcAft>
              <a:buSzPts val="1800"/>
              <a:buChar char="•"/>
            </a:pPr>
            <a:r>
              <a:rPr lang="en-US"/>
              <a:t>for system stakeholders? </a:t>
            </a:r>
            <a:endParaRPr/>
          </a:p>
          <a:p>
            <a:pPr indent="-342900" lvl="0" marL="457200" rtl="0" algn="l">
              <a:spcBef>
                <a:spcPts val="0"/>
              </a:spcBef>
              <a:spcAft>
                <a:spcPts val="0"/>
              </a:spcAft>
              <a:buSzPts val="1800"/>
              <a:buChar char="•"/>
            </a:pPr>
            <a:r>
              <a:rPr lang="en-US"/>
              <a:t>for local faculty and staff? </a:t>
            </a:r>
            <a:endParaRPr/>
          </a:p>
          <a:p>
            <a:pPr indent="-342900" lvl="0" marL="457200" rtl="0" algn="l">
              <a:spcBef>
                <a:spcPts val="0"/>
              </a:spcBef>
              <a:spcAft>
                <a:spcPts val="0"/>
              </a:spcAft>
              <a:buSzPts val="1800"/>
              <a:buChar char="•"/>
            </a:pPr>
            <a:r>
              <a:rPr lang="en-US"/>
              <a:t>for students?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How should communications occur?</a:t>
            </a:r>
            <a:endParaRPr/>
          </a:p>
        </p:txBody>
      </p:sp>
      <p:sp>
        <p:nvSpPr>
          <p:cNvPr id="250" name="Google Shape;250;p32"/>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3"/>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What else?</a:t>
            </a:r>
            <a:endParaRPr/>
          </a:p>
        </p:txBody>
      </p:sp>
      <p:sp>
        <p:nvSpPr>
          <p:cNvPr id="257" name="Google Shape;257;p33"/>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342900" lvl="0" marL="457200" rtl="0" algn="l">
              <a:lnSpc>
                <a:spcPct val="150000"/>
              </a:lnSpc>
              <a:spcBef>
                <a:spcPts val="1000"/>
              </a:spcBef>
              <a:spcAft>
                <a:spcPts val="0"/>
              </a:spcAft>
              <a:buSzPts val="1800"/>
              <a:buChar char="•"/>
            </a:pPr>
            <a:r>
              <a:rPr lang="en-US"/>
              <a:t>Thoughts?</a:t>
            </a:r>
            <a:endParaRPr/>
          </a:p>
          <a:p>
            <a:pPr indent="-342900" lvl="0" marL="457200" rtl="0" algn="l">
              <a:lnSpc>
                <a:spcPct val="150000"/>
              </a:lnSpc>
              <a:spcBef>
                <a:spcPts val="0"/>
              </a:spcBef>
              <a:spcAft>
                <a:spcPts val="0"/>
              </a:spcAft>
              <a:buSzPts val="1800"/>
              <a:buChar char="•"/>
            </a:pPr>
            <a:r>
              <a:rPr lang="en-US"/>
              <a:t>Questions?</a:t>
            </a:r>
            <a:endParaRPr/>
          </a:p>
          <a:p>
            <a:pPr indent="-342900" lvl="0" marL="457200" rtl="0" algn="l">
              <a:lnSpc>
                <a:spcPct val="150000"/>
              </a:lnSpc>
              <a:spcBef>
                <a:spcPts val="0"/>
              </a:spcBef>
              <a:spcAft>
                <a:spcPts val="0"/>
              </a:spcAft>
              <a:buSzPts val="1800"/>
              <a:buChar char="•"/>
            </a:pPr>
            <a:r>
              <a:rPr lang="en-US"/>
              <a:t>Concerns? </a:t>
            </a:r>
            <a:endParaRPr/>
          </a:p>
          <a:p>
            <a:pPr indent="-342900" lvl="0" marL="457200" rtl="0" algn="l">
              <a:lnSpc>
                <a:spcPct val="150000"/>
              </a:lnSpc>
              <a:spcBef>
                <a:spcPts val="0"/>
              </a:spcBef>
              <a:spcAft>
                <a:spcPts val="0"/>
              </a:spcAft>
              <a:buSzPts val="1800"/>
              <a:buChar char="•"/>
            </a:pPr>
            <a:r>
              <a:rPr lang="en-US"/>
              <a:t>Ideas?</a:t>
            </a:r>
            <a:endParaRPr/>
          </a:p>
        </p:txBody>
      </p:sp>
      <p:sp>
        <p:nvSpPr>
          <p:cNvPr id="258" name="Google Shape;258;p33"/>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4"/>
          <p:cNvSpPr txBox="1"/>
          <p:nvPr>
            <p:ph type="title"/>
          </p:nvPr>
        </p:nvSpPr>
        <p:spPr>
          <a:xfrm>
            <a:off x="959005" y="4323806"/>
            <a:ext cx="10432200" cy="21606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en-US"/>
              <a:t>Questions?</a:t>
            </a:r>
            <a:endParaRPr/>
          </a:p>
          <a:p>
            <a:pPr indent="0" lvl="0" marL="0" rtl="0" algn="ctr">
              <a:spcBef>
                <a:spcPts val="0"/>
              </a:spcBef>
              <a:spcAft>
                <a:spcPts val="0"/>
              </a:spcAft>
              <a:buNone/>
            </a:pPr>
            <a:r>
              <a:rPr lang="en-US"/>
              <a:t>Thank you!</a:t>
            </a:r>
            <a:endParaRPr/>
          </a:p>
          <a:p>
            <a:pPr indent="0" lvl="0" marL="0" rtl="0" algn="ctr">
              <a:spcBef>
                <a:spcPts val="0"/>
              </a:spcBef>
              <a:spcAft>
                <a:spcPts val="0"/>
              </a:spcAft>
              <a:buNone/>
            </a:pPr>
            <a:r>
              <a:rPr lang="en-US" sz="2800"/>
              <a:t>info@asccc.org</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0"/>
          <p:cNvSpPr txBox="1"/>
          <p:nvPr>
            <p:ph type="title"/>
          </p:nvPr>
        </p:nvSpPr>
        <p:spPr>
          <a:xfrm>
            <a:off x="984500" y="4744452"/>
            <a:ext cx="10432200" cy="16164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en-US"/>
              <a:t>AB 1111 Task Force</a:t>
            </a:r>
            <a:endParaRPr/>
          </a:p>
          <a:p>
            <a:pPr indent="0" lvl="0" marL="0" rtl="0" algn="ctr">
              <a:spcBef>
                <a:spcPts val="0"/>
              </a:spcBef>
              <a:spcAft>
                <a:spcPts val="0"/>
              </a:spcAft>
              <a:buNone/>
            </a:pPr>
            <a:r>
              <a:rPr lang="en-US"/>
              <a:t>Overview</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1"/>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AB 1111: The Bill</a:t>
            </a:r>
            <a:endParaRPr/>
          </a:p>
        </p:txBody>
      </p:sp>
      <p:sp>
        <p:nvSpPr>
          <p:cNvPr id="69" name="Google Shape;69;p11"/>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Education Code §66725.5:</a:t>
            </a:r>
            <a:endParaRPr/>
          </a:p>
          <a:p>
            <a:pPr indent="0" lvl="0" marL="0" rtl="0" algn="l">
              <a:spcBef>
                <a:spcPts val="1000"/>
              </a:spcBef>
              <a:spcAft>
                <a:spcPts val="0"/>
              </a:spcAft>
              <a:buNone/>
            </a:pPr>
            <a:r>
              <a:rPr lang="en-US" sz="2000"/>
              <a:t>(a)(1) To streamline </a:t>
            </a:r>
            <a:r>
              <a:rPr lang="en-US" sz="2000"/>
              <a:t>transfer</a:t>
            </a:r>
            <a:r>
              <a:rPr lang="en-US" sz="2000"/>
              <a:t> from two- to four-year postsecondary educational institutions and reduce excess credit accumulation, on or before July 1, 2024, both of the following shall occur:</a:t>
            </a:r>
            <a:endParaRPr sz="2000"/>
          </a:p>
          <a:p>
            <a:pPr indent="-355600" lvl="0" marL="457200" rtl="0" algn="l">
              <a:spcBef>
                <a:spcPts val="1000"/>
              </a:spcBef>
              <a:spcAft>
                <a:spcPts val="0"/>
              </a:spcAft>
              <a:buSzPts val="2000"/>
              <a:buAutoNum type="alphaUcParenBoth"/>
            </a:pPr>
            <a:r>
              <a:rPr lang="en-US" sz="2000"/>
              <a:t>T</a:t>
            </a:r>
            <a:r>
              <a:rPr lang="en-US" sz="2000"/>
              <a:t>he California Community Colleges shall adopt a common course numbering system for all general education requirement courses and transfer pathway courses</a:t>
            </a:r>
            <a:endParaRPr sz="2000"/>
          </a:p>
          <a:p>
            <a:pPr indent="-355600" lvl="0" marL="457200" rtl="0" algn="l">
              <a:spcBef>
                <a:spcPts val="0"/>
              </a:spcBef>
              <a:spcAft>
                <a:spcPts val="0"/>
              </a:spcAft>
              <a:buSzPts val="2000"/>
              <a:buAutoNum type="alphaUcParenBoth"/>
            </a:pPr>
            <a:r>
              <a:rPr lang="en-US" sz="2000"/>
              <a:t>Each community college campus shall incorporate common course numbers from the ado</a:t>
            </a:r>
            <a:r>
              <a:rPr lang="en-US" sz="2000"/>
              <a:t>pted common course numbering system in its catalog.</a:t>
            </a:r>
            <a:endParaRPr sz="2000"/>
          </a:p>
          <a:p>
            <a:pPr indent="0" lvl="0" marL="0" rtl="0" algn="l">
              <a:spcBef>
                <a:spcPts val="1000"/>
              </a:spcBef>
              <a:spcAft>
                <a:spcPts val="0"/>
              </a:spcAft>
              <a:buNone/>
            </a:pPr>
            <a:r>
              <a:rPr lang="en-US" sz="2000"/>
              <a:t>(2) The </a:t>
            </a:r>
            <a:r>
              <a:rPr b="1" lang="en-US" sz="2000"/>
              <a:t>common course numbering system shall be student facing</a:t>
            </a:r>
            <a:r>
              <a:rPr lang="en-US" sz="2000"/>
              <a:t>…and ensure that </a:t>
            </a:r>
            <a:r>
              <a:rPr b="1" lang="en-US" sz="2000"/>
              <a:t>comparable courses</a:t>
            </a:r>
            <a:r>
              <a:rPr lang="en-US" sz="2000"/>
              <a:t> across all community colleges </a:t>
            </a:r>
            <a:r>
              <a:rPr b="1" lang="en-US" sz="2000"/>
              <a:t>have the same course number</a:t>
            </a:r>
            <a:r>
              <a:rPr lang="en-US" sz="2000"/>
              <a:t>.”</a:t>
            </a:r>
            <a:endParaRPr sz="2000"/>
          </a:p>
          <a:p>
            <a:pPr indent="0" lvl="0" marL="0" rtl="0" algn="l">
              <a:spcBef>
                <a:spcPts val="1000"/>
              </a:spcBef>
              <a:spcAft>
                <a:spcPts val="0"/>
              </a:spcAft>
              <a:buNone/>
            </a:pPr>
            <a:r>
              <a:rPr lang="en-US" sz="2000"/>
              <a:t>(3) …the workgroup…shall consider starting with courses in the Course Identification Numbering System (C-ID)</a:t>
            </a:r>
            <a:endParaRPr sz="2000"/>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
        <p:nvSpPr>
          <p:cNvPr id="70" name="Google Shape;70;p11"/>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2"/>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AB 1111: The Task Force</a:t>
            </a:r>
            <a:endParaRPr/>
          </a:p>
        </p:txBody>
      </p:sp>
      <p:sp>
        <p:nvSpPr>
          <p:cNvPr id="77" name="Google Shape;77;p12"/>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342900" lvl="0" marL="457200" rtl="0" algn="l">
              <a:lnSpc>
                <a:spcPct val="150000"/>
              </a:lnSpc>
              <a:spcBef>
                <a:spcPts val="1000"/>
              </a:spcBef>
              <a:spcAft>
                <a:spcPts val="0"/>
              </a:spcAft>
              <a:buSzPts val="1800"/>
              <a:buChar char="•"/>
            </a:pPr>
            <a:r>
              <a:rPr lang="en-US"/>
              <a:t>Public meetings: Bagley-Keene Open Meeting Act</a:t>
            </a:r>
            <a:endParaRPr/>
          </a:p>
          <a:p>
            <a:pPr indent="-342900" lvl="0" marL="457200" rtl="0" algn="l">
              <a:lnSpc>
                <a:spcPct val="150000"/>
              </a:lnSpc>
              <a:spcBef>
                <a:spcPts val="0"/>
              </a:spcBef>
              <a:spcAft>
                <a:spcPts val="0"/>
              </a:spcAft>
              <a:buSzPts val="1800"/>
              <a:buChar char="•"/>
            </a:pPr>
            <a:r>
              <a:rPr lang="en-US"/>
              <a:t>Bimonthly meetings Sept. 2022 to Dec. 2023</a:t>
            </a:r>
            <a:endParaRPr/>
          </a:p>
          <a:p>
            <a:pPr indent="-342900" lvl="0" marL="457200" rtl="0" algn="l">
              <a:lnSpc>
                <a:spcPct val="150000"/>
              </a:lnSpc>
              <a:spcBef>
                <a:spcPts val="0"/>
              </a:spcBef>
              <a:spcAft>
                <a:spcPts val="0"/>
              </a:spcAft>
              <a:buSzPts val="1800"/>
              <a:buChar char="•"/>
            </a:pPr>
            <a:r>
              <a:rPr lang="en-US"/>
              <a:t>ASCCC &amp; CCCCIO Co-Chairs</a:t>
            </a:r>
            <a:endParaRPr/>
          </a:p>
          <a:p>
            <a:pPr indent="-342900" lvl="0" marL="457200" rtl="0" algn="l">
              <a:lnSpc>
                <a:spcPct val="150000"/>
              </a:lnSpc>
              <a:spcBef>
                <a:spcPts val="0"/>
              </a:spcBef>
              <a:spcAft>
                <a:spcPts val="0"/>
              </a:spcAft>
              <a:buSzPts val="1800"/>
              <a:buChar char="•"/>
            </a:pPr>
            <a:r>
              <a:rPr lang="en-US"/>
              <a:t>Facilitated by Sova in collaboration with Chancellor’s Office</a:t>
            </a:r>
            <a:endParaRPr/>
          </a:p>
          <a:p>
            <a:pPr indent="-342900" lvl="0" marL="457200" rtl="0" algn="l">
              <a:lnSpc>
                <a:spcPct val="150000"/>
              </a:lnSpc>
              <a:spcBef>
                <a:spcPts val="0"/>
              </a:spcBef>
              <a:spcAft>
                <a:spcPts val="0"/>
              </a:spcAft>
              <a:buSzPts val="1800"/>
              <a:buChar char="•"/>
            </a:pPr>
            <a:r>
              <a:rPr lang="en-US"/>
              <a:t>Representative stakeholders: students x2, faculty x4, CIOs x2, CEO, CSSO, A&amp;R x2, IT x2, trustee, CSU x2 (faculty+admin), UC x2, AICCU, Chancellor’s Office x2</a:t>
            </a:r>
            <a:endParaRPr/>
          </a:p>
          <a:p>
            <a:pPr indent="0" lvl="0" marL="0" rtl="0" algn="l">
              <a:spcBef>
                <a:spcPts val="1000"/>
              </a:spcBef>
              <a:spcAft>
                <a:spcPts val="0"/>
              </a:spcAft>
              <a:buNone/>
            </a:pPr>
            <a:r>
              <a:t/>
            </a:r>
            <a:endParaRPr/>
          </a:p>
        </p:txBody>
      </p:sp>
      <p:sp>
        <p:nvSpPr>
          <p:cNvPr id="78" name="Google Shape;78;p12"/>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79" name="Google Shape;79;p12"/>
          <p:cNvSpPr txBox="1"/>
          <p:nvPr/>
        </p:nvSpPr>
        <p:spPr>
          <a:xfrm>
            <a:off x="3842050" y="6103225"/>
            <a:ext cx="4929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t>Visit </a:t>
            </a:r>
            <a:r>
              <a:rPr lang="en-US" sz="1800" u="sng">
                <a:solidFill>
                  <a:schemeClr val="hlink"/>
                </a:solidFill>
                <a:hlinkClick r:id="rId3"/>
              </a:rPr>
              <a:t>AB 1111 Project Webpage</a:t>
            </a:r>
            <a:r>
              <a:rPr lang="en-US" sz="1800"/>
              <a:t> for more info</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AB 1111: The Task Force Focus </a:t>
            </a:r>
            <a:endParaRPr/>
          </a:p>
        </p:txBody>
      </p:sp>
      <p:sp>
        <p:nvSpPr>
          <p:cNvPr id="86" name="Google Shape;86;p13"/>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The CCN Task Force will consult with subject experts and engage in discussions to inform recommendations for the Board of Governors related to the following:</a:t>
            </a:r>
            <a:endParaRPr/>
          </a:p>
          <a:p>
            <a:pPr indent="-342900" lvl="0" marL="457200" rtl="0" algn="l">
              <a:spcBef>
                <a:spcPts val="1000"/>
              </a:spcBef>
              <a:spcAft>
                <a:spcPts val="0"/>
              </a:spcAft>
              <a:buSzPts val="1800"/>
              <a:buChar char="•"/>
            </a:pPr>
            <a:r>
              <a:rPr lang="en-US"/>
              <a:t>A definition of a student-facing common course numbering system for all general education requirement </a:t>
            </a:r>
            <a:r>
              <a:rPr lang="en-US"/>
              <a:t>courses and transfer pathway courses</a:t>
            </a:r>
            <a:endParaRPr/>
          </a:p>
          <a:p>
            <a:pPr indent="-342900" lvl="0" marL="457200" rtl="0" algn="l">
              <a:spcBef>
                <a:spcPts val="0"/>
              </a:spcBef>
              <a:spcAft>
                <a:spcPts val="0"/>
              </a:spcAft>
              <a:buSzPts val="1800"/>
              <a:buChar char="•"/>
            </a:pPr>
            <a:r>
              <a:rPr lang="en-US"/>
              <a:t>An implementation plan to guide efforts to establish and adopt a common course numbering system that meets the requirements of AB 1111; and</a:t>
            </a:r>
            <a:endParaRPr/>
          </a:p>
          <a:p>
            <a:pPr indent="-342900" lvl="0" marL="457200" rtl="0" algn="l">
              <a:spcBef>
                <a:spcPts val="0"/>
              </a:spcBef>
              <a:spcAft>
                <a:spcPts val="0"/>
              </a:spcAft>
              <a:buSzPts val="1800"/>
              <a:buChar char="•"/>
            </a:pPr>
            <a:r>
              <a:rPr lang="en-US"/>
              <a:t>An overview of the process and timelines for how each community college campus incorporates common course numbers into its catalog using the adopted common course numbering system.</a:t>
            </a:r>
            <a:endParaRPr/>
          </a:p>
        </p:txBody>
      </p:sp>
      <p:sp>
        <p:nvSpPr>
          <p:cNvPr id="87" name="Google Shape;87;p13"/>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88" name="Google Shape;88;p13"/>
          <p:cNvSpPr txBox="1"/>
          <p:nvPr/>
        </p:nvSpPr>
        <p:spPr>
          <a:xfrm>
            <a:off x="5315625" y="6029375"/>
            <a:ext cx="5685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From Slide 24 of </a:t>
            </a:r>
            <a:r>
              <a:rPr lang="en-US" u="sng">
                <a:solidFill>
                  <a:schemeClr val="hlink"/>
                </a:solidFill>
                <a:hlinkClick r:id="rId3"/>
              </a:rPr>
              <a:t>Sept. 29, 2022 Task Force Meeting Slide Deck</a:t>
            </a:r>
            <a:endParaRPr/>
          </a:p>
          <a:p>
            <a:pPr indent="0" lvl="0" marL="0" rtl="0" algn="l">
              <a:spcBef>
                <a:spcPts val="0"/>
              </a:spcBef>
              <a:spcAft>
                <a:spcPts val="0"/>
              </a:spcAft>
              <a:buNone/>
            </a:pPr>
            <a:r>
              <a:rPr lang="en-US"/>
              <a:t>Related: </a:t>
            </a:r>
            <a:r>
              <a:rPr lang="en-US" u="sng">
                <a:solidFill>
                  <a:schemeClr val="hlink"/>
                </a:solidFill>
                <a:hlinkClick r:id="rId4"/>
              </a:rPr>
              <a:t>Task Force Charter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AB 1111: The  Timeline</a:t>
            </a:r>
            <a:endParaRPr/>
          </a:p>
        </p:txBody>
      </p:sp>
      <p:sp>
        <p:nvSpPr>
          <p:cNvPr id="95" name="Google Shape;95;p14"/>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96" name="Google Shape;96;p14"/>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97" name="Google Shape;97;p14"/>
          <p:cNvPicPr preferRelativeResize="0"/>
          <p:nvPr/>
        </p:nvPicPr>
        <p:blipFill>
          <a:blip r:embed="rId3">
            <a:alphaModFix/>
          </a:blip>
          <a:stretch>
            <a:fillRect/>
          </a:stretch>
        </p:blipFill>
        <p:spPr>
          <a:xfrm>
            <a:off x="976100" y="1635350"/>
            <a:ext cx="11215898" cy="50548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5"/>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AB 1111: Task Force Learning Phase</a:t>
            </a:r>
            <a:endParaRPr/>
          </a:p>
        </p:txBody>
      </p:sp>
      <p:sp>
        <p:nvSpPr>
          <p:cNvPr id="104" name="Google Shape;104;p15"/>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Three meetings so far</a:t>
            </a:r>
            <a:endParaRPr/>
          </a:p>
          <a:p>
            <a:pPr indent="-342900" lvl="0" marL="457200" rtl="0" algn="l">
              <a:lnSpc>
                <a:spcPct val="150000"/>
              </a:lnSpc>
              <a:spcBef>
                <a:spcPts val="1000"/>
              </a:spcBef>
              <a:spcAft>
                <a:spcPts val="0"/>
              </a:spcAft>
              <a:buSzPts val="1800"/>
              <a:buChar char="•"/>
            </a:pPr>
            <a:r>
              <a:rPr lang="en-US"/>
              <a:t>Discussed and defined “student-facing”</a:t>
            </a:r>
            <a:endParaRPr/>
          </a:p>
          <a:p>
            <a:pPr indent="-342900" lvl="0" marL="457200" rtl="0" algn="l">
              <a:lnSpc>
                <a:spcPct val="150000"/>
              </a:lnSpc>
              <a:spcBef>
                <a:spcPts val="0"/>
              </a:spcBef>
              <a:spcAft>
                <a:spcPts val="0"/>
              </a:spcAft>
              <a:buSzPts val="1800"/>
              <a:buChar char="•"/>
            </a:pPr>
            <a:r>
              <a:rPr lang="en-US"/>
              <a:t>Learned from four districts doing common course numbering</a:t>
            </a:r>
            <a:endParaRPr/>
          </a:p>
          <a:p>
            <a:pPr indent="-342900" lvl="0" marL="457200" rtl="0" algn="l">
              <a:lnSpc>
                <a:spcPct val="150000"/>
              </a:lnSpc>
              <a:spcBef>
                <a:spcPts val="0"/>
              </a:spcBef>
              <a:spcAft>
                <a:spcPts val="0"/>
              </a:spcAft>
              <a:buSzPts val="1800"/>
              <a:buChar char="•"/>
            </a:pPr>
            <a:r>
              <a:rPr lang="en-US"/>
              <a:t>Learned about articulation</a:t>
            </a:r>
            <a:endParaRPr/>
          </a:p>
          <a:p>
            <a:pPr indent="-342900" lvl="0" marL="457200" rtl="0" algn="l">
              <a:lnSpc>
                <a:spcPct val="150000"/>
              </a:lnSpc>
              <a:spcBef>
                <a:spcPts val="0"/>
              </a:spcBef>
              <a:spcAft>
                <a:spcPts val="0"/>
              </a:spcAft>
              <a:buSzPts val="1800"/>
              <a:buChar char="•"/>
            </a:pPr>
            <a:r>
              <a:rPr lang="en-US"/>
              <a:t>Learned about C-ID</a:t>
            </a:r>
            <a:endParaRPr/>
          </a:p>
          <a:p>
            <a:pPr indent="-342900" lvl="0" marL="457200" rtl="0" algn="l">
              <a:lnSpc>
                <a:spcPct val="150000"/>
              </a:lnSpc>
              <a:spcBef>
                <a:spcPts val="0"/>
              </a:spcBef>
              <a:spcAft>
                <a:spcPts val="0"/>
              </a:spcAft>
              <a:buSzPts val="1800"/>
              <a:buChar char="•"/>
            </a:pPr>
            <a:r>
              <a:rPr lang="en-US"/>
              <a:t>Began to shape potential workstreams for implementation plan</a:t>
            </a:r>
            <a:endParaRPr/>
          </a:p>
          <a:p>
            <a:pPr indent="0" lvl="0" marL="0" rtl="0" algn="l">
              <a:lnSpc>
                <a:spcPct val="150000"/>
              </a:lnSpc>
              <a:spcBef>
                <a:spcPts val="1000"/>
              </a:spcBef>
              <a:spcAft>
                <a:spcPts val="0"/>
              </a:spcAft>
              <a:buNone/>
            </a:pPr>
            <a:r>
              <a:rPr lang="en-US"/>
              <a:t>Future work</a:t>
            </a:r>
            <a:endParaRPr/>
          </a:p>
          <a:p>
            <a:pPr indent="-342900" lvl="0" marL="457200" rtl="0" algn="l">
              <a:lnSpc>
                <a:spcPct val="115000"/>
              </a:lnSpc>
              <a:spcBef>
                <a:spcPts val="1000"/>
              </a:spcBef>
              <a:spcAft>
                <a:spcPts val="0"/>
              </a:spcAft>
              <a:buSzPts val="1800"/>
              <a:buChar char="•"/>
            </a:pPr>
            <a:r>
              <a:rPr lang="en-US"/>
              <a:t>Determine principles, timelines, and recommendations for workstreams</a:t>
            </a:r>
            <a:endParaRPr/>
          </a:p>
          <a:p>
            <a:pPr indent="0" lvl="0" marL="0" rtl="0" algn="l">
              <a:spcBef>
                <a:spcPts val="1000"/>
              </a:spcBef>
              <a:spcAft>
                <a:spcPts val="0"/>
              </a:spcAft>
              <a:buNone/>
            </a:pPr>
            <a:r>
              <a:t/>
            </a:r>
            <a:endParaRPr/>
          </a:p>
        </p:txBody>
      </p:sp>
      <p:sp>
        <p:nvSpPr>
          <p:cNvPr id="105" name="Google Shape;105;p15"/>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879900" y="4551499"/>
            <a:ext cx="10432200" cy="15075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en-US"/>
              <a:t>The Importance of Articulation </a:t>
            </a:r>
            <a:endParaRPr/>
          </a:p>
          <a:p>
            <a:pPr indent="0" lvl="0" marL="0" rtl="0" algn="ctr">
              <a:spcBef>
                <a:spcPts val="0"/>
              </a:spcBef>
              <a:spcAft>
                <a:spcPts val="0"/>
              </a:spcAft>
              <a:buNone/>
            </a:pPr>
            <a:r>
              <a:rPr lang="en-US"/>
              <a:t>C-ID.NET and ASSIST.ORG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SCCC Curriculum Inst. 2020 Theme">
  <a:themeElements>
    <a:clrScheme name="ASCCC Spring Plenary 2023 2">
      <a:dk1>
        <a:srgbClr val="000000"/>
      </a:dk1>
      <a:lt1>
        <a:srgbClr val="FFFFFF"/>
      </a:lt1>
      <a:dk2>
        <a:srgbClr val="75122E"/>
      </a:dk2>
      <a:lt2>
        <a:srgbClr val="E7E6E6"/>
      </a:lt2>
      <a:accent1>
        <a:srgbClr val="07827C"/>
      </a:accent1>
      <a:accent2>
        <a:srgbClr val="FFCF71"/>
      </a:accent2>
      <a:accent3>
        <a:srgbClr val="4F473B"/>
      </a:accent3>
      <a:accent4>
        <a:srgbClr val="D33F2C"/>
      </a:accent4>
      <a:accent5>
        <a:srgbClr val="E8831D"/>
      </a:accent5>
      <a:accent6>
        <a:srgbClr val="D6BE78"/>
      </a:accent6>
      <a:hlink>
        <a:srgbClr val="74112E"/>
      </a:hlink>
      <a:folHlink>
        <a:srgbClr val="7411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