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185508c548_0_2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185508c548_0_2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2185508c548_0_2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283f928fe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2283f928fe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2283f928fe7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145007b3cc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145007b3cc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2145007b3cc_0_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83f928fe7_0_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283f928fe7_0_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2283f928fe7_0_4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2db678dda5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2db678dda5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22db678dda5_0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db678dda5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db678dda5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2db678dda5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db678dda5_0_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2db678dda5_0_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22db678dda5_0_3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2db678dda5_0_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2db678dda5_0_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22db678dda5_0_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85508c548_0_2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185508c548_0_2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2185508c548_0_22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959005" y="4323806"/>
            <a:ext cx="10432249" cy="21605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A">
  <p:cSld name="Section Slide A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12192000" cy="227293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55E5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/>
          <p:nvPr>
            <p:ph type="title"/>
          </p:nvPr>
        </p:nvSpPr>
        <p:spPr>
          <a:xfrm>
            <a:off x="2795450" y="403412"/>
            <a:ext cx="8558347" cy="16857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29994" y="2662568"/>
            <a:ext cx="10523806" cy="3569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  <a:defRPr sz="2400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400"/>
              <a:buChar char="•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 sz="18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0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575995" cy="2272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2 Column Slide">
  <p:cSld name="1_Content 2 Column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/>
          <p:nvPr>
            <p:ph type="title"/>
          </p:nvPr>
        </p:nvSpPr>
        <p:spPr>
          <a:xfrm>
            <a:off x="1277650" y="365125"/>
            <a:ext cx="1004604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1277650" y="1798320"/>
            <a:ext cx="4922537" cy="43913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6388259" y="1798320"/>
            <a:ext cx="4948881" cy="43913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0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113" y="0"/>
            <a:ext cx="822046" cy="6858000"/>
          </a:xfrm>
          <a:prstGeom prst="rect">
            <a:avLst/>
          </a:prstGeom>
          <a:noFill/>
          <a:ln>
            <a:noFill/>
          </a:ln>
          <a:effectLst>
            <a:outerShdw blurRad="190500" rotWithShape="0" algn="ctr" dist="508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1 Column Slide">
  <p:cSld name="1_Content 1 Column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 txBox="1"/>
          <p:nvPr>
            <p:ph type="title"/>
          </p:nvPr>
        </p:nvSpPr>
        <p:spPr>
          <a:xfrm>
            <a:off x="1277650" y="365125"/>
            <a:ext cx="1004604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0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113" y="0"/>
            <a:ext cx="822046" cy="6857999"/>
          </a:xfrm>
          <a:prstGeom prst="rect">
            <a:avLst/>
          </a:prstGeom>
          <a:noFill/>
          <a:ln>
            <a:noFill/>
          </a:ln>
          <a:effectLst>
            <a:outerShdw blurRad="190500" rotWithShape="0" algn="ctr" dist="508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10298113" y="6356350"/>
            <a:ext cx="10556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0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277938" y="365125"/>
            <a:ext cx="1007586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289050" y="1825625"/>
            <a:ext cx="100647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budget.ca.gov/budget/2023-24/#/BudgetSummary" TargetMode="External"/><Relationship Id="rId4" Type="http://schemas.openxmlformats.org/officeDocument/2006/relationships/hyperlink" Target="https://ebudget.ca.gov/budget/2023-24/#/BudgetDetail" TargetMode="External"/><Relationship Id="rId5" Type="http://schemas.openxmlformats.org/officeDocument/2006/relationships/hyperlink" Target="https://lao.ca.gov/Publications/Report/4662" TargetMode="External"/><Relationship Id="rId6" Type="http://schemas.openxmlformats.org/officeDocument/2006/relationships/hyperlink" Target="https://lao.ca.gov/Budget?year=2023" TargetMode="External"/><Relationship Id="rId7" Type="http://schemas.openxmlformats.org/officeDocument/2006/relationships/hyperlink" Target="https://ebudget.ca.gov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cccco.edu/-/media/CCCCO-Website/College-Finance-and-Facilities/Budget-News/2022-23-Compendium-of-Allocations-and-Resources/2022-23-compendium-of-allocations-resources-a11y.pdf?la=en&amp;hash=12A26009701B3AA7033A3B233C334AB60BD9CE75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ebudget.ca.gov/" TargetMode="External"/><Relationship Id="rId4" Type="http://schemas.openxmlformats.org/officeDocument/2006/relationships/hyperlink" Target="https://dof.ca.gov/budget/californias-budget-process/" TargetMode="External"/><Relationship Id="rId5" Type="http://schemas.openxmlformats.org/officeDocument/2006/relationships/hyperlink" Target="https://dof.ca.gov/wp-content/uploads/sites/352/budget/budget-analyst-guide/budenat4.pdf" TargetMode="External"/><Relationship Id="rId6" Type="http://schemas.openxmlformats.org/officeDocument/2006/relationships/hyperlink" Target="https://www.cccco.edu/About-Us/Chancellors-Office/Divisions/College-Finance-and-Facilities-Planning/Budget-New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879900" y="4412999"/>
            <a:ext cx="10432200" cy="24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Update on the Community College Budget:</a:t>
            </a:r>
            <a:br>
              <a:rPr lang="en-US" sz="4000"/>
            </a:br>
            <a:r>
              <a:rPr lang="en-US" sz="4000"/>
              <a:t>From the State to the District and College</a:t>
            </a:r>
            <a:endParaRPr sz="4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Cheryl Aschenbach, ASCCC Vice President</a:t>
            </a:r>
            <a:endParaRPr sz="26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Austin Webster, W Strategies</a:t>
            </a:r>
            <a:endParaRPr sz="2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/>
          <p:nvPr>
            <p:ph type="title"/>
          </p:nvPr>
        </p:nvSpPr>
        <p:spPr>
          <a:xfrm>
            <a:off x="959005" y="4323806"/>
            <a:ext cx="10432200" cy="216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info@asccc.org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Description</a:t>
            </a:r>
            <a:endParaRPr/>
          </a:p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0A0A0A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Following a review of the California budget process and the Governor’s January budget proposal for 2023-2024, presenters will discuss what the proposed budget could mean to local districts and colleges and will share perspectives about changes that might be in the Governor’s May Revise.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anchorCtr="0" anchor="ctr" bIns="45700" lIns="91425" spcFirstLastPara="1" rIns="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Budget Process</a:t>
            </a:r>
            <a:endParaRPr/>
          </a:p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anchorCtr="0" anchor="ctr" bIns="45700" lIns="91425" spcFirstLastPara="1" rIns="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9" name="Google Shape;59;p9"/>
          <p:cNvGrpSpPr/>
          <p:nvPr/>
        </p:nvGrpSpPr>
        <p:grpSpPr>
          <a:xfrm>
            <a:off x="7509568" y="1586327"/>
            <a:ext cx="4407490" cy="4643961"/>
            <a:chOff x="5632317" y="1189775"/>
            <a:chExt cx="3305700" cy="3483058"/>
          </a:xfrm>
        </p:grpSpPr>
        <p:sp>
          <p:nvSpPr>
            <p:cNvPr id="60" name="Google Shape;60;p9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Approved Budget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June 15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" name="Google Shape;61;p9"/>
            <p:cNvSpPr txBox="1"/>
            <p:nvPr/>
          </p:nvSpPr>
          <p:spPr>
            <a:xfrm>
              <a:off x="6167067" y="2057133"/>
              <a:ext cx="25521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1900" lIns="121900" spcFirstLastPara="1" rIns="121900" wrap="square" tIns="121900">
              <a:noAutofit/>
            </a:bodyPr>
            <a:lstStyle/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Constitutional requirement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Passage of budget bills in both houses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Budget Conference Committee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“Big 5”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Budget package: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1" marL="9144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○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CA Budget Summary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1" marL="9144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○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Final Budget Summary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1" marL="9144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○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Final Change Book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2" name="Google Shape;62;p9"/>
          <p:cNvGrpSpPr/>
          <p:nvPr/>
        </p:nvGrpSpPr>
        <p:grpSpPr>
          <a:xfrm>
            <a:off x="0" y="1586613"/>
            <a:ext cx="4729082" cy="4643675"/>
            <a:chOff x="0" y="1189989"/>
            <a:chExt cx="3546900" cy="3482843"/>
          </a:xfrm>
        </p:grpSpPr>
        <p:sp>
          <p:nvSpPr>
            <p:cNvPr id="63" name="Google Shape;63;p9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Governor’s Proposed Budget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January 10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" name="Google Shape;64;p9"/>
            <p:cNvSpPr txBox="1"/>
            <p:nvPr/>
          </p:nvSpPr>
          <p:spPr>
            <a:xfrm>
              <a:off x="655367" y="2057133"/>
              <a:ext cx="26049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1900" lIns="121900" spcFirstLastPara="1" rIns="121900" wrap="square" tIns="121900">
              <a:noAutofit/>
            </a:bodyPr>
            <a:lstStyle/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Constitutional requirement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Proposed budget package: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1" marL="9144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○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Gov. </a:t>
              </a:r>
              <a:r>
                <a:rPr lang="en-US" sz="1600" u="sng">
                  <a:solidFill>
                    <a:schemeClr val="hlink"/>
                  </a:solidFill>
                  <a:latin typeface="Roboto"/>
                  <a:ea typeface="Roboto"/>
                  <a:cs typeface="Roboto"/>
                  <a:sym typeface="Roboto"/>
                  <a:hlinkClick r:id="rId3"/>
                </a:rPr>
                <a:t>Budget Summary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1" marL="9144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○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Gov. </a:t>
              </a:r>
              <a:r>
                <a:rPr lang="en-US" sz="1600" u="sng">
                  <a:solidFill>
                    <a:schemeClr val="hlink"/>
                  </a:solidFill>
                  <a:latin typeface="Roboto"/>
                  <a:ea typeface="Roboto"/>
                  <a:cs typeface="Roboto"/>
                  <a:sym typeface="Roboto"/>
                  <a:hlinkClick r:id="rId4"/>
                </a:rPr>
                <a:t>Detailed Budget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Budget bills in both houses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LAO 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1" marL="9144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○"/>
              </a:pPr>
              <a:r>
                <a:rPr lang="en-US" sz="1600" u="sng">
                  <a:solidFill>
                    <a:schemeClr val="hlink"/>
                  </a:solidFill>
                  <a:latin typeface="Roboto"/>
                  <a:ea typeface="Roboto"/>
                  <a:cs typeface="Roboto"/>
                  <a:sym typeface="Roboto"/>
                  <a:hlinkClick r:id="rId5"/>
                </a:rPr>
                <a:t>Budget Overview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1" marL="9144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○"/>
              </a:pPr>
              <a:r>
                <a:rPr lang="en-US" sz="1600" u="sng">
                  <a:solidFill>
                    <a:schemeClr val="hlink"/>
                  </a:solidFill>
                  <a:latin typeface="Roboto"/>
                  <a:ea typeface="Roboto"/>
                  <a:cs typeface="Roboto"/>
                  <a:sym typeface="Roboto"/>
                  <a:hlinkClick r:id="rId6"/>
                </a:rPr>
                <a:t>Briefs &amp; Analysis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5" name="Google Shape;65;p9"/>
          <p:cNvGrpSpPr/>
          <p:nvPr/>
        </p:nvGrpSpPr>
        <p:grpSpPr>
          <a:xfrm>
            <a:off x="3925507" y="1586327"/>
            <a:ext cx="4407490" cy="4643961"/>
            <a:chOff x="2944204" y="1189775"/>
            <a:chExt cx="3305700" cy="3483058"/>
          </a:xfrm>
        </p:grpSpPr>
        <p:sp>
          <p:nvSpPr>
            <p:cNvPr id="66" name="Google Shape;66;p9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May Revision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Mid-May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7" name="Google Shape;67;p9"/>
            <p:cNvSpPr txBox="1"/>
            <p:nvPr/>
          </p:nvSpPr>
          <p:spPr>
            <a:xfrm>
              <a:off x="3327102" y="2057133"/>
              <a:ext cx="25239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1900" lIns="121900" spcFirstLastPara="1" rIns="121900" wrap="square" tIns="121900">
              <a:noAutofit/>
            </a:bodyPr>
            <a:lstStyle/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Updated budget proposal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68" name="Google Shape;68;p9"/>
          <p:cNvSpPr txBox="1"/>
          <p:nvPr/>
        </p:nvSpPr>
        <p:spPr>
          <a:xfrm>
            <a:off x="3309600" y="6325425"/>
            <a:ext cx="557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Visit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Dept. of Finance Budget Page</a:t>
            </a:r>
            <a:r>
              <a:rPr lang="en-US"/>
              <a:t> for Current Budget Information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Budget Factors and Influences</a:t>
            </a:r>
            <a:endParaRPr/>
          </a:p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Statewide Tax Revenues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Inflation and employment rates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Statewide revenue or deficit projections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District enrollment and SCFF projections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anchorCtr="0" anchor="ctr" bIns="45700" lIns="91425" spcFirstLastPara="1" rIns="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2023-2024 Proposed January Budget</a:t>
            </a:r>
            <a:endParaRPr/>
          </a:p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$297.7 Billion State Budget; Down 3% from 2022-2023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$22.5 Billion Deficit</a:t>
            </a:r>
            <a:endParaRPr/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$13.4 Billion CCC Budget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$778 Million increase in Prop 98 Funding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$771.5 Million Ongoing; $6.8 Million One-Time</a:t>
            </a:r>
            <a:endParaRPr/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8.13% Cost of Living Adjustment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$652.6 Million SCFF, $89.4 Million Categorical</a:t>
            </a:r>
            <a:endParaRPr/>
          </a:p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anchorCtr="0" anchor="ctr" bIns="45700" lIns="91425" spcFirstLastPara="1" rIns="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Budget Process</a:t>
            </a:r>
            <a:endParaRPr/>
          </a:p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anchorCtr="0" anchor="ctr" bIns="45700" lIns="91425" spcFirstLastPara="1" rIns="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93" name="Google Shape;93;p12"/>
          <p:cNvGrpSpPr/>
          <p:nvPr/>
        </p:nvGrpSpPr>
        <p:grpSpPr>
          <a:xfrm>
            <a:off x="7509568" y="1586327"/>
            <a:ext cx="4407490" cy="4643961"/>
            <a:chOff x="5632317" y="1189775"/>
            <a:chExt cx="3305700" cy="3483058"/>
          </a:xfrm>
        </p:grpSpPr>
        <p:sp>
          <p:nvSpPr>
            <p:cNvPr id="94" name="Google Shape;94;p12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9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Approved Budget</a:t>
              </a:r>
              <a:endParaRPr sz="1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9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June 15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5" name="Google Shape;95;p12"/>
            <p:cNvSpPr txBox="1"/>
            <p:nvPr/>
          </p:nvSpPr>
          <p:spPr>
            <a:xfrm>
              <a:off x="6167067" y="2057133"/>
              <a:ext cx="26001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1900" lIns="121900" spcFirstLastPara="1" rIns="121900" wrap="square" tIns="121900">
              <a:noAutofit/>
            </a:bodyPr>
            <a:lstStyle/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Likely includes a mix of deferrals and tapping into the state’s rainy day fund.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Could still include reductions.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May only partially fund COLA.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6" name="Google Shape;96;p12"/>
          <p:cNvGrpSpPr/>
          <p:nvPr/>
        </p:nvGrpSpPr>
        <p:grpSpPr>
          <a:xfrm>
            <a:off x="0" y="1586613"/>
            <a:ext cx="4729082" cy="4643675"/>
            <a:chOff x="0" y="1189989"/>
            <a:chExt cx="3546900" cy="3482843"/>
          </a:xfrm>
        </p:grpSpPr>
        <p:sp>
          <p:nvSpPr>
            <p:cNvPr id="97" name="Google Shape;97;p12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9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Governor’s Proposed Budget</a:t>
              </a:r>
              <a:endParaRPr sz="1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9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January 10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8" name="Google Shape;98;p12"/>
            <p:cNvSpPr txBox="1"/>
            <p:nvPr/>
          </p:nvSpPr>
          <p:spPr>
            <a:xfrm>
              <a:off x="655367" y="2057133"/>
              <a:ext cx="2509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1900" lIns="121900" spcFirstLastPara="1" rIns="121900" wrap="square" tIns="121900">
              <a:noAutofit/>
            </a:bodyPr>
            <a:lstStyle/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Largely level funding from prior year at $13.4 Billion.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COLA represents majority of budget augmentation.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Reduction in deferred </a:t>
              </a: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maintenance</a:t>
              </a: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 funding.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ASCCC received full funding.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9" name="Google Shape;99;p12"/>
          <p:cNvGrpSpPr/>
          <p:nvPr/>
        </p:nvGrpSpPr>
        <p:grpSpPr>
          <a:xfrm>
            <a:off x="3925507" y="1586327"/>
            <a:ext cx="4407490" cy="4643961"/>
            <a:chOff x="2944204" y="1189775"/>
            <a:chExt cx="3305700" cy="3483058"/>
          </a:xfrm>
        </p:grpSpPr>
        <p:sp>
          <p:nvSpPr>
            <p:cNvPr id="100" name="Google Shape;100;p12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9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May Revision</a:t>
              </a:r>
              <a:endParaRPr sz="1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9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Mid-May</a:t>
              </a:r>
              <a:endParaRPr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2"/>
            <p:cNvSpPr txBox="1"/>
            <p:nvPr/>
          </p:nvSpPr>
          <p:spPr>
            <a:xfrm>
              <a:off x="3279307" y="2057133"/>
              <a:ext cx="26769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1900" lIns="121900" spcFirstLastPara="1" rIns="121900" wrap="square" tIns="121900">
              <a:noAutofit/>
            </a:bodyPr>
            <a:lstStyle/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Anticipated increase in budget deficit.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Legislature and Administration have committed to maintaining funding for Education.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  <a:p>
              <a:pPr indent="-3302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600"/>
                <a:buFont typeface="Roboto"/>
                <a:buChar char="●"/>
              </a:pPr>
              <a:r>
                <a:rPr lang="en-US" sz="1600">
                  <a:latin typeface="Roboto"/>
                  <a:ea typeface="Roboto"/>
                  <a:cs typeface="Roboto"/>
                  <a:sym typeface="Roboto"/>
                </a:rPr>
                <a:t>Deferral of Tax Filing Deadline will impact revenue collection.</a:t>
              </a:r>
              <a:endParaRPr sz="16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 txBox="1"/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District and College Budgets</a:t>
            </a:r>
            <a:endParaRPr/>
          </a:p>
        </p:txBody>
      </p:sp>
      <p:sp>
        <p:nvSpPr>
          <p:cNvPr id="108" name="Google Shape;108;p13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Student-Centered Funding Formula (SCFF) determines general apportionment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Final COLA amount could impact district budgets dependent on collective bargaining agreements.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SCFF Hold Harmless funding set to expire in coming year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Declining enrollment continues to be a challenge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Budgeting for anticipated cuts in the future</a:t>
            </a:r>
            <a:endParaRPr sz="2000"/>
          </a:p>
        </p:txBody>
      </p:sp>
      <p:sp>
        <p:nvSpPr>
          <p:cNvPr id="109" name="Google Shape;109;p13"/>
          <p:cNvSpPr txBox="1"/>
          <p:nvPr>
            <p:ph idx="12" type="sldNum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anchorCtr="0" anchor="ctr" bIns="45700" lIns="91425" spcFirstLastPara="1" rIns="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/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Call to Action</a:t>
            </a:r>
            <a:endParaRPr/>
          </a:p>
        </p:txBody>
      </p:sp>
      <p:sp>
        <p:nvSpPr>
          <p:cNvPr id="116" name="Google Shape;116;p14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Keep in mind #10 of the 10+1: Make recommendations in respect to academic and professional matters, including </a:t>
            </a:r>
            <a:r>
              <a:rPr b="1" lang="en-US" sz="2000"/>
              <a:t>processes for institutional planning and budget development</a:t>
            </a:r>
            <a:endParaRPr b="1"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Stay aware of statewide budget discussions and information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Stay aware of local budget info, including general fund and categoricals</a:t>
            </a:r>
            <a:endParaRPr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Compendium of Allocations and Resources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SCFF Hold Harmless</a:t>
            </a:r>
            <a:endParaRPr sz="2000"/>
          </a:p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anchorCtr="0" anchor="ctr" bIns="45700" lIns="91425" spcFirstLastPara="1" rIns="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/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24" name="Google Shape;124;p15"/>
          <p:cNvSpPr txBox="1"/>
          <p:nvPr>
            <p:ph idx="1" type="body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Dept. of Finance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Budget Summary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Dept. of Finance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Overview of Budget Process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Dept. of Finance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Budget Process Flow-Chart</a:t>
            </a:r>
            <a:r>
              <a:rPr lang="en-US"/>
              <a:t>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Chancellor’s Office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Budget News</a:t>
            </a:r>
            <a:r>
              <a:rPr lang="en-US"/>
              <a:t> website</a:t>
            </a:r>
            <a:endParaRPr/>
          </a:p>
        </p:txBody>
      </p:sp>
      <p:sp>
        <p:nvSpPr>
          <p:cNvPr id="125" name="Google Shape;125;p15"/>
          <p:cNvSpPr txBox="1"/>
          <p:nvPr>
            <p:ph idx="12" type="sldNum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anchorCtr="0" anchor="ctr" bIns="45700" lIns="91425" spcFirstLastPara="1" rIns="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SCCC Curriculum Inst. 2020 Theme">
  <a:themeElements>
    <a:clrScheme name="ASCCC Spring Plenary 2023 2">
      <a:dk1>
        <a:srgbClr val="000000"/>
      </a:dk1>
      <a:lt1>
        <a:srgbClr val="FFFFFF"/>
      </a:lt1>
      <a:dk2>
        <a:srgbClr val="75122E"/>
      </a:dk2>
      <a:lt2>
        <a:srgbClr val="E7E6E6"/>
      </a:lt2>
      <a:accent1>
        <a:srgbClr val="07827C"/>
      </a:accent1>
      <a:accent2>
        <a:srgbClr val="FFCF71"/>
      </a:accent2>
      <a:accent3>
        <a:srgbClr val="4F473B"/>
      </a:accent3>
      <a:accent4>
        <a:srgbClr val="D33F2C"/>
      </a:accent4>
      <a:accent5>
        <a:srgbClr val="E8831D"/>
      </a:accent5>
      <a:accent6>
        <a:srgbClr val="D6BE78"/>
      </a:accent6>
      <a:hlink>
        <a:srgbClr val="74112E"/>
      </a:hlink>
      <a:folHlink>
        <a:srgbClr val="7411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