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8" r:id="rId2"/>
    <p:sldId id="259" r:id="rId3"/>
    <p:sldId id="262" r:id="rId4"/>
    <p:sldId id="286" r:id="rId5"/>
    <p:sldId id="256" r:id="rId6"/>
    <p:sldId id="257" r:id="rId7"/>
    <p:sldId id="293" r:id="rId8"/>
    <p:sldId id="294" r:id="rId9"/>
    <p:sldId id="260" r:id="rId10"/>
    <p:sldId id="295" r:id="rId11"/>
    <p:sldId id="296" r:id="rId12"/>
    <p:sldId id="263" r:id="rId13"/>
    <p:sldId id="297" r:id="rId14"/>
    <p:sldId id="298" r:id="rId15"/>
    <p:sldId id="261" r:id="rId16"/>
    <p:sldId id="265" r:id="rId17"/>
    <p:sldId id="266" r:id="rId18"/>
    <p:sldId id="267" r:id="rId19"/>
    <p:sldId id="285" r:id="rId20"/>
    <p:sldId id="268" r:id="rId21"/>
    <p:sldId id="291" r:id="rId22"/>
    <p:sldId id="269" r:id="rId23"/>
    <p:sldId id="270" r:id="rId24"/>
    <p:sldId id="271" r:id="rId25"/>
    <p:sldId id="283" r:id="rId26"/>
    <p:sldId id="284" r:id="rId27"/>
    <p:sldId id="272" r:id="rId28"/>
    <p:sldId id="292" r:id="rId29"/>
    <p:sldId id="274" r:id="rId30"/>
    <p:sldId id="290" r:id="rId31"/>
    <p:sldId id="289" r:id="rId32"/>
    <p:sldId id="287" r:id="rId33"/>
    <p:sldId id="281" r:id="rId34"/>
    <p:sldId id="275"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B7E"/>
    <a:srgbClr val="B14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390"/>
    <p:restoredTop sz="95909"/>
  </p:normalViewPr>
  <p:slideViewPr>
    <p:cSldViewPr snapToGrid="0" snapToObjects="1">
      <p:cViewPr varScale="1">
        <p:scale>
          <a:sx n="52" d="100"/>
          <a:sy n="52" d="100"/>
        </p:scale>
        <p:origin x="102" y="540"/>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CB547-D8BB-5C48-8462-FD0CB901A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683E5D-00DF-F041-A84B-D6F1E6295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5C498-9A9C-764D-B6F1-237599E8A721}" type="datetimeFigureOut">
              <a:rPr lang="en-US"/>
              <a:pPr>
                <a:defRPr/>
              </a:pPr>
              <a:t>5/2/2023</a:t>
            </a:fld>
            <a:endParaRPr lang="en-US"/>
          </a:p>
        </p:txBody>
      </p:sp>
      <p:sp>
        <p:nvSpPr>
          <p:cNvPr id="4" name="Footer Placeholder 3">
            <a:extLst>
              <a:ext uri="{FF2B5EF4-FFF2-40B4-BE49-F238E27FC236}">
                <a16:creationId xmlns:a16="http://schemas.microsoft.com/office/drawing/2014/main" id="{6E55CACD-274B-DE4E-99EE-46077CD0B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EF1FC012-AC68-714B-9724-7A479BC42B1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ED9D3B7-7C65-2F44-B8CE-1AE4CFFD329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15D97-8592-FF4E-9875-358BF4973D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F2FB98-4577-9543-8172-332ACAD91FC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EE5E2D6-94F0-5445-8872-D2557A2AA862}" type="datetimeFigureOut">
              <a:rPr lang="en-US"/>
              <a:pPr>
                <a:defRPr/>
              </a:pPr>
              <a:t>5/2/2023</a:t>
            </a:fld>
            <a:endParaRPr lang="en-US"/>
          </a:p>
        </p:txBody>
      </p:sp>
      <p:sp>
        <p:nvSpPr>
          <p:cNvPr id="4" name="Slide Image Placeholder 3">
            <a:extLst>
              <a:ext uri="{FF2B5EF4-FFF2-40B4-BE49-F238E27FC236}">
                <a16:creationId xmlns:a16="http://schemas.microsoft.com/office/drawing/2014/main" id="{6F9F6430-99A5-C04A-A795-F657A5727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A5CFA7-3E9F-FA48-842F-93F2B10560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0F7AEB-216D-7346-A3DF-4423C420B2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2EF5396A-B27A-3E44-8659-67897C8AAD3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4745E52-6025-A649-9923-01E10DB281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BoG</a:t>
            </a:r>
            <a:r>
              <a:rPr lang="en-US" dirty="0"/>
              <a:t> Standing Orders Section 332: https://</a:t>
            </a:r>
            <a:r>
              <a:rPr lang="en-US" dirty="0" err="1"/>
              <a:t>www.cccco.edu</a:t>
            </a:r>
            <a:r>
              <a:rPr lang="en-US" dirty="0"/>
              <a:t>/-/media/CCCCO-Website/docs/procedures-standing-orders/december-2022-procedures-standing-ordersv2-a11y.pdf?la=</a:t>
            </a:r>
            <a:r>
              <a:rPr lang="en-US" dirty="0" err="1"/>
              <a:t>en&amp;hash</a:t>
            </a:r>
            <a:r>
              <a:rPr lang="en-US" dirty="0"/>
              <a:t>=FF692A0AE8ACC8FE6BB2A4D75018302005A8A4D6 </a:t>
            </a:r>
          </a:p>
          <a:p>
            <a:endParaRPr lang="en-US" dirty="0"/>
          </a:p>
          <a:p>
            <a:r>
              <a:rPr lang="en-US" dirty="0"/>
              <a:t>10+1 Myths: https://</a:t>
            </a:r>
            <a:r>
              <a:rPr lang="en-US" dirty="0" err="1"/>
              <a:t>www.asccc.org</a:t>
            </a:r>
            <a:r>
              <a:rPr lang="en-US" dirty="0"/>
              <a:t>/content/10-1-myths-misrepresentations-and-uninformed-perspective-robert-shireman-and-California </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29</a:t>
            </a:fld>
            <a:endParaRPr lang="en-US" altLang="en-US"/>
          </a:p>
        </p:txBody>
      </p:sp>
    </p:spTree>
    <p:extLst>
      <p:ext uri="{BB962C8B-B14F-4D97-AF65-F5344CB8AC3E}">
        <p14:creationId xmlns:p14="http://schemas.microsoft.com/office/powerpoint/2010/main" val="261380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BoG</a:t>
            </a:r>
            <a:r>
              <a:rPr lang="en-US" dirty="0"/>
              <a:t> Standing Orders Section 332: https://</a:t>
            </a:r>
            <a:r>
              <a:rPr lang="en-US" dirty="0" err="1"/>
              <a:t>www.cccco.edu</a:t>
            </a:r>
            <a:r>
              <a:rPr lang="en-US" dirty="0"/>
              <a:t>/-/media/CCCCO-Website/docs/procedures-standing-orders/december-2022-procedures-standing-ordersv2-a11y.pdf?la=</a:t>
            </a:r>
            <a:r>
              <a:rPr lang="en-US" dirty="0" err="1"/>
              <a:t>en&amp;hash</a:t>
            </a:r>
            <a:r>
              <a:rPr lang="en-US" dirty="0"/>
              <a:t>=FF692A0AE8ACC8FE6BB2A4D75018302005A8A4D6 </a:t>
            </a:r>
          </a:p>
          <a:p>
            <a:endParaRPr lang="en-US" dirty="0"/>
          </a:p>
          <a:p>
            <a:r>
              <a:rPr lang="en-US" dirty="0"/>
              <a:t>10+1 Myths: https://</a:t>
            </a:r>
            <a:r>
              <a:rPr lang="en-US" dirty="0" err="1"/>
              <a:t>www.asccc.org</a:t>
            </a:r>
            <a:r>
              <a:rPr lang="en-US" dirty="0"/>
              <a:t>/content/10-1-myths-misrepresentations-and-uninformed-perspective-robert-shireman-and-California </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30</a:t>
            </a:fld>
            <a:endParaRPr lang="en-US" altLang="en-US"/>
          </a:p>
        </p:txBody>
      </p:sp>
    </p:spTree>
    <p:extLst>
      <p:ext uri="{BB962C8B-B14F-4D97-AF65-F5344CB8AC3E}">
        <p14:creationId xmlns:p14="http://schemas.microsoft.com/office/powerpoint/2010/main" val="266445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ASCCC Academic Academy 2020</a:t>
            </a:r>
            <a:endParaRPr lang="en-US" dirty="0"/>
          </a:p>
        </p:txBody>
      </p:sp>
      <p:sp>
        <p:nvSpPr>
          <p:cNvPr id="5" name="Slide Number Placeholder 4"/>
          <p:cNvSpPr>
            <a:spLocks noGrp="1"/>
          </p:cNvSpPr>
          <p:nvPr>
            <p:ph type="sldNum" sz="quarter" idx="5"/>
          </p:nvPr>
        </p:nvSpPr>
        <p:spPr/>
        <p:txBody>
          <a:bodyPr/>
          <a:lstStyle/>
          <a:p>
            <a:pPr>
              <a:defRPr/>
            </a:pPr>
            <a:fld id="{0DE75ABD-7C45-2E4B-94AC-5D3C882FB6CA}" type="slidenum">
              <a:rPr lang="en-US" altLang="en-US" smtClean="0"/>
              <a:pPr>
                <a:defRPr/>
              </a:pPr>
              <a:t>33</a:t>
            </a:fld>
            <a:endParaRPr lang="en-US" altLang="en-US" dirty="0"/>
          </a:p>
        </p:txBody>
      </p:sp>
    </p:spTree>
    <p:extLst>
      <p:ext uri="{BB962C8B-B14F-4D97-AF65-F5344CB8AC3E}">
        <p14:creationId xmlns:p14="http://schemas.microsoft.com/office/powerpoint/2010/main" val="76093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This Fall the foundation decided to look over its Mission and Purpose statement and revise it in order to more accurately reflect the work that we do:</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Original Purpose: The specific purposes of this corporation are to benefit, support, and enhance the excellence of California community colleges; to support, design and implement professional development for California community college faculty; to research, develop and communicate effective practices to promote effective teaching and learning in the California community colleges; and to promote a variety of activities and strategies to advance teaching and learning.</a:t>
            </a:r>
            <a:endParaRPr sz="800"/>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20007bc4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20007bc42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g220007bc42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0007bc42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0007bc420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20007bc420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1d8d42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21d8d4251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221d8d42512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7ac3f44c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7ac3f44c5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Total number of dollars spent on scholarships and sponsorships =  $17,373.76</a:t>
            </a:r>
            <a:endParaRPr/>
          </a:p>
          <a:p>
            <a:pPr marL="0" lvl="0" indent="0" algn="l" rtl="0">
              <a:spcBef>
                <a:spcPts val="0"/>
              </a:spcBef>
              <a:spcAft>
                <a:spcPts val="0"/>
              </a:spcAft>
              <a:buNone/>
            </a:pPr>
            <a:endParaRPr/>
          </a:p>
          <a:p>
            <a:pPr marL="0" lvl="0" indent="0" algn="l" rtl="0">
              <a:spcBef>
                <a:spcPts val="0"/>
              </a:spcBef>
              <a:spcAft>
                <a:spcPts val="0"/>
              </a:spcAft>
              <a:buNone/>
            </a:pPr>
            <a:r>
              <a:rPr lang="en-US"/>
              <a:t>Other Expenses = Professional Fees, Dues/Subscriptions, and office supplies</a:t>
            </a:r>
            <a:endParaRPr/>
          </a:p>
          <a:p>
            <a:pPr marL="0" lvl="0" indent="0" algn="l" rtl="0">
              <a:spcBef>
                <a:spcPts val="0"/>
              </a:spcBef>
              <a:spcAft>
                <a:spcPts val="0"/>
              </a:spcAft>
              <a:buNone/>
            </a:pPr>
            <a:endParaRPr/>
          </a:p>
          <a:p>
            <a:pPr marL="0" lvl="0" indent="0" algn="l" rtl="0">
              <a:spcBef>
                <a:spcPts val="0"/>
              </a:spcBef>
              <a:spcAft>
                <a:spcPts val="0"/>
              </a:spcAft>
              <a:buNone/>
            </a:pPr>
            <a:r>
              <a:rPr lang="en-US"/>
              <a:t>Important to consider that our fiscal year ends in June, so these numbers will certainly change by then.  Also, important to remember that our biggest fundraiser is the Area competitions so our Donations Revenue should see an increase after Spring Plenary as long as the Area competition is robust!</a:t>
            </a:r>
            <a:endParaRPr/>
          </a:p>
        </p:txBody>
      </p:sp>
      <p:sp>
        <p:nvSpPr>
          <p:cNvPr id="143" name="Google Shape;143;g17ac3f44c5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323806"/>
            <a:ext cx="10432249" cy="2160534"/>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816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5D9C5-9014-EB56-9A64-DFFD98D9B732}"/>
              </a:ext>
              <a:ext uri="{C183D7F6-B498-43B3-948B-1728B52AA6E4}">
                <adec:decorative xmlns:adec="http://schemas.microsoft.com/office/drawing/2017/decorative" val="1"/>
              </a:ext>
            </a:extLst>
          </p:cNvPr>
          <p:cNvSpPr/>
          <p:nvPr userDrawn="1"/>
        </p:nvSpPr>
        <p:spPr>
          <a:xfrm>
            <a:off x="0" y="0"/>
            <a:ext cx="12192000" cy="22729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95450" y="403412"/>
            <a:ext cx="8558347" cy="1685768"/>
          </a:xfrm>
        </p:spPr>
        <p:txBody>
          <a:bodyPr>
            <a:normAutofit/>
          </a:bodyPr>
          <a:lstStyle>
            <a:lvl1pPr algn="l">
              <a:defRPr sz="3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pic>
        <p:nvPicPr>
          <p:cNvPr id="9" name="Picture 8">
            <a:extLst>
              <a:ext uri="{FF2B5EF4-FFF2-40B4-BE49-F238E27FC236}">
                <a16:creationId xmlns:a16="http://schemas.microsoft.com/office/drawing/2014/main" id="{FD52B5BC-FC2D-2623-CCCD-B25C3BDCFF64}"/>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575995" cy="2272936"/>
          </a:xfrm>
          <a:prstGeom prst="rect">
            <a:avLst/>
          </a:prstGeom>
        </p:spPr>
      </p:pic>
    </p:spTree>
    <p:extLst>
      <p:ext uri="{BB962C8B-B14F-4D97-AF65-F5344CB8AC3E}">
        <p14:creationId xmlns:p14="http://schemas.microsoft.com/office/powerpoint/2010/main" val="1020009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2 Column Slid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F66E5AA-0B67-8348-93AF-8A6B4FB72A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8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D32AE22C-3BFA-9A4F-BCC7-138B587C9726}"/>
              </a:ext>
            </a:extLst>
          </p:cNvPr>
          <p:cNvSpPr>
            <a:spLocks noGrp="1"/>
          </p:cNvSpPr>
          <p:nvPr>
            <p:ph type="sldNum" sz="quarter" idx="10"/>
          </p:nvPr>
        </p:nvSpPr>
        <p:spPr/>
        <p:txBody>
          <a:bodyPr/>
          <a:lstStyle>
            <a:lvl1pPr>
              <a:defRPr/>
            </a:lvl1pPr>
          </a:lstStyle>
          <a:p>
            <a:pPr>
              <a:defRPr/>
            </a:pPr>
            <a:fld id="{CDE0A226-D696-6347-98C5-4ECD9707C98F}" type="slidenum">
              <a:rPr lang="en-US" altLang="en-US"/>
              <a:pPr>
                <a:defRPr/>
              </a:pPr>
              <a:t>‹#›</a:t>
            </a:fld>
            <a:endParaRPr lang="en-US" altLang="en-US"/>
          </a:p>
        </p:txBody>
      </p:sp>
      <p:pic>
        <p:nvPicPr>
          <p:cNvPr id="7" name="Picture 6">
            <a:extLst>
              <a:ext uri="{FF2B5EF4-FFF2-40B4-BE49-F238E27FC236}">
                <a16:creationId xmlns:a16="http://schemas.microsoft.com/office/drawing/2014/main" id="{0996B888-21F0-5CA5-60B8-F825EFC77A30}"/>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0"/>
            <a:ext cx="822046" cy="6858000"/>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353074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4374DEF-593A-4D43-8E6D-A915BF27F0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8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D910648A-46C8-AB4B-96EC-1AC10F013ECC}"/>
              </a:ext>
            </a:extLst>
          </p:cNvPr>
          <p:cNvSpPr>
            <a:spLocks noGrp="1"/>
          </p:cNvSpPr>
          <p:nvPr>
            <p:ph type="sldNum" sz="quarter" idx="10"/>
          </p:nvPr>
        </p:nvSpPr>
        <p:spPr/>
        <p:txBody>
          <a:bodyPr/>
          <a:lstStyle>
            <a:lvl1pPr>
              <a:defRPr/>
            </a:lvl1pPr>
          </a:lstStyle>
          <a:p>
            <a:pPr>
              <a:defRPr/>
            </a:pPr>
            <a:fld id="{06DDD070-D08E-4B40-B4AC-DB5751E9D83C}" type="slidenum">
              <a:rPr lang="en-US" altLang="en-US"/>
              <a:pPr>
                <a:defRPr/>
              </a:pPr>
              <a:t>‹#›</a:t>
            </a:fld>
            <a:endParaRPr lang="en-US" altLang="en-US"/>
          </a:p>
        </p:txBody>
      </p:sp>
      <p:pic>
        <p:nvPicPr>
          <p:cNvPr id="8" name="Picture 7">
            <a:extLst>
              <a:ext uri="{FF2B5EF4-FFF2-40B4-BE49-F238E27FC236}">
                <a16:creationId xmlns:a16="http://schemas.microsoft.com/office/drawing/2014/main" id="{E5C9404B-2868-264C-B504-B836A1219C9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0"/>
            <a:ext cx="822046" cy="6857999"/>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344833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80F9B99-8263-EA4C-B572-EE434178C8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87CA25C0-FBDE-374E-8B02-A3DFA7FC7AFA}"/>
              </a:ext>
            </a:extLst>
          </p:cNvPr>
          <p:cNvSpPr>
            <a:spLocks noGrp="1"/>
          </p:cNvSpPr>
          <p:nvPr>
            <p:ph type="sldNum" sz="quarter" idx="10"/>
          </p:nvPr>
        </p:nvSpPr>
        <p:spPr>
          <a:xfrm>
            <a:off x="10298113" y="6356350"/>
            <a:ext cx="1055687" cy="365125"/>
          </a:xfrm>
        </p:spPr>
        <p:txBody>
          <a:bodyPr/>
          <a:lstStyle>
            <a:lvl1pPr>
              <a:defRPr/>
            </a:lvl1pPr>
          </a:lstStyle>
          <a:p>
            <a:pPr>
              <a:defRPr/>
            </a:pPr>
            <a:fld id="{55F1E47E-D7EC-2141-BEFC-978E97EE44D1}" type="slidenum">
              <a:rPr lang="en-US" altLang="en-US"/>
              <a:pPr>
                <a:defRPr/>
              </a:pPr>
              <a:t>‹#›</a:t>
            </a:fld>
            <a:endParaRPr lang="en-US" altLang="en-US"/>
          </a:p>
        </p:txBody>
      </p:sp>
    </p:spTree>
    <p:extLst>
      <p:ext uri="{BB962C8B-B14F-4D97-AF65-F5344CB8AC3E}">
        <p14:creationId xmlns:p14="http://schemas.microsoft.com/office/powerpoint/2010/main" val="424295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Title Slide">
  <p:cSld name="#1 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2" descr="Academic Senate for California Community Colleges Logo"/>
          <p:cNvPicPr preferRelativeResize="0"/>
          <p:nvPr/>
        </p:nvPicPr>
        <p:blipFill rotWithShape="1">
          <a:blip r:embed="rId3">
            <a:alphaModFix/>
          </a:blip>
          <a:srcRect/>
          <a:stretch/>
        </p:blipFill>
        <p:spPr>
          <a:xfrm>
            <a:off x="4622750" y="457132"/>
            <a:ext cx="3238141" cy="1487521"/>
          </a:xfrm>
          <a:prstGeom prst="rect">
            <a:avLst/>
          </a:prstGeom>
          <a:noFill/>
          <a:ln>
            <a:noFill/>
          </a:ln>
        </p:spPr>
      </p:pic>
      <p:sp>
        <p:nvSpPr>
          <p:cNvPr id="14" name="Google Shape;14;p2"/>
          <p:cNvSpPr txBox="1">
            <a:spLocks noGrp="1"/>
          </p:cNvSpPr>
          <p:nvPr>
            <p:ph type="title"/>
          </p:nvPr>
        </p:nvSpPr>
        <p:spPr>
          <a:xfrm>
            <a:off x="3159480" y="3000807"/>
            <a:ext cx="5860000" cy="1629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Palatin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3159480" y="4679081"/>
            <a:ext cx="5860000" cy="2010000"/>
          </a:xfrm>
          <a:prstGeom prst="rect">
            <a:avLst/>
          </a:prstGeom>
          <a:no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2400"/>
              <a:buFont typeface="Arial"/>
              <a:buNone/>
              <a:defRPr sz="2400" b="0" i="0">
                <a:solidFill>
                  <a:schemeClr val="lt1"/>
                </a:solidFill>
                <a:latin typeface="Gill Sans"/>
                <a:ea typeface="Gill Sans"/>
                <a:cs typeface="Gill Sans"/>
                <a:sym typeface="Gill Sans"/>
              </a:defRPr>
            </a:lvl1pPr>
            <a:lvl2pPr lvl="1" algn="ctr">
              <a:lnSpc>
                <a:spcPct val="90000"/>
              </a:lnSpc>
              <a:spcBef>
                <a:spcPts val="500"/>
              </a:spcBef>
              <a:spcAft>
                <a:spcPts val="0"/>
              </a:spcAft>
              <a:buClr>
                <a:srgbClr val="3A3838"/>
              </a:buClr>
              <a:buSzPts val="2000"/>
              <a:buNone/>
              <a:defRPr sz="2000"/>
            </a:lvl2pPr>
            <a:lvl3pPr lvl="2" algn="ctr">
              <a:lnSpc>
                <a:spcPct val="90000"/>
              </a:lnSpc>
              <a:spcBef>
                <a:spcPts val="500"/>
              </a:spcBef>
              <a:spcAft>
                <a:spcPts val="0"/>
              </a:spcAft>
              <a:buClr>
                <a:srgbClr val="3A3838"/>
              </a:buClr>
              <a:buSzPts val="1800"/>
              <a:buNone/>
              <a:defRPr sz="1800"/>
            </a:lvl3pPr>
            <a:lvl4pPr lvl="3" algn="ctr">
              <a:lnSpc>
                <a:spcPct val="90000"/>
              </a:lnSpc>
              <a:spcBef>
                <a:spcPts val="500"/>
              </a:spcBef>
              <a:spcAft>
                <a:spcPts val="0"/>
              </a:spcAft>
              <a:buClr>
                <a:srgbClr val="3A3838"/>
              </a:buClr>
              <a:buSzPts val="1600"/>
              <a:buNone/>
              <a:defRPr sz="1600"/>
            </a:lvl4pPr>
            <a:lvl5pPr lvl="4" algn="ctr">
              <a:lnSpc>
                <a:spcPct val="90000"/>
              </a:lnSpc>
              <a:spcBef>
                <a:spcPts val="500"/>
              </a:spcBef>
              <a:spcAft>
                <a:spcPts val="0"/>
              </a:spcAft>
              <a:buClr>
                <a:srgbClr val="3A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18605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ntent Slide">
  <p:cSld name="#3 Content Slide">
    <p:bg>
      <p:bgPr>
        <a:solidFill>
          <a:schemeClr val="lt1"/>
        </a:solidFill>
        <a:effectLst/>
      </p:bgPr>
    </p:bg>
    <p:spTree>
      <p:nvGrpSpPr>
        <p:cNvPr id="1" name="Shape 39"/>
        <p:cNvGrpSpPr/>
        <p:nvPr/>
      </p:nvGrpSpPr>
      <p:grpSpPr>
        <a:xfrm>
          <a:off x="0" y="0"/>
          <a:ext cx="0" cy="0"/>
          <a:chOff x="0" y="0"/>
          <a:chExt cx="0" cy="0"/>
        </a:xfrm>
      </p:grpSpPr>
      <p:grpSp>
        <p:nvGrpSpPr>
          <p:cNvPr id="40" name="Google Shape;40;p5"/>
          <p:cNvGrpSpPr/>
          <p:nvPr/>
        </p:nvGrpSpPr>
        <p:grpSpPr>
          <a:xfrm>
            <a:off x="838199" y="0"/>
            <a:ext cx="10516007" cy="798828"/>
            <a:chOff x="0" y="0"/>
            <a:chExt cx="12192000" cy="798828"/>
          </a:xfrm>
        </p:grpSpPr>
        <p:sp>
          <p:nvSpPr>
            <p:cNvPr id="41" name="Google Shape;41;p5"/>
            <p:cNvSpPr/>
            <p:nvPr/>
          </p:nvSpPr>
          <p:spPr>
            <a:xfrm>
              <a:off x="0" y="0"/>
              <a:ext cx="12192000" cy="67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p:nvPr/>
          </p:nvSpPr>
          <p:spPr>
            <a:xfrm>
              <a:off x="0" y="674328"/>
              <a:ext cx="12192000" cy="124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5"/>
          <p:cNvSpPr txBox="1">
            <a:spLocks noGrp="1"/>
          </p:cNvSpPr>
          <p:nvPr>
            <p:ph type="title"/>
          </p:nvPr>
        </p:nvSpPr>
        <p:spPr>
          <a:xfrm>
            <a:off x="838200" y="1014921"/>
            <a:ext cx="10515600" cy="1146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
          <p:cNvSpPr txBox="1">
            <a:spLocks noGrp="1"/>
          </p:cNvSpPr>
          <p:nvPr>
            <p:ph type="body" idx="1"/>
          </p:nvPr>
        </p:nvSpPr>
        <p:spPr>
          <a:xfrm>
            <a:off x="838200" y="2286442"/>
            <a:ext cx="10515600" cy="4060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
          <p:cNvSpPr txBox="1"/>
          <p:nvPr/>
        </p:nvSpPr>
        <p:spPr>
          <a:xfrm>
            <a:off x="1240719" y="6494411"/>
            <a:ext cx="820400" cy="225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2"/>
                </a:solidFill>
                <a:latin typeface="Calibri"/>
                <a:ea typeface="Calibri"/>
                <a:cs typeface="Calibri"/>
                <a:sym typeface="Calibri"/>
              </a:rPr>
              <a:pPr marL="0" marR="0" lvl="0" indent="0" algn="l" rtl="0">
                <a:spcBef>
                  <a:spcPts val="0"/>
                </a:spcBef>
                <a:spcAft>
                  <a:spcPts val="0"/>
                </a:spcAft>
                <a:buNone/>
              </a:pPr>
              <a:t>‹#›</a:t>
            </a:fld>
            <a:endParaRPr sz="1200" b="0" i="0" u="none" strike="noStrike" cap="none">
              <a:solidFill>
                <a:schemeClr val="dk2"/>
              </a:solidFill>
              <a:latin typeface="Calibri"/>
              <a:ea typeface="Calibri"/>
              <a:cs typeface="Calibri"/>
              <a:sym typeface="Calibri"/>
            </a:endParaRPr>
          </a:p>
        </p:txBody>
      </p:sp>
      <p:pic>
        <p:nvPicPr>
          <p:cNvPr id="46" name="Google Shape;46;p5" descr="A picture containing text, clipart&#10;&#10;Description automatically generated"/>
          <p:cNvPicPr preferRelativeResize="0"/>
          <p:nvPr/>
        </p:nvPicPr>
        <p:blipFill rotWithShape="1">
          <a:blip r:embed="rId2">
            <a:alphaModFix/>
          </a:blip>
          <a:srcRect/>
          <a:stretch/>
        </p:blipFill>
        <p:spPr>
          <a:xfrm>
            <a:off x="800427" y="6376989"/>
            <a:ext cx="419027" cy="314269"/>
          </a:xfrm>
          <a:prstGeom prst="rect">
            <a:avLst/>
          </a:prstGeom>
          <a:noFill/>
          <a:ln>
            <a:noFill/>
          </a:ln>
        </p:spPr>
      </p:pic>
    </p:spTree>
    <p:extLst>
      <p:ext uri="{BB962C8B-B14F-4D97-AF65-F5344CB8AC3E}">
        <p14:creationId xmlns:p14="http://schemas.microsoft.com/office/powerpoint/2010/main" val="211276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Content 2 Column Slide">
  <p:cSld name="#3 Content 2 Column Slide">
    <p:bg>
      <p:bgPr>
        <a:solidFill>
          <a:schemeClr val="lt1"/>
        </a:solidFill>
        <a:effectLst/>
      </p:bgPr>
    </p:bg>
    <p:spTree>
      <p:nvGrpSpPr>
        <p:cNvPr id="1" name="Shape 30"/>
        <p:cNvGrpSpPr/>
        <p:nvPr/>
      </p:nvGrpSpPr>
      <p:grpSpPr>
        <a:xfrm>
          <a:off x="0" y="0"/>
          <a:ext cx="0" cy="0"/>
          <a:chOff x="0" y="0"/>
          <a:chExt cx="0" cy="0"/>
        </a:xfrm>
      </p:grpSpPr>
      <p:grpSp>
        <p:nvGrpSpPr>
          <p:cNvPr id="31" name="Google Shape;31;p4"/>
          <p:cNvGrpSpPr/>
          <p:nvPr/>
        </p:nvGrpSpPr>
        <p:grpSpPr>
          <a:xfrm>
            <a:off x="838199" y="0"/>
            <a:ext cx="10516007" cy="798828"/>
            <a:chOff x="0" y="0"/>
            <a:chExt cx="12192000" cy="798828"/>
          </a:xfrm>
        </p:grpSpPr>
        <p:sp>
          <p:nvSpPr>
            <p:cNvPr id="32" name="Google Shape;32;p4"/>
            <p:cNvSpPr/>
            <p:nvPr/>
          </p:nvSpPr>
          <p:spPr>
            <a:xfrm>
              <a:off x="0" y="0"/>
              <a:ext cx="12192000" cy="67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4"/>
            <p:cNvSpPr/>
            <p:nvPr/>
          </p:nvSpPr>
          <p:spPr>
            <a:xfrm>
              <a:off x="0" y="674328"/>
              <a:ext cx="12192000" cy="124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4" name="Google Shape;34;p4"/>
          <p:cNvSpPr txBox="1">
            <a:spLocks noGrp="1"/>
          </p:cNvSpPr>
          <p:nvPr>
            <p:ph type="title"/>
          </p:nvPr>
        </p:nvSpPr>
        <p:spPr>
          <a:xfrm>
            <a:off x="838200" y="1014921"/>
            <a:ext cx="10515600" cy="1146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838200" y="2286442"/>
            <a:ext cx="5181600" cy="4059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body" idx="2"/>
          </p:nvPr>
        </p:nvSpPr>
        <p:spPr>
          <a:xfrm>
            <a:off x="6172200" y="2286442"/>
            <a:ext cx="5181600" cy="4059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p:nvPr/>
        </p:nvSpPr>
        <p:spPr>
          <a:xfrm>
            <a:off x="1240719" y="6494411"/>
            <a:ext cx="820400" cy="225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2"/>
                </a:solidFill>
                <a:latin typeface="Calibri"/>
                <a:ea typeface="Calibri"/>
                <a:cs typeface="Calibri"/>
                <a:sym typeface="Calibri"/>
              </a:rPr>
              <a:pPr marL="0" marR="0" lvl="0" indent="0" algn="l" rtl="0">
                <a:spcBef>
                  <a:spcPts val="0"/>
                </a:spcBef>
                <a:spcAft>
                  <a:spcPts val="0"/>
                </a:spcAft>
                <a:buNone/>
              </a:pPr>
              <a:t>‹#›</a:t>
            </a:fld>
            <a:endParaRPr sz="1200" b="0" i="0" u="none" strike="noStrike" cap="none">
              <a:solidFill>
                <a:schemeClr val="dk2"/>
              </a:solidFill>
              <a:latin typeface="Calibri"/>
              <a:ea typeface="Calibri"/>
              <a:cs typeface="Calibri"/>
              <a:sym typeface="Calibri"/>
            </a:endParaRPr>
          </a:p>
        </p:txBody>
      </p:sp>
      <p:pic>
        <p:nvPicPr>
          <p:cNvPr id="38" name="Google Shape;38;p4" descr="A picture containing text, clipart&#10;&#10;Description automatically generated"/>
          <p:cNvPicPr preferRelativeResize="0"/>
          <p:nvPr/>
        </p:nvPicPr>
        <p:blipFill rotWithShape="1">
          <a:blip r:embed="rId2">
            <a:alphaModFix/>
          </a:blip>
          <a:srcRect/>
          <a:stretch/>
        </p:blipFill>
        <p:spPr>
          <a:xfrm>
            <a:off x="800427" y="6376989"/>
            <a:ext cx="419027" cy="314269"/>
          </a:xfrm>
          <a:prstGeom prst="rect">
            <a:avLst/>
          </a:prstGeom>
          <a:noFill/>
          <a:ln>
            <a:noFill/>
          </a:ln>
        </p:spPr>
      </p:pic>
    </p:spTree>
    <p:extLst>
      <p:ext uri="{BB962C8B-B14F-4D97-AF65-F5344CB8AC3E}">
        <p14:creationId xmlns:p14="http://schemas.microsoft.com/office/powerpoint/2010/main" val="3357190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368F019-6ADE-9B41-AEFC-12D26889A271}"/>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9BEC97F8-5603-C842-9003-509EE69DAB1D}"/>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 Remember to ad alt text to all imported graphics and images.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 name="Slide Number Placeholder 14">
            <a:extLst>
              <a:ext uri="{FF2B5EF4-FFF2-40B4-BE49-F238E27FC236}">
                <a16:creationId xmlns:a16="http://schemas.microsoft.com/office/drawing/2014/main" id="{185FCD8D-1E30-B240-9C71-F2AE6C6B829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B803B18D-F6BB-7446-AB8B-B65811EA60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9" r:id="rId5"/>
    <p:sldLayoutId id="2147483810" r:id="rId6"/>
    <p:sldLayoutId id="2147483811" r:id="rId7"/>
    <p:sldLayoutId id="2147483812" r:id="rId8"/>
  </p:sldLayoutIdLst>
  <p:hf hdr="0" dt="0"/>
  <p:txStyles>
    <p:titleStyle>
      <a:lvl1pPr algn="l" rtl="0" eaLnBrk="1" fontAlgn="base" hangingPunct="1">
        <a:lnSpc>
          <a:spcPct val="90000"/>
        </a:lnSpc>
        <a:spcBef>
          <a:spcPct val="0"/>
        </a:spcBef>
        <a:spcAft>
          <a:spcPct val="0"/>
        </a:spcAft>
        <a:defRPr sz="4400" kern="1200">
          <a:solidFill>
            <a:schemeClr val="tx2"/>
          </a:solidFill>
          <a:latin typeface="Georgia" panose="02040502050405020303" pitchFamily="18" charset="0"/>
          <a:ea typeface="Palatino" pitchFamily="2" charset="77"/>
          <a:cs typeface="Georgia" panose="02040502050405020303" pitchFamily="18" charset="0"/>
        </a:defRPr>
      </a:lvl1pPr>
      <a:lvl2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image" Target="../media/image34.png"/><Relationship Id="rId16"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g"/><Relationship Id="rId14"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image" Target="../media/image34.png"/><Relationship Id="rId16"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asccc.org/events/2023-curriculum-institute-hybrid-event" TargetMode="External"/><Relationship Id="rId2" Type="http://schemas.openxmlformats.org/officeDocument/2006/relationships/hyperlink" Target="https://www.asccc.org/events/2023-faculty-leadership-institute" TargetMode="External"/><Relationship Id="rId1" Type="http://schemas.openxmlformats.org/officeDocument/2006/relationships/slideLayout" Target="../slideLayouts/slideLayout4.xml"/><Relationship Id="rId4" Type="http://schemas.openxmlformats.org/officeDocument/2006/relationships/hyperlink" Target="https://www.asccc.org/calendar/list/events"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www.asccc.org/content/awards-season-congratulations-award-recipients"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asccc.org/faculty-empowerment-and-leadership-academy"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asccc.org/sites/default/files/2023-02/23-26%20Strategic%20Plan%20Directions%20ASCCC.pdf" TargetMode="External"/><Relationship Id="rId2" Type="http://schemas.openxmlformats.org/officeDocument/2006/relationships/hyperlink" Target="https://asccc.org/sites/default/files/2023-04/ASCCC%202023-2026%20Strategic%20Planning%20R.pdf"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www.cccco.edu/-/media/CCCCO-Website/Office-of-General-Counsel/Form-400--Reg-Text-DEIA-Evalution-and-Tenure-Review-of-Dsitrict-Employees.pdf?la=en&amp;hash=3370253B484C2DBA2FDF5C00117386D53C9C5EF0" TargetMode="External"/><Relationship Id="rId3" Type="http://schemas.openxmlformats.org/officeDocument/2006/relationships/hyperlink" Target="https://icas-ca.org/our-work/memos/" TargetMode="External"/><Relationship Id="rId7" Type="http://schemas.openxmlformats.org/officeDocument/2006/relationships/hyperlink" Target="https://asccc-oeri.org/" TargetMode="External"/><Relationship Id="rId12" Type="http://schemas.openxmlformats.org/officeDocument/2006/relationships/hyperlink" Target="https://asccc.org/sites/default/files/2023-04/ASCCC%202023-2026%20Strategic%20Planning%20R.pdf" TargetMode="External"/><Relationship Id="rId2" Type="http://schemas.openxmlformats.org/officeDocument/2006/relationships/hyperlink" Target="https://www.ab928committee.org/" TargetMode="External"/><Relationship Id="rId1" Type="http://schemas.openxmlformats.org/officeDocument/2006/relationships/slideLayout" Target="../slideLayouts/slideLayout4.xml"/><Relationship Id="rId6" Type="http://schemas.openxmlformats.org/officeDocument/2006/relationships/hyperlink" Target="https://risingscholarsnetwork.org/about-us/" TargetMode="External"/><Relationship Id="rId11" Type="http://schemas.openxmlformats.org/officeDocument/2006/relationships/hyperlink" Target="https://www.cccco.edu/About-Us/Chancellors-Office/Divisions/General-Counsel/Pending-Regulatory-Action" TargetMode="External"/><Relationship Id="rId5" Type="http://schemas.openxmlformats.org/officeDocument/2006/relationships/hyperlink" Target="https://www.cccco.edu/About-Us/Chancellors-Office/Divisions/Workforce-and-Economic-Development/modern-policing-degree-task-force" TargetMode="External"/><Relationship Id="rId10" Type="http://schemas.openxmlformats.org/officeDocument/2006/relationships/hyperlink" Target="https://www.cccco.edu/About-Us/Chancellors-Office/Divisions/Educational-Services-and-Support/What-we-do/Curriculum-and-Instruction-Unit/Curriculum/Baccalaureate-Degree-Program" TargetMode="External"/><Relationship Id="rId4" Type="http://schemas.openxmlformats.org/officeDocument/2006/relationships/hyperlink" Target="https://www.cccco.edu/About-Us/Chancellors-Office/Divisions/Educational-Services-and-Support/common-course-numbering-project" TargetMode="External"/><Relationship Id="rId9" Type="http://schemas.openxmlformats.org/officeDocument/2006/relationships/hyperlink" Target="https://c-id.n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asccc.org/content/course-repetition-and-repeatability-legal-mandate-and-significant-change-industry-or" TargetMode="External"/><Relationship Id="rId2" Type="http://schemas.openxmlformats.org/officeDocument/2006/relationships/hyperlink" Target="https://leginfo.legislature.ca.gov/faces/billTextClient.xhtml?bill_id=202320240AB811" TargetMode="External"/><Relationship Id="rId1" Type="http://schemas.openxmlformats.org/officeDocument/2006/relationships/slideLayout" Target="../slideLayouts/slideLayout4.xml"/><Relationship Id="rId6" Type="http://schemas.openxmlformats.org/officeDocument/2006/relationships/hyperlink" Target="https://leginfo.legislature.ca.gov/faces/billTextClient.xhtml?bill_id=202320240AB1749" TargetMode="External"/><Relationship Id="rId5" Type="http://schemas.openxmlformats.org/officeDocument/2006/relationships/hyperlink" Target="https://www.asccc.org/content/repeatability-dealing-new-regulations" TargetMode="External"/><Relationship Id="rId4" Type="http://schemas.openxmlformats.org/officeDocument/2006/relationships/hyperlink" Target="https://asccc.org/content/concept-credit-courses-another-look-course-repetition-and-repeatabilit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asccc.org/content/10-1-myths-misrepresentations-and-uninformed-perspective-robert-shireman-and-california"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leginfo.legislature.ca.gov/faces/codes_displayText.xhtml?lawCode=EDC&amp;division=5.&amp;title=3.&amp;part=40.&amp;chapter=2.&amp;article=2." TargetMode="External"/><Relationship Id="rId2" Type="http://schemas.openxmlformats.org/officeDocument/2006/relationships/hyperlink" Target="https://asccc.org/sites/default/files/1988%20AB%201725%20Community%20College%20Reform%20Act%20(Vasconcellos).pdf"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sccc.org/events/2023-spring-plenary-session" TargetMode="External"/><Relationship Id="rId2" Type="http://schemas.openxmlformats.org/officeDocument/2006/relationships/hyperlink" Target="https://www.asccc.org/resolutions-spring-2023" TargetMode="External"/><Relationship Id="rId1" Type="http://schemas.openxmlformats.org/officeDocument/2006/relationships/slideLayout" Target="../slideLayouts/slideLayout2.xml"/><Relationship Id="rId5" Type="http://schemas.openxmlformats.org/officeDocument/2006/relationships/hyperlink" Target="https://www.asccc.org/sites/default/files/Treasurer%27s%20Report%20FY%2022-23%202.28.23.pdf" TargetMode="External"/><Relationship Id="rId4" Type="http://schemas.openxmlformats.org/officeDocument/2006/relationships/hyperlink" Target="https://asccc.org/events/2022-fall-plenary-session-hybrid-ev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asfccc.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hyperlink" Target="https://secure.givelively.org/donate/foundation-of-the-academic-senate-for-california-community-colleg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97D4-2754-C5A3-16A5-AA45B543E08F}"/>
              </a:ext>
            </a:extLst>
          </p:cNvPr>
          <p:cNvSpPr>
            <a:spLocks noGrp="1"/>
          </p:cNvSpPr>
          <p:nvPr>
            <p:ph type="title"/>
          </p:nvPr>
        </p:nvSpPr>
        <p:spPr/>
        <p:txBody>
          <a:bodyPr anchor="ctr">
            <a:normAutofit/>
          </a:bodyPr>
          <a:lstStyle/>
          <a:p>
            <a:r>
              <a:rPr lang="en-US" sz="5600" b="1" dirty="0">
                <a:solidFill>
                  <a:schemeClr val="accent2">
                    <a:lumMod val="20000"/>
                    <a:lumOff val="80000"/>
                  </a:schemeClr>
                </a:solidFill>
              </a:rPr>
              <a:t>First General Session</a:t>
            </a:r>
            <a:br>
              <a:rPr lang="en-US" sz="2000" dirty="0"/>
            </a:br>
            <a:br>
              <a:rPr lang="en-US" sz="2000" dirty="0"/>
            </a:br>
            <a:r>
              <a:rPr lang="en-US" sz="2000" dirty="0">
                <a:solidFill>
                  <a:schemeClr val="accent2">
                    <a:lumMod val="20000"/>
                    <a:lumOff val="80000"/>
                  </a:schemeClr>
                </a:solidFill>
              </a:rPr>
              <a:t>April 20 | 9:15-10:30</a:t>
            </a:r>
          </a:p>
        </p:txBody>
      </p:sp>
    </p:spTree>
    <p:extLst>
      <p:ext uri="{BB962C8B-B14F-4D97-AF65-F5344CB8AC3E}">
        <p14:creationId xmlns:p14="http://schemas.microsoft.com/office/powerpoint/2010/main" val="1252228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1968275" y="1014925"/>
            <a:ext cx="8330100" cy="466200"/>
          </a:xfrm>
          <a:prstGeom prst="rect">
            <a:avLst/>
          </a:prstGeom>
        </p:spPr>
        <p:txBody>
          <a:bodyPr spcFirstLastPara="1" vert="horz" wrap="square" lIns="91425" tIns="45700" rIns="91425" bIns="45700" numCol="1" anchor="b" anchorCtr="0" compatLnSpc="1">
            <a:prstTxWarp prst="textNoShape">
              <a:avLst/>
            </a:prstTxWarp>
            <a:spAutoFit/>
          </a:bodyPr>
          <a:lstStyle/>
          <a:p>
            <a:r>
              <a:rPr lang="en-US" sz="2700">
                <a:latin typeface="Arial"/>
                <a:ea typeface="Arial"/>
                <a:cs typeface="Arial"/>
                <a:sym typeface="Arial"/>
              </a:rPr>
              <a:t>ASFCCC College and Area Fundraising Competition</a:t>
            </a:r>
            <a:endParaRPr sz="2700">
              <a:latin typeface="Arial"/>
              <a:ea typeface="Arial"/>
              <a:cs typeface="Arial"/>
              <a:sym typeface="Arial"/>
            </a:endParaRPr>
          </a:p>
        </p:txBody>
      </p:sp>
      <p:sp>
        <p:nvSpPr>
          <p:cNvPr id="117" name="Google Shape;117;p14"/>
          <p:cNvSpPr txBox="1">
            <a:spLocks noGrp="1"/>
          </p:cNvSpPr>
          <p:nvPr>
            <p:ph type="body" idx="1"/>
          </p:nvPr>
        </p:nvSpPr>
        <p:spPr>
          <a:xfrm>
            <a:off x="2152650" y="1675800"/>
            <a:ext cx="5728200" cy="4518900"/>
          </a:xfrm>
          <a:prstGeom prst="rect">
            <a:avLst/>
          </a:prstGeom>
        </p:spPr>
        <p:txBody>
          <a:bodyPr spcFirstLastPara="1" vert="horz" wrap="square" lIns="91425" tIns="45700" rIns="91425" bIns="45700" numCol="1" anchor="ctr" anchorCtr="0" compatLnSpc="1">
            <a:prstTxWarp prst="textNoShape">
              <a:avLst/>
            </a:prstTxWarp>
            <a:normAutofit fontScale="77500" lnSpcReduction="20000"/>
          </a:bodyPr>
          <a:lstStyle/>
          <a:p>
            <a:pPr marL="0" indent="0">
              <a:lnSpc>
                <a:spcPct val="100000"/>
              </a:lnSpc>
              <a:buNone/>
            </a:pPr>
            <a:r>
              <a:rPr lang="en-US" b="1">
                <a:solidFill>
                  <a:schemeClr val="dk2"/>
                </a:solidFill>
              </a:rPr>
              <a:t>Area Fundraising Competition:</a:t>
            </a:r>
            <a:r>
              <a:rPr lang="en-US">
                <a:solidFill>
                  <a:schemeClr val="dk2"/>
                </a:solidFill>
              </a:rPr>
              <a:t> </a:t>
            </a:r>
            <a:r>
              <a:rPr lang="en-US">
                <a:solidFill>
                  <a:srgbClr val="3F3F3F"/>
                </a:solidFill>
              </a:rPr>
              <a:t>Every Spring Plenary since 2013, we’ve held our Area Fundraising competition where the four Areas compete against each other to raise the most amount of money during the Spring Plenary, aside from being awarded the coveted Area Trophy, winners of the Area Competition will also win a small party at the upcoming Faculty Leadership Institute!</a:t>
            </a:r>
            <a:endParaRPr>
              <a:solidFill>
                <a:schemeClr val="dk2"/>
              </a:solidFill>
            </a:endParaRPr>
          </a:p>
          <a:p>
            <a:pPr marL="0" indent="0">
              <a:lnSpc>
                <a:spcPct val="100000"/>
              </a:lnSpc>
              <a:buNone/>
            </a:pPr>
            <a:r>
              <a:rPr lang="en-US" b="1">
                <a:solidFill>
                  <a:schemeClr val="dk2"/>
                </a:solidFill>
              </a:rPr>
              <a:t>College Fundraising Competition:</a:t>
            </a:r>
            <a:r>
              <a:rPr lang="en-US">
                <a:solidFill>
                  <a:srgbClr val="000000"/>
                </a:solidFill>
              </a:rPr>
              <a:t> This year we’ve decided to add a little more excitement to our competition by including a college fundraising competition to the challenge! Now individual colleges can compete against each other to become the top donors of the state! Winners of this competition will be recipients of the first official College Champion Trophy and gain bragging rights for an entire year!</a:t>
            </a:r>
            <a:endParaRPr/>
          </a:p>
        </p:txBody>
      </p:sp>
      <p:pic>
        <p:nvPicPr>
          <p:cNvPr id="120" name="Google Shape;120;p14"/>
          <p:cNvPicPr preferRelativeResize="0"/>
          <p:nvPr/>
        </p:nvPicPr>
        <p:blipFill rotWithShape="1">
          <a:blip r:embed="rId3">
            <a:alphaModFix/>
          </a:blip>
          <a:srcRect b="20647"/>
          <a:stretch/>
        </p:blipFill>
        <p:spPr>
          <a:xfrm>
            <a:off x="7947525" y="1784451"/>
            <a:ext cx="2350626" cy="1398950"/>
          </a:xfrm>
          <a:prstGeom prst="rect">
            <a:avLst/>
          </a:prstGeom>
          <a:noFill/>
          <a:ln>
            <a:noFill/>
          </a:ln>
          <a:effectLst>
            <a:outerShdw blurRad="57150" dist="19050" dir="5400000" algn="bl" rotWithShape="0">
              <a:srgbClr val="000000">
                <a:alpha val="50000"/>
              </a:srgbClr>
            </a:outerShdw>
          </a:effectLst>
        </p:spPr>
      </p:pic>
      <p:pic>
        <p:nvPicPr>
          <p:cNvPr id="118" name="Google Shape;118;p14"/>
          <p:cNvPicPr preferRelativeResize="0"/>
          <p:nvPr/>
        </p:nvPicPr>
        <p:blipFill rotWithShape="1">
          <a:blip r:embed="rId4">
            <a:alphaModFix/>
          </a:blip>
          <a:srcRect t="8074" b="12294"/>
          <a:stretch/>
        </p:blipFill>
        <p:spPr>
          <a:xfrm>
            <a:off x="7955645" y="3236847"/>
            <a:ext cx="2342506" cy="1398949"/>
          </a:xfrm>
          <a:prstGeom prst="rect">
            <a:avLst/>
          </a:prstGeom>
          <a:noFill/>
          <a:ln>
            <a:noFill/>
          </a:ln>
          <a:effectLst>
            <a:outerShdw blurRad="57150" dist="19050" dir="5400000" algn="bl" rotWithShape="0">
              <a:srgbClr val="000000">
                <a:alpha val="50000"/>
              </a:srgbClr>
            </a:outerShdw>
          </a:effectLst>
        </p:spPr>
      </p:pic>
      <p:pic>
        <p:nvPicPr>
          <p:cNvPr id="119" name="Google Shape;119;p14"/>
          <p:cNvPicPr preferRelativeResize="0"/>
          <p:nvPr/>
        </p:nvPicPr>
        <p:blipFill rotWithShape="1">
          <a:blip r:embed="rId5">
            <a:alphaModFix/>
          </a:blip>
          <a:srcRect t="12387" b="2477"/>
          <a:stretch/>
        </p:blipFill>
        <p:spPr>
          <a:xfrm>
            <a:off x="7947526" y="4657473"/>
            <a:ext cx="2350625" cy="15008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2152650" y="1014921"/>
            <a:ext cx="7886700" cy="591000"/>
          </a:xfrm>
          <a:prstGeom prst="rect">
            <a:avLst/>
          </a:prstGeom>
        </p:spPr>
        <p:txBody>
          <a:bodyPr spcFirstLastPara="1" vert="horz" wrap="square" lIns="91425" tIns="45700" rIns="91425" bIns="45700" numCol="1" anchor="ctr" anchorCtr="0" compatLnSpc="1">
            <a:prstTxWarp prst="textNoShape">
              <a:avLst/>
            </a:prstTxWarp>
            <a:noAutofit/>
          </a:bodyPr>
          <a:lstStyle/>
          <a:p>
            <a:pPr algn="ctr"/>
            <a:r>
              <a:rPr lang="en-US">
                <a:latin typeface="Arial"/>
                <a:ea typeface="Arial"/>
                <a:cs typeface="Arial"/>
                <a:sym typeface="Arial"/>
              </a:rPr>
              <a:t>ASFCCC Dine Out - April 20</a:t>
            </a:r>
            <a:endParaRPr>
              <a:latin typeface="Arial"/>
              <a:ea typeface="Arial"/>
              <a:cs typeface="Arial"/>
              <a:sym typeface="Arial"/>
            </a:endParaRPr>
          </a:p>
        </p:txBody>
      </p:sp>
      <p:sp>
        <p:nvSpPr>
          <p:cNvPr id="127" name="Google Shape;127;p15"/>
          <p:cNvSpPr txBox="1">
            <a:spLocks noGrp="1"/>
          </p:cNvSpPr>
          <p:nvPr>
            <p:ph type="body" idx="1"/>
          </p:nvPr>
        </p:nvSpPr>
        <p:spPr>
          <a:xfrm>
            <a:off x="2152675" y="1794850"/>
            <a:ext cx="7886700" cy="2640000"/>
          </a:xfrm>
          <a:prstGeom prst="rect">
            <a:avLst/>
          </a:prstGeom>
        </p:spPr>
        <p:txBody>
          <a:bodyPr spcFirstLastPara="1" vert="horz" wrap="square" lIns="91425" tIns="45700" rIns="91425" bIns="45700" numCol="1" anchor="t" anchorCtr="0" compatLnSpc="1">
            <a:prstTxWarp prst="textNoShape">
              <a:avLst/>
            </a:prstTxWarp>
            <a:normAutofit fontScale="92500" lnSpcReduction="10000"/>
          </a:bodyPr>
          <a:lstStyle/>
          <a:p>
            <a:pPr marL="0" indent="0">
              <a:lnSpc>
                <a:spcPct val="100000"/>
              </a:lnSpc>
              <a:buNone/>
            </a:pPr>
            <a:r>
              <a:rPr lang="en-US"/>
              <a:t>For this Spring Plenary the ASFCCC has partnered with several restaurants in Anaheim to offer you more variety and flexibility in your dinner plans while still supporting the foundation.  On Thursday, April 20th make sure to present a flier (hard copy or digital) at BJ’s Restaurant and Brewhouse, California Pizza Kitchen, or Dave and Busters any time between 4:00 and 10:00PM.  These restaurants will donate a percentage of your purchase to the foundation. </a:t>
            </a:r>
            <a:endParaRPr/>
          </a:p>
        </p:txBody>
      </p:sp>
      <p:pic>
        <p:nvPicPr>
          <p:cNvPr id="130" name="Google Shape;130;p15"/>
          <p:cNvPicPr preferRelativeResize="0"/>
          <p:nvPr/>
        </p:nvPicPr>
        <p:blipFill>
          <a:blip r:embed="rId3">
            <a:alphaModFix/>
          </a:blip>
          <a:stretch>
            <a:fillRect/>
          </a:stretch>
        </p:blipFill>
        <p:spPr>
          <a:xfrm>
            <a:off x="2399801" y="4507653"/>
            <a:ext cx="1702425" cy="1705825"/>
          </a:xfrm>
          <a:prstGeom prst="rect">
            <a:avLst/>
          </a:prstGeom>
          <a:noFill/>
          <a:ln>
            <a:noFill/>
          </a:ln>
        </p:spPr>
      </p:pic>
      <p:pic>
        <p:nvPicPr>
          <p:cNvPr id="129" name="Google Shape;129;p15"/>
          <p:cNvPicPr preferRelativeResize="0"/>
          <p:nvPr/>
        </p:nvPicPr>
        <p:blipFill>
          <a:blip r:embed="rId4">
            <a:alphaModFix/>
          </a:blip>
          <a:stretch>
            <a:fillRect/>
          </a:stretch>
        </p:blipFill>
        <p:spPr>
          <a:xfrm>
            <a:off x="5116686" y="4472051"/>
            <a:ext cx="1958628" cy="1777025"/>
          </a:xfrm>
          <a:prstGeom prst="rect">
            <a:avLst/>
          </a:prstGeom>
          <a:noFill/>
          <a:ln>
            <a:noFill/>
          </a:ln>
        </p:spPr>
      </p:pic>
      <p:pic>
        <p:nvPicPr>
          <p:cNvPr id="128" name="Google Shape;128;p15"/>
          <p:cNvPicPr preferRelativeResize="0"/>
          <p:nvPr/>
        </p:nvPicPr>
        <p:blipFill>
          <a:blip r:embed="rId5">
            <a:alphaModFix/>
          </a:blip>
          <a:stretch>
            <a:fillRect/>
          </a:stretch>
        </p:blipFill>
        <p:spPr>
          <a:xfrm>
            <a:off x="8186307" y="4578851"/>
            <a:ext cx="1557993" cy="1705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6"/>
          <p:cNvSpPr txBox="1">
            <a:spLocks noGrp="1"/>
          </p:cNvSpPr>
          <p:nvPr>
            <p:ph type="title"/>
          </p:nvPr>
        </p:nvSpPr>
        <p:spPr>
          <a:xfrm>
            <a:off x="2152650" y="862521"/>
            <a:ext cx="7886700" cy="923400"/>
          </a:xfrm>
          <a:prstGeom prst="rect">
            <a:avLst/>
          </a:prstGeom>
        </p:spPr>
        <p:txBody>
          <a:bodyPr spcFirstLastPara="1" vert="horz" wrap="square" lIns="91425" tIns="45700" rIns="91425" bIns="45700" numCol="1" anchor="b" anchorCtr="0" compatLnSpc="1">
            <a:prstTxWarp prst="textNoShape">
              <a:avLst/>
            </a:prstTxWarp>
            <a:spAutoFit/>
          </a:bodyPr>
          <a:lstStyle/>
          <a:p>
            <a:pPr algn="ctr"/>
            <a:r>
              <a:rPr lang="en-US" sz="3000">
                <a:latin typeface="Arial"/>
                <a:ea typeface="Arial"/>
                <a:cs typeface="Arial"/>
                <a:sym typeface="Arial"/>
              </a:rPr>
              <a:t>Get Your ASFCCC Gear and </a:t>
            </a:r>
            <a:endParaRPr sz="3000">
              <a:latin typeface="Arial"/>
              <a:ea typeface="Arial"/>
              <a:cs typeface="Arial"/>
              <a:sym typeface="Arial"/>
            </a:endParaRPr>
          </a:p>
          <a:p>
            <a:pPr algn="ctr"/>
            <a:r>
              <a:rPr lang="en-US" sz="3000">
                <a:latin typeface="Arial"/>
                <a:ea typeface="Arial"/>
                <a:cs typeface="Arial"/>
                <a:sym typeface="Arial"/>
              </a:rPr>
              <a:t>Support a Great Cause!</a:t>
            </a:r>
            <a:endParaRPr sz="3000">
              <a:latin typeface="Arial"/>
              <a:ea typeface="Arial"/>
              <a:cs typeface="Arial"/>
              <a:sym typeface="Arial"/>
            </a:endParaRPr>
          </a:p>
        </p:txBody>
      </p:sp>
      <p:sp>
        <p:nvSpPr>
          <p:cNvPr id="137" name="Google Shape;137;p16"/>
          <p:cNvSpPr txBox="1">
            <a:spLocks noGrp="1"/>
          </p:cNvSpPr>
          <p:nvPr>
            <p:ph type="body" idx="1"/>
          </p:nvPr>
        </p:nvSpPr>
        <p:spPr>
          <a:xfrm>
            <a:off x="2076500" y="1785925"/>
            <a:ext cx="6016800" cy="4350600"/>
          </a:xfrm>
          <a:prstGeom prst="rect">
            <a:avLst/>
          </a:prstGeom>
        </p:spPr>
        <p:txBody>
          <a:bodyPr spcFirstLastPara="1" vert="horz" wrap="square" lIns="91425" tIns="45700" rIns="91425" bIns="45700" numCol="1" anchor="ctr" anchorCtr="0" compatLnSpc="1">
            <a:prstTxWarp prst="textNoShape">
              <a:avLst/>
            </a:prstTxWarp>
            <a:normAutofit lnSpcReduction="10000"/>
          </a:bodyPr>
          <a:lstStyle/>
          <a:p>
            <a:pPr indent="-368300">
              <a:lnSpc>
                <a:spcPct val="100000"/>
              </a:lnSpc>
              <a:buSzPts val="2200"/>
            </a:pPr>
            <a:r>
              <a:rPr lang="en-US" sz="2200"/>
              <a:t>Make sure to stop by our ASFCCC table during the Spring Plenary to get your hands on some merchandise featuring our new logo!</a:t>
            </a:r>
            <a:endParaRPr sz="2200"/>
          </a:p>
          <a:p>
            <a:pPr indent="-368300">
              <a:lnSpc>
                <a:spcPct val="100000"/>
              </a:lnSpc>
              <a:buSzPts val="2200"/>
            </a:pPr>
            <a:r>
              <a:rPr lang="en-US" sz="2200"/>
              <a:t>Donate to the foundation and get tickets for a chance to spin our Prize Wheel and win some merchandise!</a:t>
            </a:r>
            <a:endParaRPr sz="2200"/>
          </a:p>
          <a:p>
            <a:pPr indent="-368300">
              <a:lnSpc>
                <a:spcPct val="100000"/>
              </a:lnSpc>
              <a:buSzPts val="2200"/>
            </a:pPr>
            <a:r>
              <a:rPr lang="en-US" sz="2200"/>
              <a:t>T-shirts, water bottles, notepads and other merchandise featuring our new logo will also be available for a small donation.</a:t>
            </a:r>
            <a:endParaRPr sz="2200"/>
          </a:p>
          <a:p>
            <a:pPr indent="-368300">
              <a:lnSpc>
                <a:spcPct val="100000"/>
              </a:lnSpc>
              <a:spcAft>
                <a:spcPts val="1000"/>
              </a:spcAft>
              <a:buSzPts val="2200"/>
            </a:pPr>
            <a:r>
              <a:rPr lang="en-US" sz="2200"/>
              <a:t>What an excellent way to support your colleagues and look cool in the process!</a:t>
            </a:r>
            <a:endParaRPr sz="2200"/>
          </a:p>
        </p:txBody>
      </p:sp>
      <p:pic>
        <p:nvPicPr>
          <p:cNvPr id="138" name="Google Shape;138;p16"/>
          <p:cNvPicPr preferRelativeResize="0"/>
          <p:nvPr/>
        </p:nvPicPr>
        <p:blipFill rotWithShape="1">
          <a:blip r:embed="rId3">
            <a:alphaModFix/>
          </a:blip>
          <a:srcRect t="20766"/>
          <a:stretch/>
        </p:blipFill>
        <p:spPr>
          <a:xfrm>
            <a:off x="8321350" y="1996251"/>
            <a:ext cx="1824426" cy="1927475"/>
          </a:xfrm>
          <a:prstGeom prst="rect">
            <a:avLst/>
          </a:prstGeom>
          <a:noFill/>
          <a:ln>
            <a:noFill/>
          </a:ln>
          <a:effectLst>
            <a:outerShdw blurRad="57150" dist="19050" dir="5400000" algn="bl" rotWithShape="0">
              <a:srgbClr val="000000">
                <a:alpha val="50000"/>
              </a:srgbClr>
            </a:outerShdw>
          </a:effectLst>
        </p:spPr>
      </p:pic>
      <p:pic>
        <p:nvPicPr>
          <p:cNvPr id="139" name="Google Shape;139;p16"/>
          <p:cNvPicPr preferRelativeResize="0"/>
          <p:nvPr/>
        </p:nvPicPr>
        <p:blipFill rotWithShape="1">
          <a:blip r:embed="rId4">
            <a:alphaModFix/>
          </a:blip>
          <a:srcRect t="9048" b="3858"/>
          <a:stretch/>
        </p:blipFill>
        <p:spPr>
          <a:xfrm>
            <a:off x="8321350" y="4228075"/>
            <a:ext cx="1824426" cy="211878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2152650" y="1014923"/>
            <a:ext cx="7886700" cy="613200"/>
          </a:xfrm>
          <a:prstGeom prst="rect">
            <a:avLst/>
          </a:prstGeom>
        </p:spPr>
        <p:txBody>
          <a:bodyPr spcFirstLastPara="1" vert="horz" wrap="square" lIns="91425" tIns="45700" rIns="91425" bIns="45700" numCol="1" anchor="b" anchorCtr="0" compatLnSpc="1">
            <a:prstTxWarp prst="textNoShape">
              <a:avLst/>
            </a:prstTxWarp>
            <a:normAutofit/>
          </a:bodyPr>
          <a:lstStyle/>
          <a:p>
            <a:r>
              <a:rPr lang="en-US">
                <a:latin typeface="Arial"/>
                <a:ea typeface="Arial"/>
                <a:cs typeface="Arial"/>
                <a:sym typeface="Arial"/>
              </a:rPr>
              <a:t>Financial Statement (as of March ‘23)</a:t>
            </a:r>
            <a:endParaRPr>
              <a:latin typeface="Arial"/>
              <a:ea typeface="Arial"/>
              <a:cs typeface="Arial"/>
              <a:sym typeface="Arial"/>
            </a:endParaRPr>
          </a:p>
        </p:txBody>
      </p:sp>
      <p:sp>
        <p:nvSpPr>
          <p:cNvPr id="146" name="Google Shape;146;p17"/>
          <p:cNvSpPr txBox="1">
            <a:spLocks noGrp="1"/>
          </p:cNvSpPr>
          <p:nvPr>
            <p:ph type="body" idx="1"/>
          </p:nvPr>
        </p:nvSpPr>
        <p:spPr>
          <a:xfrm>
            <a:off x="2152650" y="1874638"/>
            <a:ext cx="3735600" cy="3007200"/>
          </a:xfrm>
          <a:prstGeom prst="rect">
            <a:avLst/>
          </a:prstGeom>
        </p:spPr>
        <p:txBody>
          <a:bodyPr spcFirstLastPara="1" vert="horz" wrap="square" lIns="91425" tIns="45700" rIns="91425" bIns="45700" numCol="1" anchor="t" anchorCtr="0" compatLnSpc="1">
            <a:prstTxWarp prst="textNoShape">
              <a:avLst/>
            </a:prstTxWarp>
            <a:normAutofit fontScale="92500" lnSpcReduction="20000"/>
          </a:bodyPr>
          <a:lstStyle/>
          <a:p>
            <a:pPr marL="0" indent="0">
              <a:buNone/>
            </a:pPr>
            <a:r>
              <a:rPr lang="en-US" sz="1900" b="1"/>
              <a:t>Revenues</a:t>
            </a:r>
            <a:endParaRPr sz="1900" b="1"/>
          </a:p>
          <a:p>
            <a:pPr marL="0" indent="0">
              <a:buNone/>
            </a:pPr>
            <a:r>
              <a:rPr lang="en-US" sz="1900"/>
              <a:t>Sponsorships			$17,500</a:t>
            </a:r>
            <a:endParaRPr sz="1900"/>
          </a:p>
          <a:p>
            <a:pPr marL="0" indent="0">
              <a:buNone/>
            </a:pPr>
            <a:r>
              <a:rPr lang="en-US" sz="1900"/>
              <a:t>Donations Revenue 	$12,069.26</a:t>
            </a:r>
            <a:endParaRPr sz="1900"/>
          </a:p>
          <a:p>
            <a:pPr marL="0" indent="0">
              <a:buNone/>
            </a:pPr>
            <a:r>
              <a:rPr lang="en-US" sz="1900"/>
              <a:t>Other Revenue		$32.54</a:t>
            </a:r>
            <a:endParaRPr sz="1900"/>
          </a:p>
          <a:p>
            <a:pPr marL="0" indent="0">
              <a:buNone/>
            </a:pPr>
            <a:endParaRPr sz="1900"/>
          </a:p>
          <a:p>
            <a:pPr marL="0" indent="0">
              <a:buNone/>
            </a:pPr>
            <a:endParaRPr sz="1900"/>
          </a:p>
          <a:p>
            <a:pPr marL="0" indent="0">
              <a:buNone/>
            </a:pPr>
            <a:r>
              <a:rPr lang="en-US" sz="1900"/>
              <a:t>Total Revenue		$29,601.80</a:t>
            </a:r>
            <a:endParaRPr sz="1900"/>
          </a:p>
        </p:txBody>
      </p:sp>
      <p:sp>
        <p:nvSpPr>
          <p:cNvPr id="147" name="Google Shape;147;p17"/>
          <p:cNvSpPr txBox="1"/>
          <p:nvPr/>
        </p:nvSpPr>
        <p:spPr>
          <a:xfrm>
            <a:off x="6060925" y="1838850"/>
            <a:ext cx="4093800" cy="4309868"/>
          </a:xfrm>
          <a:prstGeom prst="rect">
            <a:avLst/>
          </a:prstGeom>
          <a:noFill/>
          <a:ln>
            <a:noFill/>
          </a:ln>
        </p:spPr>
        <p:txBody>
          <a:bodyPr spcFirstLastPara="1" wrap="square" lIns="91425" tIns="91425" rIns="91425" bIns="91425" anchor="t" anchorCtr="0">
            <a:spAutoFit/>
          </a:bodyPr>
          <a:lstStyle/>
          <a:p>
            <a:pPr>
              <a:lnSpc>
                <a:spcPct val="80000"/>
              </a:lnSpc>
              <a:spcBef>
                <a:spcPts val="0"/>
              </a:spcBef>
              <a:spcAft>
                <a:spcPts val="0"/>
              </a:spcAft>
            </a:pPr>
            <a:r>
              <a:rPr lang="en-US" sz="1900" b="1">
                <a:latin typeface="Gill Sans"/>
                <a:ea typeface="Gill Sans"/>
                <a:cs typeface="Gill Sans"/>
                <a:sym typeface="Gill Sans"/>
              </a:rPr>
              <a:t>Expenditures</a:t>
            </a:r>
            <a:endParaRPr sz="1900" b="1">
              <a:latin typeface="Gill Sans"/>
              <a:ea typeface="Gill Sans"/>
              <a:cs typeface="Gill Sans"/>
              <a:sym typeface="Gill Sans"/>
            </a:endParaRPr>
          </a:p>
          <a:p>
            <a:pPr>
              <a:lnSpc>
                <a:spcPct val="80000"/>
              </a:lnSpc>
              <a:spcBef>
                <a:spcPts val="1000"/>
              </a:spcBef>
              <a:spcAft>
                <a:spcPts val="0"/>
              </a:spcAft>
            </a:pPr>
            <a:r>
              <a:rPr lang="en-US" sz="1900">
                <a:latin typeface="Gill Sans"/>
                <a:ea typeface="Gill Sans"/>
                <a:cs typeface="Gill Sans"/>
                <a:sym typeface="Gill Sans"/>
              </a:rPr>
              <a:t>Scholarships				$13,327.46</a:t>
            </a:r>
            <a:endParaRPr sz="1900">
              <a:latin typeface="Gill Sans"/>
              <a:ea typeface="Gill Sans"/>
              <a:cs typeface="Gill Sans"/>
              <a:sym typeface="Gill Sans"/>
            </a:endParaRPr>
          </a:p>
          <a:p>
            <a:pPr>
              <a:lnSpc>
                <a:spcPct val="80000"/>
              </a:lnSpc>
              <a:spcBef>
                <a:spcPts val="1000"/>
              </a:spcBef>
              <a:spcAft>
                <a:spcPts val="0"/>
              </a:spcAft>
            </a:pPr>
            <a:r>
              <a:rPr lang="en-US" sz="1900">
                <a:latin typeface="Gill Sans"/>
                <a:ea typeface="Gill Sans"/>
                <a:cs typeface="Gill Sans"/>
                <a:sym typeface="Gill Sans"/>
              </a:rPr>
              <a:t>LGBTQ+ Summit Sponsor	$2,500</a:t>
            </a:r>
            <a:endParaRPr sz="1900">
              <a:latin typeface="Gill Sans"/>
              <a:ea typeface="Gill Sans"/>
              <a:cs typeface="Gill Sans"/>
              <a:sym typeface="Gill Sans"/>
            </a:endParaRPr>
          </a:p>
          <a:p>
            <a:pPr>
              <a:lnSpc>
                <a:spcPct val="80000"/>
              </a:lnSpc>
              <a:spcBef>
                <a:spcPts val="1000"/>
              </a:spcBef>
              <a:spcAft>
                <a:spcPts val="0"/>
              </a:spcAft>
            </a:pPr>
            <a:r>
              <a:rPr lang="en-US" sz="1900">
                <a:latin typeface="Gill Sans"/>
                <a:ea typeface="Gill Sans"/>
                <a:cs typeface="Gill Sans"/>
                <a:sym typeface="Gill Sans"/>
              </a:rPr>
              <a:t>Other Sponsorships		$1,546.30</a:t>
            </a:r>
            <a:endParaRPr sz="1900">
              <a:latin typeface="Gill Sans"/>
              <a:ea typeface="Gill Sans"/>
              <a:cs typeface="Gill Sans"/>
              <a:sym typeface="Gill Sans"/>
            </a:endParaRPr>
          </a:p>
          <a:p>
            <a:pPr>
              <a:lnSpc>
                <a:spcPct val="80000"/>
              </a:lnSpc>
              <a:spcBef>
                <a:spcPts val="1000"/>
              </a:spcBef>
              <a:spcAft>
                <a:spcPts val="0"/>
              </a:spcAft>
            </a:pPr>
            <a:r>
              <a:rPr lang="en-US" sz="1900">
                <a:latin typeface="Gill Sans"/>
                <a:ea typeface="Gill Sans"/>
                <a:cs typeface="Gill Sans"/>
                <a:sym typeface="Gill Sans"/>
              </a:rPr>
              <a:t>Other Expenses			$20,898.10</a:t>
            </a:r>
            <a:endParaRPr sz="1900">
              <a:latin typeface="Gill Sans"/>
              <a:ea typeface="Gill Sans"/>
              <a:cs typeface="Gill Sans"/>
              <a:sym typeface="Gill Sans"/>
            </a:endParaRPr>
          </a:p>
          <a:p>
            <a:pPr>
              <a:lnSpc>
                <a:spcPct val="80000"/>
              </a:lnSpc>
              <a:spcBef>
                <a:spcPts val="1000"/>
              </a:spcBef>
              <a:spcAft>
                <a:spcPts val="0"/>
              </a:spcAft>
            </a:pPr>
            <a:endParaRPr sz="1900">
              <a:latin typeface="Gill Sans"/>
              <a:ea typeface="Gill Sans"/>
              <a:cs typeface="Gill Sans"/>
              <a:sym typeface="Gill Sans"/>
            </a:endParaRPr>
          </a:p>
          <a:p>
            <a:pPr>
              <a:lnSpc>
                <a:spcPct val="80000"/>
              </a:lnSpc>
              <a:spcBef>
                <a:spcPts val="1000"/>
              </a:spcBef>
              <a:spcAft>
                <a:spcPts val="0"/>
              </a:spcAft>
            </a:pPr>
            <a:r>
              <a:rPr lang="en-US" sz="1900">
                <a:latin typeface="Gill Sans"/>
                <a:ea typeface="Gill Sans"/>
                <a:cs typeface="Gill Sans"/>
                <a:sym typeface="Gill Sans"/>
              </a:rPr>
              <a:t>Total Expenditures			$38,271.86</a:t>
            </a:r>
            <a:endParaRPr sz="1900">
              <a:latin typeface="Gill Sans"/>
              <a:ea typeface="Gill Sans"/>
              <a:cs typeface="Gill Sans"/>
              <a:sym typeface="Gill Sans"/>
            </a:endParaRPr>
          </a:p>
          <a:p>
            <a:pPr>
              <a:spcBef>
                <a:spcPts val="1000"/>
              </a:spcBef>
              <a:spcAft>
                <a:spcPts val="1000"/>
              </a:spcAft>
            </a:pPr>
            <a:endParaRPr sz="1900">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txBox="1">
            <a:spLocks noGrp="1"/>
          </p:cNvSpPr>
          <p:nvPr>
            <p:ph type="title"/>
          </p:nvPr>
        </p:nvSpPr>
        <p:spPr>
          <a:xfrm>
            <a:off x="2152650" y="1014921"/>
            <a:ext cx="7886700" cy="591000"/>
          </a:xfrm>
          <a:prstGeom prst="rect">
            <a:avLst/>
          </a:prstGeom>
          <a:noFill/>
          <a:ln>
            <a:noFill/>
          </a:ln>
        </p:spPr>
        <p:txBody>
          <a:bodyPr spcFirstLastPara="1" vert="horz" wrap="square" lIns="91425" tIns="45700" rIns="91425" bIns="45700" numCol="1" anchor="ctr" anchorCtr="0" compatLnSpc="1">
            <a:prstTxWarp prst="textNoShape">
              <a:avLst/>
            </a:prstTxWarp>
            <a:spAutoFit/>
          </a:bodyPr>
          <a:lstStyle/>
          <a:p>
            <a:pPr algn="ctr">
              <a:buSzPts val="4000"/>
            </a:pPr>
            <a:r>
              <a:rPr lang="en-US" i="1">
                <a:latin typeface="Arial"/>
                <a:ea typeface="Arial"/>
                <a:cs typeface="Arial"/>
                <a:sym typeface="Arial"/>
              </a:rPr>
              <a:t>Thank you!</a:t>
            </a:r>
            <a:endParaRPr i="1">
              <a:latin typeface="Arial"/>
              <a:ea typeface="Arial"/>
              <a:cs typeface="Arial"/>
              <a:sym typeface="Arial"/>
            </a:endParaRPr>
          </a:p>
        </p:txBody>
      </p:sp>
      <p:sp>
        <p:nvSpPr>
          <p:cNvPr id="153" name="Google Shape;153;p18"/>
          <p:cNvSpPr txBox="1">
            <a:spLocks noGrp="1"/>
          </p:cNvSpPr>
          <p:nvPr>
            <p:ph type="body" idx="1"/>
          </p:nvPr>
        </p:nvSpPr>
        <p:spPr>
          <a:xfrm>
            <a:off x="2249925" y="5064467"/>
            <a:ext cx="7886700" cy="1492676"/>
          </a:xfrm>
          <a:prstGeom prst="rect">
            <a:avLst/>
          </a:prstGeom>
          <a:noFill/>
          <a:ln>
            <a:noFill/>
          </a:ln>
        </p:spPr>
        <p:txBody>
          <a:bodyPr spcFirstLastPara="1" vert="horz" wrap="square" lIns="91425" tIns="45700" rIns="91425" bIns="45700" numCol="1" anchor="t" anchorCtr="0" compatLnSpc="1">
            <a:prstTxWarp prst="textNoShape">
              <a:avLst/>
            </a:prstTxWarp>
            <a:spAutoFit/>
          </a:bodyPr>
          <a:lstStyle/>
          <a:p>
            <a:pPr marL="0" indent="0" algn="ctr">
              <a:spcBef>
                <a:spcPts val="640"/>
              </a:spcBef>
              <a:buSzPts val="2720"/>
              <a:buNone/>
            </a:pPr>
            <a:r>
              <a:rPr lang="en-US" sz="2500">
                <a:latin typeface="Arial"/>
                <a:ea typeface="Arial"/>
                <a:cs typeface="Arial"/>
                <a:sym typeface="Arial"/>
              </a:rPr>
              <a:t>On behalf of the AS Foundation Board of Directors, thank you for your generous support and contributions!</a:t>
            </a:r>
            <a:endParaRPr sz="2500">
              <a:latin typeface="Arial"/>
              <a:ea typeface="Arial"/>
              <a:cs typeface="Arial"/>
              <a:sym typeface="Arial"/>
            </a:endParaRPr>
          </a:p>
          <a:p>
            <a:pPr marL="0" indent="0" algn="ctr">
              <a:spcBef>
                <a:spcPts val="640"/>
              </a:spcBef>
              <a:buSzPts val="2720"/>
              <a:buNone/>
            </a:pPr>
            <a:r>
              <a:rPr lang="en-US" sz="2000">
                <a:latin typeface="Arial"/>
                <a:ea typeface="Arial"/>
                <a:cs typeface="Arial"/>
                <a:sym typeface="Arial"/>
              </a:rPr>
              <a:t>Visit us at asfccc.com for more information on our scholarships and how you can support our work!</a:t>
            </a:r>
            <a:endParaRPr sz="2000">
              <a:latin typeface="Arial"/>
              <a:ea typeface="Arial"/>
              <a:cs typeface="Arial"/>
              <a:sym typeface="Arial"/>
            </a:endParaRPr>
          </a:p>
        </p:txBody>
      </p:sp>
      <p:pic>
        <p:nvPicPr>
          <p:cNvPr id="154" name="Google Shape;154;p18"/>
          <p:cNvPicPr preferRelativeResize="0"/>
          <p:nvPr/>
        </p:nvPicPr>
        <p:blipFill rotWithShape="1">
          <a:blip r:embed="rId3">
            <a:alphaModFix/>
          </a:blip>
          <a:srcRect l="18168" t="25945" r="19096" b="25945"/>
          <a:stretch/>
        </p:blipFill>
        <p:spPr>
          <a:xfrm>
            <a:off x="4235588" y="1896875"/>
            <a:ext cx="3720824" cy="2876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46D5-E738-8AE8-068E-B01EDDD7443F}"/>
              </a:ext>
            </a:extLst>
          </p:cNvPr>
          <p:cNvSpPr>
            <a:spLocks noGrp="1"/>
          </p:cNvSpPr>
          <p:nvPr>
            <p:ph type="title"/>
          </p:nvPr>
        </p:nvSpPr>
        <p:spPr/>
        <p:txBody>
          <a:bodyPr anchor="ctr">
            <a:normAutofit/>
          </a:bodyPr>
          <a:lstStyle/>
          <a:p>
            <a:r>
              <a:rPr lang="en-US" sz="6400" b="1" dirty="0">
                <a:solidFill>
                  <a:schemeClr val="accent2">
                    <a:lumMod val="40000"/>
                    <a:lumOff val="60000"/>
                  </a:schemeClr>
                </a:solidFill>
              </a:rPr>
              <a:t>State of the </a:t>
            </a:r>
            <a:br>
              <a:rPr lang="en-US" sz="6400" b="1" dirty="0">
                <a:solidFill>
                  <a:schemeClr val="accent2">
                    <a:lumMod val="40000"/>
                    <a:lumOff val="60000"/>
                  </a:schemeClr>
                </a:solidFill>
              </a:rPr>
            </a:br>
            <a:r>
              <a:rPr lang="en-US" sz="6400" b="1" dirty="0">
                <a:solidFill>
                  <a:schemeClr val="accent2">
                    <a:lumMod val="40000"/>
                    <a:lumOff val="60000"/>
                  </a:schemeClr>
                </a:solidFill>
              </a:rPr>
              <a:t>Academic Senate</a:t>
            </a:r>
          </a:p>
        </p:txBody>
      </p:sp>
    </p:spTree>
    <p:extLst>
      <p:ext uri="{BB962C8B-B14F-4D97-AF65-F5344CB8AC3E}">
        <p14:creationId xmlns:p14="http://schemas.microsoft.com/office/powerpoint/2010/main" val="2351577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ACEE-7DA5-FEBC-8FB3-0E6ADE98341D}"/>
              </a:ext>
            </a:extLst>
          </p:cNvPr>
          <p:cNvSpPr>
            <a:spLocks noGrp="1"/>
          </p:cNvSpPr>
          <p:nvPr>
            <p:ph type="title"/>
          </p:nvPr>
        </p:nvSpPr>
        <p:spPr>
          <a:xfrm>
            <a:off x="1164822" y="365125"/>
            <a:ext cx="10158871" cy="5888920"/>
          </a:xfrm>
        </p:spPr>
        <p:txBody>
          <a:bodyPr anchor="ctr"/>
          <a:lstStyle/>
          <a:p>
            <a:r>
              <a:rPr lang="en-US" b="1" dirty="0"/>
              <a:t>Welcome!</a:t>
            </a:r>
          </a:p>
        </p:txBody>
      </p:sp>
      <p:sp>
        <p:nvSpPr>
          <p:cNvPr id="4" name="Slide Number Placeholder 3">
            <a:extLst>
              <a:ext uri="{FF2B5EF4-FFF2-40B4-BE49-F238E27FC236}">
                <a16:creationId xmlns:a16="http://schemas.microsoft.com/office/drawing/2014/main" id="{DB9CD0F7-8131-6031-A88B-D2C2A193D16F}"/>
              </a:ext>
            </a:extLst>
          </p:cNvPr>
          <p:cNvSpPr>
            <a:spLocks noGrp="1"/>
          </p:cNvSpPr>
          <p:nvPr>
            <p:ph type="sldNum" sz="quarter" idx="10"/>
          </p:nvPr>
        </p:nvSpPr>
        <p:spPr/>
        <p:txBody>
          <a:bodyPr/>
          <a:lstStyle/>
          <a:p>
            <a:pPr>
              <a:defRPr/>
            </a:pPr>
            <a:fld id="{06DDD070-D08E-4B40-B4AC-DB5751E9D83C}" type="slidenum">
              <a:rPr lang="en-US" altLang="en-US" smtClean="0"/>
              <a:pPr>
                <a:defRPr/>
              </a:pPr>
              <a:t>16</a:t>
            </a:fld>
            <a:endParaRPr lang="en-US" altLang="en-US"/>
          </a:p>
        </p:txBody>
      </p:sp>
      <p:pic>
        <p:nvPicPr>
          <p:cNvPr id="5" name="Content Placeholder 5">
            <a:extLst>
              <a:ext uri="{FF2B5EF4-FFF2-40B4-BE49-F238E27FC236}">
                <a16:creationId xmlns:a16="http://schemas.microsoft.com/office/drawing/2014/main" id="{8C1F1898-07E5-0649-FCFE-8BC5F3E6FE82}"/>
              </a:ext>
            </a:extLst>
          </p:cNvPr>
          <p:cNvPicPr>
            <a:picLocks noGrp="1" noChangeAspect="1"/>
          </p:cNvPicPr>
          <p:nvPr>
            <p:ph sz="half" idx="1"/>
          </p:nvPr>
        </p:nvPicPr>
        <p:blipFill>
          <a:blip r:embed="rId2"/>
          <a:stretch>
            <a:fillRect/>
          </a:stretch>
        </p:blipFill>
        <p:spPr>
          <a:xfrm>
            <a:off x="4524702" y="603954"/>
            <a:ext cx="6502476" cy="5650091"/>
          </a:xfrm>
          <a:prstGeom prst="rect">
            <a:avLst/>
          </a:prstGeom>
        </p:spPr>
      </p:pic>
    </p:spTree>
    <p:extLst>
      <p:ext uri="{BB962C8B-B14F-4D97-AF65-F5344CB8AC3E}">
        <p14:creationId xmlns:p14="http://schemas.microsoft.com/office/powerpoint/2010/main" val="127837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03DEEE7-D72E-35DF-A732-020D00D23E68}"/>
              </a:ext>
              <a:ext uri="{C183D7F6-B498-43B3-948B-1728B52AA6E4}">
                <adec:decorative xmlns:adec="http://schemas.microsoft.com/office/drawing/2017/decorative" val="1"/>
              </a:ext>
            </a:extLst>
          </p:cNvPr>
          <p:cNvSpPr txBox="1">
            <a:spLocks/>
          </p:cNvSpPr>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7F7F7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576C9E23-81DC-524C-9AAF-31FE3F6CAB57}" type="slidenum">
              <a:rPr lang="en-US" altLang="en-US" smtClean="0"/>
              <a:pPr>
                <a:defRPr/>
              </a:pPr>
              <a:t>17</a:t>
            </a:fld>
            <a:endParaRPr lang="en-US" altLang="en-US"/>
          </a:p>
        </p:txBody>
      </p:sp>
      <p:sp>
        <p:nvSpPr>
          <p:cNvPr id="6" name="Rectangle 5">
            <a:extLst>
              <a:ext uri="{FF2B5EF4-FFF2-40B4-BE49-F238E27FC236}">
                <a16:creationId xmlns:a16="http://schemas.microsoft.com/office/drawing/2014/main" id="{EDA72247-EE14-53CE-B185-DCAD1A0CCD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94328" y="-1"/>
            <a:ext cx="11397672" cy="10898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297952B-6A21-72BF-3C58-1629BC05E308}"/>
              </a:ext>
            </a:extLst>
          </p:cNvPr>
          <p:cNvSpPr txBox="1">
            <a:spLocks/>
          </p:cNvSpPr>
          <p:nvPr/>
        </p:nvSpPr>
        <p:spPr>
          <a:xfrm>
            <a:off x="4569825" y="305810"/>
            <a:ext cx="7430653" cy="584775"/>
          </a:xfrm>
          <a:prstGeom prst="rect">
            <a:avLst/>
          </a:prstGeom>
          <a:noFill/>
        </p:spPr>
        <p:txBody>
          <a:bodyPr wrap="square">
            <a:spAutoFit/>
          </a:bodyPr>
          <a:lstStyle/>
          <a:p>
            <a:r>
              <a:rPr lang="en-US" sz="3200" dirty="0">
                <a:solidFill>
                  <a:schemeClr val="bg1"/>
                </a:solidFill>
                <a:latin typeface="Palatino"/>
              </a:rPr>
              <a:t>2022-23 Executive Committee Members</a:t>
            </a:r>
          </a:p>
        </p:txBody>
      </p:sp>
      <p:pic>
        <p:nvPicPr>
          <p:cNvPr id="8" name="Picture 7">
            <a:extLst>
              <a:ext uri="{FF2B5EF4-FFF2-40B4-BE49-F238E27FC236}">
                <a16:creationId xmlns:a16="http://schemas.microsoft.com/office/drawing/2014/main" id="{6D6EA549-AAE1-32BB-B9B5-6D66816BBD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898502" y="100699"/>
            <a:ext cx="3542147" cy="888489"/>
          </a:xfrm>
          <a:prstGeom prst="rect">
            <a:avLst/>
          </a:prstGeom>
        </p:spPr>
      </p:pic>
      <p:pic>
        <p:nvPicPr>
          <p:cNvPr id="9" name="Picture 8" descr="A close-up of a person smiling&#10;&#10;Description automatically generated">
            <a:extLst>
              <a:ext uri="{FF2B5EF4-FFF2-40B4-BE49-F238E27FC236}">
                <a16:creationId xmlns:a16="http://schemas.microsoft.com/office/drawing/2014/main" id="{72A7FB6D-8BA5-E211-BD44-86DB1EDC423E}"/>
              </a:ext>
            </a:extLst>
          </p:cNvPr>
          <p:cNvPicPr>
            <a:picLocks noChangeAspect="1"/>
          </p:cNvPicPr>
          <p:nvPr/>
        </p:nvPicPr>
        <p:blipFill>
          <a:blip r:embed="rId3"/>
          <a:stretch>
            <a:fillRect/>
          </a:stretch>
        </p:blipFill>
        <p:spPr>
          <a:xfrm>
            <a:off x="4122431" y="1215233"/>
            <a:ext cx="1000299" cy="1336606"/>
          </a:xfrm>
          <a:prstGeom prst="rect">
            <a:avLst/>
          </a:prstGeom>
        </p:spPr>
      </p:pic>
      <p:pic>
        <p:nvPicPr>
          <p:cNvPr id="10" name="Picture 9" descr="A picture containing person, young, posing, white&#10;&#10;Description automatically generated">
            <a:extLst>
              <a:ext uri="{FF2B5EF4-FFF2-40B4-BE49-F238E27FC236}">
                <a16:creationId xmlns:a16="http://schemas.microsoft.com/office/drawing/2014/main" id="{F3F27F63-CBB5-A03F-1B2E-5EB72B1E773E}"/>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5838415" y="1215233"/>
            <a:ext cx="998330" cy="1336606"/>
          </a:xfrm>
          <a:prstGeom prst="rect">
            <a:avLst/>
          </a:prstGeom>
        </p:spPr>
      </p:pic>
      <p:pic>
        <p:nvPicPr>
          <p:cNvPr id="11" name="Picture 10" descr="A picture containing person, clothing&#10;&#10;Description automatically generated">
            <a:extLst>
              <a:ext uri="{FF2B5EF4-FFF2-40B4-BE49-F238E27FC236}">
                <a16:creationId xmlns:a16="http://schemas.microsoft.com/office/drawing/2014/main" id="{90163FC0-39C7-B7F6-CE40-7608D2B336A6}"/>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7552430" y="1215233"/>
            <a:ext cx="1000299" cy="1336606"/>
          </a:xfrm>
          <a:prstGeom prst="rect">
            <a:avLst/>
          </a:prstGeom>
        </p:spPr>
      </p:pic>
      <p:pic>
        <p:nvPicPr>
          <p:cNvPr id="12" name="Picture 11" descr="A picture containing person, posing&#10;&#10;Description automatically generated">
            <a:extLst>
              <a:ext uri="{FF2B5EF4-FFF2-40B4-BE49-F238E27FC236}">
                <a16:creationId xmlns:a16="http://schemas.microsoft.com/office/drawing/2014/main" id="{4899F7E7-7BFB-24BC-649B-ACFA167D91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68414" y="1215234"/>
            <a:ext cx="998330" cy="1336607"/>
          </a:xfrm>
          <a:prstGeom prst="rect">
            <a:avLst/>
          </a:prstGeom>
        </p:spPr>
      </p:pic>
      <p:pic>
        <p:nvPicPr>
          <p:cNvPr id="13" name="Picture 12" descr="A person with blonde hair&#10;&#10;Description automatically generated with medium confidence">
            <a:extLst>
              <a:ext uri="{FF2B5EF4-FFF2-40B4-BE49-F238E27FC236}">
                <a16:creationId xmlns:a16="http://schemas.microsoft.com/office/drawing/2014/main" id="{865ADBBC-A806-EA97-801A-4A47F4F714B6}"/>
              </a:ext>
            </a:extLst>
          </p:cNvPr>
          <p:cNvPicPr>
            <a:picLocks noChangeAspect="1"/>
          </p:cNvPicPr>
          <p:nvPr/>
        </p:nvPicPr>
        <p:blipFill>
          <a:blip r:embed="rId7"/>
          <a:stretch>
            <a:fillRect/>
          </a:stretch>
        </p:blipFill>
        <p:spPr>
          <a:xfrm>
            <a:off x="2406446" y="1215233"/>
            <a:ext cx="1000299" cy="1336606"/>
          </a:xfrm>
          <a:prstGeom prst="rect">
            <a:avLst/>
          </a:prstGeom>
        </p:spPr>
      </p:pic>
      <p:sp>
        <p:nvSpPr>
          <p:cNvPr id="14" name="TextBox 13">
            <a:extLst>
              <a:ext uri="{FF2B5EF4-FFF2-40B4-BE49-F238E27FC236}">
                <a16:creationId xmlns:a16="http://schemas.microsoft.com/office/drawing/2014/main" id="{4EF102DE-CA66-B183-4B2F-D4C838560993}"/>
              </a:ext>
            </a:extLst>
          </p:cNvPr>
          <p:cNvSpPr txBox="1"/>
          <p:nvPr/>
        </p:nvSpPr>
        <p:spPr>
          <a:xfrm>
            <a:off x="2188469" y="2551839"/>
            <a:ext cx="1436815" cy="400110"/>
          </a:xfrm>
          <a:prstGeom prst="rect">
            <a:avLst/>
          </a:prstGeom>
          <a:noFill/>
        </p:spPr>
        <p:txBody>
          <a:bodyPr wrap="square" rtlCol="0">
            <a:spAutoFit/>
          </a:bodyPr>
          <a:lstStyle/>
          <a:p>
            <a:pPr algn="ctr"/>
            <a:r>
              <a:rPr lang="en-US" sz="1000" b="1" dirty="0">
                <a:solidFill>
                  <a:schemeClr val="accent1"/>
                </a:solidFill>
                <a:latin typeface="+mj-lt"/>
              </a:rPr>
              <a:t>President</a:t>
            </a:r>
          </a:p>
          <a:p>
            <a:pPr algn="ctr"/>
            <a:r>
              <a:rPr lang="en-US" sz="1000" b="1" dirty="0" err="1">
                <a:solidFill>
                  <a:schemeClr val="accent1"/>
                </a:solidFill>
                <a:latin typeface="+mj-lt"/>
              </a:rPr>
              <a:t>Ginni</a:t>
            </a:r>
            <a:r>
              <a:rPr lang="en-US" sz="1000" b="1" dirty="0">
                <a:solidFill>
                  <a:schemeClr val="accent1"/>
                </a:solidFill>
                <a:latin typeface="+mj-lt"/>
              </a:rPr>
              <a:t> May</a:t>
            </a:r>
          </a:p>
        </p:txBody>
      </p:sp>
      <p:pic>
        <p:nvPicPr>
          <p:cNvPr id="15" name="Picture 14" descr="A person wearing a suit and tie&#10;&#10;Description automatically generated with medium confidence">
            <a:extLst>
              <a:ext uri="{FF2B5EF4-FFF2-40B4-BE49-F238E27FC236}">
                <a16:creationId xmlns:a16="http://schemas.microsoft.com/office/drawing/2014/main" id="{35E015BF-586B-FFD7-0E6C-0F10DD7EDB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06446" y="4812014"/>
            <a:ext cx="1000299" cy="1334941"/>
          </a:xfrm>
          <a:prstGeom prst="rect">
            <a:avLst/>
          </a:prstGeom>
        </p:spPr>
      </p:pic>
      <p:pic>
        <p:nvPicPr>
          <p:cNvPr id="16" name="Picture 15" descr="A close-up of a person smiling&#10;&#10;Description automatically generated">
            <a:extLst>
              <a:ext uri="{FF2B5EF4-FFF2-40B4-BE49-F238E27FC236}">
                <a16:creationId xmlns:a16="http://schemas.microsoft.com/office/drawing/2014/main" id="{390BA5AB-217F-2295-922E-5E360835F9F4}"/>
              </a:ext>
            </a:extLst>
          </p:cNvPr>
          <p:cNvPicPr>
            <a:picLocks noChangeAspect="1"/>
          </p:cNvPicPr>
          <p:nvPr/>
        </p:nvPicPr>
        <p:blipFill>
          <a:blip r:embed="rId9"/>
          <a:stretch>
            <a:fillRect/>
          </a:stretch>
        </p:blipFill>
        <p:spPr>
          <a:xfrm>
            <a:off x="9253374" y="4812014"/>
            <a:ext cx="1000299" cy="1336606"/>
          </a:xfrm>
          <a:prstGeom prst="rect">
            <a:avLst/>
          </a:prstGeom>
        </p:spPr>
      </p:pic>
      <p:sp>
        <p:nvSpPr>
          <p:cNvPr id="17" name="TextBox 16">
            <a:extLst>
              <a:ext uri="{FF2B5EF4-FFF2-40B4-BE49-F238E27FC236}">
                <a16:creationId xmlns:a16="http://schemas.microsoft.com/office/drawing/2014/main" id="{E3E7C5D1-0DD5-7057-6EFD-46083E7723B8}"/>
              </a:ext>
            </a:extLst>
          </p:cNvPr>
          <p:cNvSpPr txBox="1"/>
          <p:nvPr/>
        </p:nvSpPr>
        <p:spPr>
          <a:xfrm>
            <a:off x="8905278" y="6148620"/>
            <a:ext cx="1696483" cy="400110"/>
          </a:xfrm>
          <a:prstGeom prst="rect">
            <a:avLst/>
          </a:prstGeom>
          <a:noFill/>
        </p:spPr>
        <p:txBody>
          <a:bodyPr wrap="square" rtlCol="0">
            <a:spAutoFit/>
          </a:bodyPr>
          <a:lstStyle/>
          <a:p>
            <a:pPr algn="ctr"/>
            <a:r>
              <a:rPr lang="en-US" sz="1000" b="1" dirty="0">
                <a:solidFill>
                  <a:schemeClr val="accent1"/>
                </a:solidFill>
              </a:rPr>
              <a:t>At-Large Representative</a:t>
            </a:r>
          </a:p>
          <a:p>
            <a:pPr algn="ctr"/>
            <a:r>
              <a:rPr lang="en-US" sz="1000" b="1" dirty="0">
                <a:solidFill>
                  <a:schemeClr val="accent1"/>
                </a:solidFill>
              </a:rPr>
              <a:t>Carrie Roberson</a:t>
            </a:r>
          </a:p>
        </p:txBody>
      </p:sp>
      <p:sp>
        <p:nvSpPr>
          <p:cNvPr id="18" name="TextBox 17">
            <a:extLst>
              <a:ext uri="{FF2B5EF4-FFF2-40B4-BE49-F238E27FC236}">
                <a16:creationId xmlns:a16="http://schemas.microsoft.com/office/drawing/2014/main" id="{5E7BE522-2DA0-3211-837C-AC1467109860}"/>
              </a:ext>
            </a:extLst>
          </p:cNvPr>
          <p:cNvSpPr txBox="1"/>
          <p:nvPr/>
        </p:nvSpPr>
        <p:spPr>
          <a:xfrm>
            <a:off x="2091223" y="6146955"/>
            <a:ext cx="1630739" cy="400110"/>
          </a:xfrm>
          <a:prstGeom prst="rect">
            <a:avLst/>
          </a:prstGeom>
          <a:noFill/>
        </p:spPr>
        <p:txBody>
          <a:bodyPr wrap="square" rtlCol="0">
            <a:spAutoFit/>
          </a:bodyPr>
          <a:lstStyle/>
          <a:p>
            <a:pPr algn="ctr"/>
            <a:r>
              <a:rPr lang="en-US" sz="1000" b="1" dirty="0">
                <a:solidFill>
                  <a:schemeClr val="accent1"/>
                </a:solidFill>
              </a:rPr>
              <a:t>North Rep</a:t>
            </a:r>
          </a:p>
          <a:p>
            <a:pPr algn="ctr"/>
            <a:r>
              <a:rPr lang="en-US" sz="1000" b="1" dirty="0">
                <a:solidFill>
                  <a:schemeClr val="accent1"/>
                </a:solidFill>
              </a:rPr>
              <a:t>Christopher Howerton</a:t>
            </a:r>
          </a:p>
        </p:txBody>
      </p:sp>
      <p:sp>
        <p:nvSpPr>
          <p:cNvPr id="19" name="TextBox 18">
            <a:extLst>
              <a:ext uri="{FF2B5EF4-FFF2-40B4-BE49-F238E27FC236}">
                <a16:creationId xmlns:a16="http://schemas.microsoft.com/office/drawing/2014/main" id="{BDB6FB2F-BC1E-9F47-62AB-5CD9DAEED7B4}"/>
              </a:ext>
            </a:extLst>
          </p:cNvPr>
          <p:cNvSpPr txBox="1"/>
          <p:nvPr/>
        </p:nvSpPr>
        <p:spPr>
          <a:xfrm>
            <a:off x="3904173" y="2552946"/>
            <a:ext cx="1436815" cy="400110"/>
          </a:xfrm>
          <a:prstGeom prst="rect">
            <a:avLst/>
          </a:prstGeom>
          <a:noFill/>
        </p:spPr>
        <p:txBody>
          <a:bodyPr wrap="square" rtlCol="0">
            <a:spAutoFit/>
          </a:bodyPr>
          <a:lstStyle/>
          <a:p>
            <a:pPr algn="ctr"/>
            <a:r>
              <a:rPr lang="en-US" sz="1000" b="1" i="0" dirty="0">
                <a:solidFill>
                  <a:srgbClr val="0A0A0A"/>
                </a:solidFill>
                <a:effectLst/>
                <a:latin typeface="+mj-lt"/>
              </a:rPr>
              <a:t>Vice President</a:t>
            </a:r>
          </a:p>
          <a:p>
            <a:pPr algn="ctr"/>
            <a:r>
              <a:rPr lang="en-US" sz="1000" b="1" i="0" dirty="0">
                <a:solidFill>
                  <a:srgbClr val="0A0A0A"/>
                </a:solidFill>
                <a:effectLst/>
                <a:latin typeface="+mj-lt"/>
              </a:rPr>
              <a:t>Cheryl Aschenbach</a:t>
            </a:r>
          </a:p>
        </p:txBody>
      </p:sp>
      <p:sp>
        <p:nvSpPr>
          <p:cNvPr id="20" name="TextBox 19">
            <a:extLst>
              <a:ext uri="{FF2B5EF4-FFF2-40B4-BE49-F238E27FC236}">
                <a16:creationId xmlns:a16="http://schemas.microsoft.com/office/drawing/2014/main" id="{646A86D2-E419-4A2C-167C-34B7F70BFFB3}"/>
              </a:ext>
            </a:extLst>
          </p:cNvPr>
          <p:cNvSpPr txBox="1"/>
          <p:nvPr/>
        </p:nvSpPr>
        <p:spPr>
          <a:xfrm>
            <a:off x="5619172" y="2551839"/>
            <a:ext cx="1436815" cy="400110"/>
          </a:xfrm>
          <a:prstGeom prst="rect">
            <a:avLst/>
          </a:prstGeom>
          <a:noFill/>
        </p:spPr>
        <p:txBody>
          <a:bodyPr wrap="square" rtlCol="0">
            <a:spAutoFit/>
          </a:bodyPr>
          <a:lstStyle/>
          <a:p>
            <a:pPr algn="ctr"/>
            <a:r>
              <a:rPr lang="en-US" sz="1000" b="1" i="0" dirty="0">
                <a:solidFill>
                  <a:srgbClr val="0A0A0A"/>
                </a:solidFill>
                <a:effectLst/>
                <a:latin typeface="+mj-lt"/>
              </a:rPr>
              <a:t>Secretary</a:t>
            </a:r>
          </a:p>
          <a:p>
            <a:pPr algn="ctr"/>
            <a:r>
              <a:rPr lang="en-US" sz="1000" b="1" i="0" dirty="0">
                <a:solidFill>
                  <a:srgbClr val="0A0A0A"/>
                </a:solidFill>
                <a:effectLst/>
                <a:latin typeface="+mj-lt"/>
              </a:rPr>
              <a:t>LaTonya Parker</a:t>
            </a:r>
          </a:p>
        </p:txBody>
      </p:sp>
      <p:sp>
        <p:nvSpPr>
          <p:cNvPr id="21" name="TextBox 20">
            <a:extLst>
              <a:ext uri="{FF2B5EF4-FFF2-40B4-BE49-F238E27FC236}">
                <a16:creationId xmlns:a16="http://schemas.microsoft.com/office/drawing/2014/main" id="{74EFB789-56EE-FC2D-6D95-885BF9377CF6}"/>
              </a:ext>
            </a:extLst>
          </p:cNvPr>
          <p:cNvSpPr txBox="1"/>
          <p:nvPr/>
        </p:nvSpPr>
        <p:spPr>
          <a:xfrm>
            <a:off x="7334171" y="2551839"/>
            <a:ext cx="1436815" cy="400110"/>
          </a:xfrm>
          <a:prstGeom prst="rect">
            <a:avLst/>
          </a:prstGeom>
          <a:noFill/>
        </p:spPr>
        <p:txBody>
          <a:bodyPr wrap="square" rtlCol="0">
            <a:spAutoFit/>
          </a:bodyPr>
          <a:lstStyle/>
          <a:p>
            <a:pPr algn="ctr"/>
            <a:r>
              <a:rPr lang="en-US" sz="1000" b="1" i="0" dirty="0">
                <a:solidFill>
                  <a:srgbClr val="0A0A0A"/>
                </a:solidFill>
                <a:effectLst/>
                <a:latin typeface="+mj-lt"/>
              </a:rPr>
              <a:t>Treasurer</a:t>
            </a:r>
          </a:p>
          <a:p>
            <a:pPr algn="ctr"/>
            <a:r>
              <a:rPr lang="en-US" sz="1000" b="1" i="0" dirty="0">
                <a:solidFill>
                  <a:srgbClr val="0A0A0A"/>
                </a:solidFill>
                <a:effectLst/>
                <a:latin typeface="+mj-lt"/>
              </a:rPr>
              <a:t>Michelle Bean</a:t>
            </a:r>
          </a:p>
        </p:txBody>
      </p:sp>
      <p:sp>
        <p:nvSpPr>
          <p:cNvPr id="22" name="TextBox 21">
            <a:extLst>
              <a:ext uri="{FF2B5EF4-FFF2-40B4-BE49-F238E27FC236}">
                <a16:creationId xmlns:a16="http://schemas.microsoft.com/office/drawing/2014/main" id="{C5BB8346-75D0-57B9-F352-797FC43815B8}"/>
              </a:ext>
            </a:extLst>
          </p:cNvPr>
          <p:cNvSpPr txBox="1"/>
          <p:nvPr/>
        </p:nvSpPr>
        <p:spPr>
          <a:xfrm>
            <a:off x="9049170" y="2552946"/>
            <a:ext cx="1436815" cy="400110"/>
          </a:xfrm>
          <a:prstGeom prst="rect">
            <a:avLst/>
          </a:prstGeom>
          <a:noFill/>
        </p:spPr>
        <p:txBody>
          <a:bodyPr wrap="square" rtlCol="0">
            <a:spAutoFit/>
          </a:bodyPr>
          <a:lstStyle/>
          <a:p>
            <a:pPr algn="ctr"/>
            <a:r>
              <a:rPr lang="en-US" sz="1000" b="1" i="0" dirty="0">
                <a:solidFill>
                  <a:srgbClr val="0A0A0A"/>
                </a:solidFill>
                <a:effectLst/>
                <a:latin typeface="+mj-lt"/>
              </a:rPr>
              <a:t>Executive Director</a:t>
            </a:r>
          </a:p>
          <a:p>
            <a:pPr algn="ctr"/>
            <a:r>
              <a:rPr lang="en-US" sz="1000" b="1" dirty="0">
                <a:solidFill>
                  <a:srgbClr val="0A0A0A"/>
                </a:solidFill>
                <a:latin typeface="+mj-lt"/>
              </a:rPr>
              <a:t>Krystinne Mica</a:t>
            </a:r>
            <a:endParaRPr lang="en-US" sz="1000" b="1" i="0" dirty="0">
              <a:solidFill>
                <a:srgbClr val="0A0A0A"/>
              </a:solidFill>
              <a:effectLst/>
              <a:latin typeface="+mj-lt"/>
            </a:endParaRPr>
          </a:p>
        </p:txBody>
      </p:sp>
      <p:pic>
        <p:nvPicPr>
          <p:cNvPr id="23" name="Picture 22" descr="A person wearing glasses&#10;&#10;Description automatically generated with low confidence">
            <a:extLst>
              <a:ext uri="{FF2B5EF4-FFF2-40B4-BE49-F238E27FC236}">
                <a16:creationId xmlns:a16="http://schemas.microsoft.com/office/drawing/2014/main" id="{7828FF20-2BD9-5362-0F99-83C191BEB15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406446" y="3014620"/>
            <a:ext cx="1000299" cy="1336606"/>
          </a:xfrm>
          <a:prstGeom prst="rect">
            <a:avLst/>
          </a:prstGeom>
        </p:spPr>
      </p:pic>
      <p:sp>
        <p:nvSpPr>
          <p:cNvPr id="24" name="TextBox 23">
            <a:extLst>
              <a:ext uri="{FF2B5EF4-FFF2-40B4-BE49-F238E27FC236}">
                <a16:creationId xmlns:a16="http://schemas.microsoft.com/office/drawing/2014/main" id="{15EF0B08-5603-8E52-6C7C-DC0875F69294}"/>
              </a:ext>
            </a:extLst>
          </p:cNvPr>
          <p:cNvSpPr txBox="1"/>
          <p:nvPr/>
        </p:nvSpPr>
        <p:spPr>
          <a:xfrm>
            <a:off x="2139845" y="4349397"/>
            <a:ext cx="1533493" cy="400110"/>
          </a:xfrm>
          <a:prstGeom prst="rect">
            <a:avLst/>
          </a:prstGeom>
          <a:noFill/>
        </p:spPr>
        <p:txBody>
          <a:bodyPr wrap="square" rtlCol="0">
            <a:spAutoFit/>
          </a:bodyPr>
          <a:lstStyle/>
          <a:p>
            <a:pPr algn="ctr"/>
            <a:r>
              <a:rPr lang="en-US" sz="1000" b="1" i="0" dirty="0">
                <a:solidFill>
                  <a:srgbClr val="0A0A0A"/>
                </a:solidFill>
                <a:effectLst/>
                <a:latin typeface="+mj-lt"/>
              </a:rPr>
              <a:t>Area A Rep</a:t>
            </a:r>
          </a:p>
          <a:p>
            <a:pPr algn="ctr"/>
            <a:r>
              <a:rPr lang="en-US" sz="1000" b="1" i="0" dirty="0">
                <a:solidFill>
                  <a:srgbClr val="0A0A0A"/>
                </a:solidFill>
                <a:effectLst/>
                <a:latin typeface="+mj-lt"/>
              </a:rPr>
              <a:t>Stephanie Curry</a:t>
            </a:r>
          </a:p>
        </p:txBody>
      </p:sp>
      <p:pic>
        <p:nvPicPr>
          <p:cNvPr id="25" name="Picture 24" descr="A person smiling for the camera&#10;&#10;Description automatically generated with medium confidence">
            <a:extLst>
              <a:ext uri="{FF2B5EF4-FFF2-40B4-BE49-F238E27FC236}">
                <a16:creationId xmlns:a16="http://schemas.microsoft.com/office/drawing/2014/main" id="{26986CB7-5E4C-2D1A-8475-9D0C696725A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122431" y="3012791"/>
            <a:ext cx="1011404" cy="1336606"/>
          </a:xfrm>
          <a:prstGeom prst="rect">
            <a:avLst/>
          </a:prstGeom>
        </p:spPr>
      </p:pic>
      <p:sp>
        <p:nvSpPr>
          <p:cNvPr id="26" name="TextBox 25">
            <a:extLst>
              <a:ext uri="{FF2B5EF4-FFF2-40B4-BE49-F238E27FC236}">
                <a16:creationId xmlns:a16="http://schemas.microsoft.com/office/drawing/2014/main" id="{CA18E647-0EB0-BC3A-068E-9121DA960F98}"/>
              </a:ext>
            </a:extLst>
          </p:cNvPr>
          <p:cNvSpPr txBox="1"/>
          <p:nvPr/>
        </p:nvSpPr>
        <p:spPr>
          <a:xfrm>
            <a:off x="3855833" y="4351226"/>
            <a:ext cx="1533493" cy="400110"/>
          </a:xfrm>
          <a:prstGeom prst="rect">
            <a:avLst/>
          </a:prstGeom>
          <a:noFill/>
        </p:spPr>
        <p:txBody>
          <a:bodyPr wrap="square" rtlCol="0">
            <a:spAutoFit/>
          </a:bodyPr>
          <a:lstStyle/>
          <a:p>
            <a:pPr algn="ctr"/>
            <a:r>
              <a:rPr lang="en-US" sz="1000" b="1" i="0" dirty="0">
                <a:solidFill>
                  <a:srgbClr val="0A0A0A"/>
                </a:solidFill>
                <a:effectLst/>
                <a:latin typeface="+mj-lt"/>
              </a:rPr>
              <a:t>Area </a:t>
            </a:r>
            <a:r>
              <a:rPr lang="en-US" sz="1000" b="1" dirty="0">
                <a:solidFill>
                  <a:srgbClr val="0A0A0A"/>
                </a:solidFill>
                <a:latin typeface="+mj-lt"/>
              </a:rPr>
              <a:t>B Rep</a:t>
            </a:r>
          </a:p>
          <a:p>
            <a:pPr algn="ctr"/>
            <a:r>
              <a:rPr lang="en-US" sz="1000" b="1" dirty="0">
                <a:solidFill>
                  <a:srgbClr val="0A0A0A"/>
                </a:solidFill>
                <a:latin typeface="+mj-lt"/>
              </a:rPr>
              <a:t>Karen Chow</a:t>
            </a:r>
          </a:p>
        </p:txBody>
      </p:sp>
      <p:pic>
        <p:nvPicPr>
          <p:cNvPr id="27" name="Picture 26" descr="A picture containing person, suit, person, clothing&#10;&#10;Description automatically generated">
            <a:extLst>
              <a:ext uri="{FF2B5EF4-FFF2-40B4-BE49-F238E27FC236}">
                <a16:creationId xmlns:a16="http://schemas.microsoft.com/office/drawing/2014/main" id="{B42701C9-7D63-2CCB-B6EA-6B08F58818E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36446" y="3012791"/>
            <a:ext cx="1000299" cy="1336606"/>
          </a:xfrm>
          <a:prstGeom prst="rect">
            <a:avLst/>
          </a:prstGeom>
        </p:spPr>
      </p:pic>
      <p:sp>
        <p:nvSpPr>
          <p:cNvPr id="28" name="TextBox 27">
            <a:extLst>
              <a:ext uri="{FF2B5EF4-FFF2-40B4-BE49-F238E27FC236}">
                <a16:creationId xmlns:a16="http://schemas.microsoft.com/office/drawing/2014/main" id="{9E798329-3937-F5B8-24C3-BCD463A994B5}"/>
              </a:ext>
            </a:extLst>
          </p:cNvPr>
          <p:cNvSpPr txBox="1"/>
          <p:nvPr/>
        </p:nvSpPr>
        <p:spPr>
          <a:xfrm>
            <a:off x="5569848" y="4349397"/>
            <a:ext cx="1533493" cy="400110"/>
          </a:xfrm>
          <a:prstGeom prst="rect">
            <a:avLst/>
          </a:prstGeom>
          <a:noFill/>
        </p:spPr>
        <p:txBody>
          <a:bodyPr wrap="square" rtlCol="0">
            <a:spAutoFit/>
          </a:bodyPr>
          <a:lstStyle/>
          <a:p>
            <a:pPr algn="ctr"/>
            <a:r>
              <a:rPr lang="en-US" sz="1000" b="1" i="0" dirty="0">
                <a:solidFill>
                  <a:srgbClr val="0A0A0A"/>
                </a:solidFill>
                <a:effectLst/>
                <a:latin typeface="+mj-lt"/>
              </a:rPr>
              <a:t>Area C</a:t>
            </a:r>
            <a:r>
              <a:rPr lang="en-US" sz="1000" b="1" dirty="0">
                <a:solidFill>
                  <a:srgbClr val="0A0A0A"/>
                </a:solidFill>
                <a:latin typeface="+mj-lt"/>
              </a:rPr>
              <a:t> Rep</a:t>
            </a:r>
          </a:p>
          <a:p>
            <a:pPr algn="ctr"/>
            <a:r>
              <a:rPr lang="en-US" sz="1000" b="1" dirty="0">
                <a:solidFill>
                  <a:srgbClr val="0A0A0A"/>
                </a:solidFill>
                <a:latin typeface="+mj-lt"/>
              </a:rPr>
              <a:t>Erik Reese</a:t>
            </a:r>
          </a:p>
        </p:txBody>
      </p:sp>
      <p:pic>
        <p:nvPicPr>
          <p:cNvPr id="29" name="Picture 28" descr="A person in a suit smiling&#10;&#10;Description automatically generated with medium confidence">
            <a:extLst>
              <a:ext uri="{FF2B5EF4-FFF2-40B4-BE49-F238E27FC236}">
                <a16:creationId xmlns:a16="http://schemas.microsoft.com/office/drawing/2014/main" id="{6D1B1A86-0AE1-9A1C-45E5-8EBBCED25C0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550461" y="3010962"/>
            <a:ext cx="1000299" cy="1338435"/>
          </a:xfrm>
          <a:prstGeom prst="rect">
            <a:avLst/>
          </a:prstGeom>
        </p:spPr>
      </p:pic>
      <p:sp>
        <p:nvSpPr>
          <p:cNvPr id="30" name="TextBox 29">
            <a:extLst>
              <a:ext uri="{FF2B5EF4-FFF2-40B4-BE49-F238E27FC236}">
                <a16:creationId xmlns:a16="http://schemas.microsoft.com/office/drawing/2014/main" id="{DD19123B-C5FD-0B5C-A515-4EB5A1687675}"/>
              </a:ext>
            </a:extLst>
          </p:cNvPr>
          <p:cNvSpPr txBox="1"/>
          <p:nvPr/>
        </p:nvSpPr>
        <p:spPr>
          <a:xfrm>
            <a:off x="7283863" y="4349397"/>
            <a:ext cx="1533493" cy="400110"/>
          </a:xfrm>
          <a:prstGeom prst="rect">
            <a:avLst/>
          </a:prstGeom>
          <a:noFill/>
        </p:spPr>
        <p:txBody>
          <a:bodyPr wrap="square" rtlCol="0">
            <a:spAutoFit/>
          </a:bodyPr>
          <a:lstStyle/>
          <a:p>
            <a:pPr algn="ctr"/>
            <a:r>
              <a:rPr lang="en-US" sz="1000" b="1" i="0" dirty="0">
                <a:solidFill>
                  <a:srgbClr val="0A0A0A"/>
                </a:solidFill>
                <a:effectLst/>
                <a:latin typeface="+mj-lt"/>
              </a:rPr>
              <a:t>Area D Rep</a:t>
            </a:r>
          </a:p>
          <a:p>
            <a:pPr algn="ctr"/>
            <a:r>
              <a:rPr lang="en-US" sz="1000" b="1" i="0" dirty="0">
                <a:solidFill>
                  <a:srgbClr val="0A0A0A"/>
                </a:solidFill>
                <a:effectLst/>
                <a:latin typeface="+mj-lt"/>
              </a:rPr>
              <a:t>Manuel </a:t>
            </a:r>
            <a:r>
              <a:rPr lang="en-US" sz="1000" b="1" i="0" dirty="0" err="1">
                <a:solidFill>
                  <a:srgbClr val="0A0A0A"/>
                </a:solidFill>
                <a:effectLst/>
                <a:latin typeface="+mj-lt"/>
              </a:rPr>
              <a:t>Vélez</a:t>
            </a:r>
            <a:endParaRPr lang="en-US" sz="1000" b="1" i="0" dirty="0">
              <a:solidFill>
                <a:srgbClr val="0A0A0A"/>
              </a:solidFill>
              <a:effectLst/>
              <a:latin typeface="+mj-lt"/>
            </a:endParaRPr>
          </a:p>
        </p:txBody>
      </p:sp>
      <p:pic>
        <p:nvPicPr>
          <p:cNvPr id="31" name="Picture 30" descr="A person in a suit and tie&#10;&#10;Description automatically generated with medium confidence">
            <a:extLst>
              <a:ext uri="{FF2B5EF4-FFF2-40B4-BE49-F238E27FC236}">
                <a16:creationId xmlns:a16="http://schemas.microsoft.com/office/drawing/2014/main" id="{976862AB-1359-0261-17EE-E55CF86A157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253371" y="3014620"/>
            <a:ext cx="1000299" cy="1340264"/>
          </a:xfrm>
          <a:prstGeom prst="rect">
            <a:avLst/>
          </a:prstGeom>
        </p:spPr>
      </p:pic>
      <p:sp>
        <p:nvSpPr>
          <p:cNvPr id="32" name="TextBox 31">
            <a:extLst>
              <a:ext uri="{FF2B5EF4-FFF2-40B4-BE49-F238E27FC236}">
                <a16:creationId xmlns:a16="http://schemas.microsoft.com/office/drawing/2014/main" id="{2147F4E5-FAFD-C45B-444D-245CBAEA0E26}"/>
              </a:ext>
            </a:extLst>
          </p:cNvPr>
          <p:cNvSpPr txBox="1"/>
          <p:nvPr/>
        </p:nvSpPr>
        <p:spPr>
          <a:xfrm>
            <a:off x="9004888" y="4349397"/>
            <a:ext cx="1533493" cy="400110"/>
          </a:xfrm>
          <a:prstGeom prst="rect">
            <a:avLst/>
          </a:prstGeom>
          <a:noFill/>
        </p:spPr>
        <p:txBody>
          <a:bodyPr wrap="square" rtlCol="0">
            <a:spAutoFit/>
          </a:bodyPr>
          <a:lstStyle/>
          <a:p>
            <a:pPr algn="ctr"/>
            <a:r>
              <a:rPr lang="en-US" sz="1000" b="1" i="0" dirty="0">
                <a:solidFill>
                  <a:srgbClr val="0A0A0A"/>
                </a:solidFill>
                <a:effectLst/>
                <a:latin typeface="+mj-lt"/>
              </a:rPr>
              <a:t>North Rep</a:t>
            </a:r>
          </a:p>
          <a:p>
            <a:pPr algn="ctr"/>
            <a:r>
              <a:rPr lang="en-US" sz="1000" b="1" dirty="0">
                <a:solidFill>
                  <a:srgbClr val="0A0A0A"/>
                </a:solidFill>
                <a:latin typeface="+mj-lt"/>
              </a:rPr>
              <a:t>Eric Wada</a:t>
            </a:r>
            <a:endParaRPr lang="en-US" sz="1000" b="1" i="0" dirty="0">
              <a:solidFill>
                <a:srgbClr val="0A0A0A"/>
              </a:solidFill>
              <a:effectLst/>
              <a:latin typeface="+mj-lt"/>
            </a:endParaRPr>
          </a:p>
        </p:txBody>
      </p:sp>
      <p:pic>
        <p:nvPicPr>
          <p:cNvPr id="33" name="Picture 32" descr="A person in a suit and tie&#10;&#10;Description automatically generated with medium confidence">
            <a:extLst>
              <a:ext uri="{FF2B5EF4-FFF2-40B4-BE49-F238E27FC236}">
                <a16:creationId xmlns:a16="http://schemas.microsoft.com/office/drawing/2014/main" id="{9C993884-EEF6-1B29-D553-BD0CA1CE42C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122429" y="4813679"/>
            <a:ext cx="1000299" cy="1334941"/>
          </a:xfrm>
          <a:prstGeom prst="rect">
            <a:avLst/>
          </a:prstGeom>
        </p:spPr>
      </p:pic>
      <p:sp>
        <p:nvSpPr>
          <p:cNvPr id="34" name="TextBox 33">
            <a:extLst>
              <a:ext uri="{FF2B5EF4-FFF2-40B4-BE49-F238E27FC236}">
                <a16:creationId xmlns:a16="http://schemas.microsoft.com/office/drawing/2014/main" id="{7E216093-45E2-F5DE-EAA3-3BA06829E0A8}"/>
              </a:ext>
            </a:extLst>
          </p:cNvPr>
          <p:cNvSpPr txBox="1"/>
          <p:nvPr/>
        </p:nvSpPr>
        <p:spPr>
          <a:xfrm>
            <a:off x="3807208" y="6148620"/>
            <a:ext cx="1630739" cy="400110"/>
          </a:xfrm>
          <a:prstGeom prst="rect">
            <a:avLst/>
          </a:prstGeom>
          <a:noFill/>
        </p:spPr>
        <p:txBody>
          <a:bodyPr wrap="square" rtlCol="0">
            <a:spAutoFit/>
          </a:bodyPr>
          <a:lstStyle/>
          <a:p>
            <a:pPr algn="ctr"/>
            <a:r>
              <a:rPr lang="en-US" sz="1000" b="1" i="0" dirty="0">
                <a:solidFill>
                  <a:srgbClr val="0A0A0A"/>
                </a:solidFill>
                <a:effectLst/>
                <a:latin typeface="+mj-lt"/>
              </a:rPr>
              <a:t>South Rep</a:t>
            </a:r>
          </a:p>
          <a:p>
            <a:pPr algn="ctr"/>
            <a:r>
              <a:rPr lang="en-US" sz="1000" b="1" i="0" dirty="0">
                <a:solidFill>
                  <a:srgbClr val="0A0A0A"/>
                </a:solidFill>
                <a:effectLst/>
                <a:latin typeface="+mj-lt"/>
              </a:rPr>
              <a:t>Robert L. Stewart Jr.</a:t>
            </a:r>
          </a:p>
        </p:txBody>
      </p:sp>
      <p:sp>
        <p:nvSpPr>
          <p:cNvPr id="35" name="TextBox 34">
            <a:extLst>
              <a:ext uri="{FF2B5EF4-FFF2-40B4-BE49-F238E27FC236}">
                <a16:creationId xmlns:a16="http://schemas.microsoft.com/office/drawing/2014/main" id="{2380133E-8FF5-F6CF-EC05-8979740D8F7D}"/>
              </a:ext>
            </a:extLst>
          </p:cNvPr>
          <p:cNvSpPr txBox="1"/>
          <p:nvPr/>
        </p:nvSpPr>
        <p:spPr>
          <a:xfrm>
            <a:off x="5523193" y="6146955"/>
            <a:ext cx="1630739" cy="400110"/>
          </a:xfrm>
          <a:prstGeom prst="rect">
            <a:avLst/>
          </a:prstGeom>
          <a:noFill/>
        </p:spPr>
        <p:txBody>
          <a:bodyPr wrap="square" rtlCol="0">
            <a:spAutoFit/>
          </a:bodyPr>
          <a:lstStyle/>
          <a:p>
            <a:pPr algn="ctr"/>
            <a:r>
              <a:rPr lang="en-US" sz="1000" b="1" i="0" dirty="0">
                <a:solidFill>
                  <a:srgbClr val="0A0A0A"/>
                </a:solidFill>
                <a:effectLst/>
                <a:latin typeface="+mj-lt"/>
              </a:rPr>
              <a:t>South Rep</a:t>
            </a:r>
          </a:p>
          <a:p>
            <a:pPr algn="ctr"/>
            <a:r>
              <a:rPr lang="en-US" sz="1000" b="1" i="0" dirty="0">
                <a:solidFill>
                  <a:srgbClr val="0A0A0A"/>
                </a:solidFill>
                <a:effectLst/>
                <a:latin typeface="+mj-lt"/>
              </a:rPr>
              <a:t>Amber Gillis</a:t>
            </a:r>
          </a:p>
        </p:txBody>
      </p:sp>
      <p:pic>
        <p:nvPicPr>
          <p:cNvPr id="36" name="Picture 35" descr="A picture containing person, outdoor&#10;&#10;Description automatically generated">
            <a:extLst>
              <a:ext uri="{FF2B5EF4-FFF2-40B4-BE49-F238E27FC236}">
                <a16:creationId xmlns:a16="http://schemas.microsoft.com/office/drawing/2014/main" id="{58E42606-7E2A-2AE9-3802-AF46BF60D64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838415" y="4815344"/>
            <a:ext cx="1000299" cy="1333276"/>
          </a:xfrm>
          <a:prstGeom prst="rect">
            <a:avLst/>
          </a:prstGeom>
        </p:spPr>
      </p:pic>
      <p:pic>
        <p:nvPicPr>
          <p:cNvPr id="37" name="Picture 36" descr="A person smiling for the camera&#10;&#10;Description automatically generated with medium confidence">
            <a:extLst>
              <a:ext uri="{FF2B5EF4-FFF2-40B4-BE49-F238E27FC236}">
                <a16:creationId xmlns:a16="http://schemas.microsoft.com/office/drawing/2014/main" id="{DBA8C2A2-B9F9-D2E1-964C-6B31209744B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556890" y="4810348"/>
            <a:ext cx="1000300" cy="1336607"/>
          </a:xfrm>
          <a:prstGeom prst="rect">
            <a:avLst/>
          </a:prstGeom>
        </p:spPr>
      </p:pic>
      <p:sp>
        <p:nvSpPr>
          <p:cNvPr id="38" name="TextBox 37">
            <a:extLst>
              <a:ext uri="{FF2B5EF4-FFF2-40B4-BE49-F238E27FC236}">
                <a16:creationId xmlns:a16="http://schemas.microsoft.com/office/drawing/2014/main" id="{537A2853-B9A1-BAE9-0B9D-61F4B302BCF5}"/>
              </a:ext>
            </a:extLst>
          </p:cNvPr>
          <p:cNvSpPr txBox="1"/>
          <p:nvPr/>
        </p:nvSpPr>
        <p:spPr>
          <a:xfrm>
            <a:off x="7235239" y="6148620"/>
            <a:ext cx="1630739" cy="400110"/>
          </a:xfrm>
          <a:prstGeom prst="rect">
            <a:avLst/>
          </a:prstGeom>
          <a:noFill/>
        </p:spPr>
        <p:txBody>
          <a:bodyPr wrap="square" rtlCol="0">
            <a:spAutoFit/>
          </a:bodyPr>
          <a:lstStyle/>
          <a:p>
            <a:pPr algn="ctr"/>
            <a:r>
              <a:rPr lang="en-US" sz="1000" b="1" i="0" dirty="0">
                <a:solidFill>
                  <a:srgbClr val="0A0A0A"/>
                </a:solidFill>
                <a:effectLst/>
                <a:latin typeface="+mj-lt"/>
              </a:rPr>
              <a:t>At-large Rep</a:t>
            </a:r>
          </a:p>
          <a:p>
            <a:pPr algn="ctr"/>
            <a:r>
              <a:rPr lang="en-US" sz="1000" b="1" i="0" dirty="0">
                <a:solidFill>
                  <a:srgbClr val="0A0A0A"/>
                </a:solidFill>
                <a:effectLst/>
                <a:latin typeface="+mj-lt"/>
              </a:rPr>
              <a:t>Juan </a:t>
            </a:r>
            <a:r>
              <a:rPr lang="en-US" sz="1000" b="1" i="0" dirty="0" err="1">
                <a:solidFill>
                  <a:srgbClr val="0A0A0A"/>
                </a:solidFill>
                <a:effectLst/>
                <a:latin typeface="+mj-lt"/>
              </a:rPr>
              <a:t>Arzola</a:t>
            </a:r>
            <a:endParaRPr lang="en-US" sz="1000" b="1" i="0" dirty="0">
              <a:solidFill>
                <a:srgbClr val="0A0A0A"/>
              </a:solidFill>
              <a:effectLst/>
              <a:latin typeface="+mj-lt"/>
            </a:endParaRPr>
          </a:p>
        </p:txBody>
      </p:sp>
      <p:sp>
        <p:nvSpPr>
          <p:cNvPr id="4" name="Slide Number Placeholder 3">
            <a:extLst>
              <a:ext uri="{FF2B5EF4-FFF2-40B4-BE49-F238E27FC236}">
                <a16:creationId xmlns:a16="http://schemas.microsoft.com/office/drawing/2014/main" id="{9CD2D90F-0BBC-7082-7540-0C616BABDFBB}"/>
              </a:ext>
            </a:extLst>
          </p:cNvPr>
          <p:cNvSpPr>
            <a:spLocks noGrp="1"/>
          </p:cNvSpPr>
          <p:nvPr>
            <p:ph type="sldNum" sz="quarter" idx="10"/>
          </p:nvPr>
        </p:nvSpPr>
        <p:spPr/>
        <p:txBody>
          <a:bodyPr/>
          <a:lstStyle/>
          <a:p>
            <a:pPr>
              <a:defRPr/>
            </a:pPr>
            <a:fld id="{06DDD070-D08E-4B40-B4AC-DB5751E9D83C}" type="slidenum">
              <a:rPr lang="en-US" altLang="en-US" smtClean="0"/>
              <a:pPr>
                <a:defRPr/>
              </a:pPr>
              <a:t>17</a:t>
            </a:fld>
            <a:endParaRPr lang="en-US" altLang="en-US"/>
          </a:p>
        </p:txBody>
      </p:sp>
    </p:spTree>
    <p:extLst>
      <p:ext uri="{BB962C8B-B14F-4D97-AF65-F5344CB8AC3E}">
        <p14:creationId xmlns:p14="http://schemas.microsoft.com/office/powerpoint/2010/main" val="3704564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F74E32-E1DB-492C-9BAC-7320CC5143B9}"/>
              </a:ext>
            </a:extLst>
          </p:cNvPr>
          <p:cNvSpPr>
            <a:spLocks noGrp="1"/>
          </p:cNvSpPr>
          <p:nvPr>
            <p:ph type="sldNum" sz="quarter" idx="10"/>
          </p:nvPr>
        </p:nvSpPr>
        <p:spPr/>
        <p:txBody>
          <a:bodyPr/>
          <a:lstStyle/>
          <a:p>
            <a:pPr>
              <a:defRPr/>
            </a:pPr>
            <a:fld id="{06DDD070-D08E-4B40-B4AC-DB5751E9D83C}" type="slidenum">
              <a:rPr lang="en-US" altLang="en-US" smtClean="0"/>
              <a:pPr>
                <a:defRPr/>
              </a:pPr>
              <a:t>18</a:t>
            </a:fld>
            <a:endParaRPr lang="en-US" altLang="en-US"/>
          </a:p>
        </p:txBody>
      </p:sp>
      <p:sp>
        <p:nvSpPr>
          <p:cNvPr id="5" name="Slide Number Placeholder 3">
            <a:extLst>
              <a:ext uri="{FF2B5EF4-FFF2-40B4-BE49-F238E27FC236}">
                <a16:creationId xmlns:a16="http://schemas.microsoft.com/office/drawing/2014/main" id="{5EEC76D1-E433-A6A8-5450-AC1A82DB1FEB}"/>
              </a:ext>
            </a:extLst>
          </p:cNvPr>
          <p:cNvSpPr txBox="1">
            <a:spLocks/>
          </p:cNvSpPr>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7F7F7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576C9E23-81DC-524C-9AAF-31FE3F6CAB57}" type="slidenum">
              <a:rPr lang="en-US" altLang="en-US" smtClean="0"/>
              <a:pPr>
                <a:defRPr/>
              </a:pPr>
              <a:t>18</a:t>
            </a:fld>
            <a:endParaRPr lang="en-US" altLang="en-US"/>
          </a:p>
        </p:txBody>
      </p:sp>
      <p:sp>
        <p:nvSpPr>
          <p:cNvPr id="6" name="Rectangle 5">
            <a:extLst>
              <a:ext uri="{FF2B5EF4-FFF2-40B4-BE49-F238E27FC236}">
                <a16:creationId xmlns:a16="http://schemas.microsoft.com/office/drawing/2014/main" id="{A00B9FE9-DD4F-64A0-4006-16911B18C27E}"/>
              </a:ext>
            </a:extLst>
          </p:cNvPr>
          <p:cNvSpPr/>
          <p:nvPr/>
        </p:nvSpPr>
        <p:spPr>
          <a:xfrm>
            <a:off x="794328" y="-1"/>
            <a:ext cx="11397672" cy="10898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2ADD2E9-A8D6-1A4F-568B-282404647ACC}"/>
              </a:ext>
            </a:extLst>
          </p:cNvPr>
          <p:cNvSpPr txBox="1"/>
          <p:nvPr/>
        </p:nvSpPr>
        <p:spPr>
          <a:xfrm>
            <a:off x="5933410" y="191000"/>
            <a:ext cx="4621380" cy="707886"/>
          </a:xfrm>
          <a:prstGeom prst="rect">
            <a:avLst/>
          </a:prstGeom>
          <a:noFill/>
        </p:spPr>
        <p:txBody>
          <a:bodyPr wrap="square">
            <a:spAutoFit/>
          </a:bodyPr>
          <a:lstStyle/>
          <a:p>
            <a:r>
              <a:rPr lang="en-US" sz="4000" dirty="0">
                <a:solidFill>
                  <a:schemeClr val="bg1"/>
                </a:solidFill>
                <a:latin typeface="Palatino"/>
              </a:rPr>
              <a:t>ASCCC Office Staff</a:t>
            </a:r>
          </a:p>
        </p:txBody>
      </p:sp>
      <p:pic>
        <p:nvPicPr>
          <p:cNvPr id="8" name="Picture 7" descr="Graphical user interface, text&#10;&#10;Academic Senate for California Community Colleges. Leadership, Empowerment, and Voice.">
            <a:extLst>
              <a:ext uri="{FF2B5EF4-FFF2-40B4-BE49-F238E27FC236}">
                <a16:creationId xmlns:a16="http://schemas.microsoft.com/office/drawing/2014/main" id="{8DA039CF-4084-2302-2F13-45B68C679772}"/>
              </a:ext>
              <a:ext uri="{C183D7F6-B498-43B3-948B-1728B52AA6E4}">
                <adec:decorative xmlns:adec="http://schemas.microsoft.com/office/drawing/2017/decorative" val="0"/>
              </a:ext>
            </a:extLst>
          </p:cNvPr>
          <p:cNvPicPr/>
          <p:nvPr/>
        </p:nvPicPr>
        <p:blipFill>
          <a:blip r:embed="rId2" cstate="screen">
            <a:extLst>
              <a:ext uri="{28A0092B-C50C-407E-A947-70E740481C1C}">
                <a14:useLocalDpi xmlns:a14="http://schemas.microsoft.com/office/drawing/2010/main"/>
              </a:ext>
            </a:extLst>
          </a:blip>
          <a:stretch>
            <a:fillRect/>
          </a:stretch>
        </p:blipFill>
        <p:spPr>
          <a:xfrm>
            <a:off x="898502" y="100699"/>
            <a:ext cx="3542147" cy="888489"/>
          </a:xfrm>
          <a:prstGeom prst="rect">
            <a:avLst/>
          </a:prstGeom>
        </p:spPr>
      </p:pic>
      <p:grpSp>
        <p:nvGrpSpPr>
          <p:cNvPr id="9" name="Group 8">
            <a:extLst>
              <a:ext uri="{FF2B5EF4-FFF2-40B4-BE49-F238E27FC236}">
                <a16:creationId xmlns:a16="http://schemas.microsoft.com/office/drawing/2014/main" id="{5ED5BE29-439A-0D82-BC29-3837AC4AE558}"/>
              </a:ext>
            </a:extLst>
          </p:cNvPr>
          <p:cNvGrpSpPr/>
          <p:nvPr/>
        </p:nvGrpSpPr>
        <p:grpSpPr>
          <a:xfrm>
            <a:off x="1528584" y="1473166"/>
            <a:ext cx="9929159" cy="1619100"/>
            <a:chOff x="1467204" y="1473166"/>
            <a:chExt cx="9929159" cy="1619100"/>
          </a:xfrm>
        </p:grpSpPr>
        <p:pic>
          <p:nvPicPr>
            <p:cNvPr id="10" name="Picture 9" descr="A person smiling for the camera&#10;&#10;Description automatically generated with medium confidence">
              <a:extLst>
                <a:ext uri="{FF2B5EF4-FFF2-40B4-BE49-F238E27FC236}">
                  <a16:creationId xmlns:a16="http://schemas.microsoft.com/office/drawing/2014/main" id="{85928E16-5593-5387-8750-0DBD5440BE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3996" y="1479964"/>
              <a:ext cx="1149122" cy="1612302"/>
            </a:xfrm>
            <a:prstGeom prst="rect">
              <a:avLst/>
            </a:prstGeom>
          </p:spPr>
        </p:pic>
        <p:pic>
          <p:nvPicPr>
            <p:cNvPr id="11" name="Picture 10" descr="A person with long hair&#10;&#10;Description automatically generated with low confidence">
              <a:extLst>
                <a:ext uri="{FF2B5EF4-FFF2-40B4-BE49-F238E27FC236}">
                  <a16:creationId xmlns:a16="http://schemas.microsoft.com/office/drawing/2014/main" id="{CD8A2C1B-19A2-AB95-E9F2-EB7482A6EFAF}"/>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5794606" y="1479964"/>
              <a:ext cx="1204353" cy="1612302"/>
            </a:xfrm>
            <a:prstGeom prst="rect">
              <a:avLst/>
            </a:prstGeom>
          </p:spPr>
        </p:pic>
        <p:pic>
          <p:nvPicPr>
            <p:cNvPr id="12" name="Picture 11" descr="A person with long hair&#10;&#10;Description automatically generated with low confidence">
              <a:extLst>
                <a:ext uri="{FF2B5EF4-FFF2-40B4-BE49-F238E27FC236}">
                  <a16:creationId xmlns:a16="http://schemas.microsoft.com/office/drawing/2014/main" id="{B82852FF-9702-3104-EF68-76960267F6FC}"/>
                </a:ext>
              </a:extLst>
            </p:cNvPr>
            <p:cNvPicPr>
              <a:picLocks/>
            </p:cNvPicPr>
            <p:nvPr/>
          </p:nvPicPr>
          <p:blipFill>
            <a:blip r:embed="rId5"/>
            <a:stretch>
              <a:fillRect/>
            </a:stretch>
          </p:blipFill>
          <p:spPr>
            <a:xfrm>
              <a:off x="1467204" y="1476620"/>
              <a:ext cx="1188720" cy="1600200"/>
            </a:xfrm>
            <a:prstGeom prst="rect">
              <a:avLst/>
            </a:prstGeom>
          </p:spPr>
        </p:pic>
        <p:pic>
          <p:nvPicPr>
            <p:cNvPr id="13" name="Picture 12" descr="A close up of a person&#10;&#10;Description automatically generated with low confidence">
              <a:extLst>
                <a:ext uri="{FF2B5EF4-FFF2-40B4-BE49-F238E27FC236}">
                  <a16:creationId xmlns:a16="http://schemas.microsoft.com/office/drawing/2014/main" id="{35769A49-AF83-C3D2-DDE3-8FDA02341DAD}"/>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4341190" y="1479964"/>
              <a:ext cx="1188720" cy="1612301"/>
            </a:xfrm>
            <a:prstGeom prst="rect">
              <a:avLst/>
            </a:prstGeom>
          </p:spPr>
        </p:pic>
        <p:pic>
          <p:nvPicPr>
            <p:cNvPr id="14" name="Picture 13" descr="A person wearing glasses&#10;&#10;Description automatically generated with low confidence">
              <a:extLst>
                <a:ext uri="{FF2B5EF4-FFF2-40B4-BE49-F238E27FC236}">
                  <a16:creationId xmlns:a16="http://schemas.microsoft.com/office/drawing/2014/main" id="{B8C07A9E-FD25-E4A0-DC88-D66B29BFF5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63655" y="1479964"/>
              <a:ext cx="1199126" cy="1612300"/>
            </a:xfrm>
            <a:prstGeom prst="rect">
              <a:avLst/>
            </a:prstGeom>
          </p:spPr>
        </p:pic>
        <p:pic>
          <p:nvPicPr>
            <p:cNvPr id="15" name="Picture 14" descr="A picture containing wall, person, indoor, person&#10;&#10;Description automatically generated">
              <a:extLst>
                <a:ext uri="{FF2B5EF4-FFF2-40B4-BE49-F238E27FC236}">
                  <a16:creationId xmlns:a16="http://schemas.microsoft.com/office/drawing/2014/main" id="{35C4A3F8-F930-3305-C80B-84AB92A550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27477" y="1473166"/>
              <a:ext cx="1200974" cy="1619098"/>
            </a:xfrm>
            <a:prstGeom prst="rect">
              <a:avLst/>
            </a:prstGeom>
          </p:spPr>
        </p:pic>
        <p:pic>
          <p:nvPicPr>
            <p:cNvPr id="16" name="Picture 15" descr="A picture containing person, person, posing, wearing&#10;&#10;Description automatically generated">
              <a:extLst>
                <a:ext uri="{FF2B5EF4-FFF2-40B4-BE49-F238E27FC236}">
                  <a16:creationId xmlns:a16="http://schemas.microsoft.com/office/drawing/2014/main" id="{6A011A1E-2760-87FE-3A04-E560EBF16A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98337" y="1479966"/>
              <a:ext cx="1198026" cy="1612300"/>
            </a:xfrm>
            <a:prstGeom prst="rect">
              <a:avLst/>
            </a:prstGeom>
          </p:spPr>
        </p:pic>
      </p:grpSp>
      <p:grpSp>
        <p:nvGrpSpPr>
          <p:cNvPr id="17" name="Group 16">
            <a:extLst>
              <a:ext uri="{FF2B5EF4-FFF2-40B4-BE49-F238E27FC236}">
                <a16:creationId xmlns:a16="http://schemas.microsoft.com/office/drawing/2014/main" id="{4E3FC0DC-38CF-8306-5188-0488186542B0}"/>
              </a:ext>
            </a:extLst>
          </p:cNvPr>
          <p:cNvGrpSpPr/>
          <p:nvPr/>
        </p:nvGrpSpPr>
        <p:grpSpPr>
          <a:xfrm>
            <a:off x="1532021" y="4074945"/>
            <a:ext cx="9925722" cy="1630040"/>
            <a:chOff x="1470641" y="4092685"/>
            <a:chExt cx="9925722" cy="1630040"/>
          </a:xfrm>
        </p:grpSpPr>
        <p:grpSp>
          <p:nvGrpSpPr>
            <p:cNvPr id="18" name="Group 17">
              <a:extLst>
                <a:ext uri="{FF2B5EF4-FFF2-40B4-BE49-F238E27FC236}">
                  <a16:creationId xmlns:a16="http://schemas.microsoft.com/office/drawing/2014/main" id="{6D099218-78E3-9405-FB95-4A553E6E8E4B}"/>
                </a:ext>
              </a:extLst>
            </p:cNvPr>
            <p:cNvGrpSpPr/>
            <p:nvPr/>
          </p:nvGrpSpPr>
          <p:grpSpPr>
            <a:xfrm>
              <a:off x="1470641" y="4092685"/>
              <a:ext cx="8457810" cy="1630040"/>
              <a:chOff x="1470641" y="4092685"/>
              <a:chExt cx="8457810" cy="1630040"/>
            </a:xfrm>
          </p:grpSpPr>
          <p:pic>
            <p:nvPicPr>
              <p:cNvPr id="20" name="Picture 19" descr="A person with long hair&#10;&#10;Description automatically generated with low confidence">
                <a:extLst>
                  <a:ext uri="{FF2B5EF4-FFF2-40B4-BE49-F238E27FC236}">
                    <a16:creationId xmlns:a16="http://schemas.microsoft.com/office/drawing/2014/main" id="{A75F0DD6-53ED-CF8A-C896-25A93B7C3F1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30082" y="4092686"/>
                <a:ext cx="1143036" cy="1615105"/>
              </a:xfrm>
              <a:prstGeom prst="rect">
                <a:avLst/>
              </a:prstGeom>
            </p:spPr>
          </p:pic>
          <p:pic>
            <p:nvPicPr>
              <p:cNvPr id="21" name="Picture 20" descr="A person smiling for the camera&#10;&#10;Description automatically generated with medium confidence">
                <a:extLst>
                  <a:ext uri="{FF2B5EF4-FFF2-40B4-BE49-F238E27FC236}">
                    <a16:creationId xmlns:a16="http://schemas.microsoft.com/office/drawing/2014/main" id="{7D2ACA9F-4B0C-0DBD-2D62-710419FD5EF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41191" y="4092685"/>
                <a:ext cx="1188720" cy="1615105"/>
              </a:xfrm>
              <a:prstGeom prst="rect">
                <a:avLst/>
              </a:prstGeom>
            </p:spPr>
          </p:pic>
          <p:pic>
            <p:nvPicPr>
              <p:cNvPr id="22" name="Picture 21" descr="A person smiling for the camera&#10;&#10;Description automatically generated with low confidence">
                <a:extLst>
                  <a:ext uri="{FF2B5EF4-FFF2-40B4-BE49-F238E27FC236}">
                    <a16:creationId xmlns:a16="http://schemas.microsoft.com/office/drawing/2014/main" id="{0E95A933-A977-D486-9888-69F142C75E4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470641" y="4092687"/>
                <a:ext cx="1188720" cy="1612302"/>
              </a:xfrm>
              <a:prstGeom prst="rect">
                <a:avLst/>
              </a:prstGeom>
            </p:spPr>
          </p:pic>
          <p:pic>
            <p:nvPicPr>
              <p:cNvPr id="23" name="Picture 22" descr="A person smiling for the camera&#10;&#10;Description automatically generated with medium confidence">
                <a:extLst>
                  <a:ext uri="{FF2B5EF4-FFF2-40B4-BE49-F238E27FC236}">
                    <a16:creationId xmlns:a16="http://schemas.microsoft.com/office/drawing/2014/main" id="{022E591F-B3C2-039E-F651-EB2656FBC35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800934" y="4110425"/>
                <a:ext cx="1198025" cy="1597366"/>
              </a:xfrm>
              <a:prstGeom prst="rect">
                <a:avLst/>
              </a:prstGeom>
            </p:spPr>
          </p:pic>
          <p:pic>
            <p:nvPicPr>
              <p:cNvPr id="24" name="Picture 23" descr="A person in a suit and tie&#10;&#10;Description automatically generated">
                <a:extLst>
                  <a:ext uri="{FF2B5EF4-FFF2-40B4-BE49-F238E27FC236}">
                    <a16:creationId xmlns:a16="http://schemas.microsoft.com/office/drawing/2014/main" id="{B72D930A-0BCD-CD1A-A8B7-66D27F55848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263655" y="4110425"/>
                <a:ext cx="1199126" cy="1612300"/>
              </a:xfrm>
              <a:prstGeom prst="rect">
                <a:avLst/>
              </a:prstGeom>
            </p:spPr>
          </p:pic>
          <p:pic>
            <p:nvPicPr>
              <p:cNvPr id="25" name="Picture 24" descr="A picture containing person, outdoor&#10;&#10;Description automatically generated">
                <a:extLst>
                  <a:ext uri="{FF2B5EF4-FFF2-40B4-BE49-F238E27FC236}">
                    <a16:creationId xmlns:a16="http://schemas.microsoft.com/office/drawing/2014/main" id="{5BBE5762-BE9E-60A0-B9D6-DF13537B9EC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727477" y="4092685"/>
                <a:ext cx="1200974" cy="1630040"/>
              </a:xfrm>
              <a:prstGeom prst="rect">
                <a:avLst/>
              </a:prstGeom>
            </p:spPr>
          </p:pic>
        </p:grpSp>
        <p:pic>
          <p:nvPicPr>
            <p:cNvPr id="19" name="Picture 18" descr="A person smiling for the camera&#10;&#10;Description automatically generated with medium confidence">
              <a:extLst>
                <a:ext uri="{FF2B5EF4-FFF2-40B4-BE49-F238E27FC236}">
                  <a16:creationId xmlns:a16="http://schemas.microsoft.com/office/drawing/2014/main" id="{B3025ADC-D11F-7DB3-F8A8-9E0CA8F9FD6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189496" y="4092685"/>
              <a:ext cx="1206867" cy="1612300"/>
            </a:xfrm>
            <a:prstGeom prst="rect">
              <a:avLst/>
            </a:prstGeom>
          </p:spPr>
        </p:pic>
      </p:grpSp>
      <p:sp>
        <p:nvSpPr>
          <p:cNvPr id="26" name="TextBox 25">
            <a:extLst>
              <a:ext uri="{FF2B5EF4-FFF2-40B4-BE49-F238E27FC236}">
                <a16:creationId xmlns:a16="http://schemas.microsoft.com/office/drawing/2014/main" id="{A1B6DB3B-D1E9-4526-896A-1AC8CCD2C435}"/>
              </a:ext>
            </a:extLst>
          </p:cNvPr>
          <p:cNvSpPr txBox="1"/>
          <p:nvPr/>
        </p:nvSpPr>
        <p:spPr>
          <a:xfrm>
            <a:off x="1399191" y="3092264"/>
            <a:ext cx="1436815" cy="400110"/>
          </a:xfrm>
          <a:prstGeom prst="rect">
            <a:avLst/>
          </a:prstGeom>
          <a:noFill/>
        </p:spPr>
        <p:txBody>
          <a:bodyPr wrap="square" rtlCol="0">
            <a:spAutoFit/>
          </a:bodyPr>
          <a:lstStyle/>
          <a:p>
            <a:pPr algn="ctr"/>
            <a:r>
              <a:rPr lang="en-US" sz="1000" b="1" dirty="0">
                <a:solidFill>
                  <a:schemeClr val="accent1"/>
                </a:solidFill>
                <a:latin typeface="+mj-lt"/>
              </a:rPr>
              <a:t>Executive Director</a:t>
            </a:r>
          </a:p>
          <a:p>
            <a:pPr algn="ctr"/>
            <a:r>
              <a:rPr lang="en-US" sz="1000" b="1" dirty="0">
                <a:solidFill>
                  <a:schemeClr val="accent1"/>
                </a:solidFill>
                <a:latin typeface="+mj-lt"/>
              </a:rPr>
              <a:t>Krystinne Mica</a:t>
            </a:r>
          </a:p>
        </p:txBody>
      </p:sp>
      <p:sp>
        <p:nvSpPr>
          <p:cNvPr id="27" name="TextBox 26">
            <a:extLst>
              <a:ext uri="{FF2B5EF4-FFF2-40B4-BE49-F238E27FC236}">
                <a16:creationId xmlns:a16="http://schemas.microsoft.com/office/drawing/2014/main" id="{991F74C8-96E3-9BDE-73A6-A61227412D47}"/>
              </a:ext>
            </a:extLst>
          </p:cNvPr>
          <p:cNvSpPr txBox="1"/>
          <p:nvPr/>
        </p:nvSpPr>
        <p:spPr>
          <a:xfrm>
            <a:off x="2826567" y="3105980"/>
            <a:ext cx="1466740" cy="553998"/>
          </a:xfrm>
          <a:prstGeom prst="rect">
            <a:avLst/>
          </a:prstGeom>
          <a:noFill/>
        </p:spPr>
        <p:txBody>
          <a:bodyPr wrap="square" rtlCol="0">
            <a:spAutoFit/>
          </a:bodyPr>
          <a:lstStyle/>
          <a:p>
            <a:pPr algn="ctr"/>
            <a:r>
              <a:rPr lang="en-US" sz="1000" b="1" dirty="0">
                <a:solidFill>
                  <a:schemeClr val="accent1"/>
                </a:solidFill>
                <a:latin typeface="+mj-lt"/>
              </a:rPr>
              <a:t>Director of Administration</a:t>
            </a:r>
          </a:p>
          <a:p>
            <a:pPr algn="ctr"/>
            <a:r>
              <a:rPr lang="en-US" sz="1000" b="1" dirty="0">
                <a:solidFill>
                  <a:schemeClr val="accent1"/>
                </a:solidFill>
                <a:latin typeface="+mj-lt"/>
              </a:rPr>
              <a:t>Tonya Davis</a:t>
            </a:r>
          </a:p>
        </p:txBody>
      </p:sp>
      <p:sp>
        <p:nvSpPr>
          <p:cNvPr id="28" name="TextBox 27">
            <a:extLst>
              <a:ext uri="{FF2B5EF4-FFF2-40B4-BE49-F238E27FC236}">
                <a16:creationId xmlns:a16="http://schemas.microsoft.com/office/drawing/2014/main" id="{BDD24A50-4B98-D539-ED1E-2356B55FECAF}"/>
              </a:ext>
            </a:extLst>
          </p:cNvPr>
          <p:cNvSpPr txBox="1"/>
          <p:nvPr/>
        </p:nvSpPr>
        <p:spPr>
          <a:xfrm>
            <a:off x="4316265" y="3092266"/>
            <a:ext cx="1436815" cy="400110"/>
          </a:xfrm>
          <a:prstGeom prst="rect">
            <a:avLst/>
          </a:prstGeom>
          <a:noFill/>
        </p:spPr>
        <p:txBody>
          <a:bodyPr wrap="square" rtlCol="0">
            <a:spAutoFit/>
          </a:bodyPr>
          <a:lstStyle/>
          <a:p>
            <a:pPr algn="ctr"/>
            <a:r>
              <a:rPr lang="en-US" sz="1000" b="1" dirty="0">
                <a:solidFill>
                  <a:schemeClr val="accent1"/>
                </a:solidFill>
                <a:latin typeface="+mj-lt"/>
              </a:rPr>
              <a:t>Director of Finance</a:t>
            </a:r>
          </a:p>
          <a:p>
            <a:pPr algn="ctr"/>
            <a:r>
              <a:rPr lang="en-US" sz="1000" b="1" dirty="0">
                <a:solidFill>
                  <a:schemeClr val="accent1"/>
                </a:solidFill>
                <a:latin typeface="+mj-lt"/>
              </a:rPr>
              <a:t>Alice Hammer</a:t>
            </a:r>
          </a:p>
        </p:txBody>
      </p:sp>
      <p:sp>
        <p:nvSpPr>
          <p:cNvPr id="29" name="TextBox 28">
            <a:extLst>
              <a:ext uri="{FF2B5EF4-FFF2-40B4-BE49-F238E27FC236}">
                <a16:creationId xmlns:a16="http://schemas.microsoft.com/office/drawing/2014/main" id="{3D252632-8908-7A46-0B75-F9048453B0D3}"/>
              </a:ext>
            </a:extLst>
          </p:cNvPr>
          <p:cNvSpPr txBox="1"/>
          <p:nvPr/>
        </p:nvSpPr>
        <p:spPr>
          <a:xfrm>
            <a:off x="5739754" y="3092266"/>
            <a:ext cx="1436815" cy="553998"/>
          </a:xfrm>
          <a:prstGeom prst="rect">
            <a:avLst/>
          </a:prstGeom>
          <a:noFill/>
        </p:spPr>
        <p:txBody>
          <a:bodyPr wrap="square" rtlCol="0">
            <a:spAutoFit/>
          </a:bodyPr>
          <a:lstStyle/>
          <a:p>
            <a:pPr algn="ctr"/>
            <a:r>
              <a:rPr lang="en-US" sz="1000" b="1" dirty="0">
                <a:solidFill>
                  <a:schemeClr val="accent1"/>
                </a:solidFill>
                <a:latin typeface="+mj-lt"/>
              </a:rPr>
              <a:t>Administrative Assistant</a:t>
            </a:r>
          </a:p>
          <a:p>
            <a:pPr algn="ctr"/>
            <a:r>
              <a:rPr lang="en-US" sz="1000" b="1" dirty="0">
                <a:solidFill>
                  <a:schemeClr val="accent1"/>
                </a:solidFill>
                <a:latin typeface="+mj-lt"/>
              </a:rPr>
              <a:t>Kyoko Hatano</a:t>
            </a:r>
          </a:p>
        </p:txBody>
      </p:sp>
      <p:sp>
        <p:nvSpPr>
          <p:cNvPr id="30" name="TextBox 29">
            <a:extLst>
              <a:ext uri="{FF2B5EF4-FFF2-40B4-BE49-F238E27FC236}">
                <a16:creationId xmlns:a16="http://schemas.microsoft.com/office/drawing/2014/main" id="{6B76CFFD-12BB-783F-59E3-0564DEDD8647}"/>
              </a:ext>
            </a:extLst>
          </p:cNvPr>
          <p:cNvSpPr txBox="1"/>
          <p:nvPr/>
        </p:nvSpPr>
        <p:spPr>
          <a:xfrm>
            <a:off x="7206190" y="3105980"/>
            <a:ext cx="1436815" cy="553998"/>
          </a:xfrm>
          <a:prstGeom prst="rect">
            <a:avLst/>
          </a:prstGeom>
          <a:noFill/>
        </p:spPr>
        <p:txBody>
          <a:bodyPr wrap="square" rtlCol="0">
            <a:spAutoFit/>
          </a:bodyPr>
          <a:lstStyle/>
          <a:p>
            <a:pPr algn="ctr"/>
            <a:r>
              <a:rPr lang="en-US" sz="1000" b="1" dirty="0">
                <a:solidFill>
                  <a:schemeClr val="accent1"/>
                </a:solidFill>
                <a:latin typeface="+mj-lt"/>
              </a:rPr>
              <a:t>C-ID Program Manager</a:t>
            </a:r>
          </a:p>
          <a:p>
            <a:pPr algn="ctr"/>
            <a:r>
              <a:rPr lang="en-US" sz="1000" b="1" dirty="0">
                <a:solidFill>
                  <a:schemeClr val="accent1"/>
                </a:solidFill>
                <a:latin typeface="+mj-lt"/>
              </a:rPr>
              <a:t>Miguel Rother</a:t>
            </a:r>
          </a:p>
        </p:txBody>
      </p:sp>
      <p:sp>
        <p:nvSpPr>
          <p:cNvPr id="31" name="TextBox 30">
            <a:extLst>
              <a:ext uri="{FF2B5EF4-FFF2-40B4-BE49-F238E27FC236}">
                <a16:creationId xmlns:a16="http://schemas.microsoft.com/office/drawing/2014/main" id="{70699542-30D1-2D89-D444-B27E77EFB42C}"/>
              </a:ext>
            </a:extLst>
          </p:cNvPr>
          <p:cNvSpPr txBox="1"/>
          <p:nvPr/>
        </p:nvSpPr>
        <p:spPr>
          <a:xfrm>
            <a:off x="8672626" y="3105980"/>
            <a:ext cx="1436815" cy="400110"/>
          </a:xfrm>
          <a:prstGeom prst="rect">
            <a:avLst/>
          </a:prstGeom>
          <a:noFill/>
        </p:spPr>
        <p:txBody>
          <a:bodyPr wrap="square" rtlCol="0">
            <a:spAutoFit/>
          </a:bodyPr>
          <a:lstStyle/>
          <a:p>
            <a:pPr algn="ctr"/>
            <a:r>
              <a:rPr lang="en-US" sz="1000" b="1" dirty="0">
                <a:solidFill>
                  <a:schemeClr val="accent1"/>
                </a:solidFill>
                <a:latin typeface="+mj-lt"/>
              </a:rPr>
              <a:t>Program Manager</a:t>
            </a:r>
          </a:p>
          <a:p>
            <a:pPr algn="ctr"/>
            <a:r>
              <a:rPr lang="en-US" sz="1000" b="1" dirty="0">
                <a:solidFill>
                  <a:schemeClr val="accent1"/>
                </a:solidFill>
                <a:latin typeface="+mj-lt"/>
              </a:rPr>
              <a:t>Selena Silva</a:t>
            </a:r>
          </a:p>
        </p:txBody>
      </p:sp>
      <p:sp>
        <p:nvSpPr>
          <p:cNvPr id="32" name="TextBox 31">
            <a:extLst>
              <a:ext uri="{FF2B5EF4-FFF2-40B4-BE49-F238E27FC236}">
                <a16:creationId xmlns:a16="http://schemas.microsoft.com/office/drawing/2014/main" id="{A866C359-36EF-8177-FA12-67D6802C91FB}"/>
              </a:ext>
            </a:extLst>
          </p:cNvPr>
          <p:cNvSpPr txBox="1"/>
          <p:nvPr/>
        </p:nvSpPr>
        <p:spPr>
          <a:xfrm>
            <a:off x="10062976" y="3105980"/>
            <a:ext cx="1582666" cy="400110"/>
          </a:xfrm>
          <a:prstGeom prst="rect">
            <a:avLst/>
          </a:prstGeom>
          <a:noFill/>
        </p:spPr>
        <p:txBody>
          <a:bodyPr wrap="square" rtlCol="0">
            <a:spAutoFit/>
          </a:bodyPr>
          <a:lstStyle/>
          <a:p>
            <a:pPr algn="ctr"/>
            <a:r>
              <a:rPr lang="en-US" sz="1000" b="1" dirty="0">
                <a:solidFill>
                  <a:schemeClr val="accent1"/>
                </a:solidFill>
                <a:latin typeface="+mj-lt"/>
              </a:rPr>
              <a:t>Program Coordinator</a:t>
            </a:r>
          </a:p>
          <a:p>
            <a:pPr algn="ctr"/>
            <a:r>
              <a:rPr lang="en-US" sz="1000" b="1" dirty="0">
                <a:solidFill>
                  <a:schemeClr val="accent1"/>
                </a:solidFill>
                <a:latin typeface="+mj-lt"/>
              </a:rPr>
              <a:t>Megan Trader</a:t>
            </a:r>
          </a:p>
        </p:txBody>
      </p:sp>
      <p:sp>
        <p:nvSpPr>
          <p:cNvPr id="33" name="TextBox 32">
            <a:extLst>
              <a:ext uri="{FF2B5EF4-FFF2-40B4-BE49-F238E27FC236}">
                <a16:creationId xmlns:a16="http://schemas.microsoft.com/office/drawing/2014/main" id="{A40025D2-BDBB-B873-84FB-4DDC0CB648CA}"/>
              </a:ext>
            </a:extLst>
          </p:cNvPr>
          <p:cNvSpPr txBox="1"/>
          <p:nvPr/>
        </p:nvSpPr>
        <p:spPr>
          <a:xfrm>
            <a:off x="1407973" y="5688139"/>
            <a:ext cx="1436815" cy="400110"/>
          </a:xfrm>
          <a:prstGeom prst="rect">
            <a:avLst/>
          </a:prstGeom>
          <a:noFill/>
        </p:spPr>
        <p:txBody>
          <a:bodyPr wrap="square" rtlCol="0">
            <a:spAutoFit/>
          </a:bodyPr>
          <a:lstStyle/>
          <a:p>
            <a:pPr algn="ctr"/>
            <a:r>
              <a:rPr lang="en-US" sz="1000" b="1" dirty="0">
                <a:solidFill>
                  <a:schemeClr val="accent1"/>
                </a:solidFill>
                <a:latin typeface="+mj-lt"/>
              </a:rPr>
              <a:t>Visual Designer</a:t>
            </a:r>
          </a:p>
          <a:p>
            <a:pPr algn="ctr"/>
            <a:r>
              <a:rPr lang="en-US" sz="1000" b="1" dirty="0">
                <a:solidFill>
                  <a:schemeClr val="accent1"/>
                </a:solidFill>
                <a:latin typeface="+mj-lt"/>
              </a:rPr>
              <a:t>Katie Nash</a:t>
            </a:r>
          </a:p>
        </p:txBody>
      </p:sp>
      <p:sp>
        <p:nvSpPr>
          <p:cNvPr id="34" name="TextBox 33">
            <a:extLst>
              <a:ext uri="{FF2B5EF4-FFF2-40B4-BE49-F238E27FC236}">
                <a16:creationId xmlns:a16="http://schemas.microsoft.com/office/drawing/2014/main" id="{011FD0D3-8C34-E642-5016-BD0DC5AA6A0A}"/>
              </a:ext>
            </a:extLst>
          </p:cNvPr>
          <p:cNvSpPr txBox="1"/>
          <p:nvPr/>
        </p:nvSpPr>
        <p:spPr>
          <a:xfrm>
            <a:off x="2844788" y="5690051"/>
            <a:ext cx="1436815" cy="553998"/>
          </a:xfrm>
          <a:prstGeom prst="rect">
            <a:avLst/>
          </a:prstGeom>
          <a:noFill/>
        </p:spPr>
        <p:txBody>
          <a:bodyPr wrap="square" rtlCol="0">
            <a:spAutoFit/>
          </a:bodyPr>
          <a:lstStyle/>
          <a:p>
            <a:pPr algn="ctr"/>
            <a:r>
              <a:rPr lang="en-US" sz="1000" b="1" dirty="0">
                <a:solidFill>
                  <a:schemeClr val="accent1"/>
                </a:solidFill>
                <a:latin typeface="+mj-lt"/>
              </a:rPr>
              <a:t>Communications Coordinator</a:t>
            </a:r>
          </a:p>
          <a:p>
            <a:pPr algn="ctr"/>
            <a:r>
              <a:rPr lang="en-US" sz="1000" b="1" dirty="0">
                <a:solidFill>
                  <a:schemeClr val="accent1"/>
                </a:solidFill>
                <a:latin typeface="+mj-lt"/>
              </a:rPr>
              <a:t>Emily Nicol</a:t>
            </a:r>
          </a:p>
        </p:txBody>
      </p:sp>
      <p:sp>
        <p:nvSpPr>
          <p:cNvPr id="35" name="TextBox 34">
            <a:extLst>
              <a:ext uri="{FF2B5EF4-FFF2-40B4-BE49-F238E27FC236}">
                <a16:creationId xmlns:a16="http://schemas.microsoft.com/office/drawing/2014/main" id="{B100BD16-FBB0-C46A-1071-16C212BC053D}"/>
              </a:ext>
            </a:extLst>
          </p:cNvPr>
          <p:cNvSpPr txBox="1"/>
          <p:nvPr/>
        </p:nvSpPr>
        <p:spPr>
          <a:xfrm>
            <a:off x="4277035" y="5692899"/>
            <a:ext cx="1436815" cy="400110"/>
          </a:xfrm>
          <a:prstGeom prst="rect">
            <a:avLst/>
          </a:prstGeom>
          <a:noFill/>
        </p:spPr>
        <p:txBody>
          <a:bodyPr wrap="square" rtlCol="0">
            <a:spAutoFit/>
          </a:bodyPr>
          <a:lstStyle/>
          <a:p>
            <a:pPr algn="ctr"/>
            <a:r>
              <a:rPr lang="en-US" sz="1000" b="1" dirty="0">
                <a:solidFill>
                  <a:schemeClr val="accent1"/>
                </a:solidFill>
                <a:latin typeface="+mj-lt"/>
              </a:rPr>
              <a:t>Research Associate</a:t>
            </a:r>
          </a:p>
          <a:p>
            <a:pPr algn="ctr"/>
            <a:r>
              <a:rPr lang="en-US" sz="1000" b="1" dirty="0">
                <a:solidFill>
                  <a:schemeClr val="accent1"/>
                </a:solidFill>
                <a:latin typeface="+mj-lt"/>
              </a:rPr>
              <a:t>Gina Lam</a:t>
            </a:r>
          </a:p>
        </p:txBody>
      </p:sp>
      <p:sp>
        <p:nvSpPr>
          <p:cNvPr id="36" name="TextBox 35">
            <a:extLst>
              <a:ext uri="{FF2B5EF4-FFF2-40B4-BE49-F238E27FC236}">
                <a16:creationId xmlns:a16="http://schemas.microsoft.com/office/drawing/2014/main" id="{12C2BAE3-19C4-D4EA-D41E-190A1B18AEC6}"/>
              </a:ext>
            </a:extLst>
          </p:cNvPr>
          <p:cNvSpPr txBox="1"/>
          <p:nvPr/>
        </p:nvSpPr>
        <p:spPr>
          <a:xfrm>
            <a:off x="5739753" y="5704985"/>
            <a:ext cx="1436815" cy="400110"/>
          </a:xfrm>
          <a:prstGeom prst="rect">
            <a:avLst/>
          </a:prstGeom>
          <a:noFill/>
        </p:spPr>
        <p:txBody>
          <a:bodyPr wrap="square" rtlCol="0">
            <a:spAutoFit/>
          </a:bodyPr>
          <a:lstStyle/>
          <a:p>
            <a:pPr algn="ctr"/>
            <a:r>
              <a:rPr lang="en-US" sz="1000" b="1" dirty="0">
                <a:solidFill>
                  <a:schemeClr val="accent1"/>
                </a:solidFill>
                <a:latin typeface="+mj-lt"/>
              </a:rPr>
              <a:t>Events Planner</a:t>
            </a:r>
          </a:p>
          <a:p>
            <a:pPr algn="ctr"/>
            <a:r>
              <a:rPr lang="en-US" sz="1000" b="1" dirty="0">
                <a:solidFill>
                  <a:schemeClr val="accent1"/>
                </a:solidFill>
                <a:latin typeface="+mj-lt"/>
              </a:rPr>
              <a:t>Kayla Vue</a:t>
            </a:r>
          </a:p>
        </p:txBody>
      </p:sp>
      <p:sp>
        <p:nvSpPr>
          <p:cNvPr id="37" name="TextBox 36">
            <a:extLst>
              <a:ext uri="{FF2B5EF4-FFF2-40B4-BE49-F238E27FC236}">
                <a16:creationId xmlns:a16="http://schemas.microsoft.com/office/drawing/2014/main" id="{3DECCF96-DACC-2197-230E-3F356B849412}"/>
              </a:ext>
            </a:extLst>
          </p:cNvPr>
          <p:cNvSpPr txBox="1"/>
          <p:nvPr/>
        </p:nvSpPr>
        <p:spPr>
          <a:xfrm>
            <a:off x="7206190" y="5706752"/>
            <a:ext cx="1436815" cy="400110"/>
          </a:xfrm>
          <a:prstGeom prst="rect">
            <a:avLst/>
          </a:prstGeom>
          <a:noFill/>
        </p:spPr>
        <p:txBody>
          <a:bodyPr wrap="square" rtlCol="0">
            <a:spAutoFit/>
          </a:bodyPr>
          <a:lstStyle/>
          <a:p>
            <a:pPr algn="ctr"/>
            <a:r>
              <a:rPr lang="en-US" sz="1000" b="1" dirty="0">
                <a:solidFill>
                  <a:schemeClr val="accent1"/>
                </a:solidFill>
                <a:latin typeface="+mj-lt"/>
              </a:rPr>
              <a:t>Accounting Clerk</a:t>
            </a:r>
          </a:p>
          <a:p>
            <a:pPr algn="ctr"/>
            <a:r>
              <a:rPr lang="en-US" sz="1000" b="1" dirty="0">
                <a:solidFill>
                  <a:schemeClr val="accent1"/>
                </a:solidFill>
                <a:latin typeface="+mj-lt"/>
              </a:rPr>
              <a:t>Brando Jimenez</a:t>
            </a:r>
          </a:p>
        </p:txBody>
      </p:sp>
      <p:sp>
        <p:nvSpPr>
          <p:cNvPr id="38" name="TextBox 37">
            <a:extLst>
              <a:ext uri="{FF2B5EF4-FFF2-40B4-BE49-F238E27FC236}">
                <a16:creationId xmlns:a16="http://schemas.microsoft.com/office/drawing/2014/main" id="{1BC58026-9C5F-E95A-15A3-252D538CC9EC}"/>
              </a:ext>
            </a:extLst>
          </p:cNvPr>
          <p:cNvSpPr txBox="1"/>
          <p:nvPr/>
        </p:nvSpPr>
        <p:spPr>
          <a:xfrm>
            <a:off x="8698531" y="5706752"/>
            <a:ext cx="1436815" cy="553998"/>
          </a:xfrm>
          <a:prstGeom prst="rect">
            <a:avLst/>
          </a:prstGeom>
          <a:noFill/>
        </p:spPr>
        <p:txBody>
          <a:bodyPr wrap="square" rtlCol="0">
            <a:spAutoFit/>
          </a:bodyPr>
          <a:lstStyle/>
          <a:p>
            <a:pPr algn="ctr"/>
            <a:r>
              <a:rPr lang="en-US" sz="1000" b="1" dirty="0">
                <a:solidFill>
                  <a:schemeClr val="accent1"/>
                </a:solidFill>
                <a:latin typeface="+mj-lt"/>
              </a:rPr>
              <a:t>Administrative Assistant</a:t>
            </a:r>
          </a:p>
          <a:p>
            <a:pPr algn="ctr"/>
            <a:r>
              <a:rPr lang="en-US" sz="1000" b="1" dirty="0">
                <a:solidFill>
                  <a:schemeClr val="accent1"/>
                </a:solidFill>
                <a:latin typeface="+mj-lt"/>
              </a:rPr>
              <a:t>Amy Liao</a:t>
            </a:r>
          </a:p>
        </p:txBody>
      </p:sp>
      <p:sp>
        <p:nvSpPr>
          <p:cNvPr id="39" name="TextBox 38">
            <a:extLst>
              <a:ext uri="{FF2B5EF4-FFF2-40B4-BE49-F238E27FC236}">
                <a16:creationId xmlns:a16="http://schemas.microsoft.com/office/drawing/2014/main" id="{845A9DBE-C312-ADB8-BEFC-9717478F047F}"/>
              </a:ext>
            </a:extLst>
          </p:cNvPr>
          <p:cNvSpPr txBox="1"/>
          <p:nvPr/>
        </p:nvSpPr>
        <p:spPr>
          <a:xfrm>
            <a:off x="10141933" y="5687245"/>
            <a:ext cx="1436815" cy="400110"/>
          </a:xfrm>
          <a:prstGeom prst="rect">
            <a:avLst/>
          </a:prstGeom>
          <a:noFill/>
        </p:spPr>
        <p:txBody>
          <a:bodyPr wrap="square" rtlCol="0">
            <a:spAutoFit/>
          </a:bodyPr>
          <a:lstStyle/>
          <a:p>
            <a:pPr algn="ctr"/>
            <a:r>
              <a:rPr lang="en-US" sz="1000" b="1" dirty="0">
                <a:solidFill>
                  <a:schemeClr val="accent1"/>
                </a:solidFill>
                <a:latin typeface="+mj-lt"/>
              </a:rPr>
              <a:t>Executive Assistant</a:t>
            </a:r>
          </a:p>
          <a:p>
            <a:pPr algn="ctr"/>
            <a:r>
              <a:rPr lang="en-US" sz="1000" b="1" dirty="0">
                <a:solidFill>
                  <a:schemeClr val="accent1"/>
                </a:solidFill>
                <a:latin typeface="+mj-lt"/>
              </a:rPr>
              <a:t>Patricia Carrillo</a:t>
            </a:r>
          </a:p>
        </p:txBody>
      </p:sp>
    </p:spTree>
    <p:extLst>
      <p:ext uri="{BB962C8B-B14F-4D97-AF65-F5344CB8AC3E}">
        <p14:creationId xmlns:p14="http://schemas.microsoft.com/office/powerpoint/2010/main" val="2682970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963A-F68B-D516-BC90-BE2D0D94625A}"/>
              </a:ext>
            </a:extLst>
          </p:cNvPr>
          <p:cNvSpPr>
            <a:spLocks noGrp="1"/>
          </p:cNvSpPr>
          <p:nvPr>
            <p:ph type="title"/>
          </p:nvPr>
        </p:nvSpPr>
        <p:spPr/>
        <p:txBody>
          <a:bodyPr anchor="ctr"/>
          <a:lstStyle/>
          <a:p>
            <a:pPr algn="ctr"/>
            <a:r>
              <a:rPr lang="en-US" b="1" dirty="0"/>
              <a:t>Recognizing You</a:t>
            </a:r>
          </a:p>
        </p:txBody>
      </p:sp>
      <p:pic>
        <p:nvPicPr>
          <p:cNvPr id="6" name="Content Placeholder 5">
            <a:extLst>
              <a:ext uri="{FF2B5EF4-FFF2-40B4-BE49-F238E27FC236}">
                <a16:creationId xmlns:a16="http://schemas.microsoft.com/office/drawing/2014/main" id="{2DAE25BF-73C5-F648-1E02-B624AAFD51C7}"/>
              </a:ext>
            </a:extLst>
          </p:cNvPr>
          <p:cNvPicPr>
            <a:picLocks noGrp="1" noChangeAspect="1"/>
          </p:cNvPicPr>
          <p:nvPr>
            <p:ph sz="half" idx="1"/>
          </p:nvPr>
        </p:nvPicPr>
        <p:blipFill>
          <a:blip r:embed="rId2"/>
          <a:stretch>
            <a:fillRect/>
          </a:stretch>
        </p:blipFill>
        <p:spPr>
          <a:xfrm>
            <a:off x="1225247" y="1560786"/>
            <a:ext cx="10535787" cy="4477407"/>
          </a:xfrm>
        </p:spPr>
      </p:pic>
      <p:sp>
        <p:nvSpPr>
          <p:cNvPr id="4" name="Slide Number Placeholder 3">
            <a:extLst>
              <a:ext uri="{FF2B5EF4-FFF2-40B4-BE49-F238E27FC236}">
                <a16:creationId xmlns:a16="http://schemas.microsoft.com/office/drawing/2014/main" id="{76F9B535-FAFD-D4AC-0EE6-CA0DE1B98132}"/>
              </a:ext>
            </a:extLst>
          </p:cNvPr>
          <p:cNvSpPr>
            <a:spLocks noGrp="1"/>
          </p:cNvSpPr>
          <p:nvPr>
            <p:ph type="sldNum" sz="quarter" idx="10"/>
          </p:nvPr>
        </p:nvSpPr>
        <p:spPr/>
        <p:txBody>
          <a:bodyPr/>
          <a:lstStyle/>
          <a:p>
            <a:pPr>
              <a:defRPr/>
            </a:pPr>
            <a:fld id="{06DDD070-D08E-4B40-B4AC-DB5751E9D83C}" type="slidenum">
              <a:rPr lang="en-US" altLang="en-US" smtClean="0"/>
              <a:pPr>
                <a:defRPr/>
              </a:pPr>
              <a:t>19</a:t>
            </a:fld>
            <a:endParaRPr lang="en-US" altLang="en-US"/>
          </a:p>
        </p:txBody>
      </p:sp>
      <p:pic>
        <p:nvPicPr>
          <p:cNvPr id="7" name="Picture 6">
            <a:extLst>
              <a:ext uri="{FF2B5EF4-FFF2-40B4-BE49-F238E27FC236}">
                <a16:creationId xmlns:a16="http://schemas.microsoft.com/office/drawing/2014/main" id="{7BD26E88-E73E-3D01-B0B1-40080A574B97}"/>
              </a:ext>
            </a:extLst>
          </p:cNvPr>
          <p:cNvPicPr>
            <a:picLocks noChangeAspect="1"/>
          </p:cNvPicPr>
          <p:nvPr/>
        </p:nvPicPr>
        <p:blipFill>
          <a:blip r:embed="rId3"/>
          <a:stretch>
            <a:fillRect/>
          </a:stretch>
        </p:blipFill>
        <p:spPr>
          <a:xfrm>
            <a:off x="11189534" y="2619649"/>
            <a:ext cx="571500" cy="533400"/>
          </a:xfrm>
          <a:prstGeom prst="rect">
            <a:avLst/>
          </a:prstGeom>
        </p:spPr>
      </p:pic>
      <p:pic>
        <p:nvPicPr>
          <p:cNvPr id="8" name="Picture 7">
            <a:extLst>
              <a:ext uri="{FF2B5EF4-FFF2-40B4-BE49-F238E27FC236}">
                <a16:creationId xmlns:a16="http://schemas.microsoft.com/office/drawing/2014/main" id="{C6C32448-0648-0FDF-5263-1D6054FD4C22}"/>
              </a:ext>
            </a:extLst>
          </p:cNvPr>
          <p:cNvPicPr>
            <a:picLocks noChangeAspect="1"/>
          </p:cNvPicPr>
          <p:nvPr/>
        </p:nvPicPr>
        <p:blipFill>
          <a:blip r:embed="rId3"/>
          <a:stretch>
            <a:fillRect/>
          </a:stretch>
        </p:blipFill>
        <p:spPr>
          <a:xfrm>
            <a:off x="11189534" y="4082010"/>
            <a:ext cx="571500" cy="533400"/>
          </a:xfrm>
          <a:prstGeom prst="rect">
            <a:avLst/>
          </a:prstGeom>
        </p:spPr>
      </p:pic>
      <p:pic>
        <p:nvPicPr>
          <p:cNvPr id="9" name="Picture 8">
            <a:extLst>
              <a:ext uri="{FF2B5EF4-FFF2-40B4-BE49-F238E27FC236}">
                <a16:creationId xmlns:a16="http://schemas.microsoft.com/office/drawing/2014/main" id="{500ED921-970C-2338-4F5B-D4F2CF260EDE}"/>
              </a:ext>
            </a:extLst>
          </p:cNvPr>
          <p:cNvPicPr>
            <a:picLocks noChangeAspect="1"/>
          </p:cNvPicPr>
          <p:nvPr/>
        </p:nvPicPr>
        <p:blipFill>
          <a:blip r:embed="rId3"/>
          <a:stretch>
            <a:fillRect/>
          </a:stretch>
        </p:blipFill>
        <p:spPr>
          <a:xfrm>
            <a:off x="11189534" y="5310467"/>
            <a:ext cx="571500" cy="533400"/>
          </a:xfrm>
          <a:prstGeom prst="rect">
            <a:avLst/>
          </a:prstGeom>
        </p:spPr>
      </p:pic>
    </p:spTree>
    <p:extLst>
      <p:ext uri="{BB962C8B-B14F-4D97-AF65-F5344CB8AC3E}">
        <p14:creationId xmlns:p14="http://schemas.microsoft.com/office/powerpoint/2010/main" val="374709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912A-C84C-16B3-F21E-581E7166DBD6}"/>
              </a:ext>
            </a:extLst>
          </p:cNvPr>
          <p:cNvSpPr>
            <a:spLocks noGrp="1"/>
          </p:cNvSpPr>
          <p:nvPr>
            <p:ph type="title"/>
          </p:nvPr>
        </p:nvSpPr>
        <p:spPr/>
        <p:txBody>
          <a:bodyPr>
            <a:normAutofit/>
          </a:bodyPr>
          <a:lstStyle/>
          <a:p>
            <a:pPr algn="ctr"/>
            <a:r>
              <a:rPr lang="en-US" sz="4600" b="1" dirty="0"/>
              <a:t>Agenda</a:t>
            </a:r>
          </a:p>
        </p:txBody>
      </p:sp>
      <p:sp>
        <p:nvSpPr>
          <p:cNvPr id="3" name="Content Placeholder 2">
            <a:extLst>
              <a:ext uri="{FF2B5EF4-FFF2-40B4-BE49-F238E27FC236}">
                <a16:creationId xmlns:a16="http://schemas.microsoft.com/office/drawing/2014/main" id="{C75C1CAB-DC27-0775-FA3F-C38F9DC51053}"/>
              </a:ext>
            </a:extLst>
          </p:cNvPr>
          <p:cNvSpPr>
            <a:spLocks noGrp="1"/>
          </p:cNvSpPr>
          <p:nvPr>
            <p:ph idx="1"/>
          </p:nvPr>
        </p:nvSpPr>
        <p:spPr>
          <a:xfrm>
            <a:off x="607300" y="2353456"/>
            <a:ext cx="5488700" cy="4504544"/>
          </a:xfrm>
          <a:solidFill>
            <a:schemeClr val="bg1"/>
          </a:solidFill>
        </p:spPr>
        <p:txBody>
          <a:bodyPr/>
          <a:lstStyle/>
          <a:p>
            <a:pPr>
              <a:lnSpc>
                <a:spcPct val="100000"/>
              </a:lnSpc>
              <a:spcBef>
                <a:spcPts val="0"/>
              </a:spcBef>
            </a:pPr>
            <a:r>
              <a:rPr lang="en-US" b="1" dirty="0"/>
              <a:t>Call to Order</a:t>
            </a:r>
          </a:p>
          <a:p>
            <a:pPr>
              <a:lnSpc>
                <a:spcPct val="100000"/>
              </a:lnSpc>
              <a:spcBef>
                <a:spcPts val="0"/>
              </a:spcBef>
            </a:pPr>
            <a:r>
              <a:rPr lang="en-US" b="1" dirty="0"/>
              <a:t>Land Acknowledgement</a:t>
            </a:r>
          </a:p>
          <a:p>
            <a:pPr>
              <a:lnSpc>
                <a:spcPct val="100000"/>
              </a:lnSpc>
              <a:spcBef>
                <a:spcPts val="0"/>
              </a:spcBef>
            </a:pPr>
            <a:endParaRPr lang="en-US" b="1" dirty="0"/>
          </a:p>
          <a:p>
            <a:pPr>
              <a:lnSpc>
                <a:spcPct val="100000"/>
              </a:lnSpc>
              <a:spcBef>
                <a:spcPts val="0"/>
              </a:spcBef>
            </a:pPr>
            <a:r>
              <a:rPr lang="en-US" b="1" dirty="0"/>
              <a:t>Adoption of Procedures </a:t>
            </a:r>
          </a:p>
          <a:p>
            <a:pPr>
              <a:lnSpc>
                <a:spcPct val="100000"/>
              </a:lnSpc>
              <a:spcBef>
                <a:spcPts val="0"/>
              </a:spcBef>
            </a:pPr>
            <a:r>
              <a:rPr lang="en-US" b="1" dirty="0"/>
              <a:t>Presentation of Minutes </a:t>
            </a:r>
          </a:p>
          <a:p>
            <a:pPr>
              <a:lnSpc>
                <a:spcPct val="100000"/>
              </a:lnSpc>
              <a:spcBef>
                <a:spcPts val="0"/>
              </a:spcBef>
            </a:pPr>
            <a:r>
              <a:rPr lang="en-US" b="1" dirty="0"/>
              <a:t>2022-23 Budget Update</a:t>
            </a:r>
          </a:p>
          <a:p>
            <a:pPr>
              <a:lnSpc>
                <a:spcPct val="100000"/>
              </a:lnSpc>
              <a:spcBef>
                <a:spcPts val="0"/>
              </a:spcBef>
            </a:pPr>
            <a:endParaRPr lang="en-US" b="1" dirty="0"/>
          </a:p>
          <a:p>
            <a:pPr>
              <a:lnSpc>
                <a:spcPct val="100000"/>
              </a:lnSpc>
              <a:spcBef>
                <a:spcPts val="0"/>
              </a:spcBef>
            </a:pPr>
            <a:r>
              <a:rPr lang="en-US" b="1" dirty="0"/>
              <a:t>Foundation Report</a:t>
            </a:r>
            <a:endParaRPr lang="en-US" dirty="0"/>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r>
              <a:rPr lang="en-US" b="1" dirty="0"/>
              <a:t>State of the Academic Senate</a:t>
            </a:r>
            <a:endParaRPr lang="en-US" dirty="0"/>
          </a:p>
        </p:txBody>
      </p:sp>
      <p:sp>
        <p:nvSpPr>
          <p:cNvPr id="5" name="Content Placeholder 2">
            <a:extLst>
              <a:ext uri="{FF2B5EF4-FFF2-40B4-BE49-F238E27FC236}">
                <a16:creationId xmlns:a16="http://schemas.microsoft.com/office/drawing/2014/main" id="{0AFB0464-B7ED-2499-1E95-45BE0B558A75}"/>
              </a:ext>
            </a:extLst>
          </p:cNvPr>
          <p:cNvSpPr txBox="1">
            <a:spLocks/>
          </p:cNvSpPr>
          <p:nvPr/>
        </p:nvSpPr>
        <p:spPr bwMode="auto">
          <a:xfrm>
            <a:off x="6096000" y="2353456"/>
            <a:ext cx="5610266" cy="425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rgbClr val="40404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404040"/>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800" kern="1200">
                <a:solidFill>
                  <a:srgbClr val="404040"/>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pPr>
            <a:r>
              <a:rPr lang="en-US" dirty="0" err="1"/>
              <a:t>Ginni</a:t>
            </a:r>
            <a:r>
              <a:rPr lang="en-US" dirty="0"/>
              <a:t> May, ASCCC President</a:t>
            </a:r>
          </a:p>
          <a:p>
            <a:pPr>
              <a:lnSpc>
                <a:spcPct val="100000"/>
              </a:lnSpc>
              <a:spcBef>
                <a:spcPts val="0"/>
              </a:spcBef>
            </a:pPr>
            <a:endParaRPr lang="en-US" dirty="0"/>
          </a:p>
          <a:p>
            <a:pPr>
              <a:lnSpc>
                <a:spcPct val="100000"/>
              </a:lnSpc>
              <a:spcBef>
                <a:spcPts val="0"/>
              </a:spcBef>
            </a:pPr>
            <a:endParaRPr lang="en-US" dirty="0"/>
          </a:p>
          <a:p>
            <a:pPr>
              <a:lnSpc>
                <a:spcPct val="100000"/>
              </a:lnSpc>
              <a:spcBef>
                <a:spcPts val="0"/>
              </a:spcBef>
            </a:pPr>
            <a:r>
              <a:rPr lang="en-US" dirty="0"/>
              <a:t>Cheryl </a:t>
            </a:r>
            <a:r>
              <a:rPr lang="en-US" dirty="0" err="1"/>
              <a:t>Aschenbach</a:t>
            </a:r>
            <a:r>
              <a:rPr lang="en-US" dirty="0"/>
              <a:t>, ASCCC Vice President</a:t>
            </a:r>
          </a:p>
          <a:p>
            <a:pPr>
              <a:lnSpc>
                <a:spcPct val="100000"/>
              </a:lnSpc>
              <a:spcBef>
                <a:spcPts val="0"/>
              </a:spcBef>
            </a:pPr>
            <a:endParaRPr lang="en-US" dirty="0"/>
          </a:p>
          <a:p>
            <a:pPr>
              <a:lnSpc>
                <a:spcPct val="100000"/>
              </a:lnSpc>
              <a:spcBef>
                <a:spcPts val="0"/>
              </a:spcBef>
            </a:pPr>
            <a:endParaRPr lang="en-US" dirty="0"/>
          </a:p>
          <a:p>
            <a:pPr>
              <a:lnSpc>
                <a:spcPct val="100000"/>
              </a:lnSpc>
              <a:spcBef>
                <a:spcPts val="0"/>
              </a:spcBef>
            </a:pPr>
            <a:r>
              <a:rPr lang="en-US" dirty="0"/>
              <a:t>Manuel </a:t>
            </a:r>
            <a:r>
              <a:rPr lang="en-US" dirty="0" err="1"/>
              <a:t>Vélez</a:t>
            </a:r>
            <a:r>
              <a:rPr lang="en-US" dirty="0"/>
              <a:t>, ASCCC Area D Representative, ASFCCC President</a:t>
            </a:r>
          </a:p>
          <a:p>
            <a:pPr>
              <a:lnSpc>
                <a:spcPct val="100000"/>
              </a:lnSpc>
              <a:spcBef>
                <a:spcPts val="0"/>
              </a:spcBef>
            </a:pPr>
            <a:endParaRPr lang="en-US" dirty="0"/>
          </a:p>
          <a:p>
            <a:pPr>
              <a:lnSpc>
                <a:spcPct val="100000"/>
              </a:lnSpc>
              <a:spcBef>
                <a:spcPts val="0"/>
              </a:spcBef>
            </a:pPr>
            <a:r>
              <a:rPr lang="en-US" dirty="0" err="1"/>
              <a:t>Ginni</a:t>
            </a:r>
            <a:r>
              <a:rPr lang="en-US" dirty="0"/>
              <a:t> May, ASCCC President</a:t>
            </a:r>
          </a:p>
        </p:txBody>
      </p:sp>
      <p:sp>
        <p:nvSpPr>
          <p:cNvPr id="4" name="Slide Number Placeholder 3">
            <a:extLst>
              <a:ext uri="{FF2B5EF4-FFF2-40B4-BE49-F238E27FC236}">
                <a16:creationId xmlns:a16="http://schemas.microsoft.com/office/drawing/2014/main" id="{F7790F49-608C-6B57-1BFB-1970E88948F6}"/>
              </a:ext>
            </a:extLst>
          </p:cNvPr>
          <p:cNvSpPr>
            <a:spLocks noGrp="1"/>
          </p:cNvSpPr>
          <p:nvPr>
            <p:ph type="sldNum" sz="quarter" idx="10"/>
          </p:nvPr>
        </p:nvSpPr>
        <p:spPr/>
        <p:txBody>
          <a:bodyPr/>
          <a:lstStyle/>
          <a:p>
            <a:pPr>
              <a:defRPr/>
            </a:pPr>
            <a:fld id="{8856F6ED-E3DC-8A4A-AABE-AFCED42314C4}" type="slidenum">
              <a:rPr lang="en-US" altLang="en-US" smtClean="0"/>
              <a:pPr>
                <a:defRPr/>
              </a:pPr>
              <a:t>2</a:t>
            </a:fld>
            <a:endParaRPr lang="en-US" altLang="en-US"/>
          </a:p>
        </p:txBody>
      </p:sp>
    </p:spTree>
    <p:extLst>
      <p:ext uri="{BB962C8B-B14F-4D97-AF65-F5344CB8AC3E}">
        <p14:creationId xmlns:p14="http://schemas.microsoft.com/office/powerpoint/2010/main" val="915636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B582-3525-68B0-3312-A9FB48DE884D}"/>
              </a:ext>
            </a:extLst>
          </p:cNvPr>
          <p:cNvSpPr>
            <a:spLocks noGrp="1"/>
          </p:cNvSpPr>
          <p:nvPr>
            <p:ph type="title"/>
          </p:nvPr>
        </p:nvSpPr>
        <p:spPr>
          <a:xfrm>
            <a:off x="1119351" y="136525"/>
            <a:ext cx="10736317" cy="882869"/>
          </a:xfrm>
        </p:spPr>
        <p:txBody>
          <a:bodyPr anchor="ctr">
            <a:normAutofit/>
          </a:bodyPr>
          <a:lstStyle/>
          <a:p>
            <a:pPr algn="ctr"/>
            <a:r>
              <a:rPr lang="en-US" sz="3600" b="1" dirty="0"/>
              <a:t>Overview of the 2023 Spring Plenary Session</a:t>
            </a:r>
          </a:p>
        </p:txBody>
      </p:sp>
      <p:sp>
        <p:nvSpPr>
          <p:cNvPr id="3" name="Content Placeholder 2">
            <a:extLst>
              <a:ext uri="{FF2B5EF4-FFF2-40B4-BE49-F238E27FC236}">
                <a16:creationId xmlns:a16="http://schemas.microsoft.com/office/drawing/2014/main" id="{0E8682FF-F0DC-D2DC-9F52-BBFBFEFB329E}"/>
              </a:ext>
            </a:extLst>
          </p:cNvPr>
          <p:cNvSpPr>
            <a:spLocks noGrp="1"/>
          </p:cNvSpPr>
          <p:nvPr>
            <p:ph sz="half" idx="1"/>
          </p:nvPr>
        </p:nvSpPr>
        <p:spPr>
          <a:xfrm>
            <a:off x="1678898" y="1019394"/>
            <a:ext cx="9818558" cy="5201524"/>
          </a:xfrm>
        </p:spPr>
        <p:txBody>
          <a:bodyPr/>
          <a:lstStyle/>
          <a:p>
            <a:pPr marL="0" indent="0" algn="ctr">
              <a:lnSpc>
                <a:spcPct val="100000"/>
              </a:lnSpc>
              <a:spcBef>
                <a:spcPts val="0"/>
              </a:spcBef>
              <a:buNone/>
            </a:pPr>
            <a:r>
              <a:rPr lang="en-US" sz="2800" b="1" i="1" dirty="0">
                <a:solidFill>
                  <a:schemeClr val="accent1"/>
                </a:solidFill>
                <a:effectLst/>
                <a:latin typeface="Calibri" panose="020F0502020204030204" pitchFamily="34" charset="0"/>
                <a:ea typeface="Calibri" panose="020F0502020204030204" pitchFamily="34" charset="0"/>
              </a:rPr>
              <a:t>Making Space for Connection and Belonging as </a:t>
            </a:r>
          </a:p>
          <a:p>
            <a:pPr marL="0" indent="0" algn="ctr">
              <a:lnSpc>
                <a:spcPct val="100000"/>
              </a:lnSpc>
              <a:spcBef>
                <a:spcPts val="0"/>
              </a:spcBef>
              <a:buNone/>
            </a:pPr>
            <a:r>
              <a:rPr lang="en-US" sz="2800" b="1" i="1" dirty="0">
                <a:solidFill>
                  <a:schemeClr val="accent1"/>
                </a:solidFill>
                <a:effectLst/>
                <a:latin typeface="Calibri" panose="020F0502020204030204" pitchFamily="34" charset="0"/>
                <a:ea typeface="Calibri" panose="020F0502020204030204" pitchFamily="34" charset="0"/>
              </a:rPr>
              <a:t>We Center Authentic Voices and Lived Experiences in the 10+1</a:t>
            </a:r>
            <a:r>
              <a:rPr lang="en-US" sz="2800" b="1" dirty="0">
                <a:solidFill>
                  <a:schemeClr val="accent1"/>
                </a:solidFill>
                <a:effectLst/>
              </a:rPr>
              <a:t> </a:t>
            </a:r>
            <a:endParaRPr lang="en-US" sz="1800" b="1" dirty="0">
              <a:solidFill>
                <a:schemeClr val="accent1"/>
              </a:solidFill>
              <a:effectLst/>
            </a:endParaRPr>
          </a:p>
          <a:p>
            <a:pPr>
              <a:buClr>
                <a:schemeClr val="accent1"/>
              </a:buClr>
              <a:buFont typeface="Wingdings" pitchFamily="2" charset="2"/>
              <a:buChar char="ü"/>
            </a:pPr>
            <a:r>
              <a:rPr lang="en-US" dirty="0"/>
              <a:t>Program: QR Code for full program; printed at-a-glance program</a:t>
            </a:r>
          </a:p>
          <a:p>
            <a:pPr>
              <a:buClr>
                <a:schemeClr val="accent1"/>
              </a:buClr>
              <a:buFont typeface="Wingdings" pitchFamily="2" charset="2"/>
              <a:buChar char="ü"/>
            </a:pPr>
            <a:r>
              <a:rPr lang="en-US" dirty="0"/>
              <a:t>7 General Sessions: all hybrid</a:t>
            </a:r>
          </a:p>
          <a:p>
            <a:pPr>
              <a:buClr>
                <a:schemeClr val="accent1"/>
              </a:buClr>
              <a:buFont typeface="Wingdings" pitchFamily="2" charset="2"/>
              <a:buChar char="ü"/>
            </a:pPr>
            <a:r>
              <a:rPr lang="en-US" dirty="0"/>
              <a:t>3 Breakouts Sessions: Each block has 4 in-person and 2 online</a:t>
            </a:r>
          </a:p>
          <a:p>
            <a:pPr>
              <a:buClr>
                <a:schemeClr val="accent1"/>
              </a:buClr>
              <a:buFont typeface="Wingdings" pitchFamily="2" charset="2"/>
              <a:buChar char="ü"/>
            </a:pPr>
            <a:r>
              <a:rPr lang="en-US" dirty="0"/>
              <a:t>Thursday lunch: nominations for Executive Committee</a:t>
            </a:r>
          </a:p>
          <a:p>
            <a:pPr>
              <a:buClr>
                <a:schemeClr val="accent1"/>
              </a:buClr>
              <a:buFont typeface="Wingdings" pitchFamily="2" charset="2"/>
              <a:buChar char="ü"/>
            </a:pPr>
            <a:r>
              <a:rPr lang="en-US" dirty="0"/>
              <a:t>Thursday evening: Academic Senate Foundation Restaurant Dine-out</a:t>
            </a:r>
          </a:p>
          <a:p>
            <a:pPr>
              <a:buClr>
                <a:schemeClr val="accent1"/>
              </a:buClr>
              <a:buFont typeface="Wingdings" pitchFamily="2" charset="2"/>
              <a:buChar char="ü"/>
            </a:pPr>
            <a:r>
              <a:rPr lang="en-US" dirty="0"/>
              <a:t>Friday morning: Candidate Speeches</a:t>
            </a:r>
          </a:p>
          <a:p>
            <a:pPr>
              <a:buClr>
                <a:schemeClr val="accent1"/>
              </a:buClr>
              <a:buFont typeface="Wingdings" pitchFamily="2" charset="2"/>
              <a:buChar char="ü"/>
            </a:pPr>
            <a:r>
              <a:rPr lang="en-US" dirty="0"/>
              <a:t>Friday Keynote Speaker: Ben Chida from the Governor’s Office</a:t>
            </a:r>
          </a:p>
          <a:p>
            <a:pPr>
              <a:buClr>
                <a:schemeClr val="accent1"/>
              </a:buClr>
              <a:buFont typeface="Wingdings" pitchFamily="2" charset="2"/>
              <a:buChar char="ü"/>
            </a:pPr>
            <a:r>
              <a:rPr lang="en-US" dirty="0"/>
              <a:t>Friday afternoon: Officer Candidate Forum</a:t>
            </a:r>
          </a:p>
          <a:p>
            <a:pPr>
              <a:buClr>
                <a:schemeClr val="accent1"/>
              </a:buClr>
              <a:buFont typeface="Wingdings" pitchFamily="2" charset="2"/>
              <a:buChar char="ü"/>
            </a:pPr>
            <a:r>
              <a:rPr lang="en-US" dirty="0"/>
              <a:t>Friday President’s Reception and Dance: 7:30-10:00</a:t>
            </a:r>
          </a:p>
          <a:p>
            <a:pPr>
              <a:buClr>
                <a:schemeClr val="accent1"/>
              </a:buClr>
              <a:buFont typeface="Wingdings" pitchFamily="2" charset="2"/>
              <a:buChar char="ü"/>
            </a:pPr>
            <a:r>
              <a:rPr lang="en-US" dirty="0"/>
              <a:t>Saturday Elections and Resolution voting</a:t>
            </a:r>
          </a:p>
        </p:txBody>
      </p:sp>
      <p:sp>
        <p:nvSpPr>
          <p:cNvPr id="4" name="Slide Number Placeholder 3">
            <a:extLst>
              <a:ext uri="{FF2B5EF4-FFF2-40B4-BE49-F238E27FC236}">
                <a16:creationId xmlns:a16="http://schemas.microsoft.com/office/drawing/2014/main" id="{2DB4456A-7BEE-6469-075A-CD7B09C9C33C}"/>
              </a:ext>
            </a:extLst>
          </p:cNvPr>
          <p:cNvSpPr>
            <a:spLocks noGrp="1"/>
          </p:cNvSpPr>
          <p:nvPr>
            <p:ph type="sldNum" sz="quarter" idx="10"/>
          </p:nvPr>
        </p:nvSpPr>
        <p:spPr/>
        <p:txBody>
          <a:bodyPr/>
          <a:lstStyle/>
          <a:p>
            <a:pPr>
              <a:defRPr/>
            </a:pPr>
            <a:fld id="{06DDD070-D08E-4B40-B4AC-DB5751E9D83C}" type="slidenum">
              <a:rPr lang="en-US" altLang="en-US" smtClean="0"/>
              <a:pPr>
                <a:defRPr/>
              </a:pPr>
              <a:t>20</a:t>
            </a:fld>
            <a:endParaRPr lang="en-US" altLang="en-US"/>
          </a:p>
        </p:txBody>
      </p:sp>
    </p:spTree>
    <p:extLst>
      <p:ext uri="{BB962C8B-B14F-4D97-AF65-F5344CB8AC3E}">
        <p14:creationId xmlns:p14="http://schemas.microsoft.com/office/powerpoint/2010/main" val="1176817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579F-D212-99DF-7FCF-BA22E4DE3CDE}"/>
              </a:ext>
            </a:extLst>
          </p:cNvPr>
          <p:cNvSpPr>
            <a:spLocks noGrp="1"/>
          </p:cNvSpPr>
          <p:nvPr>
            <p:ph type="title"/>
          </p:nvPr>
        </p:nvSpPr>
        <p:spPr>
          <a:xfrm>
            <a:off x="1277650" y="365125"/>
            <a:ext cx="10046043" cy="909039"/>
          </a:xfrm>
        </p:spPr>
        <p:txBody>
          <a:bodyPr anchor="ctr"/>
          <a:lstStyle/>
          <a:p>
            <a:pPr algn="ctr"/>
            <a:r>
              <a:rPr lang="en-US" b="1" dirty="0"/>
              <a:t>Breakout Topics to Look for…</a:t>
            </a:r>
            <a:endParaRPr lang="en-US" dirty="0"/>
          </a:p>
        </p:txBody>
      </p:sp>
      <p:sp>
        <p:nvSpPr>
          <p:cNvPr id="3" name="Content Placeholder 2">
            <a:extLst>
              <a:ext uri="{FF2B5EF4-FFF2-40B4-BE49-F238E27FC236}">
                <a16:creationId xmlns:a16="http://schemas.microsoft.com/office/drawing/2014/main" id="{CDEAC40E-4D81-4409-0FEA-16110B23483A}"/>
              </a:ext>
            </a:extLst>
          </p:cNvPr>
          <p:cNvSpPr>
            <a:spLocks noGrp="1"/>
          </p:cNvSpPr>
          <p:nvPr>
            <p:ph sz="half" idx="2"/>
          </p:nvPr>
        </p:nvSpPr>
        <p:spPr>
          <a:xfrm>
            <a:off x="1251306" y="1543988"/>
            <a:ext cx="4948881" cy="4645676"/>
          </a:xfrm>
        </p:spPr>
        <p:txBody>
          <a:bodyPr/>
          <a:lstStyle/>
          <a:p>
            <a:r>
              <a:rPr lang="en-US" dirty="0"/>
              <a:t>New delegates or new to academic senate</a:t>
            </a:r>
          </a:p>
          <a:p>
            <a:r>
              <a:rPr lang="en-US" dirty="0"/>
              <a:t>Understanding Resolutions</a:t>
            </a:r>
          </a:p>
          <a:p>
            <a:r>
              <a:rPr lang="en-US" dirty="0"/>
              <a:t>General Education</a:t>
            </a:r>
          </a:p>
          <a:p>
            <a:r>
              <a:rPr lang="en-US" dirty="0"/>
              <a:t>Legislation and Advocacy</a:t>
            </a:r>
          </a:p>
          <a:p>
            <a:r>
              <a:rPr lang="en-US" dirty="0"/>
              <a:t>Academic Freedom</a:t>
            </a:r>
          </a:p>
          <a:p>
            <a:r>
              <a:rPr lang="en-US" dirty="0"/>
              <a:t>Accreditation</a:t>
            </a:r>
          </a:p>
          <a:p>
            <a:r>
              <a:rPr lang="en-US" dirty="0"/>
              <a:t>Attendance Accounting</a:t>
            </a:r>
          </a:p>
          <a:p>
            <a:r>
              <a:rPr lang="en-US" dirty="0"/>
              <a:t>Strategic Enrollment Management</a:t>
            </a:r>
          </a:p>
          <a:p>
            <a:r>
              <a:rPr lang="en-US" dirty="0"/>
              <a:t>Collegiality in Action</a:t>
            </a:r>
          </a:p>
        </p:txBody>
      </p:sp>
      <p:sp>
        <p:nvSpPr>
          <p:cNvPr id="4" name="Content Placeholder 3">
            <a:extLst>
              <a:ext uri="{FF2B5EF4-FFF2-40B4-BE49-F238E27FC236}">
                <a16:creationId xmlns:a16="http://schemas.microsoft.com/office/drawing/2014/main" id="{F10431C5-37AC-ADA2-D577-65E60D285EEA}"/>
              </a:ext>
            </a:extLst>
          </p:cNvPr>
          <p:cNvSpPr>
            <a:spLocks noGrp="1"/>
          </p:cNvSpPr>
          <p:nvPr>
            <p:ph sz="quarter" idx="4"/>
          </p:nvPr>
        </p:nvSpPr>
        <p:spPr>
          <a:xfrm>
            <a:off x="6388259" y="1543988"/>
            <a:ext cx="4948881" cy="4645675"/>
          </a:xfrm>
        </p:spPr>
        <p:txBody>
          <a:bodyPr/>
          <a:lstStyle/>
          <a:p>
            <a:r>
              <a:rPr lang="en-US" dirty="0"/>
              <a:t>Common Course Numbering</a:t>
            </a:r>
          </a:p>
          <a:p>
            <a:r>
              <a:rPr lang="en-US" dirty="0"/>
              <a:t>DEIA in Evaluations</a:t>
            </a:r>
          </a:p>
          <a:p>
            <a:r>
              <a:rPr lang="en-US" dirty="0"/>
              <a:t>Brown Act</a:t>
            </a:r>
          </a:p>
          <a:p>
            <a:r>
              <a:rPr lang="en-US" dirty="0"/>
              <a:t>Technology for Teaching</a:t>
            </a:r>
          </a:p>
          <a:p>
            <a:r>
              <a:rPr lang="en-US" dirty="0"/>
              <a:t>Curriculum Design</a:t>
            </a:r>
          </a:p>
          <a:p>
            <a:r>
              <a:rPr lang="en-US" dirty="0"/>
              <a:t>Statewide Service</a:t>
            </a:r>
          </a:p>
          <a:p>
            <a:r>
              <a:rPr lang="en-US" dirty="0"/>
              <a:t>Minimum Qualifications</a:t>
            </a:r>
          </a:p>
          <a:p>
            <a:r>
              <a:rPr lang="en-US" dirty="0"/>
              <a:t>Leadership and Governance: Cultivating Belonging</a:t>
            </a:r>
          </a:p>
          <a:p>
            <a:r>
              <a:rPr lang="en-US" dirty="0"/>
              <a:t>Noncredit</a:t>
            </a:r>
          </a:p>
          <a:p>
            <a:r>
              <a:rPr lang="en-US" dirty="0"/>
              <a:t>Faculty Using Data</a:t>
            </a:r>
          </a:p>
          <a:p>
            <a:endParaRPr lang="en-US" dirty="0"/>
          </a:p>
        </p:txBody>
      </p:sp>
      <p:sp>
        <p:nvSpPr>
          <p:cNvPr id="5" name="Slide Number Placeholder 4">
            <a:extLst>
              <a:ext uri="{FF2B5EF4-FFF2-40B4-BE49-F238E27FC236}">
                <a16:creationId xmlns:a16="http://schemas.microsoft.com/office/drawing/2014/main" id="{BABAA838-0CCB-94FB-A227-78BAF1BEDBD1}"/>
              </a:ext>
            </a:extLst>
          </p:cNvPr>
          <p:cNvSpPr>
            <a:spLocks noGrp="1"/>
          </p:cNvSpPr>
          <p:nvPr>
            <p:ph type="sldNum" sz="quarter" idx="10"/>
          </p:nvPr>
        </p:nvSpPr>
        <p:spPr/>
        <p:txBody>
          <a:bodyPr/>
          <a:lstStyle/>
          <a:p>
            <a:pPr>
              <a:defRPr/>
            </a:pPr>
            <a:fld id="{CDE0A226-D696-6347-98C5-4ECD9707C98F}" type="slidenum">
              <a:rPr lang="en-US" altLang="en-US" smtClean="0"/>
              <a:pPr>
                <a:defRPr/>
              </a:pPr>
              <a:t>21</a:t>
            </a:fld>
            <a:endParaRPr lang="en-US" altLang="en-US"/>
          </a:p>
        </p:txBody>
      </p:sp>
    </p:spTree>
    <p:extLst>
      <p:ext uri="{BB962C8B-B14F-4D97-AF65-F5344CB8AC3E}">
        <p14:creationId xmlns:p14="http://schemas.microsoft.com/office/powerpoint/2010/main" val="107233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6E6B-0465-4B7B-2CE5-94C9D8C937CA}"/>
              </a:ext>
            </a:extLst>
          </p:cNvPr>
          <p:cNvSpPr>
            <a:spLocks noGrp="1"/>
          </p:cNvSpPr>
          <p:nvPr>
            <p:ph type="title"/>
          </p:nvPr>
        </p:nvSpPr>
        <p:spPr/>
        <p:txBody>
          <a:bodyPr anchor="ctr"/>
          <a:lstStyle/>
          <a:p>
            <a:pPr algn="ctr"/>
            <a:r>
              <a:rPr lang="en-US" b="1" dirty="0"/>
              <a:t>Upcoming Events</a:t>
            </a:r>
          </a:p>
        </p:txBody>
      </p:sp>
      <p:sp>
        <p:nvSpPr>
          <p:cNvPr id="3" name="Content Placeholder 2">
            <a:extLst>
              <a:ext uri="{FF2B5EF4-FFF2-40B4-BE49-F238E27FC236}">
                <a16:creationId xmlns:a16="http://schemas.microsoft.com/office/drawing/2014/main" id="{D6C19D54-D5EE-03D4-4BEC-5908985570C6}"/>
              </a:ext>
            </a:extLst>
          </p:cNvPr>
          <p:cNvSpPr>
            <a:spLocks noGrp="1"/>
          </p:cNvSpPr>
          <p:nvPr>
            <p:ph sz="half" idx="1"/>
          </p:nvPr>
        </p:nvSpPr>
        <p:spPr/>
        <p:txBody>
          <a:bodyPr/>
          <a:lstStyle/>
          <a:p>
            <a:pPr marL="0" indent="0">
              <a:buNone/>
            </a:pPr>
            <a:r>
              <a:rPr lang="en-US" dirty="0">
                <a:hlinkClick r:id="rId2"/>
              </a:rPr>
              <a:t>2023 Faculty Leadership Institute</a:t>
            </a:r>
            <a:endParaRPr lang="en-US" dirty="0"/>
          </a:p>
          <a:p>
            <a:r>
              <a:rPr lang="en-US" dirty="0"/>
              <a:t>June 14-17</a:t>
            </a:r>
          </a:p>
          <a:p>
            <a:r>
              <a:rPr lang="en-US" dirty="0"/>
              <a:t>Westin San Francisco Airport and Zoom Events Virtual Platform</a:t>
            </a:r>
          </a:p>
          <a:p>
            <a:r>
              <a:rPr lang="en-US" dirty="0"/>
              <a:t>Partnering with the Student Senate for California Community Colleges on Wednesday afternoon and Thursday morning</a:t>
            </a:r>
          </a:p>
          <a:p>
            <a:pPr marL="0" indent="0">
              <a:buNone/>
            </a:pPr>
            <a:r>
              <a:rPr lang="en-US" dirty="0">
                <a:hlinkClick r:id="rId3"/>
              </a:rPr>
              <a:t>2023 Curriculum Institute</a:t>
            </a:r>
            <a:endParaRPr lang="en-US" dirty="0"/>
          </a:p>
          <a:p>
            <a:r>
              <a:rPr lang="en-US" dirty="0"/>
              <a:t>July 12-15</a:t>
            </a:r>
          </a:p>
          <a:p>
            <a:r>
              <a:rPr lang="en-US" dirty="0"/>
              <a:t>Riverside Convention Center</a:t>
            </a:r>
          </a:p>
          <a:p>
            <a:r>
              <a:rPr lang="en-US" dirty="0"/>
              <a:t>Hybrid Event</a:t>
            </a:r>
          </a:p>
          <a:p>
            <a:pPr marL="0" indent="0" algn="ctr">
              <a:buNone/>
            </a:pPr>
            <a:r>
              <a:rPr lang="en-US" dirty="0">
                <a:solidFill>
                  <a:schemeClr val="accent1"/>
                </a:solidFill>
                <a:hlinkClick r:id="rId4">
                  <a:extLst>
                    <a:ext uri="{A12FA001-AC4F-418D-AE19-62706E023703}">
                      <ahyp:hlinkClr xmlns:ahyp="http://schemas.microsoft.com/office/drawing/2018/hyperlinkcolor" val="tx"/>
                    </a:ext>
                  </a:extLst>
                </a:hlinkClick>
              </a:rPr>
              <a:t>ASCCC Events</a:t>
            </a:r>
            <a:endParaRPr lang="en-US" dirty="0">
              <a:solidFill>
                <a:schemeClr val="accent1"/>
              </a:solidFill>
            </a:endParaRPr>
          </a:p>
        </p:txBody>
      </p:sp>
      <p:sp>
        <p:nvSpPr>
          <p:cNvPr id="4" name="Slide Number Placeholder 3">
            <a:extLst>
              <a:ext uri="{FF2B5EF4-FFF2-40B4-BE49-F238E27FC236}">
                <a16:creationId xmlns:a16="http://schemas.microsoft.com/office/drawing/2014/main" id="{30DFBCC3-C9DA-9660-EE61-3C6DF37AEC8B}"/>
              </a:ext>
            </a:extLst>
          </p:cNvPr>
          <p:cNvSpPr>
            <a:spLocks noGrp="1"/>
          </p:cNvSpPr>
          <p:nvPr>
            <p:ph type="sldNum" sz="quarter" idx="10"/>
          </p:nvPr>
        </p:nvSpPr>
        <p:spPr/>
        <p:txBody>
          <a:bodyPr/>
          <a:lstStyle/>
          <a:p>
            <a:pPr>
              <a:defRPr/>
            </a:pPr>
            <a:fld id="{06DDD070-D08E-4B40-B4AC-DB5751E9D83C}" type="slidenum">
              <a:rPr lang="en-US" altLang="en-US" smtClean="0"/>
              <a:pPr>
                <a:defRPr/>
              </a:pPr>
              <a:t>22</a:t>
            </a:fld>
            <a:endParaRPr lang="en-US" altLang="en-US"/>
          </a:p>
        </p:txBody>
      </p:sp>
    </p:spTree>
    <p:extLst>
      <p:ext uri="{BB962C8B-B14F-4D97-AF65-F5344CB8AC3E}">
        <p14:creationId xmlns:p14="http://schemas.microsoft.com/office/powerpoint/2010/main" val="236154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EE64-6043-68C6-817E-7C8710BCBD49}"/>
              </a:ext>
            </a:extLst>
          </p:cNvPr>
          <p:cNvSpPr>
            <a:spLocks noGrp="1"/>
          </p:cNvSpPr>
          <p:nvPr>
            <p:ph type="title"/>
          </p:nvPr>
        </p:nvSpPr>
        <p:spPr>
          <a:xfrm>
            <a:off x="1277650" y="365126"/>
            <a:ext cx="10046043" cy="722696"/>
          </a:xfrm>
        </p:spPr>
        <p:txBody>
          <a:bodyPr anchor="ctr"/>
          <a:lstStyle/>
          <a:p>
            <a:pPr algn="ctr"/>
            <a:r>
              <a:rPr lang="en-US" b="1" dirty="0">
                <a:hlinkClick r:id="rId2"/>
              </a:rPr>
              <a:t>Awards in 2022-23</a:t>
            </a:r>
            <a:endParaRPr lang="en-US" b="1" dirty="0"/>
          </a:p>
        </p:txBody>
      </p:sp>
      <p:sp>
        <p:nvSpPr>
          <p:cNvPr id="3" name="Content Placeholder 2">
            <a:extLst>
              <a:ext uri="{FF2B5EF4-FFF2-40B4-BE49-F238E27FC236}">
                <a16:creationId xmlns:a16="http://schemas.microsoft.com/office/drawing/2014/main" id="{36A8A138-A111-16A4-F190-5A67DFA02029}"/>
              </a:ext>
            </a:extLst>
          </p:cNvPr>
          <p:cNvSpPr>
            <a:spLocks noGrp="1"/>
          </p:cNvSpPr>
          <p:nvPr>
            <p:ph sz="half" idx="1"/>
          </p:nvPr>
        </p:nvSpPr>
        <p:spPr>
          <a:xfrm>
            <a:off x="1277650" y="1087822"/>
            <a:ext cx="10452538" cy="5633653"/>
          </a:xfrm>
        </p:spPr>
        <p:txBody>
          <a:bodyPr/>
          <a:lstStyle/>
          <a:p>
            <a:pPr marL="0" indent="0">
              <a:buNone/>
            </a:pPr>
            <a:r>
              <a:rPr lang="en-US" b="1" dirty="0"/>
              <a:t>Hayward Award</a:t>
            </a:r>
          </a:p>
          <a:p>
            <a:r>
              <a:rPr lang="en-US" b="0" i="0" u="none" strike="noStrike" dirty="0">
                <a:solidFill>
                  <a:srgbClr val="0A0A0A"/>
                </a:solidFill>
                <a:effectLst/>
                <a:latin typeface="Lato" panose="020F0502020204030203" pitchFamily="34" charset="0"/>
              </a:rPr>
              <a:t>Excellence in Education </a:t>
            </a:r>
          </a:p>
          <a:p>
            <a:r>
              <a:rPr lang="en-US" dirty="0">
                <a:solidFill>
                  <a:srgbClr val="0A0A0A"/>
                </a:solidFill>
                <a:latin typeface="Lato" panose="020F0502020204030203" pitchFamily="34" charset="0"/>
              </a:rPr>
              <a:t>Recipients honored at March Board of Governors meeting: </a:t>
            </a:r>
          </a:p>
          <a:p>
            <a:pPr lvl="1"/>
            <a:r>
              <a:rPr lang="en-US" dirty="0" err="1">
                <a:solidFill>
                  <a:srgbClr val="0A0A0A"/>
                </a:solidFill>
                <a:latin typeface="Lato" panose="020F0502020204030203" pitchFamily="34" charset="0"/>
              </a:rPr>
              <a:t>Angeli</a:t>
            </a:r>
            <a:r>
              <a:rPr lang="en-US" dirty="0">
                <a:solidFill>
                  <a:srgbClr val="0A0A0A"/>
                </a:solidFill>
                <a:latin typeface="Lato" panose="020F0502020204030203" pitchFamily="34" charset="0"/>
              </a:rPr>
              <a:t> Francois, part-time at nominating college: College of the Canyons</a:t>
            </a:r>
          </a:p>
          <a:p>
            <a:pPr lvl="1"/>
            <a:r>
              <a:rPr lang="en-US" dirty="0">
                <a:solidFill>
                  <a:srgbClr val="0A0A0A"/>
                </a:solidFill>
                <a:latin typeface="Lato" panose="020F0502020204030203" pitchFamily="34" charset="0"/>
              </a:rPr>
              <a:t>Jane Le Scaife, part-time at Sierra College</a:t>
            </a:r>
          </a:p>
          <a:p>
            <a:pPr lvl="1"/>
            <a:r>
              <a:rPr lang="en-US" dirty="0">
                <a:solidFill>
                  <a:srgbClr val="0A0A0A"/>
                </a:solidFill>
                <a:latin typeface="Lato" panose="020F0502020204030203" pitchFamily="34" charset="0"/>
              </a:rPr>
              <a:t>Kenneth </a:t>
            </a:r>
            <a:r>
              <a:rPr lang="en-US" dirty="0" err="1">
                <a:solidFill>
                  <a:srgbClr val="0A0A0A"/>
                </a:solidFill>
                <a:latin typeface="Lato" panose="020F0502020204030203" pitchFamily="34" charset="0"/>
              </a:rPr>
              <a:t>Chairprasert</a:t>
            </a:r>
            <a:r>
              <a:rPr lang="en-US" dirty="0">
                <a:solidFill>
                  <a:srgbClr val="0A0A0A"/>
                </a:solidFill>
                <a:latin typeface="Lato" panose="020F0502020204030203" pitchFamily="34" charset="0"/>
              </a:rPr>
              <a:t>, full-time at East Los Angeles College</a:t>
            </a:r>
          </a:p>
          <a:p>
            <a:pPr lvl="1"/>
            <a:r>
              <a:rPr lang="en-US" dirty="0">
                <a:solidFill>
                  <a:srgbClr val="0A0A0A"/>
                </a:solidFill>
                <a:latin typeface="Lato" panose="020F0502020204030203" pitchFamily="34" charset="0"/>
              </a:rPr>
              <a:t>Tamara </a:t>
            </a:r>
            <a:r>
              <a:rPr lang="en-US" dirty="0" err="1">
                <a:solidFill>
                  <a:srgbClr val="0A0A0A"/>
                </a:solidFill>
                <a:latin typeface="Lato" panose="020F0502020204030203" pitchFamily="34" charset="0"/>
              </a:rPr>
              <a:t>Chesire</a:t>
            </a:r>
            <a:r>
              <a:rPr lang="en-US" dirty="0">
                <a:solidFill>
                  <a:srgbClr val="0A0A0A"/>
                </a:solidFill>
                <a:latin typeface="Lato" panose="020F0502020204030203" pitchFamily="34" charset="0"/>
              </a:rPr>
              <a:t>, full-time at Folsom Lake College</a:t>
            </a:r>
          </a:p>
          <a:p>
            <a:pPr marL="0" indent="0">
              <a:buNone/>
            </a:pPr>
            <a:r>
              <a:rPr lang="en-US" b="1" dirty="0"/>
              <a:t>Exemplary Program Award</a:t>
            </a:r>
          </a:p>
          <a:p>
            <a:r>
              <a:rPr lang="en-US" sz="2200" dirty="0">
                <a:solidFill>
                  <a:srgbClr val="0A0A0A"/>
                </a:solidFill>
                <a:latin typeface="Lato" panose="020F0502020204030203" pitchFamily="34" charset="0"/>
              </a:rPr>
              <a:t>E</a:t>
            </a:r>
            <a:r>
              <a:rPr lang="en-US" sz="2200" b="0" i="0" u="none" strike="noStrike" dirty="0">
                <a:solidFill>
                  <a:srgbClr val="0A0A0A"/>
                </a:solidFill>
                <a:effectLst/>
                <a:latin typeface="Lato" panose="020F0502020204030203" pitchFamily="34" charset="0"/>
              </a:rPr>
              <a:t>stablished by the Board of Governors in 1991 to recognize outstanding community college programs.</a:t>
            </a:r>
          </a:p>
          <a:p>
            <a:r>
              <a:rPr lang="en-US" sz="2200" dirty="0">
                <a:solidFill>
                  <a:srgbClr val="0A0A0A"/>
                </a:solidFill>
                <a:latin typeface="Lato" panose="020F0502020204030203" pitchFamily="34" charset="0"/>
              </a:rPr>
              <a:t>2022-23 Theme: </a:t>
            </a:r>
            <a:r>
              <a:rPr lang="en-US" sz="2200" b="0" i="0" u="none" strike="noStrike" dirty="0">
                <a:solidFill>
                  <a:srgbClr val="0A0A0A"/>
                </a:solidFill>
                <a:effectLst/>
                <a:latin typeface="Lato" panose="020F0502020204030203" pitchFamily="34" charset="0"/>
              </a:rPr>
              <a:t>Walk a Mile in Someone Else’s Shoes: An Ethnic Studies Approach to California Community Colleges Curriculum</a:t>
            </a:r>
          </a:p>
          <a:p>
            <a:pPr marL="0" indent="0">
              <a:buNone/>
            </a:pPr>
            <a:r>
              <a:rPr lang="en-US" sz="2200" b="1" i="0" u="none" strike="noStrike" dirty="0">
                <a:solidFill>
                  <a:srgbClr val="0A0A0A"/>
                </a:solidFill>
                <a:effectLst/>
                <a:latin typeface="Lato" panose="020F0502020204030203" pitchFamily="34" charset="0"/>
              </a:rPr>
              <a:t>Regina </a:t>
            </a:r>
            <a:r>
              <a:rPr lang="en-US" sz="2200" b="1" i="0" u="none" strike="noStrike" dirty="0" err="1">
                <a:solidFill>
                  <a:srgbClr val="0A0A0A"/>
                </a:solidFill>
                <a:effectLst/>
                <a:latin typeface="Lato" panose="020F0502020204030203" pitchFamily="34" charset="0"/>
              </a:rPr>
              <a:t>Stanback</a:t>
            </a:r>
            <a:r>
              <a:rPr lang="en-US" sz="2200" b="1" i="0" u="none" strike="noStrike" dirty="0">
                <a:solidFill>
                  <a:srgbClr val="0A0A0A"/>
                </a:solidFill>
                <a:effectLst/>
                <a:latin typeface="Lato" panose="020F0502020204030203" pitchFamily="34" charset="0"/>
              </a:rPr>
              <a:t> Stroud Diversity Award </a:t>
            </a:r>
            <a:r>
              <a:rPr lang="en-US" sz="2200" b="0" i="0" u="none" strike="noStrike" dirty="0">
                <a:solidFill>
                  <a:srgbClr val="0A0A0A"/>
                </a:solidFill>
                <a:effectLst/>
                <a:latin typeface="Lato" panose="020F0502020204030203" pitchFamily="34" charset="0"/>
              </a:rPr>
              <a:t>– tomorrow at 12:45</a:t>
            </a:r>
          </a:p>
        </p:txBody>
      </p:sp>
      <p:sp>
        <p:nvSpPr>
          <p:cNvPr id="4" name="Slide Number Placeholder 3">
            <a:extLst>
              <a:ext uri="{FF2B5EF4-FFF2-40B4-BE49-F238E27FC236}">
                <a16:creationId xmlns:a16="http://schemas.microsoft.com/office/drawing/2014/main" id="{01F67B1C-A4A6-B2C6-F439-38FC39EDB632}"/>
              </a:ext>
            </a:extLst>
          </p:cNvPr>
          <p:cNvSpPr>
            <a:spLocks noGrp="1"/>
          </p:cNvSpPr>
          <p:nvPr>
            <p:ph type="sldNum" sz="quarter" idx="10"/>
          </p:nvPr>
        </p:nvSpPr>
        <p:spPr/>
        <p:txBody>
          <a:bodyPr/>
          <a:lstStyle/>
          <a:p>
            <a:pPr>
              <a:defRPr/>
            </a:pPr>
            <a:fld id="{06DDD070-D08E-4B40-B4AC-DB5751E9D83C}" type="slidenum">
              <a:rPr lang="en-US" altLang="en-US" smtClean="0"/>
              <a:pPr>
                <a:defRPr/>
              </a:pPr>
              <a:t>23</a:t>
            </a:fld>
            <a:endParaRPr lang="en-US" altLang="en-US"/>
          </a:p>
        </p:txBody>
      </p:sp>
    </p:spTree>
    <p:extLst>
      <p:ext uri="{BB962C8B-B14F-4D97-AF65-F5344CB8AC3E}">
        <p14:creationId xmlns:p14="http://schemas.microsoft.com/office/powerpoint/2010/main" val="300385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67A2-FC3E-9F18-1D26-C153461D6725}"/>
              </a:ext>
            </a:extLst>
          </p:cNvPr>
          <p:cNvSpPr>
            <a:spLocks noGrp="1"/>
          </p:cNvSpPr>
          <p:nvPr>
            <p:ph type="title"/>
          </p:nvPr>
        </p:nvSpPr>
        <p:spPr/>
        <p:txBody>
          <a:bodyPr anchor="ctr"/>
          <a:lstStyle/>
          <a:p>
            <a:pPr algn="ctr"/>
            <a:r>
              <a:rPr lang="en-US" b="1" dirty="0"/>
              <a:t>Faculty Empowerment Leadership Academy (FELA)</a:t>
            </a:r>
          </a:p>
        </p:txBody>
      </p:sp>
      <p:sp>
        <p:nvSpPr>
          <p:cNvPr id="3" name="Content Placeholder 2">
            <a:extLst>
              <a:ext uri="{FF2B5EF4-FFF2-40B4-BE49-F238E27FC236}">
                <a16:creationId xmlns:a16="http://schemas.microsoft.com/office/drawing/2014/main" id="{CFAEAE08-3384-6396-CD04-3E4BB40C0974}"/>
              </a:ext>
            </a:extLst>
          </p:cNvPr>
          <p:cNvSpPr>
            <a:spLocks noGrp="1"/>
          </p:cNvSpPr>
          <p:nvPr>
            <p:ph sz="half" idx="1"/>
          </p:nvPr>
        </p:nvSpPr>
        <p:spPr>
          <a:xfrm>
            <a:off x="1277650" y="1690688"/>
            <a:ext cx="10625316" cy="4444826"/>
          </a:xfrm>
        </p:spPr>
        <p:txBody>
          <a:bodyPr/>
          <a:lstStyle/>
          <a:p>
            <a:pPr>
              <a:spcAft>
                <a:spcPts val="600"/>
              </a:spcAft>
            </a:pPr>
            <a:r>
              <a:rPr lang="en-US" dirty="0">
                <a:solidFill>
                  <a:srgbClr val="000000"/>
                </a:solidFill>
              </a:rPr>
              <a:t>R</a:t>
            </a:r>
            <a:r>
              <a:rPr lang="en-US" b="0" i="0" u="none" strike="noStrike" dirty="0">
                <a:solidFill>
                  <a:srgbClr val="000000"/>
                </a:solidFill>
                <a:effectLst/>
                <a:latin typeface="Arial" panose="020B0604020202020204" pitchFamily="34" charset="0"/>
              </a:rPr>
              <a:t>evitalized and updated </a:t>
            </a:r>
          </a:p>
          <a:p>
            <a:pPr>
              <a:spcAft>
                <a:spcPts val="600"/>
              </a:spcAft>
            </a:pPr>
            <a:r>
              <a:rPr lang="en-US" b="0" i="0" u="none" strike="noStrike" dirty="0">
                <a:solidFill>
                  <a:srgbClr val="000000"/>
                </a:solidFill>
                <a:effectLst/>
                <a:latin typeface="Arial" panose="020B0604020202020204" pitchFamily="34" charset="0"/>
              </a:rPr>
              <a:t>Focus on the development of faculty from historically underrepresented groups in higher education. </a:t>
            </a:r>
          </a:p>
          <a:p>
            <a:pPr>
              <a:spcAft>
                <a:spcPts val="600"/>
              </a:spcAft>
            </a:pPr>
            <a:r>
              <a:rPr lang="en-US" dirty="0">
                <a:solidFill>
                  <a:srgbClr val="000000"/>
                </a:solidFill>
              </a:rPr>
              <a:t>O</a:t>
            </a:r>
            <a:r>
              <a:rPr lang="en-US" b="0" i="0" u="none" strike="noStrike" dirty="0">
                <a:solidFill>
                  <a:srgbClr val="000000"/>
                </a:solidFill>
                <a:effectLst/>
                <a:latin typeface="Arial" panose="020B0604020202020204" pitchFamily="34" charset="0"/>
              </a:rPr>
              <a:t>ne-on-one mentoring experience:</a:t>
            </a:r>
          </a:p>
          <a:p>
            <a:pPr lvl="1">
              <a:spcAft>
                <a:spcPts val="600"/>
              </a:spcAft>
            </a:pPr>
            <a:r>
              <a:rPr lang="en-US" b="0" i="0" u="none" strike="noStrike" dirty="0">
                <a:solidFill>
                  <a:srgbClr val="000000"/>
                </a:solidFill>
                <a:effectLst/>
                <a:latin typeface="Arial" panose="020B0604020202020204" pitchFamily="34" charset="0"/>
              </a:rPr>
              <a:t>connections, </a:t>
            </a:r>
          </a:p>
          <a:p>
            <a:pPr lvl="1">
              <a:spcAft>
                <a:spcPts val="600"/>
              </a:spcAft>
            </a:pPr>
            <a:r>
              <a:rPr lang="en-US" b="0" i="0" u="none" strike="noStrike" dirty="0">
                <a:solidFill>
                  <a:srgbClr val="000000"/>
                </a:solidFill>
                <a:effectLst/>
                <a:latin typeface="Arial" panose="020B0604020202020204" pitchFamily="34" charset="0"/>
              </a:rPr>
              <a:t>empowerment, </a:t>
            </a:r>
          </a:p>
          <a:p>
            <a:pPr lvl="1">
              <a:spcAft>
                <a:spcPts val="600"/>
              </a:spcAft>
            </a:pPr>
            <a:r>
              <a:rPr lang="en-US" b="0" i="0" u="none" strike="noStrike" dirty="0">
                <a:solidFill>
                  <a:srgbClr val="000000"/>
                </a:solidFill>
                <a:effectLst/>
                <a:latin typeface="Arial" panose="020B0604020202020204" pitchFamily="34" charset="0"/>
              </a:rPr>
              <a:t>guidance </a:t>
            </a:r>
          </a:p>
          <a:p>
            <a:pPr>
              <a:spcAft>
                <a:spcPts val="600"/>
              </a:spcAft>
            </a:pPr>
            <a:r>
              <a:rPr lang="en-US" b="0" i="0" u="none" strike="noStrike" dirty="0">
                <a:solidFill>
                  <a:srgbClr val="000000"/>
                </a:solidFill>
                <a:effectLst/>
                <a:latin typeface="Arial" panose="020B0604020202020204" pitchFamily="34" charset="0"/>
              </a:rPr>
              <a:t>The 2022-23 cohort is about to complete their experience</a:t>
            </a:r>
          </a:p>
          <a:p>
            <a:pPr>
              <a:spcAft>
                <a:spcPts val="600"/>
              </a:spcAft>
            </a:pPr>
            <a:r>
              <a:rPr lang="en-US" b="0" i="0" u="none" strike="noStrike" dirty="0">
                <a:solidFill>
                  <a:srgbClr val="000000"/>
                </a:solidFill>
                <a:effectLst/>
                <a:latin typeface="Arial" panose="020B0604020202020204" pitchFamily="34" charset="0"/>
              </a:rPr>
              <a:t>Applications for the 2023-24 cohort </a:t>
            </a:r>
            <a:r>
              <a:rPr lang="en-US" dirty="0">
                <a:solidFill>
                  <a:srgbClr val="000000"/>
                </a:solidFill>
              </a:rPr>
              <a:t>open</a:t>
            </a:r>
            <a:r>
              <a:rPr lang="en-US" b="0" i="0" u="none" strike="noStrike" dirty="0">
                <a:solidFill>
                  <a:srgbClr val="000000"/>
                </a:solidFill>
                <a:effectLst/>
                <a:latin typeface="Arial" panose="020B0604020202020204" pitchFamily="34" charset="0"/>
              </a:rPr>
              <a:t>. </a:t>
            </a:r>
          </a:p>
          <a:p>
            <a:pPr marL="0" indent="0" algn="ctr">
              <a:spcAft>
                <a:spcPts val="600"/>
              </a:spcAft>
              <a:buNone/>
            </a:pPr>
            <a:r>
              <a:rPr lang="en-US" dirty="0">
                <a:solidFill>
                  <a:srgbClr val="000000"/>
                </a:solidFill>
                <a:hlinkClick r:id="rId2"/>
              </a:rPr>
              <a:t>Webpage and </a:t>
            </a:r>
            <a:r>
              <a:rPr lang="en-US" b="0" i="0" u="none" strike="noStrike" dirty="0">
                <a:solidFill>
                  <a:srgbClr val="000000"/>
                </a:solidFill>
                <a:effectLst/>
                <a:hlinkClick r:id="rId2"/>
              </a:rPr>
              <a:t>Application</a:t>
            </a:r>
            <a:endParaRPr lang="en-US" dirty="0"/>
          </a:p>
        </p:txBody>
      </p:sp>
      <p:sp>
        <p:nvSpPr>
          <p:cNvPr id="4" name="Slide Number Placeholder 3">
            <a:extLst>
              <a:ext uri="{FF2B5EF4-FFF2-40B4-BE49-F238E27FC236}">
                <a16:creationId xmlns:a16="http://schemas.microsoft.com/office/drawing/2014/main" id="{A81678DC-C928-2BB5-857F-380502E9C649}"/>
              </a:ext>
            </a:extLst>
          </p:cNvPr>
          <p:cNvSpPr>
            <a:spLocks noGrp="1"/>
          </p:cNvSpPr>
          <p:nvPr>
            <p:ph type="sldNum" sz="quarter" idx="10"/>
          </p:nvPr>
        </p:nvSpPr>
        <p:spPr/>
        <p:txBody>
          <a:bodyPr/>
          <a:lstStyle/>
          <a:p>
            <a:pPr>
              <a:defRPr/>
            </a:pPr>
            <a:fld id="{06DDD070-D08E-4B40-B4AC-DB5751E9D83C}" type="slidenum">
              <a:rPr lang="en-US" altLang="en-US" smtClean="0"/>
              <a:pPr>
                <a:defRPr/>
              </a:pPr>
              <a:t>24</a:t>
            </a:fld>
            <a:endParaRPr lang="en-US" altLang="en-US"/>
          </a:p>
        </p:txBody>
      </p:sp>
      <p:pic>
        <p:nvPicPr>
          <p:cNvPr id="6" name="Picture 5">
            <a:extLst>
              <a:ext uri="{FF2B5EF4-FFF2-40B4-BE49-F238E27FC236}">
                <a16:creationId xmlns:a16="http://schemas.microsoft.com/office/drawing/2014/main" id="{6F3ECC0B-498B-940A-D522-D52C3E586E71}"/>
              </a:ext>
            </a:extLst>
          </p:cNvPr>
          <p:cNvPicPr>
            <a:picLocks noChangeAspect="1"/>
          </p:cNvPicPr>
          <p:nvPr/>
        </p:nvPicPr>
        <p:blipFill>
          <a:blip r:embed="rId3"/>
          <a:stretch>
            <a:fillRect/>
          </a:stretch>
        </p:blipFill>
        <p:spPr>
          <a:xfrm>
            <a:off x="7618796" y="2596603"/>
            <a:ext cx="3704897" cy="2404146"/>
          </a:xfrm>
          <a:prstGeom prst="rect">
            <a:avLst/>
          </a:prstGeom>
        </p:spPr>
      </p:pic>
    </p:spTree>
    <p:extLst>
      <p:ext uri="{BB962C8B-B14F-4D97-AF65-F5344CB8AC3E}">
        <p14:creationId xmlns:p14="http://schemas.microsoft.com/office/powerpoint/2010/main" val="3134594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A256-3949-0466-D94C-197814D4C387}"/>
              </a:ext>
            </a:extLst>
          </p:cNvPr>
          <p:cNvSpPr>
            <a:spLocks noGrp="1"/>
          </p:cNvSpPr>
          <p:nvPr>
            <p:ph type="title"/>
          </p:nvPr>
        </p:nvSpPr>
        <p:spPr>
          <a:xfrm>
            <a:off x="1497724" y="365126"/>
            <a:ext cx="9825969" cy="596572"/>
          </a:xfrm>
        </p:spPr>
        <p:txBody>
          <a:bodyPr anchor="ctr">
            <a:normAutofit fontScale="90000"/>
          </a:bodyPr>
          <a:lstStyle/>
          <a:p>
            <a:pPr algn="ctr"/>
            <a:r>
              <a:rPr lang="en-US" b="1" dirty="0"/>
              <a:t>ASCCC in 2022-23</a:t>
            </a:r>
          </a:p>
        </p:txBody>
      </p:sp>
      <p:sp>
        <p:nvSpPr>
          <p:cNvPr id="3" name="Content Placeholder 2">
            <a:extLst>
              <a:ext uri="{FF2B5EF4-FFF2-40B4-BE49-F238E27FC236}">
                <a16:creationId xmlns:a16="http://schemas.microsoft.com/office/drawing/2014/main" id="{C45B037F-6EEF-5330-72BD-DE19E0FEB486}"/>
              </a:ext>
            </a:extLst>
          </p:cNvPr>
          <p:cNvSpPr>
            <a:spLocks noGrp="1"/>
          </p:cNvSpPr>
          <p:nvPr>
            <p:ph sz="half" idx="1"/>
          </p:nvPr>
        </p:nvSpPr>
        <p:spPr>
          <a:xfrm>
            <a:off x="1229710" y="961698"/>
            <a:ext cx="10625959" cy="5759777"/>
          </a:xfrm>
        </p:spPr>
        <p:txBody>
          <a:bodyPr/>
          <a:lstStyle/>
          <a:p>
            <a:r>
              <a:rPr lang="en-US" dirty="0"/>
              <a:t>Strides toward transformational systemic and IDEAA work:</a:t>
            </a:r>
            <a:endParaRPr lang="en-US" dirty="0">
              <a:hlinkClick r:id="rId2"/>
            </a:endParaRPr>
          </a:p>
          <a:p>
            <a:pPr lvl="1"/>
            <a:r>
              <a:rPr lang="en-US" dirty="0">
                <a:hlinkClick r:id="rId2"/>
              </a:rPr>
              <a:t>Reimagining with Purpose 2023-2026 Strategic Planning</a:t>
            </a:r>
            <a:endParaRPr lang="en-US" dirty="0"/>
          </a:p>
          <a:p>
            <a:pPr lvl="1"/>
            <a:r>
              <a:rPr lang="en-US" dirty="0">
                <a:hlinkClick r:id="rId3"/>
              </a:rPr>
              <a:t>ASCCC Strategic Plan Directions 2023-2026</a:t>
            </a:r>
            <a:endParaRPr lang="en-US" dirty="0"/>
          </a:p>
          <a:p>
            <a:pPr lvl="1"/>
            <a:r>
              <a:rPr lang="en-US" dirty="0"/>
              <a:t>Invested in Extended Cultural Humility Training through next year</a:t>
            </a:r>
          </a:p>
          <a:p>
            <a:r>
              <a:rPr lang="en-US" dirty="0"/>
              <a:t>Papers</a:t>
            </a:r>
          </a:p>
          <a:p>
            <a:pPr lvl="1"/>
            <a:r>
              <a:rPr lang="en-US" dirty="0"/>
              <a:t>Enrollment Management Revisited Again: Post Pandemic</a:t>
            </a:r>
          </a:p>
          <a:p>
            <a:pPr lvl="1"/>
            <a:r>
              <a:rPr lang="en-US" dirty="0"/>
              <a:t>Effective and Equitable Online Education: A Faculty Perspective</a:t>
            </a:r>
          </a:p>
          <a:p>
            <a:pPr lvl="1"/>
            <a:r>
              <a:rPr lang="en-US" dirty="0"/>
              <a:t>Changes to Assessment, Placement, and Instruction in Mathematics</a:t>
            </a:r>
          </a:p>
          <a:p>
            <a:r>
              <a:rPr lang="en-US" dirty="0"/>
              <a:t>Legislative Advocacy</a:t>
            </a:r>
          </a:p>
          <a:p>
            <a:pPr lvl="1"/>
            <a:r>
              <a:rPr lang="en-US" dirty="0"/>
              <a:t>January Meet and Greet for Legislators and Staff</a:t>
            </a:r>
          </a:p>
          <a:p>
            <a:pPr lvl="1"/>
            <a:r>
              <a:rPr lang="en-US" dirty="0"/>
              <a:t>February Legislative Day: 27 visits</a:t>
            </a:r>
          </a:p>
          <a:p>
            <a:r>
              <a:rPr lang="en-US" dirty="0"/>
              <a:t>College Visits</a:t>
            </a:r>
          </a:p>
          <a:p>
            <a:pPr lvl="1"/>
            <a:r>
              <a:rPr lang="en-US" dirty="0"/>
              <a:t>Collegiality in Action – 14 visits by June 2023</a:t>
            </a:r>
          </a:p>
          <a:p>
            <a:pPr lvl="1"/>
            <a:r>
              <a:rPr lang="en-US" dirty="0"/>
              <a:t>Local Academic Senate – 33 visits by May 2023</a:t>
            </a:r>
          </a:p>
        </p:txBody>
      </p:sp>
      <p:sp>
        <p:nvSpPr>
          <p:cNvPr id="4" name="Slide Number Placeholder 3">
            <a:extLst>
              <a:ext uri="{FF2B5EF4-FFF2-40B4-BE49-F238E27FC236}">
                <a16:creationId xmlns:a16="http://schemas.microsoft.com/office/drawing/2014/main" id="{7B4B2415-B223-729F-65BC-07528B2729E2}"/>
              </a:ext>
            </a:extLst>
          </p:cNvPr>
          <p:cNvSpPr>
            <a:spLocks noGrp="1"/>
          </p:cNvSpPr>
          <p:nvPr>
            <p:ph type="sldNum" sz="quarter" idx="10"/>
          </p:nvPr>
        </p:nvSpPr>
        <p:spPr/>
        <p:txBody>
          <a:bodyPr/>
          <a:lstStyle/>
          <a:p>
            <a:pPr>
              <a:defRPr/>
            </a:pPr>
            <a:fld id="{06DDD070-D08E-4B40-B4AC-DB5751E9D83C}" type="slidenum">
              <a:rPr lang="en-US" altLang="en-US" smtClean="0"/>
              <a:pPr>
                <a:defRPr/>
              </a:pPr>
              <a:t>25</a:t>
            </a:fld>
            <a:endParaRPr lang="en-US" altLang="en-US"/>
          </a:p>
        </p:txBody>
      </p:sp>
    </p:spTree>
    <p:extLst>
      <p:ext uri="{BB962C8B-B14F-4D97-AF65-F5344CB8AC3E}">
        <p14:creationId xmlns:p14="http://schemas.microsoft.com/office/powerpoint/2010/main" val="2633434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A256-3949-0466-D94C-197814D4C387}"/>
              </a:ext>
            </a:extLst>
          </p:cNvPr>
          <p:cNvSpPr>
            <a:spLocks noGrp="1"/>
          </p:cNvSpPr>
          <p:nvPr>
            <p:ph type="title"/>
          </p:nvPr>
        </p:nvSpPr>
        <p:spPr>
          <a:xfrm>
            <a:off x="1686910" y="365126"/>
            <a:ext cx="9636783" cy="1006474"/>
          </a:xfrm>
        </p:spPr>
        <p:txBody>
          <a:bodyPr anchor="ctr">
            <a:normAutofit fontScale="90000"/>
          </a:bodyPr>
          <a:lstStyle/>
          <a:p>
            <a:pPr algn="ctr"/>
            <a:r>
              <a:rPr lang="en-US" b="1" dirty="0"/>
              <a:t>ASCCC with CCCCO and other System Partners in 2022-23</a:t>
            </a:r>
          </a:p>
        </p:txBody>
      </p:sp>
      <p:sp>
        <p:nvSpPr>
          <p:cNvPr id="3" name="Content Placeholder 2">
            <a:extLst>
              <a:ext uri="{FF2B5EF4-FFF2-40B4-BE49-F238E27FC236}">
                <a16:creationId xmlns:a16="http://schemas.microsoft.com/office/drawing/2014/main" id="{C45B037F-6EEF-5330-72BD-DE19E0FEB486}"/>
              </a:ext>
            </a:extLst>
          </p:cNvPr>
          <p:cNvSpPr>
            <a:spLocks noGrp="1"/>
          </p:cNvSpPr>
          <p:nvPr>
            <p:ph sz="half" idx="1"/>
          </p:nvPr>
        </p:nvSpPr>
        <p:spPr>
          <a:xfrm>
            <a:off x="1139252" y="1484026"/>
            <a:ext cx="10716418" cy="5237450"/>
          </a:xfrm>
        </p:spPr>
        <p:txBody>
          <a:bodyPr/>
          <a:lstStyle/>
          <a:p>
            <a:pPr marL="0" indent="0" algn="ctr">
              <a:buNone/>
            </a:pPr>
            <a:r>
              <a:rPr lang="en-US" sz="2800" b="1" dirty="0">
                <a:solidFill>
                  <a:schemeClr val="accent1"/>
                </a:solidFill>
              </a:rPr>
              <a:t>Implementing Initiatives and Legislation:</a:t>
            </a:r>
          </a:p>
          <a:p>
            <a:pPr lvl="1"/>
            <a:r>
              <a:rPr lang="en-US" dirty="0"/>
              <a:t>AB 928</a:t>
            </a:r>
          </a:p>
          <a:p>
            <a:pPr lvl="2"/>
            <a:r>
              <a:rPr lang="en-US" dirty="0">
                <a:hlinkClick r:id="rId2"/>
              </a:rPr>
              <a:t>Intersegmental Implementation Committee</a:t>
            </a:r>
            <a:endParaRPr lang="en-US" dirty="0"/>
          </a:p>
          <a:p>
            <a:pPr lvl="2"/>
            <a:r>
              <a:rPr lang="en-US" dirty="0"/>
              <a:t>Intersegmental Committee of Academic Senates (</a:t>
            </a:r>
            <a:r>
              <a:rPr lang="en-US" dirty="0">
                <a:hlinkClick r:id="rId3"/>
              </a:rPr>
              <a:t>ICAS</a:t>
            </a:r>
            <a:r>
              <a:rPr lang="en-US" dirty="0"/>
              <a:t>)</a:t>
            </a:r>
          </a:p>
          <a:p>
            <a:pPr lvl="1"/>
            <a:r>
              <a:rPr lang="en-US" dirty="0">
                <a:hlinkClick r:id="rId4"/>
              </a:rPr>
              <a:t>AB 1111: Common Course Numbering Task Force</a:t>
            </a:r>
            <a:endParaRPr lang="en-US" dirty="0"/>
          </a:p>
          <a:p>
            <a:pPr lvl="1"/>
            <a:r>
              <a:rPr lang="en-US" dirty="0"/>
              <a:t>AB 89: </a:t>
            </a:r>
            <a:r>
              <a:rPr lang="en-US" dirty="0">
                <a:hlinkClick r:id="rId5"/>
              </a:rPr>
              <a:t>Modern Policing Degree Task Force</a:t>
            </a:r>
            <a:endParaRPr lang="en-US" dirty="0"/>
          </a:p>
          <a:p>
            <a:pPr lvl="1"/>
            <a:r>
              <a:rPr lang="en-US" dirty="0"/>
              <a:t>Equitable Student Experience: Burden-free Instructional Materials Task Force</a:t>
            </a:r>
          </a:p>
          <a:p>
            <a:pPr lvl="1"/>
            <a:r>
              <a:rPr lang="en-US" dirty="0">
                <a:hlinkClick r:id="rId6"/>
              </a:rPr>
              <a:t>Rising Scholars Network</a:t>
            </a:r>
            <a:endParaRPr lang="en-US" dirty="0"/>
          </a:p>
          <a:p>
            <a:pPr lvl="1"/>
            <a:r>
              <a:rPr lang="en-US" dirty="0">
                <a:hlinkClick r:id="rId7"/>
              </a:rPr>
              <a:t>Open Educational Resources Initiative (OERI)</a:t>
            </a:r>
            <a:endParaRPr lang="en-US" dirty="0"/>
          </a:p>
          <a:p>
            <a:pPr lvl="1"/>
            <a:r>
              <a:rPr lang="en-US" dirty="0">
                <a:hlinkClick r:id="rId8"/>
              </a:rPr>
              <a:t>DEIA in Evaluations and Tenure Review</a:t>
            </a:r>
            <a:endParaRPr lang="en-US" dirty="0"/>
          </a:p>
          <a:p>
            <a:pPr lvl="1"/>
            <a:r>
              <a:rPr lang="en-US" dirty="0">
                <a:hlinkClick r:id="rId9"/>
              </a:rPr>
              <a:t>C-ID</a:t>
            </a:r>
            <a:endParaRPr lang="en-US" dirty="0"/>
          </a:p>
          <a:p>
            <a:pPr lvl="1"/>
            <a:r>
              <a:rPr lang="en-US" dirty="0"/>
              <a:t>AB 927: </a:t>
            </a:r>
            <a:r>
              <a:rPr lang="en-US" dirty="0">
                <a:hlinkClick r:id="rId10"/>
              </a:rPr>
              <a:t>CCC Baccalaureate Degree Program</a:t>
            </a:r>
            <a:endParaRPr lang="en-US" dirty="0"/>
          </a:p>
          <a:p>
            <a:pPr lvl="1"/>
            <a:r>
              <a:rPr lang="en-US" dirty="0"/>
              <a:t>AB 1187: Supervised Tutoring – regulations out for </a:t>
            </a:r>
            <a:r>
              <a:rPr lang="en-US" dirty="0">
                <a:hlinkClick r:id="rId11"/>
              </a:rPr>
              <a:t>public vetting process</a:t>
            </a:r>
            <a:endParaRPr lang="en-US" dirty="0"/>
          </a:p>
          <a:p>
            <a:pPr lvl="1"/>
            <a:r>
              <a:rPr lang="en-US" dirty="0"/>
              <a:t>There’s more…but that’s enough for now</a:t>
            </a:r>
          </a:p>
          <a:p>
            <a:pPr marL="457200" lvl="1" indent="0">
              <a:buNone/>
            </a:pPr>
            <a:endParaRPr lang="en-US" dirty="0">
              <a:hlinkClick r:id="rId12"/>
            </a:endParaRPr>
          </a:p>
          <a:p>
            <a:endParaRPr lang="en-US" dirty="0"/>
          </a:p>
        </p:txBody>
      </p:sp>
      <p:sp>
        <p:nvSpPr>
          <p:cNvPr id="4" name="Slide Number Placeholder 3">
            <a:extLst>
              <a:ext uri="{FF2B5EF4-FFF2-40B4-BE49-F238E27FC236}">
                <a16:creationId xmlns:a16="http://schemas.microsoft.com/office/drawing/2014/main" id="{7B4B2415-B223-729F-65BC-07528B2729E2}"/>
              </a:ext>
            </a:extLst>
          </p:cNvPr>
          <p:cNvSpPr>
            <a:spLocks noGrp="1"/>
          </p:cNvSpPr>
          <p:nvPr>
            <p:ph type="sldNum" sz="quarter" idx="10"/>
          </p:nvPr>
        </p:nvSpPr>
        <p:spPr/>
        <p:txBody>
          <a:bodyPr/>
          <a:lstStyle/>
          <a:p>
            <a:pPr>
              <a:defRPr/>
            </a:pPr>
            <a:fld id="{06DDD070-D08E-4B40-B4AC-DB5751E9D83C}" type="slidenum">
              <a:rPr lang="en-US" altLang="en-US" smtClean="0"/>
              <a:pPr>
                <a:defRPr/>
              </a:pPr>
              <a:t>26</a:t>
            </a:fld>
            <a:endParaRPr lang="en-US" altLang="en-US"/>
          </a:p>
        </p:txBody>
      </p:sp>
    </p:spTree>
    <p:extLst>
      <p:ext uri="{BB962C8B-B14F-4D97-AF65-F5344CB8AC3E}">
        <p14:creationId xmlns:p14="http://schemas.microsoft.com/office/powerpoint/2010/main" val="1344069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C6EF-3B8F-F512-0EE9-BB10DC77972F}"/>
              </a:ext>
            </a:extLst>
          </p:cNvPr>
          <p:cNvSpPr>
            <a:spLocks noGrp="1"/>
          </p:cNvSpPr>
          <p:nvPr>
            <p:ph type="title"/>
          </p:nvPr>
        </p:nvSpPr>
        <p:spPr>
          <a:xfrm>
            <a:off x="1277650" y="365126"/>
            <a:ext cx="10404598" cy="1068069"/>
          </a:xfrm>
        </p:spPr>
        <p:txBody>
          <a:bodyPr anchor="ctr"/>
          <a:lstStyle/>
          <a:p>
            <a:pPr algn="ctr"/>
            <a:r>
              <a:rPr lang="en-US" b="1" dirty="0"/>
              <a:t>Legislation 2022-23</a:t>
            </a:r>
          </a:p>
        </p:txBody>
      </p:sp>
      <p:sp>
        <p:nvSpPr>
          <p:cNvPr id="3" name="Content Placeholder 2">
            <a:extLst>
              <a:ext uri="{FF2B5EF4-FFF2-40B4-BE49-F238E27FC236}">
                <a16:creationId xmlns:a16="http://schemas.microsoft.com/office/drawing/2014/main" id="{F577245D-1354-EE05-E479-F0F45DA8CDC7}"/>
              </a:ext>
            </a:extLst>
          </p:cNvPr>
          <p:cNvSpPr>
            <a:spLocks noGrp="1"/>
          </p:cNvSpPr>
          <p:nvPr>
            <p:ph sz="half" idx="1"/>
          </p:nvPr>
        </p:nvSpPr>
        <p:spPr>
          <a:xfrm>
            <a:off x="1277650" y="1433195"/>
            <a:ext cx="10546488" cy="4746888"/>
          </a:xfrm>
        </p:spPr>
        <p:txBody>
          <a:bodyPr/>
          <a:lstStyle/>
          <a:p>
            <a:pPr marL="0" indent="0" algn="ctr">
              <a:buNone/>
            </a:pPr>
            <a:r>
              <a:rPr lang="en-US" b="1" dirty="0">
                <a:solidFill>
                  <a:schemeClr val="accent1"/>
                </a:solidFill>
              </a:rPr>
              <a:t>Bills to Watch</a:t>
            </a:r>
            <a:endParaRPr lang="en-US" b="1" dirty="0">
              <a:solidFill>
                <a:schemeClr val="accent1"/>
              </a:solidFill>
              <a:hlinkClick r:id="rId2">
                <a:extLst>
                  <a:ext uri="{A12FA001-AC4F-418D-AE19-62706E023703}">
                    <ahyp:hlinkClr xmlns:ahyp="http://schemas.microsoft.com/office/drawing/2018/hyperlinkcolor" val="tx"/>
                  </a:ext>
                </a:extLst>
              </a:hlinkClick>
            </a:endParaRPr>
          </a:p>
          <a:p>
            <a:r>
              <a:rPr lang="en-US" dirty="0">
                <a:solidFill>
                  <a:srgbClr val="74112E"/>
                </a:solidFill>
                <a:hlinkClick r:id="rId2">
                  <a:extLst>
                    <a:ext uri="{A12FA001-AC4F-418D-AE19-62706E023703}">
                      <ahyp:hlinkClr xmlns:ahyp="http://schemas.microsoft.com/office/drawing/2018/hyperlinkcolor" val="tx"/>
                    </a:ext>
                  </a:extLst>
                </a:hlinkClick>
              </a:rPr>
              <a:t>AB 811 (Fong)</a:t>
            </a:r>
            <a:r>
              <a:rPr lang="en-US" dirty="0"/>
              <a:t> – Repeating Credit Courses</a:t>
            </a:r>
          </a:p>
          <a:p>
            <a:pPr lvl="1"/>
            <a:r>
              <a:rPr lang="en-US" dirty="0"/>
              <a:t>ASCCC Positions: F11 09.05, F11 09.07, F11 09.08</a:t>
            </a:r>
          </a:p>
          <a:p>
            <a:pPr lvl="1"/>
            <a:r>
              <a:rPr lang="en-US" dirty="0">
                <a:hlinkClick r:id="rId3"/>
              </a:rPr>
              <a:t>Course Repetition and Repeatability</a:t>
            </a:r>
            <a:r>
              <a:rPr lang="en-US" dirty="0"/>
              <a:t> – A Rostrum Article, 2019</a:t>
            </a:r>
          </a:p>
          <a:p>
            <a:pPr lvl="1"/>
            <a:r>
              <a:rPr lang="en-US" dirty="0">
                <a:hlinkClick r:id="rId4"/>
              </a:rPr>
              <a:t>Another Look at Course Repetition and Repeatability</a:t>
            </a:r>
            <a:r>
              <a:rPr lang="en-US" dirty="0"/>
              <a:t> – A Rostrum Article, 2014</a:t>
            </a:r>
          </a:p>
          <a:p>
            <a:pPr lvl="1"/>
            <a:r>
              <a:rPr lang="en-US" dirty="0">
                <a:hlinkClick r:id="rId5"/>
              </a:rPr>
              <a:t>Repeatability: Dealing with New Regulations</a:t>
            </a:r>
            <a:r>
              <a:rPr lang="en-US" dirty="0"/>
              <a:t> – A Rostrum Article, 2012</a:t>
            </a:r>
            <a:endParaRPr lang="en-US" dirty="0">
              <a:hlinkClick r:id="rId6"/>
            </a:endParaRPr>
          </a:p>
          <a:p>
            <a:r>
              <a:rPr lang="en-US" dirty="0">
                <a:hlinkClick r:id="rId6"/>
              </a:rPr>
              <a:t>AB 1749 (McCarty)</a:t>
            </a:r>
            <a:r>
              <a:rPr lang="en-US" dirty="0"/>
              <a:t> – ADT for UC</a:t>
            </a:r>
          </a:p>
          <a:p>
            <a:pPr lvl="1"/>
            <a:r>
              <a:rPr lang="en-US" dirty="0"/>
              <a:t>Students would need 3.0 GPA (CSU requires 2.0 GPA)</a:t>
            </a:r>
          </a:p>
          <a:p>
            <a:pPr lvl="1"/>
            <a:r>
              <a:rPr lang="en-US" dirty="0"/>
              <a:t>Would all ADTs have to meet UC standards?</a:t>
            </a:r>
          </a:p>
          <a:p>
            <a:r>
              <a:rPr lang="en-US" dirty="0"/>
              <a:t>Learn more in the Legislative and Advocacy Update session today at 10:45</a:t>
            </a:r>
          </a:p>
          <a:p>
            <a:pPr marL="0" indent="0">
              <a:buNone/>
            </a:pPr>
            <a:endParaRPr lang="en-US" dirty="0"/>
          </a:p>
        </p:txBody>
      </p:sp>
      <p:sp>
        <p:nvSpPr>
          <p:cNvPr id="4" name="Slide Number Placeholder 3">
            <a:extLst>
              <a:ext uri="{FF2B5EF4-FFF2-40B4-BE49-F238E27FC236}">
                <a16:creationId xmlns:a16="http://schemas.microsoft.com/office/drawing/2014/main" id="{777384B1-E6B0-9BFC-45A7-E9DACA2D77B9}"/>
              </a:ext>
            </a:extLst>
          </p:cNvPr>
          <p:cNvSpPr>
            <a:spLocks noGrp="1"/>
          </p:cNvSpPr>
          <p:nvPr>
            <p:ph type="sldNum" sz="quarter" idx="10"/>
          </p:nvPr>
        </p:nvSpPr>
        <p:spPr/>
        <p:txBody>
          <a:bodyPr/>
          <a:lstStyle/>
          <a:p>
            <a:pPr>
              <a:defRPr/>
            </a:pPr>
            <a:fld id="{06DDD070-D08E-4B40-B4AC-DB5751E9D83C}" type="slidenum">
              <a:rPr lang="en-US" altLang="en-US" smtClean="0"/>
              <a:pPr>
                <a:defRPr/>
              </a:pPr>
              <a:t>27</a:t>
            </a:fld>
            <a:endParaRPr lang="en-US" altLang="en-US"/>
          </a:p>
        </p:txBody>
      </p:sp>
    </p:spTree>
    <p:extLst>
      <p:ext uri="{BB962C8B-B14F-4D97-AF65-F5344CB8AC3E}">
        <p14:creationId xmlns:p14="http://schemas.microsoft.com/office/powerpoint/2010/main" val="1632464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C6EF-3B8F-F512-0EE9-BB10DC77972F}"/>
              </a:ext>
            </a:extLst>
          </p:cNvPr>
          <p:cNvSpPr>
            <a:spLocks noGrp="1"/>
          </p:cNvSpPr>
          <p:nvPr>
            <p:ph type="title"/>
          </p:nvPr>
        </p:nvSpPr>
        <p:spPr>
          <a:xfrm>
            <a:off x="1277650" y="365126"/>
            <a:ext cx="10404598" cy="1068069"/>
          </a:xfrm>
        </p:spPr>
        <p:txBody>
          <a:bodyPr anchor="ctr"/>
          <a:lstStyle/>
          <a:p>
            <a:pPr algn="ctr"/>
            <a:r>
              <a:rPr lang="en-US" b="1" dirty="0"/>
              <a:t>Legislation 2022-23</a:t>
            </a:r>
          </a:p>
        </p:txBody>
      </p:sp>
      <p:sp>
        <p:nvSpPr>
          <p:cNvPr id="3" name="Content Placeholder 2">
            <a:extLst>
              <a:ext uri="{FF2B5EF4-FFF2-40B4-BE49-F238E27FC236}">
                <a16:creationId xmlns:a16="http://schemas.microsoft.com/office/drawing/2014/main" id="{F577245D-1354-EE05-E479-F0F45DA8CDC7}"/>
              </a:ext>
            </a:extLst>
          </p:cNvPr>
          <p:cNvSpPr>
            <a:spLocks noGrp="1"/>
          </p:cNvSpPr>
          <p:nvPr>
            <p:ph sz="half" idx="1"/>
          </p:nvPr>
        </p:nvSpPr>
        <p:spPr>
          <a:xfrm>
            <a:off x="1277650" y="1433195"/>
            <a:ext cx="10546488" cy="4746888"/>
          </a:xfrm>
        </p:spPr>
        <p:txBody>
          <a:bodyPr/>
          <a:lstStyle/>
          <a:p>
            <a:pPr marL="0" indent="0" algn="ctr">
              <a:buNone/>
            </a:pPr>
            <a:r>
              <a:rPr lang="en-US" b="1" dirty="0">
                <a:solidFill>
                  <a:schemeClr val="accent1"/>
                </a:solidFill>
              </a:rPr>
              <a:t>Legislative Priorities – Watch Trailer Bills</a:t>
            </a:r>
          </a:p>
          <a:p>
            <a:endParaRPr lang="en-US" dirty="0"/>
          </a:p>
          <a:p>
            <a:r>
              <a:rPr lang="en-US" dirty="0"/>
              <a:t>Academic Freedom – Session today at 10:45</a:t>
            </a:r>
          </a:p>
          <a:p>
            <a:pPr lvl="1"/>
            <a:r>
              <a:rPr lang="en-US" dirty="0"/>
              <a:t>Support for the protection of academic freedom for faculty and students through legislative action</a:t>
            </a:r>
          </a:p>
          <a:p>
            <a:endParaRPr lang="en-US" dirty="0"/>
          </a:p>
          <a:p>
            <a:r>
              <a:rPr lang="en-US" dirty="0"/>
              <a:t>Open Educational Resources Initiative – See the OERI table</a:t>
            </a:r>
          </a:p>
          <a:p>
            <a:pPr lvl="1"/>
            <a:r>
              <a:rPr lang="en-US" dirty="0"/>
              <a:t>Supports Zero Textbook Cost programs</a:t>
            </a:r>
          </a:p>
          <a:p>
            <a:pPr lvl="1"/>
            <a:r>
              <a:rPr lang="en-US" dirty="0"/>
              <a:t>Key for creating student-centered institutions and unconditional belonging</a:t>
            </a:r>
          </a:p>
          <a:p>
            <a:pPr marL="0" indent="0">
              <a:buNone/>
            </a:pPr>
            <a:endParaRPr lang="en-US" dirty="0"/>
          </a:p>
        </p:txBody>
      </p:sp>
      <p:sp>
        <p:nvSpPr>
          <p:cNvPr id="4" name="Slide Number Placeholder 3">
            <a:extLst>
              <a:ext uri="{FF2B5EF4-FFF2-40B4-BE49-F238E27FC236}">
                <a16:creationId xmlns:a16="http://schemas.microsoft.com/office/drawing/2014/main" id="{777384B1-E6B0-9BFC-45A7-E9DACA2D77B9}"/>
              </a:ext>
            </a:extLst>
          </p:cNvPr>
          <p:cNvSpPr>
            <a:spLocks noGrp="1"/>
          </p:cNvSpPr>
          <p:nvPr>
            <p:ph type="sldNum" sz="quarter" idx="10"/>
          </p:nvPr>
        </p:nvSpPr>
        <p:spPr/>
        <p:txBody>
          <a:bodyPr/>
          <a:lstStyle/>
          <a:p>
            <a:pPr>
              <a:defRPr/>
            </a:pPr>
            <a:fld id="{06DDD070-D08E-4B40-B4AC-DB5751E9D83C}" type="slidenum">
              <a:rPr lang="en-US" altLang="en-US" smtClean="0"/>
              <a:pPr>
                <a:defRPr/>
              </a:pPr>
              <a:t>28</a:t>
            </a:fld>
            <a:endParaRPr lang="en-US" altLang="en-US"/>
          </a:p>
        </p:txBody>
      </p:sp>
    </p:spTree>
    <p:extLst>
      <p:ext uri="{BB962C8B-B14F-4D97-AF65-F5344CB8AC3E}">
        <p14:creationId xmlns:p14="http://schemas.microsoft.com/office/powerpoint/2010/main" val="1512933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AFB0-D45E-8C93-8C22-41F583EAADCC}"/>
              </a:ext>
            </a:extLst>
          </p:cNvPr>
          <p:cNvSpPr>
            <a:spLocks noGrp="1"/>
          </p:cNvSpPr>
          <p:nvPr>
            <p:ph type="title"/>
          </p:nvPr>
        </p:nvSpPr>
        <p:spPr>
          <a:xfrm>
            <a:off x="1655379" y="365125"/>
            <a:ext cx="9668314" cy="486213"/>
          </a:xfrm>
        </p:spPr>
        <p:txBody>
          <a:bodyPr anchor="ctr">
            <a:normAutofit fontScale="90000"/>
          </a:bodyPr>
          <a:lstStyle/>
          <a:p>
            <a:pPr algn="ctr"/>
            <a:r>
              <a:rPr lang="en-US" b="1" dirty="0"/>
              <a:t>Embracing the Consultative Process</a:t>
            </a:r>
          </a:p>
        </p:txBody>
      </p:sp>
      <p:sp>
        <p:nvSpPr>
          <p:cNvPr id="3" name="Content Placeholder 2">
            <a:extLst>
              <a:ext uri="{FF2B5EF4-FFF2-40B4-BE49-F238E27FC236}">
                <a16:creationId xmlns:a16="http://schemas.microsoft.com/office/drawing/2014/main" id="{61B57998-A645-D61A-E7B4-DA9347375228}"/>
              </a:ext>
            </a:extLst>
          </p:cNvPr>
          <p:cNvSpPr>
            <a:spLocks noGrp="1"/>
          </p:cNvSpPr>
          <p:nvPr>
            <p:ph sz="half" idx="1"/>
          </p:nvPr>
        </p:nvSpPr>
        <p:spPr>
          <a:xfrm>
            <a:off x="1354667" y="1100667"/>
            <a:ext cx="9999133" cy="4905995"/>
          </a:xfrm>
        </p:spPr>
        <p:txBody>
          <a:bodyPr/>
          <a:lstStyle/>
          <a:p>
            <a:r>
              <a:rPr lang="en-US" dirty="0"/>
              <a:t>Record number of Collegiality in Action visits and requests for coaching or assistance</a:t>
            </a:r>
          </a:p>
          <a:p>
            <a:r>
              <a:rPr lang="en-US" dirty="0"/>
              <a:t>AB 1725 (Vasconcellos, 1988) Landmark legislation that:</a:t>
            </a:r>
          </a:p>
          <a:p>
            <a:pPr lvl="1"/>
            <a:r>
              <a:rPr lang="en-US" dirty="0"/>
              <a:t>Decoupled the CCCs from the K-12 system</a:t>
            </a:r>
          </a:p>
          <a:p>
            <a:pPr lvl="1"/>
            <a:r>
              <a:rPr lang="en-US" dirty="0"/>
              <a:t>Defined the CCC Mission</a:t>
            </a:r>
          </a:p>
          <a:p>
            <a:pPr lvl="1"/>
            <a:r>
              <a:rPr lang="en-US" dirty="0"/>
              <a:t>Provided for CCC Governance:</a:t>
            </a:r>
          </a:p>
          <a:p>
            <a:pPr lvl="2"/>
            <a:r>
              <a:rPr lang="en-US" dirty="0"/>
              <a:t>Academic senates have primary responsibility for making recommendations in the areas of curriculum and academic standards</a:t>
            </a:r>
          </a:p>
          <a:p>
            <a:pPr lvl="2"/>
            <a:r>
              <a:rPr lang="en-US" dirty="0"/>
              <a:t>Faculty, staff, and students have the right to participate effectively in college/district governance</a:t>
            </a:r>
          </a:p>
          <a:p>
            <a:pPr lvl="1"/>
            <a:r>
              <a:rPr lang="en-US" dirty="0"/>
              <a:t>Informed Title 5 Regulations on Effective Participation vs. Collegial Consultation</a:t>
            </a:r>
          </a:p>
          <a:p>
            <a:pPr lvl="1"/>
            <a:r>
              <a:rPr lang="en-US" dirty="0"/>
              <a:t>Rostrum Article from April 2013: </a:t>
            </a:r>
            <a:r>
              <a:rPr lang="en-US" dirty="0">
                <a:hlinkClick r:id="rId3"/>
              </a:rPr>
              <a:t>10+1 Myths?...</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0F53204-6228-CDDC-2506-3E312A405B07}"/>
              </a:ext>
            </a:extLst>
          </p:cNvPr>
          <p:cNvSpPr>
            <a:spLocks noGrp="1"/>
          </p:cNvSpPr>
          <p:nvPr>
            <p:ph type="sldNum" sz="quarter" idx="10"/>
          </p:nvPr>
        </p:nvSpPr>
        <p:spPr/>
        <p:txBody>
          <a:bodyPr/>
          <a:lstStyle/>
          <a:p>
            <a:pPr>
              <a:defRPr/>
            </a:pPr>
            <a:fld id="{06DDD070-D08E-4B40-B4AC-DB5751E9D83C}" type="slidenum">
              <a:rPr lang="en-US" altLang="en-US" smtClean="0"/>
              <a:pPr>
                <a:defRPr/>
              </a:pPr>
              <a:t>29</a:t>
            </a:fld>
            <a:endParaRPr lang="en-US" altLang="en-US"/>
          </a:p>
        </p:txBody>
      </p:sp>
    </p:spTree>
    <p:extLst>
      <p:ext uri="{BB962C8B-B14F-4D97-AF65-F5344CB8AC3E}">
        <p14:creationId xmlns:p14="http://schemas.microsoft.com/office/powerpoint/2010/main" val="270899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810C-7037-AF3C-10DB-5D2025F429E7}"/>
              </a:ext>
            </a:extLst>
          </p:cNvPr>
          <p:cNvSpPr>
            <a:spLocks noGrp="1"/>
          </p:cNvSpPr>
          <p:nvPr>
            <p:ph type="title"/>
          </p:nvPr>
        </p:nvSpPr>
        <p:spPr>
          <a:xfrm>
            <a:off x="1528997" y="365126"/>
            <a:ext cx="9794696" cy="654206"/>
          </a:xfrm>
        </p:spPr>
        <p:txBody>
          <a:bodyPr anchor="ctr"/>
          <a:lstStyle/>
          <a:p>
            <a:pPr algn="ctr"/>
            <a:r>
              <a:rPr lang="en-US" b="1" dirty="0"/>
              <a:t>Land Acknowledgement</a:t>
            </a:r>
          </a:p>
        </p:txBody>
      </p:sp>
      <p:sp>
        <p:nvSpPr>
          <p:cNvPr id="3" name="Content Placeholder 2">
            <a:extLst>
              <a:ext uri="{FF2B5EF4-FFF2-40B4-BE49-F238E27FC236}">
                <a16:creationId xmlns:a16="http://schemas.microsoft.com/office/drawing/2014/main" id="{CD322279-5E12-AEBC-8594-89E2516801F2}"/>
              </a:ext>
            </a:extLst>
          </p:cNvPr>
          <p:cNvSpPr>
            <a:spLocks noGrp="1"/>
          </p:cNvSpPr>
          <p:nvPr>
            <p:ph sz="half" idx="1"/>
          </p:nvPr>
        </p:nvSpPr>
        <p:spPr>
          <a:xfrm>
            <a:off x="1139251" y="1259174"/>
            <a:ext cx="10508105" cy="4958746"/>
          </a:xfrm>
        </p:spPr>
        <p:txBody>
          <a:bodyPr/>
          <a:lstStyle/>
          <a:p>
            <a:pPr marL="0" marR="0" indent="0">
              <a:lnSpc>
                <a:spcPct val="97000"/>
              </a:lnSpc>
              <a:spcBef>
                <a:spcPts val="0"/>
              </a:spcBef>
              <a:spcAft>
                <a:spcPts val="0"/>
              </a:spcAft>
              <a:buNone/>
            </a:pPr>
            <a:r>
              <a:rPr lang="en-US" sz="2200" dirty="0">
                <a:solidFill>
                  <a:srgbClr val="222222"/>
                </a:solidFill>
                <a:effectLst/>
                <a:latin typeface="Calibri" panose="020F0502020204030204" pitchFamily="34" charset="0"/>
                <a:ea typeface="Calibri" panose="020F0502020204030204" pitchFamily="34" charset="0"/>
              </a:rPr>
              <a:t>We acknowledge that this important work is taking place throughout the unceded territory of California, home to nearly 200 tribal nations. We acknowledge and honor the original inhabitants of our various regions. A land acknowledgment is a critical step towards working with native communities to secure meaningful partnership and inclusion in the stewardship and protection of their cultural resources and homelands. </a:t>
            </a:r>
            <a:endParaRPr lang="en-US" sz="2200" dirty="0">
              <a:effectLst/>
              <a:latin typeface="Arial" panose="020B0604020202020204" pitchFamily="34" charset="0"/>
              <a:ea typeface="Arial" panose="020B0604020202020204" pitchFamily="34" charset="0"/>
            </a:endParaRPr>
          </a:p>
          <a:p>
            <a:pPr marL="0" marR="0" indent="0">
              <a:lnSpc>
                <a:spcPct val="97000"/>
              </a:lnSpc>
              <a:spcBef>
                <a:spcPts val="0"/>
              </a:spcBef>
              <a:spcAft>
                <a:spcPts val="0"/>
              </a:spcAft>
              <a:buNone/>
            </a:pPr>
            <a:endParaRPr lang="en-US" sz="2200" dirty="0">
              <a:solidFill>
                <a:srgbClr val="222222"/>
              </a:solidFill>
              <a:effectLst/>
              <a:latin typeface="Calibri" panose="020F0502020204030204" pitchFamily="34" charset="0"/>
              <a:ea typeface="Calibri" panose="020F0502020204030204" pitchFamily="34" charset="0"/>
            </a:endParaRPr>
          </a:p>
          <a:p>
            <a:pPr marL="0" marR="0" indent="0">
              <a:lnSpc>
                <a:spcPct val="97000"/>
              </a:lnSpc>
              <a:spcBef>
                <a:spcPts val="0"/>
              </a:spcBef>
              <a:spcAft>
                <a:spcPts val="0"/>
              </a:spcAft>
              <a:buNone/>
            </a:pPr>
            <a:r>
              <a:rPr lang="en-US" sz="2200" dirty="0">
                <a:solidFill>
                  <a:srgbClr val="222222"/>
                </a:solidFill>
                <a:effectLst/>
                <a:latin typeface="Calibri" panose="020F0502020204030204" pitchFamily="34" charset="0"/>
                <a:ea typeface="Calibri" panose="020F0502020204030204" pitchFamily="34" charset="0"/>
              </a:rPr>
              <a:t>We begin today by acknowledging that we are holding our gathering on the land of the </a:t>
            </a:r>
            <a:r>
              <a:rPr lang="en-US" sz="2200" dirty="0" err="1">
                <a:solidFill>
                  <a:srgbClr val="222222"/>
                </a:solidFill>
                <a:effectLst/>
                <a:latin typeface="Calibri" panose="020F0502020204030204" pitchFamily="34" charset="0"/>
                <a:ea typeface="Calibri" panose="020F0502020204030204" pitchFamily="34" charset="0"/>
              </a:rPr>
              <a:t>Tongva</a:t>
            </a:r>
            <a:r>
              <a:rPr lang="en-US" sz="2200" dirty="0">
                <a:solidFill>
                  <a:srgbClr val="222222"/>
                </a:solidFill>
                <a:effectLst/>
                <a:latin typeface="Calibri" panose="020F0502020204030204" pitchFamily="34" charset="0"/>
                <a:ea typeface="Calibri" panose="020F0502020204030204" pitchFamily="34" charset="0"/>
              </a:rPr>
              <a:t> (</a:t>
            </a:r>
            <a:r>
              <a:rPr lang="en-US" sz="2200" dirty="0" err="1">
                <a:solidFill>
                  <a:srgbClr val="222222"/>
                </a:solidFill>
                <a:effectLst/>
                <a:latin typeface="Calibri" panose="020F0502020204030204" pitchFamily="34" charset="0"/>
                <a:ea typeface="Calibri" panose="020F0502020204030204" pitchFamily="34" charset="0"/>
              </a:rPr>
              <a:t>Gabrieleño</a:t>
            </a:r>
            <a:r>
              <a:rPr lang="en-US" sz="2200" dirty="0">
                <a:solidFill>
                  <a:srgbClr val="222222"/>
                </a:solidFill>
                <a:effectLst/>
                <a:latin typeface="Calibri" panose="020F0502020204030204" pitchFamily="34" charset="0"/>
                <a:ea typeface="Calibri" panose="020F0502020204030204" pitchFamily="34" charset="0"/>
              </a:rPr>
              <a:t>) Nations who have lived and continue to live here. We recognize the </a:t>
            </a:r>
            <a:r>
              <a:rPr lang="en-US" sz="2200" dirty="0" err="1">
                <a:solidFill>
                  <a:srgbClr val="222222"/>
                </a:solidFill>
                <a:effectLst/>
                <a:latin typeface="Calibri" panose="020F0502020204030204" pitchFamily="34" charset="0"/>
                <a:ea typeface="Calibri" panose="020F0502020204030204" pitchFamily="34" charset="0"/>
              </a:rPr>
              <a:t>Tongva</a:t>
            </a:r>
            <a:r>
              <a:rPr lang="en-US" sz="2200" dirty="0">
                <a:solidFill>
                  <a:srgbClr val="222222"/>
                </a:solidFill>
                <a:effectLst/>
                <a:latin typeface="Calibri" panose="020F0502020204030204" pitchFamily="34" charset="0"/>
                <a:ea typeface="Calibri" panose="020F0502020204030204" pitchFamily="34" charset="0"/>
              </a:rPr>
              <a:t> (</a:t>
            </a:r>
            <a:r>
              <a:rPr lang="en-US" sz="2200" dirty="0" err="1">
                <a:solidFill>
                  <a:srgbClr val="222222"/>
                </a:solidFill>
                <a:effectLst/>
                <a:latin typeface="Calibri" panose="020F0502020204030204" pitchFamily="34" charset="0"/>
                <a:ea typeface="Calibri" panose="020F0502020204030204" pitchFamily="34" charset="0"/>
              </a:rPr>
              <a:t>Gabrieleño</a:t>
            </a:r>
            <a:r>
              <a:rPr lang="en-US" sz="2200" dirty="0">
                <a:solidFill>
                  <a:srgbClr val="222222"/>
                </a:solidFill>
                <a:effectLst/>
                <a:latin typeface="Calibri" panose="020F0502020204030204" pitchFamily="34" charset="0"/>
                <a:ea typeface="Calibri" panose="020F0502020204030204" pitchFamily="34" charset="0"/>
              </a:rPr>
              <a:t>) Nations and their spiritual connection to the ocean and the land as the first stewards and the traditional caretakers of this area we now call Orange County. As we begin, we thank them for their strength, perseverance, and resistance. </a:t>
            </a:r>
            <a:endParaRPr lang="en-US" sz="2200" dirty="0">
              <a:effectLst/>
              <a:latin typeface="Arial" panose="020B0604020202020204" pitchFamily="34" charset="0"/>
              <a:ea typeface="Arial" panose="020B0604020202020204" pitchFamily="34" charset="0"/>
            </a:endParaRPr>
          </a:p>
          <a:p>
            <a:pPr marL="0" indent="0">
              <a:spcBef>
                <a:spcPts val="0"/>
              </a:spcBef>
              <a:spcAft>
                <a:spcPts val="0"/>
              </a:spcAft>
              <a:buNone/>
            </a:pPr>
            <a:endParaRPr lang="en-US" sz="2200" dirty="0">
              <a:solidFill>
                <a:srgbClr val="222222"/>
              </a:solidFill>
              <a:effectLst/>
              <a:latin typeface="Calibri" panose="020F0502020204030204" pitchFamily="34" charset="0"/>
              <a:ea typeface="Calibri" panose="020F0502020204030204" pitchFamily="34" charset="0"/>
            </a:endParaRPr>
          </a:p>
          <a:p>
            <a:pPr marL="0" indent="0">
              <a:spcBef>
                <a:spcPts val="0"/>
              </a:spcBef>
              <a:spcAft>
                <a:spcPts val="0"/>
              </a:spcAft>
              <a:buNone/>
            </a:pPr>
            <a:r>
              <a:rPr lang="en-US" sz="2200" dirty="0">
                <a:solidFill>
                  <a:srgbClr val="222222"/>
                </a:solidFill>
                <a:effectLst/>
                <a:latin typeface="Calibri" panose="020F0502020204030204" pitchFamily="34" charset="0"/>
                <a:ea typeface="Calibri" panose="020F0502020204030204" pitchFamily="34" charset="0"/>
              </a:rPr>
              <a:t>We also wish to acknowledge the other Indigenous Peoples who now call Orange County their home, for their shared struggle to maintain their cultures, languages, worldview, and identities in our diverse City.</a:t>
            </a:r>
            <a:r>
              <a:rPr lang="en-US" sz="2200" dirty="0">
                <a:effectLst/>
              </a:rPr>
              <a:t> </a:t>
            </a:r>
            <a:endParaRPr lang="en-US" sz="2200" dirty="0"/>
          </a:p>
        </p:txBody>
      </p:sp>
      <p:sp>
        <p:nvSpPr>
          <p:cNvPr id="4" name="Slide Number Placeholder 3">
            <a:extLst>
              <a:ext uri="{FF2B5EF4-FFF2-40B4-BE49-F238E27FC236}">
                <a16:creationId xmlns:a16="http://schemas.microsoft.com/office/drawing/2014/main" id="{2DA2C91A-25E6-B6A4-804B-C04AD640F839}"/>
              </a:ext>
            </a:extLst>
          </p:cNvPr>
          <p:cNvSpPr>
            <a:spLocks noGrp="1"/>
          </p:cNvSpPr>
          <p:nvPr>
            <p:ph type="sldNum" sz="quarter" idx="10"/>
          </p:nvPr>
        </p:nvSpPr>
        <p:spPr/>
        <p:txBody>
          <a:bodyPr/>
          <a:lstStyle/>
          <a:p>
            <a:pPr>
              <a:defRPr/>
            </a:pPr>
            <a:fld id="{06DDD070-D08E-4B40-B4AC-DB5751E9D83C}" type="slidenum">
              <a:rPr lang="en-US" altLang="en-US" smtClean="0"/>
              <a:pPr>
                <a:defRPr/>
              </a:pPr>
              <a:t>3</a:t>
            </a:fld>
            <a:endParaRPr lang="en-US" altLang="en-US"/>
          </a:p>
        </p:txBody>
      </p:sp>
    </p:spTree>
    <p:extLst>
      <p:ext uri="{BB962C8B-B14F-4D97-AF65-F5344CB8AC3E}">
        <p14:creationId xmlns:p14="http://schemas.microsoft.com/office/powerpoint/2010/main" val="4085989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AFB0-D45E-8C93-8C22-41F583EAADCC}"/>
              </a:ext>
            </a:extLst>
          </p:cNvPr>
          <p:cNvSpPr>
            <a:spLocks noGrp="1"/>
          </p:cNvSpPr>
          <p:nvPr>
            <p:ph type="title"/>
          </p:nvPr>
        </p:nvSpPr>
        <p:spPr>
          <a:xfrm>
            <a:off x="1655379" y="365125"/>
            <a:ext cx="9668314" cy="486213"/>
          </a:xfrm>
        </p:spPr>
        <p:txBody>
          <a:bodyPr anchor="ctr">
            <a:normAutofit fontScale="90000"/>
          </a:bodyPr>
          <a:lstStyle/>
          <a:p>
            <a:pPr algn="ctr"/>
            <a:r>
              <a:rPr lang="en-US" b="1" dirty="0"/>
              <a:t>Embracing the Consultative Process</a:t>
            </a:r>
          </a:p>
        </p:txBody>
      </p:sp>
      <p:sp>
        <p:nvSpPr>
          <p:cNvPr id="3" name="Content Placeholder 2">
            <a:extLst>
              <a:ext uri="{FF2B5EF4-FFF2-40B4-BE49-F238E27FC236}">
                <a16:creationId xmlns:a16="http://schemas.microsoft.com/office/drawing/2014/main" id="{61B57998-A645-D61A-E7B4-DA9347375228}"/>
              </a:ext>
            </a:extLst>
          </p:cNvPr>
          <p:cNvSpPr>
            <a:spLocks noGrp="1"/>
          </p:cNvSpPr>
          <p:nvPr>
            <p:ph sz="half" idx="1"/>
          </p:nvPr>
        </p:nvSpPr>
        <p:spPr>
          <a:xfrm>
            <a:off x="1354667" y="1100667"/>
            <a:ext cx="9999133" cy="4905995"/>
          </a:xfrm>
        </p:spPr>
        <p:txBody>
          <a:bodyPr/>
          <a:lstStyle/>
          <a:p>
            <a:r>
              <a:rPr lang="en-US" dirty="0"/>
              <a:t>Collegial Consultation: Rely Primarily or Reach Mutual Agreement</a:t>
            </a:r>
          </a:p>
          <a:p>
            <a:r>
              <a:rPr lang="en-US" dirty="0"/>
              <a:t>Academic Senates and Unions to consult before negotiations commence</a:t>
            </a:r>
          </a:p>
          <a:p>
            <a:r>
              <a:rPr lang="en-US" dirty="0"/>
              <a:t>Consultation:</a:t>
            </a:r>
          </a:p>
          <a:p>
            <a:pPr lvl="1"/>
            <a:r>
              <a:rPr lang="en-US" dirty="0"/>
              <a:t>State level: ASCCC and other constituency organizations, 5C, Consultation Council, Board of Governors and Standing Orders</a:t>
            </a:r>
          </a:p>
          <a:p>
            <a:pPr lvl="1"/>
            <a:r>
              <a:rPr lang="en-US" dirty="0"/>
              <a:t>District level/College level: Academic Senate and other constituency groups, Curriculum Committee, Shared Governance Council, Board of Trustees</a:t>
            </a:r>
          </a:p>
          <a:p>
            <a:pPr lvl="1"/>
            <a:r>
              <a:rPr lang="en-US" dirty="0"/>
              <a:t>It takes time</a:t>
            </a:r>
          </a:p>
          <a:p>
            <a:pPr lvl="1"/>
            <a:r>
              <a:rPr lang="en-US" dirty="0"/>
              <a:t>When done with care, it builds trust, community, and a better outcome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F0F53204-6228-CDDC-2506-3E312A405B07}"/>
              </a:ext>
            </a:extLst>
          </p:cNvPr>
          <p:cNvSpPr>
            <a:spLocks noGrp="1"/>
          </p:cNvSpPr>
          <p:nvPr>
            <p:ph type="sldNum" sz="quarter" idx="10"/>
          </p:nvPr>
        </p:nvSpPr>
        <p:spPr/>
        <p:txBody>
          <a:bodyPr/>
          <a:lstStyle/>
          <a:p>
            <a:pPr>
              <a:defRPr/>
            </a:pPr>
            <a:fld id="{06DDD070-D08E-4B40-B4AC-DB5751E9D83C}" type="slidenum">
              <a:rPr lang="en-US" altLang="en-US" smtClean="0"/>
              <a:pPr>
                <a:defRPr/>
              </a:pPr>
              <a:t>30</a:t>
            </a:fld>
            <a:endParaRPr lang="en-US" altLang="en-US"/>
          </a:p>
        </p:txBody>
      </p:sp>
    </p:spTree>
    <p:extLst>
      <p:ext uri="{BB962C8B-B14F-4D97-AF65-F5344CB8AC3E}">
        <p14:creationId xmlns:p14="http://schemas.microsoft.com/office/powerpoint/2010/main" val="103077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AFB0-D45E-8C93-8C22-41F583EAADCC}"/>
              </a:ext>
            </a:extLst>
          </p:cNvPr>
          <p:cNvSpPr>
            <a:spLocks noGrp="1"/>
          </p:cNvSpPr>
          <p:nvPr>
            <p:ph type="title"/>
          </p:nvPr>
        </p:nvSpPr>
        <p:spPr>
          <a:xfrm>
            <a:off x="1655379" y="365125"/>
            <a:ext cx="9668314" cy="486213"/>
          </a:xfrm>
        </p:spPr>
        <p:txBody>
          <a:bodyPr anchor="ctr">
            <a:normAutofit fontScale="90000"/>
          </a:bodyPr>
          <a:lstStyle/>
          <a:p>
            <a:pPr algn="ctr"/>
            <a:r>
              <a:rPr lang="en-US" b="1" dirty="0"/>
              <a:t>Embracing the Consultative Process</a:t>
            </a:r>
          </a:p>
        </p:txBody>
      </p:sp>
      <p:sp>
        <p:nvSpPr>
          <p:cNvPr id="3" name="Content Placeholder 2">
            <a:extLst>
              <a:ext uri="{FF2B5EF4-FFF2-40B4-BE49-F238E27FC236}">
                <a16:creationId xmlns:a16="http://schemas.microsoft.com/office/drawing/2014/main" id="{61B57998-A645-D61A-E7B4-DA9347375228}"/>
              </a:ext>
            </a:extLst>
          </p:cNvPr>
          <p:cNvSpPr>
            <a:spLocks noGrp="1"/>
          </p:cNvSpPr>
          <p:nvPr>
            <p:ph sz="half" idx="1"/>
          </p:nvPr>
        </p:nvSpPr>
        <p:spPr>
          <a:xfrm>
            <a:off x="1439057" y="1379095"/>
            <a:ext cx="10041744" cy="4627566"/>
          </a:xfrm>
        </p:spPr>
        <p:txBody>
          <a:bodyPr/>
          <a:lstStyle/>
          <a:p>
            <a:r>
              <a:rPr lang="en-US" dirty="0"/>
              <a:t>Consultation:</a:t>
            </a:r>
          </a:p>
          <a:p>
            <a:pPr lvl="1"/>
            <a:r>
              <a:rPr lang="en-US" b="1" dirty="0"/>
              <a:t>Not</a:t>
            </a:r>
            <a:r>
              <a:rPr lang="en-US" dirty="0"/>
              <a:t> sitting through presentations about decisions already made. That is information. </a:t>
            </a:r>
          </a:p>
          <a:p>
            <a:pPr lvl="1"/>
            <a:r>
              <a:rPr lang="en-US" dirty="0"/>
              <a:t>Being provided with an issue or proposal and discussing the opportunities and challenges that arise.</a:t>
            </a:r>
          </a:p>
          <a:p>
            <a:pPr lvl="1"/>
            <a:r>
              <a:rPr lang="en-US" dirty="0"/>
              <a:t>Engaging with college, district, and system partners seeking broad feedback: Faculty, Administrators, Classified Professionals, Students, Trustees</a:t>
            </a:r>
          </a:p>
          <a:p>
            <a:pPr lvl="1"/>
            <a:r>
              <a:rPr lang="en-US" b="1" dirty="0"/>
              <a:t>Not</a:t>
            </a:r>
            <a:r>
              <a:rPr lang="en-US" dirty="0"/>
              <a:t> dismissing those with a different view point or that challenge the status quo or current trend.</a:t>
            </a:r>
          </a:p>
          <a:p>
            <a:pPr lvl="1"/>
            <a:r>
              <a:rPr lang="en-US" dirty="0"/>
              <a:t>Includes transparency, respect, and collaboration</a:t>
            </a:r>
          </a:p>
          <a:p>
            <a:pPr marL="0" indent="0">
              <a:buNone/>
            </a:pPr>
            <a:endParaRPr lang="en-US" dirty="0"/>
          </a:p>
        </p:txBody>
      </p:sp>
      <p:sp>
        <p:nvSpPr>
          <p:cNvPr id="4" name="Slide Number Placeholder 3">
            <a:extLst>
              <a:ext uri="{FF2B5EF4-FFF2-40B4-BE49-F238E27FC236}">
                <a16:creationId xmlns:a16="http://schemas.microsoft.com/office/drawing/2014/main" id="{F0F53204-6228-CDDC-2506-3E312A405B07}"/>
              </a:ext>
            </a:extLst>
          </p:cNvPr>
          <p:cNvSpPr>
            <a:spLocks noGrp="1"/>
          </p:cNvSpPr>
          <p:nvPr>
            <p:ph type="sldNum" sz="quarter" idx="10"/>
          </p:nvPr>
        </p:nvSpPr>
        <p:spPr/>
        <p:txBody>
          <a:bodyPr/>
          <a:lstStyle/>
          <a:p>
            <a:pPr>
              <a:defRPr/>
            </a:pPr>
            <a:fld id="{06DDD070-D08E-4B40-B4AC-DB5751E9D83C}" type="slidenum">
              <a:rPr lang="en-US" altLang="en-US" smtClean="0"/>
              <a:pPr>
                <a:defRPr/>
              </a:pPr>
              <a:t>31</a:t>
            </a:fld>
            <a:endParaRPr lang="en-US" altLang="en-US"/>
          </a:p>
        </p:txBody>
      </p:sp>
    </p:spTree>
    <p:extLst>
      <p:ext uri="{BB962C8B-B14F-4D97-AF65-F5344CB8AC3E}">
        <p14:creationId xmlns:p14="http://schemas.microsoft.com/office/powerpoint/2010/main" val="2447423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2DEA-4CC4-157C-1A2A-8EF098A70A7A}"/>
              </a:ext>
            </a:extLst>
          </p:cNvPr>
          <p:cNvSpPr>
            <a:spLocks noGrp="1"/>
          </p:cNvSpPr>
          <p:nvPr>
            <p:ph type="title"/>
          </p:nvPr>
        </p:nvSpPr>
        <p:spPr>
          <a:xfrm>
            <a:off x="1277650" y="365125"/>
            <a:ext cx="10341536" cy="1309479"/>
          </a:xfrm>
        </p:spPr>
        <p:txBody>
          <a:bodyPr anchor="ctr"/>
          <a:lstStyle/>
          <a:p>
            <a:pPr algn="ctr"/>
            <a:r>
              <a:rPr lang="en-US" b="1" dirty="0"/>
              <a:t>Re-Embracing the Consultative Process</a:t>
            </a:r>
          </a:p>
        </p:txBody>
      </p:sp>
      <p:sp>
        <p:nvSpPr>
          <p:cNvPr id="3" name="Content Placeholder 2">
            <a:extLst>
              <a:ext uri="{FF2B5EF4-FFF2-40B4-BE49-F238E27FC236}">
                <a16:creationId xmlns:a16="http://schemas.microsoft.com/office/drawing/2014/main" id="{44176E56-7192-229D-670D-B628135BDFBB}"/>
              </a:ext>
            </a:extLst>
          </p:cNvPr>
          <p:cNvSpPr>
            <a:spLocks noGrp="1"/>
          </p:cNvSpPr>
          <p:nvPr>
            <p:ph sz="half" idx="1"/>
          </p:nvPr>
        </p:nvSpPr>
        <p:spPr>
          <a:xfrm>
            <a:off x="1277650" y="1674604"/>
            <a:ext cx="10341536" cy="4543316"/>
          </a:xfrm>
        </p:spPr>
        <p:txBody>
          <a:bodyPr/>
          <a:lstStyle/>
          <a:p>
            <a:pPr>
              <a:lnSpc>
                <a:spcPct val="100000"/>
              </a:lnSpc>
              <a:spcBef>
                <a:spcPts val="0"/>
              </a:spcBef>
              <a:spcAft>
                <a:spcPts val="600"/>
              </a:spcAft>
            </a:pPr>
            <a:r>
              <a:rPr lang="en-US" dirty="0"/>
              <a:t>The Time is now, to re-embrace the consultative process</a:t>
            </a:r>
          </a:p>
          <a:p>
            <a:pPr>
              <a:lnSpc>
                <a:spcPct val="100000"/>
              </a:lnSpc>
              <a:spcBef>
                <a:spcPts val="0"/>
              </a:spcBef>
              <a:spcAft>
                <a:spcPts val="600"/>
              </a:spcAft>
            </a:pPr>
            <a:r>
              <a:rPr lang="en-US" dirty="0"/>
              <a:t>Starting with the Mission of the California Community Colleges</a:t>
            </a:r>
          </a:p>
          <a:p>
            <a:pPr lvl="1">
              <a:lnSpc>
                <a:spcPct val="100000"/>
              </a:lnSpc>
              <a:spcBef>
                <a:spcPts val="0"/>
              </a:spcBef>
              <a:spcAft>
                <a:spcPts val="600"/>
              </a:spcAft>
            </a:pPr>
            <a:r>
              <a:rPr lang="en-US" dirty="0"/>
              <a:t>Describes broad educational purposes, types of educational offerings, students served</a:t>
            </a:r>
          </a:p>
          <a:p>
            <a:pPr lvl="1">
              <a:lnSpc>
                <a:spcPct val="100000"/>
              </a:lnSpc>
              <a:spcBef>
                <a:spcPts val="0"/>
              </a:spcBef>
              <a:spcAft>
                <a:spcPts val="600"/>
              </a:spcAft>
            </a:pPr>
            <a:r>
              <a:rPr lang="en-US" dirty="0"/>
              <a:t>Baccalaureate Degrees not included</a:t>
            </a:r>
          </a:p>
          <a:p>
            <a:pPr lvl="1">
              <a:lnSpc>
                <a:spcPct val="100000"/>
              </a:lnSpc>
              <a:spcBef>
                <a:spcPts val="0"/>
              </a:spcBef>
              <a:spcAft>
                <a:spcPts val="600"/>
              </a:spcAft>
            </a:pPr>
            <a:r>
              <a:rPr lang="en-US" dirty="0"/>
              <a:t>Provision of remedial (or pretransfer) education no longer included</a:t>
            </a:r>
          </a:p>
          <a:p>
            <a:pPr>
              <a:lnSpc>
                <a:spcPct val="100000"/>
              </a:lnSpc>
              <a:spcBef>
                <a:spcPts val="0"/>
              </a:spcBef>
              <a:spcAft>
                <a:spcPts val="600"/>
              </a:spcAft>
            </a:pPr>
            <a:r>
              <a:rPr lang="en-US" b="0" i="0" u="none" strike="noStrike" dirty="0">
                <a:solidFill>
                  <a:srgbClr val="000000"/>
                </a:solidFill>
                <a:effectLst/>
              </a:rPr>
              <a:t>Homework: </a:t>
            </a:r>
          </a:p>
          <a:p>
            <a:pPr lvl="1">
              <a:lnSpc>
                <a:spcPct val="100000"/>
              </a:lnSpc>
              <a:spcBef>
                <a:spcPts val="0"/>
              </a:spcBef>
              <a:spcAft>
                <a:spcPts val="600"/>
              </a:spcAft>
            </a:pPr>
            <a:r>
              <a:rPr lang="en-US" b="0" i="0" u="none" strike="noStrike" dirty="0">
                <a:solidFill>
                  <a:srgbClr val="000000"/>
                </a:solidFill>
                <a:effectLst/>
              </a:rPr>
              <a:t>Read </a:t>
            </a:r>
            <a:r>
              <a:rPr lang="en-US" b="0" i="0" u="none" strike="noStrike" dirty="0">
                <a:solidFill>
                  <a:srgbClr val="000000"/>
                </a:solidFill>
                <a:effectLst/>
                <a:hlinkClick r:id="rId2"/>
              </a:rPr>
              <a:t>AB 1725 (Vasconcellos, 1988)</a:t>
            </a:r>
            <a:r>
              <a:rPr lang="en-US" b="0" i="0" u="none" strike="noStrike" dirty="0">
                <a:solidFill>
                  <a:srgbClr val="000000"/>
                </a:solidFill>
                <a:effectLst/>
              </a:rPr>
              <a:t> </a:t>
            </a:r>
          </a:p>
          <a:p>
            <a:pPr lvl="1">
              <a:lnSpc>
                <a:spcPct val="100000"/>
              </a:lnSpc>
              <a:spcBef>
                <a:spcPts val="0"/>
              </a:spcBef>
              <a:spcAft>
                <a:spcPts val="600"/>
              </a:spcAft>
            </a:pPr>
            <a:r>
              <a:rPr lang="en-US" dirty="0">
                <a:solidFill>
                  <a:srgbClr val="000000"/>
                </a:solidFill>
              </a:rPr>
              <a:t>Read </a:t>
            </a:r>
            <a:r>
              <a:rPr lang="en-US" b="0" i="0" u="none" strike="noStrike" dirty="0">
                <a:solidFill>
                  <a:srgbClr val="000000"/>
                </a:solidFill>
                <a:effectLst/>
                <a:hlinkClick r:id="rId3"/>
              </a:rPr>
              <a:t>California Education Code §66010.4</a:t>
            </a:r>
            <a:endParaRPr lang="en-US" b="0" i="0" u="none" strike="noStrike" dirty="0">
              <a:solidFill>
                <a:srgbClr val="000000"/>
              </a:solidFill>
              <a:effectLst/>
            </a:endParaRPr>
          </a:p>
          <a:p>
            <a:pPr marL="0" indent="0">
              <a:lnSpc>
                <a:spcPct val="100000"/>
              </a:lnSpc>
              <a:spcBef>
                <a:spcPts val="0"/>
              </a:spcBef>
              <a:spcAft>
                <a:spcPts val="600"/>
              </a:spcAft>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59982285-76D2-1C0B-5FD8-D3E27A01BA56}"/>
              </a:ext>
            </a:extLst>
          </p:cNvPr>
          <p:cNvSpPr>
            <a:spLocks noGrp="1"/>
          </p:cNvSpPr>
          <p:nvPr>
            <p:ph type="sldNum" sz="quarter" idx="10"/>
          </p:nvPr>
        </p:nvSpPr>
        <p:spPr/>
        <p:txBody>
          <a:bodyPr/>
          <a:lstStyle/>
          <a:p>
            <a:pPr>
              <a:defRPr/>
            </a:pPr>
            <a:fld id="{06DDD070-D08E-4B40-B4AC-DB5751E9D83C}" type="slidenum">
              <a:rPr lang="en-US" altLang="en-US" smtClean="0"/>
              <a:pPr>
                <a:defRPr/>
              </a:pPr>
              <a:t>32</a:t>
            </a:fld>
            <a:endParaRPr lang="en-US" altLang="en-US"/>
          </a:p>
        </p:txBody>
      </p:sp>
    </p:spTree>
    <p:extLst>
      <p:ext uri="{BB962C8B-B14F-4D97-AF65-F5344CB8AC3E}">
        <p14:creationId xmlns:p14="http://schemas.microsoft.com/office/powerpoint/2010/main" val="2763304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5162-7C85-9820-E7E4-AEF7F0D8734D}"/>
              </a:ext>
            </a:extLst>
          </p:cNvPr>
          <p:cNvSpPr>
            <a:spLocks noGrp="1"/>
          </p:cNvSpPr>
          <p:nvPr>
            <p:ph type="title"/>
          </p:nvPr>
        </p:nvSpPr>
        <p:spPr>
          <a:xfrm>
            <a:off x="1290006" y="365126"/>
            <a:ext cx="10033687" cy="914698"/>
          </a:xfrm>
        </p:spPr>
        <p:txBody>
          <a:bodyPr anchor="ctr"/>
          <a:lstStyle/>
          <a:p>
            <a:pPr algn="ctr"/>
            <a:r>
              <a:rPr lang="en-US" b="1" dirty="0"/>
              <a:t>Remember…</a:t>
            </a:r>
          </a:p>
        </p:txBody>
      </p:sp>
      <p:sp>
        <p:nvSpPr>
          <p:cNvPr id="3" name="Content Placeholder 2">
            <a:extLst>
              <a:ext uri="{FF2B5EF4-FFF2-40B4-BE49-F238E27FC236}">
                <a16:creationId xmlns:a16="http://schemas.microsoft.com/office/drawing/2014/main" id="{ABAA7EE5-4531-16BB-68FD-05101DBF008A}"/>
              </a:ext>
            </a:extLst>
          </p:cNvPr>
          <p:cNvSpPr>
            <a:spLocks noGrp="1"/>
          </p:cNvSpPr>
          <p:nvPr>
            <p:ph sz="half" idx="1"/>
          </p:nvPr>
        </p:nvSpPr>
        <p:spPr>
          <a:xfrm>
            <a:off x="1290006" y="1279825"/>
            <a:ext cx="10046044" cy="4938096"/>
          </a:xfrm>
        </p:spPr>
        <p:txBody>
          <a:bodyPr/>
          <a:lstStyle/>
          <a:p>
            <a:r>
              <a:rPr lang="en-US" dirty="0"/>
              <a:t>Faculty, in consultation with students and other staff, have worked and continue to work hard meeting students where ‘students are’.</a:t>
            </a:r>
          </a:p>
          <a:p>
            <a:r>
              <a:rPr lang="en-US" dirty="0"/>
              <a:t>Academic senates have been key in transforming classrooms and colleges into culturally responsive and student-centered learning environments.</a:t>
            </a:r>
          </a:p>
          <a:p>
            <a:r>
              <a:rPr lang="en-US"/>
              <a:t>Our work </a:t>
            </a:r>
            <a:r>
              <a:rPr lang="en-US" dirty="0"/>
              <a:t>continues to be grounded in the tenets and principles of inclusion, diversity, equity, anti-racism, and accessibility (IDEAA).</a:t>
            </a:r>
          </a:p>
          <a:p>
            <a:r>
              <a:rPr lang="en-US" b="1" dirty="0"/>
              <a:t>We are 57,000 strong</a:t>
            </a:r>
            <a:r>
              <a:rPr lang="en-US" dirty="0"/>
              <a:t>...you do not have to do this alone:</a:t>
            </a:r>
          </a:p>
          <a:p>
            <a:pPr lvl="1"/>
            <a:r>
              <a:rPr lang="en-US" sz="2400" dirty="0"/>
              <a:t>Work as a team</a:t>
            </a:r>
          </a:p>
          <a:p>
            <a:pPr lvl="1"/>
            <a:r>
              <a:rPr lang="en-US" sz="2400" dirty="0"/>
              <a:t>Take care of yourself</a:t>
            </a:r>
          </a:p>
          <a:p>
            <a:pPr lvl="1"/>
            <a:r>
              <a:rPr lang="en-US" sz="2400" dirty="0"/>
              <a:t>Care for others</a:t>
            </a:r>
          </a:p>
        </p:txBody>
      </p:sp>
      <p:sp>
        <p:nvSpPr>
          <p:cNvPr id="4" name="Slide Number Placeholder 3">
            <a:extLst>
              <a:ext uri="{FF2B5EF4-FFF2-40B4-BE49-F238E27FC236}">
                <a16:creationId xmlns:a16="http://schemas.microsoft.com/office/drawing/2014/main" id="{A219FDBB-39B8-65DB-90B7-5599DC88E705}"/>
              </a:ext>
            </a:extLst>
          </p:cNvPr>
          <p:cNvSpPr>
            <a:spLocks noGrp="1"/>
          </p:cNvSpPr>
          <p:nvPr>
            <p:ph type="sldNum" sz="quarter" idx="10"/>
          </p:nvPr>
        </p:nvSpPr>
        <p:spPr/>
        <p:txBody>
          <a:bodyPr/>
          <a:lstStyle/>
          <a:p>
            <a:pPr>
              <a:defRPr/>
            </a:pPr>
            <a:fld id="{576C9E23-81DC-524C-9AAF-31FE3F6CAB57}" type="slidenum">
              <a:rPr lang="en-US" altLang="en-US" smtClean="0"/>
              <a:pPr>
                <a:defRPr/>
              </a:pPr>
              <a:t>33</a:t>
            </a:fld>
            <a:endParaRPr lang="en-US" altLang="en-US" dirty="0"/>
          </a:p>
        </p:txBody>
      </p:sp>
    </p:spTree>
    <p:extLst>
      <p:ext uri="{BB962C8B-B14F-4D97-AF65-F5344CB8AC3E}">
        <p14:creationId xmlns:p14="http://schemas.microsoft.com/office/powerpoint/2010/main" val="3420755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E1BC-9710-BBE6-5834-C6ED98B8373E}"/>
              </a:ext>
            </a:extLst>
          </p:cNvPr>
          <p:cNvSpPr>
            <a:spLocks noGrp="1"/>
          </p:cNvSpPr>
          <p:nvPr>
            <p:ph type="title"/>
          </p:nvPr>
        </p:nvSpPr>
        <p:spPr/>
        <p:txBody>
          <a:bodyPr/>
          <a:lstStyle/>
          <a:p>
            <a:r>
              <a:rPr lang="en-US" dirty="0"/>
              <a:t>Over the next three days…</a:t>
            </a:r>
          </a:p>
        </p:txBody>
      </p:sp>
      <p:sp>
        <p:nvSpPr>
          <p:cNvPr id="3" name="Content Placeholder 2">
            <a:extLst>
              <a:ext uri="{FF2B5EF4-FFF2-40B4-BE49-F238E27FC236}">
                <a16:creationId xmlns:a16="http://schemas.microsoft.com/office/drawing/2014/main" id="{1C841689-A79D-5BAA-E79E-63FB171253AE}"/>
              </a:ext>
            </a:extLst>
          </p:cNvPr>
          <p:cNvSpPr>
            <a:spLocks noGrp="1"/>
          </p:cNvSpPr>
          <p:nvPr>
            <p:ph idx="1"/>
          </p:nvPr>
        </p:nvSpPr>
        <p:spPr>
          <a:xfrm>
            <a:off x="838200" y="2473378"/>
            <a:ext cx="10515600" cy="4248098"/>
          </a:xfrm>
        </p:spPr>
        <p:txBody>
          <a:bodyPr/>
          <a:lstStyle/>
          <a:p>
            <a:r>
              <a:rPr lang="en-US" dirty="0"/>
              <a:t>Take time to:</a:t>
            </a:r>
          </a:p>
          <a:p>
            <a:pPr marL="342900" indent="-342900">
              <a:buClr>
                <a:schemeClr val="tx1"/>
              </a:buClr>
              <a:buFont typeface="Arial" panose="020B0604020202020204" pitchFamily="34" charset="0"/>
              <a:buChar char="•"/>
            </a:pPr>
            <a:r>
              <a:rPr lang="en-US" dirty="0"/>
              <a:t>Make space for connection and belonging</a:t>
            </a:r>
          </a:p>
          <a:p>
            <a:pPr marL="342900" indent="-342900">
              <a:buClr>
                <a:schemeClr val="tx1"/>
              </a:buClr>
              <a:buFont typeface="Arial" panose="020B0604020202020204" pitchFamily="34" charset="0"/>
              <a:buChar char="•"/>
            </a:pPr>
            <a:r>
              <a:rPr lang="en-US" dirty="0"/>
              <a:t>Center on authentic voices and lived experiences in the 10+1,</a:t>
            </a:r>
          </a:p>
          <a:p>
            <a:pPr marL="342900" indent="-342900">
              <a:buClr>
                <a:schemeClr val="tx1"/>
              </a:buClr>
              <a:buFont typeface="Arial" panose="020B0604020202020204" pitchFamily="34" charset="0"/>
              <a:buChar char="•"/>
            </a:pPr>
            <a:r>
              <a:rPr lang="en-US" dirty="0"/>
              <a:t>Thank a colleague for the good work they do,</a:t>
            </a:r>
          </a:p>
          <a:p>
            <a:pPr marL="342900" indent="-342900">
              <a:buClr>
                <a:schemeClr val="tx1"/>
              </a:buClr>
              <a:buFont typeface="Arial" panose="020B0604020202020204" pitchFamily="34" charset="0"/>
              <a:buChar char="•"/>
            </a:pPr>
            <a:r>
              <a:rPr lang="en-US" dirty="0"/>
              <a:t>Thank a student for their advocacy,</a:t>
            </a:r>
          </a:p>
          <a:p>
            <a:pPr marL="342900" indent="-342900">
              <a:buClr>
                <a:schemeClr val="tx1"/>
              </a:buClr>
              <a:buFont typeface="Arial" panose="020B0604020202020204" pitchFamily="34" charset="0"/>
              <a:buChar char="•"/>
            </a:pPr>
            <a:r>
              <a:rPr lang="en-US" dirty="0"/>
              <a:t>Thank your family for letting you be here, and</a:t>
            </a:r>
          </a:p>
          <a:p>
            <a:pPr marL="342900" indent="-342900">
              <a:buClr>
                <a:schemeClr val="tx1"/>
              </a:buClr>
              <a:buFont typeface="Arial" panose="020B0604020202020204" pitchFamily="34" charset="0"/>
              <a:buChar char="•"/>
            </a:pPr>
            <a:r>
              <a:rPr lang="en-US" dirty="0"/>
              <a:t>Enjoy this time with colleagues!</a:t>
            </a:r>
          </a:p>
          <a:p>
            <a:pPr>
              <a:buClr>
                <a:schemeClr val="tx1"/>
              </a:buClr>
            </a:pPr>
            <a:endParaRPr lang="en-US" dirty="0"/>
          </a:p>
          <a:p>
            <a:pPr algn="ctr"/>
            <a:r>
              <a:rPr lang="en-US" sz="4200" i="1" dirty="0">
                <a:solidFill>
                  <a:schemeClr val="tx1"/>
                </a:solidFill>
                <a:latin typeface="Bradley Hand" pitchFamily="2" charset="77"/>
              </a:rPr>
              <a:t>Thank you!</a:t>
            </a:r>
          </a:p>
          <a:p>
            <a:endParaRPr lang="en-US" dirty="0"/>
          </a:p>
        </p:txBody>
      </p:sp>
      <p:sp>
        <p:nvSpPr>
          <p:cNvPr id="4" name="Slide Number Placeholder 3">
            <a:extLst>
              <a:ext uri="{FF2B5EF4-FFF2-40B4-BE49-F238E27FC236}">
                <a16:creationId xmlns:a16="http://schemas.microsoft.com/office/drawing/2014/main" id="{72E919E8-1AA4-E3B9-F6AA-28A4A56EB0AD}"/>
              </a:ext>
            </a:extLst>
          </p:cNvPr>
          <p:cNvSpPr>
            <a:spLocks noGrp="1"/>
          </p:cNvSpPr>
          <p:nvPr>
            <p:ph type="sldNum" sz="quarter" idx="10"/>
          </p:nvPr>
        </p:nvSpPr>
        <p:spPr/>
        <p:txBody>
          <a:bodyPr/>
          <a:lstStyle/>
          <a:p>
            <a:pPr>
              <a:defRPr/>
            </a:pPr>
            <a:fld id="{8856F6ED-E3DC-8A4A-AABE-AFCED42314C4}" type="slidenum">
              <a:rPr lang="en-US" altLang="en-US" smtClean="0"/>
              <a:pPr>
                <a:defRPr/>
              </a:pPr>
              <a:t>34</a:t>
            </a:fld>
            <a:endParaRPr lang="en-US" altLang="en-US"/>
          </a:p>
        </p:txBody>
      </p:sp>
    </p:spTree>
    <p:extLst>
      <p:ext uri="{BB962C8B-B14F-4D97-AF65-F5344CB8AC3E}">
        <p14:creationId xmlns:p14="http://schemas.microsoft.com/office/powerpoint/2010/main" val="125611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5E6A-B02E-5585-8070-FF23232764BD}"/>
              </a:ext>
            </a:extLst>
          </p:cNvPr>
          <p:cNvSpPr>
            <a:spLocks noGrp="1"/>
          </p:cNvSpPr>
          <p:nvPr>
            <p:ph type="title"/>
          </p:nvPr>
        </p:nvSpPr>
        <p:spPr/>
        <p:txBody>
          <a:bodyPr>
            <a:normAutofit/>
          </a:bodyPr>
          <a:lstStyle/>
          <a:p>
            <a:pPr algn="ctr"/>
            <a:r>
              <a:rPr lang="en-US" sz="5200" b="1" dirty="0"/>
              <a:t>Actions</a:t>
            </a:r>
          </a:p>
        </p:txBody>
      </p:sp>
      <p:sp>
        <p:nvSpPr>
          <p:cNvPr id="5" name="Content Placeholder 2">
            <a:extLst>
              <a:ext uri="{FF2B5EF4-FFF2-40B4-BE49-F238E27FC236}">
                <a16:creationId xmlns:a16="http://schemas.microsoft.com/office/drawing/2014/main" id="{9D74385C-406D-E656-3BB3-A64E45CFDEE4}"/>
              </a:ext>
            </a:extLst>
          </p:cNvPr>
          <p:cNvSpPr txBox="1">
            <a:spLocks/>
          </p:cNvSpPr>
          <p:nvPr/>
        </p:nvSpPr>
        <p:spPr>
          <a:xfrm>
            <a:off x="274820" y="2458748"/>
            <a:ext cx="5817077" cy="3231304"/>
          </a:xfrm>
          <a:prstGeom prst="rect">
            <a:avLst/>
          </a:prstGeom>
        </p:spPr>
        <p:txBody>
          <a:bodyPr anchor="ct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accent1"/>
                </a:solidFill>
              </a:rPr>
              <a:t>Adoption of Procedures</a:t>
            </a:r>
          </a:p>
          <a:p>
            <a:pPr marL="0" indent="0" algn="ctr">
              <a:buFont typeface="Arial" panose="020B0604020202020204" pitchFamily="34" charset="0"/>
              <a:buNone/>
            </a:pPr>
            <a:r>
              <a:rPr lang="en-US" sz="3200" dirty="0">
                <a:solidFill>
                  <a:schemeClr val="accent1"/>
                </a:solidFill>
              </a:rPr>
              <a:t>for 2023 Spring</a:t>
            </a:r>
          </a:p>
          <a:p>
            <a:pPr marL="0" indent="0" algn="ctr">
              <a:buFont typeface="Arial" panose="020B0604020202020204" pitchFamily="34" charset="0"/>
              <a:buNone/>
            </a:pPr>
            <a:r>
              <a:rPr lang="en-US" sz="3200" dirty="0">
                <a:solidFill>
                  <a:schemeClr val="accent1"/>
                </a:solidFill>
              </a:rPr>
              <a:t>Plenary Session</a:t>
            </a:r>
          </a:p>
          <a:p>
            <a:pPr marL="0" indent="0" algn="ctr">
              <a:lnSpc>
                <a:spcPct val="100000"/>
              </a:lnSpc>
              <a:buFont typeface="Arial" panose="020B0604020202020204" pitchFamily="34" charset="0"/>
              <a:buNone/>
            </a:pPr>
            <a:r>
              <a:rPr lang="en-US" sz="2000" dirty="0"/>
              <a:t>Procedures can be found on the </a:t>
            </a:r>
            <a:r>
              <a:rPr lang="en-US" sz="2000" dirty="0">
                <a:hlinkClick r:id="rId2"/>
              </a:rPr>
              <a:t>Spring 2023 Resolutions Page</a:t>
            </a:r>
            <a:r>
              <a:rPr lang="en-US" sz="2000" dirty="0"/>
              <a:t>, linked in the Resolutions tab of the </a:t>
            </a:r>
            <a:r>
              <a:rPr lang="en-US" sz="2000" dirty="0">
                <a:hlinkClick r:id="rId3"/>
              </a:rPr>
              <a:t>2023 Spring Plenary Session webpage</a:t>
            </a:r>
            <a:endParaRPr lang="en-US" sz="2000" dirty="0"/>
          </a:p>
        </p:txBody>
      </p:sp>
      <p:sp>
        <p:nvSpPr>
          <p:cNvPr id="6" name="Content Placeholder 3">
            <a:extLst>
              <a:ext uri="{FF2B5EF4-FFF2-40B4-BE49-F238E27FC236}">
                <a16:creationId xmlns:a16="http://schemas.microsoft.com/office/drawing/2014/main" id="{29946B40-F67F-030B-80F7-43D74E1BFE5F}"/>
              </a:ext>
            </a:extLst>
          </p:cNvPr>
          <p:cNvSpPr txBox="1">
            <a:spLocks/>
          </p:cNvSpPr>
          <p:nvPr/>
        </p:nvSpPr>
        <p:spPr>
          <a:xfrm>
            <a:off x="6091897" y="2599637"/>
            <a:ext cx="5697154" cy="2949526"/>
          </a:xfrm>
          <a:prstGeom prst="rect">
            <a:avLst/>
          </a:prstGeom>
        </p:spPr>
        <p:txBody>
          <a:bodyPr anchor="ct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accent1"/>
                </a:solidFill>
              </a:rPr>
              <a:t>Adoption of Minutes</a:t>
            </a:r>
          </a:p>
          <a:p>
            <a:pPr marL="0" indent="0" algn="ctr">
              <a:buFont typeface="Arial" panose="020B0604020202020204" pitchFamily="34" charset="0"/>
              <a:buNone/>
            </a:pPr>
            <a:r>
              <a:rPr lang="en-US" sz="3200" dirty="0">
                <a:solidFill>
                  <a:schemeClr val="accent1"/>
                </a:solidFill>
              </a:rPr>
              <a:t>from </a:t>
            </a:r>
            <a:r>
              <a:rPr lang="en-US" sz="3200">
                <a:solidFill>
                  <a:schemeClr val="accent1"/>
                </a:solidFill>
              </a:rPr>
              <a:t>2022 Fall</a:t>
            </a:r>
            <a:endParaRPr lang="en-US" sz="3200" dirty="0">
              <a:solidFill>
                <a:schemeClr val="accent1"/>
              </a:solidFill>
            </a:endParaRPr>
          </a:p>
          <a:p>
            <a:pPr marL="0" indent="0" algn="ctr">
              <a:buFont typeface="Arial" panose="020B0604020202020204" pitchFamily="34" charset="0"/>
              <a:buNone/>
            </a:pPr>
            <a:r>
              <a:rPr lang="en-US" sz="3200" dirty="0">
                <a:solidFill>
                  <a:schemeClr val="accent1"/>
                </a:solidFill>
              </a:rPr>
              <a:t>Plenary Session</a:t>
            </a:r>
            <a:endParaRPr lang="en-US" sz="1600" dirty="0">
              <a:solidFill>
                <a:schemeClr val="accent1"/>
              </a:solidFill>
            </a:endParaRPr>
          </a:p>
          <a:p>
            <a:pPr marL="0" indent="0" algn="ctr">
              <a:lnSpc>
                <a:spcPct val="100000"/>
              </a:lnSpc>
              <a:buFont typeface="Arial" panose="020B0604020202020204" pitchFamily="34" charset="0"/>
              <a:buNone/>
            </a:pPr>
            <a:r>
              <a:rPr lang="en-US" sz="2000" dirty="0">
                <a:hlinkClick r:id="rId4"/>
              </a:rPr>
              <a:t>2022 Fall Plenary Session Minutes</a:t>
            </a:r>
            <a:r>
              <a:rPr lang="en-US" sz="2000" dirty="0"/>
              <a:t> </a:t>
            </a:r>
            <a:br>
              <a:rPr lang="en-US" sz="2000" dirty="0"/>
            </a:br>
            <a:r>
              <a:rPr lang="en-US" sz="2000" dirty="0"/>
              <a:t>OR under Resources tab on </a:t>
            </a:r>
            <a:r>
              <a:rPr lang="en-US" sz="2000" dirty="0">
                <a:hlinkClick r:id="rId3"/>
              </a:rPr>
              <a:t>2023 Spring  Plenary Session webpage</a:t>
            </a:r>
            <a:endParaRPr lang="en-US" sz="2000" dirty="0"/>
          </a:p>
        </p:txBody>
      </p:sp>
      <p:sp>
        <p:nvSpPr>
          <p:cNvPr id="7" name="TextBox 6">
            <a:extLst>
              <a:ext uri="{FF2B5EF4-FFF2-40B4-BE49-F238E27FC236}">
                <a16:creationId xmlns:a16="http://schemas.microsoft.com/office/drawing/2014/main" id="{7342B9FA-302F-67C7-F3AF-1C17416F6177}"/>
              </a:ext>
            </a:extLst>
          </p:cNvPr>
          <p:cNvSpPr txBox="1"/>
          <p:nvPr/>
        </p:nvSpPr>
        <p:spPr>
          <a:xfrm>
            <a:off x="1294760" y="5815788"/>
            <a:ext cx="9594274" cy="769441"/>
          </a:xfrm>
          <a:prstGeom prst="rect">
            <a:avLst/>
          </a:prstGeom>
          <a:noFill/>
        </p:spPr>
        <p:txBody>
          <a:bodyPr wrap="square" rtlCol="0">
            <a:spAutoFit/>
          </a:bodyPr>
          <a:lstStyle/>
          <a:p>
            <a:pPr algn="ctr"/>
            <a:r>
              <a:rPr lang="en-US" sz="2200" dirty="0">
                <a:solidFill>
                  <a:schemeClr val="accent1"/>
                </a:solidFill>
                <a:latin typeface="+mj-lt"/>
              </a:rPr>
              <a:t>Also, please review the </a:t>
            </a:r>
            <a:r>
              <a:rPr lang="en-US" sz="2200" dirty="0">
                <a:solidFill>
                  <a:schemeClr val="accent1"/>
                </a:solidFill>
                <a:latin typeface="+mj-lt"/>
                <a:hlinkClick r:id="rId5"/>
              </a:rPr>
              <a:t>ASCCC Treasurer's Report (2/28/2023)</a:t>
            </a:r>
            <a:endParaRPr lang="en-US" sz="2200" dirty="0">
              <a:solidFill>
                <a:schemeClr val="accent1"/>
              </a:solidFill>
              <a:latin typeface="+mj-lt"/>
            </a:endParaRPr>
          </a:p>
          <a:p>
            <a:pPr algn="ctr"/>
            <a:r>
              <a:rPr lang="en-US" sz="2200" dirty="0">
                <a:solidFill>
                  <a:schemeClr val="accent1"/>
                </a:solidFill>
                <a:latin typeface="+mj-lt"/>
              </a:rPr>
              <a:t>available on the </a:t>
            </a:r>
            <a:r>
              <a:rPr lang="en-US" sz="2200" dirty="0">
                <a:solidFill>
                  <a:schemeClr val="accent1"/>
                </a:solidFill>
                <a:latin typeface="+mj-lt"/>
                <a:hlinkClick r:id="rId3"/>
              </a:rPr>
              <a:t>2023 Spring Plenary Session Event webpage</a:t>
            </a:r>
            <a:endParaRPr lang="en-US" sz="2200" dirty="0">
              <a:solidFill>
                <a:schemeClr val="accent1"/>
              </a:solidFill>
              <a:latin typeface="+mj-lt"/>
            </a:endParaRPr>
          </a:p>
        </p:txBody>
      </p:sp>
      <p:sp>
        <p:nvSpPr>
          <p:cNvPr id="4" name="Slide Number Placeholder 3">
            <a:extLst>
              <a:ext uri="{FF2B5EF4-FFF2-40B4-BE49-F238E27FC236}">
                <a16:creationId xmlns:a16="http://schemas.microsoft.com/office/drawing/2014/main" id="{CB5ED5C4-DADC-CFB2-39C3-FF46A8C15AE7}"/>
              </a:ext>
            </a:extLst>
          </p:cNvPr>
          <p:cNvSpPr>
            <a:spLocks noGrp="1"/>
          </p:cNvSpPr>
          <p:nvPr>
            <p:ph type="sldNum" sz="quarter" idx="10"/>
          </p:nvPr>
        </p:nvSpPr>
        <p:spPr/>
        <p:txBody>
          <a:bodyPr/>
          <a:lstStyle/>
          <a:p>
            <a:pPr>
              <a:defRPr/>
            </a:pPr>
            <a:fld id="{8856F6ED-E3DC-8A4A-AABE-AFCED42314C4}" type="slidenum">
              <a:rPr lang="en-US" altLang="en-US" smtClean="0"/>
              <a:pPr>
                <a:defRPr/>
              </a:pPr>
              <a:t>4</a:t>
            </a:fld>
            <a:endParaRPr lang="en-US" altLang="en-US"/>
          </a:p>
        </p:txBody>
      </p:sp>
    </p:spTree>
    <p:extLst>
      <p:ext uri="{BB962C8B-B14F-4D97-AF65-F5344CB8AC3E}">
        <p14:creationId xmlns:p14="http://schemas.microsoft.com/office/powerpoint/2010/main" val="34131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3893600" y="2838325"/>
            <a:ext cx="4395000" cy="1533000"/>
          </a:xfrm>
          <a:prstGeom prst="rect">
            <a:avLst/>
          </a:prstGeom>
          <a:noFill/>
          <a:ln>
            <a:noFill/>
          </a:ln>
        </p:spPr>
        <p:txBody>
          <a:bodyPr spcFirstLastPara="1" vert="horz" wrap="square" lIns="91425" tIns="45700" rIns="91425" bIns="45700" numCol="1" anchor="b" anchorCtr="0" compatLnSpc="1">
            <a:prstTxWarp prst="textNoShape">
              <a:avLst/>
            </a:prstTxWarp>
            <a:spAutoFit/>
          </a:bodyPr>
          <a:lstStyle/>
          <a:p>
            <a:pPr>
              <a:buClr>
                <a:schemeClr val="dk2"/>
              </a:buClr>
              <a:buSzPts val="3600"/>
            </a:pPr>
            <a:r>
              <a:rPr lang="en-US" sz="2600" dirty="0">
                <a:latin typeface="Arial"/>
                <a:ea typeface="Arial"/>
                <a:cs typeface="Arial"/>
                <a:sym typeface="Arial"/>
              </a:rPr>
              <a:t>Supporting the Work of the </a:t>
            </a:r>
            <a:br>
              <a:rPr lang="en-US" sz="2600" dirty="0">
                <a:latin typeface="Arial"/>
                <a:ea typeface="Arial"/>
                <a:cs typeface="Arial"/>
                <a:sym typeface="Arial"/>
              </a:rPr>
            </a:br>
            <a:r>
              <a:rPr lang="en-US" sz="2600" dirty="0">
                <a:latin typeface="Arial"/>
                <a:ea typeface="Arial"/>
                <a:cs typeface="Arial"/>
                <a:sym typeface="Arial"/>
              </a:rPr>
              <a:t>Academic Senate for California Community Colleges</a:t>
            </a:r>
            <a:endParaRPr sz="1520" dirty="0">
              <a:latin typeface="Arial"/>
              <a:ea typeface="Arial"/>
              <a:cs typeface="Arial"/>
              <a:sym typeface="Arial"/>
            </a:endParaRPr>
          </a:p>
        </p:txBody>
      </p:sp>
      <p:sp>
        <p:nvSpPr>
          <p:cNvPr id="69" name="Google Shape;69;p9"/>
          <p:cNvSpPr txBox="1">
            <a:spLocks noGrp="1"/>
          </p:cNvSpPr>
          <p:nvPr>
            <p:ph type="subTitle" idx="1"/>
          </p:nvPr>
        </p:nvSpPr>
        <p:spPr>
          <a:xfrm>
            <a:off x="3893610" y="4983881"/>
            <a:ext cx="4395000" cy="1569900"/>
          </a:xfrm>
          <a:prstGeom prst="rect">
            <a:avLst/>
          </a:prstGeom>
        </p:spPr>
        <p:txBody>
          <a:bodyPr spcFirstLastPara="1" vert="horz" wrap="square" lIns="91425" tIns="45700" rIns="91425" bIns="45700" numCol="1" anchor="t" anchorCtr="0" compatLnSpc="1">
            <a:prstTxWarp prst="textNoShape">
              <a:avLst/>
            </a:prstTxWarp>
            <a:spAutoFit/>
          </a:bodyPr>
          <a:lstStyle/>
          <a:p>
            <a:pPr marL="0" indent="0"/>
            <a:r>
              <a:rPr lang="en-US"/>
              <a:t>ASCCC Spring Plenary Report</a:t>
            </a:r>
            <a:endParaRPr/>
          </a:p>
          <a:p>
            <a:pPr marL="0" indent="0"/>
            <a:r>
              <a:rPr lang="en-US"/>
              <a:t>April 20th - 22nd</a:t>
            </a:r>
            <a:endParaRPr/>
          </a:p>
          <a:p>
            <a:pPr marL="0" indent="0"/>
            <a:r>
              <a:rPr lang="en-US"/>
              <a:t>Doubletree Anaheim - Orange County</a:t>
            </a:r>
            <a:endParaRPr/>
          </a:p>
        </p:txBody>
      </p:sp>
      <p:sp>
        <p:nvSpPr>
          <p:cNvPr id="70" name="Google Shape;70;p9">
            <a:extLst>
              <a:ext uri="{C183D7F6-B498-43B3-948B-1728B52AA6E4}">
                <adec:decorative xmlns:adec="http://schemas.microsoft.com/office/drawing/2017/decorative" val="1"/>
              </a:ext>
            </a:extLst>
          </p:cNvPr>
          <p:cNvSpPr/>
          <p:nvPr/>
        </p:nvSpPr>
        <p:spPr>
          <a:xfrm>
            <a:off x="4292400" y="297775"/>
            <a:ext cx="3607200" cy="1815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pic>
        <p:nvPicPr>
          <p:cNvPr id="71" name="Google Shape;71;p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29187" y="922975"/>
            <a:ext cx="2123838" cy="17495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0"/>
          <p:cNvSpPr txBox="1">
            <a:spLocks noGrp="1"/>
          </p:cNvSpPr>
          <p:nvPr>
            <p:ph type="title"/>
          </p:nvPr>
        </p:nvSpPr>
        <p:spPr>
          <a:xfrm>
            <a:off x="2189825" y="953271"/>
            <a:ext cx="7886700" cy="591000"/>
          </a:xfrm>
          <a:prstGeom prst="rect">
            <a:avLst/>
          </a:prstGeom>
          <a:noFill/>
          <a:ln>
            <a:noFill/>
          </a:ln>
        </p:spPr>
        <p:txBody>
          <a:bodyPr spcFirstLastPara="1" vert="horz" wrap="square" lIns="91425" tIns="45700" rIns="91425" bIns="45700" numCol="1" anchor="ctr" anchorCtr="0" compatLnSpc="1">
            <a:prstTxWarp prst="textNoShape">
              <a:avLst/>
            </a:prstTxWarp>
            <a:spAutoFit/>
          </a:bodyPr>
          <a:lstStyle/>
          <a:p>
            <a:pPr algn="ctr">
              <a:buSzPts val="4000"/>
            </a:pPr>
            <a:r>
              <a:rPr lang="en-US" dirty="0">
                <a:latin typeface="Arial"/>
                <a:ea typeface="Arial"/>
                <a:cs typeface="Arial"/>
                <a:sym typeface="Arial"/>
              </a:rPr>
              <a:t>2022-2023 Board of Directors</a:t>
            </a:r>
            <a:endParaRPr dirty="0">
              <a:latin typeface="Arial"/>
              <a:ea typeface="Arial"/>
              <a:cs typeface="Arial"/>
              <a:sym typeface="Arial"/>
            </a:endParaRPr>
          </a:p>
        </p:txBody>
      </p:sp>
      <p:graphicFrame>
        <p:nvGraphicFramePr>
          <p:cNvPr id="76" name="Google Shape;76;p10"/>
          <p:cNvGraphicFramePr/>
          <p:nvPr/>
        </p:nvGraphicFramePr>
        <p:xfrm>
          <a:off x="1838525" y="1993275"/>
          <a:ext cx="8447425" cy="4763995"/>
        </p:xfrm>
        <a:graphic>
          <a:graphicData uri="http://schemas.openxmlformats.org/drawingml/2006/table">
            <a:tbl>
              <a:tblPr>
                <a:noFill/>
              </a:tblPr>
              <a:tblGrid>
                <a:gridCol w="1122125">
                  <a:extLst>
                    <a:ext uri="{9D8B030D-6E8A-4147-A177-3AD203B41FA5}">
                      <a16:colId xmlns:a16="http://schemas.microsoft.com/office/drawing/2014/main" val="20000"/>
                    </a:ext>
                  </a:extLst>
                </a:gridCol>
                <a:gridCol w="2823675">
                  <a:extLst>
                    <a:ext uri="{9D8B030D-6E8A-4147-A177-3AD203B41FA5}">
                      <a16:colId xmlns:a16="http://schemas.microsoft.com/office/drawing/2014/main" val="20001"/>
                    </a:ext>
                  </a:extLst>
                </a:gridCol>
                <a:gridCol w="1156850">
                  <a:extLst>
                    <a:ext uri="{9D8B030D-6E8A-4147-A177-3AD203B41FA5}">
                      <a16:colId xmlns:a16="http://schemas.microsoft.com/office/drawing/2014/main" val="20002"/>
                    </a:ext>
                  </a:extLst>
                </a:gridCol>
                <a:gridCol w="3344775">
                  <a:extLst>
                    <a:ext uri="{9D8B030D-6E8A-4147-A177-3AD203B41FA5}">
                      <a16:colId xmlns:a16="http://schemas.microsoft.com/office/drawing/2014/main" val="20003"/>
                    </a:ext>
                  </a:extLst>
                </a:gridCol>
              </a:tblGrid>
              <a:tr h="1380775">
                <a:tc>
                  <a:txBody>
                    <a:bodyPr/>
                    <a:lstStyle/>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b="1">
                          <a:solidFill>
                            <a:schemeClr val="dk2"/>
                          </a:solidFill>
                        </a:rPr>
                        <a:t>President: Manuel J. Vélez</a:t>
                      </a:r>
                      <a:endParaRPr b="1">
                        <a:solidFill>
                          <a:schemeClr val="dk2"/>
                        </a:solidFill>
                      </a:endParaRPr>
                    </a:p>
                    <a:p>
                      <a:pPr marL="0" lvl="0" indent="0" algn="l" rtl="0">
                        <a:spcBef>
                          <a:spcPts val="0"/>
                        </a:spcBef>
                        <a:spcAft>
                          <a:spcPts val="0"/>
                        </a:spcAft>
                        <a:buNone/>
                      </a:pPr>
                      <a:r>
                        <a:rPr lang="en-US"/>
                        <a:t>San Diego Mesa College</a:t>
                      </a:r>
                      <a:endParaRPr/>
                    </a:p>
                    <a:p>
                      <a:pPr marL="0" lvl="0" indent="0" algn="l" rtl="0">
                        <a:spcBef>
                          <a:spcPts val="0"/>
                        </a:spcBef>
                        <a:spcAft>
                          <a:spcPts val="0"/>
                        </a:spcAft>
                        <a:buNone/>
                      </a:pPr>
                      <a:r>
                        <a:rPr lang="en-US"/>
                        <a:t>mvelez@sdccd.edu</a:t>
                      </a:r>
                      <a:endParaRPr/>
                    </a:p>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b="1" dirty="0">
                          <a:solidFill>
                            <a:schemeClr val="dk2"/>
                          </a:solidFill>
                        </a:rPr>
                        <a:t>Executive Director: Krystinne Mica</a:t>
                      </a:r>
                      <a:endParaRPr b="1" dirty="0">
                        <a:solidFill>
                          <a:schemeClr val="dk2"/>
                        </a:solidFill>
                      </a:endParaRPr>
                    </a:p>
                    <a:p>
                      <a:pPr marL="0" lvl="0" indent="0" algn="l" rtl="0">
                        <a:spcBef>
                          <a:spcPts val="0"/>
                        </a:spcBef>
                        <a:spcAft>
                          <a:spcPts val="0"/>
                        </a:spcAft>
                        <a:buNone/>
                      </a:pPr>
                      <a:r>
                        <a:rPr lang="en-US" dirty="0"/>
                        <a:t>Academic Senate for California Community Colleges</a:t>
                      </a:r>
                      <a:endParaRPr dirty="0"/>
                    </a:p>
                    <a:p>
                      <a:pPr marL="0" lvl="0" indent="0" algn="l" rtl="0">
                        <a:spcBef>
                          <a:spcPts val="0"/>
                        </a:spcBef>
                        <a:spcAft>
                          <a:spcPts val="0"/>
                        </a:spcAft>
                        <a:buNone/>
                      </a:pPr>
                      <a:r>
                        <a:rPr lang="en-US" dirty="0"/>
                        <a:t>krystinne@asccc.org</a:t>
                      </a:r>
                      <a:endParaRPr dirty="0"/>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0"/>
                  </a:ext>
                </a:extLst>
              </a:tr>
              <a:tr h="1380775">
                <a:tc>
                  <a:txBody>
                    <a:bodyPr/>
                    <a:lstStyle/>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b="1">
                          <a:solidFill>
                            <a:schemeClr val="dk2"/>
                          </a:solidFill>
                        </a:rPr>
                        <a:t>Secretary: Karen Chow</a:t>
                      </a:r>
                      <a:endParaRPr b="1">
                        <a:solidFill>
                          <a:schemeClr val="dk2"/>
                        </a:solidFill>
                      </a:endParaRPr>
                    </a:p>
                    <a:p>
                      <a:pPr marL="0" lvl="0" indent="0" algn="l" rtl="0">
                        <a:spcBef>
                          <a:spcPts val="0"/>
                        </a:spcBef>
                        <a:spcAft>
                          <a:spcPts val="0"/>
                        </a:spcAft>
                        <a:buNone/>
                      </a:pPr>
                      <a:r>
                        <a:rPr lang="en-US"/>
                        <a:t>De Anza College</a:t>
                      </a:r>
                      <a:endParaRPr/>
                    </a:p>
                    <a:p>
                      <a:pPr marL="0" lvl="0" indent="0" algn="l" rtl="0">
                        <a:spcBef>
                          <a:spcPts val="0"/>
                        </a:spcBef>
                        <a:spcAft>
                          <a:spcPts val="0"/>
                        </a:spcAft>
                        <a:buNone/>
                      </a:pPr>
                      <a:r>
                        <a:rPr lang="en-US"/>
                        <a:t>chowkaren@deanza.edu</a:t>
                      </a: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b="1">
                          <a:solidFill>
                            <a:schemeClr val="dk2"/>
                          </a:solidFill>
                        </a:rPr>
                        <a:t>Treasurer: Carrie Roberson</a:t>
                      </a:r>
                      <a:endParaRPr b="1">
                        <a:solidFill>
                          <a:schemeClr val="dk2"/>
                        </a:solidFill>
                      </a:endParaRPr>
                    </a:p>
                    <a:p>
                      <a:pPr marL="0" lvl="0" indent="0" algn="l" rtl="0">
                        <a:spcBef>
                          <a:spcPts val="0"/>
                        </a:spcBef>
                        <a:spcAft>
                          <a:spcPts val="0"/>
                        </a:spcAft>
                        <a:buNone/>
                      </a:pPr>
                      <a:r>
                        <a:rPr lang="en-US"/>
                        <a:t>Butte College</a:t>
                      </a:r>
                      <a:endParaRPr/>
                    </a:p>
                    <a:p>
                      <a:pPr marL="0" lvl="0" indent="0" algn="l" rtl="0">
                        <a:spcBef>
                          <a:spcPts val="0"/>
                        </a:spcBef>
                        <a:spcAft>
                          <a:spcPts val="0"/>
                        </a:spcAft>
                        <a:buNone/>
                      </a:pPr>
                      <a:r>
                        <a:rPr lang="en-US"/>
                        <a:t>robersonca@butte.edu</a:t>
                      </a: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1"/>
                  </a:ext>
                </a:extLst>
              </a:tr>
              <a:tr h="1380775">
                <a:tc>
                  <a:txBody>
                    <a:bodyPr/>
                    <a:lstStyle/>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b="1">
                          <a:solidFill>
                            <a:schemeClr val="dk2"/>
                          </a:solidFill>
                        </a:rPr>
                        <a:t>Director: Robert L. Stewart Jr.</a:t>
                      </a:r>
                      <a:endParaRPr b="1">
                        <a:solidFill>
                          <a:schemeClr val="dk2"/>
                        </a:solidFill>
                      </a:endParaRPr>
                    </a:p>
                    <a:p>
                      <a:pPr marL="0" lvl="0" indent="0" algn="l" rtl="0">
                        <a:spcBef>
                          <a:spcPts val="0"/>
                        </a:spcBef>
                        <a:spcAft>
                          <a:spcPts val="0"/>
                        </a:spcAft>
                        <a:buNone/>
                      </a:pPr>
                      <a:r>
                        <a:rPr lang="en-US"/>
                        <a:t>Los Angeles Southwest College</a:t>
                      </a:r>
                      <a:endParaRPr/>
                    </a:p>
                    <a:p>
                      <a:pPr marL="0" lvl="0" indent="0" algn="l" rtl="0">
                        <a:spcBef>
                          <a:spcPts val="0"/>
                        </a:spcBef>
                        <a:spcAft>
                          <a:spcPts val="0"/>
                        </a:spcAft>
                        <a:buNone/>
                      </a:pPr>
                      <a:r>
                        <a:rPr lang="en-US"/>
                        <a:t>stewarrl@lasc.edu</a:t>
                      </a:r>
                      <a:endParaRPr/>
                    </a:p>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b="1" dirty="0">
                          <a:solidFill>
                            <a:schemeClr val="dk2"/>
                          </a:solidFill>
                        </a:rPr>
                        <a:t>Director: Vacant</a:t>
                      </a:r>
                      <a:endParaRPr b="1" dirty="0">
                        <a:solidFill>
                          <a:schemeClr val="dk2"/>
                        </a:solidFill>
                      </a:endParaRPr>
                    </a:p>
                    <a:p>
                      <a:pPr marL="0" lvl="0" indent="0" algn="l" rtl="0">
                        <a:spcBef>
                          <a:spcPts val="0"/>
                        </a:spcBef>
                        <a:spcAft>
                          <a:spcPts val="0"/>
                        </a:spcAft>
                        <a:buNone/>
                      </a:pPr>
                      <a:endParaRPr dirty="0"/>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78" name="Google Shape;78;p1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962501" y="2097139"/>
            <a:ext cx="933925" cy="1245233"/>
          </a:xfrm>
          <a:prstGeom prst="rect">
            <a:avLst/>
          </a:prstGeom>
          <a:noFill/>
          <a:ln>
            <a:noFill/>
          </a:ln>
          <a:effectLst>
            <a:outerShdw blurRad="57150" dist="19050" dir="5400000" algn="bl" rotWithShape="0">
              <a:srgbClr val="000000">
                <a:alpha val="50000"/>
              </a:srgbClr>
            </a:outerShdw>
          </a:effectLst>
        </p:spPr>
      </p:pic>
      <p:pic>
        <p:nvPicPr>
          <p:cNvPr id="79" name="Google Shape;79;p1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867401" y="2097125"/>
            <a:ext cx="933925" cy="1245242"/>
          </a:xfrm>
          <a:prstGeom prst="rect">
            <a:avLst/>
          </a:prstGeom>
          <a:noFill/>
          <a:ln>
            <a:noFill/>
          </a:ln>
          <a:effectLst>
            <a:outerShdw blurRad="57150" dist="19050" dir="5400000" algn="bl" rotWithShape="0">
              <a:srgbClr val="000000">
                <a:alpha val="50000"/>
              </a:srgbClr>
            </a:outerShdw>
          </a:effectLst>
        </p:spPr>
      </p:pic>
      <p:pic>
        <p:nvPicPr>
          <p:cNvPr id="80" name="Google Shape;80;p1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867401" y="3475300"/>
            <a:ext cx="933925" cy="1245250"/>
          </a:xfrm>
          <a:prstGeom prst="rect">
            <a:avLst/>
          </a:prstGeom>
          <a:noFill/>
          <a:ln>
            <a:noFill/>
          </a:ln>
          <a:effectLst>
            <a:outerShdw blurRad="57150" dist="19050" dir="5400000" algn="bl" rotWithShape="0">
              <a:srgbClr val="000000">
                <a:alpha val="50000"/>
              </a:srgbClr>
            </a:outerShdw>
          </a:effectLst>
        </p:spPr>
      </p:pic>
      <p:pic>
        <p:nvPicPr>
          <p:cNvPr id="81" name="Google Shape;81;p1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962501" y="3468477"/>
            <a:ext cx="933925" cy="1241061"/>
          </a:xfrm>
          <a:prstGeom prst="rect">
            <a:avLst/>
          </a:prstGeom>
          <a:noFill/>
          <a:ln>
            <a:noFill/>
          </a:ln>
          <a:effectLst>
            <a:outerShdw blurRad="57150" dist="19050" dir="5400000" algn="bl" rotWithShape="0">
              <a:srgbClr val="000000">
                <a:alpha val="50000"/>
              </a:srgbClr>
            </a:outerShdw>
          </a:effectLst>
        </p:spPr>
      </p:pic>
      <p:pic>
        <p:nvPicPr>
          <p:cNvPr id="82" name="Google Shape;82;p10">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962501" y="4835626"/>
            <a:ext cx="933925" cy="124523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2152650" y="1014921"/>
            <a:ext cx="7886700" cy="591000"/>
          </a:xfrm>
          <a:prstGeom prst="rect">
            <a:avLst/>
          </a:prstGeom>
          <a:noFill/>
          <a:ln>
            <a:noFill/>
          </a:ln>
        </p:spPr>
        <p:txBody>
          <a:bodyPr spcFirstLastPara="1" vert="horz" wrap="square" lIns="91425" tIns="45700" rIns="91425" bIns="45700" numCol="1" anchor="ctr" anchorCtr="0" compatLnSpc="1">
            <a:prstTxWarp prst="textNoShape">
              <a:avLst/>
            </a:prstTxWarp>
            <a:spAutoFit/>
          </a:bodyPr>
          <a:lstStyle/>
          <a:p>
            <a:pPr algn="ctr">
              <a:buSzPts val="4000"/>
            </a:pPr>
            <a:r>
              <a:rPr lang="en-US">
                <a:latin typeface="Arial"/>
                <a:ea typeface="Arial"/>
                <a:cs typeface="Arial"/>
                <a:sym typeface="Arial"/>
              </a:rPr>
              <a:t>Our Mission and (Revised) Purpose</a:t>
            </a:r>
            <a:endParaRPr>
              <a:latin typeface="Arial"/>
              <a:ea typeface="Arial"/>
              <a:cs typeface="Arial"/>
              <a:sym typeface="Arial"/>
            </a:endParaRPr>
          </a:p>
        </p:txBody>
      </p:sp>
      <p:sp>
        <p:nvSpPr>
          <p:cNvPr id="88" name="Google Shape;88;p11"/>
          <p:cNvSpPr txBox="1"/>
          <p:nvPr/>
        </p:nvSpPr>
        <p:spPr>
          <a:xfrm>
            <a:off x="1886150" y="2063025"/>
            <a:ext cx="6527400" cy="36942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US" sz="2600">
                <a:solidFill>
                  <a:schemeClr val="dk2"/>
                </a:solidFill>
              </a:rPr>
              <a:t>Mission</a:t>
            </a:r>
            <a:endParaRPr sz="2600">
              <a:solidFill>
                <a:schemeClr val="dk2"/>
              </a:solidFill>
            </a:endParaRPr>
          </a:p>
          <a:p>
            <a:pPr>
              <a:spcBef>
                <a:spcPts val="0"/>
              </a:spcBef>
              <a:spcAft>
                <a:spcPts val="0"/>
              </a:spcAft>
            </a:pPr>
            <a:r>
              <a:rPr lang="en-US" sz="1600"/>
              <a:t>The mission of the Academic Senate Foundation for California Community Colleges (ASFCCC) is to enhance the excellence of the California community colleges by sustained support for professional development of our diverse faculty in the furtherance of effective teaching and learning practices.</a:t>
            </a:r>
            <a:endParaRPr sz="1600"/>
          </a:p>
          <a:p>
            <a:pPr>
              <a:spcBef>
                <a:spcPts val="0"/>
              </a:spcBef>
              <a:spcAft>
                <a:spcPts val="0"/>
              </a:spcAft>
            </a:pPr>
            <a:endParaRPr sz="1600"/>
          </a:p>
          <a:p>
            <a:pPr>
              <a:spcBef>
                <a:spcPts val="0"/>
              </a:spcBef>
              <a:spcAft>
                <a:spcPts val="0"/>
              </a:spcAft>
            </a:pPr>
            <a:r>
              <a:rPr lang="en-US" sz="2600">
                <a:solidFill>
                  <a:schemeClr val="dk2"/>
                </a:solidFill>
              </a:rPr>
              <a:t>Revised Purpose</a:t>
            </a:r>
            <a:endParaRPr sz="2600">
              <a:solidFill>
                <a:schemeClr val="dk2"/>
              </a:solidFill>
            </a:endParaRPr>
          </a:p>
          <a:p>
            <a:pPr>
              <a:spcBef>
                <a:spcPts val="0"/>
              </a:spcBef>
              <a:spcAft>
                <a:spcPts val="0"/>
              </a:spcAft>
            </a:pPr>
            <a:r>
              <a:rPr lang="en-US" sz="1600"/>
              <a:t>The specific purposes of this corporation are to benefit, support, and enhance the excellence of California community colleges through fundraising efforts towards professional learning for faculty and to promote innovative activities and strategies to advance teaching and learning.</a:t>
            </a:r>
            <a:endParaRPr sz="1600"/>
          </a:p>
        </p:txBody>
      </p:sp>
      <p:pic>
        <p:nvPicPr>
          <p:cNvPr id="89" name="Google Shape;89;p11"/>
          <p:cNvPicPr preferRelativeResize="0"/>
          <p:nvPr/>
        </p:nvPicPr>
        <p:blipFill rotWithShape="1">
          <a:blip r:embed="rId3">
            <a:alphaModFix/>
          </a:blip>
          <a:srcRect t="10212" b="29956"/>
          <a:stretch/>
        </p:blipFill>
        <p:spPr>
          <a:xfrm>
            <a:off x="8537250" y="1653701"/>
            <a:ext cx="1895726" cy="1134223"/>
          </a:xfrm>
          <a:prstGeom prst="rect">
            <a:avLst/>
          </a:prstGeom>
          <a:noFill/>
          <a:ln>
            <a:noFill/>
          </a:ln>
          <a:effectLst>
            <a:outerShdw blurRad="57150" dist="19050" dir="5400000" algn="bl" rotWithShape="0">
              <a:srgbClr val="000000">
                <a:alpha val="50000"/>
              </a:srgbClr>
            </a:outerShdw>
          </a:effectLst>
        </p:spPr>
      </p:pic>
      <p:pic>
        <p:nvPicPr>
          <p:cNvPr id="91" name="Google Shape;91;p11"/>
          <p:cNvPicPr preferRelativeResize="0"/>
          <p:nvPr/>
        </p:nvPicPr>
        <p:blipFill>
          <a:blip r:embed="rId4">
            <a:alphaModFix/>
          </a:blip>
          <a:stretch>
            <a:fillRect/>
          </a:stretch>
        </p:blipFill>
        <p:spPr>
          <a:xfrm>
            <a:off x="8537250" y="2940563"/>
            <a:ext cx="1895726" cy="1190386"/>
          </a:xfrm>
          <a:prstGeom prst="rect">
            <a:avLst/>
          </a:prstGeom>
          <a:noFill/>
          <a:ln>
            <a:noFill/>
          </a:ln>
          <a:effectLst>
            <a:outerShdw blurRad="57150" dist="19050" dir="5400000" algn="bl" rotWithShape="0">
              <a:srgbClr val="000000">
                <a:alpha val="50000"/>
              </a:srgbClr>
            </a:outerShdw>
          </a:effectLst>
        </p:spPr>
      </p:pic>
      <p:pic>
        <p:nvPicPr>
          <p:cNvPr id="90" name="Google Shape;90;p11"/>
          <p:cNvPicPr preferRelativeResize="0"/>
          <p:nvPr/>
        </p:nvPicPr>
        <p:blipFill rotWithShape="1">
          <a:blip r:embed="rId5">
            <a:alphaModFix/>
          </a:blip>
          <a:srcRect l="16770" b="28800"/>
          <a:stretch/>
        </p:blipFill>
        <p:spPr>
          <a:xfrm>
            <a:off x="8537250" y="4257425"/>
            <a:ext cx="1895726" cy="1081674"/>
          </a:xfrm>
          <a:prstGeom prst="rect">
            <a:avLst/>
          </a:prstGeom>
          <a:noFill/>
          <a:ln>
            <a:noFill/>
          </a:ln>
          <a:effectLst>
            <a:outerShdw blurRad="57150" dist="19050" dir="5400000" algn="bl" rotWithShape="0">
              <a:srgbClr val="000000">
                <a:alpha val="50000"/>
              </a:srgbClr>
            </a:outerShdw>
          </a:effectLst>
        </p:spPr>
      </p:pic>
      <p:pic>
        <p:nvPicPr>
          <p:cNvPr id="92" name="Google Shape;92;p11"/>
          <p:cNvPicPr preferRelativeResize="0"/>
          <p:nvPr/>
        </p:nvPicPr>
        <p:blipFill rotWithShape="1">
          <a:blip r:embed="rId6">
            <a:alphaModFix/>
          </a:blip>
          <a:srcRect t="16275"/>
          <a:stretch/>
        </p:blipFill>
        <p:spPr>
          <a:xfrm>
            <a:off x="8537251" y="5465575"/>
            <a:ext cx="1895725" cy="11903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2152650" y="906717"/>
            <a:ext cx="7886700" cy="655011"/>
          </a:xfrm>
          <a:prstGeom prst="rect">
            <a:avLst/>
          </a:prstGeom>
          <a:noFill/>
          <a:ln>
            <a:noFill/>
          </a:ln>
        </p:spPr>
        <p:txBody>
          <a:bodyPr spcFirstLastPara="1" vert="horz" wrap="square" lIns="91425" tIns="45700" rIns="91425" bIns="45700" numCol="1" anchor="ctr" anchorCtr="0" compatLnSpc="1">
            <a:prstTxWarp prst="textNoShape">
              <a:avLst/>
            </a:prstTxWarp>
            <a:spAutoFit/>
          </a:bodyPr>
          <a:lstStyle/>
          <a:p>
            <a:pPr>
              <a:spcBef>
                <a:spcPts val="480"/>
              </a:spcBef>
              <a:buClr>
                <a:srgbClr val="000000"/>
              </a:buClr>
              <a:buSzPts val="2040"/>
            </a:pPr>
            <a:r>
              <a:rPr lang="en-US">
                <a:latin typeface="Arial"/>
                <a:ea typeface="Arial"/>
                <a:cs typeface="Arial"/>
                <a:sym typeface="Arial"/>
              </a:rPr>
              <a:t>Supporting Professional Development</a:t>
            </a:r>
            <a:endParaRPr>
              <a:latin typeface="Arial"/>
              <a:ea typeface="Arial"/>
              <a:cs typeface="Arial"/>
              <a:sym typeface="Arial"/>
            </a:endParaRPr>
          </a:p>
        </p:txBody>
      </p:sp>
      <p:sp>
        <p:nvSpPr>
          <p:cNvPr id="98" name="Google Shape;98;p12"/>
          <p:cNvSpPr txBox="1">
            <a:spLocks noGrp="1"/>
          </p:cNvSpPr>
          <p:nvPr>
            <p:ph type="body" idx="1"/>
          </p:nvPr>
        </p:nvSpPr>
        <p:spPr>
          <a:xfrm>
            <a:off x="1677250" y="1757350"/>
            <a:ext cx="6627600" cy="4617900"/>
          </a:xfrm>
          <a:prstGeom prst="rect">
            <a:avLst/>
          </a:prstGeom>
          <a:noFill/>
          <a:ln>
            <a:noFill/>
          </a:ln>
        </p:spPr>
        <p:txBody>
          <a:bodyPr spcFirstLastPara="1" vert="horz" wrap="square" lIns="91425" tIns="45700" rIns="91425" bIns="45700" numCol="1" anchor="t" anchorCtr="0" compatLnSpc="1">
            <a:prstTxWarp prst="textNoShape">
              <a:avLst/>
            </a:prstTxWarp>
            <a:normAutofit fontScale="85000" lnSpcReduction="20000"/>
          </a:bodyPr>
          <a:lstStyle/>
          <a:p>
            <a:pPr marL="0" indent="0">
              <a:lnSpc>
                <a:spcPct val="100000"/>
              </a:lnSpc>
              <a:spcBef>
                <a:spcPts val="480"/>
              </a:spcBef>
              <a:buSzPct val="113333"/>
              <a:buNone/>
            </a:pPr>
            <a:r>
              <a:rPr lang="en-US" sz="1800" b="1">
                <a:solidFill>
                  <a:schemeClr val="dk2"/>
                </a:solidFill>
                <a:latin typeface="Arial"/>
                <a:ea typeface="Arial"/>
                <a:cs typeface="Arial"/>
                <a:sym typeface="Arial"/>
              </a:rPr>
              <a:t>ASCCC Plenary/Institute Scholarships</a:t>
            </a:r>
            <a:endParaRPr sz="1800" b="1">
              <a:solidFill>
                <a:schemeClr val="dk2"/>
              </a:solidFill>
              <a:latin typeface="Arial"/>
              <a:ea typeface="Arial"/>
              <a:cs typeface="Arial"/>
              <a:sym typeface="Arial"/>
            </a:endParaRPr>
          </a:p>
          <a:p>
            <a:pPr marL="0" indent="0">
              <a:lnSpc>
                <a:spcPct val="100000"/>
              </a:lnSpc>
              <a:spcBef>
                <a:spcPts val="480"/>
              </a:spcBef>
              <a:buSzPct val="113333"/>
              <a:buNone/>
            </a:pPr>
            <a:r>
              <a:rPr lang="en-US" sz="1800">
                <a:solidFill>
                  <a:srgbClr val="483D30"/>
                </a:solidFill>
                <a:latin typeface="Arial"/>
                <a:ea typeface="Arial"/>
                <a:cs typeface="Arial"/>
                <a:sym typeface="Arial"/>
              </a:rPr>
              <a:t>The Academic Senate Foundation offers scholarship opportunities to Senate Institutes and Plenary Sessions throughout the year to faculty members.  </a:t>
            </a:r>
            <a:endParaRPr sz="1800">
              <a:solidFill>
                <a:srgbClr val="483D30"/>
              </a:solidFill>
              <a:latin typeface="Arial"/>
              <a:ea typeface="Arial"/>
              <a:cs typeface="Arial"/>
              <a:sym typeface="Arial"/>
            </a:endParaRPr>
          </a:p>
          <a:p>
            <a:pPr marL="0" indent="0">
              <a:lnSpc>
                <a:spcPct val="100000"/>
              </a:lnSpc>
              <a:spcBef>
                <a:spcPts val="480"/>
              </a:spcBef>
              <a:buSzPct val="113333"/>
              <a:buNone/>
            </a:pPr>
            <a:r>
              <a:rPr lang="en-US" sz="1800">
                <a:solidFill>
                  <a:srgbClr val="483D30"/>
                </a:solidFill>
                <a:latin typeface="Arial"/>
                <a:ea typeface="Arial"/>
                <a:cs typeface="Arial"/>
                <a:sym typeface="Arial"/>
              </a:rPr>
              <a:t>Last year we offered a total of 30 scholarships to full and part-time faculty to attend our Fall and Spring plenaries.</a:t>
            </a:r>
            <a:endParaRPr sz="1800">
              <a:solidFill>
                <a:srgbClr val="483D30"/>
              </a:solidFill>
              <a:latin typeface="Arial"/>
              <a:ea typeface="Arial"/>
              <a:cs typeface="Arial"/>
              <a:sym typeface="Arial"/>
            </a:endParaRPr>
          </a:p>
          <a:p>
            <a:pPr marL="0" indent="0">
              <a:lnSpc>
                <a:spcPct val="100000"/>
              </a:lnSpc>
              <a:spcBef>
                <a:spcPts val="480"/>
              </a:spcBef>
              <a:buSzPct val="113333"/>
              <a:buNone/>
            </a:pPr>
            <a:r>
              <a:rPr lang="en-US" sz="1800">
                <a:solidFill>
                  <a:srgbClr val="483D30"/>
                </a:solidFill>
                <a:latin typeface="Arial"/>
                <a:ea typeface="Arial"/>
                <a:cs typeface="Arial"/>
                <a:sym typeface="Arial"/>
              </a:rPr>
              <a:t>This year we have offered </a:t>
            </a:r>
            <a:endParaRPr sz="1800">
              <a:solidFill>
                <a:srgbClr val="483D30"/>
              </a:solidFill>
              <a:latin typeface="Arial"/>
              <a:ea typeface="Arial"/>
              <a:cs typeface="Arial"/>
              <a:sym typeface="Arial"/>
            </a:endParaRPr>
          </a:p>
          <a:p>
            <a:pPr indent="-325755">
              <a:lnSpc>
                <a:spcPct val="100000"/>
              </a:lnSpc>
              <a:spcBef>
                <a:spcPts val="480"/>
              </a:spcBef>
              <a:buClr>
                <a:srgbClr val="483D30"/>
              </a:buClr>
              <a:buSzPct val="100000"/>
              <a:buFont typeface="Arial"/>
              <a:buChar char="•"/>
            </a:pPr>
            <a:r>
              <a:rPr lang="en-US" sz="1800">
                <a:solidFill>
                  <a:srgbClr val="483D30"/>
                </a:solidFill>
                <a:latin typeface="Arial"/>
                <a:ea typeface="Arial"/>
                <a:cs typeface="Arial"/>
                <a:sym typeface="Arial"/>
              </a:rPr>
              <a:t>13 scholarships for the Fall Plenary</a:t>
            </a:r>
            <a:endParaRPr sz="1800">
              <a:solidFill>
                <a:srgbClr val="483D30"/>
              </a:solidFill>
              <a:latin typeface="Arial"/>
              <a:ea typeface="Arial"/>
              <a:cs typeface="Arial"/>
              <a:sym typeface="Arial"/>
            </a:endParaRPr>
          </a:p>
          <a:p>
            <a:pPr indent="-325755">
              <a:lnSpc>
                <a:spcPct val="100000"/>
              </a:lnSpc>
              <a:spcBef>
                <a:spcPts val="0"/>
              </a:spcBef>
              <a:buClr>
                <a:srgbClr val="483D30"/>
              </a:buClr>
              <a:buSzPct val="100000"/>
              <a:buFont typeface="Arial"/>
              <a:buChar char="•"/>
            </a:pPr>
            <a:r>
              <a:rPr lang="en-US" sz="1800">
                <a:solidFill>
                  <a:srgbClr val="483D30"/>
                </a:solidFill>
                <a:latin typeface="Arial"/>
                <a:ea typeface="Arial"/>
                <a:cs typeface="Arial"/>
                <a:sym typeface="Arial"/>
              </a:rPr>
              <a:t>4 scholarships for A2Mend 16th Annual Summit </a:t>
            </a:r>
            <a:endParaRPr sz="1800">
              <a:solidFill>
                <a:srgbClr val="483D30"/>
              </a:solidFill>
              <a:latin typeface="Arial"/>
              <a:ea typeface="Arial"/>
              <a:cs typeface="Arial"/>
              <a:sym typeface="Arial"/>
            </a:endParaRPr>
          </a:p>
          <a:p>
            <a:pPr marL="0" indent="0">
              <a:lnSpc>
                <a:spcPct val="100000"/>
              </a:lnSpc>
              <a:spcBef>
                <a:spcPts val="480"/>
              </a:spcBef>
              <a:buNone/>
            </a:pPr>
            <a:r>
              <a:rPr lang="en-US" sz="1800" b="1">
                <a:solidFill>
                  <a:schemeClr val="dk2"/>
                </a:solidFill>
                <a:latin typeface="Arial"/>
                <a:ea typeface="Arial"/>
                <a:cs typeface="Arial"/>
                <a:sym typeface="Arial"/>
              </a:rPr>
              <a:t>Innovation Scholarships</a:t>
            </a:r>
            <a:endParaRPr sz="1800" b="1">
              <a:solidFill>
                <a:schemeClr val="dk2"/>
              </a:solidFill>
              <a:latin typeface="Arial"/>
              <a:ea typeface="Arial"/>
              <a:cs typeface="Arial"/>
              <a:sym typeface="Arial"/>
            </a:endParaRPr>
          </a:p>
          <a:p>
            <a:pPr marL="0" indent="0">
              <a:lnSpc>
                <a:spcPct val="100000"/>
              </a:lnSpc>
              <a:spcBef>
                <a:spcPts val="480"/>
              </a:spcBef>
              <a:buNone/>
            </a:pPr>
            <a:r>
              <a:rPr lang="en-US" sz="1800">
                <a:solidFill>
                  <a:srgbClr val="483D30"/>
                </a:solidFill>
                <a:latin typeface="Arial"/>
                <a:ea typeface="Arial"/>
                <a:cs typeface="Arial"/>
                <a:sym typeface="Arial"/>
              </a:rPr>
              <a:t>Innovation Scholarships provide faculty with funding to attend ASCCC events as well as external events and conferences to expand their understanding of best practices and apply them to their local college and share those results with the field at large. Special consideration will be given to grants that promote and enhance Diversity, Equity, Inclusion, and Anti-racism.</a:t>
            </a:r>
            <a:endParaRPr sz="1800">
              <a:solidFill>
                <a:srgbClr val="483D30"/>
              </a:solidFill>
              <a:latin typeface="Arial"/>
              <a:ea typeface="Arial"/>
              <a:cs typeface="Arial"/>
              <a:sym typeface="Arial"/>
            </a:endParaRPr>
          </a:p>
          <a:p>
            <a:pPr indent="-325755">
              <a:lnSpc>
                <a:spcPct val="100000"/>
              </a:lnSpc>
              <a:spcBef>
                <a:spcPts val="480"/>
              </a:spcBef>
              <a:buClr>
                <a:srgbClr val="483D30"/>
              </a:buClr>
              <a:buSzPct val="100000"/>
              <a:buFont typeface="Arial"/>
              <a:buChar char="•"/>
            </a:pPr>
            <a:r>
              <a:rPr lang="en-US" sz="1800">
                <a:solidFill>
                  <a:srgbClr val="483D30"/>
                </a:solidFill>
                <a:latin typeface="Arial"/>
                <a:ea typeface="Arial"/>
                <a:cs typeface="Arial"/>
                <a:sym typeface="Arial"/>
              </a:rPr>
              <a:t>Faculty can apply for a grant of up to $1,500 to participate in professional development (workshops, classes, webinars, institutes and conferences). </a:t>
            </a:r>
            <a:endParaRPr sz="1800">
              <a:solidFill>
                <a:srgbClr val="483D30"/>
              </a:solidFill>
              <a:latin typeface="Arial"/>
              <a:ea typeface="Arial"/>
              <a:cs typeface="Arial"/>
              <a:sym typeface="Arial"/>
            </a:endParaRPr>
          </a:p>
          <a:p>
            <a:pPr indent="-325755">
              <a:lnSpc>
                <a:spcPct val="100000"/>
              </a:lnSpc>
              <a:spcAft>
                <a:spcPts val="1000"/>
              </a:spcAft>
              <a:buClr>
                <a:srgbClr val="483D30"/>
              </a:buClr>
              <a:buSzPct val="100000"/>
              <a:buFont typeface="Arial"/>
              <a:buChar char="•"/>
            </a:pPr>
            <a:r>
              <a:rPr lang="en-US" sz="1800">
                <a:solidFill>
                  <a:srgbClr val="483D30"/>
                </a:solidFill>
                <a:latin typeface="Arial"/>
                <a:ea typeface="Arial"/>
                <a:cs typeface="Arial"/>
                <a:sym typeface="Arial"/>
              </a:rPr>
              <a:t>This year so far we have awarded 2 Innovation Scholarships for a total of $3,000.</a:t>
            </a:r>
            <a:endParaRPr sz="1800">
              <a:solidFill>
                <a:srgbClr val="483D30"/>
              </a:solidFill>
              <a:latin typeface="Arial"/>
              <a:ea typeface="Arial"/>
              <a:cs typeface="Arial"/>
              <a:sym typeface="Arial"/>
            </a:endParaRPr>
          </a:p>
        </p:txBody>
      </p:sp>
      <p:pic>
        <p:nvPicPr>
          <p:cNvPr id="99" name="Google Shape;99;p12"/>
          <p:cNvPicPr preferRelativeResize="0"/>
          <p:nvPr/>
        </p:nvPicPr>
        <p:blipFill rotWithShape="1">
          <a:blip r:embed="rId3">
            <a:alphaModFix/>
          </a:blip>
          <a:srcRect t="11250" b="21621"/>
          <a:stretch/>
        </p:blipFill>
        <p:spPr>
          <a:xfrm>
            <a:off x="8403301" y="1677325"/>
            <a:ext cx="1939525" cy="976498"/>
          </a:xfrm>
          <a:prstGeom prst="rect">
            <a:avLst/>
          </a:prstGeom>
          <a:noFill/>
          <a:ln>
            <a:noFill/>
          </a:ln>
          <a:effectLst>
            <a:outerShdw blurRad="57150" dist="19050" dir="5400000" algn="bl" rotWithShape="0">
              <a:srgbClr val="000000">
                <a:alpha val="50000"/>
              </a:srgbClr>
            </a:outerShdw>
          </a:effectLst>
        </p:spPr>
      </p:pic>
      <p:pic>
        <p:nvPicPr>
          <p:cNvPr id="100" name="Google Shape;100;p12"/>
          <p:cNvPicPr preferRelativeResize="0"/>
          <p:nvPr/>
        </p:nvPicPr>
        <p:blipFill>
          <a:blip r:embed="rId4">
            <a:alphaModFix/>
          </a:blip>
          <a:stretch>
            <a:fillRect/>
          </a:stretch>
        </p:blipFill>
        <p:spPr>
          <a:xfrm>
            <a:off x="8403301" y="2809175"/>
            <a:ext cx="1939525" cy="1292628"/>
          </a:xfrm>
          <a:prstGeom prst="rect">
            <a:avLst/>
          </a:prstGeom>
          <a:noFill/>
          <a:ln>
            <a:noFill/>
          </a:ln>
          <a:effectLst>
            <a:outerShdw blurRad="57150" dist="19050" dir="5400000" algn="bl" rotWithShape="0">
              <a:srgbClr val="000000">
                <a:alpha val="50000"/>
              </a:srgbClr>
            </a:outerShdw>
          </a:effectLst>
        </p:spPr>
      </p:pic>
      <p:pic>
        <p:nvPicPr>
          <p:cNvPr id="102" name="Google Shape;102;p12"/>
          <p:cNvPicPr preferRelativeResize="0"/>
          <p:nvPr/>
        </p:nvPicPr>
        <p:blipFill rotWithShape="1">
          <a:blip r:embed="rId5">
            <a:alphaModFix/>
          </a:blip>
          <a:srcRect l="10000" t="23371" r="29094" b="20461"/>
          <a:stretch/>
        </p:blipFill>
        <p:spPr>
          <a:xfrm>
            <a:off x="8403850" y="4245337"/>
            <a:ext cx="1938441" cy="1145224"/>
          </a:xfrm>
          <a:prstGeom prst="rect">
            <a:avLst/>
          </a:prstGeom>
          <a:noFill/>
          <a:ln>
            <a:noFill/>
          </a:ln>
          <a:effectLst>
            <a:outerShdw blurRad="57150" dist="19050" dir="5400000" algn="bl" rotWithShape="0">
              <a:srgbClr val="000000">
                <a:alpha val="50000"/>
              </a:srgbClr>
            </a:outerShdw>
          </a:effectLst>
        </p:spPr>
      </p:pic>
      <p:pic>
        <p:nvPicPr>
          <p:cNvPr id="101" name="Google Shape;101;p12"/>
          <p:cNvPicPr preferRelativeResize="0"/>
          <p:nvPr/>
        </p:nvPicPr>
        <p:blipFill rotWithShape="1">
          <a:blip r:embed="rId6">
            <a:alphaModFix/>
          </a:blip>
          <a:srcRect t="21004"/>
          <a:stretch/>
        </p:blipFill>
        <p:spPr>
          <a:xfrm>
            <a:off x="8403300" y="5534101"/>
            <a:ext cx="1939526" cy="11452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13"/>
          <p:cNvSpPr txBox="1">
            <a:spLocks noGrp="1"/>
          </p:cNvSpPr>
          <p:nvPr>
            <p:ph type="title"/>
          </p:nvPr>
        </p:nvSpPr>
        <p:spPr>
          <a:xfrm>
            <a:off x="2152650" y="1091121"/>
            <a:ext cx="7886700" cy="591000"/>
          </a:xfrm>
          <a:prstGeom prst="rect">
            <a:avLst/>
          </a:prstGeom>
          <a:noFill/>
          <a:ln>
            <a:noFill/>
          </a:ln>
        </p:spPr>
        <p:txBody>
          <a:bodyPr spcFirstLastPara="1" vert="horz" wrap="square" lIns="91425" tIns="45700" rIns="91425" bIns="45700" numCol="1" anchor="ctr" anchorCtr="0" compatLnSpc="1">
            <a:prstTxWarp prst="textNoShape">
              <a:avLst/>
            </a:prstTxWarp>
            <a:spAutoFit/>
          </a:bodyPr>
          <a:lstStyle/>
          <a:p>
            <a:pPr algn="ctr">
              <a:buSzPts val="4000"/>
            </a:pPr>
            <a:r>
              <a:rPr lang="en-US">
                <a:latin typeface="Arial"/>
                <a:ea typeface="Arial"/>
                <a:cs typeface="Arial"/>
                <a:sym typeface="Arial"/>
              </a:rPr>
              <a:t>How Can You Support the ASFCCC?</a:t>
            </a:r>
            <a:endParaRPr>
              <a:latin typeface="Arial"/>
              <a:ea typeface="Arial"/>
              <a:cs typeface="Arial"/>
              <a:sym typeface="Arial"/>
            </a:endParaRPr>
          </a:p>
        </p:txBody>
      </p:sp>
      <p:graphicFrame>
        <p:nvGraphicFramePr>
          <p:cNvPr id="107" name="Google Shape;107;p13"/>
          <p:cNvGraphicFramePr/>
          <p:nvPr/>
        </p:nvGraphicFramePr>
        <p:xfrm>
          <a:off x="2476500" y="1926900"/>
          <a:ext cx="7239000" cy="345437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247050">
                <a:tc>
                  <a:txBody>
                    <a:bodyPr/>
                    <a:lstStyle/>
                    <a:p>
                      <a:pPr marL="0" lvl="0" indent="0" algn="ctr" rtl="0">
                        <a:spcBef>
                          <a:spcPts val="0"/>
                        </a:spcBef>
                        <a:spcAft>
                          <a:spcPts val="0"/>
                        </a:spcAft>
                        <a:buNone/>
                      </a:pPr>
                      <a:r>
                        <a:rPr lang="en-US" sz="2000" b="1">
                          <a:solidFill>
                            <a:schemeClr val="dk2"/>
                          </a:solidFill>
                        </a:rPr>
                        <a:t>General Donations</a:t>
                      </a:r>
                      <a:endParaRPr sz="2000" b="1">
                        <a:solidFill>
                          <a:schemeClr val="dk2"/>
                        </a:solidFill>
                      </a:endParaRPr>
                    </a:p>
                    <a:p>
                      <a:pPr marL="0" lvl="0" indent="0" algn="l" rtl="0">
                        <a:spcBef>
                          <a:spcPts val="1000"/>
                        </a:spcBef>
                        <a:spcAft>
                          <a:spcPts val="1000"/>
                        </a:spcAft>
                        <a:buNone/>
                      </a:pPr>
                      <a:r>
                        <a:rPr lang="en-US" sz="2000"/>
                        <a:t>Donations made at Academic Senate events and through the link </a:t>
                      </a:r>
                      <a:r>
                        <a:rPr lang="en-US" sz="2000" u="sng">
                          <a:solidFill>
                            <a:schemeClr val="hlink"/>
                          </a:solidFill>
                          <a:hlinkClick r:id="rId3"/>
                        </a:rPr>
                        <a:t>HERE</a:t>
                      </a:r>
                      <a:r>
                        <a:rPr lang="en-US" sz="2000"/>
                        <a:t> are used for scholarships, events, and additional Academic Senate Foundation activities. Donors can also choose to donate directly to our Innovation Scholarships.</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000" b="1" dirty="0">
                          <a:solidFill>
                            <a:schemeClr val="dk2"/>
                          </a:solidFill>
                        </a:rPr>
                        <a:t>10+1 Campaign</a:t>
                      </a:r>
                      <a:endParaRPr sz="2000" dirty="0"/>
                    </a:p>
                    <a:p>
                      <a:pPr marL="0" lvl="0" indent="0" algn="l" rtl="0">
                        <a:spcBef>
                          <a:spcPts val="1000"/>
                        </a:spcBef>
                        <a:spcAft>
                          <a:spcPts val="0"/>
                        </a:spcAft>
                        <a:buNone/>
                      </a:pPr>
                      <a:r>
                        <a:rPr lang="en-US" sz="2000" dirty="0"/>
                        <a:t>Contribute monthly to the 10 + 1 program to support the professional development of part-time faculty, the Professional Development College, and research in the area of academic and professional Matters</a:t>
                      </a:r>
                      <a:endParaRPr sz="2000" dirty="0"/>
                    </a:p>
                    <a:p>
                      <a:pPr marL="0" lvl="0" indent="0" algn="l" rtl="0">
                        <a:spcBef>
                          <a:spcPts val="1000"/>
                        </a:spcBef>
                        <a:spcAft>
                          <a:spcPts val="0"/>
                        </a:spcAft>
                        <a:buNone/>
                      </a:pPr>
                      <a:endParaRPr dirty="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10" name="Google Shape;110;p13">
            <a:hlinkClick r:id="rId4"/>
          </p:cNvPr>
          <p:cNvPicPr preferRelativeResize="0"/>
          <p:nvPr/>
        </p:nvPicPr>
        <p:blipFill>
          <a:blip r:embed="rId5">
            <a:alphaModFix/>
          </a:blip>
          <a:stretch>
            <a:fillRect/>
          </a:stretch>
        </p:blipFill>
        <p:spPr>
          <a:xfrm>
            <a:off x="2486725" y="5472701"/>
            <a:ext cx="3400624" cy="845901"/>
          </a:xfrm>
          <a:prstGeom prst="rect">
            <a:avLst/>
          </a:prstGeom>
          <a:noFill/>
          <a:ln>
            <a:noFill/>
          </a:ln>
          <a:effectLst>
            <a:outerShdw blurRad="57150" dist="19050" dir="5400000" algn="bl" rotWithShape="0">
              <a:srgbClr val="000000">
                <a:alpha val="50000"/>
              </a:srgbClr>
            </a:outerShdw>
          </a:effectLst>
        </p:spPr>
      </p:pic>
      <p:pic>
        <p:nvPicPr>
          <p:cNvPr id="109" name="Google Shape;109;p13"/>
          <p:cNvPicPr preferRelativeResize="0"/>
          <p:nvPr/>
        </p:nvPicPr>
        <p:blipFill>
          <a:blip r:embed="rId6">
            <a:alphaModFix/>
          </a:blip>
          <a:stretch>
            <a:fillRect/>
          </a:stretch>
        </p:blipFill>
        <p:spPr>
          <a:xfrm>
            <a:off x="6314876" y="5320301"/>
            <a:ext cx="3400625" cy="9932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ASCCC Curriculum Inst. 2020 Theme">
  <a:themeElements>
    <a:clrScheme name="ASCCC Spring Plenary 2023 2">
      <a:dk1>
        <a:srgbClr val="000000"/>
      </a:dk1>
      <a:lt1>
        <a:srgbClr val="FFFFFF"/>
      </a:lt1>
      <a:dk2>
        <a:srgbClr val="75122E"/>
      </a:dk2>
      <a:lt2>
        <a:srgbClr val="E7E6E6"/>
      </a:lt2>
      <a:accent1>
        <a:srgbClr val="07827C"/>
      </a:accent1>
      <a:accent2>
        <a:srgbClr val="FFCF71"/>
      </a:accent2>
      <a:accent3>
        <a:srgbClr val="4F473B"/>
      </a:accent3>
      <a:accent4>
        <a:srgbClr val="D33F2C"/>
      </a:accent4>
      <a:accent5>
        <a:srgbClr val="E8831D"/>
      </a:accent5>
      <a:accent6>
        <a:srgbClr val="D6BE78"/>
      </a:accent6>
      <a:hlink>
        <a:srgbClr val="74112E"/>
      </a:hlink>
      <a:folHlink>
        <a:srgbClr val="7411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Spring Plenary 2023 ppt template 1.pptx" id="{D7EBA99D-843D-E446-A8C0-13737670DB95}" vid="{6DD0DB52-E37E-7B40-A098-CF1D332321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Curriculum Inst</Template>
  <TotalTime>1697</TotalTime>
  <Words>2839</Words>
  <Application>Microsoft Office PowerPoint</Application>
  <PresentationFormat>Widescreen</PresentationFormat>
  <Paragraphs>390</Paragraphs>
  <Slides>34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Bradley Hand</vt:lpstr>
      <vt:lpstr>Gill Sans</vt:lpstr>
      <vt:lpstr>Palatino</vt:lpstr>
      <vt:lpstr>Arial</vt:lpstr>
      <vt:lpstr>Calibri</vt:lpstr>
      <vt:lpstr>Georgia</vt:lpstr>
      <vt:lpstr>Lato</vt:lpstr>
      <vt:lpstr>Wingdings</vt:lpstr>
      <vt:lpstr>ASCCC Curriculum Inst. 2020 Theme</vt:lpstr>
      <vt:lpstr>First General Session  April 20 | 9:15-10:30</vt:lpstr>
      <vt:lpstr>Agenda</vt:lpstr>
      <vt:lpstr>Land Acknowledgement</vt:lpstr>
      <vt:lpstr>Actions</vt:lpstr>
      <vt:lpstr>Supporting the Work of the  Academic Senate for California Community Colleges</vt:lpstr>
      <vt:lpstr>2022-2023 Board of Directors</vt:lpstr>
      <vt:lpstr>Our Mission and (Revised) Purpose</vt:lpstr>
      <vt:lpstr>Supporting Professional Development</vt:lpstr>
      <vt:lpstr>How Can You Support the ASFCCC?</vt:lpstr>
      <vt:lpstr>ASFCCC College and Area Fundraising Competition</vt:lpstr>
      <vt:lpstr>ASFCCC Dine Out - April 20</vt:lpstr>
      <vt:lpstr>Get Your ASFCCC Gear and  Support a Great Cause!</vt:lpstr>
      <vt:lpstr>Financial Statement (as of March ‘23)</vt:lpstr>
      <vt:lpstr>Thank you!</vt:lpstr>
      <vt:lpstr>State of the  Academic Senate</vt:lpstr>
      <vt:lpstr>Welcome!</vt:lpstr>
      <vt:lpstr>PowerPoint Presentation</vt:lpstr>
      <vt:lpstr>PowerPoint Presentation</vt:lpstr>
      <vt:lpstr>Recognizing You</vt:lpstr>
      <vt:lpstr>Overview of the 2023 Spring Plenary Session</vt:lpstr>
      <vt:lpstr>Breakout Topics to Look for…</vt:lpstr>
      <vt:lpstr>Upcoming Events</vt:lpstr>
      <vt:lpstr>Awards in 2022-23</vt:lpstr>
      <vt:lpstr>Faculty Empowerment Leadership Academy (FELA)</vt:lpstr>
      <vt:lpstr>ASCCC in 2022-23</vt:lpstr>
      <vt:lpstr>ASCCC with CCCCO and other System Partners in 2022-23</vt:lpstr>
      <vt:lpstr>Legislation 2022-23</vt:lpstr>
      <vt:lpstr>Legislation 2022-23</vt:lpstr>
      <vt:lpstr>Embracing the Consultative Process</vt:lpstr>
      <vt:lpstr>Embracing the Consultative Process</vt:lpstr>
      <vt:lpstr>Embracing the Consultative Process</vt:lpstr>
      <vt:lpstr>Re-Embracing the Consultative Process</vt:lpstr>
      <vt:lpstr>Remember…</vt:lpstr>
      <vt:lpstr>Over the next three days…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May, Virginia</dc:creator>
  <cp:keywords/>
  <dc:description/>
  <cp:lastModifiedBy>Kyoko Hatano</cp:lastModifiedBy>
  <cp:revision>48</cp:revision>
  <cp:lastPrinted>2020-11-24T19:39:26Z</cp:lastPrinted>
  <dcterms:created xsi:type="dcterms:W3CDTF">2023-04-13T23:03:09Z</dcterms:created>
  <dcterms:modified xsi:type="dcterms:W3CDTF">2023-05-02T21:59:13Z</dcterms:modified>
  <cp:category/>
</cp:coreProperties>
</file>