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racosta.edu/governance/trec/_docs/article-h-evaluation-and-tenure-review.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074317cbd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074317cbd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g21074317cbd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e84af15de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2e84af15de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g22e84af15de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e84af15d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e84af15d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g22e84af15de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e84af15d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e84af15d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g22e84af15d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074317cbd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074317cbd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History of DEIA in Evaluation Criteria at MiraCosta</a:t>
            </a:r>
            <a:endParaRPr/>
          </a:p>
          <a:p>
            <a:pPr marL="457200" lvl="0" indent="-317500" algn="l" rtl="0">
              <a:spcBef>
                <a:spcPts val="360"/>
              </a:spcBef>
              <a:spcAft>
                <a:spcPts val="0"/>
              </a:spcAft>
              <a:buSzPts val="1400"/>
              <a:buChar char="●"/>
            </a:pPr>
            <a:r>
              <a:rPr lang="en-US"/>
              <a:t>Spring 2014 - taskforce of the Academic Senate subcommittee - Professional Growth and Evaluation - s</a:t>
            </a:r>
            <a:r>
              <a:rPr lang="en-US" sz="1100">
                <a:solidFill>
                  <a:srgbClr val="1F497D"/>
                </a:solidFill>
              </a:rPr>
              <a:t>tarted working on the rationale for adding cultural competence to all the criteria of faculty evaluation. Four of the six members were Faculty of color. They were able to successfully get AS approval to embed a cultural competency criterion in most of the faculty evaluation criteria.</a:t>
            </a:r>
            <a:endParaRPr sz="1100">
              <a:solidFill>
                <a:srgbClr val="1F497D"/>
              </a:solidFill>
            </a:endParaRPr>
          </a:p>
          <a:p>
            <a:pPr marL="457200" lvl="0" indent="-298450" algn="l" rtl="0">
              <a:spcBef>
                <a:spcPts val="0"/>
              </a:spcBef>
              <a:spcAft>
                <a:spcPts val="0"/>
              </a:spcAft>
              <a:buClr>
                <a:srgbClr val="1F497D"/>
              </a:buClr>
              <a:buSzPts val="1100"/>
              <a:buChar char="●"/>
            </a:pPr>
            <a:r>
              <a:rPr lang="en-US" sz="1100">
                <a:solidFill>
                  <a:srgbClr val="1F497D"/>
                </a:solidFill>
              </a:rPr>
              <a:t>Through the end of Spring 2014, MiraCosta acted as a Senate of the whole and we did not have a union. The AS represented faculty in working conditions matters as well. After Spring 2014, the faculty of MiraCosta formed a Faculty Assembly to deal with working conditions. In the early years, 2014-2016, many working conditions issues were separated out of AS control.</a:t>
            </a:r>
            <a:endParaRPr sz="1100">
              <a:solidFill>
                <a:srgbClr val="1F497D"/>
              </a:solidFill>
            </a:endParaRPr>
          </a:p>
          <a:p>
            <a:pPr marL="457200" lvl="0" indent="-298450" algn="l" rtl="0">
              <a:spcBef>
                <a:spcPts val="0"/>
              </a:spcBef>
              <a:spcAft>
                <a:spcPts val="0"/>
              </a:spcAft>
              <a:buClr>
                <a:srgbClr val="1F497D"/>
              </a:buClr>
              <a:buSzPts val="1100"/>
              <a:buChar char="●"/>
            </a:pPr>
            <a:r>
              <a:rPr lang="en-US" sz="1100">
                <a:solidFill>
                  <a:srgbClr val="1F497D"/>
                </a:solidFill>
              </a:rPr>
              <a:t>Spring 2022, both the Faculty Assembly and the District negotiated changes to the faculty evaluation criteria and tenure review process, to emphasize equity-mindedness, in addition to cultural competency, and contributions to DEIA. </a:t>
            </a:r>
            <a:endParaRPr sz="1100">
              <a:solidFill>
                <a:srgbClr val="1F497D"/>
              </a:solidFill>
            </a:endParaRPr>
          </a:p>
          <a:p>
            <a:pPr marL="0" lvl="0" indent="0" algn="l" rtl="0">
              <a:spcBef>
                <a:spcPts val="360"/>
              </a:spcBef>
              <a:spcAft>
                <a:spcPts val="0"/>
              </a:spcAft>
              <a:buNone/>
            </a:pPr>
            <a:endParaRPr/>
          </a:p>
          <a:p>
            <a:pPr marL="0" lvl="0" indent="0" algn="l" rtl="0">
              <a:spcBef>
                <a:spcPts val="360"/>
              </a:spcBef>
              <a:spcAft>
                <a:spcPts val="0"/>
              </a:spcAft>
              <a:buNone/>
            </a:pPr>
            <a:r>
              <a:rPr lang="en-US"/>
              <a:t>Article H: </a:t>
            </a:r>
            <a:r>
              <a:rPr lang="en-US" u="sng">
                <a:solidFill>
                  <a:schemeClr val="hlink"/>
                </a:solidFill>
                <a:hlinkClick r:id="rId3"/>
              </a:rPr>
              <a:t>https://www.miracosta.edu/governance/trec/_docs/article-h-evaluation-and-tenure-review.pdf</a:t>
            </a:r>
            <a:r>
              <a:rPr lang="en-US"/>
              <a:t> </a:t>
            </a:r>
            <a:endParaRPr/>
          </a:p>
          <a:p>
            <a:pPr marL="0" lvl="0" indent="0" algn="l" rtl="0">
              <a:spcBef>
                <a:spcPts val="360"/>
              </a:spcBef>
              <a:spcAft>
                <a:spcPts val="0"/>
              </a:spcAft>
              <a:buNone/>
            </a:pPr>
            <a:endParaRPr/>
          </a:p>
          <a:p>
            <a:pPr marL="0" lvl="0" indent="0" algn="l" rtl="0">
              <a:spcBef>
                <a:spcPts val="360"/>
              </a:spcBef>
              <a:spcAft>
                <a:spcPts val="0"/>
              </a:spcAft>
              <a:buNone/>
            </a:pPr>
            <a:r>
              <a:rPr lang="en-US"/>
              <a:t>Tenure Candidates (4 years): </a:t>
            </a:r>
            <a:endParaRPr/>
          </a:p>
          <a:p>
            <a:pPr marL="0" lvl="0" indent="0" algn="l" rtl="0">
              <a:spcBef>
                <a:spcPts val="360"/>
              </a:spcBef>
              <a:spcAft>
                <a:spcPts val="0"/>
              </a:spcAft>
              <a:buNone/>
            </a:pPr>
            <a:r>
              <a:rPr lang="en-US"/>
              <a:t>H.1.4 Criteria for Evaluation (page 72)</a:t>
            </a:r>
            <a:endParaRPr/>
          </a:p>
          <a:p>
            <a:pPr marL="0" lvl="0" indent="0" algn="l" rtl="0">
              <a:spcBef>
                <a:spcPts val="360"/>
              </a:spcBef>
              <a:spcAft>
                <a:spcPts val="0"/>
              </a:spcAft>
              <a:buNone/>
            </a:pPr>
            <a:endParaRPr/>
          </a:p>
          <a:p>
            <a:pPr marL="0" lvl="0" indent="0" algn="l" rtl="0">
              <a:spcBef>
                <a:spcPts val="360"/>
              </a:spcBef>
              <a:spcAft>
                <a:spcPts val="0"/>
              </a:spcAft>
              <a:buNone/>
            </a:pPr>
            <a:r>
              <a:rPr lang="en-US"/>
              <a:t>H.4.6 Other Evaluation Components for Tenure Candidates (Candidate Self-Study - page 84)</a:t>
            </a:r>
            <a:endParaRPr/>
          </a:p>
          <a:p>
            <a:pPr marL="0" lvl="0" indent="0" algn="l" rtl="0">
              <a:spcBef>
                <a:spcPts val="360"/>
              </a:spcBef>
              <a:spcAft>
                <a:spcPts val="0"/>
              </a:spcAft>
              <a:buNone/>
            </a:pPr>
            <a:endParaRPr/>
          </a:p>
          <a:p>
            <a:pPr marL="0" lvl="0" indent="0" algn="l" rtl="0">
              <a:spcBef>
                <a:spcPts val="360"/>
              </a:spcBef>
              <a:spcAft>
                <a:spcPts val="0"/>
              </a:spcAft>
              <a:buNone/>
            </a:pPr>
            <a:r>
              <a:rPr lang="en-US"/>
              <a:t>Same criteria and requirements for evaluation of tenured faculty (3-year cycles)</a:t>
            </a:r>
            <a:endParaRPr/>
          </a:p>
        </p:txBody>
      </p:sp>
      <p:sp>
        <p:nvSpPr>
          <p:cNvPr id="143" name="Google Shape;143;g21074317cbd_1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074317cbd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1074317cbd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21074317cbd_1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a5627e8b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a5627e8b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This means hiring BIPOC faculty and co-conspirators and evaluating action for accountability in centering diversity and inclusions, not as lip-service or reactionary but rather as the core of their why, their authentic actualization of creating diverse, inclusive spaces, curriculum, and practices for community, belonging, and care. </a:t>
            </a:r>
            <a:endParaRPr/>
          </a:p>
          <a:p>
            <a:pPr marL="0" lvl="0" indent="0" algn="l" rtl="0">
              <a:spcBef>
                <a:spcPts val="360"/>
              </a:spcBef>
              <a:spcAft>
                <a:spcPts val="0"/>
              </a:spcAft>
              <a:buNone/>
            </a:pPr>
            <a:r>
              <a:rPr lang="en-US"/>
              <a:t>Everyone will be on a different place in their journey but everyone could certainly continue in praxis–self-reflection and critical inquiry.</a:t>
            </a:r>
            <a:endParaRPr/>
          </a:p>
        </p:txBody>
      </p:sp>
      <p:sp>
        <p:nvSpPr>
          <p:cNvPr id="60" name="Google Shape;60;g22a5627e8b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4408ca6a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4408ca6a7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75" name="Google Shape;75;g214408ca6a7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4408ca6a7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4408ca6a7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83" name="Google Shape;83;g214408ca6a7_1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4408ca6a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4408ca6a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91" name="Google Shape;91;g214408ca6a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074317cb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074317cb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102" name="Google Shape;102;g21074317cb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3"/>
          <p:cNvSpPr/>
          <p:nvPr/>
        </p:nvSpPr>
        <p:spPr>
          <a:xfrm>
            <a:off x="0" y="0"/>
            <a:ext cx="12192000" cy="2272937"/>
          </a:xfrm>
          <a:prstGeom prst="rect">
            <a:avLst/>
          </a:prstGeom>
          <a:solidFill>
            <a:schemeClr val="accent1"/>
          </a:solidFill>
          <a:ln w="12700" cap="flat" cmpd="sng">
            <a:solidFill>
              <a:srgbClr val="055E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18" name="Google Shape;18;p3"/>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3">
            <a:alphaModFix/>
          </a:blip>
          <a:srcRect/>
          <a:stretch/>
        </p:blipFill>
        <p:spPr>
          <a:xfrm>
            <a:off x="0" y="0"/>
            <a:ext cx="2575995" cy="2272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4" name="Google Shape;24;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4"/>
          <p:cNvPicPr preferRelativeResize="0"/>
          <p:nvPr/>
        </p:nvPicPr>
        <p:blipFill rotWithShape="1">
          <a:blip r:embed="rId3">
            <a:alphaModFix/>
          </a:blip>
          <a:srcRect/>
          <a:stretch/>
        </p:blipFill>
        <p:spPr>
          <a:xfrm>
            <a:off x="-7113" y="0"/>
            <a:ext cx="822046" cy="68580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1" name="Google Shape;31;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3">
            <a:alphaModFix/>
          </a:blip>
          <a:srcRect/>
          <a:stretch/>
        </p:blipFill>
        <p:spPr>
          <a:xfrm>
            <a:off x="-7113" y="0"/>
            <a:ext cx="822046" cy="6857999"/>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zApVhiCGqv_hUvk6jamerbWVe1bY_C_LeIRm296YAg4/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cccco.edu/-/media/CCCCO-Website/Reports/cccco-eeoreport-062022-a11y.pdf?la=en&amp;hash=9D7F34D11B52A45F4C689F4AB733347067E8BC3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i="1"/>
              <a:t>Promising Practices for Faculty Evaluations on DEIA</a:t>
            </a:r>
            <a:br>
              <a:rPr lang="en-US"/>
            </a:br>
            <a:r>
              <a:rPr lang="en-US"/>
              <a:t>ASCCC Spring 2023 Plenary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Los Rios </a:t>
            </a:r>
            <a:endParaRPr/>
          </a:p>
        </p:txBody>
      </p:sp>
      <p:sp>
        <p:nvSpPr>
          <p:cNvPr id="113" name="Google Shape;113;p16"/>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Font typeface="Georgia"/>
              <a:buChar char="●"/>
            </a:pPr>
            <a:r>
              <a:rPr lang="en-US" sz="1800">
                <a:solidFill>
                  <a:schemeClr val="dk1"/>
                </a:solidFill>
                <a:latin typeface="Georgia"/>
                <a:ea typeface="Georgia"/>
                <a:cs typeface="Georgia"/>
                <a:sym typeface="Georgia"/>
              </a:rPr>
              <a:t>In partnership with the Academic Senate, in 2020 a workgroup was convened  (“The Equity Workgroup”) and charged with developing a program for mandatory equity-related professional development.  The proposal was first vetted via local Academic Senates and was then forwarded to the LRCFT and LRCCD for consideration. </a:t>
            </a:r>
            <a:endParaRPr sz="1800">
              <a:solidFill>
                <a:schemeClr val="dk1"/>
              </a:solidFill>
              <a:latin typeface="Georgia"/>
              <a:ea typeface="Georgia"/>
              <a:cs typeface="Georgia"/>
              <a:sym typeface="Georgia"/>
            </a:endParaRPr>
          </a:p>
          <a:p>
            <a:pPr marL="457200" lvl="0" indent="0" algn="l" rtl="0">
              <a:lnSpc>
                <a:spcPct val="100000"/>
              </a:lnSpc>
              <a:spcBef>
                <a:spcPts val="0"/>
              </a:spcBef>
              <a:spcAft>
                <a:spcPts val="0"/>
              </a:spcAft>
              <a:buNone/>
            </a:pPr>
            <a:endParaRPr sz="1800">
              <a:solidFill>
                <a:schemeClr val="dk1"/>
              </a:solidFill>
              <a:latin typeface="Georgia"/>
              <a:ea typeface="Georgia"/>
              <a:cs typeface="Georgia"/>
              <a:sym typeface="Georgia"/>
            </a:endParaRPr>
          </a:p>
          <a:p>
            <a:pPr marL="457200" lvl="0" indent="-342900" algn="l" rtl="0">
              <a:lnSpc>
                <a:spcPct val="100000"/>
              </a:lnSpc>
              <a:spcBef>
                <a:spcPts val="0"/>
              </a:spcBef>
              <a:spcAft>
                <a:spcPts val="0"/>
              </a:spcAft>
              <a:buClr>
                <a:schemeClr val="dk1"/>
              </a:buClr>
              <a:buSzPts val="1800"/>
              <a:buFont typeface="Georgia"/>
              <a:buChar char="●"/>
            </a:pPr>
            <a:r>
              <a:rPr lang="en-US" sz="1800">
                <a:solidFill>
                  <a:schemeClr val="dk1"/>
                </a:solidFill>
                <a:latin typeface="Georgia"/>
                <a:ea typeface="Georgia"/>
                <a:cs typeface="Georgia"/>
                <a:sym typeface="Georgia"/>
              </a:rPr>
              <a:t>Contractual changes included Equity reflection and changes to College Service form.</a:t>
            </a:r>
            <a:endParaRPr sz="1800">
              <a:solidFill>
                <a:schemeClr val="dk1"/>
              </a:solidFill>
              <a:latin typeface="Georgia"/>
              <a:ea typeface="Georgia"/>
              <a:cs typeface="Georgia"/>
              <a:sym typeface="Georgia"/>
            </a:endParaRPr>
          </a:p>
          <a:p>
            <a:pPr marL="914400" lvl="1" indent="-342900" algn="l" rtl="0">
              <a:lnSpc>
                <a:spcPct val="100000"/>
              </a:lnSpc>
              <a:spcBef>
                <a:spcPts val="0"/>
              </a:spcBef>
              <a:spcAft>
                <a:spcPts val="0"/>
              </a:spcAft>
              <a:buClr>
                <a:schemeClr val="dk1"/>
              </a:buClr>
              <a:buSzPts val="1800"/>
              <a:buFont typeface="Georgia"/>
              <a:buChar char="○"/>
            </a:pPr>
            <a:r>
              <a:rPr lang="en-US" sz="1800">
                <a:solidFill>
                  <a:schemeClr val="dk1"/>
                </a:solidFill>
                <a:latin typeface="Georgia"/>
                <a:ea typeface="Georgia"/>
                <a:cs typeface="Georgia"/>
                <a:sym typeface="Georgia"/>
              </a:rPr>
              <a:t>Any hours related to the required anti-racism/equity trainings will be carved out of College Service hours.</a:t>
            </a:r>
            <a:endParaRPr sz="1800">
              <a:solidFill>
                <a:schemeClr val="dk1"/>
              </a:solidFill>
              <a:latin typeface="Georgia"/>
              <a:ea typeface="Georgia"/>
              <a:cs typeface="Georgia"/>
              <a:sym typeface="Georgia"/>
            </a:endParaRPr>
          </a:p>
          <a:p>
            <a:pPr marL="914400" lvl="1" indent="-342900" algn="l" rtl="0">
              <a:lnSpc>
                <a:spcPct val="100000"/>
              </a:lnSpc>
              <a:spcBef>
                <a:spcPts val="0"/>
              </a:spcBef>
              <a:spcAft>
                <a:spcPts val="0"/>
              </a:spcAft>
              <a:buClr>
                <a:schemeClr val="dk1"/>
              </a:buClr>
              <a:buSzPts val="1800"/>
              <a:buFont typeface="Georgia"/>
              <a:buChar char="○"/>
            </a:pPr>
            <a:r>
              <a:rPr lang="en-US" sz="1800">
                <a:solidFill>
                  <a:schemeClr val="dk1"/>
                </a:solidFill>
                <a:latin typeface="Georgia"/>
                <a:ea typeface="Georgia"/>
                <a:cs typeface="Georgia"/>
                <a:sym typeface="Georgia"/>
              </a:rPr>
              <a:t>The College Service and Compliance Training form now includes an equity minded professional development component.</a:t>
            </a:r>
            <a:endParaRPr sz="1800">
              <a:solidFill>
                <a:schemeClr val="dk1"/>
              </a:solidFill>
              <a:latin typeface="Georgia"/>
              <a:ea typeface="Georgia"/>
              <a:cs typeface="Georgia"/>
              <a:sym typeface="Georgia"/>
            </a:endParaRPr>
          </a:p>
          <a:p>
            <a:pPr marL="914400" lvl="1" indent="-342900" algn="l" rtl="0">
              <a:lnSpc>
                <a:spcPct val="115000"/>
              </a:lnSpc>
              <a:spcBef>
                <a:spcPts val="0"/>
              </a:spcBef>
              <a:spcAft>
                <a:spcPts val="0"/>
              </a:spcAft>
              <a:buClr>
                <a:schemeClr val="dk1"/>
              </a:buClr>
              <a:buSzPts val="1800"/>
              <a:buFont typeface="Georgia"/>
              <a:buChar char="○"/>
            </a:pPr>
            <a:r>
              <a:rPr lang="en-US" sz="1800">
                <a:solidFill>
                  <a:schemeClr val="dk1"/>
                </a:solidFill>
                <a:latin typeface="Georgia"/>
                <a:ea typeface="Georgia"/>
                <a:cs typeface="Georgia"/>
                <a:sym typeface="Georgia"/>
              </a:rPr>
              <a:t>Creation of a mandatory Equity Reflection for all faculty</a:t>
            </a:r>
            <a:endParaRPr sz="1800">
              <a:solidFill>
                <a:schemeClr val="dk1"/>
              </a:solidFill>
              <a:latin typeface="Georgia"/>
              <a:ea typeface="Georgia"/>
              <a:cs typeface="Georgia"/>
              <a:sym typeface="Georgia"/>
            </a:endParaRPr>
          </a:p>
        </p:txBody>
      </p:sp>
      <p:sp>
        <p:nvSpPr>
          <p:cNvPr id="114" name="Google Shape;114;p16"/>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15" name="Google Shape;115;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98774" y="403400"/>
            <a:ext cx="3915300" cy="149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Los Rios</a:t>
            </a:r>
            <a:endParaRPr/>
          </a:p>
          <a:p>
            <a:pPr marL="0" lvl="0" indent="0" algn="l" rtl="0">
              <a:spcBef>
                <a:spcPts val="0"/>
              </a:spcBef>
              <a:spcAft>
                <a:spcPts val="0"/>
              </a:spcAft>
              <a:buNone/>
            </a:pPr>
            <a:endParaRPr/>
          </a:p>
          <a:p>
            <a:pPr marL="0" lvl="0" indent="0" algn="l" rtl="0">
              <a:spcBef>
                <a:spcPts val="0"/>
              </a:spcBef>
              <a:spcAft>
                <a:spcPts val="0"/>
              </a:spcAft>
              <a:buNone/>
            </a:pPr>
            <a:r>
              <a:rPr lang="en-US"/>
              <a:t>Equity Reflection in Performance Review</a:t>
            </a:r>
            <a:endParaRPr/>
          </a:p>
        </p:txBody>
      </p:sp>
      <p:sp>
        <p:nvSpPr>
          <p:cNvPr id="122" name="Google Shape;122;p17"/>
          <p:cNvSpPr txBox="1">
            <a:spLocks noGrp="1"/>
          </p:cNvSpPr>
          <p:nvPr>
            <p:ph type="body" idx="1"/>
          </p:nvPr>
        </p:nvSpPr>
        <p:spPr>
          <a:xfrm>
            <a:off x="762594" y="2438018"/>
            <a:ext cx="10523700" cy="35694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1900">
              <a:solidFill>
                <a:schemeClr val="dk1"/>
              </a:solidFill>
              <a:latin typeface="Georgia"/>
              <a:ea typeface="Georgia"/>
              <a:cs typeface="Georgia"/>
              <a:sym typeface="Georgia"/>
            </a:endParaRPr>
          </a:p>
          <a:p>
            <a:pPr marL="457200" lvl="0" indent="-349250" algn="l" rtl="0">
              <a:lnSpc>
                <a:spcPct val="115000"/>
              </a:lnSpc>
              <a:spcBef>
                <a:spcPts val="1200"/>
              </a:spcBef>
              <a:spcAft>
                <a:spcPts val="0"/>
              </a:spcAft>
              <a:buClr>
                <a:schemeClr val="dk1"/>
              </a:buClr>
              <a:buSzPts val="1900"/>
              <a:buFont typeface="Georgia"/>
              <a:buChar char="●"/>
            </a:pPr>
            <a:r>
              <a:rPr lang="en-US" sz="1900">
                <a:solidFill>
                  <a:schemeClr val="dk1"/>
                </a:solidFill>
                <a:latin typeface="Georgia"/>
                <a:ea typeface="Georgia"/>
                <a:cs typeface="Georgia"/>
                <a:sym typeface="Georgia"/>
              </a:rPr>
              <a:t>Document is turned in at the same time as the Self-Study during performance review.  </a:t>
            </a:r>
            <a:endParaRPr sz="1900">
              <a:solidFill>
                <a:schemeClr val="dk1"/>
              </a:solidFill>
              <a:latin typeface="Georgia"/>
              <a:ea typeface="Georgia"/>
              <a:cs typeface="Georgia"/>
              <a:sym typeface="Georgia"/>
            </a:endParaRPr>
          </a:p>
          <a:p>
            <a:pPr marL="457200" lvl="0" indent="-349250" algn="l" rtl="0">
              <a:lnSpc>
                <a:spcPct val="115000"/>
              </a:lnSpc>
              <a:spcBef>
                <a:spcPts val="0"/>
              </a:spcBef>
              <a:spcAft>
                <a:spcPts val="0"/>
              </a:spcAft>
              <a:buClr>
                <a:schemeClr val="dk1"/>
              </a:buClr>
              <a:buSzPts val="1900"/>
              <a:buFont typeface="Georgia"/>
              <a:buChar char="●"/>
            </a:pPr>
            <a:r>
              <a:rPr lang="en-US" sz="1900">
                <a:solidFill>
                  <a:schemeClr val="dk1"/>
                </a:solidFill>
                <a:latin typeface="Georgia"/>
                <a:ea typeface="Georgia"/>
                <a:cs typeface="Georgia"/>
                <a:sym typeface="Georgia"/>
              </a:rPr>
              <a:t>Reflection is not part of the formal performance review. </a:t>
            </a:r>
            <a:endParaRPr sz="1900">
              <a:solidFill>
                <a:schemeClr val="dk1"/>
              </a:solidFill>
              <a:latin typeface="Georgia"/>
              <a:ea typeface="Georgia"/>
              <a:cs typeface="Georgia"/>
              <a:sym typeface="Georgia"/>
            </a:endParaRPr>
          </a:p>
          <a:p>
            <a:pPr marL="457200" lvl="0" indent="-349250" algn="l" rtl="0">
              <a:lnSpc>
                <a:spcPct val="115000"/>
              </a:lnSpc>
              <a:spcBef>
                <a:spcPts val="0"/>
              </a:spcBef>
              <a:spcAft>
                <a:spcPts val="0"/>
              </a:spcAft>
              <a:buClr>
                <a:schemeClr val="dk1"/>
              </a:buClr>
              <a:buSzPts val="1900"/>
              <a:buFont typeface="Georgia"/>
              <a:buChar char="●"/>
            </a:pPr>
            <a:r>
              <a:rPr lang="en-US" sz="1900">
                <a:solidFill>
                  <a:schemeClr val="dk1"/>
                </a:solidFill>
                <a:latin typeface="Georgia"/>
                <a:ea typeface="Georgia"/>
                <a:cs typeface="Georgia"/>
                <a:sym typeface="Georgia"/>
              </a:rPr>
              <a:t>The reflection cannot be used to support a rating of less than satisfactory. </a:t>
            </a:r>
            <a:endParaRPr sz="1900">
              <a:solidFill>
                <a:schemeClr val="dk1"/>
              </a:solidFill>
              <a:latin typeface="Georgia"/>
              <a:ea typeface="Georgia"/>
              <a:cs typeface="Georgia"/>
              <a:sym typeface="Georgia"/>
            </a:endParaRPr>
          </a:p>
          <a:p>
            <a:pPr marL="457200" lvl="0" indent="-349250" algn="l" rtl="0">
              <a:lnSpc>
                <a:spcPct val="115000"/>
              </a:lnSpc>
              <a:spcBef>
                <a:spcPts val="0"/>
              </a:spcBef>
              <a:spcAft>
                <a:spcPts val="0"/>
              </a:spcAft>
              <a:buClr>
                <a:schemeClr val="dk1"/>
              </a:buClr>
              <a:buSzPts val="1900"/>
              <a:buFont typeface="Georgia"/>
              <a:buChar char="●"/>
            </a:pPr>
            <a:r>
              <a:rPr lang="en-US" sz="1900">
                <a:solidFill>
                  <a:schemeClr val="dk1"/>
                </a:solidFill>
                <a:latin typeface="Georgia"/>
                <a:ea typeface="Georgia"/>
                <a:cs typeface="Georgia"/>
                <a:sym typeface="Georgia"/>
              </a:rPr>
              <a:t>The equity reflection asks all faculty to think about the work they have done and plan to do related to equity. </a:t>
            </a:r>
            <a:endParaRPr sz="1900">
              <a:solidFill>
                <a:schemeClr val="dk1"/>
              </a:solidFill>
              <a:latin typeface="Georgia"/>
              <a:ea typeface="Georgia"/>
              <a:cs typeface="Georgia"/>
              <a:sym typeface="Georgia"/>
            </a:endParaRPr>
          </a:p>
          <a:p>
            <a:pPr marL="457200" lvl="0" indent="-349250" algn="l" rtl="0">
              <a:lnSpc>
                <a:spcPct val="115000"/>
              </a:lnSpc>
              <a:spcBef>
                <a:spcPts val="0"/>
              </a:spcBef>
              <a:spcAft>
                <a:spcPts val="0"/>
              </a:spcAft>
              <a:buClr>
                <a:schemeClr val="dk1"/>
              </a:buClr>
              <a:buSzPts val="1900"/>
              <a:buFont typeface="Georgia"/>
              <a:buChar char="●"/>
            </a:pPr>
            <a:r>
              <a:rPr lang="en-US" sz="1900">
                <a:solidFill>
                  <a:schemeClr val="dk1"/>
                </a:solidFill>
                <a:latin typeface="Georgia"/>
                <a:ea typeface="Georgia"/>
                <a:cs typeface="Georgia"/>
                <a:sym typeface="Georgia"/>
              </a:rPr>
              <a:t>Equity reflection will be incorporated as part of the 2023-2026 collective bargaining agreement, unless either party indicates its desire to modify or eliminate the statement</a:t>
            </a:r>
            <a:endParaRPr sz="2500">
              <a:solidFill>
                <a:schemeClr val="dk1"/>
              </a:solidFill>
              <a:latin typeface="Georgia"/>
              <a:ea typeface="Georgia"/>
              <a:cs typeface="Georgia"/>
              <a:sym typeface="Georgia"/>
            </a:endParaRPr>
          </a:p>
        </p:txBody>
      </p:sp>
      <p:sp>
        <p:nvSpPr>
          <p:cNvPr id="123" name="Google Shape;123;p1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Los Rios </a:t>
            </a:r>
            <a:endParaRPr/>
          </a:p>
          <a:p>
            <a:pPr marL="0" lvl="0" indent="0" algn="l" rtl="0">
              <a:spcBef>
                <a:spcPts val="0"/>
              </a:spcBef>
              <a:spcAft>
                <a:spcPts val="0"/>
              </a:spcAft>
              <a:buNone/>
            </a:pPr>
            <a:r>
              <a:rPr lang="en-US"/>
              <a:t>Self-study equity reflection questions</a:t>
            </a:r>
            <a:endParaRPr/>
          </a:p>
        </p:txBody>
      </p:sp>
      <p:sp>
        <p:nvSpPr>
          <p:cNvPr id="130" name="Google Shape;130;p18"/>
          <p:cNvSpPr txBox="1">
            <a:spLocks noGrp="1"/>
          </p:cNvSpPr>
          <p:nvPr>
            <p:ph type="body" idx="1"/>
          </p:nvPr>
        </p:nvSpPr>
        <p:spPr>
          <a:xfrm>
            <a:off x="340375" y="2416300"/>
            <a:ext cx="11542200" cy="4111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rgbClr val="595959"/>
                </a:solidFill>
                <a:latin typeface="Georgia"/>
                <a:ea typeface="Georgia"/>
                <a:cs typeface="Georgia"/>
                <a:sym typeface="Georgia"/>
              </a:rPr>
              <a:t>1) What have you done to improve your understanding of anti-racism, equity, equity- mindedness, and/or equity as it relates to your field and the LRCCD? </a:t>
            </a:r>
            <a:endParaRPr sz="1800">
              <a:solidFill>
                <a:srgbClr val="595959"/>
              </a:solidFill>
              <a:latin typeface="Georgia"/>
              <a:ea typeface="Georgia"/>
              <a:cs typeface="Georgia"/>
              <a:sym typeface="Georgia"/>
            </a:endParaRPr>
          </a:p>
          <a:p>
            <a:pPr marL="0" lvl="0" indent="0" algn="l" rtl="0">
              <a:lnSpc>
                <a:spcPct val="100000"/>
              </a:lnSpc>
              <a:spcBef>
                <a:spcPts val="1200"/>
              </a:spcBef>
              <a:spcAft>
                <a:spcPts val="0"/>
              </a:spcAft>
              <a:buNone/>
            </a:pPr>
            <a:r>
              <a:rPr lang="en-US" sz="1800">
                <a:solidFill>
                  <a:srgbClr val="595959"/>
                </a:solidFill>
                <a:latin typeface="Georgia"/>
                <a:ea typeface="Georgia"/>
                <a:cs typeface="Georgia"/>
                <a:sym typeface="Georgia"/>
              </a:rPr>
              <a:t>This might include, but is not limited to the following</a:t>
            </a:r>
            <a:endParaRPr sz="1800">
              <a:solidFill>
                <a:srgbClr val="595959"/>
              </a:solidFill>
              <a:latin typeface="Georgia"/>
              <a:ea typeface="Georgia"/>
              <a:cs typeface="Georgia"/>
              <a:sym typeface="Georgia"/>
            </a:endParaRPr>
          </a:p>
          <a:p>
            <a:pPr marL="0" lvl="0" indent="457200" algn="l" rtl="0">
              <a:lnSpc>
                <a:spcPct val="100000"/>
              </a:lnSpc>
              <a:spcBef>
                <a:spcPts val="0"/>
              </a:spcBef>
              <a:spcAft>
                <a:spcPts val="0"/>
              </a:spcAft>
              <a:buNone/>
            </a:pPr>
            <a:r>
              <a:rPr lang="en-US" sz="1800">
                <a:solidFill>
                  <a:srgbClr val="595959"/>
                </a:solidFill>
                <a:latin typeface="Georgia"/>
                <a:ea typeface="Georgia"/>
                <a:cs typeface="Georgia"/>
                <a:sym typeface="Georgia"/>
              </a:rPr>
              <a:t>• curriculum review related to anti-racism, decolonization, and equity </a:t>
            </a:r>
            <a:endParaRPr sz="1800">
              <a:solidFill>
                <a:srgbClr val="595959"/>
              </a:solidFill>
              <a:latin typeface="Georgia"/>
              <a:ea typeface="Georgia"/>
              <a:cs typeface="Georgia"/>
              <a:sym typeface="Georgia"/>
            </a:endParaRPr>
          </a:p>
          <a:p>
            <a:pPr marL="457200" lvl="0" indent="0" algn="l" rtl="0">
              <a:lnSpc>
                <a:spcPct val="100000"/>
              </a:lnSpc>
              <a:spcBef>
                <a:spcPts val="0"/>
              </a:spcBef>
              <a:spcAft>
                <a:spcPts val="0"/>
              </a:spcAft>
              <a:buNone/>
            </a:pPr>
            <a:r>
              <a:rPr lang="en-US" sz="1800">
                <a:solidFill>
                  <a:srgbClr val="595959"/>
                </a:solidFill>
                <a:latin typeface="Georgia"/>
                <a:ea typeface="Georgia"/>
                <a:cs typeface="Georgia"/>
                <a:sym typeface="Georgia"/>
              </a:rPr>
              <a:t>• participation in anti-racism and equity related workshops/institutes </a:t>
            </a:r>
            <a:endParaRPr sz="1800">
              <a:solidFill>
                <a:srgbClr val="595959"/>
              </a:solidFill>
              <a:latin typeface="Georgia"/>
              <a:ea typeface="Georgia"/>
              <a:cs typeface="Georgia"/>
              <a:sym typeface="Georgia"/>
            </a:endParaRPr>
          </a:p>
          <a:p>
            <a:pPr marL="457200" lvl="0" indent="0" algn="l" rtl="0">
              <a:lnSpc>
                <a:spcPct val="100000"/>
              </a:lnSpc>
              <a:spcBef>
                <a:spcPts val="0"/>
              </a:spcBef>
              <a:spcAft>
                <a:spcPts val="0"/>
              </a:spcAft>
              <a:buNone/>
            </a:pPr>
            <a:r>
              <a:rPr lang="en-US" sz="1800">
                <a:solidFill>
                  <a:srgbClr val="595959"/>
                </a:solidFill>
                <a:latin typeface="Georgia"/>
                <a:ea typeface="Georgia"/>
                <a:cs typeface="Georgia"/>
                <a:sym typeface="Georgia"/>
              </a:rPr>
              <a:t>• review of professional materials and best practices for equity in your field and/or </a:t>
            </a:r>
            <a:endParaRPr sz="1800">
              <a:solidFill>
                <a:srgbClr val="595959"/>
              </a:solidFill>
              <a:latin typeface="Georgia"/>
              <a:ea typeface="Georgia"/>
              <a:cs typeface="Georgia"/>
              <a:sym typeface="Georgia"/>
            </a:endParaRPr>
          </a:p>
          <a:p>
            <a:pPr marL="457200" lvl="0" indent="0" algn="l" rtl="0">
              <a:lnSpc>
                <a:spcPct val="100000"/>
              </a:lnSpc>
              <a:spcBef>
                <a:spcPts val="0"/>
              </a:spcBef>
              <a:spcAft>
                <a:spcPts val="0"/>
              </a:spcAft>
              <a:buNone/>
            </a:pPr>
            <a:r>
              <a:rPr lang="en-US" sz="1800">
                <a:solidFill>
                  <a:srgbClr val="595959"/>
                </a:solidFill>
                <a:latin typeface="Georgia"/>
                <a:ea typeface="Georgia"/>
                <a:cs typeface="Georgia"/>
                <a:sym typeface="Georgia"/>
              </a:rPr>
              <a:t>• review of your student success data </a:t>
            </a:r>
            <a:endParaRPr sz="1800">
              <a:solidFill>
                <a:srgbClr val="595959"/>
              </a:solidFill>
              <a:latin typeface="Georgia"/>
              <a:ea typeface="Georgia"/>
              <a:cs typeface="Georgia"/>
              <a:sym typeface="Georgia"/>
            </a:endParaRPr>
          </a:p>
          <a:p>
            <a:pPr marL="457200" lvl="0" indent="0" algn="l" rtl="0">
              <a:lnSpc>
                <a:spcPct val="100000"/>
              </a:lnSpc>
              <a:spcBef>
                <a:spcPts val="0"/>
              </a:spcBef>
              <a:spcAft>
                <a:spcPts val="0"/>
              </a:spcAft>
              <a:buClr>
                <a:schemeClr val="dk1"/>
              </a:buClr>
              <a:buSzPts val="1100"/>
              <a:buFont typeface="Arial"/>
              <a:buNone/>
            </a:pPr>
            <a:endParaRPr sz="1800">
              <a:solidFill>
                <a:srgbClr val="595959"/>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sz="1800">
                <a:solidFill>
                  <a:srgbClr val="595959"/>
                </a:solidFill>
                <a:latin typeface="Georgia"/>
                <a:ea typeface="Georgia"/>
                <a:cs typeface="Georgia"/>
                <a:sym typeface="Georgia"/>
              </a:rPr>
              <a:t>2) How have you used and/or how will you use these understandings to improve your practice and/or help close opportunity gaps? </a:t>
            </a:r>
            <a:endParaRPr sz="1800">
              <a:solidFill>
                <a:srgbClr val="595959"/>
              </a:solidFill>
              <a:latin typeface="Georgia"/>
              <a:ea typeface="Georgia"/>
              <a:cs typeface="Georgia"/>
              <a:sym typeface="Georgia"/>
            </a:endParaRPr>
          </a:p>
          <a:p>
            <a:pPr marL="0" lvl="0" indent="0" algn="l" rtl="0">
              <a:lnSpc>
                <a:spcPct val="115000"/>
              </a:lnSpc>
              <a:spcBef>
                <a:spcPts val="1200"/>
              </a:spcBef>
              <a:spcAft>
                <a:spcPts val="1200"/>
              </a:spcAft>
              <a:buClr>
                <a:schemeClr val="dk1"/>
              </a:buClr>
              <a:buSzPts val="1100"/>
              <a:buFont typeface="Arial"/>
              <a:buNone/>
            </a:pPr>
            <a:r>
              <a:rPr lang="en-US" sz="1800">
                <a:solidFill>
                  <a:srgbClr val="595959"/>
                </a:solidFill>
                <a:latin typeface="Georgia"/>
                <a:ea typeface="Georgia"/>
                <a:cs typeface="Georgia"/>
                <a:sym typeface="Georgia"/>
              </a:rPr>
              <a:t>3) What additional trainings and resources, whether offered by LRCCD or others, would be helpful in continuing your development of anti-racist practices?</a:t>
            </a:r>
            <a:endParaRPr>
              <a:latin typeface="Georgia"/>
              <a:ea typeface="Georgia"/>
              <a:cs typeface="Georgia"/>
              <a:sym typeface="Georgia"/>
            </a:endParaRPr>
          </a:p>
        </p:txBody>
      </p:sp>
      <p:sp>
        <p:nvSpPr>
          <p:cNvPr id="131" name="Google Shape;131;p1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Los Rios</a:t>
            </a:r>
            <a:endParaRPr/>
          </a:p>
          <a:p>
            <a:pPr marL="0" lvl="0" indent="0" algn="l" rtl="0">
              <a:spcBef>
                <a:spcPts val="0"/>
              </a:spcBef>
              <a:spcAft>
                <a:spcPts val="0"/>
              </a:spcAft>
              <a:buNone/>
            </a:pPr>
            <a:endParaRPr/>
          </a:p>
          <a:p>
            <a:pPr marL="0" lvl="0" indent="0" algn="l" rtl="0">
              <a:spcBef>
                <a:spcPts val="0"/>
              </a:spcBef>
              <a:spcAft>
                <a:spcPts val="0"/>
              </a:spcAft>
              <a:buNone/>
            </a:pPr>
            <a:r>
              <a:rPr lang="en-US"/>
              <a:t>Current considerations…</a:t>
            </a:r>
            <a:endParaRPr/>
          </a:p>
        </p:txBody>
      </p:sp>
      <p:sp>
        <p:nvSpPr>
          <p:cNvPr id="138" name="Google Shape;138;p19"/>
          <p:cNvSpPr txBox="1">
            <a:spLocks noGrp="1"/>
          </p:cNvSpPr>
          <p:nvPr>
            <p:ph type="body" idx="1"/>
          </p:nvPr>
        </p:nvSpPr>
        <p:spPr>
          <a:xfrm>
            <a:off x="834150" y="2965875"/>
            <a:ext cx="10523700" cy="31911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1"/>
              </a:buClr>
              <a:buSzPts val="2000"/>
              <a:buFont typeface="Georgia"/>
              <a:buChar char="●"/>
            </a:pPr>
            <a:r>
              <a:rPr lang="en-US" sz="2000">
                <a:solidFill>
                  <a:schemeClr val="dk1"/>
                </a:solidFill>
                <a:latin typeface="Georgia"/>
                <a:ea typeface="Georgia"/>
                <a:cs typeface="Georgia"/>
                <a:sym typeface="Georgia"/>
              </a:rPr>
              <a:t>During the 2023-2024 Academic Year, faculty are required to complete at least six (6) hours of Equity Minded Professional Development.  </a:t>
            </a:r>
            <a:endParaRPr sz="2000">
              <a:solidFill>
                <a:schemeClr val="dk1"/>
              </a:solidFill>
              <a:latin typeface="Georgia"/>
              <a:ea typeface="Georgia"/>
              <a:cs typeface="Georgia"/>
              <a:sym typeface="Georgia"/>
            </a:endParaRPr>
          </a:p>
          <a:p>
            <a:pPr marL="457200" lvl="0" indent="-355600" algn="l" rtl="0">
              <a:lnSpc>
                <a:spcPct val="100000"/>
              </a:lnSpc>
              <a:spcBef>
                <a:spcPts val="1000"/>
              </a:spcBef>
              <a:spcAft>
                <a:spcPts val="0"/>
              </a:spcAft>
              <a:buClr>
                <a:schemeClr val="dk1"/>
              </a:buClr>
              <a:buSzPts val="2000"/>
              <a:buFont typeface="Georgia"/>
              <a:buChar char="●"/>
            </a:pPr>
            <a:r>
              <a:rPr lang="en-US" sz="2000">
                <a:solidFill>
                  <a:schemeClr val="dk1"/>
                </a:solidFill>
                <a:latin typeface="Georgia"/>
                <a:ea typeface="Georgia"/>
                <a:cs typeface="Georgia"/>
                <a:sym typeface="Georgia"/>
              </a:rPr>
              <a:t>During the 2024-2025 Academic Year, faculty are required to complete at least ten (10) hours of Equity Minded Professional Development.  </a:t>
            </a:r>
            <a:endParaRPr sz="2000">
              <a:solidFill>
                <a:schemeClr val="dk1"/>
              </a:solidFill>
              <a:latin typeface="Georgia"/>
              <a:ea typeface="Georgia"/>
              <a:cs typeface="Georgia"/>
              <a:sym typeface="Georgia"/>
            </a:endParaRPr>
          </a:p>
          <a:p>
            <a:pPr marL="457200" lvl="0" indent="-355600" algn="l" rtl="0">
              <a:lnSpc>
                <a:spcPct val="100000"/>
              </a:lnSpc>
              <a:spcBef>
                <a:spcPts val="1000"/>
              </a:spcBef>
              <a:spcAft>
                <a:spcPts val="1000"/>
              </a:spcAft>
              <a:buClr>
                <a:schemeClr val="dk1"/>
              </a:buClr>
              <a:buSzPts val="2000"/>
              <a:buFont typeface="Georgia"/>
              <a:buChar char="●"/>
            </a:pPr>
            <a:r>
              <a:rPr lang="en-US" sz="2000">
                <a:solidFill>
                  <a:schemeClr val="dk1"/>
                </a:solidFill>
                <a:latin typeface="Georgia"/>
                <a:ea typeface="Georgia"/>
                <a:cs typeface="Georgia"/>
                <a:sym typeface="Georgia"/>
              </a:rPr>
              <a:t>During the 2025-2026 and subsequent Academic Years, faculty are required to complete at least twelve (12) hours of Equity Minded Professional Development activities. </a:t>
            </a:r>
            <a:endParaRPr sz="3200">
              <a:solidFill>
                <a:schemeClr val="dk1"/>
              </a:solidFill>
              <a:latin typeface="Georgia"/>
              <a:ea typeface="Georgia"/>
              <a:cs typeface="Georgia"/>
              <a:sym typeface="Georgia"/>
            </a:endParaRPr>
          </a:p>
        </p:txBody>
      </p:sp>
      <p:sp>
        <p:nvSpPr>
          <p:cNvPr id="139" name="Google Shape;139;p1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MiraCosta</a:t>
            </a:r>
            <a:endParaRPr/>
          </a:p>
        </p:txBody>
      </p:sp>
      <p:sp>
        <p:nvSpPr>
          <p:cNvPr id="146" name="Google Shape;146;p20"/>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History of DEIA in Evaluation Criteria at MiraCosta</a:t>
            </a:r>
            <a:endParaRPr/>
          </a:p>
          <a:p>
            <a:pPr marL="457200" lvl="0" indent="-381000" algn="l" rtl="0">
              <a:spcBef>
                <a:spcPts val="0"/>
              </a:spcBef>
              <a:spcAft>
                <a:spcPts val="0"/>
              </a:spcAft>
              <a:buSzPts val="2400"/>
              <a:buChar char="●"/>
            </a:pPr>
            <a:r>
              <a:rPr lang="en-US" u="sng">
                <a:solidFill>
                  <a:schemeClr val="hlink"/>
                </a:solidFill>
                <a:hlinkClick r:id="rId3"/>
              </a:rPr>
              <a:t>Evaluation Criteria</a:t>
            </a:r>
            <a:r>
              <a:rPr lang="en-US"/>
              <a:t> (4 of 5 criteria have DEIA components)</a:t>
            </a:r>
            <a:endParaRPr/>
          </a:p>
          <a:p>
            <a:pPr marL="914400" lvl="1" indent="-381000" algn="l" rtl="0">
              <a:spcBef>
                <a:spcPts val="0"/>
              </a:spcBef>
              <a:spcAft>
                <a:spcPts val="0"/>
              </a:spcAft>
              <a:buSzPts val="2400"/>
              <a:buChar char="○"/>
            </a:pPr>
            <a:r>
              <a:rPr lang="en-US"/>
              <a:t>“Demonstrated skill in…. This may include:..”</a:t>
            </a:r>
            <a:endParaRPr/>
          </a:p>
          <a:p>
            <a:pPr marL="1371600" lvl="2" indent="-355600" algn="l" rtl="0">
              <a:spcBef>
                <a:spcPts val="0"/>
              </a:spcBef>
              <a:spcAft>
                <a:spcPts val="0"/>
              </a:spcAft>
              <a:buSzPts val="2000"/>
              <a:buChar char="■"/>
            </a:pPr>
            <a:r>
              <a:rPr lang="en-US"/>
              <a:t>“Demonstrating a commitment to cultural competence and equity-minded pedagogies;”</a:t>
            </a:r>
            <a:endParaRPr/>
          </a:p>
          <a:p>
            <a:pPr marL="914400" lvl="1" indent="-381000" algn="l" rtl="0">
              <a:spcBef>
                <a:spcPts val="0"/>
              </a:spcBef>
              <a:spcAft>
                <a:spcPts val="0"/>
              </a:spcAft>
              <a:buSzPts val="2400"/>
              <a:buChar char="○"/>
            </a:pPr>
            <a:r>
              <a:rPr lang="en-US"/>
              <a:t>“Continued professional growth, which may be demonstrated by:...”</a:t>
            </a:r>
            <a:endParaRPr sz="1100">
              <a:solidFill>
                <a:schemeClr val="dk1"/>
              </a:solidFill>
            </a:endParaRPr>
          </a:p>
          <a:p>
            <a:pPr marL="1371600" lvl="2" indent="-355600" algn="l" rtl="0">
              <a:spcBef>
                <a:spcPts val="0"/>
              </a:spcBef>
              <a:spcAft>
                <a:spcPts val="0"/>
              </a:spcAft>
              <a:buSzPts val="2000"/>
              <a:buChar char="■"/>
            </a:pPr>
            <a:r>
              <a:rPr lang="en-US"/>
              <a:t>“Engaging in personal and professional development related to cultural competence and equity-minded practices;”</a:t>
            </a:r>
            <a:endParaRPr/>
          </a:p>
          <a:p>
            <a:pPr marL="457200" lvl="0" indent="-381000" algn="l" rtl="0">
              <a:spcBef>
                <a:spcPts val="0"/>
              </a:spcBef>
              <a:spcAft>
                <a:spcPts val="0"/>
              </a:spcAft>
              <a:buSzPts val="2400"/>
              <a:buChar char="●"/>
            </a:pPr>
            <a:r>
              <a:rPr lang="en-US"/>
              <a:t>Candidate Self-Study</a:t>
            </a:r>
            <a:endParaRPr/>
          </a:p>
          <a:p>
            <a:pPr marL="914400" lvl="1" indent="-381000" algn="l" rtl="0">
              <a:spcBef>
                <a:spcPts val="0"/>
              </a:spcBef>
              <a:spcAft>
                <a:spcPts val="0"/>
              </a:spcAft>
              <a:buSzPts val="2400"/>
              <a:buChar char="○"/>
            </a:pPr>
            <a:r>
              <a:rPr lang="en-US"/>
              <a:t>“The self-study should also include a reflection that outlines contributions to diversity, equity, and inclusion on an individual, departmental or institutional level.”</a:t>
            </a:r>
            <a:endParaRPr/>
          </a:p>
        </p:txBody>
      </p:sp>
      <p:sp>
        <p:nvSpPr>
          <p:cNvPr id="147" name="Google Shape;147;p2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a:t>
            </a:r>
            <a:endParaRPr/>
          </a:p>
        </p:txBody>
      </p:sp>
      <p:sp>
        <p:nvSpPr>
          <p:cNvPr id="154" name="Google Shape;154;p21"/>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55" name="Google Shape;155;p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56" name="Google Shape;156;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89575" y="2966475"/>
            <a:ext cx="4604078" cy="2869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Presenters </a:t>
            </a:r>
            <a:endParaRPr/>
          </a:p>
        </p:txBody>
      </p:sp>
      <p:sp>
        <p:nvSpPr>
          <p:cNvPr id="48" name="Google Shape;48;p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3600"/>
              <a:buFont typeface="Arial"/>
              <a:buChar char="•"/>
            </a:pPr>
            <a:r>
              <a:rPr lang="en-US" sz="3600" i="1"/>
              <a:t>Michelle Velasquez Bean, ASCCC Treasurer </a:t>
            </a:r>
            <a:endParaRPr sz="3600"/>
          </a:p>
          <a:p>
            <a:pPr marL="342900" lvl="0" indent="-342900" algn="l" rtl="0">
              <a:lnSpc>
                <a:spcPct val="90000"/>
              </a:lnSpc>
              <a:spcBef>
                <a:spcPts val="1000"/>
              </a:spcBef>
              <a:spcAft>
                <a:spcPts val="0"/>
              </a:spcAft>
              <a:buClr>
                <a:srgbClr val="404040"/>
              </a:buClr>
              <a:buSzPts val="3600"/>
              <a:buFont typeface="Arial"/>
              <a:buChar char="•"/>
            </a:pPr>
            <a:r>
              <a:rPr lang="en-US" sz="3600" i="1"/>
              <a:t>Stephanie Curry, ASCCC Area A Representative </a:t>
            </a:r>
            <a:endParaRPr sz="3600"/>
          </a:p>
          <a:p>
            <a:pPr marL="342900" lvl="0" indent="-342900" algn="l" rtl="0">
              <a:lnSpc>
                <a:spcPct val="90000"/>
              </a:lnSpc>
              <a:spcBef>
                <a:spcPts val="1000"/>
              </a:spcBef>
              <a:spcAft>
                <a:spcPts val="0"/>
              </a:spcAft>
              <a:buClr>
                <a:srgbClr val="404040"/>
              </a:buClr>
              <a:buSzPts val="3600"/>
              <a:buFont typeface="Arial"/>
              <a:buChar char="•"/>
            </a:pPr>
            <a:r>
              <a:rPr lang="en-US" sz="3600" i="1"/>
              <a:t>Sandra Guzmán, Sacramento City College </a:t>
            </a:r>
            <a:endParaRPr sz="3600"/>
          </a:p>
          <a:p>
            <a:pPr marL="342900" lvl="0" indent="-342900" algn="l" rtl="0">
              <a:lnSpc>
                <a:spcPct val="90000"/>
              </a:lnSpc>
              <a:spcBef>
                <a:spcPts val="1000"/>
              </a:spcBef>
              <a:spcAft>
                <a:spcPts val="0"/>
              </a:spcAft>
              <a:buClr>
                <a:srgbClr val="404040"/>
              </a:buClr>
              <a:buSzPts val="3600"/>
              <a:buFont typeface="Arial"/>
              <a:buChar char="•"/>
            </a:pPr>
            <a:r>
              <a:rPr lang="en-US" sz="3600" i="1"/>
              <a:t>Luke Laura, MiraCosta College </a:t>
            </a:r>
            <a:endParaRPr sz="3600"/>
          </a:p>
          <a:p>
            <a:pPr marL="0" marR="0" lvl="0" indent="0" algn="l" rtl="0">
              <a:lnSpc>
                <a:spcPct val="90000"/>
              </a:lnSpc>
              <a:spcBef>
                <a:spcPts val="1000"/>
              </a:spcBef>
              <a:spcAft>
                <a:spcPts val="0"/>
              </a:spcAft>
              <a:buClr>
                <a:srgbClr val="404040"/>
              </a:buClr>
              <a:buSzPts val="2400"/>
              <a:buFont typeface="Arial"/>
              <a:buNone/>
            </a:pPr>
            <a:endParaRPr/>
          </a:p>
        </p:txBody>
      </p:sp>
      <p:sp>
        <p:nvSpPr>
          <p:cNvPr id="49" name="Google Shape;49;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Breakout Description </a:t>
            </a:r>
            <a:endParaRPr/>
          </a:p>
        </p:txBody>
      </p:sp>
      <p:sp>
        <p:nvSpPr>
          <p:cNvPr id="55" name="Google Shape;55;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Join us for a breakout on making actionable change in centering faculty evaluations in Diversity, Equity, Inclusion and Anti-Racism (DEIA). With the new Title 5 regulations for faculty evaluations grounded in DEIA,  academic senates across the state will need to work with their local collective bargaining units to  review current structures and propose dynamic systemic change in evaluation processes. Learn from fellow faculty members from Los Rios Community College District and MiraCosta College District who have taken the lead in purposeful infusion of DEIA into faculty evaluations. </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56" name="Google Shape;56;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Foundation: Community of Belonging</a:t>
            </a:r>
            <a:endParaRPr/>
          </a:p>
        </p:txBody>
      </p:sp>
      <p:sp>
        <p:nvSpPr>
          <p:cNvPr id="63" name="Google Shape;63;p10"/>
          <p:cNvSpPr txBox="1">
            <a:spLocks noGrp="1"/>
          </p:cNvSpPr>
          <p:nvPr>
            <p:ph type="body" idx="1"/>
          </p:nvPr>
        </p:nvSpPr>
        <p:spPr>
          <a:xfrm>
            <a:off x="830000" y="2662575"/>
            <a:ext cx="11072100" cy="390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What would an ideal college look like?</a:t>
            </a:r>
            <a:endParaRPr b="1"/>
          </a:p>
          <a:p>
            <a:pPr marL="0" lvl="0" indent="0" algn="l" rtl="0">
              <a:spcBef>
                <a:spcPts val="1000"/>
              </a:spcBef>
              <a:spcAft>
                <a:spcPts val="0"/>
              </a:spcAft>
              <a:buNone/>
            </a:pPr>
            <a:r>
              <a:rPr lang="en-US" sz="2500"/>
              <a:t>It would like like a group of scholars of all races and ethnicities centering the work, histories, and artistic production of marginalized, minoritized, colonized, Black, Latinx, Asian, Indigenous, immigrant, disabled, and queer people rather than viewing them as objects of study. . . . we must continue to rebel through our research and our praxis of thinking and doing . . . creating our own pockets of freedom in our classrooms, our communities of sustenance and belonging.” </a:t>
            </a:r>
            <a:endParaRPr sz="2500"/>
          </a:p>
          <a:p>
            <a:pPr marL="0" lvl="0" indent="0" algn="r" rtl="0">
              <a:spcBef>
                <a:spcPts val="1000"/>
              </a:spcBef>
              <a:spcAft>
                <a:spcPts val="0"/>
              </a:spcAft>
              <a:buNone/>
            </a:pPr>
            <a:r>
              <a:rPr lang="en-US" sz="2500"/>
              <a:t>Lorgia Garcia Pena, </a:t>
            </a:r>
            <a:r>
              <a:rPr lang="en-US" sz="2500" i="1"/>
              <a:t>Community as Rebellion </a:t>
            </a:r>
            <a:r>
              <a:rPr lang="en-US" sz="2500"/>
              <a:t>p.98</a:t>
            </a:r>
            <a:endParaRPr sz="2500"/>
          </a:p>
        </p:txBody>
      </p:sp>
      <p:sp>
        <p:nvSpPr>
          <p:cNvPr id="64" name="Google Shape;64;p1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Title 5 Regulations </a:t>
            </a:r>
            <a:endParaRPr/>
          </a:p>
        </p:txBody>
      </p:sp>
      <p:sp>
        <p:nvSpPr>
          <p:cNvPr id="70" name="Google Shape;70;p11"/>
          <p:cNvSpPr txBox="1">
            <a:spLocks noGrp="1"/>
          </p:cNvSpPr>
          <p:nvPr>
            <p:ph type="body" idx="1"/>
          </p:nvPr>
        </p:nvSpPr>
        <p:spPr>
          <a:xfrm>
            <a:off x="229300" y="2662575"/>
            <a:ext cx="11496000" cy="3569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sz="2200"/>
              <a:t>Updated Regulation Approved By BOG, Chaptered and Effective April 26, 2023</a:t>
            </a:r>
            <a:endParaRPr sz="2200"/>
          </a:p>
          <a:p>
            <a:pPr marL="0" marR="0" lvl="0" indent="0" algn="l" rtl="0">
              <a:lnSpc>
                <a:spcPct val="90000"/>
              </a:lnSpc>
              <a:spcBef>
                <a:spcPts val="0"/>
              </a:spcBef>
              <a:spcAft>
                <a:spcPts val="0"/>
              </a:spcAft>
              <a:buClr>
                <a:srgbClr val="404040"/>
              </a:buClr>
              <a:buSzPts val="2400"/>
              <a:buFont typeface="Arial"/>
              <a:buNone/>
            </a:pPr>
            <a:endParaRPr sz="2200"/>
          </a:p>
          <a:p>
            <a:pPr marL="0" marR="0" lvl="0" indent="0" algn="l" rtl="0">
              <a:lnSpc>
                <a:spcPct val="90000"/>
              </a:lnSpc>
              <a:spcBef>
                <a:spcPts val="0"/>
              </a:spcBef>
              <a:spcAft>
                <a:spcPts val="0"/>
              </a:spcAft>
              <a:buClr>
                <a:srgbClr val="404040"/>
              </a:buClr>
              <a:buSzPts val="2400"/>
              <a:buFont typeface="Arial"/>
              <a:buNone/>
            </a:pPr>
            <a:r>
              <a:rPr lang="en-US" sz="2200"/>
              <a:t>Title 5 §53602</a:t>
            </a:r>
            <a:endParaRPr sz="2200"/>
          </a:p>
          <a:p>
            <a:pPr marL="0" marR="0" lvl="0" indent="0" algn="l" rtl="0">
              <a:lnSpc>
                <a:spcPct val="90000"/>
              </a:lnSpc>
              <a:spcBef>
                <a:spcPts val="0"/>
              </a:spcBef>
              <a:spcAft>
                <a:spcPts val="0"/>
              </a:spcAft>
              <a:buClr>
                <a:srgbClr val="404040"/>
              </a:buClr>
              <a:buSzPts val="2400"/>
              <a:buFont typeface="Arial"/>
              <a:buNone/>
            </a:pPr>
            <a:r>
              <a:rPr lang="en-US" sz="2200"/>
              <a:t>a)  District governing boards shall adopt policies for the evaluation of employee performance, including tenure reviews, that requires demonstrated, or progress toward, proficiency in the DEIA competencies published by the Chancellor</a:t>
            </a:r>
            <a:endParaRPr sz="2200"/>
          </a:p>
          <a:p>
            <a:pPr marL="0" marR="0" lvl="0" indent="0" algn="l" rtl="0">
              <a:lnSpc>
                <a:spcPct val="90000"/>
              </a:lnSpc>
              <a:spcBef>
                <a:spcPts val="0"/>
              </a:spcBef>
              <a:spcAft>
                <a:spcPts val="0"/>
              </a:spcAft>
              <a:buClr>
                <a:srgbClr val="404040"/>
              </a:buClr>
              <a:buSzPts val="2400"/>
              <a:buFont typeface="Arial"/>
              <a:buNone/>
            </a:pPr>
            <a:endParaRPr sz="2200"/>
          </a:p>
          <a:p>
            <a:pPr marL="0" marR="0" lvl="0" indent="0" algn="l" rtl="0">
              <a:lnSpc>
                <a:spcPct val="90000"/>
              </a:lnSpc>
              <a:spcBef>
                <a:spcPts val="0"/>
              </a:spcBef>
              <a:spcAft>
                <a:spcPts val="0"/>
              </a:spcAft>
              <a:buClr>
                <a:srgbClr val="404040"/>
              </a:buClr>
              <a:buSzPts val="2400"/>
              <a:buFont typeface="Arial"/>
              <a:buNone/>
            </a:pPr>
            <a:r>
              <a:rPr lang="en-US" sz="2200"/>
              <a:t>(b) The evaluation of district employees must include consideration of an employee’s demonstrated, or progress toward, proficiency in diversity, equity, inclusion, and accessibility (DEIA)-related competencies that enable work with diverse communities, as required by section 53425.  District employees must have or establish proficiency in DEIA-related performance to teach, work, or lead within California community colleges.</a:t>
            </a:r>
            <a:endParaRPr sz="2200"/>
          </a:p>
          <a:p>
            <a:pPr marL="0" marR="0" lvl="0" indent="0" algn="l" rtl="0">
              <a:lnSpc>
                <a:spcPct val="90000"/>
              </a:lnSpc>
              <a:spcBef>
                <a:spcPts val="0"/>
              </a:spcBef>
              <a:spcAft>
                <a:spcPts val="0"/>
              </a:spcAft>
              <a:buClr>
                <a:srgbClr val="404040"/>
              </a:buClr>
              <a:buSzPts val="2400"/>
              <a:buFont typeface="Arial"/>
              <a:buNone/>
            </a:pPr>
            <a:endParaRPr sz="2200"/>
          </a:p>
          <a:p>
            <a:pPr marL="0" marR="0" lvl="0" indent="0" algn="l" rtl="0">
              <a:lnSpc>
                <a:spcPct val="90000"/>
              </a:lnSpc>
              <a:spcBef>
                <a:spcPts val="0"/>
              </a:spcBef>
              <a:spcAft>
                <a:spcPts val="0"/>
              </a:spcAft>
              <a:buClr>
                <a:srgbClr val="404040"/>
              </a:buClr>
              <a:buSzPts val="2400"/>
              <a:buFont typeface="Arial"/>
              <a:buNone/>
            </a:pPr>
            <a:endParaRPr sz="2200"/>
          </a:p>
        </p:txBody>
      </p:sp>
      <p:sp>
        <p:nvSpPr>
          <p:cNvPr id="71" name="Google Shape;71;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Title 5 §53206 </a:t>
            </a:r>
            <a:r>
              <a:rPr lang="en-US" sz="2400">
                <a:solidFill>
                  <a:srgbClr val="404040"/>
                </a:solidFill>
                <a:latin typeface="Arial"/>
                <a:ea typeface="Arial"/>
                <a:cs typeface="Arial"/>
                <a:sym typeface="Arial"/>
              </a:rPr>
              <a:t>c) To advance DEIA principles in community college employment, districts shall: </a:t>
            </a:r>
            <a:r>
              <a:rPr lang="en-US"/>
              <a:t> </a:t>
            </a:r>
            <a:endParaRPr/>
          </a:p>
        </p:txBody>
      </p:sp>
      <p:sp>
        <p:nvSpPr>
          <p:cNvPr id="78" name="Google Shape;78;p12"/>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1700"/>
              <a:t> (1) i</a:t>
            </a:r>
            <a:r>
              <a:rPr lang="en-US" sz="1700" b="1"/>
              <a:t>nclude DEIA competencies and criteria as a minimum standard for eval</a:t>
            </a:r>
            <a:r>
              <a:rPr lang="en-US" sz="1700"/>
              <a:t>uating the performance of all employees; </a:t>
            </a:r>
            <a:endParaRPr sz="1700"/>
          </a:p>
          <a:p>
            <a:pPr marL="0" lvl="0" indent="0" algn="l" rtl="0">
              <a:lnSpc>
                <a:spcPct val="100000"/>
              </a:lnSpc>
              <a:spcBef>
                <a:spcPts val="1000"/>
              </a:spcBef>
              <a:spcAft>
                <a:spcPts val="0"/>
              </a:spcAft>
              <a:buNone/>
            </a:pPr>
            <a:r>
              <a:rPr lang="en-US" sz="1700"/>
              <a:t>(2) ensure that </a:t>
            </a:r>
            <a:r>
              <a:rPr lang="en-US" sz="1700" b="1"/>
              <a:t>evaluators have a uniform understanding</a:t>
            </a:r>
            <a:r>
              <a:rPr lang="en-US" sz="1700"/>
              <a:t> of how to evaluate employees on DEIA competencies and criteria; </a:t>
            </a:r>
            <a:endParaRPr sz="1700"/>
          </a:p>
          <a:p>
            <a:pPr marL="0" lvl="0" indent="0" algn="l" rtl="0">
              <a:lnSpc>
                <a:spcPct val="100000"/>
              </a:lnSpc>
              <a:spcBef>
                <a:spcPts val="1000"/>
              </a:spcBef>
              <a:spcAft>
                <a:spcPts val="0"/>
              </a:spcAft>
              <a:buNone/>
            </a:pPr>
            <a:r>
              <a:rPr lang="en-US" sz="1700"/>
              <a:t>(3) </a:t>
            </a:r>
            <a:r>
              <a:rPr lang="en-US" sz="1700" b="1"/>
              <a:t>set clear expectations regarding employee performance related to DEI</a:t>
            </a:r>
            <a:r>
              <a:rPr lang="en-US" sz="1700"/>
              <a:t>A principles, appropriately tailored to the employee’s classification;  (4) place significant emphasis on DEIA competencies in employee evaluation and tenure review processes to support employee growth, development, and career advancement;</a:t>
            </a:r>
            <a:endParaRPr sz="1700"/>
          </a:p>
          <a:p>
            <a:pPr marL="0" lvl="0" indent="0" algn="l" rtl="0">
              <a:lnSpc>
                <a:spcPct val="100000"/>
              </a:lnSpc>
              <a:spcBef>
                <a:spcPts val="1000"/>
              </a:spcBef>
              <a:spcAft>
                <a:spcPts val="0"/>
              </a:spcAft>
              <a:buNone/>
            </a:pPr>
            <a:r>
              <a:rPr lang="en-US" sz="1700"/>
              <a:t> (5) </a:t>
            </a:r>
            <a:r>
              <a:rPr lang="en-US" sz="1700" b="1"/>
              <a:t>ensure professional development opportunities</a:t>
            </a:r>
            <a:r>
              <a:rPr lang="en-US" sz="1700"/>
              <a:t> support employee development of  DEIA competencies that contribute to an inclusive campus and classroom culture and equitable student outcomes; </a:t>
            </a:r>
            <a:endParaRPr sz="1700"/>
          </a:p>
          <a:p>
            <a:pPr marL="0" lvl="0" indent="0" algn="l" rtl="0">
              <a:lnSpc>
                <a:spcPct val="100000"/>
              </a:lnSpc>
              <a:spcBef>
                <a:spcPts val="1000"/>
              </a:spcBef>
              <a:spcAft>
                <a:spcPts val="0"/>
              </a:spcAft>
              <a:buNone/>
            </a:pPr>
            <a:r>
              <a:rPr lang="en-US" sz="1700"/>
              <a:t> (6) </a:t>
            </a:r>
            <a:r>
              <a:rPr lang="en-US" sz="1700" b="1"/>
              <a:t>include a self-reflection and a comprehensive evaluation from appropriate evaluators who reflect a range of perspectives on an employee’s performance.</a:t>
            </a:r>
            <a:r>
              <a:rPr lang="en-US" sz="1700"/>
              <a:t> The evaluation process shall provide employees an opportunity to demonstrate their understanding of DEIA and anti-racist principles, including how the employee has operationalized DEIA in the performance of their job responsibilities.  </a:t>
            </a:r>
            <a:endParaRPr sz="1700"/>
          </a:p>
        </p:txBody>
      </p:sp>
      <p:sp>
        <p:nvSpPr>
          <p:cNvPr id="79" name="Google Shape;79;p1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Faculty Member Criteria Title 5 §53605</a:t>
            </a:r>
            <a:endParaRPr/>
          </a:p>
        </p:txBody>
      </p:sp>
      <p:sp>
        <p:nvSpPr>
          <p:cNvPr id="86" name="Google Shape;86;p13"/>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 Faculty members shall employ teaching and learning practices and curriculum that reflect DEIA and anti-racist principles, and in particular respect for, and acknowledgement, of the diverse backgrounds of students and colleagues to improve equitable student outcomes and course completion.</a:t>
            </a:r>
            <a:endParaRPr/>
          </a:p>
        </p:txBody>
      </p:sp>
      <p:sp>
        <p:nvSpPr>
          <p:cNvPr id="87" name="Google Shape;87;p1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EEO Diversity Best Practices Handbook </a:t>
            </a:r>
            <a:endParaRPr/>
          </a:p>
        </p:txBody>
      </p:sp>
      <p:sp>
        <p:nvSpPr>
          <p:cNvPr id="94" name="Google Shape;94;p14">
            <a:extLst>
              <a:ext uri="{C183D7F6-B498-43B3-948B-1728B52AA6E4}">
                <adec:decorative xmlns:adec="http://schemas.microsoft.com/office/drawing/2017/decorative" val="1"/>
              </a:ext>
            </a:extLst>
          </p:cNvPr>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97" name="Google Shape;97;p14" descr="Image of CCCCO EEO Diversity Best Practices Handbook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295036" y="1798321"/>
            <a:ext cx="3397126" cy="4391399"/>
          </a:xfrm>
          <a:prstGeom prst="rect">
            <a:avLst/>
          </a:prstGeom>
          <a:noFill/>
          <a:ln>
            <a:noFill/>
          </a:ln>
        </p:spPr>
      </p:pic>
      <p:sp>
        <p:nvSpPr>
          <p:cNvPr id="96" name="Google Shape;96;p14"/>
          <p:cNvSpPr txBox="1">
            <a:spLocks noGrp="1"/>
          </p:cNvSpPr>
          <p:nvPr>
            <p:ph type="body" idx="2"/>
          </p:nvPr>
        </p:nvSpPr>
        <p:spPr>
          <a:xfrm>
            <a:off x="6388259" y="1798320"/>
            <a:ext cx="49488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a:solidFill>
                  <a:schemeClr val="hlink"/>
                </a:solidFill>
                <a:hlinkClick r:id="rId4"/>
              </a:rPr>
              <a:t>https://www.cccco.edu/-/media/CCCCO-Website/Reports/cccco-eeoreport-062022-a11y.pdf?la=en&amp;hash=9D7F34D11B52A45F4C689F4AB733347067E8BC3D</a:t>
            </a:r>
            <a:endParaRPr/>
          </a:p>
          <a:p>
            <a:pPr marL="0" lvl="0" indent="0" algn="l" rtl="0">
              <a:spcBef>
                <a:spcPts val="1000"/>
              </a:spcBef>
              <a:spcAft>
                <a:spcPts val="0"/>
              </a:spcAft>
              <a:buNone/>
            </a:pPr>
            <a:endParaRPr/>
          </a:p>
        </p:txBody>
      </p:sp>
      <p:pic>
        <p:nvPicPr>
          <p:cNvPr id="98" name="Google Shape;98;p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81400" y="4522550"/>
            <a:ext cx="4562475" cy="1752600"/>
          </a:xfrm>
          <a:prstGeom prst="rect">
            <a:avLst/>
          </a:prstGeom>
          <a:noFill/>
          <a:ln>
            <a:noFill/>
          </a:ln>
        </p:spPr>
      </p:pic>
      <p:sp>
        <p:nvSpPr>
          <p:cNvPr id="95" name="Google Shape;95;p1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Senate Purview in Evaluations </a:t>
            </a:r>
            <a:endParaRPr/>
          </a:p>
        </p:txBody>
      </p:sp>
      <p:sp>
        <p:nvSpPr>
          <p:cNvPr id="105" name="Google Shape;105;p15"/>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lnSpc>
                <a:spcPct val="100000"/>
              </a:lnSpc>
              <a:spcBef>
                <a:spcPts val="48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Education Code: § 87663(f) Evaluation Procedures </a:t>
            </a:r>
            <a:r>
              <a:rPr lang="en-US">
                <a:solidFill>
                  <a:schemeClr val="dk1"/>
                </a:solidFill>
                <a:latin typeface="Times New Roman"/>
                <a:ea typeface="Times New Roman"/>
                <a:cs typeface="Times New Roman"/>
                <a:sym typeface="Times New Roman"/>
              </a:rPr>
              <a:t>– Requires that the collective bargaining agents, or faculty unions, consult with the academic senate prior to negotiating faculty evaluation procedures.</a:t>
            </a:r>
            <a:endParaRPr>
              <a:solidFill>
                <a:schemeClr val="dk1"/>
              </a:solidFill>
            </a:endParaRPr>
          </a:p>
          <a:p>
            <a:pPr marL="0" lvl="0" indent="0" algn="l" rtl="0">
              <a:lnSpc>
                <a:spcPct val="100000"/>
              </a:lnSpc>
              <a:spcBef>
                <a:spcPts val="48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480"/>
              </a:spcBef>
              <a:spcAft>
                <a:spcPts val="0"/>
              </a:spcAft>
              <a:buClr>
                <a:schemeClr val="dk1"/>
              </a:buClr>
              <a:buSzPts val="1100"/>
              <a:buFont typeface="Arial"/>
              <a:buNone/>
            </a:pPr>
            <a:r>
              <a:rPr lang="en-US" b="1">
                <a:solidFill>
                  <a:schemeClr val="dk1"/>
                </a:solidFill>
                <a:latin typeface="Times New Roman"/>
                <a:ea typeface="Times New Roman"/>
                <a:cs typeface="Times New Roman"/>
                <a:sym typeface="Times New Roman"/>
              </a:rPr>
              <a:t>Education Code: §87610.1(a) Evaluation Procedures </a:t>
            </a:r>
            <a:r>
              <a:rPr lang="en-US">
                <a:solidFill>
                  <a:schemeClr val="dk1"/>
                </a:solidFill>
                <a:latin typeface="Times New Roman"/>
                <a:ea typeface="Times New Roman"/>
                <a:cs typeface="Times New Roman"/>
                <a:sym typeface="Times New Roman"/>
              </a:rPr>
              <a:t>– Requires the collective bargaining agents, or faculty unions, consult with the academic senate prior to negotiating tenure evaluation procedures.</a:t>
            </a:r>
            <a:endParaRPr>
              <a:solidFill>
                <a:schemeClr val="dk1"/>
              </a:solidFill>
            </a:endParaRPr>
          </a:p>
          <a:p>
            <a:pPr marL="0" lvl="0" indent="0" algn="l" rtl="0">
              <a:lnSpc>
                <a:spcPct val="100000"/>
              </a:lnSpc>
              <a:spcBef>
                <a:spcPts val="48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
        <p:nvSpPr>
          <p:cNvPr id="106" name="Google Shape;106;p1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1598</Words>
  <Application>Microsoft Office PowerPoint</Application>
  <PresentationFormat>Widescreen</PresentationFormat>
  <Paragraphs>121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Palatino</vt:lpstr>
      <vt:lpstr>Arial</vt:lpstr>
      <vt:lpstr>Calibri</vt:lpstr>
      <vt:lpstr>Georgia</vt:lpstr>
      <vt:lpstr>Times New Roman</vt:lpstr>
      <vt:lpstr>ASCCC Curriculum Inst. 2020 Theme</vt:lpstr>
      <vt:lpstr>Promising Practices for Faculty Evaluations on DEIA ASCCC Spring 2023 Plenary</vt:lpstr>
      <vt:lpstr>Presenters </vt:lpstr>
      <vt:lpstr>Breakout Description </vt:lpstr>
      <vt:lpstr>The Foundation: Community of Belonging</vt:lpstr>
      <vt:lpstr>Title 5 Regulations </vt:lpstr>
      <vt:lpstr>Title 5 §53206 c) To advance DEIA principles in community college employment, districts shall:  </vt:lpstr>
      <vt:lpstr>Faculty Member Criteria Title 5 §53605</vt:lpstr>
      <vt:lpstr>EEO Diversity Best Practices Handbook </vt:lpstr>
      <vt:lpstr>Senate Purview in Evaluations </vt:lpstr>
      <vt:lpstr>Los Rios </vt:lpstr>
      <vt:lpstr>Los Rios  Equity Reflection in Performance Review</vt:lpstr>
      <vt:lpstr>Los Rios  Self-study equity reflection questions</vt:lpstr>
      <vt:lpstr>Los Rios  Current considerations…</vt:lpstr>
      <vt:lpstr>MiraCosta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Promising Practices for Faculty Evaluations on DEIA ASCCC Spring 2023 Plenary</dc:title>
  <dc:creator>Stephanie Curry</dc:creator>
  <cp:lastModifiedBy>Kyoko Hatano</cp:lastModifiedBy>
  <cp:revision>2</cp:revision>
  <dcterms:modified xsi:type="dcterms:W3CDTF">2023-04-27T16:57:27Z</dcterms:modified>
</cp:coreProperties>
</file>