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 name="Google Shape;5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7" name="Google Shape;19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 name="Google Shape;209;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 name="Google Shape;5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 name="Google Shape;6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 name="Google Shape;6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 name="Google Shape;7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 name="Google Shape;8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719254" y="3242855"/>
            <a:ext cx="7824300" cy="1620300"/>
          </a:xfrm>
          <a:prstGeom prst="rect">
            <a:avLst/>
          </a:prstGeom>
          <a:noFill/>
          <a:ln>
            <a:noFill/>
          </a:ln>
        </p:spPr>
        <p:txBody>
          <a:bodyPr anchorCtr="0" anchor="t" bIns="34275" lIns="68575" spcFirstLastPara="1" rIns="68575" wrap="square" tIns="34275">
            <a:normAutofit/>
          </a:bodyPr>
          <a:lstStyle>
            <a:lvl1pPr lvl="0" algn="ctr">
              <a:lnSpc>
                <a:spcPct val="100000"/>
              </a:lnSpc>
              <a:spcBef>
                <a:spcPts val="0"/>
              </a:spcBef>
              <a:spcAft>
                <a:spcPts val="0"/>
              </a:spcAft>
              <a:buSzPts val="1100"/>
              <a:buNone/>
              <a:defRPr sz="3300">
                <a:solidFill>
                  <a:schemeClr val="lt1"/>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A">
  <p:cSld name="Section Slide A">
    <p:spTree>
      <p:nvGrpSpPr>
        <p:cNvPr id="11" name="Shape 11"/>
        <p:cNvGrpSpPr/>
        <p:nvPr/>
      </p:nvGrpSpPr>
      <p:grpSpPr>
        <a:xfrm>
          <a:off x="0" y="0"/>
          <a:ext cx="0" cy="0"/>
          <a:chOff x="0" y="0"/>
          <a:chExt cx="0" cy="0"/>
        </a:xfrm>
      </p:grpSpPr>
      <p:sp>
        <p:nvSpPr>
          <p:cNvPr id="12" name="Google Shape;12;p3"/>
          <p:cNvSpPr/>
          <p:nvPr/>
        </p:nvSpPr>
        <p:spPr>
          <a:xfrm>
            <a:off x="0" y="0"/>
            <a:ext cx="9144000" cy="1704600"/>
          </a:xfrm>
          <a:prstGeom prst="rect">
            <a:avLst/>
          </a:prstGeom>
          <a:solidFill>
            <a:schemeClr val="accent1"/>
          </a:solidFill>
          <a:ln cap="flat" cmpd="sng" w="12700">
            <a:solidFill>
              <a:srgbClr val="055E5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3" name="Google Shape;13;p3"/>
          <p:cNvPicPr preferRelativeResize="0"/>
          <p:nvPr/>
        </p:nvPicPr>
        <p:blipFill rotWithShape="1">
          <a:blip r:embed="rId2">
            <a:alphaModFix/>
          </a:blip>
          <a:srcRect b="0" l="0" r="0" t="0"/>
          <a:stretch/>
        </p:blipFill>
        <p:spPr>
          <a:xfrm>
            <a:off x="622697" y="4782741"/>
            <a:ext cx="283369" cy="283369"/>
          </a:xfrm>
          <a:prstGeom prst="rect">
            <a:avLst/>
          </a:prstGeom>
          <a:noFill/>
          <a:ln>
            <a:noFill/>
          </a:ln>
        </p:spPr>
      </p:pic>
      <p:sp>
        <p:nvSpPr>
          <p:cNvPr id="14" name="Google Shape;14;p3"/>
          <p:cNvSpPr txBox="1"/>
          <p:nvPr>
            <p:ph type="title"/>
          </p:nvPr>
        </p:nvSpPr>
        <p:spPr>
          <a:xfrm>
            <a:off x="2096588" y="302559"/>
            <a:ext cx="6418800" cy="126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SzPts val="1100"/>
              <a:buNone/>
              <a:defRPr sz="2900">
                <a:solidFill>
                  <a:schemeClr val="lt1"/>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p:txBody>
      </p:sp>
      <p:sp>
        <p:nvSpPr>
          <p:cNvPr id="15" name="Google Shape;15;p3"/>
          <p:cNvSpPr txBox="1"/>
          <p:nvPr>
            <p:ph idx="1" type="body"/>
          </p:nvPr>
        </p:nvSpPr>
        <p:spPr>
          <a:xfrm>
            <a:off x="622496" y="1996926"/>
            <a:ext cx="7893000" cy="26772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800"/>
              </a:spcBef>
              <a:spcAft>
                <a:spcPts val="0"/>
              </a:spcAft>
              <a:buClr>
                <a:srgbClr val="404040"/>
              </a:buClr>
              <a:buSzPts val="1800"/>
              <a:buFont typeface="Arial"/>
              <a:buNone/>
              <a:defRPr sz="1800"/>
            </a:lvl1pPr>
            <a:lvl2pPr indent="-342900" lvl="1" marL="914400" algn="l">
              <a:lnSpc>
                <a:spcPct val="90000"/>
              </a:lnSpc>
              <a:spcBef>
                <a:spcPts val="400"/>
              </a:spcBef>
              <a:spcAft>
                <a:spcPts val="0"/>
              </a:spcAft>
              <a:buClr>
                <a:srgbClr val="404040"/>
              </a:buClr>
              <a:buSzPts val="1800"/>
              <a:buChar char="•"/>
              <a:defRPr sz="1800"/>
            </a:lvl2pPr>
            <a:lvl3pPr indent="-323850" lvl="2" marL="1371600" algn="l">
              <a:lnSpc>
                <a:spcPct val="90000"/>
              </a:lnSpc>
              <a:spcBef>
                <a:spcPts val="400"/>
              </a:spcBef>
              <a:spcAft>
                <a:spcPts val="0"/>
              </a:spcAft>
              <a:buClr>
                <a:srgbClr val="404040"/>
              </a:buClr>
              <a:buSzPts val="1500"/>
              <a:buChar char="•"/>
              <a:defRPr sz="1500"/>
            </a:lvl3pPr>
            <a:lvl4pPr indent="-317500" lvl="3" marL="1828800" algn="l">
              <a:lnSpc>
                <a:spcPct val="90000"/>
              </a:lnSpc>
              <a:spcBef>
                <a:spcPts val="400"/>
              </a:spcBef>
              <a:spcAft>
                <a:spcPts val="0"/>
              </a:spcAft>
              <a:buClr>
                <a:srgbClr val="404040"/>
              </a:buClr>
              <a:buSzPts val="1400"/>
              <a:buChar char="•"/>
              <a:defRPr sz="1400"/>
            </a:lvl4pPr>
            <a:lvl5pPr indent="-323850" lvl="4" marL="2286000" algn="l">
              <a:lnSpc>
                <a:spcPct val="90000"/>
              </a:lnSpc>
              <a:spcBef>
                <a:spcPts val="400"/>
              </a:spcBef>
              <a:spcAft>
                <a:spcPts val="0"/>
              </a:spcAft>
              <a:buClr>
                <a:srgbClr val="404040"/>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6" name="Google Shape;16;p3"/>
          <p:cNvSpPr txBox="1"/>
          <p:nvPr>
            <p:ph idx="12" type="sldNum"/>
          </p:nvPr>
        </p:nvSpPr>
        <p:spPr>
          <a:xfrm>
            <a:off x="7828360" y="4767263"/>
            <a:ext cx="687000" cy="273900"/>
          </a:xfrm>
          <a:prstGeom prst="rect">
            <a:avLst/>
          </a:prstGeom>
          <a:noFill/>
          <a:ln>
            <a:noFill/>
          </a:ln>
        </p:spPr>
        <p:txBody>
          <a:bodyPr anchorCtr="0" anchor="ctr" bIns="34275" lIns="68575" spcFirstLastPara="1" rIns="0" wrap="square" tIns="34275">
            <a:noAutofit/>
          </a:bodyPr>
          <a:lstStyle>
            <a:lvl1pPr indent="0" lvl="0" marL="0" marR="0" algn="r">
              <a:spcBef>
                <a:spcPts val="0"/>
              </a:spcBef>
              <a:spcAft>
                <a:spcPts val="0"/>
              </a:spcAft>
              <a:buNone/>
              <a:defRPr b="0" i="0" sz="9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9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9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9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9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9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9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9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9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7" name="Google Shape;17;p3"/>
          <p:cNvPicPr preferRelativeResize="0"/>
          <p:nvPr/>
        </p:nvPicPr>
        <p:blipFill rotWithShape="1">
          <a:blip r:embed="rId3">
            <a:alphaModFix/>
          </a:blip>
          <a:srcRect b="0" l="0" r="0" t="0"/>
          <a:stretch/>
        </p:blipFill>
        <p:spPr>
          <a:xfrm>
            <a:off x="0" y="0"/>
            <a:ext cx="1931996" cy="1704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2 Column Slide">
  <p:cSld name="1_Content 2 Column Slide">
    <p:spTree>
      <p:nvGrpSpPr>
        <p:cNvPr id="18"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b="0" l="0" r="0" t="0"/>
          <a:stretch/>
        </p:blipFill>
        <p:spPr>
          <a:xfrm>
            <a:off x="958454" y="4782741"/>
            <a:ext cx="283369" cy="283369"/>
          </a:xfrm>
          <a:prstGeom prst="rect">
            <a:avLst/>
          </a:prstGeom>
          <a:noFill/>
          <a:ln>
            <a:noFill/>
          </a:ln>
        </p:spPr>
      </p:pic>
      <p:sp>
        <p:nvSpPr>
          <p:cNvPr id="20" name="Google Shape;20;p4"/>
          <p:cNvSpPr txBox="1"/>
          <p:nvPr>
            <p:ph type="title"/>
          </p:nvPr>
        </p:nvSpPr>
        <p:spPr>
          <a:xfrm>
            <a:off x="958238" y="273844"/>
            <a:ext cx="7534500" cy="9942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SzPts val="1100"/>
              <a:buNone/>
              <a:defRPr sz="2900">
                <a:solidFill>
                  <a:schemeClr val="dk2"/>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p:txBody>
      </p:sp>
      <p:sp>
        <p:nvSpPr>
          <p:cNvPr id="21" name="Google Shape;21;p4"/>
          <p:cNvSpPr txBox="1"/>
          <p:nvPr>
            <p:ph idx="1" type="body"/>
          </p:nvPr>
        </p:nvSpPr>
        <p:spPr>
          <a:xfrm>
            <a:off x="958238" y="1348740"/>
            <a:ext cx="3691800" cy="329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404040"/>
              </a:buClr>
              <a:buSzPts val="1400"/>
              <a:buChar char="•"/>
              <a:defRPr/>
            </a:lvl1pPr>
            <a:lvl2pPr indent="-317500" lvl="1" marL="914400" algn="l">
              <a:lnSpc>
                <a:spcPct val="90000"/>
              </a:lnSpc>
              <a:spcBef>
                <a:spcPts val="400"/>
              </a:spcBef>
              <a:spcAft>
                <a:spcPts val="0"/>
              </a:spcAft>
              <a:buClr>
                <a:srgbClr val="404040"/>
              </a:buClr>
              <a:buSzPts val="1400"/>
              <a:buChar char="•"/>
              <a:defRPr/>
            </a:lvl2pPr>
            <a:lvl3pPr indent="-317500" lvl="2" marL="1371600" algn="l">
              <a:lnSpc>
                <a:spcPct val="90000"/>
              </a:lnSpc>
              <a:spcBef>
                <a:spcPts val="400"/>
              </a:spcBef>
              <a:spcAft>
                <a:spcPts val="0"/>
              </a:spcAft>
              <a:buClr>
                <a:srgbClr val="404040"/>
              </a:buClr>
              <a:buSzPts val="1400"/>
              <a:buChar char="•"/>
              <a:defRPr/>
            </a:lvl3pPr>
            <a:lvl4pPr indent="-317500" lvl="3" marL="1828800" algn="l">
              <a:lnSpc>
                <a:spcPct val="90000"/>
              </a:lnSpc>
              <a:spcBef>
                <a:spcPts val="400"/>
              </a:spcBef>
              <a:spcAft>
                <a:spcPts val="0"/>
              </a:spcAft>
              <a:buClr>
                <a:srgbClr val="404040"/>
              </a:buClr>
              <a:buSzPts val="1400"/>
              <a:buChar char="•"/>
              <a:defRPr/>
            </a:lvl4pPr>
            <a:lvl5pPr indent="-317500" lvl="4" marL="2286000" algn="l">
              <a:lnSpc>
                <a:spcPct val="90000"/>
              </a:lnSpc>
              <a:spcBef>
                <a:spcPts val="400"/>
              </a:spcBef>
              <a:spcAft>
                <a:spcPts val="0"/>
              </a:spcAft>
              <a:buClr>
                <a:srgbClr val="40404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 name="Google Shape;22;p4"/>
          <p:cNvSpPr txBox="1"/>
          <p:nvPr>
            <p:ph idx="2" type="body"/>
          </p:nvPr>
        </p:nvSpPr>
        <p:spPr>
          <a:xfrm>
            <a:off x="4791194" y="1348740"/>
            <a:ext cx="3711600" cy="329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404040"/>
              </a:buClr>
              <a:buSzPts val="1400"/>
              <a:buChar char="•"/>
              <a:defRPr/>
            </a:lvl1pPr>
            <a:lvl2pPr indent="-317500" lvl="1" marL="914400" algn="l">
              <a:lnSpc>
                <a:spcPct val="90000"/>
              </a:lnSpc>
              <a:spcBef>
                <a:spcPts val="400"/>
              </a:spcBef>
              <a:spcAft>
                <a:spcPts val="0"/>
              </a:spcAft>
              <a:buClr>
                <a:srgbClr val="404040"/>
              </a:buClr>
              <a:buSzPts val="1400"/>
              <a:buChar char="•"/>
              <a:defRPr/>
            </a:lvl2pPr>
            <a:lvl3pPr indent="-317500" lvl="2" marL="1371600" algn="l">
              <a:lnSpc>
                <a:spcPct val="90000"/>
              </a:lnSpc>
              <a:spcBef>
                <a:spcPts val="400"/>
              </a:spcBef>
              <a:spcAft>
                <a:spcPts val="0"/>
              </a:spcAft>
              <a:buClr>
                <a:srgbClr val="404040"/>
              </a:buClr>
              <a:buSzPts val="1400"/>
              <a:buChar char="•"/>
              <a:defRPr/>
            </a:lvl3pPr>
            <a:lvl4pPr indent="-317500" lvl="3" marL="1828800" algn="l">
              <a:lnSpc>
                <a:spcPct val="90000"/>
              </a:lnSpc>
              <a:spcBef>
                <a:spcPts val="400"/>
              </a:spcBef>
              <a:spcAft>
                <a:spcPts val="0"/>
              </a:spcAft>
              <a:buClr>
                <a:srgbClr val="404040"/>
              </a:buClr>
              <a:buSzPts val="1400"/>
              <a:buChar char="•"/>
              <a:defRPr/>
            </a:lvl4pPr>
            <a:lvl5pPr indent="-317500" lvl="4" marL="2286000" algn="l">
              <a:lnSpc>
                <a:spcPct val="90000"/>
              </a:lnSpc>
              <a:spcBef>
                <a:spcPts val="400"/>
              </a:spcBef>
              <a:spcAft>
                <a:spcPts val="0"/>
              </a:spcAft>
              <a:buClr>
                <a:srgbClr val="40404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 name="Google Shape;23;p4"/>
          <p:cNvSpPr txBox="1"/>
          <p:nvPr>
            <p:ph idx="12" type="sldNum"/>
          </p:nvPr>
        </p:nvSpPr>
        <p:spPr>
          <a:xfrm>
            <a:off x="7828360" y="4767263"/>
            <a:ext cx="687000" cy="273900"/>
          </a:xfrm>
          <a:prstGeom prst="rect">
            <a:avLst/>
          </a:prstGeom>
          <a:noFill/>
          <a:ln>
            <a:noFill/>
          </a:ln>
        </p:spPr>
        <p:txBody>
          <a:bodyPr anchorCtr="0" anchor="ctr" bIns="34275" lIns="68575" spcFirstLastPara="1" rIns="0" wrap="square" tIns="34275">
            <a:noAutofit/>
          </a:bodyPr>
          <a:lstStyle>
            <a:lvl1pPr indent="0" lvl="0" marL="0" marR="0" algn="r">
              <a:spcBef>
                <a:spcPts val="0"/>
              </a:spcBef>
              <a:spcAft>
                <a:spcPts val="0"/>
              </a:spcAft>
              <a:buNone/>
              <a:defRPr b="0" i="0" sz="9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9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9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9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9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9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9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9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9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4"/>
          <p:cNvPicPr preferRelativeResize="0"/>
          <p:nvPr/>
        </p:nvPicPr>
        <p:blipFill rotWithShape="1">
          <a:blip r:embed="rId3">
            <a:alphaModFix/>
          </a:blip>
          <a:srcRect b="0" l="0" r="0" t="0"/>
          <a:stretch/>
        </p:blipFill>
        <p:spPr>
          <a:xfrm>
            <a:off x="-5335" y="0"/>
            <a:ext cx="616534" cy="5143500"/>
          </a:xfrm>
          <a:prstGeom prst="rect">
            <a:avLst/>
          </a:prstGeom>
          <a:noFill/>
          <a:ln>
            <a:noFill/>
          </a:ln>
          <a:effectLst>
            <a:outerShdw blurRad="190500" rotWithShape="0" algn="ctr" dist="50800">
              <a:srgbClr val="000000">
                <a:alpha val="40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1 Column Slide">
  <p:cSld name="1_Content 1 Column Slide">
    <p:spTree>
      <p:nvGrpSpPr>
        <p:cNvPr id="25"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b="0" l="0" r="0" t="0"/>
          <a:stretch/>
        </p:blipFill>
        <p:spPr>
          <a:xfrm>
            <a:off x="958454" y="4782741"/>
            <a:ext cx="283369" cy="283369"/>
          </a:xfrm>
          <a:prstGeom prst="rect">
            <a:avLst/>
          </a:prstGeom>
          <a:noFill/>
          <a:ln>
            <a:noFill/>
          </a:ln>
        </p:spPr>
      </p:pic>
      <p:sp>
        <p:nvSpPr>
          <p:cNvPr id="27" name="Google Shape;27;p5"/>
          <p:cNvSpPr txBox="1"/>
          <p:nvPr>
            <p:ph type="title"/>
          </p:nvPr>
        </p:nvSpPr>
        <p:spPr>
          <a:xfrm>
            <a:off x="958238" y="273844"/>
            <a:ext cx="7534500" cy="9942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SzPts val="1100"/>
              <a:buNone/>
              <a:defRPr sz="2900">
                <a:solidFill>
                  <a:schemeClr val="dk2"/>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p:txBody>
      </p:sp>
      <p:sp>
        <p:nvSpPr>
          <p:cNvPr id="28" name="Google Shape;28;p5"/>
          <p:cNvSpPr txBox="1"/>
          <p:nvPr>
            <p:ph idx="1" type="body"/>
          </p:nvPr>
        </p:nvSpPr>
        <p:spPr>
          <a:xfrm>
            <a:off x="958238" y="1348740"/>
            <a:ext cx="7543800" cy="3314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404040"/>
              </a:buClr>
              <a:buSzPts val="1400"/>
              <a:buChar char="•"/>
              <a:defRPr/>
            </a:lvl1pPr>
            <a:lvl2pPr indent="-317500" lvl="1" marL="914400" algn="l">
              <a:lnSpc>
                <a:spcPct val="90000"/>
              </a:lnSpc>
              <a:spcBef>
                <a:spcPts val="400"/>
              </a:spcBef>
              <a:spcAft>
                <a:spcPts val="0"/>
              </a:spcAft>
              <a:buClr>
                <a:srgbClr val="404040"/>
              </a:buClr>
              <a:buSzPts val="1400"/>
              <a:buChar char="•"/>
              <a:defRPr/>
            </a:lvl2pPr>
            <a:lvl3pPr indent="-317500" lvl="2" marL="1371600" algn="l">
              <a:lnSpc>
                <a:spcPct val="90000"/>
              </a:lnSpc>
              <a:spcBef>
                <a:spcPts val="400"/>
              </a:spcBef>
              <a:spcAft>
                <a:spcPts val="0"/>
              </a:spcAft>
              <a:buClr>
                <a:srgbClr val="404040"/>
              </a:buClr>
              <a:buSzPts val="1400"/>
              <a:buChar char="•"/>
              <a:defRPr/>
            </a:lvl3pPr>
            <a:lvl4pPr indent="-317500" lvl="3" marL="1828800" algn="l">
              <a:lnSpc>
                <a:spcPct val="90000"/>
              </a:lnSpc>
              <a:spcBef>
                <a:spcPts val="400"/>
              </a:spcBef>
              <a:spcAft>
                <a:spcPts val="0"/>
              </a:spcAft>
              <a:buClr>
                <a:srgbClr val="404040"/>
              </a:buClr>
              <a:buSzPts val="1400"/>
              <a:buChar char="•"/>
              <a:defRPr/>
            </a:lvl4pPr>
            <a:lvl5pPr indent="-317500" lvl="4" marL="2286000" algn="l">
              <a:lnSpc>
                <a:spcPct val="90000"/>
              </a:lnSpc>
              <a:spcBef>
                <a:spcPts val="400"/>
              </a:spcBef>
              <a:spcAft>
                <a:spcPts val="0"/>
              </a:spcAft>
              <a:buClr>
                <a:srgbClr val="40404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 name="Google Shape;29;p5"/>
          <p:cNvSpPr txBox="1"/>
          <p:nvPr>
            <p:ph idx="12" type="sldNum"/>
          </p:nvPr>
        </p:nvSpPr>
        <p:spPr>
          <a:xfrm>
            <a:off x="7828360" y="4767263"/>
            <a:ext cx="687000" cy="273900"/>
          </a:xfrm>
          <a:prstGeom prst="rect">
            <a:avLst/>
          </a:prstGeom>
          <a:noFill/>
          <a:ln>
            <a:noFill/>
          </a:ln>
        </p:spPr>
        <p:txBody>
          <a:bodyPr anchorCtr="0" anchor="ctr" bIns="34275" lIns="68575" spcFirstLastPara="1" rIns="0" wrap="square" tIns="34275">
            <a:noAutofit/>
          </a:bodyPr>
          <a:lstStyle>
            <a:lvl1pPr indent="0" lvl="0" marL="0" marR="0" algn="r">
              <a:spcBef>
                <a:spcPts val="0"/>
              </a:spcBef>
              <a:spcAft>
                <a:spcPts val="0"/>
              </a:spcAft>
              <a:buNone/>
              <a:defRPr b="0" i="0" sz="9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9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9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9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9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9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9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9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9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30" name="Google Shape;30;p5"/>
          <p:cNvPicPr preferRelativeResize="0"/>
          <p:nvPr/>
        </p:nvPicPr>
        <p:blipFill rotWithShape="1">
          <a:blip r:embed="rId3">
            <a:alphaModFix/>
          </a:blip>
          <a:srcRect b="0" l="0" r="0" t="0"/>
          <a:stretch/>
        </p:blipFill>
        <p:spPr>
          <a:xfrm>
            <a:off x="-5335" y="0"/>
            <a:ext cx="616534" cy="5143498"/>
          </a:xfrm>
          <a:prstGeom prst="rect">
            <a:avLst/>
          </a:prstGeom>
          <a:noFill/>
          <a:ln>
            <a:noFill/>
          </a:ln>
          <a:effectLst>
            <a:outerShdw blurRad="190500" rotWithShape="0" algn="ctr" dist="50800">
              <a:srgbClr val="000000">
                <a:alpha val="4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 name="Shape 31"/>
        <p:cNvGrpSpPr/>
        <p:nvPr/>
      </p:nvGrpSpPr>
      <p:grpSpPr>
        <a:xfrm>
          <a:off x="0" y="0"/>
          <a:ext cx="0" cy="0"/>
          <a:chOff x="0" y="0"/>
          <a:chExt cx="0" cy="0"/>
        </a:xfrm>
      </p:grpSpPr>
      <p:pic>
        <p:nvPicPr>
          <p:cNvPr id="32" name="Google Shape;32;p6"/>
          <p:cNvPicPr preferRelativeResize="0"/>
          <p:nvPr/>
        </p:nvPicPr>
        <p:blipFill rotWithShape="1">
          <a:blip r:embed="rId2">
            <a:alphaModFix/>
          </a:blip>
          <a:srcRect b="0" l="0" r="0" t="0"/>
          <a:stretch/>
        </p:blipFill>
        <p:spPr>
          <a:xfrm>
            <a:off x="622697" y="4782741"/>
            <a:ext cx="283369" cy="283369"/>
          </a:xfrm>
          <a:prstGeom prst="rect">
            <a:avLst/>
          </a:prstGeom>
          <a:noFill/>
          <a:ln>
            <a:noFill/>
          </a:ln>
        </p:spPr>
      </p:pic>
      <p:sp>
        <p:nvSpPr>
          <p:cNvPr id="33" name="Google Shape;33;p6"/>
          <p:cNvSpPr txBox="1"/>
          <p:nvPr>
            <p:ph idx="12" type="sldNum"/>
          </p:nvPr>
        </p:nvSpPr>
        <p:spPr>
          <a:xfrm>
            <a:off x="7723585" y="4767263"/>
            <a:ext cx="791700" cy="273900"/>
          </a:xfrm>
          <a:prstGeom prst="rect">
            <a:avLst/>
          </a:prstGeom>
          <a:noFill/>
          <a:ln>
            <a:noFill/>
          </a:ln>
        </p:spPr>
        <p:txBody>
          <a:bodyPr anchorCtr="0" anchor="ctr" bIns="34275" lIns="68575" spcFirstLastPara="1" rIns="0" wrap="square" tIns="34275">
            <a:noAutofit/>
          </a:bodyPr>
          <a:lstStyle>
            <a:lvl1pPr indent="0" lvl="0" marL="0" marR="0" algn="r">
              <a:spcBef>
                <a:spcPts val="0"/>
              </a:spcBef>
              <a:spcAft>
                <a:spcPts val="0"/>
              </a:spcAft>
              <a:buNone/>
              <a:defRPr b="0" i="0" sz="9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9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9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9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9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9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9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9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9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Section Slide">
  <p:cSld name="#2 Section Slide">
    <p:bg>
      <p:bgPr>
        <a:solidFill>
          <a:schemeClr val="lt1"/>
        </a:solidFill>
      </p:bgPr>
    </p:bg>
    <p:spTree>
      <p:nvGrpSpPr>
        <p:cNvPr id="34" name="Shape 34"/>
        <p:cNvGrpSpPr/>
        <p:nvPr/>
      </p:nvGrpSpPr>
      <p:grpSpPr>
        <a:xfrm>
          <a:off x="0" y="0"/>
          <a:ext cx="0" cy="0"/>
          <a:chOff x="0" y="0"/>
          <a:chExt cx="0" cy="0"/>
        </a:xfrm>
      </p:grpSpPr>
      <p:sp>
        <p:nvSpPr>
          <p:cNvPr id="35" name="Google Shape;35;p7"/>
          <p:cNvSpPr/>
          <p:nvPr/>
        </p:nvSpPr>
        <p:spPr>
          <a:xfrm>
            <a:off x="0" y="0"/>
            <a:ext cx="9144000" cy="1766400"/>
          </a:xfrm>
          <a:prstGeom prst="rect">
            <a:avLst/>
          </a:prstGeom>
          <a:solidFill>
            <a:srgbClr val="054690"/>
          </a:solidFill>
          <a:ln>
            <a:noFill/>
          </a:ln>
          <a:effectLst>
            <a:outerShdw blurRad="190500" sx="101000" rotWithShape="0" algn="l" dist="38100" sy="101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 name="Google Shape;36;p7"/>
          <p:cNvSpPr txBox="1"/>
          <p:nvPr>
            <p:ph type="title"/>
          </p:nvPr>
        </p:nvSpPr>
        <p:spPr>
          <a:xfrm>
            <a:off x="800101" y="302559"/>
            <a:ext cx="7543800" cy="12642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lt1"/>
              </a:buClr>
              <a:buSzPts val="2700"/>
              <a:buFont typeface="Palatino"/>
              <a:buNone/>
              <a:defRPr sz="27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7" name="Google Shape;37;p7"/>
          <p:cNvSpPr txBox="1"/>
          <p:nvPr>
            <p:ph idx="1" type="body"/>
          </p:nvPr>
        </p:nvSpPr>
        <p:spPr>
          <a:xfrm>
            <a:off x="800100" y="1996927"/>
            <a:ext cx="7543800" cy="23403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rgbClr val="3F3F3F"/>
              </a:buClr>
              <a:buSzPts val="2100"/>
              <a:buFont typeface="Arial"/>
              <a:buNone/>
              <a:defRPr sz="2100"/>
            </a:lvl1pPr>
            <a:lvl2pPr indent="-342900" lvl="1" marL="914400" rtl="0" algn="l">
              <a:lnSpc>
                <a:spcPct val="90000"/>
              </a:lnSpc>
              <a:spcBef>
                <a:spcPts val="400"/>
              </a:spcBef>
              <a:spcAft>
                <a:spcPts val="0"/>
              </a:spcAft>
              <a:buClr>
                <a:srgbClr val="3F3F3F"/>
              </a:buClr>
              <a:buSzPts val="1800"/>
              <a:buChar char="•"/>
              <a:defRPr sz="1800"/>
            </a:lvl2pPr>
            <a:lvl3pPr indent="-323850" lvl="2" marL="1371600" rtl="0" algn="l">
              <a:lnSpc>
                <a:spcPct val="90000"/>
              </a:lnSpc>
              <a:spcBef>
                <a:spcPts val="400"/>
              </a:spcBef>
              <a:spcAft>
                <a:spcPts val="0"/>
              </a:spcAft>
              <a:buClr>
                <a:srgbClr val="3F3F3F"/>
              </a:buClr>
              <a:buSzPts val="1500"/>
              <a:buChar char="•"/>
              <a:defRPr sz="1500"/>
            </a:lvl3pPr>
            <a:lvl4pPr indent="-317500" lvl="3" marL="1828800" rtl="0" algn="l">
              <a:lnSpc>
                <a:spcPct val="90000"/>
              </a:lnSpc>
              <a:spcBef>
                <a:spcPts val="400"/>
              </a:spcBef>
              <a:spcAft>
                <a:spcPts val="0"/>
              </a:spcAft>
              <a:buClr>
                <a:srgbClr val="3F3F3F"/>
              </a:buClr>
              <a:buSzPts val="1400"/>
              <a:buChar char="•"/>
              <a:defRPr sz="1400"/>
            </a:lvl4pPr>
            <a:lvl5pPr indent="-323850" lvl="4" marL="2286000" rtl="0" algn="l">
              <a:lnSpc>
                <a:spcPct val="90000"/>
              </a:lnSpc>
              <a:spcBef>
                <a:spcPts val="400"/>
              </a:spcBef>
              <a:spcAft>
                <a:spcPts val="0"/>
              </a:spcAft>
              <a:buClr>
                <a:srgbClr val="3F3F3F"/>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38" name="Google Shape;38;p7"/>
          <p:cNvSpPr txBox="1"/>
          <p:nvPr>
            <p:ph idx="12" type="sldNum"/>
          </p:nvPr>
        </p:nvSpPr>
        <p:spPr>
          <a:xfrm>
            <a:off x="6286500" y="4767263"/>
            <a:ext cx="2057400" cy="273900"/>
          </a:xfrm>
          <a:prstGeom prst="rect">
            <a:avLst/>
          </a:prstGeom>
          <a:noFill/>
          <a:ln>
            <a:noFill/>
          </a:ln>
        </p:spPr>
        <p:txBody>
          <a:bodyPr anchorCtr="0" anchor="ctr" bIns="34275" lIns="68575" spcFirstLastPara="1" rIns="0"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accent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accent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accent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accent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accent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accent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accent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accent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accent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Content 2 Column Slide">
  <p:cSld name="1_#2 Content 2 Column Slide">
    <p:bg>
      <p:bgPr>
        <a:solidFill>
          <a:schemeClr val="lt1"/>
        </a:solidFill>
      </p:bgPr>
    </p:bg>
    <p:spTree>
      <p:nvGrpSpPr>
        <p:cNvPr id="39" name="Shape 39"/>
        <p:cNvGrpSpPr/>
        <p:nvPr/>
      </p:nvGrpSpPr>
      <p:grpSpPr>
        <a:xfrm>
          <a:off x="0" y="0"/>
          <a:ext cx="0" cy="0"/>
          <a:chOff x="0" y="0"/>
          <a:chExt cx="0" cy="0"/>
        </a:xfrm>
      </p:grpSpPr>
      <p:sp>
        <p:nvSpPr>
          <p:cNvPr id="40" name="Google Shape;40;p8"/>
          <p:cNvSpPr/>
          <p:nvPr/>
        </p:nvSpPr>
        <p:spPr>
          <a:xfrm>
            <a:off x="0" y="0"/>
            <a:ext cx="696000" cy="5143500"/>
          </a:xfrm>
          <a:prstGeom prst="rect">
            <a:avLst/>
          </a:prstGeom>
          <a:solidFill>
            <a:srgbClr val="054690"/>
          </a:solidFill>
          <a:ln>
            <a:noFill/>
          </a:ln>
          <a:effectLst>
            <a:outerShdw blurRad="190500" sx="101000" rotWithShape="0" algn="l" dist="38100" sy="101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 name="Google Shape;41;p8"/>
          <p:cNvSpPr txBox="1"/>
          <p:nvPr>
            <p:ph type="title"/>
          </p:nvPr>
        </p:nvSpPr>
        <p:spPr>
          <a:xfrm>
            <a:off x="958238" y="273844"/>
            <a:ext cx="7534500" cy="9942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accent2"/>
              </a:buClr>
              <a:buSzPts val="2700"/>
              <a:buFont typeface="Palatino"/>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2" name="Google Shape;42;p8"/>
          <p:cNvSpPr txBox="1"/>
          <p:nvPr/>
        </p:nvSpPr>
        <p:spPr>
          <a:xfrm>
            <a:off x="6435370" y="4767263"/>
            <a:ext cx="2057400" cy="273900"/>
          </a:xfrm>
          <a:prstGeom prst="rect">
            <a:avLst/>
          </a:prstGeom>
          <a:noFill/>
          <a:ln>
            <a:noFill/>
          </a:ln>
        </p:spPr>
        <p:txBody>
          <a:bodyPr anchorCtr="0" anchor="ctr" bIns="34275" lIns="68575" spcFirstLastPara="1" rIns="0" wrap="square" tIns="34275">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en" sz="800" u="none" cap="none" strike="noStrike">
                <a:solidFill>
                  <a:schemeClr val="accent4"/>
                </a:solidFill>
                <a:latin typeface="Arial"/>
                <a:ea typeface="Arial"/>
                <a:cs typeface="Arial"/>
                <a:sym typeface="Arial"/>
              </a:rPr>
              <a:t>‹#›</a:t>
            </a:fld>
            <a:endParaRPr b="0" i="0" sz="800" u="none" cap="none" strike="noStrike">
              <a:solidFill>
                <a:schemeClr val="accent4"/>
              </a:solidFill>
              <a:latin typeface="Arial"/>
              <a:ea typeface="Arial"/>
              <a:cs typeface="Arial"/>
              <a:sym typeface="Arial"/>
            </a:endParaRPr>
          </a:p>
        </p:txBody>
      </p:sp>
      <p:sp>
        <p:nvSpPr>
          <p:cNvPr id="43" name="Google Shape;43;p8"/>
          <p:cNvSpPr txBox="1"/>
          <p:nvPr>
            <p:ph idx="1" type="body"/>
          </p:nvPr>
        </p:nvSpPr>
        <p:spPr>
          <a:xfrm>
            <a:off x="958238" y="1348740"/>
            <a:ext cx="75438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rgbClr val="3F3F3F"/>
              </a:buClr>
              <a:buSzPts val="1400"/>
              <a:buChar char="•"/>
              <a:defRPr/>
            </a:lvl1pPr>
            <a:lvl2pPr indent="-317500" lvl="1" marL="914400" rtl="0" algn="l">
              <a:lnSpc>
                <a:spcPct val="90000"/>
              </a:lnSpc>
              <a:spcBef>
                <a:spcPts val="400"/>
              </a:spcBef>
              <a:spcAft>
                <a:spcPts val="0"/>
              </a:spcAft>
              <a:buClr>
                <a:srgbClr val="3F3F3F"/>
              </a:buClr>
              <a:buSzPts val="1400"/>
              <a:buChar char="•"/>
              <a:defRPr/>
            </a:lvl2pPr>
            <a:lvl3pPr indent="-317500" lvl="2" marL="1371600" rtl="0" algn="l">
              <a:lnSpc>
                <a:spcPct val="90000"/>
              </a:lnSpc>
              <a:spcBef>
                <a:spcPts val="400"/>
              </a:spcBef>
              <a:spcAft>
                <a:spcPts val="0"/>
              </a:spcAft>
              <a:buClr>
                <a:srgbClr val="3F3F3F"/>
              </a:buClr>
              <a:buSzPts val="1400"/>
              <a:buChar char="•"/>
              <a:defRPr/>
            </a:lvl3pPr>
            <a:lvl4pPr indent="-317500" lvl="3" marL="1828800" rtl="0" algn="l">
              <a:lnSpc>
                <a:spcPct val="90000"/>
              </a:lnSpc>
              <a:spcBef>
                <a:spcPts val="400"/>
              </a:spcBef>
              <a:spcAft>
                <a:spcPts val="0"/>
              </a:spcAft>
              <a:buClr>
                <a:srgbClr val="3F3F3F"/>
              </a:buClr>
              <a:buSzPts val="1400"/>
              <a:buChar char="•"/>
              <a:defRPr/>
            </a:lvl4pPr>
            <a:lvl5pPr indent="-317500" lvl="4" marL="2286000" rtl="0" algn="l">
              <a:lnSpc>
                <a:spcPct val="90000"/>
              </a:lnSpc>
              <a:spcBef>
                <a:spcPts val="400"/>
              </a:spcBef>
              <a:spcAft>
                <a:spcPts val="0"/>
              </a:spcAft>
              <a:buClr>
                <a:srgbClr val="3F3F3F"/>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58454" y="273844"/>
            <a:ext cx="75570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SzPts val="1100"/>
              <a:buNone/>
              <a:defRPr b="0" i="0" sz="3300" u="none" cap="none" strike="noStrike">
                <a:solidFill>
                  <a:schemeClr val="dk2"/>
                </a:solidFill>
                <a:latin typeface="Georgia"/>
                <a:ea typeface="Georgia"/>
                <a:cs typeface="Georgia"/>
                <a:sym typeface="Georgia"/>
              </a:defRPr>
            </a:lvl1pPr>
            <a:lvl2pPr lvl="1" marR="0" rtl="0" algn="l">
              <a:lnSpc>
                <a:spcPct val="90000"/>
              </a:lnSpc>
              <a:spcBef>
                <a:spcPts val="0"/>
              </a:spcBef>
              <a:spcAft>
                <a:spcPts val="0"/>
              </a:spcAft>
              <a:buSzPts val="1100"/>
              <a:buNone/>
              <a:defRPr b="0" i="0" sz="3300" u="none" cap="none" strike="noStrike">
                <a:solidFill>
                  <a:schemeClr val="dk1"/>
                </a:solidFill>
                <a:latin typeface="Palatino"/>
                <a:ea typeface="Palatino"/>
                <a:cs typeface="Palatino"/>
                <a:sym typeface="Palatino"/>
              </a:defRPr>
            </a:lvl2pPr>
            <a:lvl3pPr lvl="2" marR="0" rtl="0" algn="l">
              <a:lnSpc>
                <a:spcPct val="90000"/>
              </a:lnSpc>
              <a:spcBef>
                <a:spcPts val="0"/>
              </a:spcBef>
              <a:spcAft>
                <a:spcPts val="0"/>
              </a:spcAft>
              <a:buSzPts val="1100"/>
              <a:buNone/>
              <a:defRPr b="0" i="0" sz="3300" u="none" cap="none" strike="noStrike">
                <a:solidFill>
                  <a:schemeClr val="dk1"/>
                </a:solidFill>
                <a:latin typeface="Palatino"/>
                <a:ea typeface="Palatino"/>
                <a:cs typeface="Palatino"/>
                <a:sym typeface="Palatino"/>
              </a:defRPr>
            </a:lvl3pPr>
            <a:lvl4pPr lvl="3" marR="0" rtl="0" algn="l">
              <a:lnSpc>
                <a:spcPct val="90000"/>
              </a:lnSpc>
              <a:spcBef>
                <a:spcPts val="0"/>
              </a:spcBef>
              <a:spcAft>
                <a:spcPts val="0"/>
              </a:spcAft>
              <a:buSzPts val="1100"/>
              <a:buNone/>
              <a:defRPr b="0" i="0" sz="3300" u="none" cap="none" strike="noStrike">
                <a:solidFill>
                  <a:schemeClr val="dk1"/>
                </a:solidFill>
                <a:latin typeface="Palatino"/>
                <a:ea typeface="Palatino"/>
                <a:cs typeface="Palatino"/>
                <a:sym typeface="Palatino"/>
              </a:defRPr>
            </a:lvl4pPr>
            <a:lvl5pPr lvl="4" marR="0" rtl="0" algn="l">
              <a:lnSpc>
                <a:spcPct val="90000"/>
              </a:lnSpc>
              <a:spcBef>
                <a:spcPts val="0"/>
              </a:spcBef>
              <a:spcAft>
                <a:spcPts val="0"/>
              </a:spcAft>
              <a:buSzPts val="1100"/>
              <a:buNone/>
              <a:defRPr b="0" i="0" sz="3300" u="none" cap="none" strike="noStrike">
                <a:solidFill>
                  <a:schemeClr val="dk1"/>
                </a:solidFill>
                <a:latin typeface="Palatino"/>
                <a:ea typeface="Palatino"/>
                <a:cs typeface="Palatino"/>
                <a:sym typeface="Palatino"/>
              </a:defRPr>
            </a:lvl5pPr>
            <a:lvl6pPr lvl="5" marR="0" rtl="0" algn="l">
              <a:lnSpc>
                <a:spcPct val="90000"/>
              </a:lnSpc>
              <a:spcBef>
                <a:spcPts val="0"/>
              </a:spcBef>
              <a:spcAft>
                <a:spcPts val="0"/>
              </a:spcAft>
              <a:buSzPts val="1100"/>
              <a:buNone/>
              <a:defRPr b="0" i="0" sz="3300" u="none" cap="none" strike="noStrike">
                <a:solidFill>
                  <a:srgbClr val="10476C"/>
                </a:solidFill>
                <a:latin typeface="Palatino"/>
                <a:ea typeface="Palatino"/>
                <a:cs typeface="Palatino"/>
                <a:sym typeface="Palatino"/>
              </a:defRPr>
            </a:lvl6pPr>
            <a:lvl7pPr lvl="6" marR="0" rtl="0" algn="l">
              <a:lnSpc>
                <a:spcPct val="90000"/>
              </a:lnSpc>
              <a:spcBef>
                <a:spcPts val="0"/>
              </a:spcBef>
              <a:spcAft>
                <a:spcPts val="0"/>
              </a:spcAft>
              <a:buSzPts val="1100"/>
              <a:buNone/>
              <a:defRPr b="0" i="0" sz="3300" u="none" cap="none" strike="noStrike">
                <a:solidFill>
                  <a:srgbClr val="10476C"/>
                </a:solidFill>
                <a:latin typeface="Palatino"/>
                <a:ea typeface="Palatino"/>
                <a:cs typeface="Palatino"/>
                <a:sym typeface="Palatino"/>
              </a:defRPr>
            </a:lvl7pPr>
            <a:lvl8pPr lvl="7" marR="0" rtl="0" algn="l">
              <a:lnSpc>
                <a:spcPct val="90000"/>
              </a:lnSpc>
              <a:spcBef>
                <a:spcPts val="0"/>
              </a:spcBef>
              <a:spcAft>
                <a:spcPts val="0"/>
              </a:spcAft>
              <a:buSzPts val="1100"/>
              <a:buNone/>
              <a:defRPr b="0" i="0" sz="3300" u="none" cap="none" strike="noStrike">
                <a:solidFill>
                  <a:srgbClr val="10476C"/>
                </a:solidFill>
                <a:latin typeface="Palatino"/>
                <a:ea typeface="Palatino"/>
                <a:cs typeface="Palatino"/>
                <a:sym typeface="Palatino"/>
              </a:defRPr>
            </a:lvl8pPr>
            <a:lvl9pPr lvl="8" marR="0" rtl="0" algn="l">
              <a:lnSpc>
                <a:spcPct val="90000"/>
              </a:lnSpc>
              <a:spcBef>
                <a:spcPts val="0"/>
              </a:spcBef>
              <a:spcAft>
                <a:spcPts val="0"/>
              </a:spcAft>
              <a:buSzPts val="1100"/>
              <a:buNone/>
              <a:defRPr b="0" i="0" sz="3300" u="none" cap="none" strike="noStrike">
                <a:solidFill>
                  <a:srgbClr val="10476C"/>
                </a:solidFill>
                <a:latin typeface="Palatino"/>
                <a:ea typeface="Palatino"/>
                <a:cs typeface="Palatino"/>
                <a:sym typeface="Palatino"/>
              </a:defRPr>
            </a:lvl9pPr>
          </a:lstStyle>
          <a:p/>
        </p:txBody>
      </p:sp>
      <p:sp>
        <p:nvSpPr>
          <p:cNvPr id="7" name="Google Shape;7;p1"/>
          <p:cNvSpPr txBox="1"/>
          <p:nvPr>
            <p:ph idx="1" type="body"/>
          </p:nvPr>
        </p:nvSpPr>
        <p:spPr>
          <a:xfrm>
            <a:off x="966788" y="1369219"/>
            <a:ext cx="7548600" cy="32634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1pPr>
            <a:lvl2pPr indent="-336550" lvl="1" marL="914400" marR="0" rtl="0" algn="l">
              <a:lnSpc>
                <a:spcPct val="90000"/>
              </a:lnSpc>
              <a:spcBef>
                <a:spcPts val="400"/>
              </a:spcBef>
              <a:spcAft>
                <a:spcPts val="0"/>
              </a:spcAft>
              <a:buClr>
                <a:srgbClr val="404040"/>
              </a:buClr>
              <a:buSzPts val="1700"/>
              <a:buFont typeface="Arial"/>
              <a:buChar char="•"/>
              <a:defRPr b="0" i="0" sz="1700" u="none" cap="none" strike="noStrike">
                <a:solidFill>
                  <a:srgbClr val="404040"/>
                </a:solidFill>
                <a:latin typeface="Arial"/>
                <a:ea typeface="Arial"/>
                <a:cs typeface="Arial"/>
                <a:sym typeface="Arial"/>
              </a:defRPr>
            </a:lvl2pPr>
            <a:lvl3pPr indent="-323850" lvl="2" marL="1371600" marR="0" rtl="0" algn="l">
              <a:lnSpc>
                <a:spcPct val="90000"/>
              </a:lnSpc>
              <a:spcBef>
                <a:spcPts val="400"/>
              </a:spcBef>
              <a:spcAft>
                <a:spcPts val="0"/>
              </a:spcAft>
              <a:buClr>
                <a:srgbClr val="404040"/>
              </a:buClr>
              <a:buSzPts val="1500"/>
              <a:buFont typeface="Arial"/>
              <a:buChar char="•"/>
              <a:defRPr b="0" i="0" sz="1500" u="none" cap="none" strike="noStrike">
                <a:solidFill>
                  <a:srgbClr val="404040"/>
                </a:solidFill>
                <a:latin typeface="Arial"/>
                <a:ea typeface="Arial"/>
                <a:cs typeface="Arial"/>
                <a:sym typeface="Arial"/>
              </a:defRPr>
            </a:lvl3pPr>
            <a:lvl4pPr indent="-317500" lvl="3" marL="1828800" marR="0" rtl="0" algn="l">
              <a:lnSpc>
                <a:spcPct val="90000"/>
              </a:lnSpc>
              <a:spcBef>
                <a:spcPts val="400"/>
              </a:spcBef>
              <a:spcAft>
                <a:spcPts val="0"/>
              </a:spcAft>
              <a:buClr>
                <a:srgbClr val="404040"/>
              </a:buClr>
              <a:buSzPts val="1400"/>
              <a:buFont typeface="Arial"/>
              <a:buChar char="•"/>
              <a:defRPr b="0" i="0" sz="1400" u="none" cap="none" strike="noStrike">
                <a:solidFill>
                  <a:srgbClr val="404040"/>
                </a:solidFill>
                <a:latin typeface="Arial"/>
                <a:ea typeface="Arial"/>
                <a:cs typeface="Arial"/>
                <a:sym typeface="Arial"/>
              </a:defRPr>
            </a:lvl4pPr>
            <a:lvl5pPr indent="-317500" lvl="4" marL="2286000" marR="0" rtl="0" algn="l">
              <a:lnSpc>
                <a:spcPct val="90000"/>
              </a:lnSpc>
              <a:spcBef>
                <a:spcPts val="400"/>
              </a:spcBef>
              <a:spcAft>
                <a:spcPts val="0"/>
              </a:spcAft>
              <a:buClr>
                <a:srgbClr val="404040"/>
              </a:buClr>
              <a:buSzPts val="1400"/>
              <a:buFont typeface="Arial"/>
              <a:buChar char="•"/>
              <a:defRPr b="0" i="0" sz="1400" u="none" cap="none" strike="noStrike">
                <a:solidFill>
                  <a:srgbClr val="40404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 name="Google Shape;8;p1"/>
          <p:cNvSpPr txBox="1"/>
          <p:nvPr>
            <p:ph idx="12" type="sldNum"/>
          </p:nvPr>
        </p:nvSpPr>
        <p:spPr>
          <a:xfrm>
            <a:off x="7828360" y="4767263"/>
            <a:ext cx="687000" cy="273900"/>
          </a:xfrm>
          <a:prstGeom prst="rect">
            <a:avLst/>
          </a:prstGeom>
          <a:noFill/>
          <a:ln>
            <a:noFill/>
          </a:ln>
        </p:spPr>
        <p:txBody>
          <a:bodyPr anchorCtr="0" anchor="ctr" bIns="34275" lIns="68575" spcFirstLastPara="1" rIns="0" wrap="square" tIns="34275">
            <a:noAutofit/>
          </a:bodyPr>
          <a:lstStyle>
            <a:lvl1pPr indent="0" lvl="0" marL="0" marR="0" rtl="0" algn="r">
              <a:spcBef>
                <a:spcPts val="0"/>
              </a:spcBef>
              <a:spcAft>
                <a:spcPts val="0"/>
              </a:spcAft>
              <a:buNone/>
              <a:defRPr b="0" i="0" sz="9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9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9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9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9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9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9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9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9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9"/>
          <p:cNvSpPr txBox="1"/>
          <p:nvPr>
            <p:ph type="title"/>
          </p:nvPr>
        </p:nvSpPr>
        <p:spPr>
          <a:xfrm>
            <a:off x="719250" y="3242850"/>
            <a:ext cx="7824300" cy="17868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lt1"/>
              </a:buClr>
              <a:buSzPct val="92748"/>
              <a:buFont typeface="Palatino"/>
              <a:buNone/>
            </a:pPr>
            <a:r>
              <a:rPr lang="en" sz="2911">
                <a:latin typeface="Arial"/>
                <a:ea typeface="Arial"/>
                <a:cs typeface="Arial"/>
                <a:sym typeface="Arial"/>
              </a:rPr>
              <a:t>The Brown Act in a Post State-of-Emergency World</a:t>
            </a:r>
            <a:endParaRPr sz="2911">
              <a:latin typeface="Arial"/>
              <a:ea typeface="Arial"/>
              <a:cs typeface="Arial"/>
              <a:sym typeface="Arial"/>
            </a:endParaRPr>
          </a:p>
          <a:p>
            <a:pPr indent="0" lvl="0" marL="0" rtl="0" algn="ctr">
              <a:lnSpc>
                <a:spcPct val="90000"/>
              </a:lnSpc>
              <a:spcBef>
                <a:spcPts val="0"/>
              </a:spcBef>
              <a:spcAft>
                <a:spcPts val="0"/>
              </a:spcAft>
              <a:buClr>
                <a:schemeClr val="lt1"/>
              </a:buClr>
              <a:buSzPct val="108000"/>
              <a:buFont typeface="Palatino"/>
              <a:buNone/>
            </a:pPr>
            <a:r>
              <a:rPr lang="en" sz="2500">
                <a:latin typeface="Arial"/>
                <a:ea typeface="Arial"/>
                <a:cs typeface="Arial"/>
                <a:sym typeface="Arial"/>
              </a:rPr>
              <a:t>ASCCC Spring Plenary</a:t>
            </a:r>
            <a:endParaRPr sz="2500">
              <a:latin typeface="Arial"/>
              <a:ea typeface="Arial"/>
              <a:cs typeface="Arial"/>
              <a:sym typeface="Arial"/>
            </a:endParaRPr>
          </a:p>
          <a:p>
            <a:pPr indent="0" lvl="0" marL="0" rtl="0" algn="ctr">
              <a:lnSpc>
                <a:spcPct val="90000"/>
              </a:lnSpc>
              <a:spcBef>
                <a:spcPts val="1000"/>
              </a:spcBef>
              <a:spcAft>
                <a:spcPts val="0"/>
              </a:spcAft>
              <a:buClr>
                <a:schemeClr val="lt1"/>
              </a:buClr>
              <a:buSzPct val="131351"/>
              <a:buFont typeface="Palatino"/>
              <a:buNone/>
            </a:pPr>
            <a:r>
              <a:rPr lang="en" sz="2055">
                <a:latin typeface="Arial"/>
                <a:ea typeface="Arial"/>
                <a:cs typeface="Arial"/>
                <a:sym typeface="Arial"/>
              </a:rPr>
              <a:t>Jacob Knapp - Los Rios Community College</a:t>
            </a:r>
            <a:endParaRPr sz="2055">
              <a:latin typeface="Arial"/>
              <a:ea typeface="Arial"/>
              <a:cs typeface="Arial"/>
              <a:sym typeface="Arial"/>
            </a:endParaRPr>
          </a:p>
          <a:p>
            <a:pPr indent="0" lvl="0" marL="0" rtl="0" algn="ctr">
              <a:lnSpc>
                <a:spcPct val="90000"/>
              </a:lnSpc>
              <a:spcBef>
                <a:spcPts val="0"/>
              </a:spcBef>
              <a:spcAft>
                <a:spcPts val="0"/>
              </a:spcAft>
              <a:buClr>
                <a:schemeClr val="lt1"/>
              </a:buClr>
              <a:buSzPct val="131351"/>
              <a:buFont typeface="Palatino"/>
              <a:buNone/>
            </a:pPr>
            <a:r>
              <a:rPr lang="en" sz="2055">
                <a:latin typeface="Arial"/>
                <a:ea typeface="Arial"/>
                <a:cs typeface="Arial"/>
                <a:sym typeface="Arial"/>
              </a:rPr>
              <a:t>Erik Reese - ASCCC Area C Representative</a:t>
            </a:r>
            <a:endParaRPr sz="2055">
              <a:latin typeface="Arial"/>
              <a:ea typeface="Arial"/>
              <a:cs typeface="Arial"/>
              <a:sym typeface="Arial"/>
            </a:endParaRPr>
          </a:p>
          <a:p>
            <a:pPr indent="0" lvl="0" marL="0" rtl="0" algn="ctr">
              <a:lnSpc>
                <a:spcPct val="90000"/>
              </a:lnSpc>
              <a:spcBef>
                <a:spcPts val="0"/>
              </a:spcBef>
              <a:spcAft>
                <a:spcPts val="0"/>
              </a:spcAft>
              <a:buClr>
                <a:schemeClr val="lt1"/>
              </a:buClr>
              <a:buSzPct val="131351"/>
              <a:buFont typeface="Palatino"/>
              <a:buNone/>
            </a:pPr>
            <a:r>
              <a:rPr lang="en" sz="2055">
                <a:latin typeface="Arial"/>
                <a:ea typeface="Arial"/>
                <a:cs typeface="Arial"/>
                <a:sym typeface="Arial"/>
              </a:rPr>
              <a:t>Manuel Velez - ASCCC Area D Representative</a:t>
            </a:r>
            <a:endParaRPr sz="2055">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958238" y="273844"/>
            <a:ext cx="75345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000"/>
              <a:buFont typeface="Calibri"/>
              <a:buNone/>
            </a:pPr>
            <a:r>
              <a:rPr lang="en" sz="4000">
                <a:latin typeface="Calibri"/>
                <a:ea typeface="Calibri"/>
                <a:cs typeface="Calibri"/>
                <a:sym typeface="Calibri"/>
              </a:rPr>
              <a:t>Appointed Bodies – Temporary  Advisory Committee Exception</a:t>
            </a:r>
            <a:endParaRPr sz="4000">
              <a:latin typeface="Calibri"/>
              <a:ea typeface="Calibri"/>
              <a:cs typeface="Calibri"/>
              <a:sym typeface="Calibri"/>
            </a:endParaRPr>
          </a:p>
        </p:txBody>
      </p:sp>
      <p:sp>
        <p:nvSpPr>
          <p:cNvPr id="102" name="Google Shape;102;p18"/>
          <p:cNvSpPr txBox="1"/>
          <p:nvPr>
            <p:ph idx="1" type="body"/>
          </p:nvPr>
        </p:nvSpPr>
        <p:spPr>
          <a:xfrm>
            <a:off x="958238" y="1348740"/>
            <a:ext cx="7543800" cy="3314700"/>
          </a:xfrm>
          <a:prstGeom prst="rect">
            <a:avLst/>
          </a:prstGeom>
          <a:noFill/>
          <a:ln>
            <a:noFill/>
          </a:ln>
        </p:spPr>
        <p:txBody>
          <a:bodyPr anchorCtr="0" anchor="t" bIns="45700" lIns="91425" spcFirstLastPara="1" rIns="91425" wrap="square" tIns="45700">
            <a:noAutofit/>
          </a:bodyPr>
          <a:lstStyle/>
          <a:p>
            <a:pPr indent="-172720" lvl="0" marL="137160" rtl="0" algn="l">
              <a:lnSpc>
                <a:spcPct val="90000"/>
              </a:lnSpc>
              <a:spcBef>
                <a:spcPts val="0"/>
              </a:spcBef>
              <a:spcAft>
                <a:spcPts val="0"/>
              </a:spcAft>
              <a:buSzPts val="2720"/>
              <a:buChar char="•"/>
            </a:pPr>
            <a:r>
              <a:rPr lang="en" sz="2800">
                <a:latin typeface="Calibri"/>
                <a:ea typeface="Calibri"/>
                <a:cs typeface="Calibri"/>
                <a:sym typeface="Calibri"/>
              </a:rPr>
              <a:t>Ad Hoc:  “Made or happening only for a particular purpose or need.”  </a:t>
            </a:r>
            <a:endParaRPr sz="2800">
              <a:latin typeface="Calibri"/>
              <a:ea typeface="Calibri"/>
              <a:cs typeface="Calibri"/>
              <a:sym typeface="Calibri"/>
            </a:endParaRPr>
          </a:p>
          <a:p>
            <a:pPr indent="-172720" lvl="0" marL="137160" rtl="0" algn="l">
              <a:lnSpc>
                <a:spcPct val="90000"/>
              </a:lnSpc>
              <a:spcBef>
                <a:spcPts val="640"/>
              </a:spcBef>
              <a:spcAft>
                <a:spcPts val="0"/>
              </a:spcAft>
              <a:buSzPts val="2720"/>
              <a:buChar char="•"/>
            </a:pPr>
            <a:r>
              <a:rPr lang="en" sz="2800">
                <a:latin typeface="Calibri"/>
                <a:ea typeface="Calibri"/>
                <a:cs typeface="Calibri"/>
                <a:sym typeface="Calibri"/>
              </a:rPr>
              <a:t>A temporary advisory committee </a:t>
            </a:r>
            <a:r>
              <a:rPr b="1" lang="en" sz="2800">
                <a:latin typeface="Calibri"/>
                <a:ea typeface="Calibri"/>
                <a:cs typeface="Calibri"/>
                <a:sym typeface="Calibri"/>
              </a:rPr>
              <a:t>composed solely of less than a quorum</a:t>
            </a:r>
            <a:r>
              <a:rPr lang="en" sz="2800">
                <a:latin typeface="Calibri"/>
                <a:ea typeface="Calibri"/>
                <a:cs typeface="Calibri"/>
                <a:sym typeface="Calibri"/>
              </a:rPr>
              <a:t> of the legislative body that serves a limited or single purpose, that is not perpetual, and that will be dissolved once its specific task is completed is not subject to the Brown Act. </a:t>
            </a:r>
            <a:endParaRPr sz="2800">
              <a:latin typeface="Calibri"/>
              <a:ea typeface="Calibri"/>
              <a:cs typeface="Calibri"/>
              <a:sym typeface="Calibri"/>
            </a:endParaRPr>
          </a:p>
          <a:p>
            <a:pPr indent="0" lvl="0" marL="0" rtl="0" algn="l">
              <a:lnSpc>
                <a:spcPct val="90000"/>
              </a:lnSpc>
              <a:spcBef>
                <a:spcPts val="360"/>
              </a:spcBef>
              <a:spcAft>
                <a:spcPts val="0"/>
              </a:spcAft>
              <a:buSzPts val="1530"/>
              <a:buNone/>
            </a:pPr>
            <a:r>
              <a:rPr lang="en"/>
              <a:t>   </a:t>
            </a:r>
            <a:endParaRPr/>
          </a:p>
          <a:p>
            <a:pPr indent="0" lvl="1" marL="457200" rtl="0" algn="l">
              <a:lnSpc>
                <a:spcPct val="90000"/>
              </a:lnSpc>
              <a:spcBef>
                <a:spcPts val="300"/>
              </a:spcBef>
              <a:spcAft>
                <a:spcPts val="0"/>
              </a:spcAft>
              <a:buSzPts val="1275"/>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0" st="0"/>
                                            </p:txEl>
                                          </p:spTgt>
                                        </p:tgtEl>
                                        <p:attrNameLst>
                                          <p:attrName>style.visibility</p:attrName>
                                        </p:attrNameLst>
                                      </p:cBhvr>
                                      <p:to>
                                        <p:strVal val="visible"/>
                                      </p:to>
                                    </p:set>
                                    <p:animEffect filter="fade" transition="in">
                                      <p:cBhvr>
                                        <p:cTn dur="500"/>
                                        <p:tgtEl>
                                          <p:spTgt spid="1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 st="1"/>
                                            </p:txEl>
                                          </p:spTgt>
                                        </p:tgtEl>
                                        <p:attrNameLst>
                                          <p:attrName>style.visibility</p:attrName>
                                        </p:attrNameLst>
                                      </p:cBhvr>
                                      <p:to>
                                        <p:strVal val="visible"/>
                                      </p:to>
                                    </p:set>
                                    <p:animEffect filter="fade" transition="in">
                                      <p:cBhvr>
                                        <p:cTn dur="500"/>
                                        <p:tgtEl>
                                          <p:spTgt spid="1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2" st="2"/>
                                            </p:txEl>
                                          </p:spTgt>
                                        </p:tgtEl>
                                        <p:attrNameLst>
                                          <p:attrName>style.visibility</p:attrName>
                                        </p:attrNameLst>
                                      </p:cBhvr>
                                      <p:to>
                                        <p:strVal val="visible"/>
                                      </p:to>
                                    </p:set>
                                    <p:animEffect filter="fade" transition="in">
                                      <p:cBhvr>
                                        <p:cTn dur="500"/>
                                        <p:tgtEl>
                                          <p:spTgt spid="1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3" st="3"/>
                                            </p:txEl>
                                          </p:spTgt>
                                        </p:tgtEl>
                                        <p:attrNameLst>
                                          <p:attrName>style.visibility</p:attrName>
                                        </p:attrNameLst>
                                      </p:cBhvr>
                                      <p:to>
                                        <p:strVal val="visible"/>
                                      </p:to>
                                    </p:set>
                                    <p:animEffect filter="fade" transition="in">
                                      <p:cBhvr>
                                        <p:cTn dur="500"/>
                                        <p:tgtEl>
                                          <p:spTgt spid="10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958238" y="273844"/>
            <a:ext cx="75345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 sz="4400">
                <a:latin typeface="Calibri"/>
                <a:ea typeface="Calibri"/>
                <a:cs typeface="Calibri"/>
                <a:sym typeface="Calibri"/>
              </a:rPr>
              <a:t>Student Senate Logo Committee</a:t>
            </a:r>
            <a:endParaRPr sz="4400">
              <a:latin typeface="Calibri"/>
              <a:ea typeface="Calibri"/>
              <a:cs typeface="Calibri"/>
              <a:sym typeface="Calibri"/>
            </a:endParaRPr>
          </a:p>
        </p:txBody>
      </p:sp>
      <p:sp>
        <p:nvSpPr>
          <p:cNvPr id="108" name="Google Shape;108;p19"/>
          <p:cNvSpPr txBox="1"/>
          <p:nvPr>
            <p:ph idx="1" type="body"/>
          </p:nvPr>
        </p:nvSpPr>
        <p:spPr>
          <a:xfrm>
            <a:off x="958238" y="1348740"/>
            <a:ext cx="7543800" cy="3314700"/>
          </a:xfrm>
          <a:prstGeom prst="rect">
            <a:avLst/>
          </a:prstGeom>
          <a:noFill/>
          <a:ln>
            <a:noFill/>
          </a:ln>
        </p:spPr>
        <p:txBody>
          <a:bodyPr anchorCtr="0" anchor="t" bIns="45700" lIns="91425" spcFirstLastPara="1" rIns="91425" wrap="square" tIns="45700">
            <a:normAutofit/>
          </a:bodyPr>
          <a:lstStyle/>
          <a:p>
            <a:pPr indent="-172720" lvl="0" marL="137160" rtl="0" algn="l">
              <a:lnSpc>
                <a:spcPct val="90000"/>
              </a:lnSpc>
              <a:spcBef>
                <a:spcPts val="0"/>
              </a:spcBef>
              <a:spcAft>
                <a:spcPts val="0"/>
              </a:spcAft>
              <a:buSzPts val="2720"/>
              <a:buChar char="•"/>
            </a:pPr>
            <a:r>
              <a:rPr lang="en" sz="2800">
                <a:latin typeface="Calibri"/>
                <a:ea typeface="Calibri"/>
                <a:cs typeface="Calibri"/>
                <a:sym typeface="Calibri"/>
              </a:rPr>
              <a:t>The Los Rios Student Senate establishes a two member advisory committee to make a recommendation on a new logo for the Senate.  </a:t>
            </a:r>
            <a:endParaRPr sz="1600"/>
          </a:p>
          <a:p>
            <a:pPr indent="-172720" lvl="0" marL="137160" rtl="0" algn="l">
              <a:lnSpc>
                <a:spcPct val="90000"/>
              </a:lnSpc>
              <a:spcBef>
                <a:spcPts val="640"/>
              </a:spcBef>
              <a:spcAft>
                <a:spcPts val="0"/>
              </a:spcAft>
              <a:buSzPts val="2720"/>
              <a:buChar char="•"/>
            </a:pPr>
            <a:r>
              <a:rPr lang="en" sz="2800">
                <a:latin typeface="Calibri"/>
                <a:ea typeface="Calibri"/>
                <a:cs typeface="Calibri"/>
                <a:sym typeface="Calibri"/>
              </a:rPr>
              <a:t>The logo committee’s two members are both members of the Student Senate.  </a:t>
            </a:r>
            <a:endParaRPr sz="1600"/>
          </a:p>
          <a:p>
            <a:pPr indent="-172720" lvl="0" marL="137160" rtl="0" algn="l">
              <a:lnSpc>
                <a:spcPct val="90000"/>
              </a:lnSpc>
              <a:spcBef>
                <a:spcPts val="640"/>
              </a:spcBef>
              <a:spcAft>
                <a:spcPts val="0"/>
              </a:spcAft>
              <a:buSzPts val="2720"/>
              <a:buChar char="•"/>
            </a:pPr>
            <a:r>
              <a:rPr lang="en" sz="2800">
                <a:latin typeface="Calibri"/>
                <a:ea typeface="Calibri"/>
                <a:cs typeface="Calibri"/>
                <a:sym typeface="Calibri"/>
              </a:rPr>
              <a:t>Are the meetings of this logo committee subject to the Brown Act?  </a:t>
            </a:r>
            <a:endParaRPr sz="1600"/>
          </a:p>
        </p:txBody>
      </p:sp>
      <p:sp>
        <p:nvSpPr>
          <p:cNvPr id="109" name="Google Shape;109;p19"/>
          <p:cNvSpPr txBox="1"/>
          <p:nvPr/>
        </p:nvSpPr>
        <p:spPr>
          <a:xfrm>
            <a:off x="3830191" y="4183002"/>
            <a:ext cx="2057400" cy="6924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1" i="0" lang="en" sz="5400" u="none" cap="none" strike="noStrike">
                <a:solidFill>
                  <a:srgbClr val="FF0000"/>
                </a:solidFill>
                <a:latin typeface="Arial"/>
                <a:ea typeface="Arial"/>
                <a:cs typeface="Arial"/>
                <a:sym typeface="Arial"/>
              </a:rPr>
              <a:t>NO!</a:t>
            </a:r>
            <a:endParaRPr b="1" i="0" sz="54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0" st="0"/>
                                            </p:txEl>
                                          </p:spTgt>
                                        </p:tgtEl>
                                        <p:attrNameLst>
                                          <p:attrName>style.visibility</p:attrName>
                                        </p:attrNameLst>
                                      </p:cBhvr>
                                      <p:to>
                                        <p:strVal val="visible"/>
                                      </p:to>
                                    </p:set>
                                    <p:animEffect filter="fade" transition="in">
                                      <p:cBhvr>
                                        <p:cTn dur="500"/>
                                        <p:tgtEl>
                                          <p:spTgt spid="1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1" st="1"/>
                                            </p:txEl>
                                          </p:spTgt>
                                        </p:tgtEl>
                                        <p:attrNameLst>
                                          <p:attrName>style.visibility</p:attrName>
                                        </p:attrNameLst>
                                      </p:cBhvr>
                                      <p:to>
                                        <p:strVal val="visible"/>
                                      </p:to>
                                    </p:set>
                                    <p:animEffect filter="fade" transition="in">
                                      <p:cBhvr>
                                        <p:cTn dur="500"/>
                                        <p:tgtEl>
                                          <p:spTgt spid="10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2" st="2"/>
                                            </p:txEl>
                                          </p:spTgt>
                                        </p:tgtEl>
                                        <p:attrNameLst>
                                          <p:attrName>style.visibility</p:attrName>
                                        </p:attrNameLst>
                                      </p:cBhvr>
                                      <p:to>
                                        <p:strVal val="visible"/>
                                      </p:to>
                                    </p:set>
                                    <p:animEffect filter="fade" transition="in">
                                      <p:cBhvr>
                                        <p:cTn dur="500"/>
                                        <p:tgtEl>
                                          <p:spTgt spid="10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958238" y="273844"/>
            <a:ext cx="75345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 sz="4400">
                <a:latin typeface="Calibri"/>
                <a:ea typeface="Calibri"/>
                <a:cs typeface="Calibri"/>
                <a:sym typeface="Calibri"/>
              </a:rPr>
              <a:t>MEETINGS</a:t>
            </a:r>
            <a:endParaRPr sz="4400">
              <a:latin typeface="Calibri"/>
              <a:ea typeface="Calibri"/>
              <a:cs typeface="Calibri"/>
              <a:sym typeface="Calibri"/>
            </a:endParaRPr>
          </a:p>
        </p:txBody>
      </p:sp>
      <p:sp>
        <p:nvSpPr>
          <p:cNvPr id="115" name="Google Shape;115;p20"/>
          <p:cNvSpPr txBox="1"/>
          <p:nvPr>
            <p:ph idx="1" type="body"/>
          </p:nvPr>
        </p:nvSpPr>
        <p:spPr>
          <a:xfrm>
            <a:off x="958238" y="1348740"/>
            <a:ext cx="7543800" cy="331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C0504D"/>
              </a:buClr>
              <a:buSzPts val="1920"/>
              <a:buNone/>
            </a:pPr>
            <a:r>
              <a:rPr lang="en" sz="3200">
                <a:solidFill>
                  <a:srgbClr val="000000"/>
                </a:solidFill>
                <a:latin typeface="Calibri"/>
                <a:ea typeface="Calibri"/>
                <a:cs typeface="Calibri"/>
                <a:sym typeface="Calibri"/>
              </a:rPr>
              <a:t>“All </a:t>
            </a:r>
            <a:r>
              <a:rPr lang="en" sz="3200" u="sng">
                <a:solidFill>
                  <a:srgbClr val="810000"/>
                </a:solidFill>
                <a:latin typeface="Calibri"/>
                <a:ea typeface="Calibri"/>
                <a:cs typeface="Calibri"/>
                <a:sym typeface="Calibri"/>
              </a:rPr>
              <a:t>meetings</a:t>
            </a:r>
            <a:r>
              <a:rPr lang="en" sz="3200">
                <a:solidFill>
                  <a:srgbClr val="000000"/>
                </a:solidFill>
                <a:latin typeface="Calibri"/>
                <a:ea typeface="Calibri"/>
                <a:cs typeface="Calibri"/>
                <a:sym typeface="Calibri"/>
              </a:rPr>
              <a:t> of </a:t>
            </a:r>
            <a:r>
              <a:rPr lang="en" sz="3200">
                <a:latin typeface="Calibri"/>
                <a:ea typeface="Calibri"/>
                <a:cs typeface="Calibri"/>
                <a:sym typeface="Calibri"/>
              </a:rPr>
              <a:t>the legislative body </a:t>
            </a:r>
            <a:r>
              <a:rPr lang="en" sz="3200">
                <a:solidFill>
                  <a:srgbClr val="000000"/>
                </a:solidFill>
                <a:latin typeface="Calibri"/>
                <a:ea typeface="Calibri"/>
                <a:cs typeface="Calibri"/>
                <a:sym typeface="Calibri"/>
              </a:rPr>
              <a:t>of a local agency shall be open and public, and all persons shall be permitted to attend any </a:t>
            </a:r>
            <a:r>
              <a:rPr lang="en" sz="3200" u="sng">
                <a:solidFill>
                  <a:srgbClr val="810000"/>
                </a:solidFill>
                <a:latin typeface="Calibri"/>
                <a:ea typeface="Calibri"/>
                <a:cs typeface="Calibri"/>
                <a:sym typeface="Calibri"/>
              </a:rPr>
              <a:t>meeting</a:t>
            </a:r>
            <a:r>
              <a:rPr lang="en" sz="3200">
                <a:solidFill>
                  <a:srgbClr val="000000"/>
                </a:solidFill>
                <a:latin typeface="Calibri"/>
                <a:ea typeface="Calibri"/>
                <a:cs typeface="Calibri"/>
                <a:sym typeface="Calibri"/>
              </a:rPr>
              <a:t> of the </a:t>
            </a:r>
            <a:r>
              <a:rPr lang="en" sz="3200">
                <a:latin typeface="Calibri"/>
                <a:ea typeface="Calibri"/>
                <a:cs typeface="Calibri"/>
                <a:sym typeface="Calibri"/>
              </a:rPr>
              <a:t>legislative body </a:t>
            </a:r>
            <a:r>
              <a:rPr lang="en" sz="3200">
                <a:solidFill>
                  <a:srgbClr val="000000"/>
                </a:solidFill>
                <a:latin typeface="Calibri"/>
                <a:ea typeface="Calibri"/>
                <a:cs typeface="Calibri"/>
                <a:sym typeface="Calibri"/>
              </a:rPr>
              <a:t>of a local agency, except as otherwise provided in this chapter.”				    		  		 -GC Section 54953(a)</a:t>
            </a:r>
            <a:endParaRPr/>
          </a:p>
          <a:p>
            <a:pPr indent="0" lvl="0" marL="137160" rtl="0" algn="l">
              <a:lnSpc>
                <a:spcPct val="90000"/>
              </a:lnSpc>
              <a:spcBef>
                <a:spcPts val="640"/>
              </a:spcBef>
              <a:spcAft>
                <a:spcPts val="0"/>
              </a:spcAft>
              <a:buSzPts val="2720"/>
              <a:buNone/>
            </a:pPr>
            <a:r>
              <a:t/>
            </a:r>
            <a:endParaRPr sz="32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958238" y="273844"/>
            <a:ext cx="75345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 sz="4400">
                <a:latin typeface="Calibri"/>
                <a:ea typeface="Calibri"/>
                <a:cs typeface="Calibri"/>
                <a:sym typeface="Calibri"/>
              </a:rPr>
              <a:t>What is a “Meeting?” </a:t>
            </a:r>
            <a:endParaRPr sz="4400">
              <a:latin typeface="Calibri"/>
              <a:ea typeface="Calibri"/>
              <a:cs typeface="Calibri"/>
              <a:sym typeface="Calibri"/>
            </a:endParaRPr>
          </a:p>
        </p:txBody>
      </p:sp>
      <p:sp>
        <p:nvSpPr>
          <p:cNvPr id="121" name="Google Shape;121;p21"/>
          <p:cNvSpPr txBox="1"/>
          <p:nvPr>
            <p:ph idx="1" type="body"/>
          </p:nvPr>
        </p:nvSpPr>
        <p:spPr>
          <a:xfrm>
            <a:off x="958238" y="1348740"/>
            <a:ext cx="7543800" cy="3314700"/>
          </a:xfrm>
          <a:prstGeom prst="rect">
            <a:avLst/>
          </a:prstGeom>
          <a:noFill/>
          <a:ln>
            <a:noFill/>
          </a:ln>
        </p:spPr>
        <p:txBody>
          <a:bodyPr anchorCtr="0" anchor="t" bIns="45700" lIns="91425" spcFirstLastPara="1" rIns="91425" wrap="square" tIns="45700">
            <a:normAutofit lnSpcReduction="20000"/>
          </a:bodyPr>
          <a:lstStyle/>
          <a:p>
            <a:pPr indent="-151130" lvl="0" marL="137160" rtl="0" algn="l">
              <a:lnSpc>
                <a:spcPct val="90000"/>
              </a:lnSpc>
              <a:spcBef>
                <a:spcPts val="0"/>
              </a:spcBef>
              <a:spcAft>
                <a:spcPts val="0"/>
              </a:spcAft>
              <a:buSzPts val="2380"/>
              <a:buChar char="•"/>
            </a:pPr>
            <a:r>
              <a:rPr lang="en" sz="2400">
                <a:latin typeface="Calibri"/>
                <a:ea typeface="Calibri"/>
                <a:cs typeface="Calibri"/>
                <a:sym typeface="Calibri"/>
              </a:rPr>
              <a:t>“Any congregation of a majority of the members of a legislative body at the same time and location to </a:t>
            </a:r>
            <a:r>
              <a:rPr lang="en" sz="2400" u="sng">
                <a:solidFill>
                  <a:srgbClr val="0070C0"/>
                </a:solidFill>
                <a:latin typeface="Calibri"/>
                <a:ea typeface="Calibri"/>
                <a:cs typeface="Calibri"/>
                <a:sym typeface="Calibri"/>
              </a:rPr>
              <a:t>hear, discuss, deliberate, or take action</a:t>
            </a:r>
            <a:r>
              <a:rPr lang="en" sz="2400">
                <a:latin typeface="Calibri"/>
                <a:ea typeface="Calibri"/>
                <a:cs typeface="Calibri"/>
                <a:sym typeface="Calibri"/>
              </a:rPr>
              <a:t> upon any item that is within the subject matter jurisdiction of the legislative body.”      				       </a:t>
            </a:r>
            <a:r>
              <a:rPr lang="en">
                <a:latin typeface="Calibri"/>
                <a:ea typeface="Calibri"/>
                <a:cs typeface="Calibri"/>
                <a:sym typeface="Calibri"/>
              </a:rPr>
              <a:t>- GC Section 54952.2(a)</a:t>
            </a:r>
            <a:endParaRPr>
              <a:latin typeface="Calibri"/>
              <a:ea typeface="Calibri"/>
              <a:cs typeface="Calibri"/>
              <a:sym typeface="Calibri"/>
            </a:endParaRPr>
          </a:p>
          <a:p>
            <a:pPr indent="-151130" lvl="0" marL="137160" rtl="0" algn="l">
              <a:lnSpc>
                <a:spcPct val="90000"/>
              </a:lnSpc>
              <a:spcBef>
                <a:spcPts val="560"/>
              </a:spcBef>
              <a:spcAft>
                <a:spcPts val="0"/>
              </a:spcAft>
              <a:buSzPts val="2380"/>
              <a:buChar char="•"/>
            </a:pPr>
            <a:r>
              <a:rPr lang="en" sz="2400">
                <a:latin typeface="Calibri"/>
                <a:ea typeface="Calibri"/>
                <a:cs typeface="Calibri"/>
                <a:sym typeface="Calibri"/>
              </a:rPr>
              <a:t>The Brown Act is not limited to “meetings” where a final decision is made!</a:t>
            </a:r>
            <a:endParaRPr sz="1600"/>
          </a:p>
          <a:p>
            <a:pPr indent="-160020" lvl="2" marL="548640" rtl="0" algn="l">
              <a:lnSpc>
                <a:spcPct val="90000"/>
              </a:lnSpc>
              <a:spcBef>
                <a:spcPts val="560"/>
              </a:spcBef>
              <a:spcAft>
                <a:spcPts val="0"/>
              </a:spcAft>
              <a:buSzPts val="2520"/>
              <a:buChar char="•"/>
            </a:pPr>
            <a:r>
              <a:rPr lang="en" sz="2400">
                <a:latin typeface="Calibri"/>
                <a:ea typeface="Calibri"/>
                <a:cs typeface="Calibri"/>
                <a:sym typeface="Calibri"/>
              </a:rPr>
              <a:t>“HEAR”</a:t>
            </a:r>
            <a:endParaRPr sz="1400"/>
          </a:p>
          <a:p>
            <a:pPr indent="-160020" lvl="2" marL="548640" rtl="0" algn="l">
              <a:lnSpc>
                <a:spcPct val="90000"/>
              </a:lnSpc>
              <a:spcBef>
                <a:spcPts val="560"/>
              </a:spcBef>
              <a:spcAft>
                <a:spcPts val="0"/>
              </a:spcAft>
              <a:buSzPts val="2520"/>
              <a:buChar char="•"/>
            </a:pPr>
            <a:r>
              <a:rPr lang="en" sz="2400">
                <a:latin typeface="Calibri"/>
                <a:ea typeface="Calibri"/>
                <a:cs typeface="Calibri"/>
                <a:sym typeface="Calibri"/>
              </a:rPr>
              <a:t>“DISCUSS” </a:t>
            </a:r>
            <a:endParaRPr sz="1400"/>
          </a:p>
          <a:p>
            <a:pPr indent="-160020" lvl="2" marL="548640" rtl="0" algn="l">
              <a:lnSpc>
                <a:spcPct val="90000"/>
              </a:lnSpc>
              <a:spcBef>
                <a:spcPts val="560"/>
              </a:spcBef>
              <a:spcAft>
                <a:spcPts val="0"/>
              </a:spcAft>
              <a:buSzPts val="2520"/>
              <a:buChar char="•"/>
            </a:pPr>
            <a:r>
              <a:rPr lang="en" sz="2400">
                <a:latin typeface="Calibri"/>
                <a:ea typeface="Calibri"/>
                <a:cs typeface="Calibri"/>
                <a:sym typeface="Calibri"/>
              </a:rPr>
              <a:t>“DELIBERATE”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958238" y="273844"/>
            <a:ext cx="75345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 sz="4400">
                <a:latin typeface="Calibri"/>
                <a:ea typeface="Calibri"/>
                <a:cs typeface="Calibri"/>
                <a:sym typeface="Calibri"/>
              </a:rPr>
              <a:t>Serial Meetings </a:t>
            </a:r>
            <a:endParaRPr sz="4400">
              <a:latin typeface="Calibri"/>
              <a:ea typeface="Calibri"/>
              <a:cs typeface="Calibri"/>
              <a:sym typeface="Calibri"/>
            </a:endParaRPr>
          </a:p>
        </p:txBody>
      </p:sp>
      <p:sp>
        <p:nvSpPr>
          <p:cNvPr id="127" name="Google Shape;127;p22"/>
          <p:cNvSpPr txBox="1"/>
          <p:nvPr>
            <p:ph idx="1" type="body"/>
          </p:nvPr>
        </p:nvSpPr>
        <p:spPr>
          <a:xfrm>
            <a:off x="958238" y="1348740"/>
            <a:ext cx="7543800" cy="3314700"/>
          </a:xfrm>
          <a:prstGeom prst="rect">
            <a:avLst/>
          </a:prstGeom>
          <a:noFill/>
          <a:ln>
            <a:noFill/>
          </a:ln>
        </p:spPr>
        <p:txBody>
          <a:bodyPr anchorCtr="0" anchor="t" bIns="45700" lIns="91425" spcFirstLastPara="1" rIns="91425" wrap="square" tIns="45700">
            <a:normAutofit lnSpcReduction="20000"/>
          </a:bodyPr>
          <a:lstStyle/>
          <a:p>
            <a:pPr indent="-139827" lvl="0" marL="137160" rtl="0" algn="l">
              <a:lnSpc>
                <a:spcPct val="90000"/>
              </a:lnSpc>
              <a:spcBef>
                <a:spcPts val="0"/>
              </a:spcBef>
              <a:spcAft>
                <a:spcPts val="0"/>
              </a:spcAft>
              <a:buSzPts val="2202"/>
              <a:buChar char="•"/>
            </a:pPr>
            <a:r>
              <a:rPr lang="en" sz="2590">
                <a:latin typeface="Calibri"/>
                <a:ea typeface="Calibri"/>
                <a:cs typeface="Calibri"/>
                <a:sym typeface="Calibri"/>
              </a:rPr>
              <a:t>“A majority of the members of a legislative body shall not…use a series of communications of any kind, directly or through intermediaries, to discuss, deliberate, or take action on any item of business that is within the subject matter jurisdiction of the legislative body.”             </a:t>
            </a:r>
            <a:r>
              <a:rPr lang="en" sz="2000">
                <a:latin typeface="Calibri"/>
                <a:ea typeface="Calibri"/>
                <a:cs typeface="Calibri"/>
                <a:sym typeface="Calibri"/>
              </a:rPr>
              <a:t>-  GC Section 54952.2(b)(1)</a:t>
            </a:r>
            <a:endParaRPr sz="1400"/>
          </a:p>
          <a:p>
            <a:pPr indent="-139827" lvl="0" marL="137160" rtl="0" algn="l">
              <a:lnSpc>
                <a:spcPct val="90000"/>
              </a:lnSpc>
              <a:spcBef>
                <a:spcPts val="518"/>
              </a:spcBef>
              <a:spcAft>
                <a:spcPts val="0"/>
              </a:spcAft>
              <a:buSzPts val="2202"/>
              <a:buChar char="•"/>
            </a:pPr>
            <a:r>
              <a:rPr lang="en" sz="2590">
                <a:latin typeface="Calibri"/>
                <a:ea typeface="Calibri"/>
                <a:cs typeface="Calibri"/>
                <a:sym typeface="Calibri"/>
              </a:rPr>
              <a:t>Common Types of Serial Meetings:	</a:t>
            </a:r>
            <a:endParaRPr/>
          </a:p>
          <a:p>
            <a:pPr indent="-139827" lvl="1" marL="342900" rtl="0" algn="l">
              <a:lnSpc>
                <a:spcPct val="90000"/>
              </a:lnSpc>
              <a:spcBef>
                <a:spcPts val="518"/>
              </a:spcBef>
              <a:spcAft>
                <a:spcPts val="0"/>
              </a:spcAft>
              <a:buSzPts val="2202"/>
              <a:buChar char="•"/>
            </a:pPr>
            <a:r>
              <a:rPr lang="en" sz="2590">
                <a:latin typeface="Calibri"/>
                <a:ea typeface="Calibri"/>
                <a:cs typeface="Calibri"/>
                <a:sym typeface="Calibri"/>
              </a:rPr>
              <a:t>Daisy Chain</a:t>
            </a:r>
            <a:endParaRPr/>
          </a:p>
          <a:p>
            <a:pPr indent="-139827" lvl="1" marL="342900" rtl="0" algn="l">
              <a:lnSpc>
                <a:spcPct val="90000"/>
              </a:lnSpc>
              <a:spcBef>
                <a:spcPts val="518"/>
              </a:spcBef>
              <a:spcAft>
                <a:spcPts val="0"/>
              </a:spcAft>
              <a:buSzPts val="2202"/>
              <a:buChar char="•"/>
            </a:pPr>
            <a:r>
              <a:rPr lang="en" sz="2590">
                <a:latin typeface="Calibri"/>
                <a:ea typeface="Calibri"/>
                <a:cs typeface="Calibri"/>
                <a:sym typeface="Calibri"/>
              </a:rPr>
              <a:t>Hub and Spoke</a:t>
            </a:r>
            <a:endParaRPr/>
          </a:p>
          <a:p>
            <a:pPr indent="-139827" lvl="1" marL="342900" rtl="0" algn="l">
              <a:lnSpc>
                <a:spcPct val="90000"/>
              </a:lnSpc>
              <a:spcBef>
                <a:spcPts val="518"/>
              </a:spcBef>
              <a:spcAft>
                <a:spcPts val="0"/>
              </a:spcAft>
              <a:buSzPts val="2202"/>
              <a:buChar char="•"/>
            </a:pPr>
            <a:r>
              <a:rPr lang="en" sz="2590">
                <a:latin typeface="Calibri"/>
                <a:ea typeface="Calibri"/>
                <a:cs typeface="Calibri"/>
                <a:sym typeface="Calibri"/>
              </a:rPr>
              <a:t>Email</a:t>
            </a:r>
            <a:endParaRPr sz="1665"/>
          </a:p>
        </p:txBody>
      </p:sp>
      <p:pic>
        <p:nvPicPr>
          <p:cNvPr id="128" name="Google Shape;128;p22"/>
          <p:cNvPicPr preferRelativeResize="0"/>
          <p:nvPr/>
        </p:nvPicPr>
        <p:blipFill rotWithShape="1">
          <a:blip r:embed="rId3">
            <a:alphaModFix/>
          </a:blip>
          <a:srcRect b="0" l="0" r="0" t="0"/>
          <a:stretch/>
        </p:blipFill>
        <p:spPr>
          <a:xfrm>
            <a:off x="6894626" y="125258"/>
            <a:ext cx="698652" cy="1007476"/>
          </a:xfrm>
          <a:prstGeom prst="rect">
            <a:avLst/>
          </a:prstGeom>
          <a:noFill/>
          <a:ln>
            <a:noFill/>
          </a:ln>
        </p:spPr>
      </p:pic>
      <p:pic>
        <p:nvPicPr>
          <p:cNvPr id="129" name="Google Shape;129;p22"/>
          <p:cNvPicPr preferRelativeResize="0"/>
          <p:nvPr/>
        </p:nvPicPr>
        <p:blipFill rotWithShape="1">
          <a:blip r:embed="rId4">
            <a:alphaModFix/>
          </a:blip>
          <a:srcRect b="0" l="0" r="0" t="0"/>
          <a:stretch/>
        </p:blipFill>
        <p:spPr>
          <a:xfrm>
            <a:off x="1744211" y="89258"/>
            <a:ext cx="761241" cy="10434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958238" y="273844"/>
            <a:ext cx="75345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 sz="4400">
                <a:latin typeface="Calibri"/>
                <a:ea typeface="Calibri"/>
                <a:cs typeface="Calibri"/>
                <a:sym typeface="Calibri"/>
              </a:rPr>
              <a:t>Meetings – Exceptions to the Rule</a:t>
            </a:r>
            <a:endParaRPr sz="4400">
              <a:latin typeface="Calibri"/>
              <a:ea typeface="Calibri"/>
              <a:cs typeface="Calibri"/>
              <a:sym typeface="Calibri"/>
            </a:endParaRPr>
          </a:p>
        </p:txBody>
      </p:sp>
      <p:sp>
        <p:nvSpPr>
          <p:cNvPr id="135" name="Google Shape;135;p23"/>
          <p:cNvSpPr txBox="1"/>
          <p:nvPr>
            <p:ph idx="1" type="body"/>
          </p:nvPr>
        </p:nvSpPr>
        <p:spPr>
          <a:xfrm>
            <a:off x="958238" y="1348740"/>
            <a:ext cx="7543800" cy="3314700"/>
          </a:xfrm>
          <a:prstGeom prst="rect">
            <a:avLst/>
          </a:prstGeom>
          <a:noFill/>
          <a:ln>
            <a:noFill/>
          </a:ln>
        </p:spPr>
        <p:txBody>
          <a:bodyPr anchorCtr="0" anchor="t" bIns="45700" lIns="91425" spcFirstLastPara="1" rIns="91425" wrap="square" tIns="45700">
            <a:normAutofit lnSpcReduction="10000"/>
          </a:bodyPr>
          <a:lstStyle/>
          <a:p>
            <a:pPr indent="-165163" lvl="0" marL="137160" rtl="0" algn="l">
              <a:lnSpc>
                <a:spcPct val="90000"/>
              </a:lnSpc>
              <a:spcBef>
                <a:spcPts val="0"/>
              </a:spcBef>
              <a:spcAft>
                <a:spcPts val="0"/>
              </a:spcAft>
              <a:buSzPts val="2601"/>
              <a:buChar char="•"/>
            </a:pPr>
            <a:r>
              <a:rPr lang="en" sz="2400">
                <a:latin typeface="Calibri"/>
                <a:ea typeface="Calibri"/>
                <a:cs typeface="Calibri"/>
                <a:sym typeface="Calibri"/>
              </a:rPr>
              <a:t>Individual Contacts </a:t>
            </a:r>
            <a:endParaRPr sz="1400"/>
          </a:p>
          <a:p>
            <a:pPr indent="-142240" lvl="1" marL="342900" rtl="0" algn="l">
              <a:lnSpc>
                <a:spcPct val="90000"/>
              </a:lnSpc>
              <a:spcBef>
                <a:spcPts val="527"/>
              </a:spcBef>
              <a:spcAft>
                <a:spcPts val="0"/>
              </a:spcAft>
              <a:buSzPts val="2240"/>
              <a:buChar char="•"/>
            </a:pPr>
            <a:r>
              <a:rPr lang="en" sz="2000">
                <a:latin typeface="Calibri"/>
                <a:ea typeface="Calibri"/>
                <a:cs typeface="Calibri"/>
                <a:sym typeface="Calibri"/>
              </a:rPr>
              <a:t>But beware of the serial meeting!</a:t>
            </a:r>
            <a:endParaRPr sz="1400"/>
          </a:p>
          <a:p>
            <a:pPr indent="-165163" lvl="0" marL="137160" rtl="0" algn="l">
              <a:lnSpc>
                <a:spcPct val="90000"/>
              </a:lnSpc>
              <a:spcBef>
                <a:spcPts val="612"/>
              </a:spcBef>
              <a:spcAft>
                <a:spcPts val="0"/>
              </a:spcAft>
              <a:buSzPts val="2601"/>
              <a:buChar char="•"/>
            </a:pPr>
            <a:r>
              <a:rPr lang="en" sz="2400">
                <a:latin typeface="Calibri"/>
                <a:ea typeface="Calibri"/>
                <a:cs typeface="Calibri"/>
                <a:sym typeface="Calibri"/>
              </a:rPr>
              <a:t>Social or Ceremonial Occasions</a:t>
            </a:r>
            <a:endParaRPr sz="1400"/>
          </a:p>
          <a:p>
            <a:pPr indent="-165163" lvl="1" marL="342900" rtl="0" algn="l">
              <a:lnSpc>
                <a:spcPct val="90000"/>
              </a:lnSpc>
              <a:spcBef>
                <a:spcPts val="612"/>
              </a:spcBef>
              <a:spcAft>
                <a:spcPts val="0"/>
              </a:spcAft>
              <a:buSzPts val="2601"/>
              <a:buChar char="•"/>
            </a:pPr>
            <a:r>
              <a:rPr lang="en" sz="2400">
                <a:latin typeface="Calibri"/>
                <a:ea typeface="Calibri"/>
                <a:cs typeface="Calibri"/>
                <a:sym typeface="Calibri"/>
              </a:rPr>
              <a:t> </a:t>
            </a:r>
            <a:r>
              <a:rPr lang="en" sz="2000">
                <a:latin typeface="Calibri"/>
                <a:ea typeface="Calibri"/>
                <a:cs typeface="Calibri"/>
                <a:sym typeface="Calibri"/>
              </a:rPr>
              <a:t>So long as business of the state body is not discussed</a:t>
            </a:r>
            <a:endParaRPr sz="1400"/>
          </a:p>
          <a:p>
            <a:pPr indent="-165163" lvl="0" marL="137160" rtl="0" algn="l">
              <a:lnSpc>
                <a:spcPct val="90000"/>
              </a:lnSpc>
              <a:spcBef>
                <a:spcPts val="612"/>
              </a:spcBef>
              <a:spcAft>
                <a:spcPts val="0"/>
              </a:spcAft>
              <a:buSzPts val="2601"/>
              <a:buChar char="•"/>
            </a:pPr>
            <a:r>
              <a:rPr lang="en" sz="2400">
                <a:latin typeface="Calibri"/>
                <a:ea typeface="Calibri"/>
                <a:cs typeface="Calibri"/>
                <a:sym typeface="Calibri"/>
              </a:rPr>
              <a:t>Conferences </a:t>
            </a:r>
            <a:endParaRPr sz="1400"/>
          </a:p>
          <a:p>
            <a:pPr indent="-142240" lvl="1" marL="342900" rtl="0" algn="l">
              <a:lnSpc>
                <a:spcPct val="90000"/>
              </a:lnSpc>
              <a:spcBef>
                <a:spcPts val="527"/>
              </a:spcBef>
              <a:spcAft>
                <a:spcPts val="0"/>
              </a:spcAft>
              <a:buSzPts val="2240"/>
              <a:buChar char="•"/>
            </a:pPr>
            <a:r>
              <a:rPr lang="en" sz="2000">
                <a:latin typeface="Calibri"/>
                <a:ea typeface="Calibri"/>
                <a:cs typeface="Calibri"/>
                <a:sym typeface="Calibri"/>
              </a:rPr>
              <a:t>So long as they are open to the public and involve subject matter of general interest to the public</a:t>
            </a:r>
            <a:endParaRPr sz="1400"/>
          </a:p>
          <a:p>
            <a:pPr indent="-165163" lvl="0" marL="137160" rtl="0" algn="l">
              <a:lnSpc>
                <a:spcPct val="90000"/>
              </a:lnSpc>
              <a:spcBef>
                <a:spcPts val="612"/>
              </a:spcBef>
              <a:spcAft>
                <a:spcPts val="0"/>
              </a:spcAft>
              <a:buSzPts val="2601"/>
              <a:buChar char="•"/>
            </a:pPr>
            <a:r>
              <a:rPr lang="en" sz="2400">
                <a:latin typeface="Calibri"/>
                <a:ea typeface="Calibri"/>
                <a:cs typeface="Calibri"/>
                <a:sym typeface="Calibri"/>
              </a:rPr>
              <a:t>Meetings of Another Legislative Body</a:t>
            </a:r>
            <a:endParaRPr sz="1400"/>
          </a:p>
          <a:p>
            <a:pPr indent="-128460" lvl="1" marL="342900" rtl="0" algn="l">
              <a:lnSpc>
                <a:spcPct val="90000"/>
              </a:lnSpc>
              <a:spcBef>
                <a:spcPts val="476"/>
              </a:spcBef>
              <a:spcAft>
                <a:spcPts val="0"/>
              </a:spcAft>
              <a:buSzPts val="2023"/>
              <a:buChar char="•"/>
            </a:pPr>
            <a:r>
              <a:rPr lang="en" sz="1800">
                <a:latin typeface="Calibri"/>
                <a:ea typeface="Calibri"/>
                <a:cs typeface="Calibri"/>
                <a:sym typeface="Calibri"/>
              </a:rPr>
              <a:t>The meeting must be open to the public and properly noticed  </a:t>
            </a:r>
            <a:endParaRPr sz="153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958238" y="273844"/>
            <a:ext cx="75345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 sz="4400">
                <a:latin typeface="Calibri"/>
                <a:ea typeface="Calibri"/>
                <a:cs typeface="Calibri"/>
                <a:sym typeface="Calibri"/>
              </a:rPr>
              <a:t>New Rules on Remote Meetings</a:t>
            </a:r>
            <a:endParaRPr sz="4400">
              <a:latin typeface="Calibri"/>
              <a:ea typeface="Calibri"/>
              <a:cs typeface="Calibri"/>
              <a:sym typeface="Calibri"/>
            </a:endParaRPr>
          </a:p>
        </p:txBody>
      </p:sp>
      <p:sp>
        <p:nvSpPr>
          <p:cNvPr id="141" name="Google Shape;141;p24"/>
          <p:cNvSpPr txBox="1"/>
          <p:nvPr>
            <p:ph idx="1" type="body"/>
          </p:nvPr>
        </p:nvSpPr>
        <p:spPr>
          <a:xfrm>
            <a:off x="958238" y="1348740"/>
            <a:ext cx="7543800" cy="3314700"/>
          </a:xfrm>
          <a:prstGeom prst="rect">
            <a:avLst/>
          </a:prstGeom>
          <a:noFill/>
          <a:ln>
            <a:noFill/>
          </a:ln>
        </p:spPr>
        <p:txBody>
          <a:bodyPr anchorCtr="0" anchor="t" bIns="45700" lIns="91425" spcFirstLastPara="1" rIns="91425" wrap="square" tIns="45700">
            <a:noAutofit/>
          </a:bodyPr>
          <a:lstStyle/>
          <a:p>
            <a:pPr indent="-137160" lvl="0" marL="137160" rtl="0" algn="l">
              <a:lnSpc>
                <a:spcPct val="90000"/>
              </a:lnSpc>
              <a:spcBef>
                <a:spcPts val="476"/>
              </a:spcBef>
              <a:spcAft>
                <a:spcPts val="0"/>
              </a:spcAft>
              <a:buSzPts val="2023"/>
              <a:buNone/>
            </a:pPr>
            <a:r>
              <a:t/>
            </a:r>
            <a:endParaRPr sz="2380"/>
          </a:p>
          <a:p>
            <a:pPr indent="-137160" lvl="0" marL="137160" rtl="0" algn="l">
              <a:lnSpc>
                <a:spcPct val="90000"/>
              </a:lnSpc>
              <a:spcBef>
                <a:spcPts val="306"/>
              </a:spcBef>
              <a:spcAft>
                <a:spcPts val="0"/>
              </a:spcAft>
              <a:buSzPts val="1301"/>
              <a:buNone/>
            </a:pPr>
            <a:r>
              <a:t/>
            </a:r>
            <a:endParaRPr sz="1530"/>
          </a:p>
        </p:txBody>
      </p:sp>
      <p:pic>
        <p:nvPicPr>
          <p:cNvPr id="142" name="Google Shape;142;p24"/>
          <p:cNvPicPr preferRelativeResize="0"/>
          <p:nvPr/>
        </p:nvPicPr>
        <p:blipFill rotWithShape="1">
          <a:blip r:embed="rId3">
            <a:alphaModFix/>
          </a:blip>
          <a:srcRect b="0" l="0" r="0" t="0"/>
          <a:stretch/>
        </p:blipFill>
        <p:spPr>
          <a:xfrm>
            <a:off x="1524000" y="1199173"/>
            <a:ext cx="5397812" cy="341296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958238" y="273844"/>
            <a:ext cx="75345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 sz="4400">
                <a:latin typeface="Calibri"/>
                <a:ea typeface="Calibri"/>
                <a:cs typeface="Calibri"/>
                <a:sym typeface="Calibri"/>
              </a:rPr>
              <a:t>Teleconference Meetings </a:t>
            </a:r>
            <a:br>
              <a:rPr lang="en" sz="4400">
                <a:latin typeface="Calibri"/>
                <a:ea typeface="Calibri"/>
                <a:cs typeface="Calibri"/>
                <a:sym typeface="Calibri"/>
              </a:rPr>
            </a:br>
            <a:r>
              <a:rPr lang="en" sz="4400">
                <a:latin typeface="Calibri"/>
                <a:ea typeface="Calibri"/>
                <a:cs typeface="Calibri"/>
                <a:sym typeface="Calibri"/>
              </a:rPr>
              <a:t>(Brown Act Classic Rules)</a:t>
            </a:r>
            <a:endParaRPr sz="4400">
              <a:latin typeface="Calibri"/>
              <a:ea typeface="Calibri"/>
              <a:cs typeface="Calibri"/>
              <a:sym typeface="Calibri"/>
            </a:endParaRPr>
          </a:p>
        </p:txBody>
      </p:sp>
      <p:sp>
        <p:nvSpPr>
          <p:cNvPr id="148" name="Google Shape;148;p25"/>
          <p:cNvSpPr txBox="1"/>
          <p:nvPr>
            <p:ph idx="1" type="body"/>
          </p:nvPr>
        </p:nvSpPr>
        <p:spPr>
          <a:xfrm>
            <a:off x="958238" y="1348740"/>
            <a:ext cx="7543800" cy="3314700"/>
          </a:xfrm>
          <a:prstGeom prst="rect">
            <a:avLst/>
          </a:prstGeom>
          <a:noFill/>
          <a:ln>
            <a:noFill/>
          </a:ln>
        </p:spPr>
        <p:txBody>
          <a:bodyPr anchorCtr="0" anchor="t" bIns="45700" lIns="91425" spcFirstLastPara="1" rIns="91425" wrap="square" tIns="45700">
            <a:normAutofit lnSpcReduction="20000"/>
          </a:bodyPr>
          <a:lstStyle/>
          <a:p>
            <a:pPr indent="-140335" lvl="0" marL="137160" rtl="0" algn="l">
              <a:lnSpc>
                <a:spcPct val="90000"/>
              </a:lnSpc>
              <a:spcBef>
                <a:spcPts val="0"/>
              </a:spcBef>
              <a:spcAft>
                <a:spcPts val="0"/>
              </a:spcAft>
              <a:buSzPts val="2210"/>
              <a:buChar char="•"/>
            </a:pPr>
            <a:r>
              <a:rPr lang="en" sz="2000">
                <a:latin typeface="Calibri"/>
                <a:ea typeface="Calibri"/>
                <a:cs typeface="Calibri"/>
                <a:sym typeface="Calibri"/>
              </a:rPr>
              <a:t>Agendas must identify each teleconference location and be posted at each location</a:t>
            </a:r>
            <a:endParaRPr sz="1400"/>
          </a:p>
          <a:p>
            <a:pPr indent="-140335" lvl="0" marL="137160" rtl="0" algn="l">
              <a:lnSpc>
                <a:spcPct val="90000"/>
              </a:lnSpc>
              <a:spcBef>
                <a:spcPts val="520"/>
              </a:spcBef>
              <a:spcAft>
                <a:spcPts val="0"/>
              </a:spcAft>
              <a:buSzPts val="2210"/>
              <a:buChar char="•"/>
            </a:pPr>
            <a:r>
              <a:rPr lang="en" sz="2000">
                <a:latin typeface="Calibri"/>
                <a:ea typeface="Calibri"/>
                <a:cs typeface="Calibri"/>
                <a:sym typeface="Calibri"/>
              </a:rPr>
              <a:t>Each location must be open and accessible to the public and allow for public participation</a:t>
            </a:r>
            <a:endParaRPr sz="1400"/>
          </a:p>
          <a:p>
            <a:pPr indent="-129540" lvl="1" marL="342900" rtl="0" algn="l">
              <a:lnSpc>
                <a:spcPct val="90000"/>
              </a:lnSpc>
              <a:spcBef>
                <a:spcPts val="480"/>
              </a:spcBef>
              <a:spcAft>
                <a:spcPts val="0"/>
              </a:spcAft>
              <a:buSzPts val="2040"/>
              <a:buChar char="•"/>
            </a:pPr>
            <a:r>
              <a:rPr lang="en" sz="1800">
                <a:latin typeface="Calibri"/>
                <a:ea typeface="Calibri"/>
                <a:cs typeface="Calibri"/>
                <a:sym typeface="Calibri"/>
              </a:rPr>
              <a:t>Example:  Hospital bed</a:t>
            </a:r>
            <a:endParaRPr sz="1400"/>
          </a:p>
          <a:p>
            <a:pPr indent="-129540" lvl="1" marL="342900" rtl="0" algn="l">
              <a:lnSpc>
                <a:spcPct val="90000"/>
              </a:lnSpc>
              <a:spcBef>
                <a:spcPts val="480"/>
              </a:spcBef>
              <a:spcAft>
                <a:spcPts val="0"/>
              </a:spcAft>
              <a:buSzPts val="2040"/>
              <a:buChar char="•"/>
            </a:pPr>
            <a:r>
              <a:rPr lang="en" sz="1800">
                <a:latin typeface="Calibri"/>
                <a:ea typeface="Calibri"/>
                <a:cs typeface="Calibri"/>
                <a:sym typeface="Calibri"/>
              </a:rPr>
              <a:t>Example:  No participation by cell phone in car </a:t>
            </a:r>
            <a:endParaRPr sz="1400"/>
          </a:p>
          <a:p>
            <a:pPr indent="-140335" lvl="0" marL="137160" rtl="0" algn="l">
              <a:lnSpc>
                <a:spcPct val="90000"/>
              </a:lnSpc>
              <a:spcBef>
                <a:spcPts val="520"/>
              </a:spcBef>
              <a:spcAft>
                <a:spcPts val="0"/>
              </a:spcAft>
              <a:buSzPts val="2210"/>
              <a:buChar char="•"/>
            </a:pPr>
            <a:r>
              <a:rPr lang="en" sz="2000">
                <a:latin typeface="Calibri"/>
                <a:ea typeface="Calibri"/>
                <a:cs typeface="Calibri"/>
                <a:sym typeface="Calibri"/>
              </a:rPr>
              <a:t>Agenda must provide an opportunity for public comment from each teleconference location</a:t>
            </a:r>
            <a:endParaRPr sz="1400"/>
          </a:p>
          <a:p>
            <a:pPr indent="-140335" lvl="0" marL="137160" rtl="0" algn="l">
              <a:lnSpc>
                <a:spcPct val="90000"/>
              </a:lnSpc>
              <a:spcBef>
                <a:spcPts val="520"/>
              </a:spcBef>
              <a:spcAft>
                <a:spcPts val="0"/>
              </a:spcAft>
              <a:buSzPts val="2210"/>
              <a:buChar char="•"/>
            </a:pPr>
            <a:r>
              <a:rPr lang="en" sz="2000">
                <a:latin typeface="Calibri"/>
                <a:ea typeface="Calibri"/>
                <a:cs typeface="Calibri"/>
                <a:sym typeface="Calibri"/>
              </a:rPr>
              <a:t>At least a quorum of the legislative body must participate from locations within the local agency’s jurisdiction</a:t>
            </a:r>
            <a:endParaRPr sz="1400"/>
          </a:p>
          <a:p>
            <a:pPr indent="-140335" lvl="0" marL="137160" rtl="0" algn="l">
              <a:lnSpc>
                <a:spcPct val="90000"/>
              </a:lnSpc>
              <a:spcBef>
                <a:spcPts val="520"/>
              </a:spcBef>
              <a:spcAft>
                <a:spcPts val="0"/>
              </a:spcAft>
              <a:buSzPts val="2210"/>
              <a:buChar char="•"/>
            </a:pPr>
            <a:r>
              <a:rPr lang="en" sz="2000">
                <a:latin typeface="Calibri"/>
                <a:ea typeface="Calibri"/>
                <a:cs typeface="Calibri"/>
                <a:sym typeface="Calibri"/>
              </a:rPr>
              <a:t>All votes must be audible and taken by roll call</a:t>
            </a:r>
            <a:endParaRPr sz="26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958238" y="273844"/>
            <a:ext cx="75345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 sz="4400">
                <a:latin typeface="Calibri"/>
                <a:ea typeface="Calibri"/>
                <a:cs typeface="Calibri"/>
                <a:sym typeface="Calibri"/>
              </a:rPr>
              <a:t>AB 2449 – Limited Remote Participation for Members</a:t>
            </a:r>
            <a:endParaRPr sz="4400">
              <a:latin typeface="Calibri"/>
              <a:ea typeface="Calibri"/>
              <a:cs typeface="Calibri"/>
              <a:sym typeface="Calibri"/>
            </a:endParaRPr>
          </a:p>
        </p:txBody>
      </p:sp>
      <p:sp>
        <p:nvSpPr>
          <p:cNvPr id="154" name="Google Shape;154;p26"/>
          <p:cNvSpPr txBox="1"/>
          <p:nvPr>
            <p:ph idx="1" type="body"/>
          </p:nvPr>
        </p:nvSpPr>
        <p:spPr>
          <a:xfrm>
            <a:off x="958238" y="1348740"/>
            <a:ext cx="7543800" cy="3314700"/>
          </a:xfrm>
          <a:prstGeom prst="rect">
            <a:avLst/>
          </a:prstGeom>
          <a:noFill/>
          <a:ln>
            <a:noFill/>
          </a:ln>
        </p:spPr>
        <p:txBody>
          <a:bodyPr anchorCtr="0" anchor="t" bIns="45700" lIns="91425" spcFirstLastPara="1" rIns="91425" wrap="square" tIns="45700">
            <a:normAutofit lnSpcReduction="20000"/>
          </a:bodyPr>
          <a:lstStyle/>
          <a:p>
            <a:pPr indent="-165163" lvl="0" marL="137160" rtl="0" algn="l">
              <a:lnSpc>
                <a:spcPct val="90000"/>
              </a:lnSpc>
              <a:spcBef>
                <a:spcPts val="0"/>
              </a:spcBef>
              <a:spcAft>
                <a:spcPts val="0"/>
              </a:spcAft>
              <a:buSzPts val="2601"/>
              <a:buChar char="•"/>
            </a:pPr>
            <a:r>
              <a:rPr lang="en" sz="2400">
                <a:latin typeface="Calibri"/>
                <a:ea typeface="Calibri"/>
                <a:cs typeface="Calibri"/>
                <a:sym typeface="Calibri"/>
              </a:rPr>
              <a:t>AB 2449 </a:t>
            </a:r>
            <a:r>
              <a:rPr b="1" lang="en" sz="2400" u="sng">
                <a:latin typeface="Calibri"/>
                <a:ea typeface="Calibri"/>
                <a:cs typeface="Calibri"/>
                <a:sym typeface="Calibri"/>
              </a:rPr>
              <a:t>does not </a:t>
            </a:r>
            <a:r>
              <a:rPr lang="en" sz="2400">
                <a:latin typeface="Calibri"/>
                <a:ea typeface="Calibri"/>
                <a:cs typeface="Calibri"/>
                <a:sym typeface="Calibri"/>
              </a:rPr>
              <a:t>allow for fully virtual Brown Act meetings</a:t>
            </a:r>
            <a:endParaRPr sz="1400"/>
          </a:p>
          <a:p>
            <a:pPr indent="-165163" lvl="0" marL="137160" rtl="0" algn="l">
              <a:lnSpc>
                <a:spcPct val="90000"/>
              </a:lnSpc>
              <a:spcBef>
                <a:spcPts val="612"/>
              </a:spcBef>
              <a:spcAft>
                <a:spcPts val="0"/>
              </a:spcAft>
              <a:buSzPts val="2601"/>
              <a:buChar char="•"/>
            </a:pPr>
            <a:r>
              <a:rPr lang="en" sz="2400">
                <a:latin typeface="Calibri"/>
                <a:ea typeface="Calibri"/>
                <a:cs typeface="Calibri"/>
                <a:sym typeface="Calibri"/>
              </a:rPr>
              <a:t>At least a quorum must be participating from a singular physical location identified on the agenda and open to public</a:t>
            </a:r>
            <a:endParaRPr/>
          </a:p>
          <a:p>
            <a:pPr indent="-165163" lvl="0" marL="137160" rtl="0" algn="l">
              <a:lnSpc>
                <a:spcPct val="90000"/>
              </a:lnSpc>
              <a:spcBef>
                <a:spcPts val="612"/>
              </a:spcBef>
              <a:spcAft>
                <a:spcPts val="0"/>
              </a:spcAft>
              <a:buSzPts val="2601"/>
              <a:buChar char="•"/>
            </a:pPr>
            <a:r>
              <a:rPr lang="en" sz="2400">
                <a:latin typeface="Calibri"/>
                <a:ea typeface="Calibri"/>
                <a:cs typeface="Calibri"/>
                <a:sym typeface="Calibri"/>
              </a:rPr>
              <a:t>No need to post remote locations and open them to the public (“classic” Brown Act teleconference rules)</a:t>
            </a:r>
            <a:endParaRPr sz="1400"/>
          </a:p>
          <a:p>
            <a:pPr indent="-165163" lvl="0" marL="137160" rtl="0" algn="l">
              <a:lnSpc>
                <a:spcPct val="90000"/>
              </a:lnSpc>
              <a:spcBef>
                <a:spcPts val="612"/>
              </a:spcBef>
              <a:spcAft>
                <a:spcPts val="0"/>
              </a:spcAft>
              <a:buSzPts val="2601"/>
              <a:buChar char="•"/>
            </a:pPr>
            <a:r>
              <a:rPr lang="en" sz="2400">
                <a:latin typeface="Calibri"/>
                <a:ea typeface="Calibri"/>
                <a:cs typeface="Calibri"/>
                <a:sym typeface="Calibri"/>
              </a:rPr>
              <a:t>Remote member must use a two-way audiovisual platform, or phone-in plus webcast (public must have same ability to access the meeting virtually)</a:t>
            </a:r>
            <a:endParaRPr sz="153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958238" y="273844"/>
            <a:ext cx="75345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 sz="4400">
                <a:latin typeface="Calibri"/>
                <a:ea typeface="Calibri"/>
                <a:cs typeface="Calibri"/>
                <a:sym typeface="Calibri"/>
              </a:rPr>
              <a:t>AB 2449 – Limited Remote Participation for Members</a:t>
            </a:r>
            <a:endParaRPr sz="4400">
              <a:latin typeface="Calibri"/>
              <a:ea typeface="Calibri"/>
              <a:cs typeface="Calibri"/>
              <a:sym typeface="Calibri"/>
            </a:endParaRPr>
          </a:p>
        </p:txBody>
      </p:sp>
      <p:sp>
        <p:nvSpPr>
          <p:cNvPr id="160" name="Google Shape;160;p27"/>
          <p:cNvSpPr txBox="1"/>
          <p:nvPr>
            <p:ph idx="1" type="body"/>
          </p:nvPr>
        </p:nvSpPr>
        <p:spPr>
          <a:xfrm>
            <a:off x="958238" y="1348740"/>
            <a:ext cx="7543800" cy="3314700"/>
          </a:xfrm>
          <a:prstGeom prst="rect">
            <a:avLst/>
          </a:prstGeom>
          <a:noFill/>
          <a:ln>
            <a:noFill/>
          </a:ln>
        </p:spPr>
        <p:txBody>
          <a:bodyPr anchorCtr="0" anchor="t" bIns="45700" lIns="91425" spcFirstLastPara="1" rIns="91425" wrap="square" tIns="45700">
            <a:normAutofit lnSpcReduction="10000"/>
          </a:bodyPr>
          <a:lstStyle/>
          <a:p>
            <a:pPr indent="-165163" lvl="0" marL="137160" rtl="0" algn="l">
              <a:lnSpc>
                <a:spcPct val="90000"/>
              </a:lnSpc>
              <a:spcBef>
                <a:spcPts val="0"/>
              </a:spcBef>
              <a:spcAft>
                <a:spcPts val="0"/>
              </a:spcAft>
              <a:buSzPts val="2601"/>
              <a:buChar char="•"/>
            </a:pPr>
            <a:r>
              <a:rPr lang="en" sz="2400">
                <a:latin typeface="Calibri"/>
                <a:ea typeface="Calibri"/>
                <a:cs typeface="Calibri"/>
                <a:sym typeface="Calibri"/>
              </a:rPr>
              <a:t>An individual member must notify the full membership of the body that either “just cause” or “emergency circumstances” exit for their remote participation</a:t>
            </a:r>
            <a:endParaRPr/>
          </a:p>
          <a:p>
            <a:pPr indent="-165163" lvl="1" marL="594360" rtl="0" algn="l">
              <a:lnSpc>
                <a:spcPct val="90000"/>
              </a:lnSpc>
              <a:spcBef>
                <a:spcPts val="0"/>
              </a:spcBef>
              <a:spcAft>
                <a:spcPts val="0"/>
              </a:spcAft>
              <a:buSzPts val="2601"/>
              <a:buChar char="•"/>
            </a:pPr>
            <a:r>
              <a:rPr i="1" lang="en" sz="2300">
                <a:latin typeface="Calibri"/>
                <a:ea typeface="Calibri"/>
                <a:cs typeface="Calibri"/>
                <a:sym typeface="Calibri"/>
              </a:rPr>
              <a:t>Just Cause</a:t>
            </a:r>
            <a:r>
              <a:rPr lang="en" sz="2300">
                <a:latin typeface="Calibri"/>
                <a:ea typeface="Calibri"/>
                <a:cs typeface="Calibri"/>
                <a:sym typeface="Calibri"/>
              </a:rPr>
              <a:t> includes caring for a family member, contagious illness, a need related to a physical or mental disability, or travel while on business of the legislative body </a:t>
            </a:r>
            <a:endParaRPr/>
          </a:p>
          <a:p>
            <a:pPr indent="-165163" lvl="1" marL="594360" rtl="0" algn="l">
              <a:lnSpc>
                <a:spcPct val="90000"/>
              </a:lnSpc>
              <a:spcBef>
                <a:spcPts val="0"/>
              </a:spcBef>
              <a:spcAft>
                <a:spcPts val="0"/>
              </a:spcAft>
              <a:buSzPts val="2601"/>
              <a:buChar char="•"/>
            </a:pPr>
            <a:r>
              <a:rPr i="1" lang="en" sz="2300">
                <a:latin typeface="Calibri"/>
                <a:ea typeface="Calibri"/>
                <a:cs typeface="Calibri"/>
                <a:sym typeface="Calibri"/>
              </a:rPr>
              <a:t>Emergency Circumstances </a:t>
            </a:r>
            <a:r>
              <a:rPr lang="en" sz="2300">
                <a:latin typeface="Calibri"/>
                <a:ea typeface="Calibri"/>
                <a:cs typeface="Calibri"/>
                <a:sym typeface="Calibri"/>
              </a:rPr>
              <a:t>require the member to provide a description of the circumstances, and the body must take action to approve (a vote of the membership)</a:t>
            </a:r>
            <a:endParaRPr sz="153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0"/>
          <p:cNvSpPr txBox="1"/>
          <p:nvPr>
            <p:ph type="title"/>
          </p:nvPr>
        </p:nvSpPr>
        <p:spPr>
          <a:xfrm>
            <a:off x="958238" y="273844"/>
            <a:ext cx="75345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 sz="4400">
                <a:latin typeface="Calibri"/>
                <a:ea typeface="Calibri"/>
                <a:cs typeface="Calibri"/>
                <a:sym typeface="Calibri"/>
              </a:rPr>
              <a:t>LEGISLATIVE BODIES</a:t>
            </a:r>
            <a:endParaRPr sz="4400">
              <a:latin typeface="Calibri"/>
              <a:ea typeface="Calibri"/>
              <a:cs typeface="Calibri"/>
              <a:sym typeface="Calibri"/>
            </a:endParaRPr>
          </a:p>
        </p:txBody>
      </p:sp>
      <p:sp>
        <p:nvSpPr>
          <p:cNvPr id="54" name="Google Shape;54;p10"/>
          <p:cNvSpPr txBox="1"/>
          <p:nvPr>
            <p:ph idx="1" type="body"/>
          </p:nvPr>
        </p:nvSpPr>
        <p:spPr>
          <a:xfrm>
            <a:off x="958238" y="1348740"/>
            <a:ext cx="7543800" cy="331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1920"/>
              <a:buNone/>
            </a:pPr>
            <a:r>
              <a:rPr lang="en" sz="3200">
                <a:latin typeface="Calibri"/>
                <a:ea typeface="Calibri"/>
                <a:cs typeface="Calibri"/>
                <a:sym typeface="Calibri"/>
              </a:rPr>
              <a:t>“All meetings of the </a:t>
            </a:r>
            <a:r>
              <a:rPr lang="en" sz="3200" u="sng">
                <a:solidFill>
                  <a:srgbClr val="810000"/>
                </a:solidFill>
                <a:latin typeface="Calibri"/>
                <a:ea typeface="Calibri"/>
                <a:cs typeface="Calibri"/>
                <a:sym typeface="Calibri"/>
              </a:rPr>
              <a:t>legislative body</a:t>
            </a:r>
            <a:r>
              <a:rPr lang="en" sz="3200">
                <a:latin typeface="Calibri"/>
                <a:ea typeface="Calibri"/>
                <a:cs typeface="Calibri"/>
                <a:sym typeface="Calibri"/>
              </a:rPr>
              <a:t> of a local agency shall be open and public, and all persons shall be permitted to attend any meeting of the </a:t>
            </a:r>
            <a:r>
              <a:rPr lang="en" sz="3200" u="sng">
                <a:solidFill>
                  <a:srgbClr val="810000"/>
                </a:solidFill>
                <a:latin typeface="Calibri"/>
                <a:ea typeface="Calibri"/>
                <a:cs typeface="Calibri"/>
                <a:sym typeface="Calibri"/>
              </a:rPr>
              <a:t>legislative body</a:t>
            </a:r>
            <a:r>
              <a:rPr lang="en" sz="3200">
                <a:latin typeface="Calibri"/>
                <a:ea typeface="Calibri"/>
                <a:cs typeface="Calibri"/>
                <a:sym typeface="Calibri"/>
              </a:rPr>
              <a:t> of a local agency, except as otherwise provided in this chapter.”				    		  		 -GC Section 54953(a)</a:t>
            </a:r>
            <a:endParaRPr/>
          </a:p>
          <a:p>
            <a:pPr indent="-40005" lvl="0" marL="137160" rtl="0" algn="l">
              <a:lnSpc>
                <a:spcPct val="90000"/>
              </a:lnSpc>
              <a:spcBef>
                <a:spcPts val="360"/>
              </a:spcBef>
              <a:spcAft>
                <a:spcPts val="0"/>
              </a:spcAft>
              <a:buSzPts val="153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958238" y="273844"/>
            <a:ext cx="75345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 sz="4400">
                <a:latin typeface="Calibri"/>
                <a:ea typeface="Calibri"/>
                <a:cs typeface="Calibri"/>
                <a:sym typeface="Calibri"/>
              </a:rPr>
              <a:t>AB 2449 – Limited Remote Participation for Members</a:t>
            </a:r>
            <a:endParaRPr sz="4400">
              <a:latin typeface="Calibri"/>
              <a:ea typeface="Calibri"/>
              <a:cs typeface="Calibri"/>
              <a:sym typeface="Calibri"/>
            </a:endParaRPr>
          </a:p>
        </p:txBody>
      </p:sp>
      <p:sp>
        <p:nvSpPr>
          <p:cNvPr id="166" name="Google Shape;166;p28"/>
          <p:cNvSpPr txBox="1"/>
          <p:nvPr>
            <p:ph idx="1" type="body"/>
          </p:nvPr>
        </p:nvSpPr>
        <p:spPr>
          <a:xfrm>
            <a:off x="958238" y="1348740"/>
            <a:ext cx="7543800" cy="3314700"/>
          </a:xfrm>
          <a:prstGeom prst="rect">
            <a:avLst/>
          </a:prstGeom>
          <a:noFill/>
          <a:ln>
            <a:noFill/>
          </a:ln>
        </p:spPr>
        <p:txBody>
          <a:bodyPr anchorCtr="0" anchor="t" bIns="45700" lIns="91425" spcFirstLastPara="1" rIns="91425" wrap="square" tIns="45700">
            <a:normAutofit lnSpcReduction="10000"/>
          </a:bodyPr>
          <a:lstStyle/>
          <a:p>
            <a:pPr indent="-165163" lvl="0" marL="137160" rtl="0" algn="l">
              <a:lnSpc>
                <a:spcPct val="90000"/>
              </a:lnSpc>
              <a:spcBef>
                <a:spcPts val="0"/>
              </a:spcBef>
              <a:spcAft>
                <a:spcPts val="0"/>
              </a:spcAft>
              <a:buSzPts val="2601"/>
              <a:buChar char="•"/>
            </a:pPr>
            <a:r>
              <a:rPr lang="en" sz="2400">
                <a:latin typeface="Calibri"/>
                <a:ea typeface="Calibri"/>
                <a:cs typeface="Calibri"/>
                <a:sym typeface="Calibri"/>
              </a:rPr>
              <a:t>Limitations:</a:t>
            </a:r>
            <a:endParaRPr/>
          </a:p>
          <a:p>
            <a:pPr indent="-165163" lvl="1" marL="594360" rtl="0" algn="l">
              <a:lnSpc>
                <a:spcPct val="90000"/>
              </a:lnSpc>
              <a:spcBef>
                <a:spcPts val="0"/>
              </a:spcBef>
              <a:spcAft>
                <a:spcPts val="0"/>
              </a:spcAft>
              <a:buSzPts val="2601"/>
              <a:buChar char="•"/>
            </a:pPr>
            <a:r>
              <a:rPr lang="en" sz="2300">
                <a:latin typeface="Calibri"/>
                <a:ea typeface="Calibri"/>
                <a:cs typeface="Calibri"/>
                <a:sym typeface="Calibri"/>
              </a:rPr>
              <a:t>An individual member may only utilize the just cause exception up to two meetings per calendar year</a:t>
            </a:r>
            <a:endParaRPr/>
          </a:p>
          <a:p>
            <a:pPr indent="-165163" lvl="1" marL="594360" rtl="0" algn="l">
              <a:lnSpc>
                <a:spcPct val="90000"/>
              </a:lnSpc>
              <a:spcBef>
                <a:spcPts val="0"/>
              </a:spcBef>
              <a:spcAft>
                <a:spcPts val="0"/>
              </a:spcAft>
              <a:buSzPts val="2601"/>
              <a:buChar char="•"/>
            </a:pPr>
            <a:r>
              <a:rPr lang="en" sz="2300">
                <a:latin typeface="Calibri"/>
                <a:ea typeface="Calibri"/>
                <a:cs typeface="Calibri"/>
                <a:sym typeface="Calibri"/>
              </a:rPr>
              <a:t>An individual member may not participate in meetings remotely under AB 2449 for more than three consecutive months, or 20% of the body’s regular meetings in a calendar year </a:t>
            </a:r>
            <a:endParaRPr/>
          </a:p>
          <a:p>
            <a:pPr indent="-165163" lvl="0" marL="137160" rtl="0" algn="l">
              <a:lnSpc>
                <a:spcPct val="90000"/>
              </a:lnSpc>
              <a:spcBef>
                <a:spcPts val="0"/>
              </a:spcBef>
              <a:spcAft>
                <a:spcPts val="0"/>
              </a:spcAft>
              <a:buSzPts val="2601"/>
              <a:buChar char="•"/>
            </a:pPr>
            <a:r>
              <a:rPr lang="en" sz="2400">
                <a:latin typeface="Calibri"/>
                <a:ea typeface="Calibri"/>
                <a:cs typeface="Calibri"/>
                <a:sym typeface="Calibri"/>
              </a:rPr>
              <a:t>If there is an internet disruption to an AB 2449 meeting, no further action may be taken on an agenda item until the issue is resolved</a:t>
            </a:r>
            <a:endParaRPr sz="153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txBox="1"/>
          <p:nvPr>
            <p:ph type="title"/>
          </p:nvPr>
        </p:nvSpPr>
        <p:spPr>
          <a:xfrm>
            <a:off x="958238" y="273844"/>
            <a:ext cx="75345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 sz="4400">
                <a:latin typeface="Calibri"/>
                <a:ea typeface="Calibri"/>
                <a:cs typeface="Calibri"/>
                <a:sym typeface="Calibri"/>
              </a:rPr>
              <a:t>AB 2449 – Limited Remote Participation for Members</a:t>
            </a:r>
            <a:endParaRPr sz="4400">
              <a:latin typeface="Calibri"/>
              <a:ea typeface="Calibri"/>
              <a:cs typeface="Calibri"/>
              <a:sym typeface="Calibri"/>
            </a:endParaRPr>
          </a:p>
        </p:txBody>
      </p:sp>
      <p:sp>
        <p:nvSpPr>
          <p:cNvPr id="172" name="Google Shape;172;p29"/>
          <p:cNvSpPr txBox="1"/>
          <p:nvPr>
            <p:ph idx="1" type="body"/>
          </p:nvPr>
        </p:nvSpPr>
        <p:spPr>
          <a:xfrm>
            <a:off x="958238" y="1348740"/>
            <a:ext cx="7543800" cy="3314700"/>
          </a:xfrm>
          <a:prstGeom prst="rect">
            <a:avLst/>
          </a:prstGeom>
          <a:noFill/>
          <a:ln>
            <a:noFill/>
          </a:ln>
        </p:spPr>
        <p:txBody>
          <a:bodyPr anchorCtr="0" anchor="t" bIns="45700" lIns="91425" spcFirstLastPara="1" rIns="91425" wrap="square" tIns="45700">
            <a:normAutofit lnSpcReduction="10000"/>
          </a:bodyPr>
          <a:lstStyle/>
          <a:p>
            <a:pPr indent="-165163" lvl="0" marL="137160" rtl="0" algn="l">
              <a:lnSpc>
                <a:spcPct val="90000"/>
              </a:lnSpc>
              <a:spcBef>
                <a:spcPts val="0"/>
              </a:spcBef>
              <a:spcAft>
                <a:spcPts val="0"/>
              </a:spcAft>
              <a:buSzPts val="2601"/>
              <a:buChar char="•"/>
            </a:pPr>
            <a:r>
              <a:rPr lang="en" sz="2400">
                <a:latin typeface="Calibri"/>
                <a:ea typeface="Calibri"/>
                <a:cs typeface="Calibri"/>
                <a:sym typeface="Calibri"/>
              </a:rPr>
              <a:t>AB 2449 Takeaways: </a:t>
            </a:r>
            <a:endParaRPr/>
          </a:p>
          <a:p>
            <a:pPr indent="-165163" lvl="1" marL="594360" rtl="0" algn="l">
              <a:lnSpc>
                <a:spcPct val="90000"/>
              </a:lnSpc>
              <a:spcBef>
                <a:spcPts val="0"/>
              </a:spcBef>
              <a:spcAft>
                <a:spcPts val="0"/>
              </a:spcAft>
              <a:buSzPts val="2601"/>
              <a:buChar char="•"/>
            </a:pPr>
            <a:r>
              <a:rPr lang="en" sz="2300">
                <a:latin typeface="Calibri"/>
                <a:ea typeface="Calibri"/>
                <a:cs typeface="Calibri"/>
                <a:sym typeface="Calibri"/>
              </a:rPr>
              <a:t>Complicated rules, and not very helpful</a:t>
            </a:r>
            <a:endParaRPr/>
          </a:p>
          <a:p>
            <a:pPr indent="-165163" lvl="1" marL="594360" rtl="0" algn="l">
              <a:lnSpc>
                <a:spcPct val="90000"/>
              </a:lnSpc>
              <a:spcBef>
                <a:spcPts val="0"/>
              </a:spcBef>
              <a:spcAft>
                <a:spcPts val="0"/>
              </a:spcAft>
              <a:buSzPts val="2601"/>
              <a:buChar char="•"/>
            </a:pPr>
            <a:r>
              <a:rPr lang="en" sz="2300">
                <a:latin typeface="Calibri"/>
                <a:ea typeface="Calibri"/>
                <a:cs typeface="Calibri"/>
                <a:sym typeface="Calibri"/>
              </a:rPr>
              <a:t>Does not allow for fully remote meetings</a:t>
            </a:r>
            <a:endParaRPr/>
          </a:p>
          <a:p>
            <a:pPr indent="-165163" lvl="1" marL="594360" rtl="0" algn="l">
              <a:lnSpc>
                <a:spcPct val="90000"/>
              </a:lnSpc>
              <a:spcBef>
                <a:spcPts val="0"/>
              </a:spcBef>
              <a:spcAft>
                <a:spcPts val="0"/>
              </a:spcAft>
              <a:buSzPts val="2601"/>
              <a:buChar char="•"/>
            </a:pPr>
            <a:r>
              <a:rPr lang="en" sz="2300">
                <a:latin typeface="Calibri"/>
                <a:ea typeface="Calibri"/>
                <a:cs typeface="Calibri"/>
                <a:sym typeface="Calibri"/>
              </a:rPr>
              <a:t>Still requires a quorum of members to meet in person</a:t>
            </a:r>
            <a:endParaRPr/>
          </a:p>
          <a:p>
            <a:pPr indent="-165163" lvl="1" marL="594360" rtl="0" algn="l">
              <a:lnSpc>
                <a:spcPct val="90000"/>
              </a:lnSpc>
              <a:spcBef>
                <a:spcPts val="0"/>
              </a:spcBef>
              <a:spcAft>
                <a:spcPts val="0"/>
              </a:spcAft>
              <a:buSzPts val="2601"/>
              <a:buChar char="•"/>
            </a:pPr>
            <a:r>
              <a:rPr lang="en" sz="2300">
                <a:latin typeface="Calibri"/>
                <a:ea typeface="Calibri"/>
                <a:cs typeface="Calibri"/>
                <a:sym typeface="Calibri"/>
              </a:rPr>
              <a:t>Requires additional tracking of member participation to ensure members don’t go over the established limit</a:t>
            </a:r>
            <a:endParaRPr/>
          </a:p>
          <a:p>
            <a:pPr indent="-165163" lvl="0" marL="137160" rtl="0" algn="l">
              <a:lnSpc>
                <a:spcPct val="90000"/>
              </a:lnSpc>
              <a:spcBef>
                <a:spcPts val="0"/>
              </a:spcBef>
              <a:spcAft>
                <a:spcPts val="0"/>
              </a:spcAft>
              <a:buSzPts val="2601"/>
              <a:buChar char="•"/>
            </a:pPr>
            <a:r>
              <a:rPr lang="en" sz="2400">
                <a:latin typeface="Calibri"/>
                <a:ea typeface="Calibri"/>
                <a:cs typeface="Calibri"/>
                <a:sym typeface="Calibri"/>
              </a:rPr>
              <a:t>Big Picture - Three options: </a:t>
            </a:r>
            <a:endParaRPr/>
          </a:p>
          <a:p>
            <a:pPr indent="-165163" lvl="1" marL="594360" rtl="0" algn="l">
              <a:lnSpc>
                <a:spcPct val="90000"/>
              </a:lnSpc>
              <a:spcBef>
                <a:spcPts val="0"/>
              </a:spcBef>
              <a:spcAft>
                <a:spcPts val="0"/>
              </a:spcAft>
              <a:buSzPts val="2601"/>
              <a:buChar char="•"/>
            </a:pPr>
            <a:r>
              <a:rPr lang="en" sz="2300">
                <a:latin typeface="Calibri"/>
                <a:ea typeface="Calibri"/>
                <a:cs typeface="Calibri"/>
                <a:sym typeface="Calibri"/>
              </a:rPr>
              <a:t>Fully in-person meetings</a:t>
            </a:r>
            <a:endParaRPr/>
          </a:p>
          <a:p>
            <a:pPr indent="-165163" lvl="1" marL="594360" rtl="0" algn="l">
              <a:lnSpc>
                <a:spcPct val="90000"/>
              </a:lnSpc>
              <a:spcBef>
                <a:spcPts val="0"/>
              </a:spcBef>
              <a:spcAft>
                <a:spcPts val="0"/>
              </a:spcAft>
              <a:buSzPts val="2601"/>
              <a:buChar char="•"/>
            </a:pPr>
            <a:r>
              <a:rPr lang="en" sz="2300">
                <a:latin typeface="Calibri"/>
                <a:ea typeface="Calibri"/>
                <a:cs typeface="Calibri"/>
                <a:sym typeface="Calibri"/>
              </a:rPr>
              <a:t>Classic Brown Act teleconference posting </a:t>
            </a:r>
            <a:endParaRPr/>
          </a:p>
          <a:p>
            <a:pPr indent="-165163" lvl="1" marL="594360" rtl="0" algn="l">
              <a:lnSpc>
                <a:spcPct val="90000"/>
              </a:lnSpc>
              <a:spcBef>
                <a:spcPts val="0"/>
              </a:spcBef>
              <a:spcAft>
                <a:spcPts val="0"/>
              </a:spcAft>
              <a:buSzPts val="2601"/>
              <a:buChar char="•"/>
            </a:pPr>
            <a:r>
              <a:rPr lang="en" sz="2300">
                <a:latin typeface="Calibri"/>
                <a:ea typeface="Calibri"/>
                <a:cs typeface="Calibri"/>
                <a:sym typeface="Calibri"/>
              </a:rPr>
              <a:t>Complicated AB 2449 structure </a:t>
            </a:r>
            <a:endParaRPr sz="153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0"/>
          <p:cNvSpPr txBox="1"/>
          <p:nvPr>
            <p:ph type="title"/>
          </p:nvPr>
        </p:nvSpPr>
        <p:spPr>
          <a:xfrm>
            <a:off x="958238" y="273844"/>
            <a:ext cx="75345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 sz="4400">
                <a:latin typeface="Calibri"/>
                <a:ea typeface="Calibri"/>
                <a:cs typeface="Calibri"/>
                <a:sym typeface="Calibri"/>
              </a:rPr>
              <a:t>Notice and Agendas - the Basics for Regular Meetings</a:t>
            </a:r>
            <a:endParaRPr sz="4400">
              <a:latin typeface="Calibri"/>
              <a:ea typeface="Calibri"/>
              <a:cs typeface="Calibri"/>
              <a:sym typeface="Calibri"/>
            </a:endParaRPr>
          </a:p>
        </p:txBody>
      </p:sp>
      <p:sp>
        <p:nvSpPr>
          <p:cNvPr id="178" name="Google Shape;178;p30"/>
          <p:cNvSpPr txBox="1"/>
          <p:nvPr>
            <p:ph idx="1" type="body"/>
          </p:nvPr>
        </p:nvSpPr>
        <p:spPr>
          <a:xfrm>
            <a:off x="958238" y="1348740"/>
            <a:ext cx="7543800" cy="3314700"/>
          </a:xfrm>
          <a:prstGeom prst="rect">
            <a:avLst/>
          </a:prstGeom>
          <a:noFill/>
          <a:ln>
            <a:noFill/>
          </a:ln>
        </p:spPr>
        <p:txBody>
          <a:bodyPr anchorCtr="0" anchor="t" bIns="45700" lIns="91425" spcFirstLastPara="1" rIns="91425" wrap="square" tIns="45700">
            <a:normAutofit/>
          </a:bodyPr>
          <a:lstStyle/>
          <a:p>
            <a:pPr indent="-140335" lvl="0" marL="137160" rtl="0" algn="l">
              <a:lnSpc>
                <a:spcPct val="90000"/>
              </a:lnSpc>
              <a:spcBef>
                <a:spcPts val="0"/>
              </a:spcBef>
              <a:spcAft>
                <a:spcPts val="0"/>
              </a:spcAft>
              <a:buSzPts val="2210"/>
              <a:buChar char="•"/>
            </a:pPr>
            <a:r>
              <a:rPr lang="en" sz="2000">
                <a:latin typeface="Calibri"/>
                <a:ea typeface="Calibri"/>
                <a:cs typeface="Calibri"/>
                <a:sym typeface="Calibri"/>
              </a:rPr>
              <a:t>The agenda must be posted at least </a:t>
            </a:r>
            <a:r>
              <a:rPr lang="en" sz="2000" u="sng">
                <a:latin typeface="Calibri"/>
                <a:ea typeface="Calibri"/>
                <a:cs typeface="Calibri"/>
                <a:sym typeface="Calibri"/>
              </a:rPr>
              <a:t>72 hours</a:t>
            </a:r>
            <a:r>
              <a:rPr lang="en" sz="2000">
                <a:latin typeface="Calibri"/>
                <a:ea typeface="Calibri"/>
                <a:cs typeface="Calibri"/>
                <a:sym typeface="Calibri"/>
              </a:rPr>
              <a:t> in advance of the meeting in a location “freely accessible to members of the public.” </a:t>
            </a:r>
            <a:endParaRPr sz="1400"/>
          </a:p>
          <a:p>
            <a:pPr indent="-140335" lvl="0" marL="137160" rtl="0" algn="l">
              <a:lnSpc>
                <a:spcPct val="90000"/>
              </a:lnSpc>
              <a:spcBef>
                <a:spcPts val="0"/>
              </a:spcBef>
              <a:spcAft>
                <a:spcPts val="0"/>
              </a:spcAft>
              <a:buSzPts val="2210"/>
              <a:buChar char="•"/>
            </a:pPr>
            <a:r>
              <a:rPr lang="en" sz="2000">
                <a:latin typeface="Calibri"/>
                <a:ea typeface="Calibri"/>
                <a:cs typeface="Calibri"/>
                <a:sym typeface="Calibri"/>
              </a:rPr>
              <a:t>The legislative body must mail a copy of the agenda to any person who has filed a written request for such materials.  The copies may be mailed at the time the agenda is posted.  </a:t>
            </a:r>
            <a:endParaRPr sz="1400"/>
          </a:p>
          <a:p>
            <a:pPr indent="-140335" lvl="0" marL="137160" rtl="0" algn="l">
              <a:lnSpc>
                <a:spcPct val="90000"/>
              </a:lnSpc>
              <a:spcBef>
                <a:spcPts val="0"/>
              </a:spcBef>
              <a:spcAft>
                <a:spcPts val="0"/>
              </a:spcAft>
              <a:buSzPts val="2210"/>
              <a:buChar char="•"/>
            </a:pPr>
            <a:r>
              <a:rPr lang="en" sz="2000">
                <a:latin typeface="Calibri"/>
                <a:ea typeface="Calibri"/>
                <a:cs typeface="Calibri"/>
                <a:sym typeface="Calibri"/>
              </a:rPr>
              <a:t>The notice, agenda and supporting documents are public records and must be made available to public</a:t>
            </a:r>
            <a:endParaRPr sz="1400"/>
          </a:p>
          <a:p>
            <a:pPr indent="-137159" lvl="1" marL="342900" rtl="0" algn="l">
              <a:lnSpc>
                <a:spcPct val="90000"/>
              </a:lnSpc>
              <a:spcBef>
                <a:spcPts val="0"/>
              </a:spcBef>
              <a:spcAft>
                <a:spcPts val="0"/>
              </a:spcAft>
              <a:buSzPts val="1870"/>
              <a:buChar char="•"/>
            </a:pPr>
            <a:r>
              <a:rPr lang="en" sz="1800">
                <a:latin typeface="Calibri"/>
                <a:ea typeface="Calibri"/>
                <a:cs typeface="Calibri"/>
                <a:sym typeface="Calibri"/>
              </a:rPr>
              <a:t>Writings, when distributed to a majority of the body by any person in connection with a matter subject to consideration at a public meeting, are public records that must be made available to the public “upon request without delay.”                                    -GC Section 54957.5</a:t>
            </a:r>
            <a:endParaRPr sz="22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0" st="0"/>
                                            </p:txEl>
                                          </p:spTgt>
                                        </p:tgtEl>
                                        <p:attrNameLst>
                                          <p:attrName>style.visibility</p:attrName>
                                        </p:attrNameLst>
                                      </p:cBhvr>
                                      <p:to>
                                        <p:strVal val="visible"/>
                                      </p:to>
                                    </p:set>
                                    <p:animEffect filter="fade" transition="in">
                                      <p:cBhvr>
                                        <p:cTn dur="500"/>
                                        <p:tgtEl>
                                          <p:spTgt spid="1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1" st="1"/>
                                            </p:txEl>
                                          </p:spTgt>
                                        </p:tgtEl>
                                        <p:attrNameLst>
                                          <p:attrName>style.visibility</p:attrName>
                                        </p:attrNameLst>
                                      </p:cBhvr>
                                      <p:to>
                                        <p:strVal val="visible"/>
                                      </p:to>
                                    </p:set>
                                    <p:animEffect filter="fade" transition="in">
                                      <p:cBhvr>
                                        <p:cTn dur="500"/>
                                        <p:tgtEl>
                                          <p:spTgt spid="1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2" st="2"/>
                                            </p:txEl>
                                          </p:spTgt>
                                        </p:tgtEl>
                                        <p:attrNameLst>
                                          <p:attrName>style.visibility</p:attrName>
                                        </p:attrNameLst>
                                      </p:cBhvr>
                                      <p:to>
                                        <p:strVal val="visible"/>
                                      </p:to>
                                    </p:set>
                                    <p:animEffect filter="fade" transition="in">
                                      <p:cBhvr>
                                        <p:cTn dur="500"/>
                                        <p:tgtEl>
                                          <p:spTgt spid="17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3" st="3"/>
                                            </p:txEl>
                                          </p:spTgt>
                                        </p:tgtEl>
                                        <p:attrNameLst>
                                          <p:attrName>style.visibility</p:attrName>
                                        </p:attrNameLst>
                                      </p:cBhvr>
                                      <p:to>
                                        <p:strVal val="visible"/>
                                      </p:to>
                                    </p:set>
                                    <p:animEffect filter="fade" transition="in">
                                      <p:cBhvr>
                                        <p:cTn dur="500"/>
                                        <p:tgtEl>
                                          <p:spTgt spid="17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txBox="1"/>
          <p:nvPr>
            <p:ph type="title"/>
          </p:nvPr>
        </p:nvSpPr>
        <p:spPr>
          <a:xfrm>
            <a:off x="958238" y="273844"/>
            <a:ext cx="75345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 sz="4400">
                <a:latin typeface="Calibri"/>
                <a:ea typeface="Calibri"/>
                <a:cs typeface="Calibri"/>
                <a:sym typeface="Calibri"/>
              </a:rPr>
              <a:t>Agendas</a:t>
            </a:r>
            <a:endParaRPr sz="4400">
              <a:latin typeface="Calibri"/>
              <a:ea typeface="Calibri"/>
              <a:cs typeface="Calibri"/>
              <a:sym typeface="Calibri"/>
            </a:endParaRPr>
          </a:p>
        </p:txBody>
      </p:sp>
      <p:sp>
        <p:nvSpPr>
          <p:cNvPr id="184" name="Google Shape;184;p31"/>
          <p:cNvSpPr txBox="1"/>
          <p:nvPr>
            <p:ph idx="1" type="body"/>
          </p:nvPr>
        </p:nvSpPr>
        <p:spPr>
          <a:xfrm>
            <a:off x="958238" y="1348740"/>
            <a:ext cx="7543800" cy="3314700"/>
          </a:xfrm>
          <a:prstGeom prst="rect">
            <a:avLst/>
          </a:prstGeom>
          <a:noFill/>
          <a:ln>
            <a:noFill/>
          </a:ln>
        </p:spPr>
        <p:txBody>
          <a:bodyPr anchorCtr="0" anchor="t" bIns="45700" lIns="91425" spcFirstLastPara="1" rIns="91425" wrap="square" tIns="45700">
            <a:normAutofit lnSpcReduction="10000"/>
          </a:bodyPr>
          <a:lstStyle/>
          <a:p>
            <a:pPr indent="-159766" lvl="0" marL="137160" rtl="0" algn="l">
              <a:lnSpc>
                <a:spcPct val="80000"/>
              </a:lnSpc>
              <a:spcBef>
                <a:spcPts val="0"/>
              </a:spcBef>
              <a:spcAft>
                <a:spcPts val="0"/>
              </a:spcAft>
              <a:buSzPts val="2516"/>
              <a:buChar char="•"/>
            </a:pPr>
            <a:r>
              <a:rPr lang="en" sz="2800">
                <a:latin typeface="Calibri"/>
                <a:ea typeface="Calibri"/>
                <a:cs typeface="Calibri"/>
                <a:sym typeface="Calibri"/>
              </a:rPr>
              <a:t>Agenda must contain a brief description of the items of business to be transacted or discussed in either open or closed session </a:t>
            </a:r>
            <a:endParaRPr sz="1600"/>
          </a:p>
          <a:p>
            <a:pPr indent="-149796" lvl="1" marL="342900" rtl="0" algn="l">
              <a:lnSpc>
                <a:spcPct val="80000"/>
              </a:lnSpc>
              <a:spcBef>
                <a:spcPts val="555"/>
              </a:spcBef>
              <a:spcAft>
                <a:spcPts val="0"/>
              </a:spcAft>
              <a:buSzPts val="2359"/>
              <a:buChar char="•"/>
            </a:pPr>
            <a:r>
              <a:rPr lang="en" sz="2400">
                <a:latin typeface="Calibri"/>
                <a:ea typeface="Calibri"/>
                <a:cs typeface="Calibri"/>
                <a:sym typeface="Calibri"/>
              </a:rPr>
              <a:t>In general, agenda descriptions need not exceed 20 words per item</a:t>
            </a:r>
            <a:endParaRPr sz="1600"/>
          </a:p>
          <a:p>
            <a:pPr indent="-149796" lvl="1" marL="342900" rtl="0" algn="l">
              <a:lnSpc>
                <a:spcPct val="80000"/>
              </a:lnSpc>
              <a:spcBef>
                <a:spcPts val="555"/>
              </a:spcBef>
              <a:spcAft>
                <a:spcPts val="0"/>
              </a:spcAft>
              <a:buSzPts val="2359"/>
              <a:buChar char="•"/>
            </a:pPr>
            <a:r>
              <a:rPr lang="en" sz="2400">
                <a:latin typeface="Calibri"/>
                <a:ea typeface="Calibri"/>
                <a:cs typeface="Calibri"/>
                <a:sym typeface="Calibri"/>
              </a:rPr>
              <a:t>Agenda descriptions should provide sufficient information to allow members of the public to decide whether or not to attend the meeting or participate in the agenda item  </a:t>
            </a:r>
            <a:endParaRPr sz="1600"/>
          </a:p>
          <a:p>
            <a:pPr indent="-149796" lvl="1" marL="342900" rtl="0" algn="l">
              <a:lnSpc>
                <a:spcPct val="80000"/>
              </a:lnSpc>
              <a:spcBef>
                <a:spcPts val="555"/>
              </a:spcBef>
              <a:spcAft>
                <a:spcPts val="0"/>
              </a:spcAft>
              <a:buSzPts val="2359"/>
              <a:buChar char="•"/>
            </a:pPr>
            <a:r>
              <a:rPr lang="en" sz="2400">
                <a:latin typeface="Calibri"/>
                <a:ea typeface="Calibri"/>
                <a:cs typeface="Calibri"/>
                <a:sym typeface="Calibri"/>
              </a:rPr>
              <a:t>Closed session items must include reference to       specific statutory authority for the closed session</a:t>
            </a:r>
            <a:endParaRPr sz="1387"/>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2"/>
          <p:cNvSpPr txBox="1"/>
          <p:nvPr>
            <p:ph type="title"/>
          </p:nvPr>
        </p:nvSpPr>
        <p:spPr>
          <a:xfrm>
            <a:off x="958238" y="273844"/>
            <a:ext cx="75345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 sz="4400">
                <a:latin typeface="Calibri"/>
                <a:ea typeface="Calibri"/>
                <a:cs typeface="Calibri"/>
                <a:sym typeface="Calibri"/>
              </a:rPr>
              <a:t>Agenda Descriptions - Example</a:t>
            </a:r>
            <a:endParaRPr sz="4400">
              <a:latin typeface="Calibri"/>
              <a:ea typeface="Calibri"/>
              <a:cs typeface="Calibri"/>
              <a:sym typeface="Calibri"/>
            </a:endParaRPr>
          </a:p>
        </p:txBody>
      </p:sp>
      <p:sp>
        <p:nvSpPr>
          <p:cNvPr id="190" name="Google Shape;190;p32"/>
          <p:cNvSpPr txBox="1"/>
          <p:nvPr>
            <p:ph idx="1" type="body"/>
          </p:nvPr>
        </p:nvSpPr>
        <p:spPr>
          <a:xfrm>
            <a:off x="958238" y="1348740"/>
            <a:ext cx="7543800" cy="3314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380"/>
              <a:buNone/>
            </a:pPr>
            <a:r>
              <a:rPr b="1" lang="en" sz="2400" u="sng">
                <a:latin typeface="Calibri"/>
                <a:ea typeface="Calibri"/>
                <a:cs typeface="Calibri"/>
                <a:sym typeface="Calibri"/>
              </a:rPr>
              <a:t>Is this agenda item descriptive enough?  </a:t>
            </a:r>
            <a:endParaRPr sz="1600"/>
          </a:p>
          <a:p>
            <a:pPr indent="0" lvl="0" marL="0" rtl="0" algn="l">
              <a:lnSpc>
                <a:spcPct val="90000"/>
              </a:lnSpc>
              <a:spcBef>
                <a:spcPts val="560"/>
              </a:spcBef>
              <a:spcAft>
                <a:spcPts val="0"/>
              </a:spcAft>
              <a:buSzPts val="2380"/>
              <a:buNone/>
            </a:pPr>
            <a:r>
              <a:rPr lang="en" sz="2400">
                <a:latin typeface="Calibri"/>
                <a:ea typeface="Calibri"/>
                <a:cs typeface="Calibri"/>
                <a:sym typeface="Calibri"/>
              </a:rPr>
              <a:t>Item No. 1.3:  Consideration of contract</a:t>
            </a:r>
            <a:endParaRPr sz="1600"/>
          </a:p>
          <a:p>
            <a:pPr indent="0" lvl="0" marL="0" rtl="0" algn="l">
              <a:lnSpc>
                <a:spcPct val="90000"/>
              </a:lnSpc>
              <a:spcBef>
                <a:spcPts val="560"/>
              </a:spcBef>
              <a:spcAft>
                <a:spcPts val="0"/>
              </a:spcAft>
              <a:buSzPts val="2380"/>
              <a:buNone/>
            </a:pPr>
            <a:r>
              <a:rPr lang="en" sz="2400">
                <a:latin typeface="Calibri"/>
                <a:ea typeface="Calibri"/>
                <a:cs typeface="Calibri"/>
                <a:sym typeface="Calibri"/>
              </a:rPr>
              <a:t>Item No. 1.3:  Consideration of contract with JK Consulting</a:t>
            </a:r>
            <a:endParaRPr sz="1600"/>
          </a:p>
          <a:p>
            <a:pPr indent="0" lvl="0" marL="0" rtl="0" algn="l">
              <a:lnSpc>
                <a:spcPct val="90000"/>
              </a:lnSpc>
              <a:spcBef>
                <a:spcPts val="560"/>
              </a:spcBef>
              <a:spcAft>
                <a:spcPts val="0"/>
              </a:spcAft>
              <a:buSzPts val="2380"/>
              <a:buNone/>
            </a:pPr>
            <a:r>
              <a:rPr lang="en" sz="2400">
                <a:latin typeface="Calibri"/>
                <a:ea typeface="Calibri"/>
                <a:cs typeface="Calibri"/>
                <a:sym typeface="Calibri"/>
              </a:rPr>
              <a:t>Item No. 1.3:  Consideration of contract with JK Consulting in the amount of $50,000</a:t>
            </a:r>
            <a:endParaRPr sz="1600"/>
          </a:p>
          <a:p>
            <a:pPr indent="0" lvl="0" marL="0" rtl="0" algn="l">
              <a:lnSpc>
                <a:spcPct val="90000"/>
              </a:lnSpc>
              <a:spcBef>
                <a:spcPts val="560"/>
              </a:spcBef>
              <a:spcAft>
                <a:spcPts val="0"/>
              </a:spcAft>
              <a:buSzPts val="2380"/>
              <a:buNone/>
            </a:pPr>
            <a:r>
              <a:rPr lang="en" sz="2400">
                <a:latin typeface="Calibri"/>
                <a:ea typeface="Calibri"/>
                <a:cs typeface="Calibri"/>
                <a:sym typeface="Calibri"/>
              </a:rPr>
              <a:t>Item No. 1.3:  Consideration of contract with JK Consulting in the amount of $50,000 for design  services related to the new DAS logo</a:t>
            </a:r>
            <a:endParaRPr sz="2400">
              <a:latin typeface="Calibri"/>
              <a:ea typeface="Calibri"/>
              <a:cs typeface="Calibri"/>
              <a:sym typeface="Calibri"/>
            </a:endParaRPr>
          </a:p>
        </p:txBody>
      </p:sp>
      <p:pic>
        <p:nvPicPr>
          <p:cNvPr id="191" name="Google Shape;191;p32"/>
          <p:cNvPicPr preferRelativeResize="0"/>
          <p:nvPr/>
        </p:nvPicPr>
        <p:blipFill rotWithShape="1">
          <a:blip r:embed="rId3">
            <a:alphaModFix/>
          </a:blip>
          <a:srcRect b="0" l="0" r="0" t="0"/>
          <a:stretch/>
        </p:blipFill>
        <p:spPr>
          <a:xfrm>
            <a:off x="6059475" y="1766523"/>
            <a:ext cx="415166" cy="413531"/>
          </a:xfrm>
          <a:prstGeom prst="rect">
            <a:avLst/>
          </a:prstGeom>
          <a:noFill/>
          <a:ln>
            <a:noFill/>
          </a:ln>
        </p:spPr>
      </p:pic>
      <p:pic>
        <p:nvPicPr>
          <p:cNvPr id="192" name="Google Shape;192;p32"/>
          <p:cNvPicPr preferRelativeResize="0"/>
          <p:nvPr/>
        </p:nvPicPr>
        <p:blipFill rotWithShape="1">
          <a:blip r:embed="rId3">
            <a:alphaModFix/>
          </a:blip>
          <a:srcRect b="0" l="0" r="0" t="0"/>
          <a:stretch/>
        </p:blipFill>
        <p:spPr>
          <a:xfrm>
            <a:off x="8361259" y="2158219"/>
            <a:ext cx="415166" cy="413531"/>
          </a:xfrm>
          <a:prstGeom prst="rect">
            <a:avLst/>
          </a:prstGeom>
          <a:noFill/>
          <a:ln>
            <a:noFill/>
          </a:ln>
        </p:spPr>
      </p:pic>
      <p:pic>
        <p:nvPicPr>
          <p:cNvPr id="193" name="Google Shape;193;p32"/>
          <p:cNvPicPr preferRelativeResize="0"/>
          <p:nvPr/>
        </p:nvPicPr>
        <p:blipFill rotWithShape="1">
          <a:blip r:embed="rId4">
            <a:alphaModFix/>
          </a:blip>
          <a:srcRect b="0" l="0" r="0" t="0"/>
          <a:stretch/>
        </p:blipFill>
        <p:spPr>
          <a:xfrm>
            <a:off x="4334935" y="2888650"/>
            <a:ext cx="416088" cy="416088"/>
          </a:xfrm>
          <a:prstGeom prst="rect">
            <a:avLst/>
          </a:prstGeom>
          <a:noFill/>
          <a:ln>
            <a:noFill/>
          </a:ln>
        </p:spPr>
      </p:pic>
      <p:pic>
        <p:nvPicPr>
          <p:cNvPr id="194" name="Google Shape;194;p32"/>
          <p:cNvPicPr preferRelativeResize="0"/>
          <p:nvPr/>
        </p:nvPicPr>
        <p:blipFill rotWithShape="1">
          <a:blip r:embed="rId5">
            <a:alphaModFix/>
          </a:blip>
          <a:srcRect b="0" l="0" r="0" t="0"/>
          <a:stretch/>
        </p:blipFill>
        <p:spPr>
          <a:xfrm>
            <a:off x="4572000" y="3982033"/>
            <a:ext cx="358046" cy="3951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3"/>
          <p:cNvSpPr txBox="1"/>
          <p:nvPr>
            <p:ph type="title"/>
          </p:nvPr>
        </p:nvSpPr>
        <p:spPr>
          <a:xfrm>
            <a:off x="958238" y="273844"/>
            <a:ext cx="75345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 sz="4400">
                <a:latin typeface="Calibri"/>
                <a:ea typeface="Calibri"/>
                <a:cs typeface="Calibri"/>
                <a:sym typeface="Calibri"/>
              </a:rPr>
              <a:t>The Public’s Place at the Table</a:t>
            </a:r>
            <a:endParaRPr sz="4400">
              <a:latin typeface="Calibri"/>
              <a:ea typeface="Calibri"/>
              <a:cs typeface="Calibri"/>
              <a:sym typeface="Calibri"/>
            </a:endParaRPr>
          </a:p>
        </p:txBody>
      </p:sp>
      <p:sp>
        <p:nvSpPr>
          <p:cNvPr id="200" name="Google Shape;200;p33"/>
          <p:cNvSpPr txBox="1"/>
          <p:nvPr>
            <p:ph idx="1" type="body"/>
          </p:nvPr>
        </p:nvSpPr>
        <p:spPr>
          <a:xfrm>
            <a:off x="958238" y="1348740"/>
            <a:ext cx="7543800" cy="3314700"/>
          </a:xfrm>
          <a:prstGeom prst="rect">
            <a:avLst/>
          </a:prstGeom>
          <a:noFill/>
          <a:ln>
            <a:noFill/>
          </a:ln>
        </p:spPr>
        <p:txBody>
          <a:bodyPr anchorCtr="0" anchor="t" bIns="45700" lIns="91425" spcFirstLastPara="1" rIns="91425" wrap="square" tIns="45700">
            <a:normAutofit/>
          </a:bodyPr>
          <a:lstStyle/>
          <a:p>
            <a:pPr indent="-151130" lvl="0" marL="137160" rtl="0" algn="l">
              <a:lnSpc>
                <a:spcPct val="90000"/>
              </a:lnSpc>
              <a:spcBef>
                <a:spcPts val="0"/>
              </a:spcBef>
              <a:spcAft>
                <a:spcPts val="0"/>
              </a:spcAft>
              <a:buSzPts val="2380"/>
              <a:buChar char="•"/>
            </a:pPr>
            <a:r>
              <a:rPr lang="en" sz="2400">
                <a:latin typeface="Calibri"/>
                <a:ea typeface="Calibri"/>
                <a:cs typeface="Calibri"/>
                <a:sym typeface="Calibri"/>
              </a:rPr>
              <a:t>The legislative body must provide an opportunity for members of the public to directly address the body on each agenda item before or during the legislative body’s discussion or consideration of the item.  </a:t>
            </a:r>
            <a:endParaRPr sz="1600"/>
          </a:p>
          <a:p>
            <a:pPr indent="-151130" lvl="0" marL="137160" rtl="0" algn="l">
              <a:lnSpc>
                <a:spcPct val="90000"/>
              </a:lnSpc>
              <a:spcBef>
                <a:spcPts val="560"/>
              </a:spcBef>
              <a:spcAft>
                <a:spcPts val="0"/>
              </a:spcAft>
              <a:buSzPts val="2380"/>
              <a:buChar char="•"/>
            </a:pPr>
            <a:r>
              <a:rPr lang="en" sz="2400">
                <a:latin typeface="Calibri"/>
                <a:ea typeface="Calibri"/>
                <a:cs typeface="Calibri"/>
                <a:sym typeface="Calibri"/>
              </a:rPr>
              <a:t>Every agenda for a regular meeting must also allow members of the public to speak on any other item of interest within the subject matter jurisdiction of the legislative body (even if not on the agenda).  </a:t>
            </a:r>
            <a:endParaRPr sz="24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4"/>
          <p:cNvSpPr txBox="1"/>
          <p:nvPr>
            <p:ph type="title"/>
          </p:nvPr>
        </p:nvSpPr>
        <p:spPr>
          <a:xfrm>
            <a:off x="958238" y="273844"/>
            <a:ext cx="75345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 sz="4400">
                <a:latin typeface="Calibri"/>
                <a:ea typeface="Calibri"/>
                <a:cs typeface="Calibri"/>
                <a:sym typeface="Calibri"/>
              </a:rPr>
              <a:t>The Public’s Place at the Table</a:t>
            </a:r>
            <a:endParaRPr sz="4400">
              <a:latin typeface="Calibri"/>
              <a:ea typeface="Calibri"/>
              <a:cs typeface="Calibri"/>
              <a:sym typeface="Calibri"/>
            </a:endParaRPr>
          </a:p>
        </p:txBody>
      </p:sp>
      <p:sp>
        <p:nvSpPr>
          <p:cNvPr id="206" name="Google Shape;206;p34"/>
          <p:cNvSpPr txBox="1"/>
          <p:nvPr>
            <p:ph idx="1" type="body"/>
          </p:nvPr>
        </p:nvSpPr>
        <p:spPr>
          <a:xfrm>
            <a:off x="958238" y="1348740"/>
            <a:ext cx="7543800" cy="3314700"/>
          </a:xfrm>
          <a:prstGeom prst="rect">
            <a:avLst/>
          </a:prstGeom>
          <a:noFill/>
          <a:ln>
            <a:noFill/>
          </a:ln>
        </p:spPr>
        <p:txBody>
          <a:bodyPr anchorCtr="0" anchor="t" bIns="45700" lIns="91425" spcFirstLastPara="1" rIns="91425" wrap="square" tIns="45700">
            <a:noAutofit/>
          </a:bodyPr>
          <a:lstStyle/>
          <a:p>
            <a:pPr indent="-151130" lvl="0" marL="137160" rtl="0" algn="l">
              <a:lnSpc>
                <a:spcPct val="90000"/>
              </a:lnSpc>
              <a:spcBef>
                <a:spcPts val="0"/>
              </a:spcBef>
              <a:spcAft>
                <a:spcPts val="0"/>
              </a:spcAft>
              <a:buSzPts val="2380"/>
              <a:buChar char="•"/>
            </a:pPr>
            <a:r>
              <a:rPr lang="en" sz="2400">
                <a:latin typeface="Calibri"/>
                <a:ea typeface="Calibri"/>
                <a:cs typeface="Calibri"/>
                <a:sym typeface="Calibri"/>
              </a:rPr>
              <a:t>The legislative body may not prohibit criticism of policies, procedures, programs or services of the legislative body/agency </a:t>
            </a:r>
            <a:endParaRPr sz="1600"/>
          </a:p>
          <a:p>
            <a:pPr indent="-151130" lvl="0" marL="137160" rtl="0" algn="l">
              <a:lnSpc>
                <a:spcPct val="90000"/>
              </a:lnSpc>
              <a:spcBef>
                <a:spcPts val="560"/>
              </a:spcBef>
              <a:spcAft>
                <a:spcPts val="0"/>
              </a:spcAft>
              <a:buSzPts val="2380"/>
              <a:buChar char="•"/>
            </a:pPr>
            <a:r>
              <a:rPr lang="en" sz="2400">
                <a:latin typeface="Calibri"/>
                <a:ea typeface="Calibri"/>
                <a:cs typeface="Calibri"/>
                <a:sym typeface="Calibri"/>
              </a:rPr>
              <a:t>Reasonable regulations on public comment may be adopted (example: time limits for individual speakers)</a:t>
            </a:r>
            <a:endParaRPr sz="1600"/>
          </a:p>
          <a:p>
            <a:pPr indent="-151130" lvl="0" marL="137160" rtl="0" algn="l">
              <a:lnSpc>
                <a:spcPct val="90000"/>
              </a:lnSpc>
              <a:spcBef>
                <a:spcPts val="560"/>
              </a:spcBef>
              <a:spcAft>
                <a:spcPts val="0"/>
              </a:spcAft>
              <a:buSzPts val="2380"/>
              <a:buChar char="•"/>
            </a:pPr>
            <a:r>
              <a:rPr lang="en" sz="2400">
                <a:latin typeface="Calibri"/>
                <a:ea typeface="Calibri"/>
                <a:cs typeface="Calibri"/>
                <a:sym typeface="Calibri"/>
              </a:rPr>
              <a:t>The legislative body may remove individuals from a meeting who willfully interrupt proceedings.</a:t>
            </a:r>
            <a:endParaRPr sz="1600"/>
          </a:p>
          <a:p>
            <a:pPr indent="0" lvl="0" marL="0" rtl="0" algn="l">
              <a:lnSpc>
                <a:spcPct val="90000"/>
              </a:lnSpc>
              <a:spcBef>
                <a:spcPts val="560"/>
              </a:spcBef>
              <a:spcAft>
                <a:spcPts val="0"/>
              </a:spcAft>
              <a:buSzPts val="2380"/>
              <a:buNone/>
            </a:pPr>
            <a:r>
              <a:rPr lang="en" sz="2400">
                <a:latin typeface="Calibri"/>
                <a:ea typeface="Calibri"/>
                <a:cs typeface="Calibri"/>
                <a:sym typeface="Calibri"/>
              </a:rPr>
              <a:t> 					-GC Section 54957.9</a:t>
            </a:r>
            <a:endParaRPr sz="1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5"/>
          <p:cNvSpPr txBox="1"/>
          <p:nvPr>
            <p:ph type="title"/>
          </p:nvPr>
        </p:nvSpPr>
        <p:spPr>
          <a:xfrm>
            <a:off x="958238" y="273844"/>
            <a:ext cx="75345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 sz="4400">
                <a:latin typeface="Calibri"/>
                <a:ea typeface="Calibri"/>
                <a:cs typeface="Calibri"/>
                <a:sym typeface="Calibri"/>
              </a:rPr>
              <a:t>The Public’s Right to Attend</a:t>
            </a:r>
            <a:endParaRPr sz="4400">
              <a:latin typeface="Calibri"/>
              <a:ea typeface="Calibri"/>
              <a:cs typeface="Calibri"/>
              <a:sym typeface="Calibri"/>
            </a:endParaRPr>
          </a:p>
        </p:txBody>
      </p:sp>
      <p:sp>
        <p:nvSpPr>
          <p:cNvPr id="212" name="Google Shape;212;p35"/>
          <p:cNvSpPr txBox="1"/>
          <p:nvPr>
            <p:ph idx="1" type="body"/>
          </p:nvPr>
        </p:nvSpPr>
        <p:spPr>
          <a:xfrm>
            <a:off x="958238" y="1348740"/>
            <a:ext cx="7543800" cy="3314700"/>
          </a:xfrm>
          <a:prstGeom prst="rect">
            <a:avLst/>
          </a:prstGeom>
          <a:noFill/>
          <a:ln>
            <a:noFill/>
          </a:ln>
        </p:spPr>
        <p:txBody>
          <a:bodyPr anchorCtr="0" anchor="t" bIns="45700" lIns="91425" spcFirstLastPara="1" rIns="91425" wrap="square" tIns="45700">
            <a:normAutofit lnSpcReduction="20000"/>
          </a:bodyPr>
          <a:lstStyle/>
          <a:p>
            <a:pPr indent="-151130" lvl="0" marL="137160" rtl="0" algn="l">
              <a:lnSpc>
                <a:spcPct val="90000"/>
              </a:lnSpc>
              <a:spcBef>
                <a:spcPts val="0"/>
              </a:spcBef>
              <a:spcAft>
                <a:spcPts val="0"/>
              </a:spcAft>
              <a:buSzPts val="2380"/>
              <a:buChar char="•"/>
            </a:pPr>
            <a:r>
              <a:rPr lang="en" sz="2800">
                <a:latin typeface="Calibri"/>
                <a:ea typeface="Calibri"/>
                <a:cs typeface="Calibri"/>
                <a:sym typeface="Calibri"/>
              </a:rPr>
              <a:t>All meetings must comply with the ADA </a:t>
            </a:r>
            <a:endParaRPr/>
          </a:p>
          <a:p>
            <a:pPr indent="-151130" lvl="0" marL="137160" rtl="0" algn="l">
              <a:lnSpc>
                <a:spcPct val="90000"/>
              </a:lnSpc>
              <a:spcBef>
                <a:spcPts val="560"/>
              </a:spcBef>
              <a:spcAft>
                <a:spcPts val="0"/>
              </a:spcAft>
              <a:buSzPts val="2380"/>
              <a:buChar char="•"/>
            </a:pPr>
            <a:r>
              <a:rPr lang="en" sz="2800">
                <a:latin typeface="Calibri"/>
                <a:ea typeface="Calibri"/>
                <a:cs typeface="Calibri"/>
                <a:sym typeface="Calibri"/>
              </a:rPr>
              <a:t>Any person may record the proceedings via audio recorder, video recorder or still motion camera</a:t>
            </a:r>
            <a:endParaRPr/>
          </a:p>
          <a:p>
            <a:pPr indent="-151130" lvl="0" marL="137160" rtl="0" algn="l">
              <a:lnSpc>
                <a:spcPct val="90000"/>
              </a:lnSpc>
              <a:spcBef>
                <a:spcPts val="560"/>
              </a:spcBef>
              <a:spcAft>
                <a:spcPts val="0"/>
              </a:spcAft>
              <a:buSzPts val="2380"/>
              <a:buChar char="•"/>
            </a:pPr>
            <a:r>
              <a:rPr lang="en" sz="2800">
                <a:latin typeface="Calibri"/>
                <a:ea typeface="Calibri"/>
                <a:cs typeface="Calibri"/>
                <a:sym typeface="Calibri"/>
              </a:rPr>
              <a:t>No conditions may be set for attendance at or participation in a public meeting</a:t>
            </a:r>
            <a:endParaRPr/>
          </a:p>
          <a:p>
            <a:pPr indent="-129540" lvl="1" marL="342900" rtl="0" algn="l">
              <a:lnSpc>
                <a:spcPct val="90000"/>
              </a:lnSpc>
              <a:spcBef>
                <a:spcPts val="480"/>
              </a:spcBef>
              <a:spcAft>
                <a:spcPts val="0"/>
              </a:spcAft>
              <a:buSzPts val="2040"/>
              <a:buChar char="•"/>
            </a:pPr>
            <a:r>
              <a:rPr lang="en" sz="2400">
                <a:latin typeface="Calibri"/>
                <a:ea typeface="Calibri"/>
                <a:cs typeface="Calibri"/>
                <a:sym typeface="Calibri"/>
              </a:rPr>
              <a:t>Sign-in not required</a:t>
            </a:r>
            <a:endParaRPr/>
          </a:p>
          <a:p>
            <a:pPr indent="-129540" lvl="1" marL="342900" rtl="0" algn="l">
              <a:lnSpc>
                <a:spcPct val="90000"/>
              </a:lnSpc>
              <a:spcBef>
                <a:spcPts val="480"/>
              </a:spcBef>
              <a:spcAft>
                <a:spcPts val="0"/>
              </a:spcAft>
              <a:buSzPts val="2040"/>
              <a:buChar char="•"/>
            </a:pPr>
            <a:r>
              <a:rPr lang="en" sz="2400">
                <a:latin typeface="Calibri"/>
                <a:ea typeface="Calibri"/>
                <a:cs typeface="Calibri"/>
                <a:sym typeface="Calibri"/>
              </a:rPr>
              <a:t>Self-identification not required as a prerequisite to speak</a:t>
            </a:r>
            <a:endParaRPr/>
          </a:p>
          <a:p>
            <a:pPr indent="-129540" lvl="1" marL="342900" rtl="0" algn="l">
              <a:lnSpc>
                <a:spcPct val="90000"/>
              </a:lnSpc>
              <a:spcBef>
                <a:spcPts val="480"/>
              </a:spcBef>
              <a:spcAft>
                <a:spcPts val="0"/>
              </a:spcAft>
              <a:buSzPts val="2040"/>
              <a:buChar char="•"/>
            </a:pPr>
            <a:r>
              <a:rPr lang="en" sz="2400">
                <a:latin typeface="Calibri"/>
                <a:ea typeface="Calibri"/>
                <a:cs typeface="Calibri"/>
                <a:sym typeface="Calibri"/>
              </a:rPr>
              <a:t>No fees may be charged for providing notice</a:t>
            </a:r>
            <a:endParaRPr/>
          </a:p>
          <a:p>
            <a:pPr indent="-56197" lvl="1" marL="342900" rtl="0" algn="l">
              <a:lnSpc>
                <a:spcPct val="90000"/>
              </a:lnSpc>
              <a:spcBef>
                <a:spcPts val="300"/>
              </a:spcBef>
              <a:spcAft>
                <a:spcPts val="0"/>
              </a:spcAft>
              <a:buSzPts val="1275"/>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0" st="0"/>
                                            </p:txEl>
                                          </p:spTgt>
                                        </p:tgtEl>
                                        <p:attrNameLst>
                                          <p:attrName>style.visibility</p:attrName>
                                        </p:attrNameLst>
                                      </p:cBhvr>
                                      <p:to>
                                        <p:strVal val="visible"/>
                                      </p:to>
                                    </p:set>
                                    <p:animEffect filter="fade" transition="in">
                                      <p:cBhvr>
                                        <p:cTn dur="500"/>
                                        <p:tgtEl>
                                          <p:spTgt spid="2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1" st="1"/>
                                            </p:txEl>
                                          </p:spTgt>
                                        </p:tgtEl>
                                        <p:attrNameLst>
                                          <p:attrName>style.visibility</p:attrName>
                                        </p:attrNameLst>
                                      </p:cBhvr>
                                      <p:to>
                                        <p:strVal val="visible"/>
                                      </p:to>
                                    </p:set>
                                    <p:animEffect filter="fade" transition="in">
                                      <p:cBhvr>
                                        <p:cTn dur="500"/>
                                        <p:tgtEl>
                                          <p:spTgt spid="2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2" st="2"/>
                                            </p:txEl>
                                          </p:spTgt>
                                        </p:tgtEl>
                                        <p:attrNameLst>
                                          <p:attrName>style.visibility</p:attrName>
                                        </p:attrNameLst>
                                      </p:cBhvr>
                                      <p:to>
                                        <p:strVal val="visible"/>
                                      </p:to>
                                    </p:set>
                                    <p:animEffect filter="fade" transition="in">
                                      <p:cBhvr>
                                        <p:cTn dur="500"/>
                                        <p:tgtEl>
                                          <p:spTgt spid="2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3" st="3"/>
                                            </p:txEl>
                                          </p:spTgt>
                                        </p:tgtEl>
                                        <p:attrNameLst>
                                          <p:attrName>style.visibility</p:attrName>
                                        </p:attrNameLst>
                                      </p:cBhvr>
                                      <p:to>
                                        <p:strVal val="visible"/>
                                      </p:to>
                                    </p:set>
                                    <p:animEffect filter="fade" transition="in">
                                      <p:cBhvr>
                                        <p:cTn dur="500"/>
                                        <p:tgtEl>
                                          <p:spTgt spid="21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4" st="4"/>
                                            </p:txEl>
                                          </p:spTgt>
                                        </p:tgtEl>
                                        <p:attrNameLst>
                                          <p:attrName>style.visibility</p:attrName>
                                        </p:attrNameLst>
                                      </p:cBhvr>
                                      <p:to>
                                        <p:strVal val="visible"/>
                                      </p:to>
                                    </p:set>
                                    <p:animEffect filter="fade" transition="in">
                                      <p:cBhvr>
                                        <p:cTn dur="500"/>
                                        <p:tgtEl>
                                          <p:spTgt spid="21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5" st="5"/>
                                            </p:txEl>
                                          </p:spTgt>
                                        </p:tgtEl>
                                        <p:attrNameLst>
                                          <p:attrName>style.visibility</p:attrName>
                                        </p:attrNameLst>
                                      </p:cBhvr>
                                      <p:to>
                                        <p:strVal val="visible"/>
                                      </p:to>
                                    </p:set>
                                    <p:animEffect filter="fade" transition="in">
                                      <p:cBhvr>
                                        <p:cTn dur="500"/>
                                        <p:tgtEl>
                                          <p:spTgt spid="21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6" st="6"/>
                                            </p:txEl>
                                          </p:spTgt>
                                        </p:tgtEl>
                                        <p:attrNameLst>
                                          <p:attrName>style.visibility</p:attrName>
                                        </p:attrNameLst>
                                      </p:cBhvr>
                                      <p:to>
                                        <p:strVal val="visible"/>
                                      </p:to>
                                    </p:set>
                                    <p:animEffect filter="fade" transition="in">
                                      <p:cBhvr>
                                        <p:cTn dur="500"/>
                                        <p:tgtEl>
                                          <p:spTgt spid="21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6"/>
          <p:cNvSpPr txBox="1"/>
          <p:nvPr>
            <p:ph type="title"/>
          </p:nvPr>
        </p:nvSpPr>
        <p:spPr>
          <a:xfrm>
            <a:off x="958238" y="273844"/>
            <a:ext cx="75345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 sz="4400">
                <a:latin typeface="Calibri"/>
                <a:ea typeface="Calibri"/>
                <a:cs typeface="Calibri"/>
                <a:sym typeface="Calibri"/>
              </a:rPr>
              <a:t>Don’t Forget</a:t>
            </a:r>
            <a:endParaRPr sz="4400">
              <a:latin typeface="Calibri"/>
              <a:ea typeface="Calibri"/>
              <a:cs typeface="Calibri"/>
              <a:sym typeface="Calibri"/>
            </a:endParaRPr>
          </a:p>
        </p:txBody>
      </p:sp>
      <p:sp>
        <p:nvSpPr>
          <p:cNvPr id="218" name="Google Shape;218;p36"/>
          <p:cNvSpPr txBox="1"/>
          <p:nvPr>
            <p:ph idx="1" type="body"/>
          </p:nvPr>
        </p:nvSpPr>
        <p:spPr>
          <a:xfrm>
            <a:off x="958238" y="1348740"/>
            <a:ext cx="7543800" cy="3314700"/>
          </a:xfrm>
          <a:prstGeom prst="rect">
            <a:avLst/>
          </a:prstGeom>
          <a:noFill/>
          <a:ln>
            <a:noFill/>
          </a:ln>
        </p:spPr>
        <p:txBody>
          <a:bodyPr anchorCtr="0" anchor="t" bIns="45700" lIns="91425" spcFirstLastPara="1" rIns="91425" wrap="square" tIns="45700">
            <a:noAutofit/>
          </a:bodyPr>
          <a:lstStyle/>
          <a:p>
            <a:pPr indent="-182875" lvl="0" marL="182875" rtl="0" algn="l">
              <a:lnSpc>
                <a:spcPct val="90000"/>
              </a:lnSpc>
              <a:spcBef>
                <a:spcPts val="0"/>
              </a:spcBef>
              <a:spcAft>
                <a:spcPts val="0"/>
              </a:spcAft>
              <a:buSzPts val="2380"/>
              <a:buChar char="•"/>
            </a:pPr>
            <a:r>
              <a:rPr lang="en" sz="2400"/>
              <a:t>We are public servants who represent Los Rios, our colleges, and our communities </a:t>
            </a:r>
            <a:endParaRPr sz="2400"/>
          </a:p>
          <a:p>
            <a:pPr indent="-182875" lvl="0" marL="182875" rtl="0" algn="l">
              <a:lnSpc>
                <a:spcPct val="90000"/>
              </a:lnSpc>
              <a:spcBef>
                <a:spcPts val="747"/>
              </a:spcBef>
              <a:spcAft>
                <a:spcPts val="0"/>
              </a:spcAft>
              <a:buSzPts val="2380"/>
              <a:buChar char="•"/>
            </a:pPr>
            <a:r>
              <a:rPr lang="en" sz="2400"/>
              <a:t>We are conducting the public’s business and expending public funds</a:t>
            </a:r>
            <a:endParaRPr/>
          </a:p>
          <a:p>
            <a:pPr indent="-182875" lvl="0" marL="182875" rtl="0" algn="l">
              <a:lnSpc>
                <a:spcPct val="90000"/>
              </a:lnSpc>
              <a:spcBef>
                <a:spcPts val="747"/>
              </a:spcBef>
              <a:spcAft>
                <a:spcPts val="0"/>
              </a:spcAft>
              <a:buSzPts val="2380"/>
              <a:buChar char="•"/>
            </a:pPr>
            <a:r>
              <a:rPr lang="en" sz="2400"/>
              <a:t>The open meeting laws were adopted with full knowledge that many efficiencies would be lost</a:t>
            </a:r>
            <a:endParaRPr/>
          </a:p>
          <a:p>
            <a:pPr indent="-182875" lvl="0" marL="182875" rtl="0" algn="l">
              <a:lnSpc>
                <a:spcPct val="90000"/>
              </a:lnSpc>
              <a:spcBef>
                <a:spcPts val="747"/>
              </a:spcBef>
              <a:spcAft>
                <a:spcPts val="0"/>
              </a:spcAft>
              <a:buSzPts val="2380"/>
              <a:buChar char="•"/>
            </a:pPr>
            <a:r>
              <a:rPr lang="en" sz="2400"/>
              <a:t>The court of public opinion – this is about the public’s perception of how its business is conducted</a:t>
            </a:r>
            <a:endParaRPr/>
          </a:p>
          <a:p>
            <a:pPr indent="-56197" lvl="1" marL="342900" rtl="0" algn="l">
              <a:lnSpc>
                <a:spcPct val="90000"/>
              </a:lnSpc>
              <a:spcBef>
                <a:spcPts val="300"/>
              </a:spcBef>
              <a:spcAft>
                <a:spcPts val="0"/>
              </a:spcAft>
              <a:buSzPts val="1275"/>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0" st="0"/>
                                            </p:txEl>
                                          </p:spTgt>
                                        </p:tgtEl>
                                        <p:attrNameLst>
                                          <p:attrName>style.visibility</p:attrName>
                                        </p:attrNameLst>
                                      </p:cBhvr>
                                      <p:to>
                                        <p:strVal val="visible"/>
                                      </p:to>
                                    </p:set>
                                    <p:animEffect filter="fade" transition="in">
                                      <p:cBhvr>
                                        <p:cTn dur="500"/>
                                        <p:tgtEl>
                                          <p:spTgt spid="2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1" st="1"/>
                                            </p:txEl>
                                          </p:spTgt>
                                        </p:tgtEl>
                                        <p:attrNameLst>
                                          <p:attrName>style.visibility</p:attrName>
                                        </p:attrNameLst>
                                      </p:cBhvr>
                                      <p:to>
                                        <p:strVal val="visible"/>
                                      </p:to>
                                    </p:set>
                                    <p:animEffect filter="fade" transition="in">
                                      <p:cBhvr>
                                        <p:cTn dur="500"/>
                                        <p:tgtEl>
                                          <p:spTgt spid="2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2" st="2"/>
                                            </p:txEl>
                                          </p:spTgt>
                                        </p:tgtEl>
                                        <p:attrNameLst>
                                          <p:attrName>style.visibility</p:attrName>
                                        </p:attrNameLst>
                                      </p:cBhvr>
                                      <p:to>
                                        <p:strVal val="visible"/>
                                      </p:to>
                                    </p:set>
                                    <p:animEffect filter="fade" transition="in">
                                      <p:cBhvr>
                                        <p:cTn dur="500"/>
                                        <p:tgtEl>
                                          <p:spTgt spid="2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3" st="3"/>
                                            </p:txEl>
                                          </p:spTgt>
                                        </p:tgtEl>
                                        <p:attrNameLst>
                                          <p:attrName>style.visibility</p:attrName>
                                        </p:attrNameLst>
                                      </p:cBhvr>
                                      <p:to>
                                        <p:strVal val="visible"/>
                                      </p:to>
                                    </p:set>
                                    <p:animEffect filter="fade" transition="in">
                                      <p:cBhvr>
                                        <p:cTn dur="500"/>
                                        <p:tgtEl>
                                          <p:spTgt spid="2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4" st="4"/>
                                            </p:txEl>
                                          </p:spTgt>
                                        </p:tgtEl>
                                        <p:attrNameLst>
                                          <p:attrName>style.visibility</p:attrName>
                                        </p:attrNameLst>
                                      </p:cBhvr>
                                      <p:to>
                                        <p:strVal val="visible"/>
                                      </p:to>
                                    </p:set>
                                    <p:animEffect filter="fade" transition="in">
                                      <p:cBhvr>
                                        <p:cTn dur="500"/>
                                        <p:tgtEl>
                                          <p:spTgt spid="21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1"/>
          <p:cNvSpPr txBox="1"/>
          <p:nvPr>
            <p:ph type="title"/>
          </p:nvPr>
        </p:nvSpPr>
        <p:spPr>
          <a:xfrm>
            <a:off x="958238" y="273844"/>
            <a:ext cx="75345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 sz="4400">
                <a:latin typeface="Calibri"/>
                <a:ea typeface="Calibri"/>
                <a:cs typeface="Calibri"/>
                <a:sym typeface="Calibri"/>
              </a:rPr>
              <a:t>Is This a Legislative Body? </a:t>
            </a:r>
            <a:endParaRPr sz="4400">
              <a:latin typeface="Calibri"/>
              <a:ea typeface="Calibri"/>
              <a:cs typeface="Calibri"/>
              <a:sym typeface="Calibri"/>
            </a:endParaRPr>
          </a:p>
        </p:txBody>
      </p:sp>
      <p:sp>
        <p:nvSpPr>
          <p:cNvPr id="60" name="Google Shape;60;p11"/>
          <p:cNvSpPr txBox="1"/>
          <p:nvPr>
            <p:ph idx="1" type="body"/>
          </p:nvPr>
        </p:nvSpPr>
        <p:spPr>
          <a:xfrm>
            <a:off x="958238" y="1348740"/>
            <a:ext cx="7543800" cy="3314700"/>
          </a:xfrm>
          <a:prstGeom prst="rect">
            <a:avLst/>
          </a:prstGeom>
          <a:noFill/>
          <a:ln>
            <a:noFill/>
          </a:ln>
        </p:spPr>
        <p:txBody>
          <a:bodyPr anchorCtr="0" anchor="t" bIns="45700" lIns="91425" spcFirstLastPara="1" rIns="91425" wrap="square" tIns="45700">
            <a:noAutofit/>
          </a:bodyPr>
          <a:lstStyle/>
          <a:p>
            <a:pPr indent="-151130" lvl="0" marL="137160" rtl="0" algn="l">
              <a:lnSpc>
                <a:spcPct val="90000"/>
              </a:lnSpc>
              <a:spcBef>
                <a:spcPts val="0"/>
              </a:spcBef>
              <a:spcAft>
                <a:spcPts val="0"/>
              </a:spcAft>
              <a:buSzPts val="2380"/>
              <a:buChar char="•"/>
            </a:pPr>
            <a:r>
              <a:rPr lang="en" sz="2800">
                <a:latin typeface="Calibri"/>
                <a:ea typeface="Calibri"/>
                <a:cs typeface="Calibri"/>
                <a:sym typeface="Calibri"/>
              </a:rPr>
              <a:t>The Brown Act applies to all “Legislative  Bodies”</a:t>
            </a:r>
            <a:endParaRPr/>
          </a:p>
          <a:p>
            <a:pPr indent="-151130" lvl="0" marL="137160" rtl="0" algn="l">
              <a:lnSpc>
                <a:spcPct val="90000"/>
              </a:lnSpc>
              <a:spcBef>
                <a:spcPts val="0"/>
              </a:spcBef>
              <a:spcAft>
                <a:spcPts val="0"/>
              </a:spcAft>
              <a:buSzPts val="2380"/>
              <a:buChar char="•"/>
            </a:pPr>
            <a:r>
              <a:rPr lang="en" sz="2800">
                <a:latin typeface="Calibri"/>
                <a:ea typeface="Calibri"/>
                <a:cs typeface="Calibri"/>
                <a:sym typeface="Calibri"/>
              </a:rPr>
              <a:t>“Legislative Bodies” include: </a:t>
            </a:r>
            <a:endParaRPr/>
          </a:p>
          <a:p>
            <a:pPr indent="-457200" lvl="1" marL="914400" rtl="0" algn="l">
              <a:lnSpc>
                <a:spcPct val="90000"/>
              </a:lnSpc>
              <a:spcBef>
                <a:spcPts val="560"/>
              </a:spcBef>
              <a:spcAft>
                <a:spcPts val="0"/>
              </a:spcAft>
              <a:buSzPts val="2380"/>
              <a:buAutoNum type="arabicParenR"/>
            </a:pPr>
            <a:r>
              <a:rPr lang="en" sz="2800">
                <a:latin typeface="Calibri"/>
                <a:ea typeface="Calibri"/>
                <a:cs typeface="Calibri"/>
                <a:sym typeface="Calibri"/>
              </a:rPr>
              <a:t>“Governing Bodies” </a:t>
            </a:r>
            <a:endParaRPr/>
          </a:p>
          <a:p>
            <a:pPr indent="-457200" lvl="1" marL="914400" rtl="0" algn="l">
              <a:lnSpc>
                <a:spcPct val="90000"/>
              </a:lnSpc>
              <a:spcBef>
                <a:spcPts val="560"/>
              </a:spcBef>
              <a:spcAft>
                <a:spcPts val="0"/>
              </a:spcAft>
              <a:buSzPts val="2380"/>
              <a:buAutoNum type="arabicParenR"/>
            </a:pPr>
            <a:r>
              <a:rPr lang="en" sz="2800">
                <a:latin typeface="Calibri"/>
                <a:ea typeface="Calibri"/>
                <a:cs typeface="Calibri"/>
                <a:sym typeface="Calibri"/>
              </a:rPr>
              <a:t>“Appointed Bodies”</a:t>
            </a:r>
            <a:endParaRPr/>
          </a:p>
          <a:p>
            <a:pPr indent="-457200" lvl="1" marL="914400" rtl="0" algn="l">
              <a:lnSpc>
                <a:spcPct val="90000"/>
              </a:lnSpc>
              <a:spcBef>
                <a:spcPts val="560"/>
              </a:spcBef>
              <a:spcAft>
                <a:spcPts val="0"/>
              </a:spcAft>
              <a:buSzPts val="2380"/>
              <a:buAutoNum type="arabicParenR"/>
            </a:pPr>
            <a:r>
              <a:rPr lang="en" sz="2800">
                <a:latin typeface="Calibri"/>
                <a:ea typeface="Calibri"/>
                <a:cs typeface="Calibri"/>
                <a:sym typeface="Calibri"/>
              </a:rPr>
              <a:t>Certain private entities </a:t>
            </a:r>
            <a:endParaRPr sz="28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2"/>
          <p:cNvSpPr txBox="1"/>
          <p:nvPr>
            <p:ph type="title"/>
          </p:nvPr>
        </p:nvSpPr>
        <p:spPr>
          <a:xfrm>
            <a:off x="958238" y="273844"/>
            <a:ext cx="75345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 sz="4400">
                <a:latin typeface="Calibri"/>
                <a:ea typeface="Calibri"/>
                <a:cs typeface="Calibri"/>
                <a:sym typeface="Calibri"/>
              </a:rPr>
              <a:t>“Governing Bodies”  </a:t>
            </a:r>
            <a:endParaRPr sz="4400">
              <a:latin typeface="Calibri"/>
              <a:ea typeface="Calibri"/>
              <a:cs typeface="Calibri"/>
              <a:sym typeface="Calibri"/>
            </a:endParaRPr>
          </a:p>
        </p:txBody>
      </p:sp>
      <p:sp>
        <p:nvSpPr>
          <p:cNvPr id="66" name="Google Shape;66;p12"/>
          <p:cNvSpPr txBox="1"/>
          <p:nvPr>
            <p:ph idx="1" type="body"/>
          </p:nvPr>
        </p:nvSpPr>
        <p:spPr>
          <a:xfrm>
            <a:off x="958238" y="1348740"/>
            <a:ext cx="7543800" cy="3314700"/>
          </a:xfrm>
          <a:prstGeom prst="rect">
            <a:avLst/>
          </a:prstGeom>
          <a:noFill/>
          <a:ln>
            <a:noFill/>
          </a:ln>
        </p:spPr>
        <p:txBody>
          <a:bodyPr anchorCtr="0" anchor="t" bIns="45700" lIns="91425" spcFirstLastPara="1" rIns="91425" wrap="square" tIns="45700">
            <a:normAutofit fontScale="92500" lnSpcReduction="10000"/>
          </a:bodyPr>
          <a:lstStyle/>
          <a:p>
            <a:pPr indent="-139795" lvl="0" marL="137160" rtl="0" algn="l">
              <a:lnSpc>
                <a:spcPct val="90000"/>
              </a:lnSpc>
              <a:spcBef>
                <a:spcPts val="0"/>
              </a:spcBef>
              <a:spcAft>
                <a:spcPts val="0"/>
              </a:spcAft>
              <a:buSzPct val="99166"/>
              <a:buChar char="•"/>
            </a:pPr>
            <a:r>
              <a:rPr lang="en" sz="2400">
                <a:latin typeface="Calibri"/>
                <a:ea typeface="Calibri"/>
                <a:cs typeface="Calibri"/>
                <a:sym typeface="Calibri"/>
              </a:rPr>
              <a:t>The governing body of a local agency or any other local body created by state or federal statute is subject to the Brown Act.  </a:t>
            </a:r>
            <a:endParaRPr sz="1600"/>
          </a:p>
          <a:p>
            <a:pPr indent="-139795" lvl="0" marL="137160" rtl="0" algn="l">
              <a:lnSpc>
                <a:spcPct val="90000"/>
              </a:lnSpc>
              <a:spcBef>
                <a:spcPts val="560"/>
              </a:spcBef>
              <a:spcAft>
                <a:spcPts val="0"/>
              </a:spcAft>
              <a:buSzPct val="99166"/>
              <a:buChar char="•"/>
            </a:pPr>
            <a:r>
              <a:rPr lang="en" sz="2400">
                <a:latin typeface="Calibri"/>
                <a:ea typeface="Calibri"/>
                <a:cs typeface="Calibri"/>
                <a:sym typeface="Calibri"/>
              </a:rPr>
              <a:t>Examples:  Community College District Board of Trustees, City Council, School Board</a:t>
            </a:r>
            <a:endParaRPr sz="1600"/>
          </a:p>
          <a:p>
            <a:pPr indent="-139795" lvl="1" marL="342900" rtl="0" algn="l">
              <a:lnSpc>
                <a:spcPct val="90000"/>
              </a:lnSpc>
              <a:spcBef>
                <a:spcPts val="560"/>
              </a:spcBef>
              <a:spcAft>
                <a:spcPts val="0"/>
              </a:spcAft>
              <a:buSzPct val="99166"/>
              <a:buChar char="•"/>
            </a:pPr>
            <a:r>
              <a:rPr lang="en" sz="2400">
                <a:latin typeface="Calibri"/>
                <a:ea typeface="Calibri"/>
                <a:cs typeface="Calibri"/>
                <a:sym typeface="Calibri"/>
              </a:rPr>
              <a:t>Education Code 70902:  “Every community college district shall be under the control of a board of trustees…”</a:t>
            </a:r>
            <a:endParaRPr/>
          </a:p>
          <a:p>
            <a:pPr indent="-139795" lvl="1" marL="342900" rtl="0" algn="l">
              <a:lnSpc>
                <a:spcPct val="90000"/>
              </a:lnSpc>
              <a:spcBef>
                <a:spcPts val="560"/>
              </a:spcBef>
              <a:spcAft>
                <a:spcPts val="0"/>
              </a:spcAft>
              <a:buSzPct val="99166"/>
              <a:buChar char="•"/>
            </a:pPr>
            <a:r>
              <a:rPr lang="en" sz="2400">
                <a:latin typeface="Calibri"/>
                <a:ea typeface="Calibri"/>
                <a:cs typeface="Calibri"/>
                <a:sym typeface="Calibri"/>
              </a:rPr>
              <a:t>Education Code 72674:  Community College Foundation Boards are subject to the Brown Act</a:t>
            </a:r>
            <a:endParaRPr sz="1600"/>
          </a:p>
          <a:p>
            <a:pPr indent="-139795" lvl="0" marL="137160" rtl="0" algn="l">
              <a:lnSpc>
                <a:spcPct val="90000"/>
              </a:lnSpc>
              <a:spcBef>
                <a:spcPts val="560"/>
              </a:spcBef>
              <a:spcAft>
                <a:spcPts val="0"/>
              </a:spcAft>
              <a:buSzPct val="99166"/>
              <a:buChar char="•"/>
            </a:pPr>
            <a:r>
              <a:rPr lang="en" sz="2400">
                <a:latin typeface="Calibri"/>
                <a:ea typeface="Calibri"/>
                <a:cs typeface="Calibri"/>
                <a:sym typeface="Calibri"/>
              </a:rPr>
              <a:t>Bottom Line:  If created by statute, the local body is covered by the Brown Act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3"/>
          <p:cNvSpPr txBox="1"/>
          <p:nvPr>
            <p:ph type="title"/>
          </p:nvPr>
        </p:nvSpPr>
        <p:spPr>
          <a:xfrm>
            <a:off x="958238" y="273844"/>
            <a:ext cx="75345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 sz="4400">
                <a:latin typeface="Calibri"/>
                <a:ea typeface="Calibri"/>
                <a:cs typeface="Calibri"/>
                <a:sym typeface="Calibri"/>
              </a:rPr>
              <a:t>“Appointed Bodies”</a:t>
            </a:r>
            <a:endParaRPr sz="4400">
              <a:latin typeface="Calibri"/>
              <a:ea typeface="Calibri"/>
              <a:cs typeface="Calibri"/>
              <a:sym typeface="Calibri"/>
            </a:endParaRPr>
          </a:p>
        </p:txBody>
      </p:sp>
      <p:sp>
        <p:nvSpPr>
          <p:cNvPr id="72" name="Google Shape;72;p13"/>
          <p:cNvSpPr txBox="1"/>
          <p:nvPr>
            <p:ph idx="1" type="body"/>
          </p:nvPr>
        </p:nvSpPr>
        <p:spPr>
          <a:xfrm>
            <a:off x="958238" y="1348740"/>
            <a:ext cx="7543800" cy="3314700"/>
          </a:xfrm>
          <a:prstGeom prst="rect">
            <a:avLst/>
          </a:prstGeom>
          <a:noFill/>
          <a:ln>
            <a:noFill/>
          </a:ln>
        </p:spPr>
        <p:txBody>
          <a:bodyPr anchorCtr="0" anchor="t" bIns="45700" lIns="91425" spcFirstLastPara="1" rIns="91425" wrap="square" tIns="45700">
            <a:normAutofit lnSpcReduction="20000"/>
          </a:bodyPr>
          <a:lstStyle/>
          <a:p>
            <a:pPr indent="-129540" lvl="0" marL="137160" rtl="0" algn="l">
              <a:lnSpc>
                <a:spcPct val="90000"/>
              </a:lnSpc>
              <a:spcBef>
                <a:spcPts val="0"/>
              </a:spcBef>
              <a:spcAft>
                <a:spcPts val="0"/>
              </a:spcAft>
              <a:buSzPts val="2040"/>
              <a:buChar char="•"/>
            </a:pPr>
            <a:r>
              <a:rPr b="1" lang="en" sz="2400">
                <a:latin typeface="Calibri"/>
                <a:ea typeface="Calibri"/>
                <a:cs typeface="Calibri"/>
                <a:sym typeface="Calibri"/>
              </a:rPr>
              <a:t>General Rule</a:t>
            </a:r>
            <a:r>
              <a:rPr lang="en" sz="2400">
                <a:latin typeface="Calibri"/>
                <a:ea typeface="Calibri"/>
                <a:cs typeface="Calibri"/>
                <a:sym typeface="Calibri"/>
              </a:rPr>
              <a:t>:  A commission, committee, board, or other body of a local agency, whether permanent or temporary, decision-making or advisory, created by charter, ordinance, resolution, or formal action of a legislative body.</a:t>
            </a:r>
            <a:endParaRPr/>
          </a:p>
          <a:p>
            <a:pPr indent="-129540" lvl="0" marL="137160" rtl="0" algn="l">
              <a:lnSpc>
                <a:spcPct val="90000"/>
              </a:lnSpc>
              <a:spcBef>
                <a:spcPts val="480"/>
              </a:spcBef>
              <a:spcAft>
                <a:spcPts val="0"/>
              </a:spcAft>
              <a:buSzPts val="2040"/>
              <a:buChar char="•"/>
            </a:pPr>
            <a:r>
              <a:rPr b="1" lang="en" sz="2400">
                <a:latin typeface="Calibri"/>
                <a:ea typeface="Calibri"/>
                <a:cs typeface="Calibri"/>
                <a:sym typeface="Calibri"/>
              </a:rPr>
              <a:t>Bottom Line:  </a:t>
            </a:r>
            <a:r>
              <a:rPr lang="en" sz="2400">
                <a:latin typeface="Calibri"/>
                <a:ea typeface="Calibri"/>
                <a:cs typeface="Calibri"/>
                <a:sym typeface="Calibri"/>
              </a:rPr>
              <a:t>Committees created by formal action of a legislative body are subject to the Brown Act.  </a:t>
            </a:r>
            <a:endParaRPr/>
          </a:p>
          <a:p>
            <a:pPr indent="-129540" lvl="0" marL="137160" rtl="0" algn="l">
              <a:lnSpc>
                <a:spcPct val="90000"/>
              </a:lnSpc>
              <a:spcBef>
                <a:spcPts val="480"/>
              </a:spcBef>
              <a:spcAft>
                <a:spcPts val="0"/>
              </a:spcAft>
              <a:buSzPts val="2040"/>
              <a:buChar char="•"/>
            </a:pPr>
            <a:r>
              <a:rPr b="1" lang="en" sz="2400">
                <a:latin typeface="Calibri"/>
                <a:ea typeface="Calibri"/>
                <a:cs typeface="Calibri"/>
                <a:sym typeface="Calibri"/>
              </a:rPr>
              <a:t>Example - Academic Senates:  </a:t>
            </a:r>
            <a:r>
              <a:rPr lang="en" sz="2400">
                <a:latin typeface="Calibri"/>
                <a:ea typeface="Calibri"/>
                <a:cs typeface="Calibri"/>
                <a:sym typeface="Calibri"/>
              </a:rPr>
              <a:t>Are the Los Rios District Academic Senate and College Academic Senates advisory bodies created by formal action of the board of trustees?           Are the meetings of our Senates subject to the                Brown Act? </a:t>
            </a:r>
            <a:endParaRPr sz="24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4"/>
          <p:cNvSpPr txBox="1"/>
          <p:nvPr>
            <p:ph type="title"/>
          </p:nvPr>
        </p:nvSpPr>
        <p:spPr>
          <a:xfrm>
            <a:off x="958238" y="273844"/>
            <a:ext cx="75345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000"/>
              <a:buFont typeface="Calibri"/>
              <a:buNone/>
            </a:pPr>
            <a:r>
              <a:rPr lang="en" sz="4000">
                <a:latin typeface="Calibri"/>
                <a:ea typeface="Calibri"/>
                <a:cs typeface="Calibri"/>
                <a:sym typeface="Calibri"/>
              </a:rPr>
              <a:t>What About Our Academic Senates? </a:t>
            </a:r>
            <a:endParaRPr sz="4000">
              <a:latin typeface="Calibri"/>
              <a:ea typeface="Calibri"/>
              <a:cs typeface="Calibri"/>
              <a:sym typeface="Calibri"/>
            </a:endParaRPr>
          </a:p>
        </p:txBody>
      </p:sp>
      <p:sp>
        <p:nvSpPr>
          <p:cNvPr id="78" name="Google Shape;78;p14"/>
          <p:cNvSpPr txBox="1"/>
          <p:nvPr>
            <p:ph idx="1" type="body"/>
          </p:nvPr>
        </p:nvSpPr>
        <p:spPr>
          <a:xfrm>
            <a:off x="958238" y="1348740"/>
            <a:ext cx="7543800" cy="3314700"/>
          </a:xfrm>
          <a:prstGeom prst="rect">
            <a:avLst/>
          </a:prstGeom>
          <a:noFill/>
          <a:ln>
            <a:noFill/>
          </a:ln>
        </p:spPr>
        <p:txBody>
          <a:bodyPr anchorCtr="0" anchor="t" bIns="45700" lIns="91425" spcFirstLastPara="1" rIns="91425" wrap="square" tIns="45700">
            <a:normAutofit lnSpcReduction="20000"/>
          </a:bodyPr>
          <a:lstStyle/>
          <a:p>
            <a:pPr indent="-172720" lvl="0" marL="137160" rtl="0" algn="l">
              <a:lnSpc>
                <a:spcPct val="90000"/>
              </a:lnSpc>
              <a:spcBef>
                <a:spcPts val="0"/>
              </a:spcBef>
              <a:spcAft>
                <a:spcPts val="0"/>
              </a:spcAft>
              <a:buSzPts val="2720"/>
              <a:buChar char="•"/>
            </a:pPr>
            <a:r>
              <a:rPr b="1" lang="en" sz="2400">
                <a:latin typeface="Calibri"/>
                <a:ea typeface="Calibri"/>
                <a:cs typeface="Calibri"/>
                <a:sym typeface="Calibri"/>
              </a:rPr>
              <a:t>Board Policy 3412, Section 2.3</a:t>
            </a:r>
            <a:r>
              <a:rPr lang="en" sz="2400">
                <a:latin typeface="Calibri"/>
                <a:ea typeface="Calibri"/>
                <a:cs typeface="Calibri"/>
                <a:sym typeface="Calibri"/>
              </a:rPr>
              <a:t>:  The Board of Trustees recognizes the District Academic Senate…for the purpose of making recommendations on developing district-wide educational policies and procedures in accordance with this Policy. The primary responsibility of the District Academic Senate is to make recommendations to the Board of Trustees, or designee, with respect to academic and professional matters. </a:t>
            </a:r>
            <a:endParaRPr sz="2400">
              <a:latin typeface="Calibri"/>
              <a:ea typeface="Calibri"/>
              <a:cs typeface="Calibri"/>
              <a:sym typeface="Calibri"/>
            </a:endParaRPr>
          </a:p>
          <a:p>
            <a:pPr indent="-172720" lvl="0" marL="137160" rtl="0" algn="l">
              <a:lnSpc>
                <a:spcPct val="90000"/>
              </a:lnSpc>
              <a:spcBef>
                <a:spcPts val="0"/>
              </a:spcBef>
              <a:spcAft>
                <a:spcPts val="0"/>
              </a:spcAft>
              <a:buSzPts val="2720"/>
              <a:buChar char="•"/>
            </a:pPr>
            <a:r>
              <a:rPr b="1" lang="en" sz="2400">
                <a:latin typeface="Calibri"/>
                <a:ea typeface="Calibri"/>
                <a:cs typeface="Calibri"/>
                <a:sym typeface="Calibri"/>
              </a:rPr>
              <a:t>P-3412, Section 2.2:</a:t>
            </a:r>
            <a:r>
              <a:rPr lang="en" sz="2400">
                <a:latin typeface="Calibri"/>
                <a:ea typeface="Calibri"/>
                <a:cs typeface="Calibri"/>
                <a:sym typeface="Calibri"/>
              </a:rPr>
              <a:t> College Academic Senates </a:t>
            </a:r>
            <a:endParaRPr/>
          </a:p>
          <a:p>
            <a:pPr indent="-172720" lvl="0" marL="137160" rtl="0" algn="l">
              <a:lnSpc>
                <a:spcPct val="90000"/>
              </a:lnSpc>
              <a:spcBef>
                <a:spcPts val="0"/>
              </a:spcBef>
              <a:spcAft>
                <a:spcPts val="0"/>
              </a:spcAft>
              <a:buSzPts val="2720"/>
              <a:buChar char="•"/>
            </a:pPr>
            <a:r>
              <a:rPr lang="en" sz="2400">
                <a:latin typeface="Calibri"/>
                <a:ea typeface="Calibri"/>
                <a:cs typeface="Calibri"/>
                <a:sym typeface="Calibri"/>
              </a:rPr>
              <a:t>By definition the DAS and College Academic Senates are advisory bodies to the Los Rios board of trustees</a:t>
            </a:r>
            <a:endParaRPr sz="2400">
              <a:latin typeface="Calibri"/>
              <a:ea typeface="Calibri"/>
              <a:cs typeface="Calibri"/>
              <a:sym typeface="Calibri"/>
            </a:endParaRPr>
          </a:p>
          <a:p>
            <a:pPr indent="0" lvl="1" marL="457200" rtl="0" algn="l">
              <a:lnSpc>
                <a:spcPct val="90000"/>
              </a:lnSpc>
              <a:spcBef>
                <a:spcPts val="300"/>
              </a:spcBef>
              <a:spcAft>
                <a:spcPts val="0"/>
              </a:spcAft>
              <a:buSzPts val="1275"/>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5"/>
          <p:cNvSpPr txBox="1"/>
          <p:nvPr>
            <p:ph type="title"/>
          </p:nvPr>
        </p:nvSpPr>
        <p:spPr>
          <a:xfrm>
            <a:off x="958238" y="273844"/>
            <a:ext cx="75345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000"/>
              <a:buFont typeface="Calibri"/>
              <a:buNone/>
            </a:pPr>
            <a:r>
              <a:rPr lang="en" sz="4000">
                <a:latin typeface="Calibri"/>
                <a:ea typeface="Calibri"/>
                <a:cs typeface="Calibri"/>
                <a:sym typeface="Calibri"/>
              </a:rPr>
              <a:t>What About Our Academic Senates? </a:t>
            </a:r>
            <a:endParaRPr sz="4000">
              <a:latin typeface="Calibri"/>
              <a:ea typeface="Calibri"/>
              <a:cs typeface="Calibri"/>
              <a:sym typeface="Calibri"/>
            </a:endParaRPr>
          </a:p>
        </p:txBody>
      </p:sp>
      <p:sp>
        <p:nvSpPr>
          <p:cNvPr id="84" name="Google Shape;84;p15"/>
          <p:cNvSpPr txBox="1"/>
          <p:nvPr>
            <p:ph idx="1" type="body"/>
          </p:nvPr>
        </p:nvSpPr>
        <p:spPr>
          <a:xfrm>
            <a:off x="958238" y="1348740"/>
            <a:ext cx="7543800" cy="3314700"/>
          </a:xfrm>
          <a:prstGeom prst="rect">
            <a:avLst/>
          </a:prstGeom>
          <a:noFill/>
          <a:ln>
            <a:noFill/>
          </a:ln>
        </p:spPr>
        <p:txBody>
          <a:bodyPr anchorCtr="0" anchor="t" bIns="45700" lIns="91425" spcFirstLastPara="1" rIns="91425" wrap="square" tIns="45700">
            <a:normAutofit lnSpcReduction="20000"/>
          </a:bodyPr>
          <a:lstStyle/>
          <a:p>
            <a:pPr indent="-139827" lvl="0" marL="137160" rtl="0" algn="l">
              <a:lnSpc>
                <a:spcPct val="90000"/>
              </a:lnSpc>
              <a:spcBef>
                <a:spcPts val="0"/>
              </a:spcBef>
              <a:spcAft>
                <a:spcPts val="0"/>
              </a:spcAft>
              <a:buSzPts val="2202"/>
              <a:buChar char="•"/>
            </a:pPr>
            <a:r>
              <a:rPr lang="en" sz="2400">
                <a:latin typeface="Calibri"/>
                <a:ea typeface="Calibri"/>
                <a:cs typeface="Calibri"/>
                <a:sym typeface="Calibri"/>
              </a:rPr>
              <a:t>Title 5, section 53202 establishes the procedures for the formation of an academic senate</a:t>
            </a:r>
            <a:endParaRPr sz="1600"/>
          </a:p>
          <a:p>
            <a:pPr indent="-139827" lvl="0" marL="137160" rtl="0" algn="l">
              <a:lnSpc>
                <a:spcPct val="90000"/>
              </a:lnSpc>
              <a:spcBef>
                <a:spcPts val="518"/>
              </a:spcBef>
              <a:spcAft>
                <a:spcPts val="0"/>
              </a:spcAft>
              <a:buSzPts val="2202"/>
              <a:buChar char="•"/>
            </a:pPr>
            <a:r>
              <a:rPr lang="en" sz="2400">
                <a:latin typeface="Calibri"/>
                <a:ea typeface="Calibri"/>
                <a:cs typeface="Calibri"/>
                <a:sym typeface="Calibri"/>
              </a:rPr>
              <a:t>The steps include a vote of the faculty, plus certain actions by the district board after the faculty vote (recognition of the senate, authorization for faculty to establish structures and procedures, etc.)</a:t>
            </a:r>
            <a:endParaRPr sz="1600"/>
          </a:p>
          <a:p>
            <a:pPr indent="-139827" lvl="0" marL="137160" rtl="0" algn="l">
              <a:lnSpc>
                <a:spcPct val="90000"/>
              </a:lnSpc>
              <a:spcBef>
                <a:spcPts val="518"/>
              </a:spcBef>
              <a:spcAft>
                <a:spcPts val="0"/>
              </a:spcAft>
              <a:buSzPts val="2202"/>
              <a:buChar char="•"/>
            </a:pPr>
            <a:r>
              <a:rPr lang="en" sz="2400">
                <a:latin typeface="Calibri"/>
                <a:ea typeface="Calibri"/>
                <a:cs typeface="Calibri"/>
                <a:sym typeface="Calibri"/>
              </a:rPr>
              <a:t>“The legally mandated joint action to be taken by the faculty of a community college and a district board in establishing an academic senate constitutes the requisite “formal action” contemplated by [the Brown Act].”                                                                                                  	</a:t>
            </a:r>
            <a:r>
              <a:rPr lang="en" sz="2000">
                <a:latin typeface="Calibri"/>
                <a:ea typeface="Calibri"/>
                <a:cs typeface="Calibri"/>
                <a:sym typeface="Calibri"/>
              </a:rPr>
              <a:t>          - Attorney General Opinion No. 83-304 (1983)</a:t>
            </a:r>
            <a:endParaRPr sz="1400"/>
          </a:p>
          <a:p>
            <a:pPr indent="-47291" lvl="0" marL="137160" rtl="0" algn="l">
              <a:lnSpc>
                <a:spcPct val="90000"/>
              </a:lnSpc>
              <a:spcBef>
                <a:spcPts val="333"/>
              </a:spcBef>
              <a:spcAft>
                <a:spcPts val="0"/>
              </a:spcAft>
              <a:buSzPts val="1415"/>
              <a:buNone/>
            </a:pPr>
            <a:r>
              <a:t/>
            </a:r>
            <a:endParaRPr sz="1665"/>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type="title"/>
          </p:nvPr>
        </p:nvSpPr>
        <p:spPr>
          <a:xfrm>
            <a:off x="958238" y="273844"/>
            <a:ext cx="75345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 sz="4400">
                <a:latin typeface="Calibri"/>
                <a:ea typeface="Calibri"/>
                <a:cs typeface="Calibri"/>
                <a:sym typeface="Calibri"/>
              </a:rPr>
              <a:t>Appointed Bodies -</a:t>
            </a:r>
            <a:br>
              <a:rPr lang="en" sz="4400">
                <a:latin typeface="Calibri"/>
                <a:ea typeface="Calibri"/>
                <a:cs typeface="Calibri"/>
                <a:sym typeface="Calibri"/>
              </a:rPr>
            </a:br>
            <a:r>
              <a:rPr lang="en" sz="4400">
                <a:latin typeface="Calibri"/>
                <a:ea typeface="Calibri"/>
                <a:cs typeface="Calibri"/>
                <a:sym typeface="Calibri"/>
              </a:rPr>
              <a:t>The Waterfall Effect </a:t>
            </a:r>
            <a:endParaRPr sz="4400">
              <a:latin typeface="Calibri"/>
              <a:ea typeface="Calibri"/>
              <a:cs typeface="Calibri"/>
              <a:sym typeface="Calibri"/>
            </a:endParaRPr>
          </a:p>
        </p:txBody>
      </p:sp>
      <p:sp>
        <p:nvSpPr>
          <p:cNvPr id="90" name="Google Shape;90;p16"/>
          <p:cNvSpPr txBox="1"/>
          <p:nvPr>
            <p:ph idx="1" type="body"/>
          </p:nvPr>
        </p:nvSpPr>
        <p:spPr>
          <a:xfrm>
            <a:off x="958238" y="1348740"/>
            <a:ext cx="7543800" cy="3314700"/>
          </a:xfrm>
          <a:prstGeom prst="rect">
            <a:avLst/>
          </a:prstGeom>
          <a:noFill/>
          <a:ln>
            <a:noFill/>
          </a:ln>
        </p:spPr>
        <p:txBody>
          <a:bodyPr anchorCtr="0" anchor="t" bIns="45700" lIns="91425" spcFirstLastPara="1" rIns="91425" wrap="square" tIns="45700">
            <a:normAutofit lnSpcReduction="10000"/>
          </a:bodyPr>
          <a:lstStyle/>
          <a:p>
            <a:pPr indent="-129540" lvl="0" marL="137160" rtl="0" algn="l">
              <a:lnSpc>
                <a:spcPct val="90000"/>
              </a:lnSpc>
              <a:spcBef>
                <a:spcPts val="0"/>
              </a:spcBef>
              <a:spcAft>
                <a:spcPts val="0"/>
              </a:spcAft>
              <a:buSzPts val="2040"/>
              <a:buChar char="•"/>
            </a:pPr>
            <a:r>
              <a:rPr b="1" lang="en" sz="2400">
                <a:latin typeface="Calibri"/>
                <a:ea typeface="Calibri"/>
                <a:cs typeface="Calibri"/>
                <a:sym typeface="Calibri"/>
              </a:rPr>
              <a:t>General Rule</a:t>
            </a:r>
            <a:r>
              <a:rPr lang="en" sz="2400">
                <a:latin typeface="Calibri"/>
                <a:ea typeface="Calibri"/>
                <a:cs typeface="Calibri"/>
                <a:sym typeface="Calibri"/>
              </a:rPr>
              <a:t>:  A commission, committee, board, or other body of a local agency, whether permanent or temporary, decision-making or advisory, created by charter, ordinance, resolution, or formal action of a legislative body.</a:t>
            </a:r>
            <a:endParaRPr/>
          </a:p>
          <a:p>
            <a:pPr indent="-129540" lvl="0" marL="137160" rtl="0" algn="l">
              <a:lnSpc>
                <a:spcPct val="90000"/>
              </a:lnSpc>
              <a:spcBef>
                <a:spcPts val="480"/>
              </a:spcBef>
              <a:spcAft>
                <a:spcPts val="0"/>
              </a:spcAft>
              <a:buSzPts val="2040"/>
              <a:buChar char="•"/>
            </a:pPr>
            <a:r>
              <a:rPr b="1" lang="en" sz="2400">
                <a:latin typeface="Calibri"/>
                <a:ea typeface="Calibri"/>
                <a:cs typeface="Calibri"/>
                <a:sym typeface="Calibri"/>
              </a:rPr>
              <a:t>Bottom Line:  </a:t>
            </a:r>
            <a:r>
              <a:rPr lang="en" sz="2400">
                <a:latin typeface="Calibri"/>
                <a:ea typeface="Calibri"/>
                <a:cs typeface="Calibri"/>
                <a:sym typeface="Calibri"/>
              </a:rPr>
              <a:t>Committees created by formal action of a legislative body are subject to the Brown Act.  </a:t>
            </a:r>
            <a:endParaRPr/>
          </a:p>
          <a:p>
            <a:pPr indent="-129540" lvl="0" marL="137160" rtl="0" algn="l">
              <a:lnSpc>
                <a:spcPct val="90000"/>
              </a:lnSpc>
              <a:spcBef>
                <a:spcPts val="480"/>
              </a:spcBef>
              <a:spcAft>
                <a:spcPts val="0"/>
              </a:spcAft>
              <a:buSzPts val="2040"/>
              <a:buChar char="•"/>
            </a:pPr>
            <a:r>
              <a:rPr b="1" lang="en" sz="2400">
                <a:latin typeface="Calibri"/>
                <a:ea typeface="Calibri"/>
                <a:cs typeface="Calibri"/>
                <a:sym typeface="Calibri"/>
              </a:rPr>
              <a:t>Subcommittees:  </a:t>
            </a:r>
            <a:r>
              <a:rPr lang="en" sz="2400">
                <a:latin typeface="Calibri"/>
                <a:ea typeface="Calibri"/>
                <a:cs typeface="Calibri"/>
                <a:sym typeface="Calibri"/>
              </a:rPr>
              <a:t>What about subcommittees created by the DAS, Student Senates, Foundation Board, or College Academic Senates?  </a:t>
            </a:r>
            <a:endParaRPr sz="24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958238" y="273844"/>
            <a:ext cx="75345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 sz="4400">
                <a:latin typeface="Calibri"/>
                <a:ea typeface="Calibri"/>
                <a:cs typeface="Calibri"/>
                <a:sym typeface="Calibri"/>
              </a:rPr>
              <a:t>Appointed Bodies – Standing Committees</a:t>
            </a:r>
            <a:endParaRPr sz="4400">
              <a:latin typeface="Calibri"/>
              <a:ea typeface="Calibri"/>
              <a:cs typeface="Calibri"/>
              <a:sym typeface="Calibri"/>
            </a:endParaRPr>
          </a:p>
        </p:txBody>
      </p:sp>
      <p:sp>
        <p:nvSpPr>
          <p:cNvPr id="96" name="Google Shape;96;p17"/>
          <p:cNvSpPr txBox="1"/>
          <p:nvPr>
            <p:ph idx="1" type="body"/>
          </p:nvPr>
        </p:nvSpPr>
        <p:spPr>
          <a:xfrm>
            <a:off x="958238" y="1348740"/>
            <a:ext cx="7543800" cy="3314700"/>
          </a:xfrm>
          <a:prstGeom prst="rect">
            <a:avLst/>
          </a:prstGeom>
          <a:noFill/>
          <a:ln>
            <a:noFill/>
          </a:ln>
        </p:spPr>
        <p:txBody>
          <a:bodyPr anchorCtr="0" anchor="t" bIns="45700" lIns="91425" spcFirstLastPara="1" rIns="91425" wrap="square" tIns="45700">
            <a:normAutofit lnSpcReduction="10000"/>
          </a:bodyPr>
          <a:lstStyle/>
          <a:p>
            <a:pPr indent="-172720" lvl="0" marL="137160" rtl="0" algn="l">
              <a:lnSpc>
                <a:spcPct val="90000"/>
              </a:lnSpc>
              <a:spcBef>
                <a:spcPts val="0"/>
              </a:spcBef>
              <a:spcAft>
                <a:spcPts val="0"/>
              </a:spcAft>
              <a:buSzPts val="2720"/>
              <a:buChar char="•"/>
            </a:pPr>
            <a:r>
              <a:rPr lang="en" sz="2800">
                <a:latin typeface="Calibri"/>
                <a:ea typeface="Calibri"/>
                <a:cs typeface="Calibri"/>
                <a:sym typeface="Calibri"/>
              </a:rPr>
              <a:t>Standing Committees of a legislative body are </a:t>
            </a:r>
            <a:r>
              <a:rPr b="1" lang="en" sz="2800" u="sng">
                <a:latin typeface="Calibri"/>
                <a:ea typeface="Calibri"/>
                <a:cs typeface="Calibri"/>
                <a:sym typeface="Calibri"/>
              </a:rPr>
              <a:t>ALWAYS</a:t>
            </a:r>
            <a:r>
              <a:rPr lang="en" sz="2800">
                <a:latin typeface="Calibri"/>
                <a:ea typeface="Calibri"/>
                <a:cs typeface="Calibri"/>
                <a:sym typeface="Calibri"/>
              </a:rPr>
              <a:t> subject to the Brown Act. </a:t>
            </a:r>
            <a:endParaRPr sz="1600"/>
          </a:p>
          <a:p>
            <a:pPr indent="-342900" lvl="2" marL="742950" rtl="0" algn="l">
              <a:lnSpc>
                <a:spcPct val="90000"/>
              </a:lnSpc>
              <a:spcBef>
                <a:spcPts val="560"/>
              </a:spcBef>
              <a:spcAft>
                <a:spcPts val="0"/>
              </a:spcAft>
              <a:buSzPts val="2520"/>
              <a:buChar char="•"/>
            </a:pPr>
            <a:r>
              <a:rPr lang="en" sz="2400">
                <a:latin typeface="Calibri"/>
                <a:ea typeface="Calibri"/>
                <a:cs typeface="Calibri"/>
                <a:sym typeface="Calibri"/>
              </a:rPr>
              <a:t>Standing committees, irrespective of composition, which have either:  (1) a continuing subject matter jurisdiction, or (2) a meeting schedule fixed by resolution or formal action of the legislative body. </a:t>
            </a:r>
            <a:endParaRPr sz="1400"/>
          </a:p>
          <a:p>
            <a:pPr indent="-172720" lvl="0" marL="137160" rtl="0" algn="l">
              <a:lnSpc>
                <a:spcPct val="90000"/>
              </a:lnSpc>
              <a:spcBef>
                <a:spcPts val="640"/>
              </a:spcBef>
              <a:spcAft>
                <a:spcPts val="0"/>
              </a:spcAft>
              <a:buSzPts val="2720"/>
              <a:buChar char="•"/>
            </a:pPr>
            <a:r>
              <a:rPr lang="en" sz="2800">
                <a:latin typeface="Calibri"/>
                <a:ea typeface="Calibri"/>
                <a:cs typeface="Calibri"/>
                <a:sym typeface="Calibri"/>
              </a:rPr>
              <a:t>Examples:  long-term committees on budgets, transportation, professional development, or curriculum.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SCCC Curriculum Inst. 2020 Theme">
  <a:themeElements>
    <a:clrScheme name="ASCCC Spring Plenary 2023 2">
      <a:dk1>
        <a:srgbClr val="000000"/>
      </a:dk1>
      <a:lt1>
        <a:srgbClr val="FFFFFF"/>
      </a:lt1>
      <a:dk2>
        <a:srgbClr val="75122E"/>
      </a:dk2>
      <a:lt2>
        <a:srgbClr val="E7E6E6"/>
      </a:lt2>
      <a:accent1>
        <a:srgbClr val="07827C"/>
      </a:accent1>
      <a:accent2>
        <a:srgbClr val="FFCF71"/>
      </a:accent2>
      <a:accent3>
        <a:srgbClr val="4F473B"/>
      </a:accent3>
      <a:accent4>
        <a:srgbClr val="D33F2C"/>
      </a:accent4>
      <a:accent5>
        <a:srgbClr val="E8831D"/>
      </a:accent5>
      <a:accent6>
        <a:srgbClr val="D6BE78"/>
      </a:accent6>
      <a:hlink>
        <a:srgbClr val="74112E"/>
      </a:hlink>
      <a:folHlink>
        <a:srgbClr val="7411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