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9"/>
  </p:notesMasterIdLst>
  <p:sldIdLst>
    <p:sldId id="256" r:id="rId2"/>
    <p:sldId id="257" r:id="rId3"/>
    <p:sldId id="258" r:id="rId4"/>
    <p:sldId id="260" r:id="rId5"/>
    <p:sldId id="347" r:id="rId6"/>
    <p:sldId id="261" r:id="rId7"/>
    <p:sldId id="262" r:id="rId8"/>
    <p:sldId id="263" r:id="rId9"/>
    <p:sldId id="264" r:id="rId10"/>
    <p:sldId id="265" r:id="rId11"/>
    <p:sldId id="266" r:id="rId12"/>
    <p:sldId id="267" r:id="rId13"/>
    <p:sldId id="337" r:id="rId14"/>
    <p:sldId id="268" r:id="rId15"/>
    <p:sldId id="279" r:id="rId16"/>
    <p:sldId id="336" r:id="rId17"/>
    <p:sldId id="281" r:id="rId18"/>
    <p:sldId id="282" r:id="rId19"/>
    <p:sldId id="283" r:id="rId20"/>
    <p:sldId id="284" r:id="rId21"/>
    <p:sldId id="285" r:id="rId22"/>
    <p:sldId id="286" r:id="rId23"/>
    <p:sldId id="305" r:id="rId24"/>
    <p:sldId id="306" r:id="rId25"/>
    <p:sldId id="307" r:id="rId26"/>
    <p:sldId id="308" r:id="rId27"/>
    <p:sldId id="309" r:id="rId28"/>
    <p:sldId id="310" r:id="rId29"/>
    <p:sldId id="311" r:id="rId30"/>
    <p:sldId id="312" r:id="rId31"/>
    <p:sldId id="313" r:id="rId32"/>
    <p:sldId id="314" r:id="rId33"/>
    <p:sldId id="269" r:id="rId34"/>
    <p:sldId id="270" r:id="rId35"/>
    <p:sldId id="271" r:id="rId36"/>
    <p:sldId id="272" r:id="rId37"/>
    <p:sldId id="273" r:id="rId38"/>
    <p:sldId id="274" r:id="rId39"/>
    <p:sldId id="275" r:id="rId40"/>
    <p:sldId id="276" r:id="rId41"/>
    <p:sldId id="277" r:id="rId42"/>
    <p:sldId id="278" r:id="rId43"/>
    <p:sldId id="343" r:id="rId44"/>
    <p:sldId id="345" r:id="rId45"/>
    <p:sldId id="344" r:id="rId46"/>
    <p:sldId id="346" r:id="rId47"/>
    <p:sldId id="289" r:id="rId48"/>
    <p:sldId id="290" r:id="rId49"/>
    <p:sldId id="291" r:id="rId50"/>
    <p:sldId id="292" r:id="rId51"/>
    <p:sldId id="293" r:id="rId52"/>
    <p:sldId id="294" r:id="rId53"/>
    <p:sldId id="287" r:id="rId54"/>
    <p:sldId id="288" r:id="rId55"/>
    <p:sldId id="332" r:id="rId56"/>
    <p:sldId id="338" r:id="rId57"/>
    <p:sldId id="339" r:id="rId58"/>
    <p:sldId id="340" r:id="rId59"/>
    <p:sldId id="341" r:id="rId60"/>
    <p:sldId id="342" r:id="rId61"/>
    <p:sldId id="295" r:id="rId62"/>
    <p:sldId id="296" r:id="rId63"/>
    <p:sldId id="297" r:id="rId64"/>
    <p:sldId id="298" r:id="rId65"/>
    <p:sldId id="299" r:id="rId66"/>
    <p:sldId id="300" r:id="rId67"/>
    <p:sldId id="301" r:id="rId68"/>
    <p:sldId id="302" r:id="rId69"/>
    <p:sldId id="303" r:id="rId70"/>
    <p:sldId id="304" r:id="rId71"/>
    <p:sldId id="315" r:id="rId72"/>
    <p:sldId id="316" r:id="rId73"/>
    <p:sldId id="317" r:id="rId74"/>
    <p:sldId id="318" r:id="rId75"/>
    <p:sldId id="319" r:id="rId76"/>
    <p:sldId id="320" r:id="rId77"/>
    <p:sldId id="321" r:id="rId78"/>
    <p:sldId id="322" r:id="rId79"/>
    <p:sldId id="323" r:id="rId80"/>
    <p:sldId id="324" r:id="rId81"/>
    <p:sldId id="335" r:id="rId82"/>
    <p:sldId id="326" r:id="rId83"/>
    <p:sldId id="325" r:id="rId84"/>
    <p:sldId id="334" r:id="rId85"/>
    <p:sldId id="330" r:id="rId86"/>
    <p:sldId id="333" r:id="rId87"/>
    <p:sldId id="331" r:id="rId8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74831"/>
    <a:srgbClr val="533A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11" autoAdjust="0"/>
    <p:restoredTop sz="94474" autoAdjust="0"/>
  </p:normalViewPr>
  <p:slideViewPr>
    <p:cSldViewPr snapToGrid="0" snapToObjects="1">
      <p:cViewPr varScale="1">
        <p:scale>
          <a:sx n="66" d="100"/>
          <a:sy n="66" d="100"/>
        </p:scale>
        <p:origin x="84" y="174"/>
      </p:cViewPr>
      <p:guideLst/>
    </p:cSldViewPr>
  </p:slideViewPr>
  <p:outlineViewPr>
    <p:cViewPr>
      <p:scale>
        <a:sx n="33" d="100"/>
        <a:sy n="33" d="100"/>
      </p:scale>
      <p:origin x="0" y="-1557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F1718C-EE5C-A545-A26B-F1D44DE2C295}" type="datetimeFigureOut">
              <a:rPr lang="en-US" smtClean="0"/>
              <a:t>10/2/2023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7E57F4-9D9C-5847-BCD2-13B860A1E044}" type="slidenum">
              <a:rPr lang="en-US" smtClean="0"/>
              <a:t>‹#›</a:t>
            </a:fld>
            <a:endParaRPr lang="en-US"/>
          </a:p>
        </p:txBody>
      </p:sp>
    </p:spTree>
    <p:extLst>
      <p:ext uri="{BB962C8B-B14F-4D97-AF65-F5344CB8AC3E}">
        <p14:creationId xmlns:p14="http://schemas.microsoft.com/office/powerpoint/2010/main" val="1454596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89217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7c0e525f20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27c0e525f20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Also, our commitment to IDEAA – elevating faculty voices</a:t>
            </a:r>
            <a:endParaRPr dirty="0"/>
          </a:p>
        </p:txBody>
      </p:sp>
    </p:spTree>
    <p:extLst>
      <p:ext uri="{BB962C8B-B14F-4D97-AF65-F5344CB8AC3E}">
        <p14:creationId xmlns:p14="http://schemas.microsoft.com/office/powerpoint/2010/main" val="4037987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78f109f1b9_45_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g278f109f1b9_45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37327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78f109f1b9_45_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If there needs to be an update to the directory, your local academic senate president can send in updates to directoryupdate@asccc.org</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**Next section is SCC’s What’s new in your Region***</a:t>
            </a:r>
            <a:endParaRPr dirty="0"/>
          </a:p>
        </p:txBody>
      </p:sp>
      <p:sp>
        <p:nvSpPr>
          <p:cNvPr id="166" name="Google Shape;166;g278f109f1b9_45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3389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SCC focused content</a:t>
            </a:r>
          </a:p>
        </p:txBody>
      </p:sp>
      <p:sp>
        <p:nvSpPr>
          <p:cNvPr id="4" name="Slide Number Placeholder 3"/>
          <p:cNvSpPr>
            <a:spLocks noGrp="1"/>
          </p:cNvSpPr>
          <p:nvPr>
            <p:ph type="sldNum" sz="quarter" idx="5"/>
          </p:nvPr>
        </p:nvSpPr>
        <p:spPr/>
        <p:txBody>
          <a:bodyPr/>
          <a:lstStyle/>
          <a:p>
            <a:fld id="{557E57F4-9D9C-5847-BCD2-13B860A1E044}" type="slidenum">
              <a:rPr lang="en-US" smtClean="0"/>
              <a:t>13</a:t>
            </a:fld>
            <a:endParaRPr lang="en-US"/>
          </a:p>
        </p:txBody>
      </p:sp>
    </p:spTree>
    <p:extLst>
      <p:ext uri="{BB962C8B-B14F-4D97-AF65-F5344CB8AC3E}">
        <p14:creationId xmlns:p14="http://schemas.microsoft.com/office/powerpoint/2010/main" val="3539660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78f109f1b9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278f109f1b9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209322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7c77842b11_1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27c77842b11_1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00913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QR code is for the Cal-GETC Standards Version 1.0 (ICAS)</a:t>
            </a:r>
          </a:p>
          <a:p>
            <a:endParaRPr lang="en-US" dirty="0"/>
          </a:p>
          <a:p>
            <a:r>
              <a:rPr lang="en-US" dirty="0"/>
              <a:t>Goal for a singular general education pathway for CCC students to fulfill lower-division GE requirements necessary for transfer and admission to both the CSUs and UCs</a:t>
            </a:r>
          </a:p>
        </p:txBody>
      </p:sp>
      <p:sp>
        <p:nvSpPr>
          <p:cNvPr id="4" name="Slide Number Placeholder 3"/>
          <p:cNvSpPr>
            <a:spLocks noGrp="1"/>
          </p:cNvSpPr>
          <p:nvPr>
            <p:ph type="sldNum" sz="quarter" idx="5"/>
          </p:nvPr>
        </p:nvSpPr>
        <p:spPr/>
        <p:txBody>
          <a:bodyPr/>
          <a:lstStyle/>
          <a:p>
            <a:fld id="{557E57F4-9D9C-5847-BCD2-13B860A1E044}" type="slidenum">
              <a:rPr lang="en-US" smtClean="0"/>
              <a:t>16</a:t>
            </a:fld>
            <a:endParaRPr lang="en-US"/>
          </a:p>
        </p:txBody>
      </p:sp>
    </p:spTree>
    <p:extLst>
      <p:ext uri="{BB962C8B-B14F-4D97-AF65-F5344CB8AC3E}">
        <p14:creationId xmlns:p14="http://schemas.microsoft.com/office/powerpoint/2010/main" val="11729700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7c77842b11_9_4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3" name="Google Shape;283;g27c77842b11_9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7939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27c77842b11_9_5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9" name="Google Shape;289;g27c77842b11_9_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78012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27c77842b11_9_5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5" name="Google Shape;295;g27c77842b11_9_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6803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78f109f1b9_44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278f109f1b9_44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49078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27c77842b11_9_6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1" name="Google Shape;301;g27c77842b11_9_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8211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27c77842b11_9_6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7" name="Google Shape;307;g27c77842b11_9_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3219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27c77842b11_1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27c77842b11_1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30615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27c77842b11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27c77842b11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09373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2793571572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3" name="Google Shape;443;g2793571572d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18827113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2793571572d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9" name="Google Shape;449;g2793571572d_1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5724767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2793571572d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5" name="Google Shape;455;g2793571572d_1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19867772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2793571572d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1" name="Google Shape;461;g2793571572d_1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
              <a:t>Randy </a:t>
            </a:r>
            <a:endParaRPr/>
          </a:p>
        </p:txBody>
      </p:sp>
    </p:spTree>
    <p:extLst>
      <p:ext uri="{BB962C8B-B14F-4D97-AF65-F5344CB8AC3E}">
        <p14:creationId xmlns:p14="http://schemas.microsoft.com/office/powerpoint/2010/main" val="3422809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2793571572d_1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7" name="Google Shape;467;g2793571572d_1_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37743868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2793571572d_1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3" name="Google Shape;473;g2793571572d_1_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2700" lvl="0" indent="0" algn="l" rtl="0">
              <a:lnSpc>
                <a:spcPct val="115000"/>
              </a:lnSpc>
              <a:spcBef>
                <a:spcPts val="0"/>
              </a:spcBef>
              <a:spcAft>
                <a:spcPts val="0"/>
              </a:spcAft>
              <a:buClr>
                <a:schemeClr val="dk1"/>
              </a:buClr>
              <a:buSzPts val="1200"/>
              <a:buFont typeface="Calibri"/>
              <a:buNone/>
            </a:pPr>
            <a:r>
              <a:rPr lang="en" sz="1200">
                <a:solidFill>
                  <a:schemeClr val="dk1"/>
                </a:solidFill>
              </a:rPr>
              <a:t>SW</a:t>
            </a:r>
            <a:endParaRPr sz="1200">
              <a:solidFill>
                <a:schemeClr val="dk1"/>
              </a:solidFill>
            </a:endParaRPr>
          </a:p>
          <a:p>
            <a:pPr marL="12700" lvl="0" indent="0" algn="l" rtl="0">
              <a:lnSpc>
                <a:spcPct val="115000"/>
              </a:lnSpc>
              <a:spcBef>
                <a:spcPts val="0"/>
              </a:spcBef>
              <a:spcAft>
                <a:spcPts val="0"/>
              </a:spcAft>
              <a:buClr>
                <a:schemeClr val="dk1"/>
              </a:buClr>
              <a:buSzPts val="1200"/>
              <a:buFont typeface="Calibri"/>
              <a:buNone/>
            </a:pPr>
            <a:endParaRPr sz="1200">
              <a:solidFill>
                <a:schemeClr val="dk1"/>
              </a:solidFill>
            </a:endParaRPr>
          </a:p>
          <a:p>
            <a:pPr marL="12700" lvl="0" indent="0" algn="l" rtl="0">
              <a:lnSpc>
                <a:spcPct val="115000"/>
              </a:lnSpc>
              <a:spcBef>
                <a:spcPts val="0"/>
              </a:spcBef>
              <a:spcAft>
                <a:spcPts val="0"/>
              </a:spcAft>
              <a:buClr>
                <a:schemeClr val="dk1"/>
              </a:buClr>
              <a:buSzPts val="1100"/>
              <a:buFont typeface="Arial"/>
              <a:buNone/>
            </a:pPr>
            <a:r>
              <a:rPr lang="en" sz="1200">
                <a:solidFill>
                  <a:schemeClr val="dk1"/>
                </a:solidFill>
              </a:rPr>
              <a:t>•</a:t>
            </a:r>
            <a:r>
              <a:rPr lang="en" sz="1200">
                <a:solidFill>
                  <a:srgbClr val="1C3965"/>
                </a:solidFill>
                <a:latin typeface="Calibri"/>
                <a:ea typeface="Calibri"/>
                <a:cs typeface="Calibri"/>
                <a:sym typeface="Calibri"/>
              </a:rPr>
              <a:t>Advanced Placement (AP) examination administered by the College Entrance Examination Board</a:t>
            </a:r>
            <a:endParaRPr sz="1200">
              <a:solidFill>
                <a:srgbClr val="1C3965"/>
              </a:solidFill>
              <a:latin typeface="Calibri"/>
              <a:ea typeface="Calibri"/>
              <a:cs typeface="Calibri"/>
              <a:sym typeface="Calibri"/>
            </a:endParaRPr>
          </a:p>
          <a:p>
            <a:pPr marL="12700" lvl="0" indent="0" algn="l" rtl="0">
              <a:lnSpc>
                <a:spcPct val="115000"/>
              </a:lnSpc>
              <a:spcBef>
                <a:spcPts val="0"/>
              </a:spcBef>
              <a:spcAft>
                <a:spcPts val="0"/>
              </a:spcAft>
              <a:buClr>
                <a:schemeClr val="dk1"/>
              </a:buClr>
              <a:buSzPts val="1100"/>
              <a:buFont typeface="Arial"/>
              <a:buNone/>
            </a:pPr>
            <a:r>
              <a:rPr lang="en" sz="1200">
                <a:solidFill>
                  <a:schemeClr val="dk1"/>
                </a:solidFill>
              </a:rPr>
              <a:t>•</a:t>
            </a:r>
            <a:r>
              <a:rPr lang="en" sz="1200">
                <a:solidFill>
                  <a:srgbClr val="1C3965"/>
                </a:solidFill>
                <a:latin typeface="Calibri"/>
                <a:ea typeface="Calibri"/>
                <a:cs typeface="Calibri"/>
                <a:sym typeface="Calibri"/>
              </a:rPr>
              <a:t>High-level International Baccalaureate (IB) examination</a:t>
            </a:r>
            <a:endParaRPr sz="1200">
              <a:solidFill>
                <a:srgbClr val="1C3965"/>
              </a:solidFill>
              <a:latin typeface="Calibri"/>
              <a:ea typeface="Calibri"/>
              <a:cs typeface="Calibri"/>
              <a:sym typeface="Calibri"/>
            </a:endParaRPr>
          </a:p>
          <a:p>
            <a:pPr marL="12700" lvl="0" indent="0" algn="l" rtl="0">
              <a:lnSpc>
                <a:spcPct val="115000"/>
              </a:lnSpc>
              <a:spcBef>
                <a:spcPts val="0"/>
              </a:spcBef>
              <a:spcAft>
                <a:spcPts val="0"/>
              </a:spcAft>
              <a:buClr>
                <a:schemeClr val="dk1"/>
              </a:buClr>
              <a:buSzPts val="1100"/>
              <a:buFont typeface="Arial"/>
              <a:buNone/>
            </a:pPr>
            <a:r>
              <a:rPr lang="en" sz="1200">
                <a:solidFill>
                  <a:schemeClr val="dk1"/>
                </a:solidFill>
              </a:rPr>
              <a:t>•</a:t>
            </a:r>
            <a:r>
              <a:rPr lang="en" sz="1200">
                <a:solidFill>
                  <a:srgbClr val="1C3965"/>
                </a:solidFill>
                <a:latin typeface="Calibri"/>
                <a:ea typeface="Calibri"/>
                <a:cs typeface="Calibri"/>
                <a:sym typeface="Calibri"/>
              </a:rPr>
              <a:t>College-Level Examination Program (CLEP) examination</a:t>
            </a:r>
            <a:endParaRPr sz="1200">
              <a:solidFill>
                <a:srgbClr val="1C3965"/>
              </a:solidFill>
              <a:latin typeface="Calibri"/>
              <a:ea typeface="Calibri"/>
              <a:cs typeface="Calibri"/>
              <a:sym typeface="Calibri"/>
            </a:endParaRPr>
          </a:p>
          <a:p>
            <a:pPr marL="12700" lvl="0" indent="0" algn="l" rtl="0">
              <a:lnSpc>
                <a:spcPct val="115000"/>
              </a:lnSpc>
              <a:spcBef>
                <a:spcPts val="0"/>
              </a:spcBef>
              <a:spcAft>
                <a:spcPts val="0"/>
              </a:spcAft>
              <a:buClr>
                <a:schemeClr val="dk1"/>
              </a:buClr>
              <a:buSzPts val="1100"/>
              <a:buFont typeface="Arial"/>
              <a:buNone/>
            </a:pPr>
            <a:r>
              <a:rPr lang="en" sz="1200">
                <a:solidFill>
                  <a:schemeClr val="dk1"/>
                </a:solidFill>
              </a:rPr>
              <a:t>•</a:t>
            </a:r>
            <a:r>
              <a:rPr lang="en" sz="1200">
                <a:solidFill>
                  <a:srgbClr val="1C3965"/>
                </a:solidFill>
                <a:latin typeface="Calibri"/>
                <a:ea typeface="Calibri"/>
                <a:cs typeface="Calibri"/>
                <a:sym typeface="Calibri"/>
              </a:rPr>
              <a:t>Evaluation of industry-recognized credential</a:t>
            </a:r>
            <a:endParaRPr sz="1200">
              <a:solidFill>
                <a:srgbClr val="1C3965"/>
              </a:solidFill>
              <a:latin typeface="Calibri"/>
              <a:ea typeface="Calibri"/>
              <a:cs typeface="Calibri"/>
              <a:sym typeface="Calibri"/>
            </a:endParaRPr>
          </a:p>
          <a:p>
            <a:pPr marL="12700" lvl="0" indent="0" algn="l" rtl="0">
              <a:lnSpc>
                <a:spcPct val="115000"/>
              </a:lnSpc>
              <a:spcBef>
                <a:spcPts val="0"/>
              </a:spcBef>
              <a:spcAft>
                <a:spcPts val="0"/>
              </a:spcAft>
              <a:buClr>
                <a:schemeClr val="dk1"/>
              </a:buClr>
              <a:buSzPts val="1100"/>
              <a:buFont typeface="Arial"/>
              <a:buNone/>
            </a:pPr>
            <a:r>
              <a:rPr lang="en" sz="1200">
                <a:solidFill>
                  <a:schemeClr val="dk1"/>
                </a:solidFill>
              </a:rPr>
              <a:t>•</a:t>
            </a:r>
            <a:r>
              <a:rPr lang="en" sz="1200">
                <a:solidFill>
                  <a:srgbClr val="1C3965"/>
                </a:solidFill>
                <a:latin typeface="Calibri"/>
                <a:ea typeface="Calibri"/>
                <a:cs typeface="Calibri"/>
                <a:sym typeface="Calibri"/>
              </a:rPr>
              <a:t>Evaluation of a student-created portfolio</a:t>
            </a:r>
            <a:endParaRPr sz="1200">
              <a:solidFill>
                <a:srgbClr val="1C3965"/>
              </a:solidFill>
              <a:latin typeface="Calibri"/>
              <a:ea typeface="Calibri"/>
              <a:cs typeface="Calibri"/>
              <a:sym typeface="Calibri"/>
            </a:endParaRPr>
          </a:p>
          <a:p>
            <a:pPr marL="12700" lvl="0" indent="0" algn="l" rtl="0">
              <a:lnSpc>
                <a:spcPct val="115000"/>
              </a:lnSpc>
              <a:spcBef>
                <a:spcPts val="0"/>
              </a:spcBef>
              <a:spcAft>
                <a:spcPts val="0"/>
              </a:spcAft>
              <a:buClr>
                <a:schemeClr val="dk1"/>
              </a:buClr>
              <a:buSzPts val="1100"/>
              <a:buFont typeface="Arial"/>
              <a:buNone/>
            </a:pPr>
            <a:r>
              <a:rPr lang="en" sz="1200">
                <a:solidFill>
                  <a:schemeClr val="dk1"/>
                </a:solidFill>
              </a:rPr>
              <a:t>•</a:t>
            </a:r>
            <a:r>
              <a:rPr lang="en" sz="1200">
                <a:solidFill>
                  <a:srgbClr val="1C3965"/>
                </a:solidFill>
                <a:latin typeface="Calibri"/>
                <a:ea typeface="Calibri"/>
                <a:cs typeface="Calibri"/>
                <a:sym typeface="Calibri"/>
              </a:rPr>
              <a:t>Evaluation of Joint Services Transcripts</a:t>
            </a:r>
            <a:endParaRPr sz="1200">
              <a:solidFill>
                <a:srgbClr val="1C3965"/>
              </a:solidFill>
              <a:latin typeface="Calibri"/>
              <a:ea typeface="Calibri"/>
              <a:cs typeface="Calibri"/>
              <a:sym typeface="Calibri"/>
            </a:endParaRPr>
          </a:p>
          <a:p>
            <a:pPr marL="12700" lvl="0" indent="0" algn="l" rtl="0">
              <a:lnSpc>
                <a:spcPct val="115000"/>
              </a:lnSpc>
              <a:spcBef>
                <a:spcPts val="0"/>
              </a:spcBef>
              <a:spcAft>
                <a:spcPts val="0"/>
              </a:spcAft>
              <a:buClr>
                <a:schemeClr val="dk1"/>
              </a:buClr>
              <a:buSzPts val="1100"/>
              <a:buFont typeface="Arial"/>
              <a:buNone/>
            </a:pPr>
            <a:r>
              <a:rPr lang="en" sz="1200">
                <a:solidFill>
                  <a:schemeClr val="dk1"/>
                </a:solidFill>
              </a:rPr>
              <a:t>•</a:t>
            </a:r>
            <a:r>
              <a:rPr lang="en" sz="1200">
                <a:solidFill>
                  <a:srgbClr val="1C3965"/>
                </a:solidFill>
                <a:latin typeface="Calibri"/>
                <a:ea typeface="Calibri"/>
                <a:cs typeface="Calibri"/>
                <a:sym typeface="Calibri"/>
              </a:rPr>
              <a:t>Exam administered by the college in lieu of completion of a course listed in the college catalog</a:t>
            </a:r>
            <a:endParaRPr sz="1200">
              <a:solidFill>
                <a:srgbClr val="1C3965"/>
              </a:solidFill>
              <a:latin typeface="Calibri"/>
              <a:ea typeface="Calibri"/>
              <a:cs typeface="Calibri"/>
              <a:sym typeface="Calibri"/>
            </a:endParaRPr>
          </a:p>
          <a:p>
            <a:pPr marL="12700" lvl="0" indent="0" algn="l" rtl="0">
              <a:lnSpc>
                <a:spcPct val="115000"/>
              </a:lnSpc>
              <a:spcBef>
                <a:spcPts val="0"/>
              </a:spcBef>
              <a:spcAft>
                <a:spcPts val="0"/>
              </a:spcAft>
              <a:buClr>
                <a:schemeClr val="dk1"/>
              </a:buClr>
              <a:buSzPts val="1100"/>
              <a:buFont typeface="Arial"/>
              <a:buNone/>
            </a:pPr>
            <a:r>
              <a:rPr lang="en" sz="1200">
                <a:solidFill>
                  <a:schemeClr val="dk1"/>
                </a:solidFill>
              </a:rPr>
              <a:t>•</a:t>
            </a:r>
            <a:r>
              <a:rPr lang="en" sz="1200">
                <a:solidFill>
                  <a:srgbClr val="1C3965"/>
                </a:solidFill>
                <a:latin typeface="Calibri"/>
                <a:ea typeface="Calibri"/>
                <a:cs typeface="Calibri"/>
                <a:sym typeface="Calibri"/>
              </a:rPr>
              <a:t>Exam administered by other agencies approved by the college</a:t>
            </a:r>
            <a:endParaRPr sz="1200">
              <a:solidFill>
                <a:srgbClr val="1C3965"/>
              </a:solidFill>
              <a:latin typeface="Calibri"/>
              <a:ea typeface="Calibri"/>
              <a:cs typeface="Calibri"/>
              <a:sym typeface="Calibri"/>
            </a:endParaRPr>
          </a:p>
          <a:p>
            <a:pPr marL="12700" lvl="0" indent="0" algn="l" rtl="0">
              <a:lnSpc>
                <a:spcPct val="115000"/>
              </a:lnSpc>
              <a:spcBef>
                <a:spcPts val="0"/>
              </a:spcBef>
              <a:spcAft>
                <a:spcPts val="0"/>
              </a:spcAft>
              <a:buClr>
                <a:schemeClr val="dk1"/>
              </a:buClr>
              <a:buSzPts val="1200"/>
              <a:buFont typeface="Calibri"/>
              <a:buNone/>
            </a:pPr>
            <a:r>
              <a:rPr lang="en" sz="1200">
                <a:solidFill>
                  <a:schemeClr val="dk1"/>
                </a:solidFill>
              </a:rPr>
              <a:t>•</a:t>
            </a:r>
            <a:r>
              <a:rPr lang="en" sz="1200">
                <a:solidFill>
                  <a:srgbClr val="1C3965"/>
                </a:solidFill>
                <a:latin typeface="Calibri"/>
                <a:ea typeface="Calibri"/>
                <a:cs typeface="Calibri"/>
                <a:sym typeface="Calibri"/>
              </a:rPr>
              <a:t>Assessment approved or conducted by proper authorities of the college.</a:t>
            </a:r>
            <a:endParaRPr sz="1200">
              <a:solidFill>
                <a:srgbClr val="1C3965"/>
              </a:solidFill>
              <a:latin typeface="Calibri"/>
              <a:ea typeface="Calibri"/>
              <a:cs typeface="Calibri"/>
              <a:sym typeface="Calibri"/>
            </a:endParaRPr>
          </a:p>
          <a:p>
            <a:pPr marL="12700" lvl="0" indent="0" algn="l" rtl="0">
              <a:lnSpc>
                <a:spcPct val="115000"/>
              </a:lnSpc>
              <a:spcBef>
                <a:spcPts val="0"/>
              </a:spcBef>
              <a:spcAft>
                <a:spcPts val="0"/>
              </a:spcAft>
              <a:buClr>
                <a:schemeClr val="dk1"/>
              </a:buClr>
              <a:buSzPts val="1200"/>
              <a:buFont typeface="Calibri"/>
              <a:buNone/>
            </a:pPr>
            <a:endParaRPr sz="1200">
              <a:solidFill>
                <a:srgbClr val="1C3965"/>
              </a:solidFill>
              <a:latin typeface="Calibri"/>
              <a:ea typeface="Calibri"/>
              <a:cs typeface="Calibri"/>
              <a:sym typeface="Calibri"/>
            </a:endParaRPr>
          </a:p>
          <a:p>
            <a:pPr marL="457200" lvl="0" indent="-304800" algn="l" rtl="0">
              <a:lnSpc>
                <a:spcPct val="115000"/>
              </a:lnSpc>
              <a:spcBef>
                <a:spcPts val="0"/>
              </a:spcBef>
              <a:spcAft>
                <a:spcPts val="0"/>
              </a:spcAft>
              <a:buClr>
                <a:srgbClr val="1C3965"/>
              </a:buClr>
              <a:buSzPts val="1200"/>
              <a:buFont typeface="Calibri"/>
              <a:buChar char="●"/>
            </a:pPr>
            <a:r>
              <a:rPr lang="en" sz="1200">
                <a:solidFill>
                  <a:srgbClr val="1C3965"/>
                </a:solidFill>
                <a:latin typeface="Calibri"/>
                <a:ea typeface="Calibri"/>
                <a:cs typeface="Calibri"/>
                <a:sym typeface="Calibri"/>
              </a:rPr>
              <a:t>State/federal government training</a:t>
            </a:r>
            <a:endParaRPr sz="1200">
              <a:solidFill>
                <a:srgbClr val="1C3965"/>
              </a:solidFill>
              <a:latin typeface="Calibri"/>
              <a:ea typeface="Calibri"/>
              <a:cs typeface="Calibri"/>
              <a:sym typeface="Calibri"/>
            </a:endParaRPr>
          </a:p>
          <a:p>
            <a:pPr marL="457200" lvl="0" indent="-304800" algn="l" rtl="0">
              <a:lnSpc>
                <a:spcPct val="115000"/>
              </a:lnSpc>
              <a:spcBef>
                <a:spcPts val="0"/>
              </a:spcBef>
              <a:spcAft>
                <a:spcPts val="0"/>
              </a:spcAft>
              <a:buClr>
                <a:srgbClr val="1C3965"/>
              </a:buClr>
              <a:buSzPts val="1200"/>
              <a:buFont typeface="Calibri"/>
              <a:buChar char="●"/>
            </a:pPr>
            <a:r>
              <a:rPr lang="en" sz="1200">
                <a:solidFill>
                  <a:srgbClr val="1C3965"/>
                </a:solidFill>
                <a:latin typeface="Calibri"/>
                <a:ea typeface="Calibri"/>
                <a:cs typeface="Calibri"/>
                <a:sym typeface="Calibri"/>
              </a:rPr>
              <a:t>Military training (JST Transcripts)</a:t>
            </a:r>
            <a:endParaRPr sz="1200">
              <a:solidFill>
                <a:srgbClr val="1C3965"/>
              </a:solidFill>
              <a:latin typeface="Calibri"/>
              <a:ea typeface="Calibri"/>
              <a:cs typeface="Calibri"/>
              <a:sym typeface="Calibri"/>
            </a:endParaRPr>
          </a:p>
          <a:p>
            <a:pPr marL="457200" lvl="0" indent="-304800" algn="l" rtl="0">
              <a:lnSpc>
                <a:spcPct val="115000"/>
              </a:lnSpc>
              <a:spcBef>
                <a:spcPts val="0"/>
              </a:spcBef>
              <a:spcAft>
                <a:spcPts val="0"/>
              </a:spcAft>
              <a:buClr>
                <a:srgbClr val="1C3965"/>
              </a:buClr>
              <a:buSzPts val="1200"/>
              <a:buFont typeface="Calibri"/>
              <a:buChar char="●"/>
            </a:pPr>
            <a:r>
              <a:rPr lang="en" sz="1200">
                <a:solidFill>
                  <a:srgbClr val="1C3965"/>
                </a:solidFill>
                <a:latin typeface="Calibri"/>
                <a:ea typeface="Calibri"/>
                <a:cs typeface="Calibri"/>
                <a:sym typeface="Calibri"/>
              </a:rPr>
              <a:t>Volunteer and civic activities (e.g. Peace Corps)</a:t>
            </a:r>
            <a:endParaRPr sz="1200">
              <a:solidFill>
                <a:srgbClr val="1C3965"/>
              </a:solidFill>
              <a:latin typeface="Calibri"/>
              <a:ea typeface="Calibri"/>
              <a:cs typeface="Calibri"/>
              <a:sym typeface="Calibri"/>
            </a:endParaRPr>
          </a:p>
          <a:p>
            <a:pPr marL="457200" lvl="0" indent="-304800" algn="l" rtl="0">
              <a:lnSpc>
                <a:spcPct val="115000"/>
              </a:lnSpc>
              <a:spcBef>
                <a:spcPts val="0"/>
              </a:spcBef>
              <a:spcAft>
                <a:spcPts val="0"/>
              </a:spcAft>
              <a:buClr>
                <a:srgbClr val="1C3965"/>
              </a:buClr>
              <a:buSzPts val="1200"/>
              <a:buFont typeface="Calibri"/>
              <a:buChar char="●"/>
            </a:pPr>
            <a:r>
              <a:rPr lang="en" sz="1200">
                <a:solidFill>
                  <a:srgbClr val="1C3965"/>
                </a:solidFill>
                <a:latin typeface="Calibri"/>
                <a:ea typeface="Calibri"/>
                <a:cs typeface="Calibri"/>
                <a:sym typeface="Calibri"/>
              </a:rPr>
              <a:t>Apprenticeships, internships, work-based learning, or other industry-based experiential learning</a:t>
            </a:r>
            <a:endParaRPr sz="1200">
              <a:solidFill>
                <a:srgbClr val="1C3965"/>
              </a:solidFill>
              <a:latin typeface="Calibri"/>
              <a:ea typeface="Calibri"/>
              <a:cs typeface="Calibri"/>
              <a:sym typeface="Calibri"/>
            </a:endParaRPr>
          </a:p>
          <a:p>
            <a:pPr marL="12700" lvl="0" indent="0" algn="l" rtl="0">
              <a:lnSpc>
                <a:spcPct val="115000"/>
              </a:lnSpc>
              <a:spcBef>
                <a:spcPts val="0"/>
              </a:spcBef>
              <a:spcAft>
                <a:spcPts val="0"/>
              </a:spcAft>
              <a:buClr>
                <a:schemeClr val="dk1"/>
              </a:buClr>
              <a:buSzPts val="1100"/>
              <a:buFont typeface="Arial"/>
              <a:buNone/>
            </a:pPr>
            <a:endParaRPr sz="1200">
              <a:solidFill>
                <a:srgbClr val="1C3965"/>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68840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78f109f1b9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278f109f1b9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07410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2793571572d_1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Google Shape;479;g2793571572d_1_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200"/>
              <a:buFont typeface="Calibri"/>
              <a:buNone/>
            </a:pPr>
            <a:r>
              <a:rPr lang="en" sz="1200">
                <a:solidFill>
                  <a:schemeClr val="dk1"/>
                </a:solidFill>
                <a:latin typeface="Calibri"/>
                <a:ea typeface="Calibri"/>
                <a:cs typeface="Calibri"/>
                <a:sym typeface="Calibri"/>
              </a:rPr>
              <a:t>SW</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Recognizing Prior Learning in the COVID Pandemic Era:</a:t>
            </a:r>
            <a:br>
              <a:rPr lang="en" sz="1200">
                <a:solidFill>
                  <a:schemeClr val="dk1"/>
                </a:solidFill>
                <a:latin typeface="Calibri"/>
                <a:ea typeface="Calibri"/>
                <a:cs typeface="Calibri"/>
                <a:sym typeface="Calibri"/>
              </a:rPr>
            </a:br>
            <a:r>
              <a:rPr lang="en" sz="1200">
                <a:solidFill>
                  <a:schemeClr val="dk1"/>
                </a:solidFill>
                <a:latin typeface="Calibri"/>
                <a:ea typeface="Calibri"/>
                <a:cs typeface="Calibri"/>
                <a:sym typeface="Calibri"/>
              </a:rPr>
              <a:t> Helping Displaced Workers and Students</a:t>
            </a:r>
            <a:br>
              <a:rPr lang="en" sz="1200">
                <a:solidFill>
                  <a:schemeClr val="dk1"/>
                </a:solidFill>
                <a:latin typeface="Calibri"/>
                <a:ea typeface="Calibri"/>
                <a:cs typeface="Calibri"/>
                <a:sym typeface="Calibri"/>
              </a:rPr>
            </a:br>
            <a:r>
              <a:rPr lang="en" sz="1200">
                <a:solidFill>
                  <a:schemeClr val="dk1"/>
                </a:solidFill>
                <a:latin typeface="Calibri"/>
                <a:ea typeface="Calibri"/>
                <a:cs typeface="Calibri"/>
                <a:sym typeface="Calibri"/>
              </a:rPr>
              <a:t> One Credit at a Time</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Twice the higher ed completion rate for adult learners: 49% vs. 27%</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24,512 adult students (ages 25 and older) who earned</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PLA credits had a credential completion rate of 49</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percent over the seven-and-a-half-year observation</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period, compared to 27 percent of adult students with</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no PLA credits. This includes completion of bachelor’s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degrees, associate degrees, and certificates. </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33102610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27c77842b11_3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5" name="Google Shape;485;g27c77842b11_3_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
              <a:t>TN</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31041039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27c77842b11_3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2" name="Google Shape;492;g27c77842b11_3_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
              <a:t>Need more</a:t>
            </a:r>
            <a:endParaRPr/>
          </a:p>
        </p:txBody>
      </p:sp>
    </p:spTree>
    <p:extLst>
      <p:ext uri="{BB962C8B-B14F-4D97-AF65-F5344CB8AC3E}">
        <p14:creationId xmlns:p14="http://schemas.microsoft.com/office/powerpoint/2010/main" val="9571506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7c77842b11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27c77842b11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83581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78f109f1b9_43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278f109f1b9_43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72546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78f109f1b9_43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278f109f1b9_43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42706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278f109f1b9_18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g278f109f1b9_18_75:notes"/>
          <p:cNvSpPr txBox="1">
            <a:spLocks noGrp="1"/>
          </p:cNvSpPr>
          <p:nvPr>
            <p:ph type="body" idx="1"/>
          </p:nvPr>
        </p:nvSpPr>
        <p:spPr>
          <a:xfrm>
            <a:off x="685800" y="4400550"/>
            <a:ext cx="5486400" cy="360045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sz="1400"/>
          </a:p>
        </p:txBody>
      </p:sp>
      <p:sp>
        <p:nvSpPr>
          <p:cNvPr id="196" name="Google Shape;196;g278f109f1b9_18_75:notes"/>
          <p:cNvSpPr txBox="1">
            <a:spLocks noGrp="1"/>
          </p:cNvSpPr>
          <p:nvPr>
            <p:ph type="sldNum" idx="12"/>
          </p:nvPr>
        </p:nvSpPr>
        <p:spPr>
          <a:xfrm>
            <a:off x="3884613" y="8685213"/>
            <a:ext cx="2971800" cy="458787"/>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36</a:t>
            </a:fld>
            <a:endParaRPr sz="1400"/>
          </a:p>
        </p:txBody>
      </p:sp>
    </p:spTree>
    <p:extLst>
      <p:ext uri="{BB962C8B-B14F-4D97-AF65-F5344CB8AC3E}">
        <p14:creationId xmlns:p14="http://schemas.microsoft.com/office/powerpoint/2010/main" val="1499391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78f109f1b9_18_1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g278f109f1b9_18_106:notes"/>
          <p:cNvSpPr txBox="1">
            <a:spLocks noGrp="1"/>
          </p:cNvSpPr>
          <p:nvPr>
            <p:ph type="body" idx="1"/>
          </p:nvPr>
        </p:nvSpPr>
        <p:spPr>
          <a:xfrm>
            <a:off x="685800" y="4400550"/>
            <a:ext cx="5486400" cy="3600450"/>
          </a:xfrm>
          <a:prstGeom prst="rect">
            <a:avLst/>
          </a:prstGeom>
          <a:noFill/>
          <a:ln>
            <a:noFill/>
          </a:ln>
        </p:spPr>
        <p:txBody>
          <a:bodyPr spcFirstLastPara="1" wrap="square" lIns="91325" tIns="45650" rIns="91325" bIns="45650" anchor="t" anchorCtr="0">
            <a:noAutofit/>
          </a:bodyPr>
          <a:lstStyle/>
          <a:p>
            <a:pPr marL="279400" lvl="0" indent="-279400" algn="l" rtl="0">
              <a:lnSpc>
                <a:spcPct val="130000"/>
              </a:lnSpc>
              <a:spcBef>
                <a:spcPts val="0"/>
              </a:spcBef>
              <a:spcAft>
                <a:spcPts val="0"/>
              </a:spcAft>
              <a:buClr>
                <a:schemeClr val="dk1"/>
              </a:buClr>
              <a:buSzPts val="2800"/>
              <a:buFont typeface="Arial"/>
              <a:buChar char="•"/>
            </a:pPr>
            <a:r>
              <a:rPr lang="en" sz="2800"/>
              <a:t>.</a:t>
            </a:r>
            <a:endParaRPr sz="1400">
              <a:solidFill>
                <a:srgbClr val="000000"/>
              </a:solidFill>
              <a:latin typeface="Georgia"/>
              <a:ea typeface="Georgia"/>
              <a:cs typeface="Georgia"/>
              <a:sym typeface="Georgia"/>
            </a:endParaRPr>
          </a:p>
          <a:p>
            <a:pPr marL="0" lvl="0" indent="0" algn="l" rtl="0">
              <a:spcBef>
                <a:spcPts val="1800"/>
              </a:spcBef>
              <a:spcAft>
                <a:spcPts val="0"/>
              </a:spcAft>
              <a:buNone/>
            </a:pPr>
            <a:endParaRPr sz="1400"/>
          </a:p>
        </p:txBody>
      </p:sp>
      <p:sp>
        <p:nvSpPr>
          <p:cNvPr id="207" name="Google Shape;207;g278f109f1b9_18_106:notes"/>
          <p:cNvSpPr txBox="1">
            <a:spLocks noGrp="1"/>
          </p:cNvSpPr>
          <p:nvPr>
            <p:ph type="sldNum" idx="12"/>
          </p:nvPr>
        </p:nvSpPr>
        <p:spPr>
          <a:xfrm>
            <a:off x="3884613" y="8685213"/>
            <a:ext cx="2971800" cy="458787"/>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37</a:t>
            </a:fld>
            <a:endParaRPr sz="1400"/>
          </a:p>
        </p:txBody>
      </p:sp>
    </p:spTree>
    <p:extLst>
      <p:ext uri="{BB962C8B-B14F-4D97-AF65-F5344CB8AC3E}">
        <p14:creationId xmlns:p14="http://schemas.microsoft.com/office/powerpoint/2010/main" val="15350150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278f109f1b9_18_1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g278f109f1b9_18_130:notes"/>
          <p:cNvSpPr txBox="1">
            <a:spLocks noGrp="1"/>
          </p:cNvSpPr>
          <p:nvPr>
            <p:ph type="body" idx="1"/>
          </p:nvPr>
        </p:nvSpPr>
        <p:spPr>
          <a:xfrm>
            <a:off x="685800" y="4400550"/>
            <a:ext cx="5486400" cy="360045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sz="1400"/>
          </a:p>
        </p:txBody>
      </p:sp>
      <p:sp>
        <p:nvSpPr>
          <p:cNvPr id="217" name="Google Shape;217;g278f109f1b9_18_130:notes"/>
          <p:cNvSpPr txBox="1">
            <a:spLocks noGrp="1"/>
          </p:cNvSpPr>
          <p:nvPr>
            <p:ph type="sldNum" idx="12"/>
          </p:nvPr>
        </p:nvSpPr>
        <p:spPr>
          <a:xfrm>
            <a:off x="3884613" y="8685213"/>
            <a:ext cx="2971800" cy="458787"/>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38</a:t>
            </a:fld>
            <a:endParaRPr sz="1400"/>
          </a:p>
        </p:txBody>
      </p:sp>
    </p:spTree>
    <p:extLst>
      <p:ext uri="{BB962C8B-B14F-4D97-AF65-F5344CB8AC3E}">
        <p14:creationId xmlns:p14="http://schemas.microsoft.com/office/powerpoint/2010/main" val="23811147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278f109f1b9_18_1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g278f109f1b9_18_150:notes"/>
          <p:cNvSpPr txBox="1">
            <a:spLocks noGrp="1"/>
          </p:cNvSpPr>
          <p:nvPr>
            <p:ph type="body" idx="1"/>
          </p:nvPr>
        </p:nvSpPr>
        <p:spPr>
          <a:xfrm>
            <a:off x="685800" y="4400550"/>
            <a:ext cx="5486400" cy="360045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sz="1400"/>
          </a:p>
        </p:txBody>
      </p:sp>
      <p:sp>
        <p:nvSpPr>
          <p:cNvPr id="227" name="Google Shape;227;g278f109f1b9_18_150:notes"/>
          <p:cNvSpPr txBox="1">
            <a:spLocks noGrp="1"/>
          </p:cNvSpPr>
          <p:nvPr>
            <p:ph type="sldNum" idx="12"/>
          </p:nvPr>
        </p:nvSpPr>
        <p:spPr>
          <a:xfrm>
            <a:off x="3884613" y="8685213"/>
            <a:ext cx="2971800" cy="458787"/>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39</a:t>
            </a:fld>
            <a:endParaRPr sz="1400"/>
          </a:p>
        </p:txBody>
      </p:sp>
    </p:spTree>
    <p:extLst>
      <p:ext uri="{BB962C8B-B14F-4D97-AF65-F5344CB8AC3E}">
        <p14:creationId xmlns:p14="http://schemas.microsoft.com/office/powerpoint/2010/main" val="4292173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78f109f1b9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78f109f1b9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fontAlgn="base">
              <a:spcBef>
                <a:spcPts val="0"/>
              </a:spcBef>
              <a:spcAft>
                <a:spcPts val="0"/>
              </a:spcAft>
              <a:buFont typeface="Arial" panose="020B0604020202020204" pitchFamily="34" charset="0"/>
              <a:buNone/>
            </a:pPr>
            <a:r>
              <a:rPr lang="en-US" sz="1400" dirty="0">
                <a:solidFill>
                  <a:srgbClr val="3A3838"/>
                </a:solidFill>
                <a:effectLst/>
                <a:latin typeface="Calibri" panose="020F0502020204030204" pitchFamily="34" charset="0"/>
                <a:ea typeface="Times New Roman" panose="02020603050405020304" pitchFamily="18" charset="0"/>
              </a:rPr>
              <a:t>FOR SCC</a:t>
            </a:r>
          </a:p>
          <a:p>
            <a:pPr marL="0" marR="0" lvl="0" indent="0" fontAlgn="base">
              <a:spcBef>
                <a:spcPts val="0"/>
              </a:spcBef>
              <a:spcAft>
                <a:spcPts val="0"/>
              </a:spcAft>
              <a:buFont typeface="Arial" panose="020B0604020202020204" pitchFamily="34" charset="0"/>
              <a:buNone/>
            </a:pPr>
            <a:endParaRPr lang="en-US" sz="1400" dirty="0">
              <a:solidFill>
                <a:srgbClr val="3A3838"/>
              </a:solidFill>
              <a:effectLst/>
              <a:latin typeface="Calibri" panose="020F0502020204030204" pitchFamily="34" charset="0"/>
              <a:ea typeface="Times New Roman" panose="02020603050405020304" pitchFamily="18" charset="0"/>
            </a:endParaRPr>
          </a:p>
          <a:p>
            <a:pPr marL="285750" marR="0" lvl="0" indent="-285750" fontAlgn="base">
              <a:spcBef>
                <a:spcPts val="0"/>
              </a:spcBef>
              <a:spcAft>
                <a:spcPts val="0"/>
              </a:spcAft>
              <a:buFont typeface="Arial" panose="020B0604020202020204" pitchFamily="34" charset="0"/>
              <a:buChar char="•"/>
            </a:pPr>
            <a:r>
              <a:rPr lang="en-US" sz="1400" dirty="0">
                <a:solidFill>
                  <a:srgbClr val="3A3838"/>
                </a:solidFill>
                <a:effectLst/>
                <a:latin typeface="Calibri" panose="020F0502020204030204" pitchFamily="34" charset="0"/>
                <a:ea typeface="Times New Roman" panose="02020603050405020304" pitchFamily="18" charset="0"/>
              </a:rPr>
              <a:t>5. CTE Related Updates/Emerging Concerns (ASCCC) </a:t>
            </a:r>
            <a:endParaRPr lang="en-US" sz="1200" dirty="0">
              <a:effectLst/>
              <a:latin typeface="Times New Roman" panose="02020603050405020304" pitchFamily="18" charset="0"/>
              <a:ea typeface="Times New Roman" panose="02020603050405020304" pitchFamily="18" charset="0"/>
            </a:endParaRPr>
          </a:p>
          <a:p>
            <a:pPr marL="742950" marR="0" lvl="1" indent="-285750" fontAlgn="base">
              <a:spcBef>
                <a:spcPts val="0"/>
              </a:spcBef>
              <a:spcAft>
                <a:spcPts val="0"/>
              </a:spcAft>
              <a:buFont typeface="+mj-lt"/>
              <a:buAutoNum type="alphaLcPeriod"/>
            </a:pPr>
            <a:r>
              <a:rPr lang="en-US" sz="1400" dirty="0">
                <a:solidFill>
                  <a:srgbClr val="3A3838"/>
                </a:solidFill>
                <a:effectLst/>
                <a:latin typeface="Calibri" panose="020F0502020204030204" pitchFamily="34" charset="0"/>
                <a:ea typeface="Times New Roman" panose="02020603050405020304" pitchFamily="18" charset="0"/>
              </a:rPr>
              <a:t>AB 928 and General Education impacts on CTE </a:t>
            </a:r>
            <a:endParaRPr lang="en-US" sz="1200" dirty="0">
              <a:effectLst/>
              <a:latin typeface="Times New Roman" panose="02020603050405020304" pitchFamily="18" charset="0"/>
              <a:ea typeface="Times New Roman" panose="02020603050405020304" pitchFamily="18" charset="0"/>
            </a:endParaRPr>
          </a:p>
          <a:p>
            <a:pPr marL="742950" marR="0" lvl="1" indent="-285750" fontAlgn="base">
              <a:spcBef>
                <a:spcPts val="0"/>
              </a:spcBef>
              <a:spcAft>
                <a:spcPts val="0"/>
              </a:spcAft>
              <a:buFont typeface="+mj-lt"/>
              <a:buAutoNum type="alphaLcPeriod"/>
            </a:pPr>
            <a:r>
              <a:rPr lang="en-US" sz="1400" dirty="0">
                <a:solidFill>
                  <a:srgbClr val="3A3838"/>
                </a:solidFill>
                <a:effectLst/>
                <a:latin typeface="Calibri" panose="020F0502020204030204" pitchFamily="34" charset="0"/>
                <a:ea typeface="Times New Roman" panose="02020603050405020304" pitchFamily="18" charset="0"/>
              </a:rPr>
              <a:t>CBE and CPL </a:t>
            </a:r>
            <a:endParaRPr lang="en-US" sz="1200" dirty="0">
              <a:effectLst/>
              <a:latin typeface="Times New Roman" panose="02020603050405020304" pitchFamily="18" charset="0"/>
              <a:ea typeface="Times New Roman" panose="02020603050405020304" pitchFamily="18" charset="0"/>
            </a:endParaRPr>
          </a:p>
          <a:p>
            <a:pPr marL="742950" marR="0" lvl="1" indent="-285750" fontAlgn="base">
              <a:spcBef>
                <a:spcPts val="0"/>
              </a:spcBef>
              <a:spcAft>
                <a:spcPts val="0"/>
              </a:spcAft>
              <a:buFont typeface="+mj-lt"/>
              <a:buAutoNum type="alphaLcPeriod"/>
            </a:pPr>
            <a:r>
              <a:rPr lang="en-US" sz="1400" dirty="0">
                <a:solidFill>
                  <a:srgbClr val="3A3838"/>
                </a:solidFill>
                <a:effectLst/>
                <a:latin typeface="Calibri" panose="020F0502020204030204" pitchFamily="34" charset="0"/>
                <a:ea typeface="Times New Roman" panose="02020603050405020304" pitchFamily="18" charset="0"/>
              </a:rPr>
              <a:t>CCCCO Vision 2030</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LcPeriod"/>
            </a:pPr>
            <a:r>
              <a:rPr lang="en-US" sz="1400" dirty="0">
                <a:solidFill>
                  <a:srgbClr val="3A3838"/>
                </a:solidFill>
                <a:effectLst/>
                <a:latin typeface="Calibri" panose="020F0502020204030204" pitchFamily="34" charset="0"/>
                <a:ea typeface="Times New Roman" panose="02020603050405020304" pitchFamily="18" charset="0"/>
              </a:rPr>
              <a:t>CCCCO California State Plan for Career Technical Education (CTE): A Vision for Equity and Excellence in CTE</a:t>
            </a:r>
            <a:endParaRPr lang="en-US" sz="1200" dirty="0">
              <a:effectLst/>
              <a:latin typeface="Times New Roman" panose="02020603050405020304" pitchFamily="18" charset="0"/>
              <a:ea typeface="Times New Roman" panose="02020603050405020304" pitchFamily="18" charset="0"/>
            </a:endParaRPr>
          </a:p>
          <a:p>
            <a:pPr marL="742950" marR="0" lvl="1" indent="-285750" fontAlgn="base">
              <a:spcBef>
                <a:spcPts val="0"/>
              </a:spcBef>
              <a:spcAft>
                <a:spcPts val="0"/>
              </a:spcAft>
              <a:buFont typeface="+mj-lt"/>
              <a:buAutoNum type="alphaLcPeriod"/>
            </a:pPr>
            <a:r>
              <a:rPr lang="en-US" sz="1400" dirty="0">
                <a:solidFill>
                  <a:srgbClr val="3A3838"/>
                </a:solidFill>
                <a:effectLst/>
                <a:latin typeface="Calibri" panose="020F0502020204030204" pitchFamily="34" charset="0"/>
                <a:ea typeface="Times New Roman" panose="02020603050405020304" pitchFamily="18" charset="0"/>
              </a:rPr>
              <a:t>Chat GPT/AI </a:t>
            </a:r>
            <a:endParaRPr lang="en-US" sz="1200" dirty="0">
              <a:effectLst/>
              <a:latin typeface="Times New Roman" panose="02020603050405020304" pitchFamily="18" charset="0"/>
              <a:ea typeface="Times New Roman" panose="02020603050405020304" pitchFamily="18" charset="0"/>
            </a:endParaRPr>
          </a:p>
          <a:p>
            <a:pPr marL="742950" marR="0" lvl="1" indent="-285750" fontAlgn="base">
              <a:spcBef>
                <a:spcPts val="0"/>
              </a:spcBef>
              <a:spcAft>
                <a:spcPts val="0"/>
              </a:spcAft>
              <a:buFont typeface="+mj-lt"/>
              <a:buAutoNum type="alphaLcPeriod"/>
            </a:pPr>
            <a:r>
              <a:rPr lang="en-US" sz="1400" dirty="0">
                <a:solidFill>
                  <a:srgbClr val="3A3838"/>
                </a:solidFill>
                <a:effectLst/>
                <a:latin typeface="Calibri" panose="020F0502020204030204" pitchFamily="34" charset="0"/>
                <a:ea typeface="Times New Roman" panose="02020603050405020304" pitchFamily="18" charset="0"/>
              </a:rPr>
              <a:t>Advocacy </a:t>
            </a:r>
          </a:p>
          <a:p>
            <a:pPr marL="742950" marR="0" lvl="1" indent="-285750" fontAlgn="base">
              <a:spcBef>
                <a:spcPts val="0"/>
              </a:spcBef>
              <a:spcAft>
                <a:spcPts val="0"/>
              </a:spcAft>
              <a:buFont typeface="+mj-lt"/>
              <a:buAutoNum type="alphaLcPeriod"/>
            </a:pPr>
            <a:endParaRPr lang="en-US" sz="1400" dirty="0">
              <a:solidFill>
                <a:srgbClr val="3A3838"/>
              </a:solidFill>
              <a:effectLst/>
              <a:latin typeface="Calibri" panose="020F0502020204030204" pitchFamily="34" charset="0"/>
              <a:ea typeface="Times New Roman" panose="02020603050405020304" pitchFamily="18" charset="0"/>
            </a:endParaRPr>
          </a:p>
          <a:p>
            <a:pPr marL="285750" marR="0" lvl="0" indent="-285750" fontAlgn="base">
              <a:spcBef>
                <a:spcPts val="0"/>
              </a:spcBef>
              <a:spcAft>
                <a:spcPts val="0"/>
              </a:spcAft>
              <a:buFont typeface="Arial" panose="020B0604020202020204" pitchFamily="34" charset="0"/>
              <a:buChar char="•"/>
            </a:pPr>
            <a:r>
              <a:rPr lang="en-US" sz="1400" dirty="0">
                <a:solidFill>
                  <a:srgbClr val="3A3838"/>
                </a:solidFill>
                <a:effectLst/>
                <a:latin typeface="Calibri" panose="020F0502020204030204" pitchFamily="34" charset="0"/>
                <a:ea typeface="Times New Roman" panose="02020603050405020304" pitchFamily="18" charset="0"/>
              </a:rPr>
              <a:t>6. A closer look at CTE topics</a:t>
            </a:r>
          </a:p>
          <a:p>
            <a:pPr marL="742950" marR="0" lvl="1" indent="-285750" fontAlgn="base">
              <a:spcBef>
                <a:spcPts val="0"/>
              </a:spcBef>
              <a:spcAft>
                <a:spcPts val="0"/>
              </a:spcAft>
              <a:buFont typeface="Arial" panose="020B0604020202020204" pitchFamily="34" charset="0"/>
              <a:buChar char="•"/>
            </a:pPr>
            <a:r>
              <a:rPr lang="en-US" sz="1400" dirty="0">
                <a:solidFill>
                  <a:srgbClr val="3A3838"/>
                </a:solidFill>
                <a:effectLst/>
                <a:latin typeface="Calibri" panose="020F0502020204030204" pitchFamily="34" charset="0"/>
                <a:ea typeface="Times New Roman" panose="02020603050405020304" pitchFamily="18" charset="0"/>
              </a:rPr>
              <a:t>Minimum Qualifications</a:t>
            </a:r>
          </a:p>
          <a:p>
            <a:pPr marL="742950" marR="0" lvl="1" indent="-285750" fontAlgn="base">
              <a:spcBef>
                <a:spcPts val="0"/>
              </a:spcBef>
              <a:spcAft>
                <a:spcPts val="0"/>
              </a:spcAft>
              <a:buFont typeface="Arial" panose="020B0604020202020204" pitchFamily="34" charset="0"/>
              <a:buChar char="•"/>
            </a:pPr>
            <a:r>
              <a:rPr lang="en-US" sz="1400" dirty="0">
                <a:solidFill>
                  <a:srgbClr val="3A3838"/>
                </a:solidFill>
                <a:effectLst/>
                <a:latin typeface="Calibri" panose="020F0502020204030204" pitchFamily="34" charset="0"/>
                <a:ea typeface="Times New Roman" panose="02020603050405020304" pitchFamily="18" charset="0"/>
              </a:rPr>
              <a:t>New Title 5 Regulations – Work Experience</a:t>
            </a:r>
          </a:p>
          <a:p>
            <a:pPr marL="742950" marR="0" lvl="1" indent="-285750" fontAlgn="base">
              <a:spcBef>
                <a:spcPts val="0"/>
              </a:spcBef>
              <a:spcAft>
                <a:spcPts val="0"/>
              </a:spcAft>
              <a:buFont typeface="Arial" panose="020B0604020202020204" pitchFamily="34" charset="0"/>
              <a:buChar char="•"/>
            </a:pPr>
            <a:r>
              <a:rPr lang="en-US" sz="1400" dirty="0">
                <a:solidFill>
                  <a:srgbClr val="3A3838"/>
                </a:solidFill>
                <a:effectLst/>
                <a:latin typeface="Calibri" panose="020F0502020204030204" pitchFamily="34" charset="0"/>
                <a:ea typeface="Times New Roman" panose="02020603050405020304" pitchFamily="18" charset="0"/>
              </a:rPr>
              <a:t>Dual Enrollment</a:t>
            </a:r>
          </a:p>
          <a:p>
            <a:pPr marL="742950" marR="0" lvl="1" indent="-285750" fontAlgn="base">
              <a:spcBef>
                <a:spcPts val="0"/>
              </a:spcBef>
              <a:spcAft>
                <a:spcPts val="0"/>
              </a:spcAft>
              <a:buFont typeface="Arial" panose="020B0604020202020204" pitchFamily="34" charset="0"/>
              <a:buChar char="•"/>
            </a:pPr>
            <a:r>
              <a:rPr lang="en-US" sz="1400" dirty="0">
                <a:solidFill>
                  <a:srgbClr val="3A3838"/>
                </a:solidFill>
                <a:effectLst/>
                <a:latin typeface="Calibri" panose="020F0502020204030204" pitchFamily="34" charset="0"/>
                <a:ea typeface="Times New Roman" panose="02020603050405020304" pitchFamily="18" charset="0"/>
              </a:rPr>
              <a:t>Other “hot topics”</a:t>
            </a:r>
          </a:p>
          <a:p>
            <a:pPr marL="457200" marR="0" lvl="1" indent="0" fontAlgn="base">
              <a:spcBef>
                <a:spcPts val="0"/>
              </a:spcBef>
              <a:spcAft>
                <a:spcPts val="0"/>
              </a:spcAft>
              <a:buFont typeface="Arial" panose="020B0604020202020204" pitchFamily="34" charset="0"/>
              <a:buNone/>
            </a:pPr>
            <a:endParaRPr lang="en-US" sz="1400" dirty="0">
              <a:solidFill>
                <a:srgbClr val="3A3838"/>
              </a:solidFill>
              <a:effectLst/>
              <a:latin typeface="Calibri" panose="020F0502020204030204" pitchFamily="34" charset="0"/>
              <a:ea typeface="Times New Roman" panose="02020603050405020304" pitchFamily="18" charset="0"/>
            </a:endParaRPr>
          </a:p>
          <a:p>
            <a:pPr marL="742950" marR="0" lvl="1" indent="-285750" fontAlgn="base">
              <a:spcBef>
                <a:spcPts val="0"/>
              </a:spcBef>
              <a:spcAft>
                <a:spcPts val="0"/>
              </a:spcAft>
              <a:buFont typeface="+mj-lt"/>
              <a:buAutoNum type="alphaLcPeriod"/>
            </a:pPr>
            <a:endParaRPr lang="en-US" sz="1400" dirty="0">
              <a:solidFill>
                <a:srgbClr val="3A3838"/>
              </a:solidFill>
              <a:effectLst/>
              <a:latin typeface="Calibri" panose="020F0502020204030204" pitchFamily="34" charset="0"/>
              <a:ea typeface="Times New Roman" panose="02020603050405020304" pitchFamily="18" charset="0"/>
            </a:endParaRPr>
          </a:p>
          <a:p>
            <a:pPr marL="285750" marR="0" lvl="0" indent="-285750" fontAlgn="base">
              <a:spcBef>
                <a:spcPts val="0"/>
              </a:spcBef>
              <a:spcAft>
                <a:spcPts val="0"/>
              </a:spcAft>
              <a:buFont typeface="+mj-lt"/>
              <a:buAutoNum type="alphaLcPeriod"/>
            </a:pPr>
            <a:endParaRPr lang="en-US" sz="12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24213307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278f109f1b9_18_1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g278f109f1b9_18_159:notes"/>
          <p:cNvSpPr txBox="1">
            <a:spLocks noGrp="1"/>
          </p:cNvSpPr>
          <p:nvPr>
            <p:ph type="body" idx="1"/>
          </p:nvPr>
        </p:nvSpPr>
        <p:spPr>
          <a:xfrm>
            <a:off x="685800" y="4400550"/>
            <a:ext cx="5486400" cy="360045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sz="1400"/>
          </a:p>
        </p:txBody>
      </p:sp>
      <p:sp>
        <p:nvSpPr>
          <p:cNvPr id="237" name="Google Shape;237;g278f109f1b9_18_159:notes"/>
          <p:cNvSpPr txBox="1">
            <a:spLocks noGrp="1"/>
          </p:cNvSpPr>
          <p:nvPr>
            <p:ph type="sldNum" idx="12"/>
          </p:nvPr>
        </p:nvSpPr>
        <p:spPr>
          <a:xfrm>
            <a:off x="3884613" y="8685213"/>
            <a:ext cx="2971800" cy="458787"/>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40</a:t>
            </a:fld>
            <a:endParaRPr sz="1400"/>
          </a:p>
        </p:txBody>
      </p:sp>
    </p:spTree>
    <p:extLst>
      <p:ext uri="{BB962C8B-B14F-4D97-AF65-F5344CB8AC3E}">
        <p14:creationId xmlns:p14="http://schemas.microsoft.com/office/powerpoint/2010/main" val="42371734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78f109f1b9_18_1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g278f109f1b9_18_170:notes"/>
          <p:cNvSpPr txBox="1">
            <a:spLocks noGrp="1"/>
          </p:cNvSpPr>
          <p:nvPr>
            <p:ph type="body" idx="1"/>
          </p:nvPr>
        </p:nvSpPr>
        <p:spPr>
          <a:xfrm>
            <a:off x="685800" y="4400550"/>
            <a:ext cx="5486400" cy="360045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sz="1400"/>
          </a:p>
        </p:txBody>
      </p:sp>
      <p:sp>
        <p:nvSpPr>
          <p:cNvPr id="249" name="Google Shape;249;g278f109f1b9_18_170:notes"/>
          <p:cNvSpPr txBox="1">
            <a:spLocks noGrp="1"/>
          </p:cNvSpPr>
          <p:nvPr>
            <p:ph type="sldNum" idx="12"/>
          </p:nvPr>
        </p:nvSpPr>
        <p:spPr>
          <a:xfrm>
            <a:off x="3884613" y="8685213"/>
            <a:ext cx="2971800" cy="458787"/>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41</a:t>
            </a:fld>
            <a:endParaRPr sz="1400"/>
          </a:p>
        </p:txBody>
      </p:sp>
    </p:spTree>
    <p:extLst>
      <p:ext uri="{BB962C8B-B14F-4D97-AF65-F5344CB8AC3E}">
        <p14:creationId xmlns:p14="http://schemas.microsoft.com/office/powerpoint/2010/main" val="19268367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78f109f1b9_18_1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g278f109f1b9_18_181:notes"/>
          <p:cNvSpPr txBox="1">
            <a:spLocks noGrp="1"/>
          </p:cNvSpPr>
          <p:nvPr>
            <p:ph type="body" idx="1"/>
          </p:nvPr>
        </p:nvSpPr>
        <p:spPr>
          <a:xfrm>
            <a:off x="685800" y="4400550"/>
            <a:ext cx="5486400" cy="360045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sz="1400"/>
          </a:p>
        </p:txBody>
      </p:sp>
      <p:sp>
        <p:nvSpPr>
          <p:cNvPr id="261" name="Google Shape;261;g278f109f1b9_18_181:notes"/>
          <p:cNvSpPr txBox="1">
            <a:spLocks noGrp="1"/>
          </p:cNvSpPr>
          <p:nvPr>
            <p:ph type="sldNum" idx="12"/>
          </p:nvPr>
        </p:nvSpPr>
        <p:spPr>
          <a:xfrm>
            <a:off x="3884613" y="8685213"/>
            <a:ext cx="2971800" cy="458787"/>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42</a:t>
            </a:fld>
            <a:endParaRPr sz="1400"/>
          </a:p>
        </p:txBody>
      </p:sp>
    </p:spTree>
    <p:extLst>
      <p:ext uri="{BB962C8B-B14F-4D97-AF65-F5344CB8AC3E}">
        <p14:creationId xmlns:p14="http://schemas.microsoft.com/office/powerpoint/2010/main" val="7737091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27c77842b11_1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27c77842b11_1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Chat GPT – Chat Generative Pre-Trained Transformer, Open AI</a:t>
            </a:r>
            <a:endParaRPr dirty="0"/>
          </a:p>
        </p:txBody>
      </p:sp>
    </p:spTree>
    <p:extLst>
      <p:ext uri="{BB962C8B-B14F-4D97-AF65-F5344CB8AC3E}">
        <p14:creationId xmlns:p14="http://schemas.microsoft.com/office/powerpoint/2010/main" val="6003952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7c77842b11_1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27c77842b11_1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59848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27c77842b11_1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27c77842b11_1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69249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27c77842b11_1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27c77842b11_1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49827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27c77842b11_1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27c77842b11_1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09718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27c88a5a29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27c88a5a29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77924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27c77842b11_1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27c77842b11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3754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ASCCC Representation</a:t>
            </a:r>
          </a:p>
          <a:p>
            <a:r>
              <a:rPr lang="en-US" dirty="0"/>
              <a:t>Regional Representation</a:t>
            </a:r>
          </a:p>
          <a:p>
            <a:r>
              <a:rPr lang="en-US" dirty="0"/>
              <a:t>Others:</a:t>
            </a:r>
            <a:r>
              <a:rPr lang="en-US" baseline="0" dirty="0"/>
              <a:t> CCCAOE, </a:t>
            </a:r>
          </a:p>
          <a:p>
            <a:endParaRPr lang="en-US" baseline="0" dirty="0"/>
          </a:p>
          <a:p>
            <a:r>
              <a:rPr lang="en-US" baseline="0" dirty="0"/>
              <a:t>If small enough</a:t>
            </a:r>
          </a:p>
          <a:p>
            <a:r>
              <a:rPr lang="en-US" baseline="0" dirty="0"/>
              <a:t>Ask each member to introduce themselves, organization/school, role and discipline (</a:t>
            </a:r>
            <a:r>
              <a:rPr lang="en-US" baseline="0"/>
              <a:t>if appropriate)</a:t>
            </a:r>
            <a:endParaRPr lang="en-US" dirty="0"/>
          </a:p>
        </p:txBody>
      </p:sp>
      <p:sp>
        <p:nvSpPr>
          <p:cNvPr id="4" name="Slide Number Placeholder 3"/>
          <p:cNvSpPr>
            <a:spLocks noGrp="1"/>
          </p:cNvSpPr>
          <p:nvPr>
            <p:ph type="sldNum" sz="quarter" idx="10"/>
          </p:nvPr>
        </p:nvSpPr>
        <p:spPr/>
        <p:txBody>
          <a:bodyPr/>
          <a:lstStyle/>
          <a:p>
            <a:fld id="{557E57F4-9D9C-5847-BCD2-13B860A1E044}" type="slidenum">
              <a:rPr lang="en-US" smtClean="0"/>
              <a:t>5</a:t>
            </a:fld>
            <a:endParaRPr lang="en-US"/>
          </a:p>
        </p:txBody>
      </p:sp>
    </p:spTree>
    <p:extLst>
      <p:ext uri="{BB962C8B-B14F-4D97-AF65-F5344CB8AC3E}">
        <p14:creationId xmlns:p14="http://schemas.microsoft.com/office/powerpoint/2010/main" val="42311677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27c77842b11_1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27c77842b11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Discuss how to be an advocate.</a:t>
            </a:r>
          </a:p>
          <a:p>
            <a:pPr marL="0" lvl="0" indent="0" algn="l" rtl="0">
              <a:spcBef>
                <a:spcPts val="0"/>
              </a:spcBef>
              <a:spcAft>
                <a:spcPts val="0"/>
              </a:spcAft>
              <a:buNone/>
            </a:pPr>
            <a:r>
              <a:rPr lang="en-US" dirty="0"/>
              <a:t>Consider assigning an ASCCC Legislation Liaison</a:t>
            </a:r>
          </a:p>
          <a:p>
            <a:pPr marL="0" lvl="0" indent="0" algn="l" rtl="0">
              <a:spcBef>
                <a:spcPts val="0"/>
              </a:spcBef>
              <a:spcAft>
                <a:spcPts val="0"/>
              </a:spcAft>
              <a:buNone/>
            </a:pPr>
            <a:r>
              <a:rPr lang="en-US" dirty="0"/>
              <a:t>ASCCC Leg and Advocacy Committee – Various tracking documents and other resources.</a:t>
            </a:r>
          </a:p>
          <a:p>
            <a:pPr marL="0" lvl="0" indent="0" algn="l" rtl="0">
              <a:spcBef>
                <a:spcPts val="0"/>
              </a:spcBef>
              <a:spcAft>
                <a:spcPts val="0"/>
              </a:spcAft>
              <a:buNone/>
            </a:pPr>
            <a:r>
              <a:rPr lang="en-US" dirty="0"/>
              <a:t>You have representatives who represent the area where your colleges are, but you may also live another representative’s area.</a:t>
            </a:r>
          </a:p>
          <a:p>
            <a:pPr marL="0" lvl="0" indent="0" algn="l" rtl="0">
              <a:spcBef>
                <a:spcPts val="0"/>
              </a:spcBef>
              <a:spcAft>
                <a:spcPts val="0"/>
              </a:spcAft>
              <a:buNone/>
            </a:pPr>
            <a:r>
              <a:rPr lang="en-US" dirty="0"/>
              <a:t>Know who your representatives are.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CA Legislative Info: leginfo.legislature.ca.gov</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6947609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27c0e525f20_1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27c0e525f20_1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546352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278f109f1b9_12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g278f109f1b9_12_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
              <a:t>find it nearly impossible to hire industry experts</a:t>
            </a:r>
            <a:endParaRPr/>
          </a:p>
          <a:p>
            <a:pPr marL="0" lvl="0" indent="0" algn="l" rtl="0">
              <a:spcBef>
                <a:spcPts val="0"/>
              </a:spcBef>
              <a:spcAft>
                <a:spcPts val="0"/>
              </a:spcAft>
              <a:buClr>
                <a:schemeClr val="dk1"/>
              </a:buClr>
              <a:buSzPts val="1200"/>
              <a:buFont typeface="Calibri"/>
              <a:buNone/>
            </a:pPr>
            <a:r>
              <a:rPr lang="en" sz="1200" b="1"/>
              <a:t>Chancellor’s Request of a Survey: 43 Colleges</a:t>
            </a:r>
            <a:endParaRPr sz="1200"/>
          </a:p>
          <a:p>
            <a:pPr marL="0" lvl="0" indent="0" algn="l" rtl="0">
              <a:spcBef>
                <a:spcPts val="0"/>
              </a:spcBef>
              <a:spcAft>
                <a:spcPts val="0"/>
              </a:spcAft>
              <a:buClr>
                <a:schemeClr val="dk1"/>
              </a:buClr>
              <a:buSzPts val="1200"/>
              <a:buFont typeface="Calibri"/>
              <a:buNone/>
            </a:pPr>
            <a:r>
              <a:rPr lang="en" sz="1200" b="1"/>
              <a:t>Comments in the survey</a:t>
            </a:r>
            <a:endParaRPr/>
          </a:p>
          <a:p>
            <a:pPr marL="0" lvl="0" indent="0" algn="l" rtl="0">
              <a:spcBef>
                <a:spcPts val="0"/>
              </a:spcBef>
              <a:spcAft>
                <a:spcPts val="0"/>
              </a:spcAft>
              <a:buClr>
                <a:schemeClr val="dk1"/>
              </a:buClr>
              <a:buSzPts val="1200"/>
              <a:buFont typeface="Calibri"/>
              <a:buNone/>
            </a:pPr>
            <a:endParaRPr sz="1200" b="1"/>
          </a:p>
          <a:p>
            <a:pPr marL="0" lvl="0" indent="0" algn="l" rtl="0">
              <a:spcBef>
                <a:spcPts val="0"/>
              </a:spcBef>
              <a:spcAft>
                <a:spcPts val="0"/>
              </a:spcAft>
              <a:buNone/>
            </a:pPr>
            <a:r>
              <a:rPr lang="en" sz="1200"/>
              <a:t>Recognize the abilities people have</a:t>
            </a:r>
            <a:endParaRPr/>
          </a:p>
          <a:p>
            <a:pPr marL="0" lvl="0" indent="0" algn="l" rtl="0">
              <a:spcBef>
                <a:spcPts val="0"/>
              </a:spcBef>
              <a:spcAft>
                <a:spcPts val="0"/>
              </a:spcAft>
              <a:buClr>
                <a:schemeClr val="dk1"/>
              </a:buClr>
              <a:buSzPts val="1200"/>
              <a:buFont typeface="Calibri"/>
              <a:buNone/>
            </a:pPr>
            <a:endParaRPr sz="1200"/>
          </a:p>
          <a:p>
            <a:pPr marL="0" lvl="0" indent="0" algn="l" rtl="0">
              <a:spcBef>
                <a:spcPts val="0"/>
              </a:spcBef>
              <a:spcAft>
                <a:spcPts val="0"/>
              </a:spcAft>
              <a:buNone/>
            </a:pPr>
            <a:r>
              <a:rPr lang="en" sz="1200"/>
              <a:t>Eminent or nationally recognized experts in their field, without an Associate Degree</a:t>
            </a:r>
            <a:endParaRPr/>
          </a:p>
          <a:p>
            <a:pPr marL="0" lvl="0" indent="0" algn="l" rtl="0">
              <a:spcBef>
                <a:spcPts val="0"/>
              </a:spcBef>
              <a:spcAft>
                <a:spcPts val="0"/>
              </a:spcAft>
              <a:buClr>
                <a:schemeClr val="dk1"/>
              </a:buClr>
              <a:buSzPts val="1200"/>
              <a:buFont typeface="Calibri"/>
              <a:buNone/>
            </a:pPr>
            <a:r>
              <a:rPr lang="en" sz="1200"/>
              <a:t> </a:t>
            </a:r>
            <a:endParaRPr/>
          </a:p>
          <a:p>
            <a:pPr marL="0" lvl="0" indent="0" algn="l" rtl="0">
              <a:spcBef>
                <a:spcPts val="0"/>
              </a:spcBef>
              <a:spcAft>
                <a:spcPts val="0"/>
              </a:spcAft>
              <a:buNone/>
            </a:pPr>
            <a:r>
              <a:rPr lang="en" sz="1200"/>
              <a:t>Very small pool of applicants, often far less than 10, as opposed to general education areas that get xxx’s of applicants </a:t>
            </a:r>
            <a:endParaRPr/>
          </a:p>
          <a:p>
            <a:pPr marL="0" lvl="0" indent="0" algn="l" rtl="0">
              <a:spcBef>
                <a:spcPts val="0"/>
              </a:spcBef>
              <a:spcAft>
                <a:spcPts val="0"/>
              </a:spcAft>
              <a:buNone/>
            </a:pPr>
            <a:endParaRPr sz="1200"/>
          </a:p>
          <a:p>
            <a:pPr marL="0" lvl="0" indent="0" algn="l" rtl="0">
              <a:spcBef>
                <a:spcPts val="0"/>
              </a:spcBef>
              <a:spcAft>
                <a:spcPts val="0"/>
              </a:spcAft>
              <a:buNone/>
            </a:pPr>
            <a:r>
              <a:rPr lang="en" sz="1200"/>
              <a:t>Not understanding their CTE colleague’s issues and programs </a:t>
            </a:r>
            <a:endParaRPr/>
          </a:p>
          <a:p>
            <a:pPr marL="0" lvl="0" indent="0" algn="l" rtl="0">
              <a:spcBef>
                <a:spcPts val="0"/>
              </a:spcBef>
              <a:spcAft>
                <a:spcPts val="0"/>
              </a:spcAft>
              <a:buNone/>
            </a:pPr>
            <a:endParaRPr sz="1200"/>
          </a:p>
          <a:p>
            <a:pPr marL="0" lvl="0" indent="0" algn="l" rtl="0">
              <a:spcBef>
                <a:spcPts val="0"/>
              </a:spcBef>
              <a:spcAft>
                <a:spcPts val="0"/>
              </a:spcAft>
              <a:buNone/>
            </a:pPr>
            <a:r>
              <a:rPr lang="en" sz="1200"/>
              <a:t>Many comment on the irony of college preparing people for work, yet we didn’t accept industry credentials (the very place we are sending students to work) as equivalent to an Associate Degree </a:t>
            </a:r>
            <a:endParaRPr/>
          </a:p>
          <a:p>
            <a:pPr marL="0" lvl="0" indent="0" algn="l" rtl="0">
              <a:spcBef>
                <a:spcPts val="0"/>
              </a:spcBef>
              <a:spcAft>
                <a:spcPts val="0"/>
              </a:spcAft>
              <a:buNone/>
            </a:pPr>
            <a:endParaRPr sz="1200"/>
          </a:p>
          <a:p>
            <a:pPr marL="0" lvl="0" indent="0" algn="l" rtl="0">
              <a:spcBef>
                <a:spcPts val="0"/>
              </a:spcBef>
              <a:spcAft>
                <a:spcPts val="0"/>
              </a:spcAft>
              <a:buNone/>
            </a:pPr>
            <a:r>
              <a:rPr lang="en" sz="1200"/>
              <a:t>a mismatch of what colleges require and what the industry actually needs and wants. Colleges are preparing people for jobs in industries that sponsor the industry credentials, yet the college does not accept the industry experts as instructors with the industry credentials</a:t>
            </a:r>
            <a:endParaRPr/>
          </a:p>
          <a:p>
            <a:pPr marL="0" lvl="0" indent="0" algn="l" rtl="0">
              <a:spcBef>
                <a:spcPts val="0"/>
              </a:spcBef>
              <a:spcAft>
                <a:spcPts val="0"/>
              </a:spcAft>
              <a:buNone/>
            </a:pPr>
            <a:r>
              <a:rPr lang="en"/>
              <a:t>“Boils down to this- Experience should be the most important factor in any CTE discipline.”</a:t>
            </a:r>
            <a:endParaRPr/>
          </a:p>
          <a:p>
            <a:pPr marL="0" lvl="0" indent="0" algn="l" rtl="0">
              <a:spcBef>
                <a:spcPts val="0"/>
              </a:spcBef>
              <a:spcAft>
                <a:spcPts val="0"/>
              </a:spcAft>
              <a:buNone/>
            </a:pPr>
            <a:endParaRPr/>
          </a:p>
          <a:p>
            <a:pPr marL="0" lvl="0" indent="0" algn="l" rtl="0">
              <a:spcBef>
                <a:spcPts val="0"/>
              </a:spcBef>
              <a:spcAft>
                <a:spcPts val="0"/>
              </a:spcAft>
              <a:buNone/>
            </a:pPr>
            <a:r>
              <a:rPr lang="en"/>
              <a:t>“The need to revise the equivalency evaluation process for industry experts that do not have an AA/AS degree is extreme.”</a:t>
            </a:r>
            <a:endParaRPr/>
          </a:p>
        </p:txBody>
      </p:sp>
      <p:sp>
        <p:nvSpPr>
          <p:cNvPr id="371" name="Google Shape;371;g278f109f1b9_12_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62</a:t>
            </a:fld>
            <a:endParaRPr/>
          </a:p>
        </p:txBody>
      </p:sp>
    </p:spTree>
    <p:extLst>
      <p:ext uri="{BB962C8B-B14F-4D97-AF65-F5344CB8AC3E}">
        <p14:creationId xmlns:p14="http://schemas.microsoft.com/office/powerpoint/2010/main" val="10739238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278f109f1b9_12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 name="Google Shape;379;g278f109f1b9_12_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80" name="Google Shape;380;g278f109f1b9_12_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63</a:t>
            </a:fld>
            <a:endParaRPr/>
          </a:p>
        </p:txBody>
      </p:sp>
    </p:spTree>
    <p:extLst>
      <p:ext uri="{BB962C8B-B14F-4D97-AF65-F5344CB8AC3E}">
        <p14:creationId xmlns:p14="http://schemas.microsoft.com/office/powerpoint/2010/main" val="33427677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278f109f1b9_12_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7" name="Google Shape;387;g278f109f1b9_12_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400"/>
              </a:spcBef>
              <a:spcAft>
                <a:spcPts val="0"/>
              </a:spcAft>
              <a:buNone/>
            </a:pPr>
            <a:r>
              <a:rPr lang="en" sz="1500">
                <a:solidFill>
                  <a:schemeClr val="dk1"/>
                </a:solidFill>
              </a:rPr>
              <a:t>Although we already have a published CCCO MQ handbook that recognizes CTE, the toolkit  is a supplemental document/resource that colleges and districts can use to elevate their local practices.</a:t>
            </a:r>
            <a:endParaRPr sz="1500">
              <a:solidFill>
                <a:schemeClr val="dk1"/>
              </a:solidFill>
            </a:endParaRPr>
          </a:p>
          <a:p>
            <a:pPr marL="457200" lvl="0" indent="-323850" algn="l" rtl="0">
              <a:lnSpc>
                <a:spcPct val="115000"/>
              </a:lnSpc>
              <a:spcBef>
                <a:spcPts val="400"/>
              </a:spcBef>
              <a:spcAft>
                <a:spcPts val="0"/>
              </a:spcAft>
              <a:buClr>
                <a:schemeClr val="dk1"/>
              </a:buClr>
              <a:buSzPts val="1500"/>
              <a:buChar char="●"/>
            </a:pPr>
            <a:r>
              <a:rPr lang="en" sz="1500">
                <a:solidFill>
                  <a:schemeClr val="dk1"/>
                </a:solidFill>
              </a:rPr>
              <a:t>Equivalency</a:t>
            </a:r>
            <a:endParaRPr sz="800">
              <a:solidFill>
                <a:schemeClr val="dk1"/>
              </a:solidFill>
            </a:endParaRPr>
          </a:p>
          <a:p>
            <a:pPr marL="457200" lvl="0" indent="-323850" algn="l" rtl="0">
              <a:lnSpc>
                <a:spcPct val="115000"/>
              </a:lnSpc>
              <a:spcBef>
                <a:spcPts val="0"/>
              </a:spcBef>
              <a:spcAft>
                <a:spcPts val="0"/>
              </a:spcAft>
              <a:buClr>
                <a:schemeClr val="dk1"/>
              </a:buClr>
              <a:buSzPts val="1500"/>
              <a:buChar char="●"/>
            </a:pPr>
            <a:r>
              <a:rPr lang="en" sz="1500">
                <a:solidFill>
                  <a:schemeClr val="dk1"/>
                </a:solidFill>
              </a:rPr>
              <a:t>Faculty Internship</a:t>
            </a:r>
            <a:endParaRPr sz="800">
              <a:solidFill>
                <a:schemeClr val="dk1"/>
              </a:solidFill>
            </a:endParaRPr>
          </a:p>
          <a:p>
            <a:pPr marL="457200" lvl="0" indent="-323850" algn="l" rtl="0">
              <a:lnSpc>
                <a:spcPct val="115000"/>
              </a:lnSpc>
              <a:spcBef>
                <a:spcPts val="0"/>
              </a:spcBef>
              <a:spcAft>
                <a:spcPts val="0"/>
              </a:spcAft>
              <a:buClr>
                <a:schemeClr val="dk1"/>
              </a:buClr>
              <a:buSzPts val="1500"/>
              <a:buChar char="●"/>
            </a:pPr>
            <a:r>
              <a:rPr lang="en" sz="1500">
                <a:solidFill>
                  <a:schemeClr val="dk1"/>
                </a:solidFill>
              </a:rPr>
              <a:t>Apprenticeship Minimum Qualifications</a:t>
            </a:r>
            <a:endParaRPr sz="400"/>
          </a:p>
        </p:txBody>
      </p:sp>
      <p:sp>
        <p:nvSpPr>
          <p:cNvPr id="388" name="Google Shape;388;g278f109f1b9_12_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64</a:t>
            </a:fld>
            <a:endParaRPr/>
          </a:p>
        </p:txBody>
      </p:sp>
    </p:spTree>
    <p:extLst>
      <p:ext uri="{BB962C8B-B14F-4D97-AF65-F5344CB8AC3E}">
        <p14:creationId xmlns:p14="http://schemas.microsoft.com/office/powerpoint/2010/main" val="390791447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278f109f1b9_12_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7" name="Google Shape;397;g278f109f1b9_12_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8" name="Google Shape;398;g278f109f1b9_12_6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65</a:t>
            </a:fld>
            <a:endParaRPr/>
          </a:p>
        </p:txBody>
      </p:sp>
    </p:spTree>
    <p:extLst>
      <p:ext uri="{BB962C8B-B14F-4D97-AF65-F5344CB8AC3E}">
        <p14:creationId xmlns:p14="http://schemas.microsoft.com/office/powerpoint/2010/main" val="396901232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278f109f1b9_12_11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5" name="Google Shape;405;g278f109f1b9_12_1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804741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278f109f1b9_12_12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2" name="Google Shape;412;g278f109f1b9_12_1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017938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278f109f1b9_12_13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9" name="Google Shape;419;g278f109f1b9_12_1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330171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278f109f1b9_12_14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6" name="Google Shape;426;g278f109f1b9_12_1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9160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78f109f1b9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278f109f1b9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Regional Consortium will lead this discussion</a:t>
            </a:r>
            <a:endParaRPr dirty="0"/>
          </a:p>
        </p:txBody>
      </p:sp>
    </p:spTree>
    <p:extLst>
      <p:ext uri="{BB962C8B-B14F-4D97-AF65-F5344CB8AC3E}">
        <p14:creationId xmlns:p14="http://schemas.microsoft.com/office/powerpoint/2010/main" val="368524473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278f109f1b9_12_15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2" name="Google Shape;432;g278f109f1b9_12_1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051465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27c77842b11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 name="Google Shape;498;g27c77842b11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242671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278f109f1b9_2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3" name="Google Shape;503;g278f109f1b9_2_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Amy</a:t>
            </a:r>
            <a:endParaRPr/>
          </a:p>
        </p:txBody>
      </p:sp>
      <p:sp>
        <p:nvSpPr>
          <p:cNvPr id="504" name="Google Shape;504;g278f109f1b9_2_38: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
              <a:t>ASCCC Academic Academy 2020</a:t>
            </a:r>
            <a:endParaRPr/>
          </a:p>
        </p:txBody>
      </p:sp>
      <p:sp>
        <p:nvSpPr>
          <p:cNvPr id="505" name="Google Shape;505;g278f109f1b9_2_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72</a:t>
            </a:fld>
            <a:endParaRPr/>
          </a:p>
        </p:txBody>
      </p:sp>
    </p:spTree>
    <p:extLst>
      <p:ext uri="{BB962C8B-B14F-4D97-AF65-F5344CB8AC3E}">
        <p14:creationId xmlns:p14="http://schemas.microsoft.com/office/powerpoint/2010/main" val="238290217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278f109f1b9_2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2" name="Google Shape;512;g278f109f1b9_2_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Mark</a:t>
            </a:r>
            <a:endParaRPr/>
          </a:p>
        </p:txBody>
      </p:sp>
      <p:sp>
        <p:nvSpPr>
          <p:cNvPr id="513" name="Google Shape;513;g278f109f1b9_2_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73</a:t>
            </a:fld>
            <a:endParaRPr/>
          </a:p>
        </p:txBody>
      </p:sp>
    </p:spTree>
    <p:extLst>
      <p:ext uri="{BB962C8B-B14F-4D97-AF65-F5344CB8AC3E}">
        <p14:creationId xmlns:p14="http://schemas.microsoft.com/office/powerpoint/2010/main" val="193790015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278f109f1b9_2_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0" name="Google Shape;520;g278f109f1b9_2_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Mark</a:t>
            </a:r>
            <a:endParaRPr/>
          </a:p>
        </p:txBody>
      </p:sp>
      <p:sp>
        <p:nvSpPr>
          <p:cNvPr id="521" name="Google Shape;521;g278f109f1b9_2_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74</a:t>
            </a:fld>
            <a:endParaRPr/>
          </a:p>
        </p:txBody>
      </p:sp>
    </p:spTree>
    <p:extLst>
      <p:ext uri="{BB962C8B-B14F-4D97-AF65-F5344CB8AC3E}">
        <p14:creationId xmlns:p14="http://schemas.microsoft.com/office/powerpoint/2010/main" val="364931536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278f109f1b9_2_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8" name="Google Shape;528;g278f109f1b9_2_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Mark</a:t>
            </a:r>
            <a:endParaRPr/>
          </a:p>
        </p:txBody>
      </p:sp>
      <p:sp>
        <p:nvSpPr>
          <p:cNvPr id="529" name="Google Shape;529;g278f109f1b9_2_6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75</a:t>
            </a:fld>
            <a:endParaRPr/>
          </a:p>
        </p:txBody>
      </p:sp>
    </p:spTree>
    <p:extLst>
      <p:ext uri="{BB962C8B-B14F-4D97-AF65-F5344CB8AC3E}">
        <p14:creationId xmlns:p14="http://schemas.microsoft.com/office/powerpoint/2010/main" val="366526066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278f109f1b9_2_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6" name="Google Shape;536;g278f109f1b9_2_7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Mark</a:t>
            </a:r>
            <a:endParaRPr/>
          </a:p>
        </p:txBody>
      </p:sp>
      <p:sp>
        <p:nvSpPr>
          <p:cNvPr id="537" name="Google Shape;537;g278f109f1b9_2_7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76</a:t>
            </a:fld>
            <a:endParaRPr/>
          </a:p>
        </p:txBody>
      </p:sp>
    </p:spTree>
    <p:extLst>
      <p:ext uri="{BB962C8B-B14F-4D97-AF65-F5344CB8AC3E}">
        <p14:creationId xmlns:p14="http://schemas.microsoft.com/office/powerpoint/2010/main" val="411489987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278f109f1b9_2_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4" name="Google Shape;544;g278f109f1b9_2_7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Mark</a:t>
            </a:r>
            <a:endParaRPr/>
          </a:p>
        </p:txBody>
      </p:sp>
      <p:sp>
        <p:nvSpPr>
          <p:cNvPr id="545" name="Google Shape;545;g278f109f1b9_2_7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77</a:t>
            </a:fld>
            <a:endParaRPr/>
          </a:p>
        </p:txBody>
      </p:sp>
    </p:spTree>
    <p:extLst>
      <p:ext uri="{BB962C8B-B14F-4D97-AF65-F5344CB8AC3E}">
        <p14:creationId xmlns:p14="http://schemas.microsoft.com/office/powerpoint/2010/main" val="127503253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278f109f1b9_2_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3" name="Google Shape;553;g278f109f1b9_2_9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Sarah</a:t>
            </a:r>
            <a:endParaRPr/>
          </a:p>
        </p:txBody>
      </p:sp>
      <p:sp>
        <p:nvSpPr>
          <p:cNvPr id="554" name="Google Shape;554;g278f109f1b9_2_9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78</a:t>
            </a:fld>
            <a:endParaRPr/>
          </a:p>
        </p:txBody>
      </p:sp>
    </p:spTree>
    <p:extLst>
      <p:ext uri="{BB962C8B-B14F-4D97-AF65-F5344CB8AC3E}">
        <p14:creationId xmlns:p14="http://schemas.microsoft.com/office/powerpoint/2010/main" val="229118333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278f109f1b9_2_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2" name="Google Shape;562;g278f109f1b9_2_10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Sarah</a:t>
            </a:r>
            <a:endParaRPr/>
          </a:p>
        </p:txBody>
      </p:sp>
      <p:sp>
        <p:nvSpPr>
          <p:cNvPr id="563" name="Google Shape;563;g278f109f1b9_2_10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79</a:t>
            </a:fld>
            <a:endParaRPr/>
          </a:p>
        </p:txBody>
      </p:sp>
    </p:spTree>
    <p:extLst>
      <p:ext uri="{BB962C8B-B14F-4D97-AF65-F5344CB8AC3E}">
        <p14:creationId xmlns:p14="http://schemas.microsoft.com/office/powerpoint/2010/main" val="3312297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7c0e525f20_1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7c0e525f20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957891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278f109f1b9_2_1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1" name="Google Shape;571;g278f109f1b9_2_1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Sarah</a:t>
            </a:r>
            <a:endParaRPr/>
          </a:p>
        </p:txBody>
      </p:sp>
      <p:sp>
        <p:nvSpPr>
          <p:cNvPr id="572" name="Google Shape;572;g278f109f1b9_2_1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80</a:t>
            </a:fld>
            <a:endParaRPr/>
          </a:p>
        </p:txBody>
      </p:sp>
    </p:spTree>
    <p:extLst>
      <p:ext uri="{BB962C8B-B14F-4D97-AF65-F5344CB8AC3E}">
        <p14:creationId xmlns:p14="http://schemas.microsoft.com/office/powerpoint/2010/main" val="337243629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278f109f1b9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6" name="Google Shape;586;g278f109f1b9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Implications for instructional faculty in DE</a:t>
            </a:r>
          </a:p>
          <a:p>
            <a:pPr marL="0" lvl="0" indent="0" algn="l" rtl="0">
              <a:spcBef>
                <a:spcPts val="0"/>
              </a:spcBef>
              <a:spcAft>
                <a:spcPts val="0"/>
              </a:spcAft>
              <a:buNone/>
            </a:pPr>
            <a:r>
              <a:rPr lang="en-US" dirty="0"/>
              <a:t>Institutional and types of Early/middle college, Dual enrollment and faculty roles</a:t>
            </a:r>
          </a:p>
          <a:p>
            <a:pPr marL="0" lvl="0" indent="0" algn="l" rtl="0">
              <a:spcBef>
                <a:spcPts val="0"/>
              </a:spcBef>
              <a:spcAft>
                <a:spcPts val="0"/>
              </a:spcAft>
              <a:buNone/>
            </a:pPr>
            <a:r>
              <a:rPr lang="en-US" dirty="0"/>
              <a:t>CDCP</a:t>
            </a:r>
            <a:endParaRPr dirty="0"/>
          </a:p>
        </p:txBody>
      </p:sp>
    </p:spTree>
    <p:extLst>
      <p:ext uri="{BB962C8B-B14F-4D97-AF65-F5344CB8AC3E}">
        <p14:creationId xmlns:p14="http://schemas.microsoft.com/office/powerpoint/2010/main" val="45024807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27c88a5a29f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0" name="Google Shape;580;g27c88a5a29f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indent="-457200"/>
            <a:r>
              <a:rPr lang="en-US" dirty="0"/>
              <a:t>Anything working well?</a:t>
            </a:r>
          </a:p>
          <a:p>
            <a:pPr marL="457200" indent="-457200"/>
            <a:r>
              <a:rPr lang="en-US" dirty="0"/>
              <a:t>Challenges?</a:t>
            </a:r>
          </a:p>
          <a:p>
            <a:pPr marL="457200" indent="-457200"/>
            <a:r>
              <a:rPr lang="en-US" dirty="0"/>
              <a:t>Success Stories?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83349124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278f109f1b9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278f109f1b9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605242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g278f109f1b9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7" name="Google Shape;617;g278f109f1b9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4710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7c0e525f20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7c0e525f20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May also note that Students have a 9+1: Title 5 §51023.7 “Opportunity to participate effectively” </a:t>
            </a:r>
            <a:endParaRPr dirty="0"/>
          </a:p>
        </p:txBody>
      </p:sp>
    </p:spTree>
    <p:extLst>
      <p:ext uri="{BB962C8B-B14F-4D97-AF65-F5344CB8AC3E}">
        <p14:creationId xmlns:p14="http://schemas.microsoft.com/office/powerpoint/2010/main" val="221951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7c0e525f20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27c0e525f20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Technical assistance could also be for equivalency and MQs</a:t>
            </a:r>
            <a:endParaRPr/>
          </a:p>
        </p:txBody>
      </p:sp>
    </p:spTree>
    <p:extLst>
      <p:ext uri="{BB962C8B-B14F-4D97-AF65-F5344CB8AC3E}">
        <p14:creationId xmlns:p14="http://schemas.microsoft.com/office/powerpoint/2010/main" val="3175129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Title Slid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23FAFF0-097F-1C4A-A510-02936B413EF6}"/>
              </a:ext>
              <a:ext uri="{C183D7F6-B498-43B3-948B-1728B52AA6E4}">
                <adec:decorative xmlns:adec="http://schemas.microsoft.com/office/drawing/2017/decorative" val="1"/>
              </a:ext>
            </a:extLst>
          </p:cNvPr>
          <p:cNvGrpSpPr/>
          <p:nvPr userDrawn="1"/>
        </p:nvGrpSpPr>
        <p:grpSpPr>
          <a:xfrm>
            <a:off x="0" y="2812265"/>
            <a:ext cx="12192000" cy="4045735"/>
            <a:chOff x="0" y="2812265"/>
            <a:chExt cx="12192000" cy="4045735"/>
          </a:xfrm>
        </p:grpSpPr>
        <p:sp>
          <p:nvSpPr>
            <p:cNvPr id="10" name="Rectangle 9">
              <a:extLst>
                <a:ext uri="{FF2B5EF4-FFF2-40B4-BE49-F238E27FC236}">
                  <a16:creationId xmlns:a16="http://schemas.microsoft.com/office/drawing/2014/main" id="{CF0E0845-18E1-5945-A041-B07EAC8B3623}"/>
                </a:ext>
                <a:ext uri="{C183D7F6-B498-43B3-948B-1728B52AA6E4}">
                  <adec:decorative xmlns:adec="http://schemas.microsoft.com/office/drawing/2017/decorative" val="1"/>
                </a:ext>
              </a:extLst>
            </p:cNvPr>
            <p:cNvSpPr/>
            <p:nvPr userDrawn="1"/>
          </p:nvSpPr>
          <p:spPr>
            <a:xfrm rot="10800000">
              <a:off x="0" y="3177391"/>
              <a:ext cx="12192000" cy="36806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D3B09942-DABE-0644-98E7-8C82B41ECE4B}"/>
                </a:ext>
                <a:ext uri="{C183D7F6-B498-43B3-948B-1728B52AA6E4}">
                  <adec:decorative xmlns:adec="http://schemas.microsoft.com/office/drawing/2017/decorative" val="1"/>
                </a:ext>
              </a:extLst>
            </p:cNvPr>
            <p:cNvSpPr/>
            <p:nvPr userDrawn="1"/>
          </p:nvSpPr>
          <p:spPr>
            <a:xfrm rot="10800000">
              <a:off x="0" y="2812265"/>
              <a:ext cx="12192000" cy="3651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3" descr="Academic Senate for California Community Colleges Logo">
            <a:extLst>
              <a:ext uri="{FF2B5EF4-FFF2-40B4-BE49-F238E27FC236}">
                <a16:creationId xmlns:a16="http://schemas.microsoft.com/office/drawing/2014/main" id="{13A6256D-FB97-4441-AB98-9691F3E35A5F}"/>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1995054" y="829173"/>
            <a:ext cx="4540210" cy="1146403"/>
          </a:xfrm>
          <a:prstGeom prst="rect">
            <a:avLst/>
          </a:prstGeom>
        </p:spPr>
      </p:pic>
      <p:sp>
        <p:nvSpPr>
          <p:cNvPr id="7" name="Title 1">
            <a:extLst>
              <a:ext uri="{FF2B5EF4-FFF2-40B4-BE49-F238E27FC236}">
                <a16:creationId xmlns:a16="http://schemas.microsoft.com/office/drawing/2014/main" id="{E740FD2D-D9B8-AC45-BEA0-7C7100EE63E3}"/>
              </a:ext>
            </a:extLst>
          </p:cNvPr>
          <p:cNvSpPr>
            <a:spLocks noGrp="1"/>
          </p:cNvSpPr>
          <p:nvPr>
            <p:ph type="title" hasCustomPrompt="1"/>
          </p:nvPr>
        </p:nvSpPr>
        <p:spPr>
          <a:xfrm>
            <a:off x="2133598" y="3310152"/>
            <a:ext cx="9213852" cy="1312648"/>
          </a:xfrm>
          <a:prstGeom prst="rect">
            <a:avLst/>
          </a:prstGeom>
        </p:spPr>
        <p:txBody>
          <a:bodyPr anchor="b"/>
          <a:lstStyle>
            <a:lvl1pPr algn="l">
              <a:defRPr sz="4400">
                <a:solidFill>
                  <a:schemeClr val="bg1"/>
                </a:solidFill>
              </a:defRPr>
            </a:lvl1pPr>
          </a:lstStyle>
          <a:p>
            <a:r>
              <a:rPr lang="en-US" dirty="0"/>
              <a:t>Click to edit title</a:t>
            </a:r>
          </a:p>
        </p:txBody>
      </p:sp>
      <p:sp>
        <p:nvSpPr>
          <p:cNvPr id="21" name="Subtitle 2">
            <a:extLst>
              <a:ext uri="{FF2B5EF4-FFF2-40B4-BE49-F238E27FC236}">
                <a16:creationId xmlns:a16="http://schemas.microsoft.com/office/drawing/2014/main" id="{68570E13-05CC-2B4E-BDEF-FE4C25D7A53B}"/>
              </a:ext>
            </a:extLst>
          </p:cNvPr>
          <p:cNvSpPr>
            <a:spLocks noGrp="1"/>
          </p:cNvSpPr>
          <p:nvPr>
            <p:ph type="subTitle" idx="1" hasCustomPrompt="1"/>
          </p:nvPr>
        </p:nvSpPr>
        <p:spPr>
          <a:xfrm>
            <a:off x="2133597" y="4755561"/>
            <a:ext cx="9213851" cy="1655762"/>
          </a:xfrm>
        </p:spPr>
        <p:txBody>
          <a:bodyPr/>
          <a:lstStyle>
            <a:lvl1pPr marL="0" indent="0">
              <a:buNone/>
              <a:defRPr>
                <a:solidFill>
                  <a:schemeClr val="bg1"/>
                </a:solidFill>
              </a:defRPr>
            </a:lvl1pPr>
          </a:lstStyle>
          <a:p>
            <a:pPr algn="l"/>
            <a:r>
              <a:rPr lang="en-US" dirty="0">
                <a:solidFill>
                  <a:schemeClr val="bg1"/>
                </a:solidFill>
                <a:latin typeface="Gill Sans" panose="020B0502020104020203" pitchFamily="34" charset="-79"/>
                <a:cs typeface="Gill Sans" panose="020B0502020104020203" pitchFamily="34" charset="-79"/>
              </a:rPr>
              <a:t>Click to add a subtitle. Remember to add alt text to all imported graphics and images.</a:t>
            </a:r>
          </a:p>
        </p:txBody>
      </p:sp>
    </p:spTree>
    <p:extLst>
      <p:ext uri="{BB962C8B-B14F-4D97-AF65-F5344CB8AC3E}">
        <p14:creationId xmlns:p14="http://schemas.microsoft.com/office/powerpoint/2010/main" val="3057468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3400917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3733201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59"/>
        <p:cNvGrpSpPr/>
        <p:nvPr/>
      </p:nvGrpSpPr>
      <p:grpSpPr>
        <a:xfrm>
          <a:off x="0" y="0"/>
          <a:ext cx="0" cy="0"/>
          <a:chOff x="0" y="0"/>
          <a:chExt cx="0" cy="0"/>
        </a:xfrm>
      </p:grpSpPr>
      <p:sp>
        <p:nvSpPr>
          <p:cNvPr id="60" name="Google Shape;60;p14"/>
          <p:cNvSpPr txBox="1">
            <a:spLocks noGrp="1"/>
          </p:cNvSpPr>
          <p:nvPr>
            <p:ph type="sldNum" idx="12"/>
          </p:nvPr>
        </p:nvSpPr>
        <p:spPr>
          <a:xfrm>
            <a:off x="8610600" y="6392047"/>
            <a:ext cx="2743200" cy="329429"/>
          </a:xfrm>
          <a:prstGeom prst="rect">
            <a:avLst/>
          </a:prstGeom>
          <a:noFill/>
          <a:ln>
            <a:noFill/>
          </a:ln>
        </p:spPr>
        <p:txBody>
          <a:bodyPr spcFirstLastPara="1" wrap="square" lIns="68575" tIns="34275" rIns="0" bIns="34275" anchor="ctr" anchorCtr="0">
            <a:normAutofit/>
          </a:bodyPr>
          <a:lstStyle>
            <a:lvl1pPr marL="0" lvl="0" indent="0" algn="r">
              <a:spcBef>
                <a:spcPts val="0"/>
              </a:spcBef>
              <a:buNone/>
              <a:defRPr sz="1467"/>
            </a:lvl1pPr>
            <a:lvl2pPr marL="0" lvl="1" indent="0" algn="r">
              <a:spcBef>
                <a:spcPts val="0"/>
              </a:spcBef>
              <a:buNone/>
              <a:defRPr sz="1467"/>
            </a:lvl2pPr>
            <a:lvl3pPr marL="0" lvl="2" indent="0" algn="r">
              <a:spcBef>
                <a:spcPts val="0"/>
              </a:spcBef>
              <a:buNone/>
              <a:defRPr sz="1467"/>
            </a:lvl3pPr>
            <a:lvl4pPr marL="0" lvl="3" indent="0" algn="r">
              <a:spcBef>
                <a:spcPts val="0"/>
              </a:spcBef>
              <a:buNone/>
              <a:defRPr sz="1467"/>
            </a:lvl4pPr>
            <a:lvl5pPr marL="0" lvl="4" indent="0" algn="r">
              <a:spcBef>
                <a:spcPts val="0"/>
              </a:spcBef>
              <a:buNone/>
              <a:defRPr sz="1467"/>
            </a:lvl5pPr>
            <a:lvl6pPr marL="0" lvl="5" indent="0" algn="r">
              <a:spcBef>
                <a:spcPts val="0"/>
              </a:spcBef>
              <a:buNone/>
              <a:defRPr sz="1467"/>
            </a:lvl6pPr>
            <a:lvl7pPr marL="0" lvl="6" indent="0" algn="r">
              <a:spcBef>
                <a:spcPts val="0"/>
              </a:spcBef>
              <a:buNone/>
              <a:defRPr sz="1467"/>
            </a:lvl7pPr>
            <a:lvl8pPr marL="0" lvl="7" indent="0" algn="r">
              <a:spcBef>
                <a:spcPts val="0"/>
              </a:spcBef>
              <a:buNone/>
              <a:defRPr sz="1467"/>
            </a:lvl8pPr>
            <a:lvl9pPr marL="0" lvl="8" indent="0" algn="r">
              <a:spcBef>
                <a:spcPts val="0"/>
              </a:spcBef>
              <a:buNone/>
              <a:defRPr sz="1467"/>
            </a:lvl9pPr>
          </a:lstStyle>
          <a:p>
            <a:fld id="{00000000-1234-1234-1234-123412341234}" type="slidenum">
              <a:rPr lang="en" smtClean="0"/>
              <a:pPr/>
              <a:t>‹#›</a:t>
            </a:fld>
            <a:endParaRPr lang="en"/>
          </a:p>
        </p:txBody>
      </p:sp>
      <p:pic>
        <p:nvPicPr>
          <p:cNvPr id="61" name="Google Shape;61;p14"/>
          <p:cNvPicPr preferRelativeResize="0"/>
          <p:nvPr/>
        </p:nvPicPr>
        <p:blipFill rotWithShape="1">
          <a:blip r:embed="rId2">
            <a:alphaModFix/>
          </a:blip>
          <a:srcRect/>
          <a:stretch/>
        </p:blipFill>
        <p:spPr>
          <a:xfrm>
            <a:off x="-7113" y="3809"/>
            <a:ext cx="822045" cy="6850383"/>
          </a:xfrm>
          <a:prstGeom prst="rect">
            <a:avLst/>
          </a:prstGeom>
          <a:noFill/>
          <a:ln>
            <a:noFill/>
          </a:ln>
          <a:effectLst>
            <a:outerShdw blurRad="190500" dist="50800" algn="ctr" rotWithShape="0">
              <a:srgbClr val="000000">
                <a:alpha val="40000"/>
              </a:srgbClr>
            </a:outerShdw>
          </a:effectLst>
        </p:spPr>
      </p:pic>
      <p:sp>
        <p:nvSpPr>
          <p:cNvPr id="62" name="Google Shape;62;p14"/>
          <p:cNvSpPr txBox="1">
            <a:spLocks noGrp="1"/>
          </p:cNvSpPr>
          <p:nvPr>
            <p:ph type="title"/>
          </p:nvPr>
        </p:nvSpPr>
        <p:spPr>
          <a:xfrm>
            <a:off x="1175658" y="365125"/>
            <a:ext cx="10178143" cy="1325563"/>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5"/>
              </a:buClr>
              <a:buSzPts val="1400"/>
              <a:buNone/>
              <a:defRPr sz="1467"/>
            </a:lvl1pPr>
            <a:lvl2pPr lvl="1">
              <a:spcBef>
                <a:spcPts val="0"/>
              </a:spcBef>
              <a:spcAft>
                <a:spcPts val="0"/>
              </a:spcAft>
              <a:buSzPts val="1100"/>
              <a:buNone/>
              <a:defRPr sz="1467"/>
            </a:lvl2pPr>
            <a:lvl3pPr lvl="2">
              <a:spcBef>
                <a:spcPts val="0"/>
              </a:spcBef>
              <a:spcAft>
                <a:spcPts val="0"/>
              </a:spcAft>
              <a:buSzPts val="1100"/>
              <a:buNone/>
              <a:defRPr sz="1467"/>
            </a:lvl3pPr>
            <a:lvl4pPr lvl="3">
              <a:spcBef>
                <a:spcPts val="0"/>
              </a:spcBef>
              <a:spcAft>
                <a:spcPts val="0"/>
              </a:spcAft>
              <a:buSzPts val="1100"/>
              <a:buNone/>
              <a:defRPr sz="1467"/>
            </a:lvl4pPr>
            <a:lvl5pPr lvl="4">
              <a:spcBef>
                <a:spcPts val="0"/>
              </a:spcBef>
              <a:spcAft>
                <a:spcPts val="0"/>
              </a:spcAft>
              <a:buSzPts val="1100"/>
              <a:buNone/>
              <a:defRPr sz="1467"/>
            </a:lvl5pPr>
            <a:lvl6pPr lvl="5">
              <a:spcBef>
                <a:spcPts val="0"/>
              </a:spcBef>
              <a:spcAft>
                <a:spcPts val="0"/>
              </a:spcAft>
              <a:buSzPts val="1100"/>
              <a:buNone/>
              <a:defRPr sz="1467"/>
            </a:lvl6pPr>
            <a:lvl7pPr lvl="6">
              <a:spcBef>
                <a:spcPts val="0"/>
              </a:spcBef>
              <a:spcAft>
                <a:spcPts val="0"/>
              </a:spcAft>
              <a:buSzPts val="1100"/>
              <a:buNone/>
              <a:defRPr sz="1467"/>
            </a:lvl7pPr>
            <a:lvl8pPr lvl="7">
              <a:spcBef>
                <a:spcPts val="0"/>
              </a:spcBef>
              <a:spcAft>
                <a:spcPts val="0"/>
              </a:spcAft>
              <a:buSzPts val="1100"/>
              <a:buNone/>
              <a:defRPr sz="1467"/>
            </a:lvl8pPr>
            <a:lvl9pPr lvl="8">
              <a:spcBef>
                <a:spcPts val="0"/>
              </a:spcBef>
              <a:spcAft>
                <a:spcPts val="0"/>
              </a:spcAft>
              <a:buSzPts val="1100"/>
              <a:buNone/>
              <a:defRPr sz="1467"/>
            </a:lvl9pPr>
          </a:lstStyle>
          <a:p>
            <a:endParaRPr/>
          </a:p>
        </p:txBody>
      </p:sp>
      <p:pic>
        <p:nvPicPr>
          <p:cNvPr id="63" name="Google Shape;63;p14"/>
          <p:cNvPicPr preferRelativeResize="0"/>
          <p:nvPr/>
        </p:nvPicPr>
        <p:blipFill rotWithShape="1">
          <a:blip r:embed="rId3">
            <a:alphaModFix/>
          </a:blip>
          <a:srcRect/>
          <a:stretch/>
        </p:blipFill>
        <p:spPr>
          <a:xfrm>
            <a:off x="1175658" y="6343652"/>
            <a:ext cx="377825" cy="377825"/>
          </a:xfrm>
          <a:prstGeom prst="rect">
            <a:avLst/>
          </a:prstGeom>
          <a:noFill/>
          <a:ln>
            <a:noFill/>
          </a:ln>
        </p:spPr>
      </p:pic>
    </p:spTree>
    <p:extLst>
      <p:ext uri="{BB962C8B-B14F-4D97-AF65-F5344CB8AC3E}">
        <p14:creationId xmlns:p14="http://schemas.microsoft.com/office/powerpoint/2010/main" val="1533858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a:off x="609600" y="533400"/>
            <a:ext cx="10972800" cy="990600"/>
          </a:xfrm>
          <a:prstGeom prst="rect">
            <a:avLst/>
          </a:prstGeom>
          <a:noFill/>
          <a:ln>
            <a:noFill/>
          </a:ln>
        </p:spPr>
        <p:txBody>
          <a:bodyPr spcFirstLastPara="1" wrap="square" lIns="68575" tIns="34275" rIns="68575" bIns="34275" anchor="ctr" anchorCtr="0">
            <a:normAutofit/>
          </a:bodyPr>
          <a:lstStyle>
            <a:lvl1pPr lvl="0" algn="l">
              <a:spcBef>
                <a:spcPts val="0"/>
              </a:spcBef>
              <a:spcAft>
                <a:spcPts val="0"/>
              </a:spcAft>
              <a:buClr>
                <a:schemeClr val="dk2"/>
              </a:buClr>
              <a:buSzPts val="1400"/>
              <a:buNone/>
              <a:defRPr sz="1467"/>
            </a:lvl1pPr>
            <a:lvl2pPr lvl="1">
              <a:spcBef>
                <a:spcPts val="0"/>
              </a:spcBef>
              <a:spcAft>
                <a:spcPts val="0"/>
              </a:spcAft>
              <a:buSzPts val="1100"/>
              <a:buNone/>
              <a:defRPr sz="1467"/>
            </a:lvl2pPr>
            <a:lvl3pPr lvl="2">
              <a:spcBef>
                <a:spcPts val="0"/>
              </a:spcBef>
              <a:spcAft>
                <a:spcPts val="0"/>
              </a:spcAft>
              <a:buSzPts val="1100"/>
              <a:buNone/>
              <a:defRPr sz="1467"/>
            </a:lvl3pPr>
            <a:lvl4pPr lvl="3">
              <a:spcBef>
                <a:spcPts val="0"/>
              </a:spcBef>
              <a:spcAft>
                <a:spcPts val="0"/>
              </a:spcAft>
              <a:buSzPts val="1100"/>
              <a:buNone/>
              <a:defRPr sz="1467"/>
            </a:lvl4pPr>
            <a:lvl5pPr lvl="4">
              <a:spcBef>
                <a:spcPts val="0"/>
              </a:spcBef>
              <a:spcAft>
                <a:spcPts val="0"/>
              </a:spcAft>
              <a:buSzPts val="1100"/>
              <a:buNone/>
              <a:defRPr sz="1467"/>
            </a:lvl5pPr>
            <a:lvl6pPr lvl="5">
              <a:spcBef>
                <a:spcPts val="0"/>
              </a:spcBef>
              <a:spcAft>
                <a:spcPts val="0"/>
              </a:spcAft>
              <a:buSzPts val="1100"/>
              <a:buNone/>
              <a:defRPr sz="1467"/>
            </a:lvl6pPr>
            <a:lvl7pPr lvl="6">
              <a:spcBef>
                <a:spcPts val="0"/>
              </a:spcBef>
              <a:spcAft>
                <a:spcPts val="0"/>
              </a:spcAft>
              <a:buSzPts val="1100"/>
              <a:buNone/>
              <a:defRPr sz="1467"/>
            </a:lvl7pPr>
            <a:lvl8pPr lvl="7">
              <a:spcBef>
                <a:spcPts val="0"/>
              </a:spcBef>
              <a:spcAft>
                <a:spcPts val="0"/>
              </a:spcAft>
              <a:buSzPts val="1100"/>
              <a:buNone/>
              <a:defRPr sz="1467"/>
            </a:lvl8pPr>
            <a:lvl9pPr lvl="8">
              <a:spcBef>
                <a:spcPts val="0"/>
              </a:spcBef>
              <a:spcAft>
                <a:spcPts val="0"/>
              </a:spcAft>
              <a:buSzPts val="1100"/>
              <a:buNone/>
              <a:defRPr sz="1467"/>
            </a:lvl9pPr>
          </a:lstStyle>
          <a:p>
            <a:endParaRPr/>
          </a:p>
        </p:txBody>
      </p:sp>
      <p:sp>
        <p:nvSpPr>
          <p:cNvPr id="80" name="Google Shape;80;p17"/>
          <p:cNvSpPr txBox="1">
            <a:spLocks noGrp="1"/>
          </p:cNvSpPr>
          <p:nvPr>
            <p:ph type="body" idx="1"/>
          </p:nvPr>
        </p:nvSpPr>
        <p:spPr>
          <a:xfrm>
            <a:off x="609600" y="1600200"/>
            <a:ext cx="10972800" cy="4876800"/>
          </a:xfrm>
          <a:prstGeom prst="rect">
            <a:avLst/>
          </a:prstGeom>
          <a:noFill/>
          <a:ln>
            <a:noFill/>
          </a:ln>
        </p:spPr>
        <p:txBody>
          <a:bodyPr spcFirstLastPara="1" wrap="square" lIns="68575" tIns="34275" rIns="68575" bIns="34275" anchor="t" anchorCtr="0">
            <a:normAutofit/>
          </a:bodyPr>
          <a:lstStyle>
            <a:lvl1pPr marL="609585" lvl="0" indent="-397923" algn="l">
              <a:spcBef>
                <a:spcPts val="400"/>
              </a:spcBef>
              <a:spcAft>
                <a:spcPts val="0"/>
              </a:spcAft>
              <a:buSzPts val="1100"/>
              <a:buChar char="●"/>
              <a:defRPr sz="1467"/>
            </a:lvl1pPr>
            <a:lvl2pPr marL="1219170" lvl="1" indent="-397923" algn="l">
              <a:spcBef>
                <a:spcPts val="1600"/>
              </a:spcBef>
              <a:spcAft>
                <a:spcPts val="0"/>
              </a:spcAft>
              <a:buSzPts val="1100"/>
              <a:buChar char="○"/>
              <a:defRPr sz="1467"/>
            </a:lvl2pPr>
            <a:lvl3pPr marL="1828754" lvl="2" indent="-406390" algn="l">
              <a:spcBef>
                <a:spcPts val="1600"/>
              </a:spcBef>
              <a:spcAft>
                <a:spcPts val="0"/>
              </a:spcAft>
              <a:buSzPts val="1200"/>
              <a:buChar char="■"/>
              <a:defRPr sz="1467"/>
            </a:lvl3pPr>
            <a:lvl4pPr marL="2438339" lvl="3" indent="-423323" algn="l">
              <a:spcBef>
                <a:spcPts val="1600"/>
              </a:spcBef>
              <a:spcAft>
                <a:spcPts val="0"/>
              </a:spcAft>
              <a:buSzPts val="1400"/>
              <a:buChar char="●"/>
              <a:defRPr sz="1467"/>
            </a:lvl4pPr>
            <a:lvl5pPr marL="3047924" lvl="4" indent="-423323" algn="l">
              <a:spcBef>
                <a:spcPts val="1600"/>
              </a:spcBef>
              <a:spcAft>
                <a:spcPts val="0"/>
              </a:spcAft>
              <a:buSzPts val="1400"/>
              <a:buChar char="○"/>
              <a:defRPr sz="1467"/>
            </a:lvl5pPr>
            <a:lvl6pPr marL="3657509" lvl="5" indent="-423323" algn="l">
              <a:spcBef>
                <a:spcPts val="1600"/>
              </a:spcBef>
              <a:spcAft>
                <a:spcPts val="0"/>
              </a:spcAft>
              <a:buSzPts val="1400"/>
              <a:buChar char="■"/>
              <a:defRPr sz="1467"/>
            </a:lvl6pPr>
            <a:lvl7pPr marL="4267093" lvl="6" indent="-423323" algn="l">
              <a:spcBef>
                <a:spcPts val="1600"/>
              </a:spcBef>
              <a:spcAft>
                <a:spcPts val="0"/>
              </a:spcAft>
              <a:buSzPts val="1400"/>
              <a:buChar char="●"/>
              <a:defRPr sz="1467"/>
            </a:lvl7pPr>
            <a:lvl8pPr marL="4876678" lvl="7" indent="-423323" algn="l">
              <a:spcBef>
                <a:spcPts val="1600"/>
              </a:spcBef>
              <a:spcAft>
                <a:spcPts val="0"/>
              </a:spcAft>
              <a:buSzPts val="1400"/>
              <a:buChar char="○"/>
              <a:defRPr sz="1467"/>
            </a:lvl8pPr>
            <a:lvl9pPr marL="5486263" lvl="8" indent="-423323" algn="l">
              <a:spcBef>
                <a:spcPts val="1600"/>
              </a:spcBef>
              <a:spcAft>
                <a:spcPts val="1600"/>
              </a:spcAft>
              <a:buSzPts val="1400"/>
              <a:buChar char="■"/>
              <a:defRPr sz="1467"/>
            </a:lvl9pPr>
          </a:lstStyle>
          <a:p>
            <a:endParaRPr/>
          </a:p>
        </p:txBody>
      </p:sp>
      <p:sp>
        <p:nvSpPr>
          <p:cNvPr id="81" name="Google Shape;81;p17"/>
          <p:cNvSpPr txBox="1">
            <a:spLocks noGrp="1"/>
          </p:cNvSpPr>
          <p:nvPr>
            <p:ph type="dt" idx="10"/>
          </p:nvPr>
        </p:nvSpPr>
        <p:spPr>
          <a:xfrm>
            <a:off x="609600" y="18288"/>
            <a:ext cx="3860800" cy="32918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1467"/>
            </a:lvl1pPr>
            <a:lvl2pPr lvl="1" algn="l">
              <a:spcBef>
                <a:spcPts val="0"/>
              </a:spcBef>
              <a:spcAft>
                <a:spcPts val="0"/>
              </a:spcAft>
              <a:buSzPts val="1100"/>
              <a:buNone/>
              <a:defRPr sz="1467"/>
            </a:lvl2pPr>
            <a:lvl3pPr lvl="2" algn="l">
              <a:spcBef>
                <a:spcPts val="0"/>
              </a:spcBef>
              <a:spcAft>
                <a:spcPts val="0"/>
              </a:spcAft>
              <a:buSzPts val="1100"/>
              <a:buNone/>
              <a:defRPr sz="1467"/>
            </a:lvl3pPr>
            <a:lvl4pPr lvl="3" algn="l">
              <a:spcBef>
                <a:spcPts val="0"/>
              </a:spcBef>
              <a:spcAft>
                <a:spcPts val="0"/>
              </a:spcAft>
              <a:buSzPts val="1100"/>
              <a:buNone/>
              <a:defRPr sz="1467"/>
            </a:lvl4pPr>
            <a:lvl5pPr lvl="4" algn="l">
              <a:spcBef>
                <a:spcPts val="0"/>
              </a:spcBef>
              <a:spcAft>
                <a:spcPts val="0"/>
              </a:spcAft>
              <a:buSzPts val="1100"/>
              <a:buNone/>
              <a:defRPr sz="1467"/>
            </a:lvl5pPr>
            <a:lvl6pPr lvl="5" algn="l">
              <a:spcBef>
                <a:spcPts val="0"/>
              </a:spcBef>
              <a:spcAft>
                <a:spcPts val="0"/>
              </a:spcAft>
              <a:buSzPts val="1100"/>
              <a:buNone/>
              <a:defRPr sz="1467"/>
            </a:lvl6pPr>
            <a:lvl7pPr lvl="6" algn="l">
              <a:spcBef>
                <a:spcPts val="0"/>
              </a:spcBef>
              <a:spcAft>
                <a:spcPts val="0"/>
              </a:spcAft>
              <a:buSzPts val="1100"/>
              <a:buNone/>
              <a:defRPr sz="1467"/>
            </a:lvl7pPr>
            <a:lvl8pPr lvl="7" algn="l">
              <a:spcBef>
                <a:spcPts val="0"/>
              </a:spcBef>
              <a:spcAft>
                <a:spcPts val="0"/>
              </a:spcAft>
              <a:buSzPts val="1100"/>
              <a:buNone/>
              <a:defRPr sz="1467"/>
            </a:lvl8pPr>
            <a:lvl9pPr lvl="8" algn="l">
              <a:spcBef>
                <a:spcPts val="0"/>
              </a:spcBef>
              <a:spcAft>
                <a:spcPts val="0"/>
              </a:spcAft>
              <a:buSzPts val="1100"/>
              <a:buNone/>
              <a:defRPr sz="1467"/>
            </a:lvl9pPr>
          </a:lstStyle>
          <a:p>
            <a:endParaRPr/>
          </a:p>
        </p:txBody>
      </p:sp>
      <p:sp>
        <p:nvSpPr>
          <p:cNvPr id="82" name="Google Shape;82;p17"/>
          <p:cNvSpPr txBox="1">
            <a:spLocks noGrp="1"/>
          </p:cNvSpPr>
          <p:nvPr>
            <p:ph type="ftr" idx="11"/>
          </p:nvPr>
        </p:nvSpPr>
        <p:spPr>
          <a:xfrm>
            <a:off x="4572000" y="18288"/>
            <a:ext cx="5486400" cy="32918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sz="1467"/>
            </a:lvl1pPr>
            <a:lvl2pPr lvl="1" algn="l">
              <a:spcBef>
                <a:spcPts val="0"/>
              </a:spcBef>
              <a:spcAft>
                <a:spcPts val="0"/>
              </a:spcAft>
              <a:buSzPts val="1100"/>
              <a:buNone/>
              <a:defRPr sz="1467"/>
            </a:lvl2pPr>
            <a:lvl3pPr lvl="2" algn="l">
              <a:spcBef>
                <a:spcPts val="0"/>
              </a:spcBef>
              <a:spcAft>
                <a:spcPts val="0"/>
              </a:spcAft>
              <a:buSzPts val="1100"/>
              <a:buNone/>
              <a:defRPr sz="1467"/>
            </a:lvl3pPr>
            <a:lvl4pPr lvl="3" algn="l">
              <a:spcBef>
                <a:spcPts val="0"/>
              </a:spcBef>
              <a:spcAft>
                <a:spcPts val="0"/>
              </a:spcAft>
              <a:buSzPts val="1100"/>
              <a:buNone/>
              <a:defRPr sz="1467"/>
            </a:lvl4pPr>
            <a:lvl5pPr lvl="4" algn="l">
              <a:spcBef>
                <a:spcPts val="0"/>
              </a:spcBef>
              <a:spcAft>
                <a:spcPts val="0"/>
              </a:spcAft>
              <a:buSzPts val="1100"/>
              <a:buNone/>
              <a:defRPr sz="1467"/>
            </a:lvl5pPr>
            <a:lvl6pPr lvl="5" algn="l">
              <a:spcBef>
                <a:spcPts val="0"/>
              </a:spcBef>
              <a:spcAft>
                <a:spcPts val="0"/>
              </a:spcAft>
              <a:buSzPts val="1100"/>
              <a:buNone/>
              <a:defRPr sz="1467"/>
            </a:lvl6pPr>
            <a:lvl7pPr lvl="6" algn="l">
              <a:spcBef>
                <a:spcPts val="0"/>
              </a:spcBef>
              <a:spcAft>
                <a:spcPts val="0"/>
              </a:spcAft>
              <a:buSzPts val="1100"/>
              <a:buNone/>
              <a:defRPr sz="1467"/>
            </a:lvl7pPr>
            <a:lvl8pPr lvl="7" algn="l">
              <a:spcBef>
                <a:spcPts val="0"/>
              </a:spcBef>
              <a:spcAft>
                <a:spcPts val="0"/>
              </a:spcAft>
              <a:buSzPts val="1100"/>
              <a:buNone/>
              <a:defRPr sz="1467"/>
            </a:lvl8pPr>
            <a:lvl9pPr lvl="8" algn="l">
              <a:spcBef>
                <a:spcPts val="0"/>
              </a:spcBef>
              <a:spcAft>
                <a:spcPts val="0"/>
              </a:spcAft>
              <a:buSzPts val="1100"/>
              <a:buNone/>
              <a:defRPr sz="1467"/>
            </a:lvl9pPr>
          </a:lstStyle>
          <a:p>
            <a:endParaRPr/>
          </a:p>
        </p:txBody>
      </p:sp>
      <p:sp>
        <p:nvSpPr>
          <p:cNvPr id="83" name="Google Shape;83;p17"/>
          <p:cNvSpPr txBox="1">
            <a:spLocks noGrp="1"/>
          </p:cNvSpPr>
          <p:nvPr>
            <p:ph type="sldNum" idx="12"/>
          </p:nvPr>
        </p:nvSpPr>
        <p:spPr>
          <a:xfrm>
            <a:off x="10160000" y="18288"/>
            <a:ext cx="1422400" cy="329184"/>
          </a:xfrm>
          <a:prstGeom prst="rect">
            <a:avLst/>
          </a:prstGeom>
          <a:noFill/>
          <a:ln>
            <a:noFill/>
          </a:ln>
        </p:spPr>
        <p:txBody>
          <a:bodyPr spcFirstLastPara="1" wrap="square" lIns="68575" tIns="34275" rIns="68575" bIns="34275" anchor="ctr" anchorCtr="0">
            <a:normAutofit/>
          </a:bodyPr>
          <a:lstStyle>
            <a:lvl1pPr marL="0" lvl="0" indent="0" algn="l">
              <a:spcBef>
                <a:spcPts val="0"/>
              </a:spcBef>
              <a:buNone/>
              <a:defRPr sz="1467"/>
            </a:lvl1pPr>
            <a:lvl2pPr marL="0" lvl="1" indent="0" algn="l">
              <a:spcBef>
                <a:spcPts val="0"/>
              </a:spcBef>
              <a:buNone/>
              <a:defRPr sz="1467"/>
            </a:lvl2pPr>
            <a:lvl3pPr marL="0" lvl="2" indent="0" algn="l">
              <a:spcBef>
                <a:spcPts val="0"/>
              </a:spcBef>
              <a:buNone/>
              <a:defRPr sz="1467"/>
            </a:lvl3pPr>
            <a:lvl4pPr marL="0" lvl="3" indent="0" algn="l">
              <a:spcBef>
                <a:spcPts val="0"/>
              </a:spcBef>
              <a:buNone/>
              <a:defRPr sz="1467"/>
            </a:lvl4pPr>
            <a:lvl5pPr marL="0" lvl="4" indent="0" algn="l">
              <a:spcBef>
                <a:spcPts val="0"/>
              </a:spcBef>
              <a:buNone/>
              <a:defRPr sz="1467"/>
            </a:lvl5pPr>
            <a:lvl6pPr marL="0" lvl="5" indent="0" algn="l">
              <a:spcBef>
                <a:spcPts val="0"/>
              </a:spcBef>
              <a:buNone/>
              <a:defRPr sz="1467"/>
            </a:lvl6pPr>
            <a:lvl7pPr marL="0" lvl="6" indent="0" algn="l">
              <a:spcBef>
                <a:spcPts val="0"/>
              </a:spcBef>
              <a:buNone/>
              <a:defRPr sz="1467"/>
            </a:lvl7pPr>
            <a:lvl8pPr marL="0" lvl="7" indent="0" algn="l">
              <a:spcBef>
                <a:spcPts val="0"/>
              </a:spcBef>
              <a:buNone/>
              <a:defRPr sz="1467"/>
            </a:lvl8pPr>
            <a:lvl9pPr marL="0" lvl="8" indent="0" algn="l">
              <a:spcBef>
                <a:spcPts val="0"/>
              </a:spcBef>
              <a:buNone/>
              <a:defRPr sz="1467"/>
            </a:lvl9pPr>
          </a:lstStyle>
          <a:p>
            <a:fld id="{00000000-1234-1234-1234-123412341234}" type="slidenum">
              <a:rPr lang="en" smtClean="0"/>
              <a:pPr/>
              <a:t>‹#›</a:t>
            </a:fld>
            <a:endParaRPr lang="en"/>
          </a:p>
        </p:txBody>
      </p:sp>
    </p:spTree>
    <p:extLst>
      <p:ext uri="{BB962C8B-B14F-4D97-AF65-F5344CB8AC3E}">
        <p14:creationId xmlns:p14="http://schemas.microsoft.com/office/powerpoint/2010/main" val="1861538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609600" y="533400"/>
            <a:ext cx="10972800" cy="990600"/>
          </a:xfrm>
          <a:prstGeom prst="rect">
            <a:avLst/>
          </a:prstGeom>
          <a:noFill/>
          <a:ln>
            <a:noFill/>
          </a:ln>
        </p:spPr>
        <p:txBody>
          <a:bodyPr spcFirstLastPara="1" wrap="square" lIns="68575" tIns="34275" rIns="68575" bIns="34275" anchor="ctr" anchorCtr="0">
            <a:normAutofit/>
          </a:bodyPr>
          <a:lstStyle>
            <a:lvl1pPr lvl="0" algn="l">
              <a:spcBef>
                <a:spcPts val="0"/>
              </a:spcBef>
              <a:spcAft>
                <a:spcPts val="0"/>
              </a:spcAft>
              <a:buClr>
                <a:schemeClr val="dk2"/>
              </a:buClr>
              <a:buSzPts val="1400"/>
              <a:buNone/>
              <a:defRPr sz="1467"/>
            </a:lvl1pPr>
            <a:lvl2pPr lvl="1">
              <a:spcBef>
                <a:spcPts val="0"/>
              </a:spcBef>
              <a:spcAft>
                <a:spcPts val="0"/>
              </a:spcAft>
              <a:buSzPts val="1100"/>
              <a:buNone/>
              <a:defRPr sz="1467"/>
            </a:lvl2pPr>
            <a:lvl3pPr lvl="2">
              <a:spcBef>
                <a:spcPts val="0"/>
              </a:spcBef>
              <a:spcAft>
                <a:spcPts val="0"/>
              </a:spcAft>
              <a:buSzPts val="1100"/>
              <a:buNone/>
              <a:defRPr sz="1467"/>
            </a:lvl3pPr>
            <a:lvl4pPr lvl="3">
              <a:spcBef>
                <a:spcPts val="0"/>
              </a:spcBef>
              <a:spcAft>
                <a:spcPts val="0"/>
              </a:spcAft>
              <a:buSzPts val="1100"/>
              <a:buNone/>
              <a:defRPr sz="1467"/>
            </a:lvl4pPr>
            <a:lvl5pPr lvl="4">
              <a:spcBef>
                <a:spcPts val="0"/>
              </a:spcBef>
              <a:spcAft>
                <a:spcPts val="0"/>
              </a:spcAft>
              <a:buSzPts val="1100"/>
              <a:buNone/>
              <a:defRPr sz="1467"/>
            </a:lvl5pPr>
            <a:lvl6pPr lvl="5">
              <a:spcBef>
                <a:spcPts val="0"/>
              </a:spcBef>
              <a:spcAft>
                <a:spcPts val="0"/>
              </a:spcAft>
              <a:buSzPts val="1100"/>
              <a:buNone/>
              <a:defRPr sz="1467"/>
            </a:lvl6pPr>
            <a:lvl7pPr lvl="6">
              <a:spcBef>
                <a:spcPts val="0"/>
              </a:spcBef>
              <a:spcAft>
                <a:spcPts val="0"/>
              </a:spcAft>
              <a:buSzPts val="1100"/>
              <a:buNone/>
              <a:defRPr sz="1467"/>
            </a:lvl7pPr>
            <a:lvl8pPr lvl="7">
              <a:spcBef>
                <a:spcPts val="0"/>
              </a:spcBef>
              <a:spcAft>
                <a:spcPts val="0"/>
              </a:spcAft>
              <a:buSzPts val="1100"/>
              <a:buNone/>
              <a:defRPr sz="1467"/>
            </a:lvl8pPr>
            <a:lvl9pPr lvl="8">
              <a:spcBef>
                <a:spcPts val="0"/>
              </a:spcBef>
              <a:spcAft>
                <a:spcPts val="0"/>
              </a:spcAft>
              <a:buSzPts val="1100"/>
              <a:buNone/>
              <a:defRPr sz="1467"/>
            </a:lvl9pPr>
          </a:lstStyle>
          <a:p>
            <a:endParaRPr/>
          </a:p>
        </p:txBody>
      </p:sp>
      <p:sp>
        <p:nvSpPr>
          <p:cNvPr id="73" name="Google Shape;73;p16"/>
          <p:cNvSpPr txBox="1">
            <a:spLocks noGrp="1"/>
          </p:cNvSpPr>
          <p:nvPr>
            <p:ph type="body" idx="1"/>
          </p:nvPr>
        </p:nvSpPr>
        <p:spPr>
          <a:xfrm>
            <a:off x="609600" y="1673352"/>
            <a:ext cx="5384800" cy="4718304"/>
          </a:xfrm>
          <a:prstGeom prst="rect">
            <a:avLst/>
          </a:prstGeom>
          <a:noFill/>
          <a:ln>
            <a:noFill/>
          </a:ln>
        </p:spPr>
        <p:txBody>
          <a:bodyPr spcFirstLastPara="1" wrap="square" lIns="68575" tIns="34275" rIns="68575" bIns="34275" anchor="t" anchorCtr="0">
            <a:normAutofit/>
          </a:bodyPr>
          <a:lstStyle>
            <a:lvl1pPr marL="609585" lvl="0" indent="-457189" algn="l">
              <a:spcBef>
                <a:spcPts val="533"/>
              </a:spcBef>
              <a:spcAft>
                <a:spcPts val="0"/>
              </a:spcAft>
              <a:buSzPts val="1800"/>
              <a:buChar char="●"/>
              <a:defRPr sz="2800"/>
            </a:lvl1pPr>
            <a:lvl2pPr marL="1219170" lvl="1" indent="-431789" algn="l">
              <a:spcBef>
                <a:spcPts val="1600"/>
              </a:spcBef>
              <a:spcAft>
                <a:spcPts val="0"/>
              </a:spcAft>
              <a:buSzPts val="1500"/>
              <a:buChar char="○"/>
              <a:defRPr sz="2400"/>
            </a:lvl2pPr>
            <a:lvl3pPr marL="1828754" lvl="2" indent="-423323" algn="l">
              <a:spcBef>
                <a:spcPts val="1600"/>
              </a:spcBef>
              <a:spcAft>
                <a:spcPts val="0"/>
              </a:spcAft>
              <a:buSzPts val="1400"/>
              <a:buChar char="■"/>
              <a:defRPr sz="2000"/>
            </a:lvl3pPr>
            <a:lvl4pPr marL="2438339" lvl="3" indent="-423323" algn="l">
              <a:spcBef>
                <a:spcPts val="1600"/>
              </a:spcBef>
              <a:spcAft>
                <a:spcPts val="0"/>
              </a:spcAft>
              <a:buSzPts val="1400"/>
              <a:buChar char="●"/>
              <a:defRPr sz="1867"/>
            </a:lvl4pPr>
            <a:lvl5pPr marL="3047924" lvl="4" indent="-423323" algn="l">
              <a:spcBef>
                <a:spcPts val="1600"/>
              </a:spcBef>
              <a:spcAft>
                <a:spcPts val="0"/>
              </a:spcAft>
              <a:buSzPts val="1400"/>
              <a:buChar char="○"/>
              <a:defRPr sz="1867"/>
            </a:lvl5pPr>
            <a:lvl6pPr marL="3657509" lvl="5" indent="-423323" algn="l">
              <a:spcBef>
                <a:spcPts val="1600"/>
              </a:spcBef>
              <a:spcAft>
                <a:spcPts val="0"/>
              </a:spcAft>
              <a:buSzPts val="1400"/>
              <a:buChar char="■"/>
              <a:defRPr sz="1867"/>
            </a:lvl6pPr>
            <a:lvl7pPr marL="4267093" lvl="6" indent="-423323" algn="l">
              <a:spcBef>
                <a:spcPts val="1600"/>
              </a:spcBef>
              <a:spcAft>
                <a:spcPts val="0"/>
              </a:spcAft>
              <a:buSzPts val="1400"/>
              <a:buChar char="●"/>
              <a:defRPr sz="1867"/>
            </a:lvl7pPr>
            <a:lvl8pPr marL="4876678" lvl="7" indent="-423323" algn="l">
              <a:spcBef>
                <a:spcPts val="1600"/>
              </a:spcBef>
              <a:spcAft>
                <a:spcPts val="0"/>
              </a:spcAft>
              <a:buSzPts val="1400"/>
              <a:buChar char="○"/>
              <a:defRPr sz="1867"/>
            </a:lvl8pPr>
            <a:lvl9pPr marL="5486263" lvl="8" indent="-423323" algn="l">
              <a:spcBef>
                <a:spcPts val="1600"/>
              </a:spcBef>
              <a:spcAft>
                <a:spcPts val="1600"/>
              </a:spcAft>
              <a:buSzPts val="1400"/>
              <a:buChar char="■"/>
              <a:defRPr sz="1867"/>
            </a:lvl9pPr>
          </a:lstStyle>
          <a:p>
            <a:endParaRPr/>
          </a:p>
        </p:txBody>
      </p:sp>
      <p:sp>
        <p:nvSpPr>
          <p:cNvPr id="74" name="Google Shape;74;p16"/>
          <p:cNvSpPr txBox="1">
            <a:spLocks noGrp="1"/>
          </p:cNvSpPr>
          <p:nvPr>
            <p:ph type="body" idx="2"/>
          </p:nvPr>
        </p:nvSpPr>
        <p:spPr>
          <a:xfrm>
            <a:off x="6197600" y="1673352"/>
            <a:ext cx="5384800" cy="4718304"/>
          </a:xfrm>
          <a:prstGeom prst="rect">
            <a:avLst/>
          </a:prstGeom>
          <a:noFill/>
          <a:ln>
            <a:noFill/>
          </a:ln>
        </p:spPr>
        <p:txBody>
          <a:bodyPr spcFirstLastPara="1" wrap="square" lIns="68575" tIns="34275" rIns="68575" bIns="34275" anchor="t" anchorCtr="0">
            <a:normAutofit/>
          </a:bodyPr>
          <a:lstStyle>
            <a:lvl1pPr marL="609585" lvl="0" indent="-457189" algn="l">
              <a:spcBef>
                <a:spcPts val="533"/>
              </a:spcBef>
              <a:spcAft>
                <a:spcPts val="0"/>
              </a:spcAft>
              <a:buSzPts val="1800"/>
              <a:buChar char="●"/>
              <a:defRPr sz="2800"/>
            </a:lvl1pPr>
            <a:lvl2pPr marL="1219170" lvl="1" indent="-431789" algn="l">
              <a:spcBef>
                <a:spcPts val="1600"/>
              </a:spcBef>
              <a:spcAft>
                <a:spcPts val="0"/>
              </a:spcAft>
              <a:buSzPts val="1500"/>
              <a:buChar char="○"/>
              <a:defRPr sz="2400"/>
            </a:lvl2pPr>
            <a:lvl3pPr marL="1828754" lvl="2" indent="-423323" algn="l">
              <a:spcBef>
                <a:spcPts val="1600"/>
              </a:spcBef>
              <a:spcAft>
                <a:spcPts val="0"/>
              </a:spcAft>
              <a:buSzPts val="1400"/>
              <a:buChar char="■"/>
              <a:defRPr sz="2000"/>
            </a:lvl3pPr>
            <a:lvl4pPr marL="2438339" lvl="3" indent="-423323" algn="l">
              <a:spcBef>
                <a:spcPts val="1600"/>
              </a:spcBef>
              <a:spcAft>
                <a:spcPts val="0"/>
              </a:spcAft>
              <a:buSzPts val="1400"/>
              <a:buChar char="●"/>
              <a:defRPr sz="1867"/>
            </a:lvl4pPr>
            <a:lvl5pPr marL="3047924" lvl="4" indent="-423323" algn="l">
              <a:spcBef>
                <a:spcPts val="1600"/>
              </a:spcBef>
              <a:spcAft>
                <a:spcPts val="0"/>
              </a:spcAft>
              <a:buSzPts val="1400"/>
              <a:buChar char="○"/>
              <a:defRPr sz="1867"/>
            </a:lvl5pPr>
            <a:lvl6pPr marL="3657509" lvl="5" indent="-423323" algn="l">
              <a:spcBef>
                <a:spcPts val="1600"/>
              </a:spcBef>
              <a:spcAft>
                <a:spcPts val="0"/>
              </a:spcAft>
              <a:buSzPts val="1400"/>
              <a:buChar char="■"/>
              <a:defRPr sz="1867"/>
            </a:lvl6pPr>
            <a:lvl7pPr marL="4267093" lvl="6" indent="-423323" algn="l">
              <a:spcBef>
                <a:spcPts val="1600"/>
              </a:spcBef>
              <a:spcAft>
                <a:spcPts val="0"/>
              </a:spcAft>
              <a:buSzPts val="1400"/>
              <a:buChar char="●"/>
              <a:defRPr sz="1867"/>
            </a:lvl7pPr>
            <a:lvl8pPr marL="4876678" lvl="7" indent="-423323" algn="l">
              <a:spcBef>
                <a:spcPts val="1600"/>
              </a:spcBef>
              <a:spcAft>
                <a:spcPts val="0"/>
              </a:spcAft>
              <a:buSzPts val="1400"/>
              <a:buChar char="○"/>
              <a:defRPr sz="1867"/>
            </a:lvl8pPr>
            <a:lvl9pPr marL="5486263" lvl="8" indent="-423323" algn="l">
              <a:spcBef>
                <a:spcPts val="1600"/>
              </a:spcBef>
              <a:spcAft>
                <a:spcPts val="1600"/>
              </a:spcAft>
              <a:buSzPts val="1400"/>
              <a:buChar char="■"/>
              <a:defRPr sz="1867"/>
            </a:lvl9pPr>
          </a:lstStyle>
          <a:p>
            <a:endParaRPr/>
          </a:p>
        </p:txBody>
      </p:sp>
      <p:sp>
        <p:nvSpPr>
          <p:cNvPr id="75" name="Google Shape;75;p16"/>
          <p:cNvSpPr txBox="1">
            <a:spLocks noGrp="1"/>
          </p:cNvSpPr>
          <p:nvPr>
            <p:ph type="dt" idx="10"/>
          </p:nvPr>
        </p:nvSpPr>
        <p:spPr>
          <a:xfrm>
            <a:off x="609600" y="18288"/>
            <a:ext cx="3860800" cy="32918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1467"/>
            </a:lvl1pPr>
            <a:lvl2pPr lvl="1" algn="l">
              <a:spcBef>
                <a:spcPts val="0"/>
              </a:spcBef>
              <a:spcAft>
                <a:spcPts val="0"/>
              </a:spcAft>
              <a:buSzPts val="1100"/>
              <a:buNone/>
              <a:defRPr sz="1467"/>
            </a:lvl2pPr>
            <a:lvl3pPr lvl="2" algn="l">
              <a:spcBef>
                <a:spcPts val="0"/>
              </a:spcBef>
              <a:spcAft>
                <a:spcPts val="0"/>
              </a:spcAft>
              <a:buSzPts val="1100"/>
              <a:buNone/>
              <a:defRPr sz="1467"/>
            </a:lvl3pPr>
            <a:lvl4pPr lvl="3" algn="l">
              <a:spcBef>
                <a:spcPts val="0"/>
              </a:spcBef>
              <a:spcAft>
                <a:spcPts val="0"/>
              </a:spcAft>
              <a:buSzPts val="1100"/>
              <a:buNone/>
              <a:defRPr sz="1467"/>
            </a:lvl4pPr>
            <a:lvl5pPr lvl="4" algn="l">
              <a:spcBef>
                <a:spcPts val="0"/>
              </a:spcBef>
              <a:spcAft>
                <a:spcPts val="0"/>
              </a:spcAft>
              <a:buSzPts val="1100"/>
              <a:buNone/>
              <a:defRPr sz="1467"/>
            </a:lvl5pPr>
            <a:lvl6pPr lvl="5" algn="l">
              <a:spcBef>
                <a:spcPts val="0"/>
              </a:spcBef>
              <a:spcAft>
                <a:spcPts val="0"/>
              </a:spcAft>
              <a:buSzPts val="1100"/>
              <a:buNone/>
              <a:defRPr sz="1467"/>
            </a:lvl6pPr>
            <a:lvl7pPr lvl="6" algn="l">
              <a:spcBef>
                <a:spcPts val="0"/>
              </a:spcBef>
              <a:spcAft>
                <a:spcPts val="0"/>
              </a:spcAft>
              <a:buSzPts val="1100"/>
              <a:buNone/>
              <a:defRPr sz="1467"/>
            </a:lvl7pPr>
            <a:lvl8pPr lvl="7" algn="l">
              <a:spcBef>
                <a:spcPts val="0"/>
              </a:spcBef>
              <a:spcAft>
                <a:spcPts val="0"/>
              </a:spcAft>
              <a:buSzPts val="1100"/>
              <a:buNone/>
              <a:defRPr sz="1467"/>
            </a:lvl8pPr>
            <a:lvl9pPr lvl="8" algn="l">
              <a:spcBef>
                <a:spcPts val="0"/>
              </a:spcBef>
              <a:spcAft>
                <a:spcPts val="0"/>
              </a:spcAft>
              <a:buSzPts val="1100"/>
              <a:buNone/>
              <a:defRPr sz="1467"/>
            </a:lvl9pPr>
          </a:lstStyle>
          <a:p>
            <a:endParaRPr/>
          </a:p>
        </p:txBody>
      </p:sp>
      <p:sp>
        <p:nvSpPr>
          <p:cNvPr id="76" name="Google Shape;76;p16"/>
          <p:cNvSpPr txBox="1">
            <a:spLocks noGrp="1"/>
          </p:cNvSpPr>
          <p:nvPr>
            <p:ph type="ftr" idx="11"/>
          </p:nvPr>
        </p:nvSpPr>
        <p:spPr>
          <a:xfrm>
            <a:off x="4572000" y="18288"/>
            <a:ext cx="5486400" cy="32918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sz="1467"/>
            </a:lvl1pPr>
            <a:lvl2pPr lvl="1" algn="l">
              <a:spcBef>
                <a:spcPts val="0"/>
              </a:spcBef>
              <a:spcAft>
                <a:spcPts val="0"/>
              </a:spcAft>
              <a:buSzPts val="1100"/>
              <a:buNone/>
              <a:defRPr sz="1467"/>
            </a:lvl2pPr>
            <a:lvl3pPr lvl="2" algn="l">
              <a:spcBef>
                <a:spcPts val="0"/>
              </a:spcBef>
              <a:spcAft>
                <a:spcPts val="0"/>
              </a:spcAft>
              <a:buSzPts val="1100"/>
              <a:buNone/>
              <a:defRPr sz="1467"/>
            </a:lvl3pPr>
            <a:lvl4pPr lvl="3" algn="l">
              <a:spcBef>
                <a:spcPts val="0"/>
              </a:spcBef>
              <a:spcAft>
                <a:spcPts val="0"/>
              </a:spcAft>
              <a:buSzPts val="1100"/>
              <a:buNone/>
              <a:defRPr sz="1467"/>
            </a:lvl4pPr>
            <a:lvl5pPr lvl="4" algn="l">
              <a:spcBef>
                <a:spcPts val="0"/>
              </a:spcBef>
              <a:spcAft>
                <a:spcPts val="0"/>
              </a:spcAft>
              <a:buSzPts val="1100"/>
              <a:buNone/>
              <a:defRPr sz="1467"/>
            </a:lvl5pPr>
            <a:lvl6pPr lvl="5" algn="l">
              <a:spcBef>
                <a:spcPts val="0"/>
              </a:spcBef>
              <a:spcAft>
                <a:spcPts val="0"/>
              </a:spcAft>
              <a:buSzPts val="1100"/>
              <a:buNone/>
              <a:defRPr sz="1467"/>
            </a:lvl6pPr>
            <a:lvl7pPr lvl="6" algn="l">
              <a:spcBef>
                <a:spcPts val="0"/>
              </a:spcBef>
              <a:spcAft>
                <a:spcPts val="0"/>
              </a:spcAft>
              <a:buSzPts val="1100"/>
              <a:buNone/>
              <a:defRPr sz="1467"/>
            </a:lvl7pPr>
            <a:lvl8pPr lvl="7" algn="l">
              <a:spcBef>
                <a:spcPts val="0"/>
              </a:spcBef>
              <a:spcAft>
                <a:spcPts val="0"/>
              </a:spcAft>
              <a:buSzPts val="1100"/>
              <a:buNone/>
              <a:defRPr sz="1467"/>
            </a:lvl8pPr>
            <a:lvl9pPr lvl="8" algn="l">
              <a:spcBef>
                <a:spcPts val="0"/>
              </a:spcBef>
              <a:spcAft>
                <a:spcPts val="0"/>
              </a:spcAft>
              <a:buSzPts val="1100"/>
              <a:buNone/>
              <a:defRPr sz="1467"/>
            </a:lvl9pPr>
          </a:lstStyle>
          <a:p>
            <a:endParaRPr/>
          </a:p>
        </p:txBody>
      </p:sp>
      <p:sp>
        <p:nvSpPr>
          <p:cNvPr id="77" name="Google Shape;77;p16"/>
          <p:cNvSpPr txBox="1">
            <a:spLocks noGrp="1"/>
          </p:cNvSpPr>
          <p:nvPr>
            <p:ph type="sldNum" idx="12"/>
          </p:nvPr>
        </p:nvSpPr>
        <p:spPr>
          <a:xfrm>
            <a:off x="10160000" y="18288"/>
            <a:ext cx="1422400" cy="329184"/>
          </a:xfrm>
          <a:prstGeom prst="rect">
            <a:avLst/>
          </a:prstGeom>
          <a:noFill/>
          <a:ln>
            <a:noFill/>
          </a:ln>
        </p:spPr>
        <p:txBody>
          <a:bodyPr spcFirstLastPara="1" wrap="square" lIns="68575" tIns="34275" rIns="68575" bIns="34275" anchor="ctr" anchorCtr="0">
            <a:normAutofit/>
          </a:bodyPr>
          <a:lstStyle>
            <a:lvl1pPr marL="0" lvl="0" indent="0" algn="l">
              <a:spcBef>
                <a:spcPts val="0"/>
              </a:spcBef>
              <a:buNone/>
              <a:defRPr sz="1467"/>
            </a:lvl1pPr>
            <a:lvl2pPr marL="0" lvl="1" indent="0" algn="l">
              <a:spcBef>
                <a:spcPts val="0"/>
              </a:spcBef>
              <a:buNone/>
              <a:defRPr sz="1467"/>
            </a:lvl2pPr>
            <a:lvl3pPr marL="0" lvl="2" indent="0" algn="l">
              <a:spcBef>
                <a:spcPts val="0"/>
              </a:spcBef>
              <a:buNone/>
              <a:defRPr sz="1467"/>
            </a:lvl3pPr>
            <a:lvl4pPr marL="0" lvl="3" indent="0" algn="l">
              <a:spcBef>
                <a:spcPts val="0"/>
              </a:spcBef>
              <a:buNone/>
              <a:defRPr sz="1467"/>
            </a:lvl4pPr>
            <a:lvl5pPr marL="0" lvl="4" indent="0" algn="l">
              <a:spcBef>
                <a:spcPts val="0"/>
              </a:spcBef>
              <a:buNone/>
              <a:defRPr sz="1467"/>
            </a:lvl5pPr>
            <a:lvl6pPr marL="0" lvl="5" indent="0" algn="l">
              <a:spcBef>
                <a:spcPts val="0"/>
              </a:spcBef>
              <a:buNone/>
              <a:defRPr sz="1467"/>
            </a:lvl6pPr>
            <a:lvl7pPr marL="0" lvl="6" indent="0" algn="l">
              <a:spcBef>
                <a:spcPts val="0"/>
              </a:spcBef>
              <a:buNone/>
              <a:defRPr sz="1467"/>
            </a:lvl7pPr>
            <a:lvl8pPr marL="0" lvl="7" indent="0" algn="l">
              <a:spcBef>
                <a:spcPts val="0"/>
              </a:spcBef>
              <a:buNone/>
              <a:defRPr sz="1467"/>
            </a:lvl8pPr>
            <a:lvl9pPr marL="0" lvl="8" indent="0" algn="l">
              <a:spcBef>
                <a:spcPts val="0"/>
              </a:spcBef>
              <a:buNone/>
              <a:defRPr sz="1467"/>
            </a:lvl9pPr>
          </a:lstStyle>
          <a:p>
            <a:fld id="{00000000-1234-1234-1234-123412341234}" type="slidenum">
              <a:rPr lang="en" smtClean="0"/>
              <a:pPr/>
              <a:t>‹#›</a:t>
            </a:fld>
            <a:endParaRPr lang="en"/>
          </a:p>
        </p:txBody>
      </p:sp>
    </p:spTree>
    <p:extLst>
      <p:ext uri="{BB962C8B-B14F-4D97-AF65-F5344CB8AC3E}">
        <p14:creationId xmlns:p14="http://schemas.microsoft.com/office/powerpoint/2010/main" val="22287531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2804473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 Section Slide">
    <p:bg>
      <p:bgRef idx="1001">
        <a:schemeClr val="bg1"/>
      </p:bgRef>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42E40F4-06B3-A04E-BAB7-ACB4DFADECBE}"/>
              </a:ext>
              <a:ext uri="{C183D7F6-B498-43B3-948B-1728B52AA6E4}">
                <adec:decorative xmlns:adec="http://schemas.microsoft.com/office/drawing/2017/decorative" val="1"/>
              </a:ext>
            </a:extLst>
          </p:cNvPr>
          <p:cNvGrpSpPr/>
          <p:nvPr userDrawn="1"/>
        </p:nvGrpSpPr>
        <p:grpSpPr>
          <a:xfrm>
            <a:off x="0" y="0"/>
            <a:ext cx="12192000" cy="6858000"/>
            <a:chOff x="0" y="0"/>
            <a:chExt cx="12192000" cy="6858000"/>
          </a:xfrm>
        </p:grpSpPr>
        <p:sp>
          <p:nvSpPr>
            <p:cNvPr id="4" name="Rectangle 3">
              <a:extLst>
                <a:ext uri="{FF2B5EF4-FFF2-40B4-BE49-F238E27FC236}">
                  <a16:creationId xmlns:a16="http://schemas.microsoft.com/office/drawing/2014/main" id="{C44F28EA-8038-9B43-A556-FDEFBE65B481}"/>
                </a:ext>
              </a:extLst>
            </p:cNvPr>
            <p:cNvSpPr/>
            <p:nvPr userDrawn="1"/>
          </p:nvSpPr>
          <p:spPr>
            <a:xfrm>
              <a:off x="0" y="0"/>
              <a:ext cx="12192000" cy="18842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7F127A8-4F37-D142-AB91-ECA155293916}"/>
                </a:ext>
              </a:extLst>
            </p:cNvPr>
            <p:cNvSpPr/>
            <p:nvPr userDrawn="1"/>
          </p:nvSpPr>
          <p:spPr>
            <a:xfrm>
              <a:off x="0" y="6276109"/>
              <a:ext cx="12192000" cy="5818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5738914-F2C2-854D-9708-D737579C324E}"/>
                </a:ext>
              </a:extLst>
            </p:cNvPr>
            <p:cNvSpPr/>
            <p:nvPr userDrawn="1"/>
          </p:nvSpPr>
          <p:spPr>
            <a:xfrm>
              <a:off x="0" y="1867368"/>
              <a:ext cx="12192000" cy="1497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D8E5331D-721A-754F-942B-A90651FFD257}"/>
              </a:ext>
            </a:extLst>
          </p:cNvPr>
          <p:cNvSpPr>
            <a:spLocks noGrp="1"/>
          </p:cNvSpPr>
          <p:nvPr>
            <p:ph type="title" hasCustomPrompt="1"/>
          </p:nvPr>
        </p:nvSpPr>
        <p:spPr>
          <a:xfrm>
            <a:off x="831850" y="434518"/>
            <a:ext cx="10515600" cy="1312648"/>
          </a:xfrm>
          <a:prstGeom prst="rect">
            <a:avLst/>
          </a:prstGeom>
        </p:spPr>
        <p:txBody>
          <a:bodyPr anchor="b">
            <a:normAutofit/>
          </a:bodyPr>
          <a:lstStyle>
            <a:lvl1pPr algn="l">
              <a:defRPr sz="3600">
                <a:solidFill>
                  <a:schemeClr val="bg1"/>
                </a:solidFill>
              </a:defRPr>
            </a:lvl1pPr>
          </a:lstStyle>
          <a:p>
            <a:r>
              <a:rPr lang="en-US" dirty="0"/>
              <a:t>Click to edit section title</a:t>
            </a:r>
          </a:p>
        </p:txBody>
      </p:sp>
      <p:sp>
        <p:nvSpPr>
          <p:cNvPr id="3" name="Text Placeholder 2">
            <a:extLst>
              <a:ext uri="{FF2B5EF4-FFF2-40B4-BE49-F238E27FC236}">
                <a16:creationId xmlns:a16="http://schemas.microsoft.com/office/drawing/2014/main" id="{C3C4F635-4E32-2C45-9BD9-9C4B375AB562}"/>
              </a:ext>
            </a:extLst>
          </p:cNvPr>
          <p:cNvSpPr>
            <a:spLocks noGrp="1"/>
          </p:cNvSpPr>
          <p:nvPr>
            <p:ph type="body" idx="1" hasCustomPrompt="1"/>
          </p:nvPr>
        </p:nvSpPr>
        <p:spPr>
          <a:xfrm>
            <a:off x="831850" y="2221728"/>
            <a:ext cx="10515600" cy="706823"/>
          </a:xfrm>
        </p:spPr>
        <p:txBody>
          <a:bodyPr>
            <a:normAutofit/>
          </a:bodyPr>
          <a:lstStyle>
            <a:lvl1pPr marL="0" indent="0" algn="l">
              <a:buNone/>
              <a:defRPr sz="3000">
                <a:solidFill>
                  <a:schemeClr val="bg2">
                    <a:lumMod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Click to edit subtitle</a:t>
            </a:r>
          </a:p>
        </p:txBody>
      </p:sp>
      <p:sp>
        <p:nvSpPr>
          <p:cNvPr id="8" name="Content Placeholder 2">
            <a:extLst>
              <a:ext uri="{FF2B5EF4-FFF2-40B4-BE49-F238E27FC236}">
                <a16:creationId xmlns:a16="http://schemas.microsoft.com/office/drawing/2014/main" id="{8602FC1C-E415-C14A-9431-D009CC2D5E3F}"/>
              </a:ext>
            </a:extLst>
          </p:cNvPr>
          <p:cNvSpPr>
            <a:spLocks noGrp="1"/>
          </p:cNvSpPr>
          <p:nvPr>
            <p:ph idx="10"/>
          </p:nvPr>
        </p:nvSpPr>
        <p:spPr>
          <a:xfrm>
            <a:off x="831850" y="2997965"/>
            <a:ext cx="10515600" cy="3093226"/>
          </a:xfrm>
        </p:spPr>
        <p:txBody>
          <a:bodyPr/>
          <a:lstStyle>
            <a:lvl1pPr>
              <a:defRPr sz="26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Slide Number Placeholder 5">
            <a:extLst>
              <a:ext uri="{FF2B5EF4-FFF2-40B4-BE49-F238E27FC236}">
                <a16:creationId xmlns:a16="http://schemas.microsoft.com/office/drawing/2014/main" id="{CC66BCDF-2525-4D46-9D4F-607A8C6C681D}"/>
              </a:ext>
            </a:extLst>
          </p:cNvPr>
          <p:cNvSpPr>
            <a:spLocks noGrp="1"/>
          </p:cNvSpPr>
          <p:nvPr>
            <p:ph type="sldNum" sz="quarter" idx="4"/>
          </p:nvPr>
        </p:nvSpPr>
        <p:spPr>
          <a:xfrm>
            <a:off x="1240719" y="6462512"/>
            <a:ext cx="820479" cy="225365"/>
          </a:xfrm>
          <a:prstGeom prst="rect">
            <a:avLst/>
          </a:prstGeom>
        </p:spPr>
        <p:txBody>
          <a:bodyPr vert="horz" lIns="91440" tIns="45720" rIns="91440" bIns="45720" rtlCol="0" anchor="ctr"/>
          <a:lstStyle>
            <a:lvl1pPr algn="l">
              <a:defRPr sz="1200">
                <a:solidFill>
                  <a:schemeClr val="bg1"/>
                </a:solidFill>
                <a:latin typeface="+mn-lt"/>
              </a:defRPr>
            </a:lvl1pPr>
          </a:lstStyle>
          <a:p>
            <a:fld id="{492D8F1A-69A8-9242-9469-8400121D240A}" type="slidenum">
              <a:rPr lang="en-US" smtClean="0"/>
              <a:pPr/>
              <a:t>‹#›</a:t>
            </a:fld>
            <a:endParaRPr lang="en-US" dirty="0"/>
          </a:p>
        </p:txBody>
      </p:sp>
      <p:pic>
        <p:nvPicPr>
          <p:cNvPr id="15" name="Picture 14" descr="A picture containing text, clipart&#10;&#10;Description automatically generated">
            <a:extLst>
              <a:ext uri="{FF2B5EF4-FFF2-40B4-BE49-F238E27FC236}">
                <a16:creationId xmlns:a16="http://schemas.microsoft.com/office/drawing/2014/main" id="{EF3575F3-61AA-334D-BF34-D3D1B80F2C90}"/>
              </a:ext>
            </a:extLst>
          </p:cNvPr>
          <p:cNvPicPr>
            <a:picLocks noChangeAspect="1"/>
          </p:cNvPicPr>
          <p:nvPr userDrawn="1"/>
        </p:nvPicPr>
        <p:blipFill>
          <a:blip r:embed="rId2"/>
          <a:stretch>
            <a:fillRect/>
          </a:stretch>
        </p:blipFill>
        <p:spPr>
          <a:xfrm>
            <a:off x="800427" y="6345089"/>
            <a:ext cx="419026" cy="419026"/>
          </a:xfrm>
          <a:prstGeom prst="rect">
            <a:avLst/>
          </a:prstGeom>
        </p:spPr>
      </p:pic>
    </p:spTree>
    <p:extLst>
      <p:ext uri="{BB962C8B-B14F-4D97-AF65-F5344CB8AC3E}">
        <p14:creationId xmlns:p14="http://schemas.microsoft.com/office/powerpoint/2010/main" val="213878440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Content 2 Column Slide">
    <p:bg>
      <p:bgRef idx="1001">
        <a:schemeClr val="bg1"/>
      </p:bgRef>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A72E784-6603-5141-900A-EDC5CB738396}"/>
              </a:ext>
              <a:ext uri="{C183D7F6-B498-43B3-948B-1728B52AA6E4}">
                <adec:decorative xmlns:adec="http://schemas.microsoft.com/office/drawing/2017/decorative" val="1"/>
              </a:ext>
            </a:extLst>
          </p:cNvPr>
          <p:cNvGrpSpPr/>
          <p:nvPr userDrawn="1"/>
        </p:nvGrpSpPr>
        <p:grpSpPr>
          <a:xfrm>
            <a:off x="0" y="0"/>
            <a:ext cx="12192000" cy="798858"/>
            <a:chOff x="0" y="0"/>
            <a:chExt cx="12192000" cy="798858"/>
          </a:xfrm>
        </p:grpSpPr>
        <p:sp>
          <p:nvSpPr>
            <p:cNvPr id="6" name="Rectangle 5">
              <a:extLst>
                <a:ext uri="{FF2B5EF4-FFF2-40B4-BE49-F238E27FC236}">
                  <a16:creationId xmlns:a16="http://schemas.microsoft.com/office/drawing/2014/main" id="{B2E8C9FE-4888-374D-BF4B-9F4375830E71}"/>
                </a:ext>
              </a:extLst>
            </p:cNvPr>
            <p:cNvSpPr/>
            <p:nvPr userDrawn="1"/>
          </p:nvSpPr>
          <p:spPr>
            <a:xfrm>
              <a:off x="0" y="0"/>
              <a:ext cx="12192000" cy="674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0545F2B-08F9-4E48-A235-37643862447C}"/>
                </a:ext>
              </a:extLst>
            </p:cNvPr>
            <p:cNvSpPr/>
            <p:nvPr userDrawn="1"/>
          </p:nvSpPr>
          <p:spPr>
            <a:xfrm>
              <a:off x="0" y="674328"/>
              <a:ext cx="12192000" cy="1245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928DA5A-03EB-7C4E-BED7-BCB1E5A11604}"/>
              </a:ext>
            </a:extLst>
          </p:cNvPr>
          <p:cNvSpPr>
            <a:spLocks noGrp="1"/>
          </p:cNvSpPr>
          <p:nvPr>
            <p:ph type="title" hasCustomPrompt="1"/>
          </p:nvPr>
        </p:nvSpPr>
        <p:spPr>
          <a:xfrm>
            <a:off x="838200" y="1014921"/>
            <a:ext cx="10515600" cy="1146991"/>
          </a:xfrm>
          <a:prstGeom prst="rect">
            <a:avLst/>
          </a:prstGeom>
        </p:spPr>
        <p:txBody>
          <a:bodyPr anchor="b">
            <a:normAutofit/>
          </a:bodyPr>
          <a:lstStyle>
            <a:lvl1pPr>
              <a:defRPr sz="3600">
                <a:solidFill>
                  <a:schemeClr val="tx2"/>
                </a:solidFill>
              </a:defRPr>
            </a:lvl1pPr>
          </a:lstStyle>
          <a:p>
            <a:r>
              <a:rPr lang="en-US" dirty="0"/>
              <a:t>Click to edit page title</a:t>
            </a:r>
          </a:p>
        </p:txBody>
      </p:sp>
      <p:sp>
        <p:nvSpPr>
          <p:cNvPr id="3" name="Content Placeholder 2">
            <a:extLst>
              <a:ext uri="{FF2B5EF4-FFF2-40B4-BE49-F238E27FC236}">
                <a16:creationId xmlns:a16="http://schemas.microsoft.com/office/drawing/2014/main" id="{11062FDB-A149-0B44-BB49-58F5C3155A54}"/>
              </a:ext>
            </a:extLst>
          </p:cNvPr>
          <p:cNvSpPr>
            <a:spLocks noGrp="1"/>
          </p:cNvSpPr>
          <p:nvPr>
            <p:ph sz="half" idx="1"/>
          </p:nvPr>
        </p:nvSpPr>
        <p:spPr>
          <a:xfrm>
            <a:off x="838200" y="2286442"/>
            <a:ext cx="5181600" cy="40080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B07721E-11C3-6B42-AE2E-8506E4B9E51F}"/>
              </a:ext>
            </a:extLst>
          </p:cNvPr>
          <p:cNvSpPr>
            <a:spLocks noGrp="1"/>
          </p:cNvSpPr>
          <p:nvPr>
            <p:ph sz="half" idx="2"/>
          </p:nvPr>
        </p:nvSpPr>
        <p:spPr>
          <a:xfrm>
            <a:off x="6172200" y="2286442"/>
            <a:ext cx="5181600" cy="40080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5">
            <a:extLst>
              <a:ext uri="{FF2B5EF4-FFF2-40B4-BE49-F238E27FC236}">
                <a16:creationId xmlns:a16="http://schemas.microsoft.com/office/drawing/2014/main" id="{25D2E1E8-B870-864B-A0DD-EC84E238C58D}"/>
              </a:ext>
            </a:extLst>
          </p:cNvPr>
          <p:cNvSpPr>
            <a:spLocks noGrp="1"/>
          </p:cNvSpPr>
          <p:nvPr>
            <p:ph type="sldNum" sz="quarter" idx="4"/>
          </p:nvPr>
        </p:nvSpPr>
        <p:spPr>
          <a:xfrm>
            <a:off x="1240719" y="6462512"/>
            <a:ext cx="820479" cy="225365"/>
          </a:xfrm>
          <a:prstGeom prst="rect">
            <a:avLst/>
          </a:prstGeom>
        </p:spPr>
        <p:txBody>
          <a:bodyPr vert="horz" lIns="91440" tIns="45720" rIns="91440" bIns="45720" rtlCol="0" anchor="ctr"/>
          <a:lstStyle>
            <a:lvl1pPr algn="l">
              <a:defRPr sz="1200">
                <a:solidFill>
                  <a:schemeClr val="tx2"/>
                </a:solidFill>
                <a:latin typeface="+mn-lt"/>
              </a:defRPr>
            </a:lvl1pPr>
          </a:lstStyle>
          <a:p>
            <a:fld id="{492D8F1A-69A8-9242-9469-8400121D240A}" type="slidenum">
              <a:rPr lang="en-US" smtClean="0"/>
              <a:pPr/>
              <a:t>‹#›</a:t>
            </a:fld>
            <a:endParaRPr lang="en-US" dirty="0"/>
          </a:p>
        </p:txBody>
      </p:sp>
    </p:spTree>
    <p:extLst>
      <p:ext uri="{BB962C8B-B14F-4D97-AF65-F5344CB8AC3E}">
        <p14:creationId xmlns:p14="http://schemas.microsoft.com/office/powerpoint/2010/main" val="326266467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Content Slide">
    <p:bg>
      <p:bgRef idx="1001">
        <a:schemeClr val="bg1"/>
      </p:bgRef>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80A3442-1326-DF4E-A985-460C269301C6}"/>
              </a:ext>
            </a:extLst>
          </p:cNvPr>
          <p:cNvSpPr>
            <a:spLocks noGrp="1"/>
          </p:cNvSpPr>
          <p:nvPr>
            <p:ph type="title" hasCustomPrompt="1"/>
          </p:nvPr>
        </p:nvSpPr>
        <p:spPr>
          <a:xfrm>
            <a:off x="838200" y="1014921"/>
            <a:ext cx="10515600" cy="1146991"/>
          </a:xfrm>
          <a:prstGeom prst="rect">
            <a:avLst/>
          </a:prstGeom>
        </p:spPr>
        <p:txBody>
          <a:bodyPr anchor="b">
            <a:normAutofit/>
          </a:bodyPr>
          <a:lstStyle>
            <a:lvl1pPr>
              <a:defRPr sz="3600">
                <a:solidFill>
                  <a:schemeClr val="tx2"/>
                </a:solidFill>
              </a:defRPr>
            </a:lvl1pPr>
          </a:lstStyle>
          <a:p>
            <a:r>
              <a:rPr lang="en-US" dirty="0"/>
              <a:t>Click to edit page title</a:t>
            </a:r>
          </a:p>
        </p:txBody>
      </p:sp>
      <p:sp>
        <p:nvSpPr>
          <p:cNvPr id="8" name="Content Placeholder 2">
            <a:extLst>
              <a:ext uri="{FF2B5EF4-FFF2-40B4-BE49-F238E27FC236}">
                <a16:creationId xmlns:a16="http://schemas.microsoft.com/office/drawing/2014/main" id="{310C3C29-A639-4947-ABE0-595414656825}"/>
              </a:ext>
            </a:extLst>
          </p:cNvPr>
          <p:cNvSpPr>
            <a:spLocks noGrp="1"/>
          </p:cNvSpPr>
          <p:nvPr>
            <p:ph sz="half" idx="1"/>
          </p:nvPr>
        </p:nvSpPr>
        <p:spPr>
          <a:xfrm>
            <a:off x="838200" y="2286443"/>
            <a:ext cx="10515600" cy="40080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4" name="Group 13">
            <a:extLst>
              <a:ext uri="{FF2B5EF4-FFF2-40B4-BE49-F238E27FC236}">
                <a16:creationId xmlns:a16="http://schemas.microsoft.com/office/drawing/2014/main" id="{AD1F3C40-5FAB-184D-A6C1-099E99E4409B}"/>
              </a:ext>
              <a:ext uri="{C183D7F6-B498-43B3-948B-1728B52AA6E4}">
                <adec:decorative xmlns:adec="http://schemas.microsoft.com/office/drawing/2017/decorative" val="1"/>
              </a:ext>
            </a:extLst>
          </p:cNvPr>
          <p:cNvGrpSpPr/>
          <p:nvPr userDrawn="1"/>
        </p:nvGrpSpPr>
        <p:grpSpPr>
          <a:xfrm>
            <a:off x="0" y="0"/>
            <a:ext cx="12192000" cy="798858"/>
            <a:chOff x="0" y="0"/>
            <a:chExt cx="12192000" cy="798858"/>
          </a:xfrm>
        </p:grpSpPr>
        <p:sp>
          <p:nvSpPr>
            <p:cNvPr id="15" name="Rectangle 14">
              <a:extLst>
                <a:ext uri="{FF2B5EF4-FFF2-40B4-BE49-F238E27FC236}">
                  <a16:creationId xmlns:a16="http://schemas.microsoft.com/office/drawing/2014/main" id="{CCC7A901-E22C-AA4F-BADC-39C915201514}"/>
                </a:ext>
              </a:extLst>
            </p:cNvPr>
            <p:cNvSpPr/>
            <p:nvPr userDrawn="1"/>
          </p:nvSpPr>
          <p:spPr>
            <a:xfrm>
              <a:off x="0" y="0"/>
              <a:ext cx="12192000" cy="674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4DCA827-EDB4-3B4C-BA9A-41E10F08A1A4}"/>
                </a:ext>
              </a:extLst>
            </p:cNvPr>
            <p:cNvSpPr/>
            <p:nvPr userDrawn="1"/>
          </p:nvSpPr>
          <p:spPr>
            <a:xfrm>
              <a:off x="0" y="674328"/>
              <a:ext cx="12192000" cy="1245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Slide Number Placeholder 5">
            <a:extLst>
              <a:ext uri="{FF2B5EF4-FFF2-40B4-BE49-F238E27FC236}">
                <a16:creationId xmlns:a16="http://schemas.microsoft.com/office/drawing/2014/main" id="{2EDCC086-ABB3-8D4F-8394-C8FE42171727}"/>
              </a:ext>
            </a:extLst>
          </p:cNvPr>
          <p:cNvSpPr>
            <a:spLocks noGrp="1"/>
          </p:cNvSpPr>
          <p:nvPr>
            <p:ph type="sldNum" sz="quarter" idx="4"/>
          </p:nvPr>
        </p:nvSpPr>
        <p:spPr>
          <a:xfrm>
            <a:off x="1240719" y="6462512"/>
            <a:ext cx="820479" cy="225365"/>
          </a:xfrm>
          <a:prstGeom prst="rect">
            <a:avLst/>
          </a:prstGeom>
        </p:spPr>
        <p:txBody>
          <a:bodyPr vert="horz" lIns="91440" tIns="45720" rIns="91440" bIns="45720" rtlCol="0" anchor="ctr"/>
          <a:lstStyle>
            <a:lvl1pPr algn="l">
              <a:defRPr sz="1200">
                <a:solidFill>
                  <a:schemeClr val="tx2"/>
                </a:solidFill>
                <a:latin typeface="+mn-lt"/>
              </a:defRPr>
            </a:lvl1pPr>
          </a:lstStyle>
          <a:p>
            <a:fld id="{492D8F1A-69A8-9242-9469-8400121D240A}" type="slidenum">
              <a:rPr lang="en-US" smtClean="0"/>
              <a:pPr/>
              <a:t>‹#›</a:t>
            </a:fld>
            <a:endParaRPr lang="en-US" dirty="0"/>
          </a:p>
        </p:txBody>
      </p:sp>
    </p:spTree>
    <p:extLst>
      <p:ext uri="{BB962C8B-B14F-4D97-AF65-F5344CB8AC3E}">
        <p14:creationId xmlns:p14="http://schemas.microsoft.com/office/powerpoint/2010/main" val="1056283626"/>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8B9249B-BE17-6849-9D73-B0C3BA84C550}"/>
              </a:ext>
            </a:extLst>
          </p:cNvPr>
          <p:cNvSpPr>
            <a:spLocks noGrp="1"/>
          </p:cNvSpPr>
          <p:nvPr>
            <p:ph type="sldNum" sz="quarter" idx="12"/>
          </p:nvPr>
        </p:nvSpPr>
        <p:spPr/>
        <p:txBody>
          <a:bodyPr/>
          <a:lstStyle/>
          <a:p>
            <a:fld id="{492D8F1A-69A8-9242-9469-8400121D240A}" type="slidenum">
              <a:rPr lang="en-US" smtClean="0"/>
              <a:t>‹#›</a:t>
            </a:fld>
            <a:endParaRPr lang="en-US" dirty="0"/>
          </a:p>
        </p:txBody>
      </p:sp>
    </p:spTree>
    <p:extLst>
      <p:ext uri="{BB962C8B-B14F-4D97-AF65-F5344CB8AC3E}">
        <p14:creationId xmlns:p14="http://schemas.microsoft.com/office/powerpoint/2010/main" val="568866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Slide 1">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6319158" y="2752853"/>
            <a:ext cx="5502727" cy="3725893"/>
          </a:xfrm>
        </p:spPr>
        <p:txBody>
          <a:bodyPr>
            <a:normAutofit/>
          </a:bodyPr>
          <a:lstStyle>
            <a:lvl1pPr algn="ctr">
              <a:lnSpc>
                <a:spcPct val="100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846452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ntent 1 Column Slide">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BDC406C7-C891-854D-B11C-9BA3F33D0C6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tx2"/>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1277650" y="1798320"/>
            <a:ext cx="10058400"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BF1D28D4-0B63-4F49-885F-3C0F3FF9DDFD}"/>
              </a:ext>
            </a:extLst>
          </p:cNvPr>
          <p:cNvSpPr>
            <a:spLocks noGrp="1"/>
          </p:cNvSpPr>
          <p:nvPr>
            <p:ph type="sldNum" sz="quarter" idx="10"/>
          </p:nvPr>
        </p:nvSpPr>
        <p:spPr/>
        <p:txBody>
          <a:bodyPr/>
          <a:lstStyle>
            <a:lvl1pPr>
              <a:defRPr/>
            </a:lvl1pPr>
          </a:lstStyle>
          <a:p>
            <a:pPr>
              <a:defRPr/>
            </a:pPr>
            <a:fld id="{B3DECD38-FFDC-B946-A4F7-DDE361C58630}" type="slidenum">
              <a:rPr lang="en-US" altLang="en-US"/>
              <a:pPr>
                <a:defRPr/>
              </a:pPr>
              <a:t>‹#›</a:t>
            </a:fld>
            <a:endParaRPr lang="en-US" altLang="en-US"/>
          </a:p>
        </p:txBody>
      </p:sp>
      <p:pic>
        <p:nvPicPr>
          <p:cNvPr id="7" name="Picture 6">
            <a:extLst>
              <a:ext uri="{FF2B5EF4-FFF2-40B4-BE49-F238E27FC236}">
                <a16:creationId xmlns:a16="http://schemas.microsoft.com/office/drawing/2014/main" id="{6FBF5BDE-73CE-E04D-BC78-641C5C53E342}"/>
              </a:ext>
            </a:extLst>
          </p:cNvPr>
          <p:cNvPicPr>
            <a:picLocks noChangeAspect="1"/>
          </p:cNvPicPr>
          <p:nvPr userDrawn="1"/>
        </p:nvPicPr>
        <p:blipFill>
          <a:blip r:embed="rId3"/>
          <a:stretch>
            <a:fillRect/>
          </a:stretch>
        </p:blipFill>
        <p:spPr>
          <a:xfrm>
            <a:off x="0" y="2646"/>
            <a:ext cx="822325" cy="6852708"/>
          </a:xfrm>
          <a:prstGeom prst="rect">
            <a:avLst/>
          </a:prstGeom>
          <a:effectLst>
            <a:outerShdw blurRad="190500" dist="38100" algn="ctr" rotWithShape="0">
              <a:srgbClr val="000000">
                <a:alpha val="40000"/>
              </a:srgbClr>
            </a:outerShdw>
          </a:effectLst>
        </p:spPr>
      </p:pic>
    </p:spTree>
    <p:extLst>
      <p:ext uri="{BB962C8B-B14F-4D97-AF65-F5344CB8AC3E}">
        <p14:creationId xmlns:p14="http://schemas.microsoft.com/office/powerpoint/2010/main" val="737723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ntent 2 Column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C19392-FD29-8D49-8560-1C7E7F1D967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7E21365F-1657-3C40-90EB-F6DD9D95DB2D}"/>
              </a:ext>
            </a:extLst>
          </p:cNvPr>
          <p:cNvPicPr>
            <a:picLocks noChangeAspect="1"/>
          </p:cNvPicPr>
          <p:nvPr userDrawn="1"/>
        </p:nvPicPr>
        <p:blipFill>
          <a:blip r:embed="rId3"/>
          <a:stretch>
            <a:fillRect/>
          </a:stretch>
        </p:blipFill>
        <p:spPr>
          <a:xfrm>
            <a:off x="0" y="2646"/>
            <a:ext cx="822325" cy="6852708"/>
          </a:xfrm>
          <a:prstGeom prst="rect">
            <a:avLst/>
          </a:prstGeom>
          <a:effectLst>
            <a:outerShdw blurRad="190500" dist="38100" algn="ctr" rotWithShape="0">
              <a:srgbClr val="000000">
                <a:alpha val="40000"/>
              </a:srgbClr>
            </a:outerShdw>
          </a:effec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tx2"/>
                </a:solidFill>
              </a:defRPr>
            </a:lvl1pPr>
          </a:lstStyle>
          <a:p>
            <a:r>
              <a:rPr lang="en-US"/>
              <a:t>Click to edit Master title style</a:t>
            </a:r>
            <a:endParaRPr lang="en-US" dirty="0"/>
          </a:p>
        </p:txBody>
      </p:sp>
      <p:sp>
        <p:nvSpPr>
          <p:cNvPr id="4" name="Content Placeholder 3"/>
          <p:cNvSpPr>
            <a:spLocks noGrp="1"/>
          </p:cNvSpPr>
          <p:nvPr>
            <p:ph sz="half" idx="2"/>
          </p:nvPr>
        </p:nvSpPr>
        <p:spPr>
          <a:xfrm>
            <a:off x="1277650" y="1798320"/>
            <a:ext cx="4922537"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577BBE42-6646-574A-8F8F-061779CCC8C6}"/>
              </a:ext>
            </a:extLst>
          </p:cNvPr>
          <p:cNvSpPr>
            <a:spLocks noGrp="1"/>
          </p:cNvSpPr>
          <p:nvPr>
            <p:ph type="sldNum" sz="quarter" idx="10"/>
          </p:nvPr>
        </p:nvSpPr>
        <p:spPr/>
        <p:txBody>
          <a:bodyPr/>
          <a:lstStyle>
            <a:lvl1pPr>
              <a:defRPr/>
            </a:lvl1pPr>
          </a:lstStyle>
          <a:p>
            <a:pPr>
              <a:defRPr/>
            </a:pPr>
            <a:fld id="{ACC24514-134D-334B-9247-30111F82FF65}" type="slidenum">
              <a:rPr lang="en-US" altLang="en-US"/>
              <a:pPr>
                <a:defRPr/>
              </a:pPr>
              <a:t>‹#›</a:t>
            </a:fld>
            <a:endParaRPr lang="en-US" altLang="en-US"/>
          </a:p>
        </p:txBody>
      </p:sp>
    </p:spTree>
    <p:extLst>
      <p:ext uri="{BB962C8B-B14F-4D97-AF65-F5344CB8AC3E}">
        <p14:creationId xmlns:p14="http://schemas.microsoft.com/office/powerpoint/2010/main" val="2506534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1564424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3A2FC3-D2C7-9B4C-9B9B-A2C7D0FDA3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 Remember to ad alt text to all imported graphics and images.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2F650318-0809-C04F-9288-E60B69D54831}"/>
              </a:ext>
            </a:extLst>
          </p:cNvPr>
          <p:cNvSpPr>
            <a:spLocks noGrp="1"/>
          </p:cNvSpPr>
          <p:nvPr>
            <p:ph type="sldNum" sz="quarter" idx="4"/>
          </p:nvPr>
        </p:nvSpPr>
        <p:spPr>
          <a:xfrm>
            <a:off x="1240719" y="6462512"/>
            <a:ext cx="820479" cy="225365"/>
          </a:xfrm>
          <a:prstGeom prst="rect">
            <a:avLst/>
          </a:prstGeom>
        </p:spPr>
        <p:txBody>
          <a:bodyPr vert="horz" lIns="91440" tIns="45720" rIns="91440" bIns="45720" rtlCol="0" anchor="ctr"/>
          <a:lstStyle>
            <a:lvl1pPr algn="l">
              <a:defRPr sz="1200">
                <a:solidFill>
                  <a:schemeClr val="tx2"/>
                </a:solidFill>
                <a:latin typeface="+mn-lt"/>
              </a:defRPr>
            </a:lvl1pPr>
          </a:lstStyle>
          <a:p>
            <a:fld id="{492D8F1A-69A8-9242-9469-8400121D240A}" type="slidenum">
              <a:rPr lang="en-US" smtClean="0"/>
              <a:pPr/>
              <a:t>‹#›</a:t>
            </a:fld>
            <a:endParaRPr lang="en-US" dirty="0"/>
          </a:p>
        </p:txBody>
      </p:sp>
      <p:sp>
        <p:nvSpPr>
          <p:cNvPr id="7" name="Title Placeholder 6">
            <a:extLst>
              <a:ext uri="{FF2B5EF4-FFF2-40B4-BE49-F238E27FC236}">
                <a16:creationId xmlns:a16="http://schemas.microsoft.com/office/drawing/2014/main" id="{456AC5D1-15F0-954C-A07F-F99E0C1534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pic>
        <p:nvPicPr>
          <p:cNvPr id="4" name="Picture 3" descr="A picture containing text, clipart&#10;&#10;Description automatically generated">
            <a:extLst>
              <a:ext uri="{FF2B5EF4-FFF2-40B4-BE49-F238E27FC236}">
                <a16:creationId xmlns:a16="http://schemas.microsoft.com/office/drawing/2014/main" id="{C6674C29-43EE-134E-93EF-70FA560253B1}"/>
              </a:ext>
            </a:extLst>
          </p:cNvPr>
          <p:cNvPicPr>
            <a:picLocks noChangeAspect="1"/>
          </p:cNvPicPr>
          <p:nvPr userDrawn="1"/>
        </p:nvPicPr>
        <p:blipFill>
          <a:blip r:embed="rId17"/>
          <a:stretch>
            <a:fillRect/>
          </a:stretch>
        </p:blipFill>
        <p:spPr>
          <a:xfrm>
            <a:off x="800427" y="6345089"/>
            <a:ext cx="419026" cy="419026"/>
          </a:xfrm>
          <a:prstGeom prst="rect">
            <a:avLst/>
          </a:prstGeom>
        </p:spPr>
      </p:pic>
    </p:spTree>
    <p:extLst>
      <p:ext uri="{BB962C8B-B14F-4D97-AF65-F5344CB8AC3E}">
        <p14:creationId xmlns:p14="http://schemas.microsoft.com/office/powerpoint/2010/main" val="984657070"/>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52" r:id="rId3"/>
    <p:sldLayoutId id="2147483667" r:id="rId4"/>
    <p:sldLayoutId id="2147483655"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hf hdr="0" ftr="0" dt="0"/>
  <p:txStyles>
    <p:titleStyle>
      <a:lvl1pPr algn="l" defTabSz="914400" rtl="0" eaLnBrk="1" latinLnBrk="0" hangingPunct="1">
        <a:lnSpc>
          <a:spcPct val="90000"/>
        </a:lnSpc>
        <a:spcBef>
          <a:spcPct val="0"/>
        </a:spcBef>
        <a:buNone/>
        <a:defRPr sz="4400" kern="1200">
          <a:solidFill>
            <a:schemeClr val="accent2"/>
          </a:solidFill>
          <a:latin typeface="Palatino" pitchFamily="2" charset="77"/>
          <a:ea typeface="Palatino" pitchFamily="2" charset="77"/>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600" b="0" i="0" kern="1200">
          <a:solidFill>
            <a:schemeClr val="bg2">
              <a:lumMod val="25000"/>
            </a:schemeClr>
          </a:solidFill>
          <a:latin typeface="Gill Sans" panose="020B0502020104020203" pitchFamily="34" charset="-79"/>
          <a:ea typeface="+mn-ea"/>
          <a:cs typeface="Gill Sans" panose="020B05020201040202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2">
              <a:lumMod val="25000"/>
            </a:schemeClr>
          </a:solidFill>
          <a:latin typeface="Gill Sans" panose="020B0502020104020203" pitchFamily="34" charset="-79"/>
          <a:ea typeface="+mn-ea"/>
          <a:cs typeface="Gill Sans" panose="020B0502020104020203" pitchFamily="34"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2">
              <a:lumMod val="25000"/>
            </a:schemeClr>
          </a:solidFill>
          <a:latin typeface="Gill Sans" panose="020B0502020104020203" pitchFamily="34" charset="-79"/>
          <a:ea typeface="+mn-ea"/>
          <a:cs typeface="Gill Sans" panose="020B05020201040202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2">
              <a:lumMod val="25000"/>
            </a:schemeClr>
          </a:solidFill>
          <a:latin typeface="Gill Sans" panose="020B0502020104020203" pitchFamily="34" charset="-79"/>
          <a:ea typeface="+mn-ea"/>
          <a:cs typeface="Gill Sans" panose="020B05020201040202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2">
              <a:lumMod val="25000"/>
            </a:schemeClr>
          </a:solidFill>
          <a:latin typeface="Gill Sans" panose="020B0502020104020203" pitchFamily="34" charset="-79"/>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hyperlink" Target="https://asccc.org/volunteer-serve-committee"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hyperlink" Target="http://asccc.org/signup-newsletters"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hyperlink" Target="http://www.asccc.org/liaisons"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asccc.org/college_directory" TargetMode="External"/><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image" Target="../media/image29.jpg"/><Relationship Id="rId5" Type="http://schemas.openxmlformats.org/officeDocument/2006/relationships/image" Target="../media/image28.png"/><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5.xml"/><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42.xml"/><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8" Type="http://schemas.openxmlformats.org/officeDocument/2006/relationships/hyperlink" Target="https://www.csac.ca.gov/sites/main/files/file-attachments/2022-31_learning-aligned_employment_program_agreement.pdf?1653497474" TargetMode="External"/><Relationship Id="rId3" Type="http://schemas.openxmlformats.org/officeDocument/2006/relationships/hyperlink" Target="https://www.csac.ca.gov/sites/main/files/file-attachments/laep_trifold_brochure.pdf?1679698523" TargetMode="External"/><Relationship Id="rId7" Type="http://schemas.openxmlformats.org/officeDocument/2006/relationships/hyperlink" Target="https://www.csac.ca.gov/sites/main/files/file-attachments/laep_participating_institutions.pdf?1660798689" TargetMode="External"/><Relationship Id="rId2" Type="http://schemas.openxmlformats.org/officeDocument/2006/relationships/hyperlink" Target="https://www.csac.ca.gov/sites/main/files/file-attachments/laep_handbook.pdf?1679698218" TargetMode="External"/><Relationship Id="rId1" Type="http://schemas.openxmlformats.org/officeDocument/2006/relationships/slideLayout" Target="../slideLayouts/slideLayout10.xml"/><Relationship Id="rId6" Type="http://schemas.openxmlformats.org/officeDocument/2006/relationships/hyperlink" Target="https://www.csac.ca.gov/sites/main/files/file-attachments/laep_faq.pdf?1674674185" TargetMode="External"/><Relationship Id="rId5" Type="http://schemas.openxmlformats.org/officeDocument/2006/relationships/hyperlink" Target="https://www.csac.ca.gov/sites/main/files/file-attachments/laep_webgrants_reporting_overview.pdf?1682709773" TargetMode="External"/><Relationship Id="rId4" Type="http://schemas.openxmlformats.org/officeDocument/2006/relationships/hyperlink" Target="https://www.csac.ca.gov/sites/main/files/file-attachments/laep_program_overview.pdf?1682709688"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hyperlink" Target="https://www.asccc.org/resolutions/considering-merits-and-faults-artificial-intelligence-community-college-classroom#ftn1" TargetMode="External"/><Relationship Id="rId2" Type="http://schemas.openxmlformats.org/officeDocument/2006/relationships/notesSlide" Target="../notesSlides/notesSlide47.xml"/><Relationship Id="rId1" Type="http://schemas.openxmlformats.org/officeDocument/2006/relationships/slideLayout" Target="../slideLayouts/slideLayout10.xml"/><Relationship Id="rId5" Type="http://schemas.openxmlformats.org/officeDocument/2006/relationships/hyperlink" Target="https://www.asccc.org/resolutions/considering-merits-and-faults-artificial-intelligence-community-college-classroom#ftn3" TargetMode="External"/><Relationship Id="rId4" Type="http://schemas.openxmlformats.org/officeDocument/2006/relationships/hyperlink" Target="https://www.asccc.org/resolutions/considering-merits-and-faults-artificial-intelligence-community-college-classroom#ftn2" TargetMode="Externa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hyperlink" Target="https://www.gov.ca.gov/2023/08/31/freedom-to-succeed/" TargetMode="External"/><Relationship Id="rId7" Type="http://schemas.openxmlformats.org/officeDocument/2006/relationships/hyperlink" Target="https://leginfo.legislature.ca.gov/faces/billNavClient.xhtml?bill_id=202320240SB467" TargetMode="External"/><Relationship Id="rId2" Type="http://schemas.openxmlformats.org/officeDocument/2006/relationships/notesSlide" Target="../notesSlides/notesSlide50.xml"/><Relationship Id="rId1" Type="http://schemas.openxmlformats.org/officeDocument/2006/relationships/slideLayout" Target="../slideLayouts/slideLayout10.xml"/><Relationship Id="rId6" Type="http://schemas.openxmlformats.org/officeDocument/2006/relationships/hyperlink" Target="https://leginfo.legislature.ca.gov/faces/billNavClient.xhtml?bill_id=202320240AB1096" TargetMode="External"/><Relationship Id="rId5" Type="http://schemas.openxmlformats.org/officeDocument/2006/relationships/hyperlink" Target="https://leginfo.legislature.ca.gov/faces/billNavClient.xhtml?bill_id=202320240AB634" TargetMode="External"/><Relationship Id="rId4" Type="http://schemas.openxmlformats.org/officeDocument/2006/relationships/hyperlink" Target="https://leginfo.legislature.ca.gov/faces/billNavClient.xhtml?bill_id=202320240AB368"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hyperlink" Target="https://ctweb.capitoltrack.com/public/publish.aspx?session=21&amp;id=c46c38e2-40d8-49bb-a9aa-7d7ea2c467ea" TargetMode="External"/><Relationship Id="rId7" Type="http://schemas.openxmlformats.org/officeDocument/2006/relationships/hyperlink" Target="https://ccleague.org/advocacy/legislative-actions" TargetMode="External"/><Relationship Id="rId2" Type="http://schemas.openxmlformats.org/officeDocument/2006/relationships/hyperlink" Target="https://asccc.org/legislative-updates" TargetMode="External"/><Relationship Id="rId1" Type="http://schemas.openxmlformats.org/officeDocument/2006/relationships/slideLayout" Target="../slideLayouts/slideLayout10.xml"/><Relationship Id="rId6" Type="http://schemas.openxmlformats.org/officeDocument/2006/relationships/hyperlink" Target="https://www.cccco.edu/About-Us/Chancellors-Office/Divisions/Governmental-Relations/Policy-in-action/State-Relations/Tracked-Legislation" TargetMode="External"/><Relationship Id="rId5" Type="http://schemas.openxmlformats.org/officeDocument/2006/relationships/hyperlink" Target="https://cca4us.org/issuesandaction/legislationpoliticalaction/" TargetMode="External"/><Relationship Id="rId4" Type="http://schemas.openxmlformats.org/officeDocument/2006/relationships/hyperlink" Target="https://www.cft.org/legislative-updates" TargetMode="External"/></Relationships>
</file>

<file path=ppt/slides/_rels/slide57.xml.rels><?xml version="1.0" encoding="UTF-8" standalone="yes"?>
<Relationships xmlns="http://schemas.openxmlformats.org/package/2006/relationships"><Relationship Id="rId8" Type="http://schemas.openxmlformats.org/officeDocument/2006/relationships/hyperlink" Target="https://www.senate.ca.gov/calendar" TargetMode="External"/><Relationship Id="rId13" Type="http://schemas.openxmlformats.org/officeDocument/2006/relationships/hyperlink" Target="https://abgt.assembly.ca.gov/sub2educationfinance" TargetMode="External"/><Relationship Id="rId3" Type="http://schemas.openxmlformats.org/officeDocument/2006/relationships/hyperlink" Target="https://www.senate.ca.gov/" TargetMode="External"/><Relationship Id="rId7" Type="http://schemas.openxmlformats.org/officeDocument/2006/relationships/hyperlink" Target="https://sbud.senate.ca.gov/subcommittee1" TargetMode="External"/><Relationship Id="rId12" Type="http://schemas.openxmlformats.org/officeDocument/2006/relationships/hyperlink" Target="https://abgt.assembly.ca.gov/" TargetMode="External"/><Relationship Id="rId2" Type="http://schemas.openxmlformats.org/officeDocument/2006/relationships/hyperlink" Target="https://findyourrep.legislature.ca.gov/" TargetMode="External"/><Relationship Id="rId1" Type="http://schemas.openxmlformats.org/officeDocument/2006/relationships/slideLayout" Target="../slideLayouts/slideLayout10.xml"/><Relationship Id="rId6" Type="http://schemas.openxmlformats.org/officeDocument/2006/relationships/hyperlink" Target="https://sbud.senate.ca.gov/" TargetMode="External"/><Relationship Id="rId11" Type="http://schemas.openxmlformats.org/officeDocument/2006/relationships/hyperlink" Target="https://ahed.assembly.ca.gov/" TargetMode="External"/><Relationship Id="rId5" Type="http://schemas.openxmlformats.org/officeDocument/2006/relationships/hyperlink" Target="https://sedn.senate.ca.gov/" TargetMode="External"/><Relationship Id="rId10" Type="http://schemas.openxmlformats.org/officeDocument/2006/relationships/hyperlink" Target="https://www.assembly.ca.gov/assemblymembers" TargetMode="External"/><Relationship Id="rId4" Type="http://schemas.openxmlformats.org/officeDocument/2006/relationships/hyperlink" Target="https://www.senate.ca.gov/senators" TargetMode="External"/><Relationship Id="rId9" Type="http://schemas.openxmlformats.org/officeDocument/2006/relationships/hyperlink" Target="https://www.assembly.ca.gov/" TargetMode="External"/><Relationship Id="rId14" Type="http://schemas.openxmlformats.org/officeDocument/2006/relationships/hyperlink" Target="https://www.assembly.ca.gov/audioandtv" TargetMode="External"/></Relationships>
</file>

<file path=ppt/slides/_rels/slide5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hyperlink" Target="https://www.cccco.edu/-/media/CCCCO-Website/About-Us/Divisions/Educational-Services-and-Support/Academic-Affairs/What-we-do/Curriculum-and-Instruction-Unit/Minimum-Qualifications/cccco-2022-report-min-qualifications-a11y.pdf?la=en&amp;hash=C250C473024B24162799C9E64C787EF7E50DC5C6" TargetMode="External"/><Relationship Id="rId7" Type="http://schemas.openxmlformats.org/officeDocument/2006/relationships/image" Target="../media/image40.png"/><Relationship Id="rId2" Type="http://schemas.openxmlformats.org/officeDocument/2006/relationships/notesSlide" Target="../notesSlides/notesSlide54.xml"/><Relationship Id="rId1" Type="http://schemas.openxmlformats.org/officeDocument/2006/relationships/slideLayout" Target="../slideLayouts/slideLayout15.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hyperlink" Target="https://asccc.org/sites/default/files/ADAversion_CTEMinQualsToolkit.pdf"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55.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hyperlink" Target="https://go.boarddocs.com/ca/cccchan/Board.nsf/files/CG3R2N6B41DB/$file/work-experience-education-regulatory-text-a11y(871920.1).pdf" TargetMode="External"/><Relationship Id="rId2" Type="http://schemas.openxmlformats.org/officeDocument/2006/relationships/notesSlide" Target="../notesSlides/notesSlide63.xml"/><Relationship Id="rId1" Type="http://schemas.openxmlformats.org/officeDocument/2006/relationships/slideLayout" Target="../slideLayouts/slideLayout4.xml"/><Relationship Id="rId4" Type="http://schemas.openxmlformats.org/officeDocument/2006/relationships/hyperlink" Target="https://www.cccco.edu/-/media/CCCCO-Website/docs/memo/2023-08-29-work-experience-revisions-memo.pdf?la=en&amp;hash=BF4C7BF4905DE15DC4BDAFD56DB55992C07FAE72" TargetMode="Externa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2.xml"/><Relationship Id="rId4" Type="http://schemas.openxmlformats.org/officeDocument/2006/relationships/image" Target="../media/image47.png"/></Relationships>
</file>

<file path=ppt/slides/_rels/slide87.xml.rels><?xml version="1.0" encoding="UTF-8" standalone="yes"?>
<Relationships xmlns="http://schemas.openxmlformats.org/package/2006/relationships"><Relationship Id="rId8" Type="http://schemas.openxmlformats.org/officeDocument/2006/relationships/hyperlink" Target="https://asccc.org/sites/default/files/ADAversion_CTEMinQualsToolkit.pdf" TargetMode="External"/><Relationship Id="rId13" Type="http://schemas.openxmlformats.org/officeDocument/2006/relationships/hyperlink" Target="https://icas-ca.org/wp-content/uploads/2023/05/Cal-GETC_Standards_1v0_2023.pdf" TargetMode="External"/><Relationship Id="rId3" Type="http://schemas.openxmlformats.org/officeDocument/2006/relationships/hyperlink" Target="mailto:info@asccc.org" TargetMode="External"/><Relationship Id="rId7" Type="http://schemas.openxmlformats.org/officeDocument/2006/relationships/hyperlink" Target="https://www.asccc.org/content/new-faculty-application-statewide-service" TargetMode="External"/><Relationship Id="rId12" Type="http://schemas.openxmlformats.org/officeDocument/2006/relationships/hyperlink" Target="https://www.norcocollege.edu/services/enrollment/vrc/Pages/map.aspx" TargetMode="External"/><Relationship Id="rId2" Type="http://schemas.openxmlformats.org/officeDocument/2006/relationships/notesSlide" Target="../notesSlides/notesSlide74.xml"/><Relationship Id="rId1" Type="http://schemas.openxmlformats.org/officeDocument/2006/relationships/slideLayout" Target="../slideLayouts/slideLayout10.xml"/><Relationship Id="rId6" Type="http://schemas.openxmlformats.org/officeDocument/2006/relationships/hyperlink" Target="https://groups.io/g/CCCCurriculumChairs/" TargetMode="External"/><Relationship Id="rId11" Type="http://schemas.openxmlformats.org/officeDocument/2006/relationships/hyperlink" Target="https://cccaoe.org/" TargetMode="External"/><Relationship Id="rId5" Type="http://schemas.openxmlformats.org/officeDocument/2006/relationships/hyperlink" Target="https://www.ciwea.org/" TargetMode="External"/><Relationship Id="rId10" Type="http://schemas.openxmlformats.org/officeDocument/2006/relationships/hyperlink" Target="https://www.cccco.edu/About-Us/Vision-2030" TargetMode="External"/><Relationship Id="rId4" Type="http://schemas.openxmlformats.org/officeDocument/2006/relationships/hyperlink" Target="https://go.boarddocs.com/ca/cccchan/Board.nsf/files/CG3R2N6B41DB/$file/work-experience-education-regulatory-text-a11y(871920.1).pdf" TargetMode="External"/><Relationship Id="rId9" Type="http://schemas.openxmlformats.org/officeDocument/2006/relationships/hyperlink" Target="https://www.asccc.org/contact/request-services" TargetMode="External"/><Relationship Id="rId14" Type="http://schemas.openxmlformats.org/officeDocument/2006/relationships/hyperlink" Target="https://govt.westlaw.com/calregs/Document/I5F4531934C6911EC93A8000D3A7C4BC3?viewType=FullText&amp;listSource=Search&amp;originationContext=Search+Result&amp;transitionType=SearchItem&amp;contextData=(sc.Search)&amp;navigationPath=Search/v1/results/navigation/i0ad720f100000176f90a726a6f596867?ppcid%3d96e00e9769a4429d8e6fbfe55497e85a%26Nav%3dREGULATION_PUBLICVIEW%26fragmentIdentifier%3dI5F4531934C6911EC93A8000D3A7C4BC3%26startIndex%3d1%26transitionType%3dSearchItem%26contextData%3d(sc.Default)%26originationContext%3dSearch%20Result&amp;list=REGULATION_PUBLICVIEW&amp;rank=3&amp;t_T1=5&amp;t_T2=51023&amp;t_S1=CA+ADC+s&amp;bhcp=1"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asccc.org/services/technical-assistance" TargetMode="External"/><Relationship Id="rId3" Type="http://schemas.openxmlformats.org/officeDocument/2006/relationships/hyperlink" Target="https://asccc.org/services/accreditation-resource-teams" TargetMode="External"/><Relationship Id="rId7" Type="http://schemas.openxmlformats.org/officeDocument/2006/relationships/hyperlink" Target="https://asccc.org/curriculum-technical-assistance-visits" TargetMode="External"/><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hyperlink" Target="https://asccc.org/local-senate-visits" TargetMode="External"/><Relationship Id="rId5" Type="http://schemas.openxmlformats.org/officeDocument/2006/relationships/hyperlink" Target="https://asccc.org/guided-pathways-resource-teams" TargetMode="External"/><Relationship Id="rId4" Type="http://schemas.openxmlformats.org/officeDocument/2006/relationships/hyperlink" Target="https://asccc.org/asccc-coaching-model"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92"/>
        <p:cNvGrpSpPr/>
        <p:nvPr/>
      </p:nvGrpSpPr>
      <p:grpSpPr>
        <a:xfrm>
          <a:off x="0" y="0"/>
          <a:ext cx="0" cy="0"/>
          <a:chOff x="0" y="0"/>
          <a:chExt cx="0" cy="0"/>
        </a:xfrm>
      </p:grpSpPr>
      <p:sp>
        <p:nvSpPr>
          <p:cNvPr id="93" name="Google Shape;93;p19"/>
          <p:cNvSpPr txBox="1">
            <a:spLocks noGrp="1"/>
          </p:cNvSpPr>
          <p:nvPr>
            <p:ph type="ctrTitle"/>
          </p:nvPr>
        </p:nvSpPr>
        <p:spPr>
          <a:xfrm>
            <a:off x="415611" y="835500"/>
            <a:ext cx="11360800" cy="2243667"/>
          </a:xfrm>
        </p:spPr>
        <p:txBody>
          <a:bodyPr/>
          <a:lstStyle/>
          <a:p>
            <a:r>
              <a:rPr lang="en-US" dirty="0"/>
              <a:t>CTE Regional Collaborations </a:t>
            </a:r>
          </a:p>
        </p:txBody>
      </p:sp>
      <p:sp>
        <p:nvSpPr>
          <p:cNvPr id="94" name="Google Shape;94;p19"/>
          <p:cNvSpPr txBox="1">
            <a:spLocks noGrp="1"/>
          </p:cNvSpPr>
          <p:nvPr>
            <p:ph type="subTitle" idx="1"/>
          </p:nvPr>
        </p:nvSpPr>
        <p:spPr>
          <a:xfrm>
            <a:off x="415600" y="3404367"/>
            <a:ext cx="11360800" cy="1056800"/>
          </a:xfrm>
        </p:spPr>
        <p:txBody>
          <a:bodyPr>
            <a:normAutofit fontScale="92500" lnSpcReduction="20000"/>
          </a:bodyPr>
          <a:lstStyle/>
          <a:p>
            <a:r>
              <a:rPr lang="en-US" dirty="0"/>
              <a:t>South Central Coast</a:t>
            </a:r>
          </a:p>
          <a:p>
            <a:r>
              <a:rPr lang="en-US" dirty="0"/>
              <a:t>October 6, 2023</a:t>
            </a:r>
          </a:p>
        </p:txBody>
      </p:sp>
      <p:pic>
        <p:nvPicPr>
          <p:cNvPr id="95" name="Google Shape;95;p19" descr="ASCCC Logo "/>
          <p:cNvPicPr preferRelativeResize="0"/>
          <p:nvPr/>
        </p:nvPicPr>
        <p:blipFill>
          <a:blip r:embed="rId3">
            <a:alphaModFix/>
          </a:blip>
          <a:stretch>
            <a:fillRect/>
          </a:stretch>
        </p:blipFill>
        <p:spPr>
          <a:xfrm>
            <a:off x="336764" y="4884899"/>
            <a:ext cx="6441880" cy="1615967"/>
          </a:xfrm>
          <a:prstGeom prst="rect">
            <a:avLst/>
          </a:prstGeom>
          <a:noFill/>
          <a:ln>
            <a:noFill/>
          </a:ln>
        </p:spPr>
      </p:pic>
      <p:pic>
        <p:nvPicPr>
          <p:cNvPr id="1026" name="Picture 2" descr="South Central Coast Regional Consortium Logo">
            <a:extLst>
              <a:ext uri="{FF2B5EF4-FFF2-40B4-BE49-F238E27FC236}">
                <a16:creationId xmlns:a16="http://schemas.microsoft.com/office/drawing/2014/main" id="{56E129AE-39B0-9E7F-5D9A-DB34B32A3F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91546" y="4835633"/>
            <a:ext cx="1665233" cy="16652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7"/>
          <p:cNvSpPr txBox="1">
            <a:spLocks noGrp="1"/>
          </p:cNvSpPr>
          <p:nvPr>
            <p:ph type="title"/>
          </p:nvPr>
        </p:nvSpPr>
        <p:spPr/>
        <p:txBody>
          <a:bodyPr>
            <a:normAutofit fontScale="90000"/>
          </a:bodyPr>
          <a:lstStyle/>
          <a:p>
            <a:r>
              <a:rPr lang="en-US" dirty="0"/>
              <a:t>Faculty Volunteer to Serve</a:t>
            </a:r>
          </a:p>
        </p:txBody>
      </p:sp>
      <p:sp>
        <p:nvSpPr>
          <p:cNvPr id="155" name="Google Shape;155;p27"/>
          <p:cNvSpPr txBox="1">
            <a:spLocks noGrp="1"/>
          </p:cNvSpPr>
          <p:nvPr>
            <p:ph type="body" idx="1"/>
          </p:nvPr>
        </p:nvSpPr>
        <p:spPr/>
        <p:txBody>
          <a:bodyPr/>
          <a:lstStyle/>
          <a:p>
            <a:r>
              <a:rPr lang="en-US" dirty="0"/>
              <a:t>ASCCC appoints almost 1,000 faculty members to work on statewide committees, workgroups, and task forces. Applying to serve provides you the opportunity to:</a:t>
            </a:r>
          </a:p>
          <a:p>
            <a:r>
              <a:rPr lang="en-US" dirty="0"/>
              <a:t>Create change within the California Community Colleges system</a:t>
            </a:r>
          </a:p>
          <a:p>
            <a:r>
              <a:rPr lang="en-US" dirty="0"/>
              <a:t>Network with other faculty from all over California</a:t>
            </a:r>
          </a:p>
          <a:p>
            <a:r>
              <a:rPr lang="en-US" dirty="0"/>
              <a:t>Gain experience serving on a committee</a:t>
            </a:r>
          </a:p>
          <a:p>
            <a:r>
              <a:rPr lang="en-US" dirty="0"/>
              <a:t>Access professional development</a:t>
            </a:r>
          </a:p>
          <a:p>
            <a:r>
              <a:rPr lang="en-US" dirty="0"/>
              <a:t>Increase your knowledge on issues within the California Community Colleges system</a:t>
            </a:r>
          </a:p>
          <a:p>
            <a:endParaRPr lang="en-US" dirty="0"/>
          </a:p>
          <a:p>
            <a:r>
              <a:rPr lang="en-US" dirty="0">
                <a:hlinkClick r:id="rId3"/>
              </a:rPr>
              <a:t>Apply here to volunteer to serve.</a:t>
            </a:r>
            <a:r>
              <a:rPr lang="en-US" dirty="0"/>
              <a:t>  </a:t>
            </a:r>
          </a:p>
          <a:p>
            <a:endParaRPr lang="en-US" dirty="0"/>
          </a:p>
        </p:txBody>
      </p:sp>
      <p:pic>
        <p:nvPicPr>
          <p:cNvPr id="156" name="Google Shape;156;p27" descr="QR Code "/>
          <p:cNvPicPr preferRelativeResize="0"/>
          <p:nvPr/>
        </p:nvPicPr>
        <p:blipFill>
          <a:blip r:embed="rId4">
            <a:alphaModFix/>
          </a:blip>
          <a:stretch>
            <a:fillRect/>
          </a:stretch>
        </p:blipFill>
        <p:spPr>
          <a:xfrm>
            <a:off x="9354829" y="4856844"/>
            <a:ext cx="1730307" cy="169996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8"/>
          <p:cNvSpPr txBox="1">
            <a:spLocks noGrp="1"/>
          </p:cNvSpPr>
          <p:nvPr>
            <p:ph type="title"/>
          </p:nvPr>
        </p:nvSpPr>
        <p:spPr>
          <a:xfrm>
            <a:off x="415600" y="593367"/>
            <a:ext cx="11360800" cy="763600"/>
          </a:xfrm>
          <a:prstGeom prst="rect">
            <a:avLst/>
          </a:prstGeom>
          <a:noFill/>
          <a:ln>
            <a:noFill/>
          </a:ln>
        </p:spPr>
        <p:txBody>
          <a:bodyPr spcFirstLastPara="1" vert="horz" wrap="square" lIns="91433" tIns="45700" rIns="91433" bIns="45700" rtlCol="0" anchor="ctr" anchorCtr="0">
            <a:normAutofit/>
          </a:bodyPr>
          <a:lstStyle/>
          <a:p>
            <a:pPr algn="ctr">
              <a:buClr>
                <a:srgbClr val="261300"/>
              </a:buClr>
              <a:buSzPts val="2700"/>
            </a:pPr>
            <a:r>
              <a:rPr lang="en" sz="3200" dirty="0"/>
              <a:t>ASCCC CTE Liaisons </a:t>
            </a:r>
            <a:endParaRPr sz="3200" dirty="0"/>
          </a:p>
        </p:txBody>
      </p:sp>
      <p:sp>
        <p:nvSpPr>
          <p:cNvPr id="162" name="Google Shape;162;p28"/>
          <p:cNvSpPr txBox="1">
            <a:spLocks noGrp="1"/>
          </p:cNvSpPr>
          <p:nvPr>
            <p:ph type="body" idx="1"/>
          </p:nvPr>
        </p:nvSpPr>
        <p:spPr>
          <a:xfrm>
            <a:off x="415600" y="1509700"/>
            <a:ext cx="11360800" cy="4555200"/>
          </a:xfrm>
          <a:prstGeom prst="rect">
            <a:avLst/>
          </a:prstGeom>
          <a:noFill/>
          <a:ln>
            <a:noFill/>
          </a:ln>
        </p:spPr>
        <p:txBody>
          <a:bodyPr spcFirstLastPara="1" vert="horz" wrap="square" lIns="91433" tIns="45700" rIns="91433" bIns="45700" rtlCol="0" anchor="t" anchorCtr="0">
            <a:noAutofit/>
          </a:bodyPr>
          <a:lstStyle/>
          <a:p>
            <a:pPr marL="0" indent="0">
              <a:buNone/>
            </a:pPr>
            <a:r>
              <a:rPr lang="en" sz="2400" b="1" dirty="0">
                <a:solidFill>
                  <a:srgbClr val="000000"/>
                </a:solidFill>
              </a:rPr>
              <a:t>In Spring 2015 – Delegates Passed Resolution 17.02 S15 </a:t>
            </a:r>
            <a:endParaRPr sz="2400" b="1" dirty="0">
              <a:solidFill>
                <a:srgbClr val="000000"/>
              </a:solidFill>
            </a:endParaRPr>
          </a:p>
          <a:p>
            <a:pPr indent="-397923">
              <a:spcBef>
                <a:spcPts val="533"/>
              </a:spcBef>
              <a:buSzPts val="1100"/>
            </a:pPr>
            <a:r>
              <a:rPr lang="en" sz="2400" dirty="0">
                <a:solidFill>
                  <a:srgbClr val="000000"/>
                </a:solidFill>
              </a:rPr>
              <a:t>Resolved, That the Academic Senate for California Community Colleges urge local academic senates to identify a CTE faculty member to act as a liaison to facilitate communication among local CTE faculty, the local academic senate, and the Academic Senate for California Community Colleges</a:t>
            </a:r>
            <a:endParaRPr sz="2400" dirty="0">
              <a:solidFill>
                <a:srgbClr val="000000"/>
              </a:solidFill>
            </a:endParaRPr>
          </a:p>
          <a:p>
            <a:pPr marL="0" indent="0">
              <a:spcBef>
                <a:spcPts val="533"/>
              </a:spcBef>
              <a:buNone/>
            </a:pPr>
            <a:endParaRPr sz="2400" dirty="0">
              <a:solidFill>
                <a:srgbClr val="000000"/>
              </a:solidFill>
            </a:endParaRPr>
          </a:p>
          <a:p>
            <a:pPr marL="0" indent="0">
              <a:spcBef>
                <a:spcPts val="533"/>
              </a:spcBef>
              <a:buNone/>
            </a:pPr>
            <a:r>
              <a:rPr lang="en" sz="2400" b="1" dirty="0">
                <a:solidFill>
                  <a:srgbClr val="000000"/>
                </a:solidFill>
              </a:rPr>
              <a:t>Role and Responsibilities </a:t>
            </a:r>
            <a:endParaRPr sz="2400" b="1" dirty="0">
              <a:solidFill>
                <a:srgbClr val="000000"/>
              </a:solidFill>
            </a:endParaRPr>
          </a:p>
          <a:p>
            <a:pPr indent="-397923">
              <a:buSzPts val="1100"/>
            </a:pPr>
            <a:r>
              <a:rPr lang="en" sz="2400" dirty="0">
                <a:solidFill>
                  <a:srgbClr val="000000"/>
                </a:solidFill>
              </a:rPr>
              <a:t>Stay connected to local senate</a:t>
            </a:r>
            <a:endParaRPr sz="2400" dirty="0">
              <a:solidFill>
                <a:srgbClr val="000000"/>
              </a:solidFill>
            </a:endParaRPr>
          </a:p>
          <a:p>
            <a:pPr indent="-397923">
              <a:buSzPts val="1100"/>
            </a:pPr>
            <a:r>
              <a:rPr lang="en" sz="2400" dirty="0">
                <a:solidFill>
                  <a:srgbClr val="000000"/>
                </a:solidFill>
              </a:rPr>
              <a:t>Join ASCCC </a:t>
            </a:r>
            <a:r>
              <a:rPr lang="en" sz="2400" u="sng" dirty="0">
                <a:solidFill>
                  <a:schemeClr val="accent6"/>
                </a:solidFill>
                <a:hlinkClick r:id="rId3">
                  <a:extLst>
                    <a:ext uri="{A12FA001-AC4F-418D-AE19-62706E023703}">
                      <ahyp:hlinkClr xmlns:ahyp="http://schemas.microsoft.com/office/drawing/2018/hyperlinkcolor" val="tx"/>
                    </a:ext>
                  </a:extLst>
                </a:hlinkClick>
              </a:rPr>
              <a:t>Listserv</a:t>
            </a:r>
            <a:endParaRPr sz="2400" dirty="0">
              <a:solidFill>
                <a:schemeClr val="accent6"/>
              </a:solidFill>
            </a:endParaRPr>
          </a:p>
          <a:p>
            <a:pPr indent="-397923">
              <a:buSzPts val="1100"/>
            </a:pPr>
            <a:r>
              <a:rPr lang="en" sz="2400" dirty="0">
                <a:solidFill>
                  <a:srgbClr val="000000"/>
                </a:solidFill>
              </a:rPr>
              <a:t>Create listservs of interested faculty </a:t>
            </a:r>
            <a:endParaRPr sz="2400" dirty="0">
              <a:solidFill>
                <a:srgbClr val="000000"/>
              </a:solidFill>
            </a:endParaRPr>
          </a:p>
          <a:p>
            <a:pPr indent="-397923">
              <a:buSzPts val="1100"/>
            </a:pPr>
            <a:r>
              <a:rPr lang="en" sz="2400" dirty="0">
                <a:solidFill>
                  <a:srgbClr val="000000"/>
                </a:solidFill>
              </a:rPr>
              <a:t>Hold local events to discuss related issues </a:t>
            </a:r>
            <a:endParaRPr sz="2400" dirty="0">
              <a:solidFill>
                <a:srgbClr val="000000"/>
              </a:solidFill>
            </a:endParaRPr>
          </a:p>
          <a:p>
            <a:pPr indent="-397923">
              <a:buSzPts val="1100"/>
            </a:pPr>
            <a:r>
              <a:rPr lang="en" sz="2400" dirty="0">
                <a:solidFill>
                  <a:srgbClr val="000000"/>
                </a:solidFill>
              </a:rPr>
              <a:t>Let’s check out other suggested </a:t>
            </a:r>
            <a:r>
              <a:rPr lang="en" sz="2400" u="sng" dirty="0">
                <a:solidFill>
                  <a:schemeClr val="accent6"/>
                </a:solidFill>
                <a:hlinkClick r:id="rId4">
                  <a:extLst>
                    <a:ext uri="{A12FA001-AC4F-418D-AE19-62706E023703}">
                      <ahyp:hlinkClr xmlns:ahyp="http://schemas.microsoft.com/office/drawing/2018/hyperlinkcolor" val="tx"/>
                    </a:ext>
                  </a:extLst>
                </a:hlinkClick>
              </a:rPr>
              <a:t>responsibilities</a:t>
            </a:r>
            <a:endParaRPr sz="2400" dirty="0">
              <a:solidFill>
                <a:schemeClr val="accent6"/>
              </a:solidFill>
            </a:endParaRPr>
          </a:p>
          <a:p>
            <a:pPr marL="0" indent="0">
              <a:spcBef>
                <a:spcPts val="1600"/>
              </a:spcBef>
              <a:buNone/>
            </a:pPr>
            <a:endParaRPr sz="2400" dirty="0">
              <a:solidFill>
                <a:schemeClr val="tx2"/>
              </a:solidFill>
            </a:endParaRPr>
          </a:p>
          <a:p>
            <a:pPr marL="0" indent="0">
              <a:spcBef>
                <a:spcPts val="533"/>
              </a:spcBef>
              <a:buNone/>
            </a:pPr>
            <a:endParaRPr sz="2400" dirty="0">
              <a:solidFill>
                <a:schemeClr val="tx2"/>
              </a:solidFill>
            </a:endParaRPr>
          </a:p>
          <a:p>
            <a:pPr marL="0" indent="0">
              <a:spcBef>
                <a:spcPts val="1067"/>
              </a:spcBef>
              <a:spcAft>
                <a:spcPts val="1600"/>
              </a:spcAft>
              <a:buClr>
                <a:srgbClr val="1A0D00"/>
              </a:buClr>
              <a:buNone/>
            </a:pPr>
            <a:br>
              <a:rPr lang="en" sz="2400" dirty="0">
                <a:solidFill>
                  <a:schemeClr val="tx2"/>
                </a:solidFill>
              </a:rPr>
            </a:br>
            <a:endParaRPr sz="2400" dirty="0">
              <a:solidFill>
                <a:schemeClr val="tx2"/>
              </a:solidFill>
            </a:endParaRPr>
          </a:p>
        </p:txBody>
      </p:sp>
      <p:sp>
        <p:nvSpPr>
          <p:cNvPr id="163" name="Google Shape;163;p28"/>
          <p:cNvSpPr txBox="1">
            <a:spLocks noGrp="1"/>
          </p:cNvSpPr>
          <p:nvPr>
            <p:ph type="sldNum" idx="12"/>
          </p:nvPr>
        </p:nvSpPr>
        <p:spPr>
          <a:xfrm>
            <a:off x="11296611" y="6217623"/>
            <a:ext cx="731600" cy="524800"/>
          </a:xfrm>
          <a:prstGeom prst="rect">
            <a:avLst/>
          </a:prstGeom>
          <a:noFill/>
          <a:ln>
            <a:noFill/>
          </a:ln>
        </p:spPr>
        <p:txBody>
          <a:bodyPr spcFirstLastPara="1" vert="horz" wrap="square" lIns="91433" tIns="45700" rIns="91433" bIns="45700" rtlCol="0" anchor="ctr" anchorCtr="0">
            <a:normAutofit/>
          </a:bodyPr>
          <a:lstStyle/>
          <a:p>
            <a:pPr algn="r"/>
            <a:fld id="{00000000-1234-1234-1234-123412341234}" type="slidenum">
              <a:rPr lang="en"/>
              <a:pPr algn="r"/>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9"/>
          <p:cNvSpPr txBox="1">
            <a:spLocks noGrp="1"/>
          </p:cNvSpPr>
          <p:nvPr>
            <p:ph type="title"/>
          </p:nvPr>
        </p:nvSpPr>
        <p:spPr>
          <a:xfrm>
            <a:off x="352533" y="609133"/>
            <a:ext cx="11360800" cy="763600"/>
          </a:xfrm>
          <a:prstGeom prst="rect">
            <a:avLst/>
          </a:prstGeom>
          <a:noFill/>
          <a:ln>
            <a:noFill/>
          </a:ln>
        </p:spPr>
        <p:txBody>
          <a:bodyPr spcFirstLastPara="1" vert="horz" wrap="square" lIns="91433" tIns="45700" rIns="91433" bIns="45700" rtlCol="0" anchor="ctr" anchorCtr="0">
            <a:normAutofit/>
          </a:bodyPr>
          <a:lstStyle/>
          <a:p>
            <a:pPr algn="ctr">
              <a:buClr>
                <a:srgbClr val="261300"/>
              </a:buClr>
              <a:buSzPts val="2700"/>
            </a:pPr>
            <a:r>
              <a:rPr lang="en" sz="3200" dirty="0"/>
              <a:t>CTE Faculty Engagement  </a:t>
            </a:r>
            <a:endParaRPr sz="3200" dirty="0"/>
          </a:p>
        </p:txBody>
      </p:sp>
      <p:sp>
        <p:nvSpPr>
          <p:cNvPr id="169" name="Google Shape;169;p29"/>
          <p:cNvSpPr txBox="1">
            <a:spLocks noGrp="1"/>
          </p:cNvSpPr>
          <p:nvPr>
            <p:ph type="body" idx="1"/>
          </p:nvPr>
        </p:nvSpPr>
        <p:spPr>
          <a:xfrm>
            <a:off x="415600" y="1536633"/>
            <a:ext cx="11360800" cy="4555200"/>
          </a:xfrm>
          <a:prstGeom prst="rect">
            <a:avLst/>
          </a:prstGeom>
          <a:noFill/>
          <a:ln>
            <a:noFill/>
          </a:ln>
        </p:spPr>
        <p:txBody>
          <a:bodyPr spcFirstLastPara="1" vert="horz" wrap="square" lIns="91433" tIns="45700" rIns="91433" bIns="45700" rtlCol="0" anchor="t" anchorCtr="0">
            <a:normAutofit/>
          </a:bodyPr>
          <a:lstStyle/>
          <a:p>
            <a:pPr marL="0" indent="0">
              <a:buNone/>
            </a:pPr>
            <a:r>
              <a:rPr lang="en" sz="2000" b="1" dirty="0">
                <a:solidFill>
                  <a:srgbClr val="000000"/>
                </a:solidFill>
              </a:rPr>
              <a:t>CTE Faculty and Local Academic Senates </a:t>
            </a:r>
            <a:endParaRPr sz="2000" b="1" dirty="0">
              <a:solidFill>
                <a:srgbClr val="000000"/>
              </a:solidFill>
            </a:endParaRPr>
          </a:p>
          <a:p>
            <a:pPr marL="0" indent="0">
              <a:buNone/>
            </a:pPr>
            <a:endParaRPr sz="1800" dirty="0">
              <a:solidFill>
                <a:srgbClr val="000000"/>
              </a:solidFill>
            </a:endParaRPr>
          </a:p>
          <a:p>
            <a:pPr indent="-397923">
              <a:buSzPts val="1100"/>
            </a:pPr>
            <a:r>
              <a:rPr lang="en" sz="1800" dirty="0">
                <a:solidFill>
                  <a:srgbClr val="000000"/>
                </a:solidFill>
              </a:rPr>
              <a:t>CTE faculty are actively involved in your local senate</a:t>
            </a:r>
            <a:endParaRPr sz="1800" dirty="0">
              <a:solidFill>
                <a:srgbClr val="000000"/>
              </a:solidFill>
            </a:endParaRPr>
          </a:p>
          <a:p>
            <a:pPr indent="-397923">
              <a:buSzPts val="1100"/>
            </a:pPr>
            <a:r>
              <a:rPr lang="en" sz="1800" dirty="0">
                <a:solidFill>
                  <a:srgbClr val="000000"/>
                </a:solidFill>
              </a:rPr>
              <a:t>Your local senate has a CTE liaison and you know who that person is</a:t>
            </a:r>
            <a:endParaRPr sz="1800" dirty="0">
              <a:solidFill>
                <a:srgbClr val="000000"/>
              </a:solidFill>
            </a:endParaRPr>
          </a:p>
          <a:p>
            <a:pPr indent="-397923">
              <a:buSzPts val="1100"/>
            </a:pPr>
            <a:r>
              <a:rPr lang="en" sz="1800" dirty="0">
                <a:solidFill>
                  <a:srgbClr val="000000"/>
                </a:solidFill>
              </a:rPr>
              <a:t>Your CTE liaison presents at every senate meeting</a:t>
            </a:r>
            <a:endParaRPr sz="1800" dirty="0">
              <a:solidFill>
                <a:srgbClr val="000000"/>
              </a:solidFill>
            </a:endParaRPr>
          </a:p>
          <a:p>
            <a:pPr indent="-397923">
              <a:buSzPts val="1100"/>
            </a:pPr>
            <a:r>
              <a:rPr lang="en" sz="1800" dirty="0">
                <a:solidFill>
                  <a:srgbClr val="000000"/>
                </a:solidFill>
              </a:rPr>
              <a:t>Your CTE liaison reports on regional activity as well as statewide efforts</a:t>
            </a:r>
            <a:endParaRPr sz="1800" dirty="0">
              <a:solidFill>
                <a:srgbClr val="000000"/>
              </a:solidFill>
            </a:endParaRPr>
          </a:p>
          <a:p>
            <a:pPr indent="-397923">
              <a:buSzPts val="1100"/>
            </a:pPr>
            <a:r>
              <a:rPr lang="en" sz="1800" dirty="0">
                <a:solidFill>
                  <a:srgbClr val="000000"/>
                </a:solidFill>
              </a:rPr>
              <a:t>You attend the regional consortia in your area</a:t>
            </a:r>
            <a:endParaRPr sz="1800" dirty="0">
              <a:solidFill>
                <a:srgbClr val="000000"/>
              </a:solidFill>
            </a:endParaRPr>
          </a:p>
          <a:p>
            <a:pPr marL="0" indent="0">
              <a:spcBef>
                <a:spcPts val="1600"/>
              </a:spcBef>
              <a:buNone/>
            </a:pPr>
            <a:r>
              <a:rPr lang="en" sz="2000" b="1" dirty="0">
                <a:solidFill>
                  <a:srgbClr val="000000"/>
                </a:solidFill>
              </a:rPr>
              <a:t>Benefits include </a:t>
            </a:r>
            <a:endParaRPr sz="2000" b="1" dirty="0">
              <a:solidFill>
                <a:srgbClr val="000000"/>
              </a:solidFill>
            </a:endParaRPr>
          </a:p>
          <a:p>
            <a:pPr indent="-397923">
              <a:spcBef>
                <a:spcPts val="1600"/>
              </a:spcBef>
              <a:buSzPts val="1100"/>
            </a:pPr>
            <a:r>
              <a:rPr lang="en" sz="1800" dirty="0">
                <a:solidFill>
                  <a:srgbClr val="000000"/>
                </a:solidFill>
              </a:rPr>
              <a:t>Better communication between ASCCC and local senate </a:t>
            </a:r>
            <a:endParaRPr sz="1800" dirty="0">
              <a:solidFill>
                <a:srgbClr val="000000"/>
              </a:solidFill>
            </a:endParaRPr>
          </a:p>
          <a:p>
            <a:pPr indent="-397923">
              <a:buSzPts val="1100"/>
            </a:pPr>
            <a:r>
              <a:rPr lang="en" sz="1800" dirty="0">
                <a:solidFill>
                  <a:srgbClr val="000000"/>
                </a:solidFill>
              </a:rPr>
              <a:t>Building leadership for local senate </a:t>
            </a:r>
            <a:endParaRPr sz="1800" dirty="0">
              <a:solidFill>
                <a:srgbClr val="000000"/>
              </a:solidFill>
            </a:endParaRPr>
          </a:p>
          <a:p>
            <a:pPr indent="-397923">
              <a:buSzPts val="1100"/>
            </a:pPr>
            <a:r>
              <a:rPr lang="en" sz="1800" dirty="0">
                <a:solidFill>
                  <a:srgbClr val="000000"/>
                </a:solidFill>
              </a:rPr>
              <a:t>Another opportunity to recruit faculty to volunteer </a:t>
            </a:r>
            <a:endParaRPr sz="1800" dirty="0">
              <a:solidFill>
                <a:srgbClr val="000000"/>
              </a:solidFill>
            </a:endParaRPr>
          </a:p>
          <a:p>
            <a:pPr indent="-397923">
              <a:buSzPts val="1100"/>
            </a:pPr>
            <a:r>
              <a:rPr lang="en" sz="1800" dirty="0">
                <a:solidFill>
                  <a:srgbClr val="000000"/>
                </a:solidFill>
              </a:rPr>
              <a:t>Keep issues current </a:t>
            </a:r>
            <a:endParaRPr sz="1800" dirty="0">
              <a:solidFill>
                <a:srgbClr val="000000"/>
              </a:solidFill>
            </a:endParaRPr>
          </a:p>
          <a:p>
            <a:pPr indent="-397923">
              <a:buSzPts val="1100"/>
            </a:pPr>
            <a:r>
              <a:rPr lang="en" sz="1800" dirty="0">
                <a:solidFill>
                  <a:srgbClr val="000000"/>
                </a:solidFill>
              </a:rPr>
              <a:t>Seek advice from select faculty </a:t>
            </a:r>
            <a:endParaRPr sz="1800" dirty="0">
              <a:solidFill>
                <a:srgbClr val="000000"/>
              </a:solidFill>
            </a:endParaRPr>
          </a:p>
          <a:p>
            <a:pPr marL="0" indent="0">
              <a:spcBef>
                <a:spcPts val="1067"/>
              </a:spcBef>
              <a:buNone/>
            </a:pPr>
            <a:endParaRPr sz="1800" dirty="0">
              <a:solidFill>
                <a:srgbClr val="000000"/>
              </a:solidFill>
            </a:endParaRPr>
          </a:p>
          <a:p>
            <a:pPr marL="0" indent="0">
              <a:spcBef>
                <a:spcPts val="1067"/>
              </a:spcBef>
              <a:buNone/>
            </a:pPr>
            <a:r>
              <a:rPr lang="en" sz="1800" dirty="0">
                <a:solidFill>
                  <a:srgbClr val="000000"/>
                </a:solidFill>
              </a:rPr>
              <a:t>Identify your CTE Liaison in the </a:t>
            </a:r>
            <a:r>
              <a:rPr lang="en" sz="1800" u="sng" dirty="0">
                <a:solidFill>
                  <a:schemeClr val="accent6"/>
                </a:solidFill>
                <a:hlinkClick r:id="rId3">
                  <a:extLst>
                    <a:ext uri="{A12FA001-AC4F-418D-AE19-62706E023703}">
                      <ahyp:hlinkClr xmlns:ahyp="http://schemas.microsoft.com/office/drawing/2018/hyperlinkcolor" val="tx"/>
                    </a:ext>
                  </a:extLst>
                </a:hlinkClick>
              </a:rPr>
              <a:t>ASCCC Directory </a:t>
            </a:r>
            <a:endParaRPr sz="1800" dirty="0">
              <a:solidFill>
                <a:schemeClr val="accent6"/>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07EF1-54A0-F893-F7F6-B477731C6E7E}"/>
              </a:ext>
            </a:extLst>
          </p:cNvPr>
          <p:cNvSpPr>
            <a:spLocks noGrp="1"/>
          </p:cNvSpPr>
          <p:nvPr>
            <p:ph type="title"/>
          </p:nvPr>
        </p:nvSpPr>
        <p:spPr/>
        <p:txBody>
          <a:bodyPr>
            <a:normAutofit fontScale="90000"/>
          </a:bodyPr>
          <a:lstStyle/>
          <a:p>
            <a:r>
              <a:rPr lang="en-US" dirty="0"/>
              <a:t>What’s New in the South Central Coast Region?</a:t>
            </a:r>
          </a:p>
        </p:txBody>
      </p:sp>
      <p:sp>
        <p:nvSpPr>
          <p:cNvPr id="3" name="Slide Number Placeholder 2">
            <a:extLst>
              <a:ext uri="{FF2B5EF4-FFF2-40B4-BE49-F238E27FC236}">
                <a16:creationId xmlns:a16="http://schemas.microsoft.com/office/drawing/2014/main" id="{2CD70B6D-90AD-983A-8277-C0185DCE399E}"/>
              </a:ext>
            </a:extLst>
          </p:cNvPr>
          <p:cNvSpPr>
            <a:spLocks noGrp="1"/>
          </p:cNvSpPr>
          <p:nvPr>
            <p:ph type="sldNum" idx="12"/>
          </p:nvPr>
        </p:nvSpPr>
        <p:spPr/>
        <p:txBody>
          <a:bodyPr/>
          <a:lstStyle/>
          <a:p>
            <a:pPr algn="r"/>
            <a:fld id="{00000000-1234-1234-1234-123412341234}" type="slidenum">
              <a:rPr lang="en" smtClean="0"/>
              <a:pPr algn="r"/>
              <a:t>13</a:t>
            </a:fld>
            <a:endParaRPr lang="en"/>
          </a:p>
        </p:txBody>
      </p:sp>
    </p:spTree>
    <p:extLst>
      <p:ext uri="{BB962C8B-B14F-4D97-AF65-F5344CB8AC3E}">
        <p14:creationId xmlns:p14="http://schemas.microsoft.com/office/powerpoint/2010/main" val="3002473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0"/>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en" dirty="0"/>
              <a:t>CTE Related Updates and Emerging Issues 	</a:t>
            </a:r>
            <a:endParaRPr dirty="0"/>
          </a:p>
          <a:p>
            <a:endParaRPr dirty="0"/>
          </a:p>
          <a:p>
            <a:endParaRPr dirty="0"/>
          </a:p>
        </p:txBody>
      </p:sp>
      <p:sp>
        <p:nvSpPr>
          <p:cNvPr id="175" name="Google Shape;175;p30"/>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a:bodyPr>
          <a:lstStyle/>
          <a:p>
            <a:pPr>
              <a:lnSpc>
                <a:spcPct val="100000"/>
              </a:lnSpc>
            </a:pPr>
            <a:r>
              <a:rPr lang="en" dirty="0"/>
              <a:t>AB 928 and General Education Impacts on CTE</a:t>
            </a:r>
          </a:p>
          <a:p>
            <a:pPr>
              <a:lnSpc>
                <a:spcPct val="100000"/>
              </a:lnSpc>
            </a:pPr>
            <a:r>
              <a:rPr lang="en" dirty="0"/>
              <a:t>CBE and CPL</a:t>
            </a:r>
          </a:p>
          <a:p>
            <a:pPr>
              <a:lnSpc>
                <a:spcPct val="100000"/>
              </a:lnSpc>
            </a:pPr>
            <a:r>
              <a:rPr lang="en-US" dirty="0"/>
              <a:t>California Community College Chancellor’s Office Vision 2030</a:t>
            </a:r>
          </a:p>
          <a:p>
            <a:pPr>
              <a:lnSpc>
                <a:spcPct val="100000"/>
              </a:lnSpc>
            </a:pPr>
            <a:r>
              <a:rPr lang="en-US" dirty="0"/>
              <a:t>CCCCO California State Plan for CTE </a:t>
            </a:r>
          </a:p>
          <a:p>
            <a:pPr>
              <a:lnSpc>
                <a:spcPct val="100000"/>
              </a:lnSpc>
            </a:pPr>
            <a:r>
              <a:rPr lang="en-US" dirty="0"/>
              <a:t>Chat GPT/AI</a:t>
            </a:r>
          </a:p>
          <a:p>
            <a:pPr>
              <a:lnSpc>
                <a:spcPct val="100000"/>
              </a:lnSpc>
            </a:pPr>
            <a:r>
              <a:rPr lang="en" dirty="0"/>
              <a:t>CTE Related Legislation &amp; Advocacy</a:t>
            </a:r>
          </a:p>
          <a:p>
            <a:pPr marL="0" indent="0">
              <a:spcBef>
                <a:spcPts val="1600"/>
              </a:spcBef>
              <a:spcAft>
                <a:spcPts val="1600"/>
              </a:spcAft>
              <a:buNone/>
            </a:pP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1"/>
          <p:cNvSpPr txBox="1">
            <a:spLocks noGrp="1"/>
          </p:cNvSpPr>
          <p:nvPr>
            <p:ph type="title"/>
          </p:nvPr>
        </p:nvSpPr>
        <p:spPr>
          <a:xfrm>
            <a:off x="415600" y="2867800"/>
            <a:ext cx="11360800" cy="1122400"/>
          </a:xfrm>
          <a:prstGeom prst="rect">
            <a:avLst/>
          </a:prstGeom>
        </p:spPr>
        <p:txBody>
          <a:bodyPr spcFirstLastPara="1" vert="horz" wrap="square" lIns="121900" tIns="121900" rIns="121900" bIns="121900" rtlCol="0" anchor="ctr" anchorCtr="0">
            <a:normAutofit/>
          </a:bodyPr>
          <a:lstStyle/>
          <a:p>
            <a:r>
              <a:rPr lang="en" b="1" dirty="0"/>
              <a:t>AB 928, General Education and CTE </a:t>
            </a:r>
            <a:endParaRPr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BA409-60D7-8E5F-B28F-82285B9151A7}"/>
              </a:ext>
            </a:extLst>
          </p:cNvPr>
          <p:cNvSpPr>
            <a:spLocks noGrp="1"/>
          </p:cNvSpPr>
          <p:nvPr>
            <p:ph type="title"/>
          </p:nvPr>
        </p:nvSpPr>
        <p:spPr/>
        <p:txBody>
          <a:bodyPr>
            <a:normAutofit fontScale="90000"/>
          </a:bodyPr>
          <a:lstStyle/>
          <a:p>
            <a:r>
              <a:rPr lang="en-US" dirty="0"/>
              <a:t>Cal-GETC</a:t>
            </a:r>
          </a:p>
        </p:txBody>
      </p:sp>
      <p:pic>
        <p:nvPicPr>
          <p:cNvPr id="6" name="Picture 5" descr="Cal-GETC requirements for Area, Subject and Courses">
            <a:extLst>
              <a:ext uri="{FF2B5EF4-FFF2-40B4-BE49-F238E27FC236}">
                <a16:creationId xmlns:a16="http://schemas.microsoft.com/office/drawing/2014/main" id="{E3E036D7-A5EE-4D70-BC29-7C5C36B3CC84}"/>
              </a:ext>
            </a:extLst>
          </p:cNvPr>
          <p:cNvPicPr>
            <a:picLocks noChangeAspect="1"/>
          </p:cNvPicPr>
          <p:nvPr/>
        </p:nvPicPr>
        <p:blipFill>
          <a:blip r:embed="rId3"/>
          <a:stretch>
            <a:fillRect/>
          </a:stretch>
        </p:blipFill>
        <p:spPr>
          <a:xfrm>
            <a:off x="557577" y="1276329"/>
            <a:ext cx="8667474" cy="4948202"/>
          </a:xfrm>
          <a:prstGeom prst="rect">
            <a:avLst/>
          </a:prstGeom>
        </p:spPr>
      </p:pic>
      <p:pic>
        <p:nvPicPr>
          <p:cNvPr id="8" name="Picture 7" descr="QR code">
            <a:extLst>
              <a:ext uri="{FF2B5EF4-FFF2-40B4-BE49-F238E27FC236}">
                <a16:creationId xmlns:a16="http://schemas.microsoft.com/office/drawing/2014/main" id="{34DD524E-7671-1C1B-CC37-BC5D2BBBBBC9}"/>
              </a:ext>
            </a:extLst>
          </p:cNvPr>
          <p:cNvPicPr>
            <a:picLocks noChangeAspect="1"/>
          </p:cNvPicPr>
          <p:nvPr/>
        </p:nvPicPr>
        <p:blipFill>
          <a:blip r:embed="rId4"/>
          <a:stretch>
            <a:fillRect/>
          </a:stretch>
        </p:blipFill>
        <p:spPr>
          <a:xfrm>
            <a:off x="9500391" y="2666135"/>
            <a:ext cx="2000669" cy="1931442"/>
          </a:xfrm>
          <a:prstGeom prst="rect">
            <a:avLst/>
          </a:prstGeom>
        </p:spPr>
      </p:pic>
      <p:sp>
        <p:nvSpPr>
          <p:cNvPr id="4" name="Slide Number Placeholder 3">
            <a:extLst>
              <a:ext uri="{FF2B5EF4-FFF2-40B4-BE49-F238E27FC236}">
                <a16:creationId xmlns:a16="http://schemas.microsoft.com/office/drawing/2014/main" id="{116C0E35-6C06-4139-E5F9-E00BF43A6222}"/>
              </a:ext>
            </a:extLst>
          </p:cNvPr>
          <p:cNvSpPr>
            <a:spLocks noGrp="1"/>
          </p:cNvSpPr>
          <p:nvPr>
            <p:ph type="sldNum" idx="12"/>
          </p:nvPr>
        </p:nvSpPr>
        <p:spPr/>
        <p:txBody>
          <a:bodyPr/>
          <a:lstStyle/>
          <a:p>
            <a:pPr algn="r"/>
            <a:fld id="{00000000-1234-1234-1234-123412341234}" type="slidenum">
              <a:rPr lang="en" smtClean="0"/>
              <a:pPr algn="r"/>
              <a:t>16</a:t>
            </a:fld>
            <a:endParaRPr lang="en"/>
          </a:p>
        </p:txBody>
      </p:sp>
    </p:spTree>
    <p:extLst>
      <p:ext uri="{BB962C8B-B14F-4D97-AF65-F5344CB8AC3E}">
        <p14:creationId xmlns:p14="http://schemas.microsoft.com/office/powerpoint/2010/main" val="3247717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3"/>
          <p:cNvSpPr txBox="1">
            <a:spLocks noGrp="1"/>
          </p:cNvSpPr>
          <p:nvPr>
            <p:ph type="title"/>
          </p:nvPr>
        </p:nvSpPr>
        <p:spPr>
          <a:xfrm>
            <a:off x="609600" y="533400"/>
            <a:ext cx="10972800" cy="990800"/>
          </a:xfrm>
          <a:prstGeom prst="rect">
            <a:avLst/>
          </a:prstGeom>
          <a:noFill/>
          <a:ln>
            <a:noFill/>
          </a:ln>
        </p:spPr>
        <p:txBody>
          <a:bodyPr spcFirstLastPara="1" vert="horz" wrap="square" lIns="91433" tIns="45700" rIns="91433" bIns="45700" rtlCol="0" anchor="ctr" anchorCtr="0">
            <a:normAutofit/>
          </a:bodyPr>
          <a:lstStyle/>
          <a:p>
            <a:pPr>
              <a:buClr>
                <a:schemeClr val="lt1"/>
              </a:buClr>
              <a:buSzPts val="2700"/>
            </a:pPr>
            <a:r>
              <a:rPr lang="en" sz="3200" dirty="0"/>
              <a:t>Cal-GETC: Differences from other GE Patterns</a:t>
            </a:r>
            <a:endParaRPr sz="3200" dirty="0"/>
          </a:p>
        </p:txBody>
      </p:sp>
      <p:sp>
        <p:nvSpPr>
          <p:cNvPr id="286" name="Google Shape;286;p43"/>
          <p:cNvSpPr txBox="1">
            <a:spLocks noGrp="1"/>
          </p:cNvSpPr>
          <p:nvPr>
            <p:ph type="body" idx="1"/>
          </p:nvPr>
        </p:nvSpPr>
        <p:spPr>
          <a:xfrm>
            <a:off x="609600" y="1600200"/>
            <a:ext cx="10972800" cy="4876800"/>
          </a:xfrm>
          <a:prstGeom prst="rect">
            <a:avLst/>
          </a:prstGeom>
          <a:noFill/>
          <a:ln>
            <a:noFill/>
          </a:ln>
        </p:spPr>
        <p:txBody>
          <a:bodyPr spcFirstLastPara="1" vert="horz" wrap="square" lIns="91433" tIns="45700" rIns="91433" bIns="45700" rtlCol="0" anchor="t" anchorCtr="0">
            <a:normAutofit/>
          </a:bodyPr>
          <a:lstStyle/>
          <a:p>
            <a:pPr marL="237061" indent="-228594">
              <a:spcBef>
                <a:spcPts val="0"/>
              </a:spcBef>
              <a:buClr>
                <a:schemeClr val="dk1"/>
              </a:buClr>
              <a:buSzPts val="2100"/>
            </a:pPr>
            <a:r>
              <a:rPr lang="en" sz="2800" dirty="0">
                <a:solidFill>
                  <a:schemeClr val="tx2"/>
                </a:solidFill>
              </a:rPr>
              <a:t>Oral communication included; adjustments to CCC courses required</a:t>
            </a:r>
            <a:endParaRPr dirty="0">
              <a:solidFill>
                <a:schemeClr val="tx2"/>
              </a:solidFill>
            </a:endParaRPr>
          </a:p>
          <a:p>
            <a:pPr marL="237061" indent="-228594">
              <a:spcBef>
                <a:spcPts val="2267"/>
              </a:spcBef>
              <a:buClr>
                <a:schemeClr val="dk1"/>
              </a:buClr>
              <a:buSzPts val="2100"/>
            </a:pPr>
            <a:r>
              <a:rPr lang="en" sz="2800" dirty="0">
                <a:solidFill>
                  <a:schemeClr val="tx2"/>
                </a:solidFill>
              </a:rPr>
              <a:t>Arts and Humanities Area limited to two courses</a:t>
            </a:r>
            <a:endParaRPr dirty="0">
              <a:solidFill>
                <a:schemeClr val="tx2"/>
              </a:solidFill>
            </a:endParaRPr>
          </a:p>
          <a:p>
            <a:pPr marL="237061" indent="-228594">
              <a:spcBef>
                <a:spcPts val="2267"/>
              </a:spcBef>
              <a:buClr>
                <a:schemeClr val="dk1"/>
              </a:buClr>
              <a:buSzPts val="2100"/>
            </a:pPr>
            <a:r>
              <a:rPr lang="en" sz="2800" dirty="0">
                <a:solidFill>
                  <a:schemeClr val="tx2"/>
                </a:solidFill>
              </a:rPr>
              <a:t>Behavioral and Social Sciences Area limited to two courses</a:t>
            </a:r>
            <a:endParaRPr dirty="0">
              <a:solidFill>
                <a:schemeClr val="tx2"/>
              </a:solidFill>
            </a:endParaRPr>
          </a:p>
          <a:p>
            <a:pPr marL="237061" indent="-228594">
              <a:spcBef>
                <a:spcPts val="2267"/>
              </a:spcBef>
              <a:buClr>
                <a:schemeClr val="dk1"/>
              </a:buClr>
              <a:buSzPts val="2100"/>
            </a:pPr>
            <a:r>
              <a:rPr lang="en" sz="2800" dirty="0">
                <a:solidFill>
                  <a:schemeClr val="tx2"/>
                </a:solidFill>
              </a:rPr>
              <a:t>Lifelong Learning and Self-Development not included</a:t>
            </a:r>
            <a:endParaRPr dirty="0">
              <a:solidFill>
                <a:schemeClr val="tx2"/>
              </a:solidFill>
            </a:endParaRPr>
          </a:p>
          <a:p>
            <a:pPr marL="237061" indent="-228594">
              <a:spcBef>
                <a:spcPts val="2267"/>
              </a:spcBef>
              <a:buClr>
                <a:schemeClr val="dk1"/>
              </a:buClr>
              <a:buSzPts val="2100"/>
            </a:pPr>
            <a:r>
              <a:rPr lang="en" sz="2800" dirty="0">
                <a:solidFill>
                  <a:schemeClr val="tx2"/>
                </a:solidFill>
              </a:rPr>
              <a:t>Ethnic Studies included </a:t>
            </a:r>
            <a:endParaRPr dirty="0">
              <a:solidFill>
                <a:schemeClr val="tx2"/>
              </a:solidFill>
            </a:endParaRPr>
          </a:p>
          <a:p>
            <a:pPr marL="237061" indent="-101597">
              <a:spcBef>
                <a:spcPts val="2267"/>
              </a:spcBef>
              <a:spcAft>
                <a:spcPts val="1600"/>
              </a:spcAft>
              <a:buClr>
                <a:srgbClr val="262626"/>
              </a:buClr>
              <a:buSzPts val="1700"/>
              <a:buNone/>
            </a:pPr>
            <a:endParaRPr dirty="0">
              <a:solidFill>
                <a:schemeClr val="tx2"/>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44"/>
          <p:cNvSpPr txBox="1">
            <a:spLocks noGrp="1"/>
          </p:cNvSpPr>
          <p:nvPr>
            <p:ph type="title"/>
          </p:nvPr>
        </p:nvSpPr>
        <p:spPr>
          <a:prstGeom prst="rect">
            <a:avLst/>
          </a:prstGeom>
          <a:noFill/>
          <a:ln>
            <a:noFill/>
          </a:ln>
        </p:spPr>
        <p:txBody>
          <a:bodyPr spcFirstLastPara="1" vert="horz" wrap="square" lIns="91433" tIns="45700" rIns="91433" bIns="45700" rtlCol="0" anchor="ctr" anchorCtr="0">
            <a:normAutofit/>
          </a:bodyPr>
          <a:lstStyle/>
          <a:p>
            <a:pPr algn="ctr">
              <a:buSzPts val="2700"/>
            </a:pPr>
            <a:r>
              <a:rPr lang="en" sz="3200" dirty="0"/>
              <a:t>Proposed Title 5 Associate Degree GE Pathway</a:t>
            </a:r>
            <a:endParaRPr sz="3200" dirty="0"/>
          </a:p>
        </p:txBody>
      </p:sp>
      <p:pic>
        <p:nvPicPr>
          <p:cNvPr id="292" name="Google Shape;292;p44" descr="proposed title 5 associate degree GE pathway"/>
          <p:cNvPicPr preferRelativeResize="0">
            <a:picLocks noGrp="1"/>
          </p:cNvPicPr>
          <p:nvPr>
            <p:ph sz="half" idx="1"/>
          </p:nvPr>
        </p:nvPicPr>
        <p:blipFill rotWithShape="1">
          <a:blip r:embed="rId3">
            <a:alphaModFix/>
          </a:blip>
          <a:stretch/>
        </p:blipFill>
        <p:spPr>
          <a:xfrm>
            <a:off x="2256058" y="2286000"/>
            <a:ext cx="7679883" cy="400843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45"/>
          <p:cNvSpPr txBox="1">
            <a:spLocks noGrp="1"/>
          </p:cNvSpPr>
          <p:nvPr>
            <p:ph type="title"/>
          </p:nvPr>
        </p:nvSpPr>
        <p:spPr/>
        <p:txBody>
          <a:bodyPr>
            <a:normAutofit/>
          </a:bodyPr>
          <a:lstStyle/>
          <a:p>
            <a:r>
              <a:rPr lang="en-US" sz="3200" dirty="0"/>
              <a:t>Proposed CCC Baccalaureate Lower Division Degree GE</a:t>
            </a:r>
          </a:p>
        </p:txBody>
      </p:sp>
      <p:sp>
        <p:nvSpPr>
          <p:cNvPr id="3" name="Content Placeholder 2">
            <a:extLst>
              <a:ext uri="{FF2B5EF4-FFF2-40B4-BE49-F238E27FC236}">
                <a16:creationId xmlns:a16="http://schemas.microsoft.com/office/drawing/2014/main" id="{8C219DCB-4A0F-456F-A1CF-B7CB9100CD2B}"/>
              </a:ext>
            </a:extLst>
          </p:cNvPr>
          <p:cNvSpPr>
            <a:spLocks noGrp="1"/>
          </p:cNvSpPr>
          <p:nvPr>
            <p:ph sz="half" idx="1"/>
          </p:nvPr>
        </p:nvSpPr>
        <p:spPr/>
        <p:txBody>
          <a:bodyPr/>
          <a:lstStyle/>
          <a:p>
            <a:pPr marL="338658" indent="-338658">
              <a:buClr>
                <a:srgbClr val="404040"/>
              </a:buClr>
              <a:buSzPts val="1800"/>
              <a:buFont typeface="Arial"/>
              <a:buChar char="•"/>
            </a:pPr>
            <a:r>
              <a:rPr lang="en-US" sz="2400" dirty="0">
                <a:solidFill>
                  <a:srgbClr val="404040"/>
                </a:solidFill>
                <a:latin typeface="Arial"/>
                <a:ea typeface="Arial"/>
                <a:cs typeface="Arial"/>
                <a:sym typeface="Arial"/>
              </a:rPr>
              <a:t>ACCJC currently requires 36 units of GE for CCC baccalaureate degree students (27 lower division; 9 upper division)</a:t>
            </a:r>
            <a:endParaRPr lang="en-US" sz="1467" dirty="0"/>
          </a:p>
          <a:p>
            <a:pPr marL="338658" indent="-338658">
              <a:spcBef>
                <a:spcPts val="1067"/>
              </a:spcBef>
              <a:buClr>
                <a:srgbClr val="404040"/>
              </a:buClr>
              <a:buSzPts val="1800"/>
              <a:buFont typeface="Arial"/>
              <a:buChar char="•"/>
            </a:pPr>
            <a:r>
              <a:rPr lang="en-US" sz="2400" dirty="0">
                <a:solidFill>
                  <a:srgbClr val="404040"/>
                </a:solidFill>
                <a:latin typeface="Arial"/>
                <a:ea typeface="Arial"/>
                <a:cs typeface="Arial"/>
                <a:sym typeface="Arial"/>
              </a:rPr>
              <a:t>Students are currently required to follow IGETC or CSU GE (which are being replaced by Cal-GETC)</a:t>
            </a:r>
            <a:endParaRPr lang="en-US" sz="1467" dirty="0"/>
          </a:p>
          <a:p>
            <a:pPr marL="338658" indent="-338658">
              <a:spcBef>
                <a:spcPts val="1067"/>
              </a:spcBef>
              <a:buClr>
                <a:srgbClr val="404040"/>
              </a:buClr>
              <a:buSzPts val="1800"/>
              <a:buFont typeface="Arial"/>
              <a:buChar char="•"/>
            </a:pPr>
            <a:r>
              <a:rPr lang="en-US" sz="2400" dirty="0">
                <a:solidFill>
                  <a:srgbClr val="404040"/>
                </a:solidFill>
                <a:latin typeface="Arial"/>
                <a:ea typeface="Arial"/>
                <a:cs typeface="Arial"/>
                <a:sym typeface="Arial"/>
              </a:rPr>
              <a:t>The proposed GE pathway:</a:t>
            </a:r>
            <a:endParaRPr lang="en-US" sz="1467" dirty="0"/>
          </a:p>
          <a:p>
            <a:pPr marL="1032908" lvl="1" indent="-347125">
              <a:spcBef>
                <a:spcPts val="533"/>
              </a:spcBef>
              <a:buClr>
                <a:srgbClr val="404040"/>
              </a:buClr>
              <a:buSzPts val="1700"/>
              <a:buFont typeface="Arial"/>
              <a:buChar char="•"/>
            </a:pPr>
            <a:r>
              <a:rPr lang="en-US" sz="2267" dirty="0">
                <a:solidFill>
                  <a:srgbClr val="404040"/>
                </a:solidFill>
                <a:latin typeface="Arial"/>
                <a:ea typeface="Arial"/>
                <a:cs typeface="Arial"/>
                <a:sym typeface="Arial"/>
              </a:rPr>
              <a:t>Helps address the challenge of high-unit technical degree programs</a:t>
            </a:r>
            <a:endParaRPr lang="en-US" sz="1467" dirty="0"/>
          </a:p>
          <a:p>
            <a:pPr marL="1032908" lvl="1" indent="-347125">
              <a:spcBef>
                <a:spcPts val="533"/>
              </a:spcBef>
              <a:buClr>
                <a:srgbClr val="404040"/>
              </a:buClr>
              <a:buSzPts val="1700"/>
              <a:buFont typeface="Arial"/>
              <a:buChar char="•"/>
            </a:pPr>
            <a:r>
              <a:rPr lang="en-US" sz="2267" dirty="0">
                <a:solidFill>
                  <a:srgbClr val="404040"/>
                </a:solidFill>
                <a:latin typeface="Arial"/>
                <a:ea typeface="Arial"/>
                <a:cs typeface="Arial"/>
                <a:sym typeface="Arial"/>
              </a:rPr>
              <a:t>May be more appropriate for our baccalaureate degree students (in terms of structure of pattern and area criteria)</a:t>
            </a:r>
            <a:endParaRPr lang="en-US" sz="1467" dirty="0"/>
          </a:p>
          <a:p>
            <a:pPr marL="1032908" lvl="1" indent="-347125">
              <a:spcBef>
                <a:spcPts val="533"/>
              </a:spcBef>
              <a:buClr>
                <a:srgbClr val="404040"/>
              </a:buClr>
              <a:buSzPts val="1700"/>
              <a:buFont typeface="Arial"/>
              <a:buChar char="•"/>
            </a:pPr>
            <a:r>
              <a:rPr lang="en-US" sz="2267" dirty="0">
                <a:solidFill>
                  <a:srgbClr val="404040"/>
                </a:solidFill>
                <a:latin typeface="Arial"/>
                <a:ea typeface="Arial"/>
                <a:cs typeface="Arial"/>
                <a:sym typeface="Arial"/>
              </a:rPr>
              <a:t>Would allow for increased flexibility for local approval of courses </a:t>
            </a:r>
            <a:endParaRPr lang="en-US" sz="1467" dirty="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0"/>
          <p:cNvSpPr txBox="1">
            <a:spLocks noGrp="1"/>
          </p:cNvSpPr>
          <p:nvPr>
            <p:ph type="title"/>
          </p:nvPr>
        </p:nvSpPr>
        <p:spPr>
          <a:xfrm>
            <a:off x="415600" y="593367"/>
            <a:ext cx="4825473" cy="763600"/>
          </a:xfrm>
        </p:spPr>
        <p:txBody>
          <a:bodyPr>
            <a:normAutofit fontScale="90000"/>
          </a:bodyPr>
          <a:lstStyle/>
          <a:p>
            <a:r>
              <a:rPr lang="en-US" dirty="0"/>
              <a:t>Welcome </a:t>
            </a:r>
          </a:p>
        </p:txBody>
      </p:sp>
      <p:sp>
        <p:nvSpPr>
          <p:cNvPr id="102" name="Google Shape;102;p20"/>
          <p:cNvSpPr txBox="1">
            <a:spLocks noGrp="1"/>
          </p:cNvSpPr>
          <p:nvPr>
            <p:ph type="body" idx="1"/>
          </p:nvPr>
        </p:nvSpPr>
        <p:spPr>
          <a:xfrm>
            <a:off x="415600" y="1536633"/>
            <a:ext cx="5037346" cy="4555200"/>
          </a:xfrm>
        </p:spPr>
        <p:txBody>
          <a:bodyPr/>
          <a:lstStyle/>
          <a:p>
            <a:r>
              <a:rPr lang="en-US" dirty="0"/>
              <a:t>Allan Hancock College</a:t>
            </a:r>
          </a:p>
          <a:p>
            <a:r>
              <a:rPr lang="en-US" dirty="0"/>
              <a:t>Antelope Valley College</a:t>
            </a:r>
          </a:p>
          <a:p>
            <a:r>
              <a:rPr lang="en-US" dirty="0"/>
              <a:t>Cuesta College</a:t>
            </a:r>
          </a:p>
          <a:p>
            <a:r>
              <a:rPr lang="en-US" dirty="0"/>
              <a:t>Santa Barbara City College</a:t>
            </a:r>
          </a:p>
          <a:p>
            <a:r>
              <a:rPr lang="en-US" dirty="0"/>
              <a:t>College of the Canyons</a:t>
            </a:r>
          </a:p>
          <a:p>
            <a:r>
              <a:rPr lang="en-US" dirty="0"/>
              <a:t>Moorpark College</a:t>
            </a:r>
          </a:p>
          <a:p>
            <a:r>
              <a:rPr lang="en-US" dirty="0"/>
              <a:t>Oxnard College</a:t>
            </a:r>
          </a:p>
          <a:p>
            <a:r>
              <a:rPr lang="en-US" dirty="0"/>
              <a:t>Ventura College</a:t>
            </a:r>
          </a:p>
        </p:txBody>
      </p:sp>
      <p:pic>
        <p:nvPicPr>
          <p:cNvPr id="2050" name="Picture 2" descr="Allan Hancock College Logo">
            <a:extLst>
              <a:ext uri="{FF2B5EF4-FFF2-40B4-BE49-F238E27FC236}">
                <a16:creationId xmlns:a16="http://schemas.microsoft.com/office/drawing/2014/main" id="{1ACE2EE8-9A3C-EEB4-76EE-521303763FB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643" r="15213"/>
          <a:stretch/>
        </p:blipFill>
        <p:spPr bwMode="auto">
          <a:xfrm>
            <a:off x="5664896" y="439070"/>
            <a:ext cx="2860259" cy="101942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ntelope Valley College Logo">
            <a:extLst>
              <a:ext uri="{FF2B5EF4-FFF2-40B4-BE49-F238E27FC236}">
                <a16:creationId xmlns:a16="http://schemas.microsoft.com/office/drawing/2014/main" id="{880BB469-BA81-723E-3371-5D3C547BBDB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801" r="8638"/>
          <a:stretch/>
        </p:blipFill>
        <p:spPr bwMode="auto">
          <a:xfrm>
            <a:off x="8619893" y="577776"/>
            <a:ext cx="2785456" cy="87526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esta College Logo">
            <a:extLst>
              <a:ext uri="{FF2B5EF4-FFF2-40B4-BE49-F238E27FC236}">
                <a16:creationId xmlns:a16="http://schemas.microsoft.com/office/drawing/2014/main" id="{556F73F5-F5DC-9701-F3F8-0CCE379F9D7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455" r="20752"/>
          <a:stretch/>
        </p:blipFill>
        <p:spPr bwMode="auto">
          <a:xfrm>
            <a:off x="5755423" y="2146771"/>
            <a:ext cx="2561992" cy="101942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anta Barbara City College Logo">
            <a:extLst>
              <a:ext uri="{FF2B5EF4-FFF2-40B4-BE49-F238E27FC236}">
                <a16:creationId xmlns:a16="http://schemas.microsoft.com/office/drawing/2014/main" id="{9448D2BD-8B40-5093-E43F-14DB8CCBA4A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1252" r="20992"/>
          <a:stretch/>
        </p:blipFill>
        <p:spPr bwMode="auto">
          <a:xfrm>
            <a:off x="8791562" y="2040809"/>
            <a:ext cx="2442117" cy="105708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ollege of the Canyons Logo">
            <a:extLst>
              <a:ext uri="{FF2B5EF4-FFF2-40B4-BE49-F238E27FC236}">
                <a16:creationId xmlns:a16="http://schemas.microsoft.com/office/drawing/2014/main" id="{81682061-EF79-08C7-FA03-C75A0A99A30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2357" r="23203"/>
          <a:stretch/>
        </p:blipFill>
        <p:spPr bwMode="auto">
          <a:xfrm>
            <a:off x="5731751" y="3609992"/>
            <a:ext cx="2464419" cy="1131734"/>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Moorpark College Logo">
            <a:extLst>
              <a:ext uri="{FF2B5EF4-FFF2-40B4-BE49-F238E27FC236}">
                <a16:creationId xmlns:a16="http://schemas.microsoft.com/office/drawing/2014/main" id="{1263FD7F-34DB-91B2-A9C0-BBFCF4A7CFF8}"/>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8309" r="8878"/>
          <a:stretch/>
        </p:blipFill>
        <p:spPr bwMode="auto">
          <a:xfrm>
            <a:off x="8506032" y="3738229"/>
            <a:ext cx="2899317" cy="87526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Oxnard College Logo">
            <a:extLst>
              <a:ext uri="{FF2B5EF4-FFF2-40B4-BE49-F238E27FC236}">
                <a16:creationId xmlns:a16="http://schemas.microsoft.com/office/drawing/2014/main" id="{EEA8763B-562E-7A61-294B-92025B7FE49F}"/>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8455" r="20666"/>
          <a:stretch/>
        </p:blipFill>
        <p:spPr bwMode="auto">
          <a:xfrm>
            <a:off x="5603512" y="5321367"/>
            <a:ext cx="2720897" cy="1117356"/>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Ventura College Logo">
            <a:extLst>
              <a:ext uri="{FF2B5EF4-FFF2-40B4-BE49-F238E27FC236}">
                <a16:creationId xmlns:a16="http://schemas.microsoft.com/office/drawing/2014/main" id="{D51D63D8-7123-12C5-3326-8C670DDE84E8}"/>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3439" r="26480"/>
          <a:stretch/>
        </p:blipFill>
        <p:spPr bwMode="auto">
          <a:xfrm>
            <a:off x="9002305" y="5067579"/>
            <a:ext cx="1906769" cy="12691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46"/>
          <p:cNvSpPr txBox="1">
            <a:spLocks noGrp="1"/>
          </p:cNvSpPr>
          <p:nvPr>
            <p:ph type="title"/>
          </p:nvPr>
        </p:nvSpPr>
        <p:spPr/>
        <p:txBody>
          <a:bodyPr>
            <a:normAutofit/>
          </a:bodyPr>
          <a:lstStyle/>
          <a:p>
            <a:r>
              <a:rPr lang="en-US" sz="3200" dirty="0"/>
              <a:t>(proposal consideration) Baccalaureate Degree Lower Division GE Pathway</a:t>
            </a:r>
          </a:p>
        </p:txBody>
      </p:sp>
      <p:pic>
        <p:nvPicPr>
          <p:cNvPr id="4" name="Content Placeholder 3" descr="Table of BA Degree Lower Division GE Pathways ">
            <a:extLst>
              <a:ext uri="{FF2B5EF4-FFF2-40B4-BE49-F238E27FC236}">
                <a16:creationId xmlns:a16="http://schemas.microsoft.com/office/drawing/2014/main" id="{A9810408-3F67-4927-9B7A-6AD09C9D105A}"/>
              </a:ext>
            </a:extLst>
          </p:cNvPr>
          <p:cNvPicPr>
            <a:picLocks noGrp="1" noChangeAspect="1"/>
          </p:cNvPicPr>
          <p:nvPr>
            <p:ph sz="half" idx="1"/>
          </p:nvPr>
        </p:nvPicPr>
        <p:blipFill>
          <a:blip r:embed="rId3"/>
          <a:stretch>
            <a:fillRect/>
          </a:stretch>
        </p:blipFill>
        <p:spPr>
          <a:xfrm>
            <a:off x="1988319" y="2161912"/>
            <a:ext cx="7975869" cy="4132526"/>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47"/>
          <p:cNvSpPr txBox="1">
            <a:spLocks noGrp="1"/>
          </p:cNvSpPr>
          <p:nvPr>
            <p:ph type="title"/>
          </p:nvPr>
        </p:nvSpPr>
        <p:spPr/>
        <p:txBody>
          <a:bodyPr>
            <a:normAutofit/>
          </a:bodyPr>
          <a:lstStyle/>
          <a:p>
            <a:r>
              <a:rPr lang="en-US" sz="3200" dirty="0"/>
              <a:t>Opportunities and Challenges for Colleges and Students with GE </a:t>
            </a:r>
          </a:p>
        </p:txBody>
      </p:sp>
      <p:sp>
        <p:nvSpPr>
          <p:cNvPr id="3" name="Content Placeholder 2">
            <a:extLst>
              <a:ext uri="{FF2B5EF4-FFF2-40B4-BE49-F238E27FC236}">
                <a16:creationId xmlns:a16="http://schemas.microsoft.com/office/drawing/2014/main" id="{74B02BD0-F339-4108-8D33-CBD18CAC28EB}"/>
              </a:ext>
            </a:extLst>
          </p:cNvPr>
          <p:cNvSpPr>
            <a:spLocks noGrp="1"/>
          </p:cNvSpPr>
          <p:nvPr>
            <p:ph sz="half" idx="1"/>
          </p:nvPr>
        </p:nvSpPr>
        <p:spPr/>
        <p:txBody>
          <a:bodyPr>
            <a:normAutofit fontScale="77500" lnSpcReduction="20000"/>
          </a:bodyPr>
          <a:lstStyle/>
          <a:p>
            <a:r>
              <a:rPr lang="en-US" sz="2800" b="1" dirty="0">
                <a:solidFill>
                  <a:schemeClr val="tx2"/>
                </a:solidFill>
                <a:latin typeface="Arial"/>
                <a:ea typeface="Arial"/>
                <a:cs typeface="Gill Sans" panose="020B0502020104020203"/>
                <a:sym typeface="Arial"/>
              </a:rPr>
              <a:t>Opportunities:</a:t>
            </a:r>
            <a:endParaRPr lang="en-US" sz="1400" b="1" dirty="0">
              <a:solidFill>
                <a:schemeClr val="tx2"/>
              </a:solidFill>
              <a:cs typeface="Gill Sans" panose="020B0502020104020203"/>
            </a:endParaRPr>
          </a:p>
          <a:p>
            <a:pPr marL="338658" indent="-313259">
              <a:buClr>
                <a:schemeClr val="dk1"/>
              </a:buClr>
              <a:buSzPts val="1500"/>
              <a:buFont typeface="Arial"/>
              <a:buChar char="•"/>
            </a:pPr>
            <a:r>
              <a:rPr lang="en-US" sz="2800" dirty="0">
                <a:solidFill>
                  <a:schemeClr val="tx2"/>
                </a:solidFill>
                <a:latin typeface="Arial"/>
                <a:ea typeface="Arial"/>
                <a:cs typeface="Gill Sans" panose="020B0502020104020203"/>
                <a:sym typeface="Arial"/>
              </a:rPr>
              <a:t>Clear GE pathway </a:t>
            </a:r>
            <a:r>
              <a:rPr lang="en-US" sz="2800" dirty="0">
                <a:solidFill>
                  <a:schemeClr val="tx2"/>
                </a:solidFill>
                <a:cs typeface="Gill Sans" panose="020B0502020104020203"/>
              </a:rPr>
              <a:t>for local degrees and transfer</a:t>
            </a:r>
            <a:endParaRPr lang="en-US" sz="1400" dirty="0">
              <a:solidFill>
                <a:schemeClr val="tx2"/>
              </a:solidFill>
              <a:cs typeface="Gill Sans" panose="020B0502020104020203"/>
            </a:endParaRPr>
          </a:p>
          <a:p>
            <a:pPr marL="338658" indent="-313259">
              <a:buClr>
                <a:schemeClr val="dk1"/>
              </a:buClr>
              <a:buSzPts val="1500"/>
              <a:buFont typeface="Arial"/>
              <a:buChar char="•"/>
            </a:pPr>
            <a:r>
              <a:rPr lang="en-US" sz="2800" dirty="0">
                <a:solidFill>
                  <a:schemeClr val="tx2"/>
                </a:solidFill>
                <a:latin typeface="Arial"/>
                <a:ea typeface="Arial"/>
                <a:cs typeface="Gill Sans" panose="020B0502020104020203"/>
                <a:sym typeface="Arial"/>
              </a:rPr>
              <a:t>For local associate degrees, colleges may include additional areas (watch for additional units in degrees</a:t>
            </a:r>
            <a:r>
              <a:rPr lang="en-US" sz="2800" dirty="0">
                <a:solidFill>
                  <a:schemeClr val="tx2"/>
                </a:solidFill>
                <a:cs typeface="Gill Sans" panose="020B0502020104020203"/>
              </a:rPr>
              <a:t>)</a:t>
            </a:r>
            <a:endParaRPr lang="en-US" sz="1400" dirty="0">
              <a:solidFill>
                <a:schemeClr val="tx2"/>
              </a:solidFill>
              <a:cs typeface="Gill Sans" panose="020B0502020104020203"/>
            </a:endParaRPr>
          </a:p>
          <a:p>
            <a:pPr marL="338658" indent="-313259">
              <a:buClr>
                <a:schemeClr val="dk1"/>
              </a:buClr>
              <a:buSzPts val="1500"/>
              <a:buFont typeface="Arial"/>
              <a:buChar char="•"/>
            </a:pPr>
            <a:r>
              <a:rPr lang="en-US" sz="2800" dirty="0">
                <a:solidFill>
                  <a:schemeClr val="tx2"/>
                </a:solidFill>
                <a:latin typeface="Arial"/>
                <a:ea typeface="Arial"/>
                <a:cs typeface="Gill Sans" panose="020B0502020104020203"/>
                <a:sym typeface="Arial"/>
              </a:rPr>
              <a:t>All associate degree requirements will be GE or majors; no competency or additional graduation requirements needed</a:t>
            </a:r>
            <a:endParaRPr lang="en-US" sz="1400" dirty="0">
              <a:solidFill>
                <a:schemeClr val="tx2"/>
              </a:solidFill>
              <a:cs typeface="Gill Sans" panose="020B0502020104020203"/>
            </a:endParaRPr>
          </a:p>
          <a:p>
            <a:r>
              <a:rPr lang="en-US" sz="2800" b="1" dirty="0">
                <a:solidFill>
                  <a:schemeClr val="tx2"/>
                </a:solidFill>
                <a:latin typeface="Arial"/>
                <a:ea typeface="Arial"/>
                <a:cs typeface="Gill Sans" panose="020B0502020104020203"/>
                <a:sym typeface="Arial"/>
              </a:rPr>
              <a:t>Challenges:</a:t>
            </a:r>
            <a:endParaRPr lang="en-US" sz="1400" b="1" dirty="0">
              <a:solidFill>
                <a:schemeClr val="tx2"/>
              </a:solidFill>
              <a:cs typeface="Gill Sans" panose="020B0502020104020203"/>
            </a:endParaRPr>
          </a:p>
          <a:p>
            <a:pPr marL="338658" indent="-313259">
              <a:buClr>
                <a:schemeClr val="dk1"/>
              </a:buClr>
              <a:buSzPts val="1500"/>
              <a:buFont typeface="Arial"/>
              <a:buChar char="•"/>
            </a:pPr>
            <a:r>
              <a:rPr lang="en-US" sz="2800" dirty="0">
                <a:solidFill>
                  <a:schemeClr val="tx2"/>
                </a:solidFill>
                <a:latin typeface="Arial"/>
                <a:ea typeface="Arial"/>
                <a:cs typeface="Gill Sans" panose="020B0502020104020203"/>
                <a:sym typeface="Arial"/>
              </a:rPr>
              <a:t>All transfer students will need to take courses meeting UC course standard requirements, even if transferring to CSU</a:t>
            </a:r>
            <a:endParaRPr lang="en-US" sz="1400" dirty="0">
              <a:solidFill>
                <a:schemeClr val="tx2"/>
              </a:solidFill>
              <a:cs typeface="Gill Sans" panose="020B0502020104020203"/>
            </a:endParaRPr>
          </a:p>
          <a:p>
            <a:pPr marL="338658" indent="-313259">
              <a:buClr>
                <a:schemeClr val="dk1"/>
              </a:buClr>
              <a:buSzPts val="1500"/>
              <a:buFont typeface="Arial"/>
              <a:buChar char="•"/>
            </a:pPr>
            <a:r>
              <a:rPr lang="en-US" sz="2800" dirty="0">
                <a:solidFill>
                  <a:schemeClr val="tx2"/>
                </a:solidFill>
                <a:latin typeface="Arial"/>
                <a:ea typeface="Arial"/>
                <a:cs typeface="Gill Sans" panose="020B0502020104020203"/>
                <a:sym typeface="Arial"/>
              </a:rPr>
              <a:t>Reduced options for students – Fewer courses are UC transferable or approved for GE/majors requirements than at CSU</a:t>
            </a:r>
          </a:p>
          <a:p>
            <a:pPr marL="338658" indent="-313259">
              <a:buClr>
                <a:schemeClr val="dk1"/>
              </a:buClr>
              <a:buSzPts val="1500"/>
            </a:pPr>
            <a:r>
              <a:rPr lang="en-US" sz="2800" dirty="0">
                <a:solidFill>
                  <a:schemeClr val="tx2"/>
                </a:solidFill>
                <a:cs typeface="Gill Sans" panose="020B0502020104020203"/>
              </a:rPr>
              <a:t>CTE Courses currently in CSU GE pattern may not be included in </a:t>
            </a:r>
            <a:r>
              <a:rPr lang="en-US" sz="2800" dirty="0" err="1">
                <a:solidFill>
                  <a:schemeClr val="tx2"/>
                </a:solidFill>
                <a:cs typeface="Gill Sans" panose="020B0502020104020203"/>
              </a:rPr>
              <a:t>CalGETC</a:t>
            </a:r>
            <a:r>
              <a:rPr lang="en-US" sz="2800" dirty="0">
                <a:solidFill>
                  <a:schemeClr val="tx2"/>
                </a:solidFill>
                <a:cs typeface="Gill Sans" panose="020B0502020104020203"/>
              </a:rPr>
              <a:t> </a:t>
            </a:r>
          </a:p>
          <a:p>
            <a:endParaRPr lang="en-US" dirty="0">
              <a:cs typeface="Gill Sans" panose="020B0502020104020203"/>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48"/>
          <p:cNvSpPr txBox="1">
            <a:spLocks noGrp="1"/>
          </p:cNvSpPr>
          <p:nvPr>
            <p:ph type="title"/>
          </p:nvPr>
        </p:nvSpPr>
        <p:spPr>
          <a:xfrm>
            <a:off x="609600" y="533400"/>
            <a:ext cx="10972800" cy="990800"/>
          </a:xfrm>
          <a:prstGeom prst="rect">
            <a:avLst/>
          </a:prstGeom>
        </p:spPr>
        <p:txBody>
          <a:bodyPr spcFirstLastPara="1" vert="horz" wrap="square" lIns="91433" tIns="45700" rIns="91433" bIns="45700" rtlCol="0" anchor="ctr" anchorCtr="0">
            <a:normAutofit/>
          </a:bodyPr>
          <a:lstStyle/>
          <a:p>
            <a:r>
              <a:rPr lang="en" sz="3200" dirty="0"/>
              <a:t>CTE Faculty Engagement in GE Revisions </a:t>
            </a:r>
            <a:endParaRPr sz="3200" dirty="0"/>
          </a:p>
        </p:txBody>
      </p:sp>
      <p:sp>
        <p:nvSpPr>
          <p:cNvPr id="316" name="Google Shape;316;p48"/>
          <p:cNvSpPr txBox="1">
            <a:spLocks noGrp="1"/>
          </p:cNvSpPr>
          <p:nvPr>
            <p:ph type="body" idx="1"/>
          </p:nvPr>
        </p:nvSpPr>
        <p:spPr>
          <a:xfrm>
            <a:off x="609600" y="1600200"/>
            <a:ext cx="10972800" cy="4876800"/>
          </a:xfrm>
          <a:prstGeom prst="rect">
            <a:avLst/>
          </a:prstGeom>
        </p:spPr>
        <p:txBody>
          <a:bodyPr spcFirstLastPara="1" vert="horz" wrap="square" lIns="91433" tIns="45700" rIns="91433" bIns="45700" rtlCol="0" anchor="t" anchorCtr="0">
            <a:normAutofit/>
          </a:bodyPr>
          <a:lstStyle/>
          <a:p>
            <a:pPr indent="-457189">
              <a:buSzPts val="1800"/>
            </a:pPr>
            <a:r>
              <a:rPr lang="en" sz="2400" dirty="0">
                <a:solidFill>
                  <a:schemeClr val="tx2"/>
                </a:solidFill>
              </a:rPr>
              <a:t>Local Senate's leadership in GE revisions and updates </a:t>
            </a:r>
            <a:endParaRPr sz="2400" dirty="0">
              <a:solidFill>
                <a:schemeClr val="tx2"/>
              </a:solidFill>
            </a:endParaRPr>
          </a:p>
          <a:p>
            <a:pPr indent="-457189">
              <a:spcBef>
                <a:spcPts val="0"/>
              </a:spcBef>
              <a:buSzPts val="1800"/>
            </a:pPr>
            <a:r>
              <a:rPr lang="en" sz="2400" dirty="0">
                <a:solidFill>
                  <a:schemeClr val="tx2"/>
                </a:solidFill>
              </a:rPr>
              <a:t>CTE faculty should be engaged in degree and program impacts of GE revisions and impact of CalGETC on transfer CTE programs </a:t>
            </a:r>
            <a:endParaRPr sz="2400" dirty="0">
              <a:solidFill>
                <a:schemeClr val="tx2"/>
              </a:solidFill>
            </a:endParaRPr>
          </a:p>
          <a:p>
            <a:pPr indent="-457189">
              <a:spcBef>
                <a:spcPts val="0"/>
              </a:spcBef>
              <a:buSzPts val="1800"/>
            </a:pPr>
            <a:r>
              <a:rPr lang="en" sz="2400" dirty="0">
                <a:solidFill>
                  <a:schemeClr val="tx2"/>
                </a:solidFill>
              </a:rPr>
              <a:t>Programs should look plan for addition of Ethnic Studies Associate Degree requirement 2024-2025 </a:t>
            </a:r>
            <a:endParaRPr sz="2400" dirty="0">
              <a:solidFill>
                <a:schemeClr val="tx2"/>
              </a:solidFill>
            </a:endParaRPr>
          </a:p>
          <a:p>
            <a:pPr indent="-457189">
              <a:spcBef>
                <a:spcPts val="0"/>
              </a:spcBef>
              <a:buSzPts val="1800"/>
            </a:pPr>
            <a:r>
              <a:rPr lang="en" sz="2400" dirty="0">
                <a:solidFill>
                  <a:schemeClr val="tx2"/>
                </a:solidFill>
              </a:rPr>
              <a:t>CTE faculty should be engaged in GE for Baccalaureate Degree local discussions </a:t>
            </a:r>
            <a:endParaRPr sz="2400" dirty="0">
              <a:solidFill>
                <a:schemeClr val="tx2"/>
              </a:solidFill>
            </a:endParaRPr>
          </a:p>
          <a:p>
            <a:pPr marL="0" indent="0">
              <a:spcBef>
                <a:spcPts val="1600"/>
              </a:spcBef>
              <a:spcAft>
                <a:spcPts val="1600"/>
              </a:spcAft>
              <a:buNone/>
            </a:pPr>
            <a:endParaRPr dirty="0">
              <a:solidFill>
                <a:schemeClr val="tx2"/>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67"/>
          <p:cNvSpPr txBox="1">
            <a:spLocks noGrp="1"/>
          </p:cNvSpPr>
          <p:nvPr>
            <p:ph type="title"/>
          </p:nvPr>
        </p:nvSpPr>
        <p:spPr>
          <a:xfrm>
            <a:off x="415600" y="1770743"/>
            <a:ext cx="11360800" cy="3077027"/>
          </a:xfrm>
          <a:prstGeom prst="rect">
            <a:avLst/>
          </a:prstGeom>
        </p:spPr>
        <p:txBody>
          <a:bodyPr spcFirstLastPara="1" vert="horz" wrap="square" lIns="121900" tIns="121900" rIns="121900" bIns="121900" rtlCol="0" anchor="ctr" anchorCtr="0">
            <a:normAutofit/>
          </a:bodyPr>
          <a:lstStyle/>
          <a:p>
            <a:r>
              <a:rPr lang="en" dirty="0"/>
              <a:t>Competency Based Education (CBE) </a:t>
            </a:r>
            <a:br>
              <a:rPr lang="en" dirty="0"/>
            </a:br>
            <a:r>
              <a:rPr lang="en" dirty="0"/>
              <a:t>&amp; </a:t>
            </a:r>
            <a:br>
              <a:rPr lang="en" dirty="0"/>
            </a:br>
            <a:r>
              <a:rPr lang="en" dirty="0"/>
              <a:t>Credit for Prior Learning (CPL) </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68"/>
          <p:cNvSpPr txBox="1">
            <a:spLocks noGrp="1"/>
          </p:cNvSpPr>
          <p:nvPr>
            <p:ph type="title"/>
          </p:nvPr>
        </p:nvSpPr>
        <p:spPr>
          <a:xfrm>
            <a:off x="415600" y="593367"/>
            <a:ext cx="11360800" cy="763600"/>
          </a:xfrm>
          <a:prstGeom prst="rect">
            <a:avLst/>
          </a:prstGeom>
          <a:noFill/>
          <a:ln>
            <a:noFill/>
          </a:ln>
        </p:spPr>
        <p:txBody>
          <a:bodyPr spcFirstLastPara="1" vert="horz" wrap="square" lIns="121900" tIns="121900" rIns="121900" bIns="121900" rtlCol="0" anchor="t" anchorCtr="0">
            <a:normAutofit fontScale="90000"/>
          </a:bodyPr>
          <a:lstStyle/>
          <a:p>
            <a:pPr>
              <a:buClr>
                <a:schemeClr val="accent5"/>
              </a:buClr>
              <a:buSzPts val="2700"/>
            </a:pPr>
            <a:r>
              <a:rPr lang="en"/>
              <a:t>Competency Based Education (CBE)</a:t>
            </a:r>
            <a:endParaRPr sz="1467"/>
          </a:p>
        </p:txBody>
      </p:sp>
      <p:sp>
        <p:nvSpPr>
          <p:cNvPr id="446" name="Google Shape;446;p68"/>
          <p:cNvSpPr txBox="1">
            <a:spLocks noGrp="1"/>
          </p:cNvSpPr>
          <p:nvPr>
            <p:ph type="body" idx="4294967295"/>
          </p:nvPr>
        </p:nvSpPr>
        <p:spPr>
          <a:xfrm>
            <a:off x="838200" y="1536701"/>
            <a:ext cx="10521949" cy="4554537"/>
          </a:xfrm>
          <a:prstGeom prst="rect">
            <a:avLst/>
          </a:prstGeom>
          <a:noFill/>
          <a:ln>
            <a:noFill/>
          </a:ln>
        </p:spPr>
        <p:txBody>
          <a:bodyPr spcFirstLastPara="1" vert="horz" wrap="square" lIns="121900" tIns="121900" rIns="121900" bIns="121900" rtlCol="0" anchor="t" anchorCtr="0">
            <a:noAutofit/>
          </a:bodyPr>
          <a:lstStyle/>
          <a:p>
            <a:pPr marL="237061" indent="-287859">
              <a:spcBef>
                <a:spcPts val="1067"/>
              </a:spcBef>
              <a:buClr>
                <a:srgbClr val="262626"/>
              </a:buClr>
              <a:buSzPts val="2200"/>
              <a:buChar char="●"/>
            </a:pPr>
            <a:r>
              <a:rPr lang="en" sz="2400" dirty="0"/>
              <a:t>Our students need freedom and flexibility ​from the rigidity of the Carnegie hour demands and arbitrary use of time as a measure of learning</a:t>
            </a:r>
            <a:endParaRPr sz="2400" dirty="0"/>
          </a:p>
          <a:p>
            <a:pPr marL="237061" indent="-287859">
              <a:spcBef>
                <a:spcPts val="1067"/>
              </a:spcBef>
              <a:buClr>
                <a:srgbClr val="262626"/>
              </a:buClr>
              <a:buSzPts val="2200"/>
              <a:buChar char="●"/>
            </a:pPr>
            <a:r>
              <a:rPr lang="en" sz="2400" dirty="0"/>
              <a:t>Direct assessment leads to more personalization​ of instruction at the student’s pace</a:t>
            </a:r>
            <a:endParaRPr sz="2400" dirty="0"/>
          </a:p>
          <a:p>
            <a:pPr marL="237061" indent="-287859">
              <a:spcBef>
                <a:spcPts val="1067"/>
              </a:spcBef>
              <a:buClr>
                <a:srgbClr val="262626"/>
              </a:buClr>
              <a:buSzPts val="2200"/>
              <a:buChar char="●"/>
            </a:pPr>
            <a:r>
              <a:rPr lang="en" sz="2400" dirty="0"/>
              <a:t>Student self-pacing leads to more affordability​ for students </a:t>
            </a:r>
            <a:endParaRPr sz="2400" dirty="0"/>
          </a:p>
          <a:p>
            <a:pPr marL="237061" indent="-287859">
              <a:spcBef>
                <a:spcPts val="1067"/>
              </a:spcBef>
              <a:buClr>
                <a:srgbClr val="262626"/>
              </a:buClr>
              <a:buSzPts val="2200"/>
              <a:buChar char="●"/>
            </a:pPr>
            <a:r>
              <a:rPr lang="en" sz="2400" dirty="0"/>
              <a:t>Direct assessment promises more personalized student support from faculty and staff (case management approach)​</a:t>
            </a:r>
            <a:endParaRPr sz="2400" dirty="0"/>
          </a:p>
          <a:p>
            <a:pPr marL="237061" indent="-287859">
              <a:spcBef>
                <a:spcPts val="1067"/>
              </a:spcBef>
              <a:buClr>
                <a:srgbClr val="262626"/>
              </a:buClr>
              <a:buSzPts val="2200"/>
              <a:buChar char="●"/>
            </a:pPr>
            <a:r>
              <a:rPr lang="en" sz="2400" dirty="0"/>
              <a:t>Students work with a trusted local institution rather than national provider ​</a:t>
            </a:r>
            <a:endParaRPr sz="2400" dirty="0"/>
          </a:p>
          <a:p>
            <a:pPr marL="237061" indent="-287859">
              <a:spcBef>
                <a:spcPts val="1067"/>
              </a:spcBef>
              <a:spcAft>
                <a:spcPts val="1600"/>
              </a:spcAft>
              <a:buClr>
                <a:srgbClr val="262626"/>
              </a:buClr>
              <a:buSzPts val="2200"/>
              <a:buChar char="●"/>
            </a:pPr>
            <a:r>
              <a:rPr lang="en" sz="2400" dirty="0"/>
              <a:t>CBE programs are developed with the local community workforce needs and the institution’s equity mission in mind</a:t>
            </a:r>
            <a:endParaRPr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69"/>
          <p:cNvSpPr txBox="1">
            <a:spLocks noGrp="1"/>
          </p:cNvSpPr>
          <p:nvPr>
            <p:ph type="title"/>
          </p:nvPr>
        </p:nvSpPr>
        <p:spPr>
          <a:xfrm>
            <a:off x="415600" y="593367"/>
            <a:ext cx="11360800" cy="763600"/>
          </a:xfrm>
          <a:prstGeom prst="rect">
            <a:avLst/>
          </a:prstGeom>
          <a:noFill/>
          <a:ln>
            <a:noFill/>
          </a:ln>
        </p:spPr>
        <p:txBody>
          <a:bodyPr spcFirstLastPara="1" vert="horz" wrap="square" lIns="121900" tIns="121900" rIns="121900" bIns="121900" rtlCol="0" anchor="t" anchorCtr="0">
            <a:normAutofit/>
          </a:bodyPr>
          <a:lstStyle/>
          <a:p>
            <a:pPr>
              <a:buClr>
                <a:schemeClr val="accent5"/>
              </a:buClr>
              <a:buSzPts val="2700"/>
            </a:pPr>
            <a:r>
              <a:rPr lang="en" sz="3333" b="1"/>
              <a:t>The Direct Assessment CBE Pilot</a:t>
            </a:r>
            <a:endParaRPr sz="3333" b="1"/>
          </a:p>
        </p:txBody>
      </p:sp>
      <p:sp>
        <p:nvSpPr>
          <p:cNvPr id="452" name="Google Shape;452;p69"/>
          <p:cNvSpPr txBox="1">
            <a:spLocks noGrp="1"/>
          </p:cNvSpPr>
          <p:nvPr>
            <p:ph type="body" idx="4294967295"/>
          </p:nvPr>
        </p:nvSpPr>
        <p:spPr>
          <a:xfrm>
            <a:off x="972064" y="1536700"/>
            <a:ext cx="10388000" cy="4554400"/>
          </a:xfrm>
          <a:prstGeom prst="rect">
            <a:avLst/>
          </a:prstGeom>
          <a:noFill/>
          <a:ln>
            <a:noFill/>
          </a:ln>
        </p:spPr>
        <p:txBody>
          <a:bodyPr spcFirstLastPara="1" vert="horz" wrap="square" lIns="121900" tIns="121900" rIns="121900" bIns="121900" rtlCol="0" anchor="t" anchorCtr="0">
            <a:noAutofit/>
          </a:bodyPr>
          <a:lstStyle/>
          <a:p>
            <a:pPr marL="237061" indent="-287859">
              <a:spcBef>
                <a:spcPts val="1067"/>
              </a:spcBef>
              <a:buClr>
                <a:srgbClr val="262626"/>
              </a:buClr>
              <a:buSzPts val="2200"/>
              <a:buChar char="●"/>
            </a:pPr>
            <a:r>
              <a:rPr lang="en" sz="2133" dirty="0"/>
              <a:t>Eight colleges participating in design and implementation of a direct assessment CBE program since Summer 2021</a:t>
            </a:r>
            <a:endParaRPr sz="2133" dirty="0"/>
          </a:p>
          <a:p>
            <a:pPr marL="609585" indent="-440256">
              <a:lnSpc>
                <a:spcPct val="100000"/>
              </a:lnSpc>
              <a:spcBef>
                <a:spcPts val="0"/>
              </a:spcBef>
              <a:buSzPts val="1600"/>
              <a:buChar char="●"/>
            </a:pPr>
            <a:r>
              <a:rPr lang="en" sz="2133" dirty="0"/>
              <a:t>Bakersfield College</a:t>
            </a:r>
            <a:endParaRPr sz="2133" dirty="0"/>
          </a:p>
          <a:p>
            <a:pPr marL="609585" indent="-440256">
              <a:lnSpc>
                <a:spcPct val="100000"/>
              </a:lnSpc>
              <a:spcBef>
                <a:spcPts val="0"/>
              </a:spcBef>
              <a:buSzPts val="1600"/>
              <a:buChar char="●"/>
            </a:pPr>
            <a:r>
              <a:rPr lang="en" sz="2133" dirty="0"/>
              <a:t>Coastline College</a:t>
            </a:r>
            <a:endParaRPr sz="2133" dirty="0"/>
          </a:p>
          <a:p>
            <a:pPr marL="609585" indent="-440256">
              <a:lnSpc>
                <a:spcPct val="100000"/>
              </a:lnSpc>
              <a:spcBef>
                <a:spcPts val="0"/>
              </a:spcBef>
              <a:buSzPts val="1600"/>
              <a:buChar char="●"/>
            </a:pPr>
            <a:r>
              <a:rPr lang="en" sz="2133" dirty="0"/>
              <a:t>East LA City College</a:t>
            </a:r>
            <a:endParaRPr sz="2133" dirty="0"/>
          </a:p>
          <a:p>
            <a:pPr marL="609585" indent="-440256">
              <a:lnSpc>
                <a:spcPct val="100000"/>
              </a:lnSpc>
              <a:spcBef>
                <a:spcPts val="0"/>
              </a:spcBef>
              <a:buSzPts val="1600"/>
              <a:buChar char="●"/>
            </a:pPr>
            <a:r>
              <a:rPr lang="en" sz="2133" dirty="0"/>
              <a:t>Madera College</a:t>
            </a:r>
            <a:endParaRPr sz="2133" dirty="0"/>
          </a:p>
          <a:p>
            <a:pPr marL="609585" indent="-440256">
              <a:lnSpc>
                <a:spcPct val="100000"/>
              </a:lnSpc>
              <a:spcBef>
                <a:spcPts val="0"/>
              </a:spcBef>
              <a:buSzPts val="1600"/>
              <a:buChar char="●"/>
            </a:pPr>
            <a:r>
              <a:rPr lang="en" sz="2133" dirty="0"/>
              <a:t>Merced College</a:t>
            </a:r>
            <a:endParaRPr sz="2133" dirty="0"/>
          </a:p>
          <a:p>
            <a:pPr marL="609585" indent="-440256">
              <a:lnSpc>
                <a:spcPct val="100000"/>
              </a:lnSpc>
              <a:spcBef>
                <a:spcPts val="0"/>
              </a:spcBef>
              <a:buSzPts val="1600"/>
              <a:buChar char="●"/>
            </a:pPr>
            <a:r>
              <a:rPr lang="en" sz="2133" dirty="0"/>
              <a:t>Mt. San Antonio College</a:t>
            </a:r>
            <a:endParaRPr sz="2133" dirty="0"/>
          </a:p>
          <a:p>
            <a:pPr marL="609585" indent="-440256">
              <a:lnSpc>
                <a:spcPct val="100000"/>
              </a:lnSpc>
              <a:spcBef>
                <a:spcPts val="0"/>
              </a:spcBef>
              <a:buSzPts val="1600"/>
              <a:buChar char="●"/>
            </a:pPr>
            <a:r>
              <a:rPr lang="en" sz="2133" dirty="0"/>
              <a:t>Shasta College</a:t>
            </a:r>
            <a:endParaRPr sz="2133" dirty="0"/>
          </a:p>
          <a:p>
            <a:pPr marL="609585" indent="-440256">
              <a:lnSpc>
                <a:spcPct val="100000"/>
              </a:lnSpc>
              <a:spcBef>
                <a:spcPts val="0"/>
              </a:spcBef>
              <a:buSzPts val="1600"/>
              <a:buChar char="●"/>
            </a:pPr>
            <a:r>
              <a:rPr lang="en" sz="2133" dirty="0"/>
              <a:t>Southwestern College</a:t>
            </a:r>
            <a:endParaRPr sz="2133" dirty="0"/>
          </a:p>
          <a:p>
            <a:pPr marL="237061" indent="-287859">
              <a:spcBef>
                <a:spcPts val="1067"/>
              </a:spcBef>
              <a:spcAft>
                <a:spcPts val="1600"/>
              </a:spcAft>
              <a:buClr>
                <a:srgbClr val="262626"/>
              </a:buClr>
              <a:buSzPts val="2200"/>
              <a:buChar char="●"/>
            </a:pPr>
            <a:r>
              <a:rPr lang="en" sz="2133" dirty="0"/>
              <a:t>Support from Jobs for the Future; Competency-Based Education Network (C-BEN); Volta Learning Group; Various CBE SMEs and practitioners, others   </a:t>
            </a:r>
            <a:endParaRPr sz="2133"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70"/>
          <p:cNvSpPr txBox="1">
            <a:spLocks noGrp="1"/>
          </p:cNvSpPr>
          <p:nvPr>
            <p:ph type="title"/>
          </p:nvPr>
        </p:nvSpPr>
        <p:spPr>
          <a:xfrm>
            <a:off x="415600" y="593367"/>
            <a:ext cx="11360800" cy="763600"/>
          </a:xfrm>
          <a:prstGeom prst="rect">
            <a:avLst/>
          </a:prstGeom>
          <a:noFill/>
          <a:ln>
            <a:noFill/>
          </a:ln>
        </p:spPr>
        <p:txBody>
          <a:bodyPr spcFirstLastPara="1" vert="horz" wrap="square" lIns="121900" tIns="121900" rIns="121900" bIns="121900" rtlCol="0" anchor="t" anchorCtr="0">
            <a:normAutofit/>
          </a:bodyPr>
          <a:lstStyle/>
          <a:p>
            <a:pPr>
              <a:buClr>
                <a:schemeClr val="accent5"/>
              </a:buClr>
              <a:buSzPts val="2200"/>
            </a:pPr>
            <a:r>
              <a:rPr lang="en" sz="2933" b="1"/>
              <a:t>How Does Direct Assessment Work?</a:t>
            </a:r>
            <a:endParaRPr sz="2933" b="1"/>
          </a:p>
        </p:txBody>
      </p:sp>
      <p:sp>
        <p:nvSpPr>
          <p:cNvPr id="458" name="Google Shape;458;p70"/>
          <p:cNvSpPr txBox="1">
            <a:spLocks noGrp="1"/>
          </p:cNvSpPr>
          <p:nvPr>
            <p:ph type="body" idx="4294967295"/>
          </p:nvPr>
        </p:nvSpPr>
        <p:spPr>
          <a:xfrm>
            <a:off x="906162" y="1536701"/>
            <a:ext cx="10453988" cy="4554537"/>
          </a:xfrm>
          <a:prstGeom prst="rect">
            <a:avLst/>
          </a:prstGeom>
          <a:noFill/>
          <a:ln>
            <a:noFill/>
          </a:ln>
        </p:spPr>
        <p:txBody>
          <a:bodyPr spcFirstLastPara="1" vert="horz" wrap="square" lIns="121900" tIns="121900" rIns="121900" bIns="121900" rtlCol="0" anchor="t" anchorCtr="0">
            <a:noAutofit/>
          </a:bodyPr>
          <a:lstStyle/>
          <a:p>
            <a:pPr marL="237061" indent="-279393">
              <a:spcBef>
                <a:spcPts val="1067"/>
              </a:spcBef>
              <a:buClr>
                <a:srgbClr val="262626"/>
              </a:buClr>
              <a:buSzPts val="2100"/>
              <a:buChar char="●"/>
            </a:pPr>
            <a:r>
              <a:rPr lang="en" sz="2000" dirty="0"/>
              <a:t>Students enroll in a program of competencies, not courses</a:t>
            </a:r>
            <a:endParaRPr sz="2000" dirty="0"/>
          </a:p>
          <a:p>
            <a:pPr marL="237061" indent="-279393">
              <a:spcBef>
                <a:spcPts val="1067"/>
              </a:spcBef>
              <a:buClr>
                <a:srgbClr val="262626"/>
              </a:buClr>
              <a:buSzPts val="2100"/>
              <a:buChar char="●"/>
            </a:pPr>
            <a:r>
              <a:rPr lang="en" sz="2000" dirty="0"/>
              <a:t>Competencies are faculty-written statements of knowledge, skills, and abilities relevant to the discipline, often industry-recognized</a:t>
            </a:r>
            <a:endParaRPr sz="2000" dirty="0"/>
          </a:p>
          <a:p>
            <a:pPr marL="237061" indent="-279393">
              <a:spcBef>
                <a:spcPts val="1067"/>
              </a:spcBef>
              <a:buClr>
                <a:srgbClr val="262626"/>
              </a:buClr>
              <a:buSzPts val="2100"/>
              <a:buChar char="●"/>
            </a:pPr>
            <a:r>
              <a:rPr lang="en" sz="2000" dirty="0"/>
              <a:t>Learning is defined by demonstration of knowledge, skills, abilities and not seat time </a:t>
            </a:r>
            <a:endParaRPr sz="2000" dirty="0"/>
          </a:p>
          <a:p>
            <a:pPr marL="237061" indent="-279393">
              <a:spcBef>
                <a:spcPts val="1067"/>
              </a:spcBef>
              <a:buClr>
                <a:srgbClr val="262626"/>
              </a:buClr>
              <a:buSzPts val="2100"/>
              <a:buChar char="●"/>
            </a:pPr>
            <a:r>
              <a:rPr lang="en" sz="2000" dirty="0"/>
              <a:t>Demonstration of “Mastery” level of achievement of summative assessments for each competency is the required proof of learning</a:t>
            </a:r>
            <a:endParaRPr sz="2000" dirty="0"/>
          </a:p>
          <a:p>
            <a:pPr marL="237061" indent="-279393">
              <a:spcBef>
                <a:spcPts val="1067"/>
              </a:spcBef>
              <a:buClr>
                <a:srgbClr val="262626"/>
              </a:buClr>
              <a:buSzPts val="2100"/>
              <a:buChar char="●"/>
            </a:pPr>
            <a:r>
              <a:rPr lang="en" sz="2000" dirty="0"/>
              <a:t>Rigor is increased because mastery (or higher) is required for ALL competencies</a:t>
            </a:r>
            <a:endParaRPr sz="2000" dirty="0"/>
          </a:p>
          <a:p>
            <a:pPr marL="237061" indent="-279393">
              <a:spcBef>
                <a:spcPts val="1067"/>
              </a:spcBef>
              <a:buClr>
                <a:srgbClr val="262626"/>
              </a:buClr>
              <a:buSzPts val="2100"/>
              <a:buChar char="●"/>
            </a:pPr>
            <a:r>
              <a:rPr lang="en" sz="2000" dirty="0"/>
              <a:t>Students move as quickly or slowly as needed; moving quickly through content they understand, slower when more support is needed</a:t>
            </a:r>
            <a:endParaRPr sz="2000" dirty="0"/>
          </a:p>
          <a:p>
            <a:pPr marL="237061" indent="-279393">
              <a:spcBef>
                <a:spcPts val="1067"/>
              </a:spcBef>
              <a:spcAft>
                <a:spcPts val="1600"/>
              </a:spcAft>
              <a:buClr>
                <a:srgbClr val="262626"/>
              </a:buClr>
              <a:buSzPts val="2100"/>
              <a:buChar char="●"/>
            </a:pPr>
            <a:r>
              <a:rPr lang="en" sz="2000" dirty="0"/>
              <a:t>Students receive a competency transcript and a traditional course transcript</a:t>
            </a:r>
            <a:endParaRPr sz="20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71"/>
          <p:cNvSpPr txBox="1">
            <a:spLocks noGrp="1"/>
          </p:cNvSpPr>
          <p:nvPr>
            <p:ph type="title"/>
          </p:nvPr>
        </p:nvSpPr>
        <p:spPr>
          <a:xfrm>
            <a:off x="415600" y="593367"/>
            <a:ext cx="11360800" cy="763600"/>
          </a:xfrm>
          <a:prstGeom prst="rect">
            <a:avLst/>
          </a:prstGeom>
          <a:noFill/>
          <a:ln>
            <a:noFill/>
          </a:ln>
        </p:spPr>
        <p:txBody>
          <a:bodyPr spcFirstLastPara="1" vert="horz" wrap="square" lIns="121900" tIns="121900" rIns="121900" bIns="121900" rtlCol="0" anchor="t" anchorCtr="0">
            <a:normAutofit/>
          </a:bodyPr>
          <a:lstStyle/>
          <a:p>
            <a:pPr>
              <a:buClr>
                <a:schemeClr val="accent5"/>
              </a:buClr>
              <a:buSzPts val="2700"/>
            </a:pPr>
            <a:r>
              <a:rPr lang="en" sz="2800" b="1" dirty="0"/>
              <a:t>Faculty Roles and Competency-Based Education</a:t>
            </a:r>
            <a:endParaRPr sz="2800" b="1" dirty="0"/>
          </a:p>
        </p:txBody>
      </p:sp>
      <p:sp>
        <p:nvSpPr>
          <p:cNvPr id="464" name="Google Shape;464;p71"/>
          <p:cNvSpPr txBox="1">
            <a:spLocks noGrp="1"/>
          </p:cNvSpPr>
          <p:nvPr>
            <p:ph type="body" idx="4294967295"/>
          </p:nvPr>
        </p:nvSpPr>
        <p:spPr>
          <a:xfrm>
            <a:off x="743339" y="1439775"/>
            <a:ext cx="10437600" cy="4554400"/>
          </a:xfrm>
          <a:prstGeom prst="rect">
            <a:avLst/>
          </a:prstGeom>
          <a:noFill/>
          <a:ln>
            <a:noFill/>
          </a:ln>
        </p:spPr>
        <p:txBody>
          <a:bodyPr spcFirstLastPara="1" vert="horz" wrap="square" lIns="121900" tIns="121900" rIns="121900" bIns="121900" rtlCol="0" anchor="t" anchorCtr="0">
            <a:normAutofit/>
          </a:bodyPr>
          <a:lstStyle/>
          <a:p>
            <a:pPr marL="237061" indent="-287859">
              <a:spcBef>
                <a:spcPts val="1067"/>
              </a:spcBef>
              <a:buClr>
                <a:srgbClr val="262626"/>
              </a:buClr>
              <a:buSzPts val="2200"/>
              <a:buChar char="●"/>
            </a:pPr>
            <a:r>
              <a:rPr lang="en" sz="2133" dirty="0"/>
              <a:t>CBE offers opportunity for new instructional models</a:t>
            </a:r>
            <a:endParaRPr sz="2133" dirty="0"/>
          </a:p>
          <a:p>
            <a:pPr marL="237061" indent="-287859">
              <a:spcBef>
                <a:spcPts val="1067"/>
              </a:spcBef>
              <a:buClr>
                <a:srgbClr val="262626"/>
              </a:buClr>
              <a:buSzPts val="2200"/>
              <a:buChar char="●"/>
            </a:pPr>
            <a:r>
              <a:rPr lang="en" sz="2133" dirty="0"/>
              <a:t>Faculty duties can be split across a team of faculty; referred to as “unbundled faculty”</a:t>
            </a:r>
            <a:endParaRPr sz="2133" dirty="0"/>
          </a:p>
          <a:p>
            <a:pPr marL="694249" lvl="1" indent="-270927">
              <a:spcBef>
                <a:spcPts val="533"/>
              </a:spcBef>
              <a:buClr>
                <a:srgbClr val="262626"/>
              </a:buClr>
              <a:buSzPts val="2000"/>
              <a:buChar char="○"/>
            </a:pPr>
            <a:r>
              <a:rPr lang="en" sz="2133" dirty="0"/>
              <a:t>Faculty curriculum designers (writing competency statements) </a:t>
            </a:r>
            <a:endParaRPr sz="2133" dirty="0"/>
          </a:p>
          <a:p>
            <a:pPr marL="694249" lvl="1" indent="-270927">
              <a:spcBef>
                <a:spcPts val="533"/>
              </a:spcBef>
              <a:buClr>
                <a:srgbClr val="262626"/>
              </a:buClr>
              <a:buSzPts val="2000"/>
              <a:buChar char="○"/>
            </a:pPr>
            <a:r>
              <a:rPr lang="en" sz="2133" dirty="0"/>
              <a:t>Faculty instructional designers (creating instructional content)</a:t>
            </a:r>
            <a:endParaRPr sz="2133" dirty="0"/>
          </a:p>
          <a:p>
            <a:pPr marL="694249" lvl="1" indent="-270927">
              <a:spcBef>
                <a:spcPts val="533"/>
              </a:spcBef>
              <a:buClr>
                <a:srgbClr val="262626"/>
              </a:buClr>
              <a:buSzPts val="2000"/>
              <a:buChar char="○"/>
            </a:pPr>
            <a:r>
              <a:rPr lang="en" sz="2133" dirty="0"/>
              <a:t>Assessment faculty (formative and summative assessment) </a:t>
            </a:r>
            <a:endParaRPr sz="2133" dirty="0"/>
          </a:p>
          <a:p>
            <a:pPr marL="694249" lvl="1" indent="-270927">
              <a:spcBef>
                <a:spcPts val="533"/>
              </a:spcBef>
              <a:buClr>
                <a:srgbClr val="262626"/>
              </a:buClr>
              <a:buSzPts val="2000"/>
              <a:buChar char="○"/>
            </a:pPr>
            <a:r>
              <a:rPr lang="en" sz="2133" dirty="0"/>
              <a:t>Coaching faculty (student progress monitoring and relationship-building) </a:t>
            </a:r>
            <a:endParaRPr sz="2133" dirty="0"/>
          </a:p>
          <a:p>
            <a:pPr marL="694249" lvl="1" indent="-270927">
              <a:spcBef>
                <a:spcPts val="533"/>
              </a:spcBef>
              <a:buClr>
                <a:srgbClr val="262626"/>
              </a:buClr>
              <a:buSzPts val="2000"/>
              <a:buChar char="○"/>
            </a:pPr>
            <a:r>
              <a:rPr lang="en" sz="2133" dirty="0"/>
              <a:t> Others…?</a:t>
            </a:r>
            <a:endParaRPr sz="2133" dirty="0"/>
          </a:p>
          <a:p>
            <a:pPr marL="237061" indent="-287859">
              <a:spcBef>
                <a:spcPts val="1067"/>
              </a:spcBef>
              <a:spcAft>
                <a:spcPts val="1600"/>
              </a:spcAft>
              <a:buClr>
                <a:srgbClr val="262626"/>
              </a:buClr>
              <a:buSzPts val="2200"/>
              <a:buChar char="●"/>
            </a:pPr>
            <a:r>
              <a:rPr lang="en" sz="2133" dirty="0"/>
              <a:t>Requires reimagining of traditional approaches to faculty compensation and extensive professional development that supports collaborative work</a:t>
            </a:r>
            <a:endParaRPr sz="2133"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pic>
        <p:nvPicPr>
          <p:cNvPr id="469" name="Google Shape;469;p72" descr="Infographic comparing Credit for Prior Learning and Competency Based Education "/>
          <p:cNvPicPr preferRelativeResize="0"/>
          <p:nvPr/>
        </p:nvPicPr>
        <p:blipFill rotWithShape="1">
          <a:blip r:embed="rId3">
            <a:alphaModFix/>
          </a:blip>
          <a:srcRect/>
          <a:stretch/>
        </p:blipFill>
        <p:spPr>
          <a:xfrm>
            <a:off x="2793282" y="2"/>
            <a:ext cx="6605441" cy="6858001"/>
          </a:xfrm>
          <a:prstGeom prst="rect">
            <a:avLst/>
          </a:prstGeom>
          <a:noFill/>
          <a:ln>
            <a:noFill/>
          </a:ln>
        </p:spPr>
      </p:pic>
      <p:sp>
        <p:nvSpPr>
          <p:cNvPr id="470" name="Google Shape;470;p72"/>
          <p:cNvSpPr txBox="1">
            <a:spLocks noGrp="1"/>
          </p:cNvSpPr>
          <p:nvPr>
            <p:ph type="title" idx="4294967295"/>
          </p:nvPr>
        </p:nvSpPr>
        <p:spPr>
          <a:xfrm>
            <a:off x="191386" y="365125"/>
            <a:ext cx="11162415" cy="1325563"/>
          </a:xfrm>
          <a:prstGeom prst="rect">
            <a:avLst/>
          </a:prstGeom>
          <a:noFill/>
          <a:ln>
            <a:noFill/>
          </a:ln>
        </p:spPr>
        <p:txBody>
          <a:bodyPr spcFirstLastPara="1" vert="horz" wrap="square" lIns="91433" tIns="45700" rIns="91433" bIns="45700" rtlCol="0" anchor="ctr" anchorCtr="0">
            <a:normAutofit/>
          </a:bodyPr>
          <a:lstStyle/>
          <a:p>
            <a:pPr>
              <a:spcBef>
                <a:spcPts val="0"/>
              </a:spcBef>
              <a:buClr>
                <a:schemeClr val="lt1"/>
              </a:buClr>
              <a:buSzPts val="2700"/>
            </a:pPr>
            <a:r>
              <a:rPr lang="en" sz="1467">
                <a:solidFill>
                  <a:schemeClr val="lt1"/>
                </a:solidFill>
              </a:rPr>
              <a:t>Infographic</a:t>
            </a:r>
            <a:r>
              <a:rPr lang="en" sz="1467"/>
              <a:t> </a:t>
            </a:r>
            <a:endParaRPr sz="1467"/>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73"/>
          <p:cNvSpPr txBox="1">
            <a:spLocks noGrp="1"/>
          </p:cNvSpPr>
          <p:nvPr>
            <p:ph type="title"/>
          </p:nvPr>
        </p:nvSpPr>
        <p:spPr>
          <a:xfrm>
            <a:off x="415600" y="593367"/>
            <a:ext cx="11360800" cy="763600"/>
          </a:xfrm>
          <a:prstGeom prst="rect">
            <a:avLst/>
          </a:prstGeom>
          <a:noFill/>
          <a:ln>
            <a:noFill/>
          </a:ln>
        </p:spPr>
        <p:txBody>
          <a:bodyPr spcFirstLastPara="1" vert="horz" wrap="square" lIns="121900" tIns="121900" rIns="121900" bIns="121900" rtlCol="0" anchor="t" anchorCtr="0">
            <a:noAutofit/>
          </a:bodyPr>
          <a:lstStyle/>
          <a:p>
            <a:pPr>
              <a:buClr>
                <a:schemeClr val="accent5"/>
              </a:buClr>
              <a:buSzPts val="3500"/>
            </a:pPr>
            <a:r>
              <a:rPr lang="en" sz="4667" b="1"/>
              <a:t>How CPL is Awarded</a:t>
            </a:r>
            <a:endParaRPr sz="4667" b="1"/>
          </a:p>
        </p:txBody>
      </p:sp>
      <p:sp>
        <p:nvSpPr>
          <p:cNvPr id="476" name="Google Shape;476;p73"/>
          <p:cNvSpPr txBox="1">
            <a:spLocks noGrp="1"/>
          </p:cNvSpPr>
          <p:nvPr>
            <p:ph type="body" idx="4294967295"/>
          </p:nvPr>
        </p:nvSpPr>
        <p:spPr>
          <a:xfrm>
            <a:off x="831851" y="1747839"/>
            <a:ext cx="11360151" cy="4556125"/>
          </a:xfrm>
          <a:prstGeom prst="rect">
            <a:avLst/>
          </a:prstGeom>
          <a:noFill/>
          <a:ln>
            <a:noFill/>
          </a:ln>
        </p:spPr>
        <p:txBody>
          <a:bodyPr spcFirstLastPara="1" vert="horz" wrap="square" lIns="121900" tIns="121900" rIns="121900" bIns="121900" rtlCol="0" anchor="t" anchorCtr="0">
            <a:normAutofit/>
          </a:bodyPr>
          <a:lstStyle/>
          <a:p>
            <a:pPr marL="237061" indent="-237061">
              <a:spcBef>
                <a:spcPts val="1067"/>
              </a:spcBef>
              <a:buClr>
                <a:schemeClr val="dk1"/>
              </a:buClr>
              <a:buSzPts val="2800"/>
              <a:buChar char="●"/>
            </a:pPr>
            <a:r>
              <a:rPr lang="en" sz="2800" dirty="0">
                <a:solidFill>
                  <a:schemeClr val="tx2"/>
                </a:solidFill>
              </a:rPr>
              <a:t>Advanced Placement Examination (AP)</a:t>
            </a:r>
            <a:endParaRPr sz="2800" dirty="0">
              <a:solidFill>
                <a:schemeClr val="tx2"/>
              </a:solidFill>
            </a:endParaRPr>
          </a:p>
          <a:p>
            <a:pPr marL="237061" indent="-237061">
              <a:spcBef>
                <a:spcPts val="1067"/>
              </a:spcBef>
              <a:buClr>
                <a:schemeClr val="dk1"/>
              </a:buClr>
              <a:buSzPts val="2800"/>
              <a:buChar char="●"/>
            </a:pPr>
            <a:r>
              <a:rPr lang="en" sz="2800" dirty="0">
                <a:solidFill>
                  <a:schemeClr val="tx2"/>
                </a:solidFill>
              </a:rPr>
              <a:t>International Baccalaureate Examination</a:t>
            </a:r>
            <a:endParaRPr sz="2800" dirty="0">
              <a:solidFill>
                <a:schemeClr val="tx2"/>
              </a:solidFill>
            </a:endParaRPr>
          </a:p>
          <a:p>
            <a:pPr marL="237061" indent="-237061">
              <a:spcBef>
                <a:spcPts val="1067"/>
              </a:spcBef>
              <a:buClr>
                <a:schemeClr val="dk1"/>
              </a:buClr>
              <a:buSzPts val="2800"/>
              <a:buChar char="●"/>
            </a:pPr>
            <a:r>
              <a:rPr lang="en" sz="2800" dirty="0">
                <a:solidFill>
                  <a:schemeClr val="tx2"/>
                </a:solidFill>
              </a:rPr>
              <a:t>College-Level Examination Program (CLEP)</a:t>
            </a:r>
            <a:endParaRPr sz="2800" dirty="0">
              <a:solidFill>
                <a:schemeClr val="tx2"/>
              </a:solidFill>
            </a:endParaRPr>
          </a:p>
          <a:p>
            <a:pPr marL="237061" indent="-237061">
              <a:spcBef>
                <a:spcPts val="1067"/>
              </a:spcBef>
              <a:buClr>
                <a:schemeClr val="dk1"/>
              </a:buClr>
              <a:buSzPts val="2800"/>
              <a:buChar char="●"/>
            </a:pPr>
            <a:r>
              <a:rPr lang="en" sz="2800" dirty="0">
                <a:solidFill>
                  <a:schemeClr val="tx2"/>
                </a:solidFill>
              </a:rPr>
              <a:t>Industry-Recognized Credential</a:t>
            </a:r>
            <a:endParaRPr sz="2800" dirty="0">
              <a:solidFill>
                <a:schemeClr val="tx2"/>
              </a:solidFill>
            </a:endParaRPr>
          </a:p>
          <a:p>
            <a:pPr marL="237061" indent="-237061">
              <a:spcBef>
                <a:spcPts val="1067"/>
              </a:spcBef>
              <a:buClr>
                <a:schemeClr val="dk1"/>
              </a:buClr>
              <a:buSzPts val="2800"/>
              <a:buChar char="●"/>
            </a:pPr>
            <a:r>
              <a:rPr lang="en" sz="2800" dirty="0">
                <a:solidFill>
                  <a:schemeClr val="tx2"/>
                </a:solidFill>
              </a:rPr>
              <a:t>Student-Created Portfolio</a:t>
            </a:r>
            <a:endParaRPr sz="2800" dirty="0">
              <a:solidFill>
                <a:schemeClr val="tx2"/>
              </a:solidFill>
            </a:endParaRPr>
          </a:p>
          <a:p>
            <a:pPr marL="237061" indent="-237061">
              <a:spcBef>
                <a:spcPts val="1067"/>
              </a:spcBef>
              <a:buClr>
                <a:schemeClr val="dk1"/>
              </a:buClr>
              <a:buSzPts val="2800"/>
              <a:buChar char="●"/>
            </a:pPr>
            <a:r>
              <a:rPr lang="en" sz="2800" dirty="0">
                <a:solidFill>
                  <a:schemeClr val="tx2"/>
                </a:solidFill>
              </a:rPr>
              <a:t>Credit by Examination in lieu of…</a:t>
            </a:r>
            <a:endParaRPr sz="2800" dirty="0">
              <a:solidFill>
                <a:schemeClr val="tx2"/>
              </a:solidFill>
            </a:endParaRPr>
          </a:p>
          <a:p>
            <a:pPr marL="237061" indent="-237061">
              <a:spcBef>
                <a:spcPts val="1067"/>
              </a:spcBef>
              <a:spcAft>
                <a:spcPts val="1600"/>
              </a:spcAft>
              <a:buClr>
                <a:schemeClr val="dk1"/>
              </a:buClr>
              <a:buSzPts val="2800"/>
              <a:buChar char="●"/>
            </a:pPr>
            <a:r>
              <a:rPr lang="en" sz="2800" dirty="0">
                <a:solidFill>
                  <a:schemeClr val="tx2"/>
                </a:solidFill>
              </a:rPr>
              <a:t>Assessment Approved</a:t>
            </a:r>
            <a:endParaRPr sz="2800" dirty="0">
              <a:solidFill>
                <a:schemeClr val="tx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1"/>
          <p:cNvSpPr txBox="1">
            <a:spLocks noGrp="1"/>
          </p:cNvSpPr>
          <p:nvPr>
            <p:ph type="title"/>
          </p:nvPr>
        </p:nvSpPr>
        <p:spPr>
          <a:prstGeom prst="rect">
            <a:avLst/>
          </a:prstGeom>
        </p:spPr>
        <p:txBody>
          <a:bodyPr spcFirstLastPara="1" vert="horz" wrap="square" lIns="121900" tIns="121900" rIns="121900" bIns="121900" rtlCol="0" anchor="t" anchorCtr="0">
            <a:normAutofit/>
          </a:bodyPr>
          <a:lstStyle/>
          <a:p>
            <a:r>
              <a:rPr lang="en"/>
              <a:t>Academic Senate Resolution </a:t>
            </a:r>
            <a:endParaRPr/>
          </a:p>
          <a:p>
            <a:endParaRPr/>
          </a:p>
        </p:txBody>
      </p:sp>
      <p:sp>
        <p:nvSpPr>
          <p:cNvPr id="118" name="Google Shape;118;p21"/>
          <p:cNvSpPr txBox="1">
            <a:spLocks noGrp="1"/>
          </p:cNvSpPr>
          <p:nvPr>
            <p:ph sz="half" idx="1"/>
          </p:nvPr>
        </p:nvSpPr>
        <p:spPr>
          <a:prstGeom prst="rect">
            <a:avLst/>
          </a:prstGeom>
        </p:spPr>
        <p:txBody>
          <a:bodyPr spcFirstLastPara="1" vert="horz" wrap="square" lIns="121900" tIns="121900" rIns="121900" bIns="121900" rtlCol="0" anchor="t" anchorCtr="0">
            <a:normAutofit/>
          </a:bodyPr>
          <a:lstStyle/>
          <a:p>
            <a:pPr marL="0" indent="0">
              <a:buNone/>
            </a:pPr>
            <a:r>
              <a:rPr lang="en" sz="2667" dirty="0">
                <a:solidFill>
                  <a:schemeClr val="tx2"/>
                </a:solidFill>
              </a:rPr>
              <a:t>21.01 S21 Collaborate with Regional Consortia </a:t>
            </a:r>
            <a:endParaRPr sz="2667" dirty="0">
              <a:solidFill>
                <a:schemeClr val="tx2"/>
              </a:solidFill>
            </a:endParaRPr>
          </a:p>
          <a:p>
            <a:pPr marL="0" indent="0">
              <a:spcBef>
                <a:spcPts val="1600"/>
              </a:spcBef>
              <a:buNone/>
            </a:pPr>
            <a:r>
              <a:rPr lang="en" sz="1867" dirty="0">
                <a:solidFill>
                  <a:srgbClr val="000000"/>
                </a:solidFill>
                <a:highlight>
                  <a:srgbClr val="FFFFFF"/>
                </a:highlight>
              </a:rPr>
              <a:t>Resolved, That the Academic Senate for California Community Colleges collaborate with the regional consortia and the state and regional directors to empower and engage regional faculty leaders by working with the faculty leaders on regional boards, providing professional learning for career technical education faculty, sharing and developing new and emerging curriculum, and discussing how to streamline curriculum processes to move at the speed of industry and business so that students can be prepared for the jobs of tomorrow.</a:t>
            </a:r>
            <a:endParaRPr sz="2667" dirty="0">
              <a:solidFill>
                <a:srgbClr val="000000"/>
              </a:solidFill>
            </a:endParaRPr>
          </a:p>
          <a:p>
            <a:pPr marL="0" indent="0">
              <a:spcBef>
                <a:spcPts val="1600"/>
              </a:spcBef>
              <a:spcAft>
                <a:spcPts val="1600"/>
              </a:spcAft>
              <a:buNone/>
            </a:pPr>
            <a:endParaRPr sz="2667" dirty="0">
              <a:solidFill>
                <a:schemeClr val="tx2"/>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74"/>
          <p:cNvSpPr txBox="1">
            <a:spLocks noGrp="1"/>
          </p:cNvSpPr>
          <p:nvPr>
            <p:ph type="title"/>
          </p:nvPr>
        </p:nvSpPr>
        <p:spPr>
          <a:xfrm>
            <a:off x="415600" y="593367"/>
            <a:ext cx="11360800" cy="763600"/>
          </a:xfrm>
          <a:prstGeom prst="rect">
            <a:avLst/>
          </a:prstGeom>
          <a:noFill/>
          <a:ln>
            <a:noFill/>
          </a:ln>
        </p:spPr>
        <p:txBody>
          <a:bodyPr spcFirstLastPara="1" vert="horz" wrap="square" lIns="121900" tIns="121900" rIns="121900" bIns="121900" rtlCol="0" anchor="t" anchorCtr="0">
            <a:noAutofit/>
          </a:bodyPr>
          <a:lstStyle/>
          <a:p>
            <a:pPr>
              <a:buClr>
                <a:schemeClr val="accent5"/>
              </a:buClr>
              <a:buSzPts val="3500"/>
            </a:pPr>
            <a:r>
              <a:rPr lang="en" sz="4667" b="1" dirty="0"/>
              <a:t>Impact on Students </a:t>
            </a:r>
            <a:endParaRPr sz="4667" b="1" dirty="0"/>
          </a:p>
        </p:txBody>
      </p:sp>
      <p:sp>
        <p:nvSpPr>
          <p:cNvPr id="482" name="Google Shape;482;p74"/>
          <p:cNvSpPr txBox="1">
            <a:spLocks noGrp="1"/>
          </p:cNvSpPr>
          <p:nvPr>
            <p:ph type="body" idx="4294967295"/>
          </p:nvPr>
        </p:nvSpPr>
        <p:spPr>
          <a:xfrm>
            <a:off x="996778" y="1536700"/>
            <a:ext cx="10363372" cy="5180013"/>
          </a:xfrm>
          <a:prstGeom prst="rect">
            <a:avLst/>
          </a:prstGeom>
          <a:noFill/>
          <a:ln>
            <a:noFill/>
          </a:ln>
        </p:spPr>
        <p:txBody>
          <a:bodyPr spcFirstLastPara="1" vert="horz" wrap="square" lIns="121900" tIns="121900" rIns="121900" bIns="121900" rtlCol="0" anchor="t" anchorCtr="0">
            <a:normAutofit/>
          </a:bodyPr>
          <a:lstStyle/>
          <a:p>
            <a:pPr marL="237061" indent="-237061">
              <a:spcBef>
                <a:spcPts val="1067"/>
              </a:spcBef>
              <a:buClr>
                <a:srgbClr val="212121"/>
              </a:buClr>
              <a:buSzPts val="2400"/>
              <a:buChar char="●"/>
            </a:pPr>
            <a:r>
              <a:rPr lang="en" sz="3200" dirty="0">
                <a:solidFill>
                  <a:schemeClr val="tx2"/>
                </a:solidFill>
                <a:latin typeface="Calibri"/>
                <a:ea typeface="Calibri"/>
                <a:cs typeface="Gill Sans" panose="020B0502020104020203"/>
                <a:sym typeface="Calibri"/>
              </a:rPr>
              <a:t>Equity Bump: Latinx +24%, Black +14% , Enrolled in community college +25%, Pell recipients +19%</a:t>
            </a:r>
            <a:endParaRPr sz="3200" dirty="0">
              <a:solidFill>
                <a:schemeClr val="tx2"/>
              </a:solidFill>
              <a:latin typeface="Calibri"/>
              <a:ea typeface="Calibri"/>
              <a:cs typeface="Gill Sans" panose="020B0502020104020203"/>
              <a:sym typeface="Calibri"/>
            </a:endParaRPr>
          </a:p>
          <a:p>
            <a:pPr marL="237061" indent="-237061">
              <a:spcBef>
                <a:spcPts val="1067"/>
              </a:spcBef>
              <a:buClr>
                <a:schemeClr val="dk1"/>
              </a:buClr>
              <a:buSzPts val="2400"/>
              <a:buFont typeface="Calibri"/>
              <a:buChar char="●"/>
            </a:pPr>
            <a:r>
              <a:rPr lang="en" sz="3200" dirty="0">
                <a:solidFill>
                  <a:schemeClr val="tx2"/>
                </a:solidFill>
                <a:latin typeface="Calibri"/>
                <a:ea typeface="Calibri"/>
                <a:cs typeface="Gill Sans" panose="020B0502020104020203"/>
                <a:sym typeface="Calibri"/>
              </a:rPr>
              <a:t>Reduced time to degree:  9-14 months</a:t>
            </a:r>
            <a:endParaRPr sz="3200" dirty="0">
              <a:solidFill>
                <a:schemeClr val="tx2"/>
              </a:solidFill>
              <a:latin typeface="Calibri"/>
              <a:ea typeface="Calibri"/>
              <a:cs typeface="Gill Sans" panose="020B0502020104020203"/>
              <a:sym typeface="Calibri"/>
            </a:endParaRPr>
          </a:p>
          <a:p>
            <a:pPr marL="237061" indent="-237061">
              <a:spcBef>
                <a:spcPts val="1067"/>
              </a:spcBef>
              <a:buClr>
                <a:schemeClr val="dk1"/>
              </a:buClr>
              <a:buSzPts val="2400"/>
              <a:buFont typeface="Calibri"/>
              <a:buChar char="●"/>
            </a:pPr>
            <a:r>
              <a:rPr lang="en" sz="3200" dirty="0">
                <a:solidFill>
                  <a:schemeClr val="tx2"/>
                </a:solidFill>
                <a:latin typeface="Calibri"/>
                <a:ea typeface="Calibri"/>
                <a:cs typeface="Gill Sans" panose="020B0502020104020203"/>
                <a:sym typeface="Calibri"/>
              </a:rPr>
              <a:t>Savings: $1,500 to $10,200. $68K for Vets.</a:t>
            </a:r>
            <a:endParaRPr sz="3200" dirty="0">
              <a:solidFill>
                <a:schemeClr val="tx2"/>
              </a:solidFill>
              <a:latin typeface="Calibri"/>
              <a:ea typeface="Calibri"/>
              <a:cs typeface="Gill Sans" panose="020B0502020104020203"/>
              <a:sym typeface="Calibri"/>
            </a:endParaRPr>
          </a:p>
          <a:p>
            <a:pPr marL="237061" indent="-237061">
              <a:spcBef>
                <a:spcPts val="1067"/>
              </a:spcBef>
              <a:buClr>
                <a:schemeClr val="dk1"/>
              </a:buClr>
              <a:buSzPts val="2400"/>
              <a:buFont typeface="Calibri"/>
              <a:buChar char="●"/>
            </a:pPr>
            <a:r>
              <a:rPr lang="en" sz="3200" dirty="0">
                <a:solidFill>
                  <a:schemeClr val="tx2"/>
                </a:solidFill>
                <a:latin typeface="Calibri"/>
                <a:ea typeface="Calibri"/>
                <a:cs typeface="Gill Sans" panose="020B0502020104020203"/>
                <a:sym typeface="Calibri"/>
              </a:rPr>
              <a:t>Completion Bump: 49% vs. 27% </a:t>
            </a:r>
            <a:endParaRPr sz="3200" dirty="0">
              <a:solidFill>
                <a:schemeClr val="tx2"/>
              </a:solidFill>
              <a:latin typeface="Calibri"/>
              <a:ea typeface="Calibri"/>
              <a:cs typeface="Gill Sans" panose="020B0502020104020203"/>
              <a:sym typeface="Calibri"/>
            </a:endParaRPr>
          </a:p>
          <a:p>
            <a:pPr marL="237061" indent="-237061">
              <a:spcBef>
                <a:spcPts val="1067"/>
              </a:spcBef>
              <a:buClr>
                <a:schemeClr val="dk1"/>
              </a:buClr>
              <a:buSzPts val="2400"/>
              <a:buChar char="●"/>
            </a:pPr>
            <a:r>
              <a:rPr lang="en" sz="3200" dirty="0">
                <a:solidFill>
                  <a:schemeClr val="tx2"/>
                </a:solidFill>
                <a:latin typeface="Calibri"/>
                <a:ea typeface="Calibri"/>
                <a:cs typeface="Gill Sans" panose="020B0502020104020203"/>
                <a:sym typeface="Calibri"/>
              </a:rPr>
              <a:t>When analyzed in isolation, CPL increases the likelihood of higher ed completion by more than 17% in adult learners.</a:t>
            </a:r>
            <a:endParaRPr sz="3200" dirty="0">
              <a:solidFill>
                <a:schemeClr val="tx2"/>
              </a:solidFill>
              <a:latin typeface="Calibri"/>
              <a:ea typeface="Calibri"/>
              <a:cs typeface="Gill Sans" panose="020B0502020104020203"/>
              <a:sym typeface="Calibri"/>
            </a:endParaRPr>
          </a:p>
          <a:p>
            <a:pPr marL="237061" indent="-237061">
              <a:spcBef>
                <a:spcPts val="1067"/>
              </a:spcBef>
              <a:spcAft>
                <a:spcPts val="1600"/>
              </a:spcAft>
              <a:buClr>
                <a:schemeClr val="dk1"/>
              </a:buClr>
              <a:buSzPts val="2400"/>
              <a:buFont typeface="Calibri"/>
              <a:buChar char="●"/>
            </a:pPr>
            <a:r>
              <a:rPr lang="en" sz="3200" dirty="0">
                <a:solidFill>
                  <a:schemeClr val="tx2"/>
                </a:solidFill>
                <a:latin typeface="Calibri"/>
                <a:ea typeface="Calibri"/>
                <a:cs typeface="Gill Sans" panose="020B0502020104020203"/>
                <a:sym typeface="Calibri"/>
              </a:rPr>
              <a:t>Validation and Motivation!</a:t>
            </a:r>
            <a:endParaRPr sz="1467" dirty="0">
              <a:solidFill>
                <a:schemeClr val="tx2"/>
              </a:solidFill>
              <a:cs typeface="Gill Sans" panose="020B0502020104020203"/>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75"/>
          <p:cNvSpPr txBox="1">
            <a:spLocks noGrp="1"/>
          </p:cNvSpPr>
          <p:nvPr>
            <p:ph type="title"/>
          </p:nvPr>
        </p:nvSpPr>
        <p:spPr>
          <a:xfrm>
            <a:off x="0" y="1270700"/>
            <a:ext cx="12192000" cy="763600"/>
          </a:xfrm>
          <a:prstGeom prst="rect">
            <a:avLst/>
          </a:prstGeom>
          <a:noFill/>
          <a:ln>
            <a:noFill/>
          </a:ln>
        </p:spPr>
        <p:txBody>
          <a:bodyPr spcFirstLastPara="1" vert="horz" wrap="square" lIns="121900" tIns="121900" rIns="121900" bIns="121900" rtlCol="0" anchor="t" anchorCtr="0">
            <a:noAutofit/>
          </a:bodyPr>
          <a:lstStyle/>
          <a:p>
            <a:pPr algn="ctr">
              <a:buClr>
                <a:schemeClr val="accent5"/>
              </a:buClr>
              <a:buSzPts val="2100"/>
            </a:pPr>
            <a:r>
              <a:rPr lang="en" sz="4267" b="1"/>
              <a:t>CA MAP Initiative and CPL Workgroup Efforts</a:t>
            </a:r>
            <a:endParaRPr sz="4267" b="1"/>
          </a:p>
        </p:txBody>
      </p:sp>
      <p:sp>
        <p:nvSpPr>
          <p:cNvPr id="488" name="Google Shape;488;p75"/>
          <p:cNvSpPr txBox="1">
            <a:spLocks noGrp="1"/>
          </p:cNvSpPr>
          <p:nvPr>
            <p:ph type="body" idx="1"/>
          </p:nvPr>
        </p:nvSpPr>
        <p:spPr>
          <a:xfrm>
            <a:off x="630433" y="2449700"/>
            <a:ext cx="11360800" cy="4016000"/>
          </a:xfrm>
          <a:prstGeom prst="rect">
            <a:avLst/>
          </a:prstGeom>
          <a:noFill/>
          <a:ln>
            <a:noFill/>
          </a:ln>
        </p:spPr>
        <p:txBody>
          <a:bodyPr spcFirstLastPara="1" vert="horz" wrap="square" lIns="121900" tIns="121900" rIns="121900" bIns="121900" rtlCol="0" anchor="t" anchorCtr="0">
            <a:noAutofit/>
          </a:bodyPr>
          <a:lstStyle/>
          <a:p>
            <a:pPr indent="-507987">
              <a:buClr>
                <a:srgbClr val="262626"/>
              </a:buClr>
            </a:pPr>
            <a:r>
              <a:rPr lang="en" sz="3200" dirty="0"/>
              <a:t>Broad group of CPL professionals from various systems including faculty, staff and administrators</a:t>
            </a:r>
            <a:endParaRPr sz="3200" dirty="0"/>
          </a:p>
          <a:p>
            <a:pPr indent="-507987">
              <a:buClr>
                <a:srgbClr val="262626"/>
              </a:buClr>
            </a:pPr>
            <a:r>
              <a:rPr lang="en" sz="3200" dirty="0"/>
              <a:t>Meeting since Summer 2022</a:t>
            </a:r>
            <a:endParaRPr sz="3200" dirty="0"/>
          </a:p>
          <a:p>
            <a:pPr indent="-507987">
              <a:buClr>
                <a:srgbClr val="262626"/>
              </a:buClr>
            </a:pPr>
            <a:r>
              <a:rPr lang="en" sz="3200" dirty="0"/>
              <a:t>Recommendations and sharing of best practices </a:t>
            </a:r>
            <a:endParaRPr sz="3200" dirty="0"/>
          </a:p>
          <a:p>
            <a:pPr indent="-507987">
              <a:buClr>
                <a:srgbClr val="262626"/>
              </a:buClr>
            </a:pPr>
            <a:r>
              <a:rPr lang="en" sz="3200" dirty="0"/>
              <a:t>Guide in CA MAP Initiative direction and trainings</a:t>
            </a:r>
            <a:endParaRPr sz="3200" dirty="0"/>
          </a:p>
          <a:p>
            <a:pPr indent="-507987">
              <a:buClr>
                <a:srgbClr val="262626"/>
              </a:buClr>
            </a:pPr>
            <a:r>
              <a:rPr lang="en" sz="3200" dirty="0"/>
              <a:t>Recommend and advise on workgroups for policy and CPL crosswalks</a:t>
            </a:r>
            <a:endParaRPr sz="3200" dirty="0"/>
          </a:p>
        </p:txBody>
      </p:sp>
      <p:pic>
        <p:nvPicPr>
          <p:cNvPr id="489" name="Google Shape;489;p75">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2" y="0"/>
            <a:ext cx="12192001" cy="855288"/>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76"/>
          <p:cNvSpPr txBox="1">
            <a:spLocks noGrp="1"/>
          </p:cNvSpPr>
          <p:nvPr>
            <p:ph type="title"/>
          </p:nvPr>
        </p:nvSpPr>
        <p:spPr>
          <a:xfrm>
            <a:off x="415600" y="593367"/>
            <a:ext cx="11360800" cy="763600"/>
          </a:xfrm>
          <a:prstGeom prst="rect">
            <a:avLst/>
          </a:prstGeom>
          <a:noFill/>
          <a:ln>
            <a:noFill/>
          </a:ln>
        </p:spPr>
        <p:txBody>
          <a:bodyPr spcFirstLastPara="1" vert="horz" wrap="square" lIns="121900" tIns="121900" rIns="121900" bIns="121900" rtlCol="0" anchor="t" anchorCtr="0">
            <a:normAutofit fontScale="90000"/>
          </a:bodyPr>
          <a:lstStyle/>
          <a:p>
            <a:pPr>
              <a:buClr>
                <a:srgbClr val="203864"/>
              </a:buClr>
              <a:buSzPct val="50000"/>
            </a:pPr>
            <a:r>
              <a:rPr lang="en" sz="6133" dirty="0">
                <a:solidFill>
                  <a:srgbClr val="203864"/>
                </a:solidFill>
                <a:latin typeface="Palatino"/>
                <a:ea typeface="Calibri"/>
                <a:cs typeface="Calibri"/>
                <a:sym typeface="Calibri"/>
              </a:rPr>
              <a:t>Example Outcomes &amp; Activities</a:t>
            </a:r>
            <a:r>
              <a:rPr lang="en" sz="4267" b="1" dirty="0">
                <a:solidFill>
                  <a:srgbClr val="000000"/>
                </a:solidFill>
                <a:latin typeface="Palatino"/>
              </a:rPr>
              <a:t> </a:t>
            </a:r>
            <a:endParaRPr sz="4267" b="1" dirty="0">
              <a:solidFill>
                <a:srgbClr val="000000"/>
              </a:solidFill>
              <a:latin typeface="Palatino"/>
            </a:endParaRPr>
          </a:p>
          <a:p>
            <a:pPr>
              <a:buClr>
                <a:schemeClr val="accent5"/>
              </a:buClr>
              <a:buSzPct val="82142"/>
            </a:pPr>
            <a:endParaRPr dirty="0"/>
          </a:p>
        </p:txBody>
      </p:sp>
      <p:sp>
        <p:nvSpPr>
          <p:cNvPr id="495" name="Google Shape;495;p76"/>
          <p:cNvSpPr txBox="1">
            <a:spLocks noGrp="1"/>
          </p:cNvSpPr>
          <p:nvPr>
            <p:ph type="body" idx="1"/>
          </p:nvPr>
        </p:nvSpPr>
        <p:spPr>
          <a:xfrm>
            <a:off x="197709" y="1797978"/>
            <a:ext cx="11578692" cy="4768289"/>
          </a:xfrm>
          <a:prstGeom prst="rect">
            <a:avLst/>
          </a:prstGeom>
          <a:noFill/>
          <a:ln>
            <a:noFill/>
          </a:ln>
        </p:spPr>
        <p:txBody>
          <a:bodyPr spcFirstLastPara="1" vert="horz" wrap="square" lIns="121900" tIns="121900" rIns="121900" bIns="121900" rtlCol="0" anchor="t" anchorCtr="0">
            <a:normAutofit fontScale="92500" lnSpcReduction="20000"/>
          </a:bodyPr>
          <a:lstStyle/>
          <a:p>
            <a:pPr indent="-410199">
              <a:buClr>
                <a:schemeClr val="dk1"/>
              </a:buClr>
              <a:buSzPct val="47222"/>
            </a:pPr>
            <a:r>
              <a:rPr lang="en" sz="4800" dirty="0">
                <a:solidFill>
                  <a:srgbClr val="404040"/>
                </a:solidFill>
                <a:highlight>
                  <a:schemeClr val="lt1"/>
                </a:highlight>
                <a:latin typeface="Calibri"/>
                <a:ea typeface="Calibri"/>
                <a:cs typeface="Gill Sans" panose="020B0502020104020203"/>
                <a:sym typeface="Calibri"/>
              </a:rPr>
              <a:t>1000+ JSTs in MAP Student Intake​</a:t>
            </a:r>
            <a:endParaRPr sz="4800" dirty="0">
              <a:solidFill>
                <a:srgbClr val="404040"/>
              </a:solidFill>
              <a:highlight>
                <a:schemeClr val="lt1"/>
              </a:highlight>
              <a:latin typeface="Calibri"/>
              <a:ea typeface="Calibri"/>
              <a:cs typeface="Gill Sans" panose="020B0502020104020203"/>
              <a:sym typeface="Calibri"/>
            </a:endParaRPr>
          </a:p>
          <a:p>
            <a:pPr indent="-410199">
              <a:buClr>
                <a:schemeClr val="dk1"/>
              </a:buClr>
              <a:buSzPct val="47222"/>
            </a:pPr>
            <a:r>
              <a:rPr lang="en" sz="4800" dirty="0">
                <a:solidFill>
                  <a:srgbClr val="404040"/>
                </a:solidFill>
                <a:highlight>
                  <a:schemeClr val="lt1"/>
                </a:highlight>
                <a:latin typeface="Calibri"/>
                <a:ea typeface="Calibri"/>
                <a:cs typeface="Gill Sans" panose="020B0502020104020203"/>
                <a:sym typeface="Calibri"/>
              </a:rPr>
              <a:t>41 of 76 colleges uploaded JSTs since May 2023​</a:t>
            </a:r>
            <a:endParaRPr sz="4800" dirty="0">
              <a:solidFill>
                <a:srgbClr val="404040"/>
              </a:solidFill>
              <a:highlight>
                <a:schemeClr val="lt1"/>
              </a:highlight>
              <a:latin typeface="Calibri"/>
              <a:ea typeface="Calibri"/>
              <a:cs typeface="Gill Sans" panose="020B0502020104020203"/>
              <a:sym typeface="Calibri"/>
            </a:endParaRPr>
          </a:p>
          <a:p>
            <a:pPr indent="-410199">
              <a:buClr>
                <a:schemeClr val="dk1"/>
              </a:buClr>
              <a:buSzPct val="47222"/>
            </a:pPr>
            <a:r>
              <a:rPr lang="en" sz="4800" dirty="0">
                <a:solidFill>
                  <a:srgbClr val="404040"/>
                </a:solidFill>
                <a:highlight>
                  <a:schemeClr val="lt1"/>
                </a:highlight>
                <a:latin typeface="Calibri"/>
                <a:ea typeface="Calibri"/>
                <a:cs typeface="Gill Sans" panose="020B0502020104020203"/>
                <a:sym typeface="Calibri"/>
              </a:rPr>
              <a:t>650+ ACE Courses Articulated or Pending Approval​</a:t>
            </a:r>
            <a:endParaRPr sz="4800" dirty="0">
              <a:solidFill>
                <a:srgbClr val="404040"/>
              </a:solidFill>
              <a:highlight>
                <a:schemeClr val="lt1"/>
              </a:highlight>
              <a:latin typeface="Calibri"/>
              <a:ea typeface="Calibri"/>
              <a:cs typeface="Gill Sans" panose="020B0502020104020203"/>
              <a:sym typeface="Calibri"/>
            </a:endParaRPr>
          </a:p>
          <a:p>
            <a:pPr indent="-410199">
              <a:buClr>
                <a:schemeClr val="dk1"/>
              </a:buClr>
              <a:buSzPct val="47222"/>
            </a:pPr>
            <a:r>
              <a:rPr lang="en" sz="4800" dirty="0">
                <a:solidFill>
                  <a:srgbClr val="404040"/>
                </a:solidFill>
                <a:highlight>
                  <a:schemeClr val="lt1"/>
                </a:highlight>
                <a:latin typeface="Calibri"/>
                <a:ea typeface="Calibri"/>
                <a:cs typeface="Gill Sans" panose="020B0502020104020203"/>
                <a:sym typeface="Calibri"/>
              </a:rPr>
              <a:t>150+ College Courses Articulated​</a:t>
            </a:r>
            <a:endParaRPr sz="4800" dirty="0">
              <a:solidFill>
                <a:srgbClr val="404040"/>
              </a:solidFill>
              <a:highlight>
                <a:schemeClr val="lt1"/>
              </a:highlight>
              <a:latin typeface="Calibri"/>
              <a:ea typeface="Calibri"/>
              <a:cs typeface="Gill Sans" panose="020B0502020104020203"/>
              <a:sym typeface="Calibri"/>
            </a:endParaRPr>
          </a:p>
          <a:p>
            <a:pPr indent="-410199">
              <a:buClr>
                <a:schemeClr val="dk1"/>
              </a:buClr>
              <a:buSzPct val="47222"/>
            </a:pPr>
            <a:r>
              <a:rPr lang="en" sz="4800" dirty="0">
                <a:solidFill>
                  <a:srgbClr val="404040"/>
                </a:solidFill>
                <a:highlight>
                  <a:schemeClr val="lt1"/>
                </a:highlight>
                <a:latin typeface="Calibri"/>
                <a:ea typeface="Calibri"/>
                <a:cs typeface="Gill Sans" panose="020B0502020104020203"/>
                <a:sym typeface="Calibri"/>
              </a:rPr>
              <a:t>Statewide first responder credit recommendations underway​</a:t>
            </a:r>
            <a:endParaRPr sz="4800" dirty="0">
              <a:solidFill>
                <a:srgbClr val="404040"/>
              </a:solidFill>
              <a:highlight>
                <a:schemeClr val="lt1"/>
              </a:highlight>
              <a:latin typeface="Calibri"/>
              <a:ea typeface="Calibri"/>
              <a:cs typeface="Gill Sans" panose="020B0502020104020203"/>
              <a:sym typeface="Calibri"/>
            </a:endParaRPr>
          </a:p>
          <a:p>
            <a:pPr indent="-410199">
              <a:buClr>
                <a:schemeClr val="dk1"/>
              </a:buClr>
              <a:buSzPct val="47222"/>
            </a:pPr>
            <a:r>
              <a:rPr lang="en" sz="4800" dirty="0">
                <a:solidFill>
                  <a:srgbClr val="404040"/>
                </a:solidFill>
                <a:highlight>
                  <a:schemeClr val="lt1"/>
                </a:highlight>
                <a:latin typeface="Calibri"/>
                <a:ea typeface="Calibri"/>
                <a:cs typeface="Gill Sans" panose="020B0502020104020203"/>
                <a:sym typeface="Calibri"/>
              </a:rPr>
              <a:t>Non-military CPL exhibit building underway</a:t>
            </a:r>
            <a:endParaRPr sz="4800" dirty="0">
              <a:solidFill>
                <a:srgbClr val="404040"/>
              </a:solidFill>
              <a:highlight>
                <a:schemeClr val="lt1"/>
              </a:highlight>
              <a:latin typeface="Calibri"/>
              <a:ea typeface="Calibri"/>
              <a:cs typeface="Gill Sans" panose="020B0502020104020203"/>
              <a:sym typeface="Calibri"/>
            </a:endParaRPr>
          </a:p>
          <a:p>
            <a:pPr indent="0">
              <a:spcAft>
                <a:spcPts val="1600"/>
              </a:spcAft>
              <a:buClr>
                <a:srgbClr val="262626"/>
              </a:buClr>
              <a:buSzPct val="83333"/>
              <a:buNone/>
            </a:pPr>
            <a:endParaRPr dirty="0">
              <a:cs typeface="Gill Sans" panose="020B0502020104020203"/>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1"/>
          <p:cNvSpPr txBox="1">
            <a:spLocks noGrp="1"/>
          </p:cNvSpPr>
          <p:nvPr>
            <p:ph type="title"/>
          </p:nvPr>
        </p:nvSpPr>
        <p:spPr>
          <a:xfrm>
            <a:off x="415600" y="2867800"/>
            <a:ext cx="11360800" cy="1122400"/>
          </a:xfrm>
          <a:prstGeom prst="rect">
            <a:avLst/>
          </a:prstGeom>
        </p:spPr>
        <p:txBody>
          <a:bodyPr spcFirstLastPara="1" vert="horz" wrap="square" lIns="121900" tIns="121900" rIns="121900" bIns="121900" rtlCol="0" anchor="ctr" anchorCtr="0">
            <a:normAutofit/>
          </a:bodyPr>
          <a:lstStyle/>
          <a:p>
            <a:r>
              <a:rPr lang="en" b="1" dirty="0"/>
              <a:t>CCCCO Vision 2030</a:t>
            </a:r>
            <a:endParaRPr b="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2"/>
          <p:cNvSpPr txBox="1">
            <a:spLocks noGrp="1"/>
          </p:cNvSpPr>
          <p:nvPr>
            <p:ph type="title"/>
          </p:nvPr>
        </p:nvSpPr>
        <p:spPr>
          <a:xfrm>
            <a:off x="415600" y="490667"/>
            <a:ext cx="11360800" cy="763600"/>
          </a:xfrm>
          <a:prstGeom prst="rect">
            <a:avLst/>
          </a:prstGeom>
        </p:spPr>
        <p:txBody>
          <a:bodyPr spcFirstLastPara="1" vert="horz" wrap="square" lIns="121900" tIns="121900" rIns="121900" bIns="121900" rtlCol="0" anchor="t" anchorCtr="0">
            <a:noAutofit/>
          </a:bodyPr>
          <a:lstStyle/>
          <a:p>
            <a:pPr marL="609585">
              <a:lnSpc>
                <a:spcPct val="115000"/>
              </a:lnSpc>
              <a:buSzPts val="990"/>
            </a:pPr>
            <a:r>
              <a:rPr lang="en" sz="2693" b="1">
                <a:solidFill>
                  <a:schemeClr val="dk2"/>
                </a:solidFill>
              </a:rPr>
              <a:t>California Community College Chancellor’s Office Vision 2023</a:t>
            </a:r>
            <a:endParaRPr sz="2693" b="1">
              <a:solidFill>
                <a:schemeClr val="dk2"/>
              </a:solidFill>
            </a:endParaRPr>
          </a:p>
          <a:p>
            <a:pPr>
              <a:spcBef>
                <a:spcPts val="1600"/>
              </a:spcBef>
              <a:buSzPts val="990"/>
            </a:pPr>
            <a:endParaRPr sz="3360"/>
          </a:p>
        </p:txBody>
      </p:sp>
      <p:sp>
        <p:nvSpPr>
          <p:cNvPr id="186" name="Google Shape;186;p32"/>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fontScale="70000" lnSpcReduction="20000"/>
          </a:bodyPr>
          <a:lstStyle/>
          <a:p>
            <a:pPr marL="0" indent="0">
              <a:buNone/>
            </a:pPr>
            <a:r>
              <a:rPr lang="en" dirty="0"/>
              <a:t>Vision 2030 is a framework that builds on the goals of the Vision for Success (20172022) and the governor’s Roadmap (2022-2027). It incorporates:</a:t>
            </a:r>
            <a:endParaRPr dirty="0"/>
          </a:p>
          <a:p>
            <a:pPr marL="457200" indent="-457200">
              <a:spcBef>
                <a:spcPts val="1600"/>
              </a:spcBef>
              <a:buSzPct val="80000"/>
              <a:buFont typeface="Arial" panose="020B0604020202020204" pitchFamily="34" charset="0"/>
              <a:buChar char="•"/>
            </a:pPr>
            <a:r>
              <a:rPr lang="en" dirty="0"/>
              <a:t>Equity in access, a focus on proactively bringing learning opportunities to prospective students where they are rather than waiting for them to come to us. </a:t>
            </a:r>
            <a:endParaRPr dirty="0"/>
          </a:p>
          <a:p>
            <a:pPr marL="457200" indent="-457200">
              <a:spcBef>
                <a:spcPts val="1600"/>
              </a:spcBef>
              <a:buFont typeface="Arial" panose="020B0604020202020204" pitchFamily="34" charset="0"/>
              <a:buChar char="•"/>
            </a:pPr>
            <a:r>
              <a:rPr lang="en" dirty="0"/>
              <a:t>Equity in support, a focus on strengthening learning spaces to ensure every student experiences a sense of belonging and connectedness and has easy access to an ecosystem of high-touch services.  </a:t>
            </a:r>
            <a:endParaRPr dirty="0"/>
          </a:p>
          <a:p>
            <a:pPr marL="457200" indent="-457200">
              <a:spcBef>
                <a:spcPts val="1600"/>
              </a:spcBef>
              <a:buFont typeface="Arial" panose="020B0604020202020204" pitchFamily="34" charset="0"/>
              <a:buChar char="•"/>
            </a:pPr>
            <a:r>
              <a:rPr lang="en" dirty="0"/>
              <a:t>Engagement with the challenges and opportunities of generative artificial intelligence (AI) and the urgent need to address the troublesome effects of climate change.</a:t>
            </a:r>
            <a:endParaRPr dirty="0"/>
          </a:p>
          <a:p>
            <a:pPr marL="457200" indent="-457200">
              <a:spcBef>
                <a:spcPts val="1600"/>
              </a:spcBef>
              <a:buFont typeface="Arial" panose="020B0604020202020204" pitchFamily="34" charset="0"/>
              <a:buChar char="•"/>
            </a:pPr>
            <a:r>
              <a:rPr lang="en" dirty="0"/>
              <a:t>The intent of the framework is to: </a:t>
            </a:r>
            <a:endParaRPr dirty="0"/>
          </a:p>
          <a:p>
            <a:pPr marL="457200" indent="-457200">
              <a:spcBef>
                <a:spcPts val="1600"/>
              </a:spcBef>
              <a:buFont typeface="Arial" panose="020B0604020202020204" pitchFamily="34" charset="0"/>
              <a:buChar char="•"/>
            </a:pPr>
            <a:r>
              <a:rPr lang="en" dirty="0"/>
              <a:t>Draw from what we have learned in recent years to continue with what works, fix what doesn’t, and create what is missing. </a:t>
            </a:r>
            <a:endParaRPr dirty="0"/>
          </a:p>
          <a:p>
            <a:pPr marL="457200" indent="-457200">
              <a:spcBef>
                <a:spcPts val="1600"/>
              </a:spcBef>
              <a:spcAft>
                <a:spcPts val="1600"/>
              </a:spcAft>
              <a:buFont typeface="Arial" panose="020B0604020202020204" pitchFamily="34" charset="0"/>
              <a:buChar char="•"/>
            </a:pPr>
            <a:r>
              <a:rPr lang="en" dirty="0"/>
              <a:t>Galvanize local, regional, and statewide action toward demolishing barriers for students and communities. </a:t>
            </a:r>
            <a:endParaRP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3"/>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pPr>
              <a:lnSpc>
                <a:spcPct val="115000"/>
              </a:lnSpc>
              <a:spcAft>
                <a:spcPts val="1600"/>
              </a:spcAft>
              <a:buClr>
                <a:schemeClr val="dk1"/>
              </a:buClr>
              <a:buSzPct val="61111"/>
            </a:pPr>
            <a:r>
              <a:rPr lang="en" sz="2800" b="1" dirty="0">
                <a:solidFill>
                  <a:schemeClr val="dk2"/>
                </a:solidFill>
              </a:rPr>
              <a:t>CCCCO Vision 2023: 3 Goals and 6 Outcomes</a:t>
            </a:r>
            <a:endParaRPr sz="4800" b="1" dirty="0"/>
          </a:p>
        </p:txBody>
      </p:sp>
      <p:sp>
        <p:nvSpPr>
          <p:cNvPr id="192" name="Google Shape;192;p33"/>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fontScale="85000" lnSpcReduction="20000"/>
          </a:bodyPr>
          <a:lstStyle/>
          <a:p>
            <a:pPr marL="0" indent="0">
              <a:buNone/>
            </a:pPr>
            <a:r>
              <a:rPr lang="en" b="1" dirty="0"/>
              <a:t>(1) Equity in Success</a:t>
            </a:r>
            <a:endParaRPr b="1" dirty="0"/>
          </a:p>
          <a:p>
            <a:pPr marL="609585" lvl="1" indent="0">
              <a:spcBef>
                <a:spcPts val="1600"/>
              </a:spcBef>
              <a:buNone/>
            </a:pPr>
            <a:r>
              <a:rPr lang="en" dirty="0"/>
              <a:t> i. Increase completion of a degree or certificate with equity</a:t>
            </a:r>
            <a:endParaRPr dirty="0"/>
          </a:p>
          <a:p>
            <a:pPr marL="609585" lvl="1" indent="0">
              <a:spcBef>
                <a:spcPts val="1600"/>
              </a:spcBef>
              <a:buNone/>
            </a:pPr>
            <a:r>
              <a:rPr lang="en" dirty="0"/>
              <a:t> ii. Increase baccalaureate attainment with equity</a:t>
            </a:r>
            <a:endParaRPr dirty="0"/>
          </a:p>
          <a:p>
            <a:pPr marL="609585" lvl="1" indent="0">
              <a:spcBef>
                <a:spcPts val="1600"/>
              </a:spcBef>
              <a:buNone/>
            </a:pPr>
            <a:r>
              <a:rPr lang="en" dirty="0"/>
              <a:t> iii. Increase share of graduates earning a living wage</a:t>
            </a:r>
            <a:endParaRPr dirty="0"/>
          </a:p>
          <a:p>
            <a:pPr marL="0" indent="0">
              <a:spcBef>
                <a:spcPts val="1600"/>
              </a:spcBef>
              <a:buNone/>
            </a:pPr>
            <a:r>
              <a:rPr lang="en" b="1" dirty="0"/>
              <a:t> (2) Equity in Access</a:t>
            </a:r>
            <a:endParaRPr b="1" dirty="0"/>
          </a:p>
          <a:p>
            <a:pPr marL="0" indent="0">
              <a:spcBef>
                <a:spcPts val="1600"/>
              </a:spcBef>
              <a:buNone/>
            </a:pPr>
            <a:r>
              <a:rPr lang="en" dirty="0"/>
              <a:t> 	iv. Increase participation/enrollments for dual enrollment, justice involved individuals, veterans, working adults, low-income adults </a:t>
            </a:r>
            <a:endParaRPr dirty="0"/>
          </a:p>
          <a:p>
            <a:pPr marL="0" indent="0">
              <a:spcBef>
                <a:spcPts val="1600"/>
              </a:spcBef>
              <a:buNone/>
            </a:pPr>
            <a:r>
              <a:rPr lang="en" b="1" dirty="0"/>
              <a:t>(3) Equity in Suppor</a:t>
            </a:r>
            <a:r>
              <a:rPr lang="en" dirty="0"/>
              <a:t>t </a:t>
            </a:r>
            <a:endParaRPr dirty="0"/>
          </a:p>
          <a:p>
            <a:pPr marL="609585" lvl="1" indent="0">
              <a:spcBef>
                <a:spcPts val="1600"/>
              </a:spcBef>
              <a:buNone/>
            </a:pPr>
            <a:r>
              <a:rPr lang="en" dirty="0"/>
              <a:t>v. Increase number of Pell grant and CCPG recipients</a:t>
            </a:r>
            <a:endParaRPr dirty="0"/>
          </a:p>
          <a:p>
            <a:pPr marL="609585" lvl="1" indent="0">
              <a:spcBef>
                <a:spcPts val="1600"/>
              </a:spcBef>
              <a:spcAft>
                <a:spcPts val="1600"/>
              </a:spcAft>
              <a:buNone/>
            </a:pPr>
            <a:r>
              <a:rPr lang="en" dirty="0"/>
              <a:t> vi. Reduce units to Associate Degree for Transfer </a:t>
            </a:r>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2" name="Title 1">
            <a:extLst>
              <a:ext uri="{FF2B5EF4-FFF2-40B4-BE49-F238E27FC236}">
                <a16:creationId xmlns:a16="http://schemas.microsoft.com/office/drawing/2014/main" id="{9C380E86-2E58-45FA-969A-FB8155A1DBC0}"/>
              </a:ext>
            </a:extLst>
          </p:cNvPr>
          <p:cNvSpPr>
            <a:spLocks noGrp="1"/>
          </p:cNvSpPr>
          <p:nvPr>
            <p:ph type="title" idx="4294967295"/>
          </p:nvPr>
        </p:nvSpPr>
        <p:spPr>
          <a:xfrm>
            <a:off x="0" y="365125"/>
            <a:ext cx="10515600" cy="1325563"/>
          </a:xfrm>
        </p:spPr>
        <p:txBody>
          <a:bodyPr/>
          <a:lstStyle/>
          <a:p>
            <a:r>
              <a:rPr lang="en-US" dirty="0"/>
              <a:t>CTE State Plan </a:t>
            </a:r>
          </a:p>
        </p:txBody>
      </p:sp>
      <p:pic>
        <p:nvPicPr>
          <p:cNvPr id="198" name="Google Shape;198;p34" descr="Chancellors Office Logo">
            <a:extLst>
              <a:ext uri="{C183D7F6-B498-43B3-948B-1728B52AA6E4}">
                <adec:decorative xmlns:adec="http://schemas.microsoft.com/office/drawing/2017/decorative" val="0"/>
              </a:ext>
            </a:extLst>
          </p:cNvPr>
          <p:cNvPicPr preferRelativeResize="0"/>
          <p:nvPr/>
        </p:nvPicPr>
        <p:blipFill rotWithShape="1">
          <a:blip r:embed="rId3">
            <a:alphaModFix/>
          </a:blip>
          <a:srcRect/>
          <a:stretch/>
        </p:blipFill>
        <p:spPr>
          <a:xfrm>
            <a:off x="5210175" y="695326"/>
            <a:ext cx="5600700" cy="733425"/>
          </a:xfrm>
          <a:prstGeom prst="rect">
            <a:avLst/>
          </a:prstGeom>
          <a:noFill/>
          <a:ln>
            <a:noFill/>
          </a:ln>
        </p:spPr>
      </p:pic>
      <p:sp>
        <p:nvSpPr>
          <p:cNvPr id="202" name="Google Shape;202;p34"/>
          <p:cNvSpPr txBox="1"/>
          <p:nvPr/>
        </p:nvSpPr>
        <p:spPr>
          <a:xfrm>
            <a:off x="5210175" y="1828800"/>
            <a:ext cx="6789875" cy="2574359"/>
          </a:xfrm>
          <a:prstGeom prst="rect">
            <a:avLst/>
          </a:prstGeom>
          <a:noFill/>
          <a:ln>
            <a:noFill/>
          </a:ln>
        </p:spPr>
        <p:txBody>
          <a:bodyPr spcFirstLastPara="1" wrap="square" lIns="0" tIns="0" rIns="0" bIns="0" anchor="t" anchorCtr="0">
            <a:spAutoFit/>
          </a:bodyPr>
          <a:lstStyle/>
          <a:p>
            <a:pPr>
              <a:lnSpc>
                <a:spcPct val="102370"/>
              </a:lnSpc>
            </a:pPr>
            <a:r>
              <a:rPr lang="en" sz="5467" dirty="0">
                <a:solidFill>
                  <a:srgbClr val="002F6D"/>
                </a:solidFill>
                <a:latin typeface="Arial"/>
                <a:ea typeface="Arial"/>
                <a:cs typeface="Arial"/>
                <a:sym typeface="Arial"/>
              </a:rPr>
              <a:t>The California State Updates to CTE Plans and Programs</a:t>
            </a:r>
            <a:endParaRPr sz="1467" dirty="0"/>
          </a:p>
        </p:txBody>
      </p:sp>
      <p:pic>
        <p:nvPicPr>
          <p:cNvPr id="199" name="Google Shape;199;p34">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63503" y="-63503"/>
            <a:ext cx="5070472" cy="6984997"/>
          </a:xfrm>
          <a:prstGeom prst="rect">
            <a:avLst/>
          </a:prstGeom>
          <a:noFill/>
          <a:ln>
            <a:noFill/>
          </a:ln>
        </p:spPr>
      </p:pic>
      <p:pic>
        <p:nvPicPr>
          <p:cNvPr id="200" name="Google Shape;200;p34">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11334751" y="6153151"/>
            <a:ext cx="361951" cy="371475"/>
          </a:xfrm>
          <a:prstGeom prst="rect">
            <a:avLst/>
          </a:prstGeom>
          <a:noFill/>
          <a:ln>
            <a:noFill/>
          </a:ln>
        </p:spPr>
      </p:pic>
      <p:pic>
        <p:nvPicPr>
          <p:cNvPr id="201" name="Google Shape;201;p34">
            <a:extLst>
              <a:ext uri="{C183D7F6-B498-43B3-948B-1728B52AA6E4}">
                <adec:decorative xmlns:adec="http://schemas.microsoft.com/office/drawing/2017/decorative" val="1"/>
              </a:ext>
            </a:extLst>
          </p:cNvPr>
          <p:cNvPicPr preferRelativeResize="0"/>
          <p:nvPr/>
        </p:nvPicPr>
        <p:blipFill rotWithShape="1">
          <a:blip r:embed="rId6">
            <a:alphaModFix/>
          </a:blip>
          <a:srcRect/>
          <a:stretch/>
        </p:blipFill>
        <p:spPr>
          <a:xfrm>
            <a:off x="1" y="914400"/>
            <a:ext cx="4686300" cy="4505325"/>
          </a:xfrm>
          <a:prstGeom prst="rect">
            <a:avLst/>
          </a:prstGeom>
          <a:noFill/>
          <a:ln>
            <a:noFill/>
          </a:ln>
        </p:spPr>
      </p:pic>
      <p:sp>
        <p:nvSpPr>
          <p:cNvPr id="203" name="Google Shape;203;p34"/>
          <p:cNvSpPr txBox="1"/>
          <p:nvPr/>
        </p:nvSpPr>
        <p:spPr>
          <a:xfrm>
            <a:off x="11478893" y="6228999"/>
            <a:ext cx="75743" cy="258532"/>
          </a:xfrm>
          <a:prstGeom prst="rect">
            <a:avLst/>
          </a:prstGeom>
          <a:noFill/>
          <a:ln>
            <a:noFill/>
          </a:ln>
        </p:spPr>
        <p:txBody>
          <a:bodyPr spcFirstLastPara="1" wrap="square" lIns="0" tIns="0" rIns="0" bIns="0" anchor="t" anchorCtr="0">
            <a:spAutoFit/>
          </a:bodyPr>
          <a:lstStyle/>
          <a:p>
            <a:pPr>
              <a:lnSpc>
                <a:spcPct val="139916"/>
              </a:lnSpc>
            </a:pPr>
            <a:r>
              <a:rPr lang="en" sz="1200">
                <a:solidFill>
                  <a:srgbClr val="53575A"/>
                </a:solidFill>
                <a:latin typeface="Arial"/>
                <a:ea typeface="Arial"/>
                <a:cs typeface="Arial"/>
                <a:sym typeface="Arial"/>
              </a:rPr>
              <a:t>1</a:t>
            </a:r>
            <a:endParaRPr sz="1467"/>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Shape 208"/>
        <p:cNvGrpSpPr/>
        <p:nvPr/>
      </p:nvGrpSpPr>
      <p:grpSpPr>
        <a:xfrm>
          <a:off x="0" y="0"/>
          <a:ext cx="0" cy="0"/>
          <a:chOff x="0" y="0"/>
          <a:chExt cx="0" cy="0"/>
        </a:xfrm>
      </p:grpSpPr>
      <p:pic>
        <p:nvPicPr>
          <p:cNvPr id="209" name="Google Shape;209;p35">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750398" y="978160"/>
            <a:ext cx="5149815" cy="5609968"/>
          </a:xfrm>
          <a:prstGeom prst="rect">
            <a:avLst/>
          </a:prstGeom>
          <a:noFill/>
          <a:ln>
            <a:noFill/>
          </a:ln>
        </p:spPr>
      </p:pic>
      <p:sp>
        <p:nvSpPr>
          <p:cNvPr id="2" name="Title 1">
            <a:extLst>
              <a:ext uri="{FF2B5EF4-FFF2-40B4-BE49-F238E27FC236}">
                <a16:creationId xmlns:a16="http://schemas.microsoft.com/office/drawing/2014/main" id="{5D94F248-89B4-420A-9DB0-11C1CBEE9624}"/>
              </a:ext>
              <a:ext uri="{C183D7F6-B498-43B3-948B-1728B52AA6E4}">
                <adec:decorative xmlns:adec="http://schemas.microsoft.com/office/drawing/2017/decorative" val="1"/>
              </a:ext>
            </a:extLst>
          </p:cNvPr>
          <p:cNvSpPr>
            <a:spLocks noGrp="1"/>
          </p:cNvSpPr>
          <p:nvPr>
            <p:ph type="title" idx="4294967295"/>
          </p:nvPr>
        </p:nvSpPr>
        <p:spPr>
          <a:xfrm>
            <a:off x="0" y="365125"/>
            <a:ext cx="10515600" cy="1325563"/>
          </a:xfrm>
        </p:spPr>
        <p:txBody>
          <a:bodyPr/>
          <a:lstStyle/>
          <a:p>
            <a:r>
              <a:rPr lang="en-US" dirty="0">
                <a:solidFill>
                  <a:schemeClr val="bg1"/>
                </a:solidFill>
              </a:rPr>
              <a:t>CTE Technical Education Guiding Principles </a:t>
            </a:r>
          </a:p>
        </p:txBody>
      </p:sp>
      <p:sp>
        <p:nvSpPr>
          <p:cNvPr id="211" name="Google Shape;211;p35"/>
          <p:cNvSpPr txBox="1"/>
          <p:nvPr/>
        </p:nvSpPr>
        <p:spPr>
          <a:xfrm>
            <a:off x="953100" y="234633"/>
            <a:ext cx="9314400" cy="1895904"/>
          </a:xfrm>
          <a:prstGeom prst="rect">
            <a:avLst/>
          </a:prstGeom>
          <a:noFill/>
          <a:ln>
            <a:noFill/>
          </a:ln>
        </p:spPr>
        <p:txBody>
          <a:bodyPr spcFirstLastPara="1" wrap="square" lIns="0" tIns="0" rIns="0" bIns="0" anchor="t" anchorCtr="0">
            <a:spAutoFit/>
          </a:bodyPr>
          <a:lstStyle/>
          <a:p>
            <a:pPr algn="ctr">
              <a:lnSpc>
                <a:spcPct val="140000"/>
              </a:lnSpc>
            </a:pPr>
            <a:r>
              <a:rPr lang="en" sz="4400">
                <a:solidFill>
                  <a:srgbClr val="002F6D"/>
                </a:solidFill>
                <a:latin typeface="Arial"/>
                <a:ea typeface="Arial"/>
                <a:cs typeface="Arial"/>
                <a:sym typeface="Arial"/>
              </a:rPr>
              <a:t>Career Technical Education </a:t>
            </a:r>
            <a:endParaRPr sz="1467"/>
          </a:p>
          <a:p>
            <a:pPr algn="ctr">
              <a:lnSpc>
                <a:spcPct val="140000"/>
              </a:lnSpc>
            </a:pPr>
            <a:r>
              <a:rPr lang="en" sz="4400">
                <a:solidFill>
                  <a:srgbClr val="002F6D"/>
                </a:solidFill>
                <a:latin typeface="Arial"/>
                <a:ea typeface="Arial"/>
                <a:cs typeface="Arial"/>
                <a:sym typeface="Arial"/>
              </a:rPr>
              <a:t>Guiding Principles</a:t>
            </a:r>
            <a:endParaRPr sz="4400">
              <a:solidFill>
                <a:srgbClr val="002F6D"/>
              </a:solidFill>
              <a:latin typeface="Arial"/>
              <a:ea typeface="Arial"/>
              <a:cs typeface="Arial"/>
              <a:sym typeface="Arial"/>
            </a:endParaRPr>
          </a:p>
        </p:txBody>
      </p:sp>
      <p:sp>
        <p:nvSpPr>
          <p:cNvPr id="213" name="Google Shape;213;p35"/>
          <p:cNvSpPr txBox="1"/>
          <p:nvPr/>
        </p:nvSpPr>
        <p:spPr>
          <a:xfrm>
            <a:off x="609600" y="1992231"/>
            <a:ext cx="11408267" cy="3877985"/>
          </a:xfrm>
          <a:prstGeom prst="rect">
            <a:avLst/>
          </a:prstGeom>
          <a:noFill/>
          <a:ln>
            <a:noFill/>
          </a:ln>
        </p:spPr>
        <p:txBody>
          <a:bodyPr spcFirstLastPara="1" wrap="square" lIns="0" tIns="0" rIns="0" bIns="0" anchor="t" anchorCtr="0">
            <a:spAutoFit/>
          </a:bodyPr>
          <a:lstStyle/>
          <a:p>
            <a:pPr marL="457189" indent="-448722">
              <a:lnSpc>
                <a:spcPct val="150000"/>
              </a:lnSpc>
              <a:buClr>
                <a:srgbClr val="555555"/>
              </a:buClr>
              <a:buSzPts val="2100"/>
              <a:buFont typeface="Arial"/>
              <a:buChar char="•"/>
            </a:pPr>
            <a:r>
              <a:rPr lang="en" sz="2800" dirty="0">
                <a:solidFill>
                  <a:srgbClr val="555555"/>
                </a:solidFill>
                <a:latin typeface="Gill Sans"/>
                <a:ea typeface="Arial"/>
                <a:cs typeface="Arial"/>
                <a:sym typeface="Arial"/>
              </a:rPr>
              <a:t>Focus on a Student-Centered Delivery of Services for all K–14+ college and career pathways</a:t>
            </a:r>
            <a:endParaRPr sz="1467" dirty="0">
              <a:latin typeface="Gill Sans"/>
            </a:endParaRPr>
          </a:p>
          <a:p>
            <a:pPr marL="457189" indent="-448722">
              <a:lnSpc>
                <a:spcPct val="150000"/>
              </a:lnSpc>
              <a:buClr>
                <a:srgbClr val="555555"/>
              </a:buClr>
              <a:buSzPts val="2100"/>
              <a:buFont typeface="Arial"/>
              <a:buChar char="•"/>
            </a:pPr>
            <a:r>
              <a:rPr lang="en" sz="2800" dirty="0">
                <a:solidFill>
                  <a:srgbClr val="555555"/>
                </a:solidFill>
                <a:latin typeface="Gill Sans"/>
                <a:ea typeface="Arial"/>
                <a:cs typeface="Arial"/>
                <a:sym typeface="Arial"/>
              </a:rPr>
              <a:t>Promote Equity and Access</a:t>
            </a:r>
            <a:endParaRPr sz="1467" dirty="0">
              <a:latin typeface="Gill Sans"/>
            </a:endParaRPr>
          </a:p>
          <a:p>
            <a:pPr marL="457189" indent="-448722">
              <a:lnSpc>
                <a:spcPct val="150000"/>
              </a:lnSpc>
              <a:buClr>
                <a:srgbClr val="555555"/>
              </a:buClr>
              <a:buSzPts val="2100"/>
              <a:buFont typeface="Arial"/>
              <a:buChar char="•"/>
            </a:pPr>
            <a:r>
              <a:rPr lang="en" sz="2800" dirty="0">
                <a:solidFill>
                  <a:srgbClr val="555555"/>
                </a:solidFill>
                <a:latin typeface="Gill Sans"/>
                <a:ea typeface="Arial"/>
                <a:cs typeface="Arial"/>
                <a:sym typeface="Arial"/>
              </a:rPr>
              <a:t>Achieve System Alignment</a:t>
            </a:r>
            <a:endParaRPr sz="2800" dirty="0">
              <a:solidFill>
                <a:srgbClr val="555555"/>
              </a:solidFill>
              <a:latin typeface="Gill Sans"/>
              <a:ea typeface="Arial"/>
              <a:cs typeface="Arial"/>
              <a:sym typeface="Arial"/>
            </a:endParaRPr>
          </a:p>
          <a:p>
            <a:pPr marL="457189" indent="-448722">
              <a:lnSpc>
                <a:spcPct val="150000"/>
              </a:lnSpc>
              <a:buClr>
                <a:srgbClr val="555555"/>
              </a:buClr>
              <a:buSzPts val="2100"/>
              <a:buFont typeface="Arial"/>
              <a:buChar char="•"/>
            </a:pPr>
            <a:r>
              <a:rPr lang="en" sz="2800" dirty="0">
                <a:solidFill>
                  <a:srgbClr val="555555"/>
                </a:solidFill>
                <a:latin typeface="Gill Sans"/>
                <a:ea typeface="Arial"/>
                <a:cs typeface="Arial"/>
                <a:sym typeface="Arial"/>
              </a:rPr>
              <a:t>Support the Continuous Improvement and Capacity Building</a:t>
            </a:r>
            <a:endParaRPr sz="1467" dirty="0">
              <a:latin typeface="Gill Sans"/>
            </a:endParaRPr>
          </a:p>
          <a:p>
            <a:pPr marL="457189" indent="-448722">
              <a:lnSpc>
                <a:spcPct val="150000"/>
              </a:lnSpc>
              <a:buClr>
                <a:srgbClr val="555555"/>
              </a:buClr>
              <a:buSzPts val="2100"/>
              <a:buFont typeface="Arial"/>
              <a:buChar char="•"/>
            </a:pPr>
            <a:r>
              <a:rPr lang="en" sz="2800" dirty="0">
                <a:solidFill>
                  <a:srgbClr val="555555"/>
                </a:solidFill>
                <a:latin typeface="Gill Sans"/>
                <a:ea typeface="Arial"/>
                <a:cs typeface="Arial"/>
                <a:sym typeface="Arial"/>
              </a:rPr>
              <a:t>Ensure that State Priorities and Direction Lead the State Plan</a:t>
            </a:r>
            <a:endParaRPr sz="2800" dirty="0">
              <a:solidFill>
                <a:srgbClr val="53575A"/>
              </a:solidFill>
              <a:latin typeface="Gill Sans"/>
              <a:ea typeface="Calibri"/>
              <a:cs typeface="Calibri"/>
              <a:sym typeface="Calibri"/>
            </a:endParaRPr>
          </a:p>
        </p:txBody>
      </p:sp>
      <p:sp>
        <p:nvSpPr>
          <p:cNvPr id="212" name="Google Shape;212;p35"/>
          <p:cNvSpPr txBox="1"/>
          <p:nvPr/>
        </p:nvSpPr>
        <p:spPr>
          <a:xfrm>
            <a:off x="11478893" y="6228999"/>
            <a:ext cx="75743" cy="258532"/>
          </a:xfrm>
          <a:prstGeom prst="rect">
            <a:avLst/>
          </a:prstGeom>
          <a:noFill/>
          <a:ln>
            <a:noFill/>
          </a:ln>
        </p:spPr>
        <p:txBody>
          <a:bodyPr spcFirstLastPara="1" wrap="square" lIns="0" tIns="0" rIns="0" bIns="0" anchor="t" anchorCtr="0">
            <a:spAutoFit/>
          </a:bodyPr>
          <a:lstStyle/>
          <a:p>
            <a:pPr>
              <a:lnSpc>
                <a:spcPct val="139916"/>
              </a:lnSpc>
            </a:pPr>
            <a:r>
              <a:rPr lang="en" sz="1200">
                <a:solidFill>
                  <a:srgbClr val="53575A"/>
                </a:solidFill>
                <a:latin typeface="Arial"/>
                <a:ea typeface="Arial"/>
                <a:cs typeface="Arial"/>
                <a:sym typeface="Arial"/>
              </a:rPr>
              <a:t>9</a:t>
            </a:r>
            <a:endParaRPr sz="1467"/>
          </a:p>
        </p:txBody>
      </p:sp>
      <p:pic>
        <p:nvPicPr>
          <p:cNvPr id="210" name="Google Shape;210;p35">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381000" y="6022571"/>
            <a:ext cx="1600200" cy="578253"/>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Shape 218"/>
        <p:cNvGrpSpPr/>
        <p:nvPr/>
      </p:nvGrpSpPr>
      <p:grpSpPr>
        <a:xfrm>
          <a:off x="0" y="0"/>
          <a:ext cx="0" cy="0"/>
          <a:chOff x="0" y="0"/>
          <a:chExt cx="0" cy="0"/>
        </a:xfrm>
      </p:grpSpPr>
      <p:pic>
        <p:nvPicPr>
          <p:cNvPr id="219" name="Google Shape;219;p36">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775266" y="1175583"/>
            <a:ext cx="5149815" cy="5609968"/>
          </a:xfrm>
          <a:prstGeom prst="rect">
            <a:avLst/>
          </a:prstGeom>
          <a:noFill/>
          <a:ln>
            <a:noFill/>
          </a:ln>
        </p:spPr>
      </p:pic>
      <p:sp>
        <p:nvSpPr>
          <p:cNvPr id="2" name="Title 1">
            <a:extLst>
              <a:ext uri="{FF2B5EF4-FFF2-40B4-BE49-F238E27FC236}">
                <a16:creationId xmlns:a16="http://schemas.microsoft.com/office/drawing/2014/main" id="{C6981A0E-BE62-47F3-8A7B-184F4227C47C}"/>
              </a:ext>
              <a:ext uri="{C183D7F6-B498-43B3-948B-1728B52AA6E4}">
                <adec:decorative xmlns:adec="http://schemas.microsoft.com/office/drawing/2017/decorative" val="1"/>
              </a:ext>
            </a:extLst>
          </p:cNvPr>
          <p:cNvSpPr>
            <a:spLocks noGrp="1"/>
          </p:cNvSpPr>
          <p:nvPr>
            <p:ph type="title" idx="4294967295"/>
          </p:nvPr>
        </p:nvSpPr>
        <p:spPr>
          <a:xfrm>
            <a:off x="0" y="365125"/>
            <a:ext cx="10515600" cy="1325563"/>
          </a:xfrm>
        </p:spPr>
        <p:txBody>
          <a:bodyPr/>
          <a:lstStyle/>
          <a:p>
            <a:r>
              <a:rPr lang="en-US" dirty="0">
                <a:solidFill>
                  <a:schemeClr val="bg1"/>
                </a:solidFill>
              </a:rPr>
              <a:t>CA Economy</a:t>
            </a:r>
          </a:p>
        </p:txBody>
      </p:sp>
      <p:sp>
        <p:nvSpPr>
          <p:cNvPr id="221" name="Google Shape;221;p36"/>
          <p:cNvSpPr txBox="1"/>
          <p:nvPr/>
        </p:nvSpPr>
        <p:spPr>
          <a:xfrm>
            <a:off x="1047317" y="180711"/>
            <a:ext cx="10089995" cy="1895904"/>
          </a:xfrm>
          <a:prstGeom prst="rect">
            <a:avLst/>
          </a:prstGeom>
          <a:noFill/>
          <a:ln>
            <a:noFill/>
          </a:ln>
        </p:spPr>
        <p:txBody>
          <a:bodyPr spcFirstLastPara="1" wrap="square" lIns="0" tIns="0" rIns="0" bIns="0" anchor="t" anchorCtr="0">
            <a:spAutoFit/>
          </a:bodyPr>
          <a:lstStyle/>
          <a:p>
            <a:pPr algn="ctr">
              <a:lnSpc>
                <a:spcPct val="140000"/>
              </a:lnSpc>
            </a:pPr>
            <a:r>
              <a:rPr lang="en" sz="4400">
                <a:solidFill>
                  <a:srgbClr val="002F6D"/>
                </a:solidFill>
                <a:latin typeface="Arial"/>
                <a:ea typeface="Arial"/>
                <a:cs typeface="Arial"/>
                <a:sym typeface="Arial"/>
              </a:rPr>
              <a:t>The California Economy</a:t>
            </a:r>
            <a:endParaRPr sz="1467"/>
          </a:p>
          <a:p>
            <a:pPr algn="ctr">
              <a:lnSpc>
                <a:spcPct val="140000"/>
              </a:lnSpc>
            </a:pPr>
            <a:r>
              <a:rPr lang="en" sz="4400">
                <a:solidFill>
                  <a:srgbClr val="002F6D"/>
                </a:solidFill>
                <a:latin typeface="Arial"/>
                <a:ea typeface="Arial"/>
                <a:cs typeface="Arial"/>
                <a:sym typeface="Arial"/>
              </a:rPr>
              <a:t>California Future of Work Commission </a:t>
            </a:r>
            <a:endParaRPr sz="1467"/>
          </a:p>
        </p:txBody>
      </p:sp>
      <p:sp>
        <p:nvSpPr>
          <p:cNvPr id="223" name="Google Shape;223;p36"/>
          <p:cNvSpPr txBox="1"/>
          <p:nvPr/>
        </p:nvSpPr>
        <p:spPr>
          <a:xfrm>
            <a:off x="804430" y="1226132"/>
            <a:ext cx="10575767" cy="4524315"/>
          </a:xfrm>
          <a:prstGeom prst="rect">
            <a:avLst/>
          </a:prstGeom>
          <a:noFill/>
          <a:ln>
            <a:noFill/>
          </a:ln>
        </p:spPr>
        <p:txBody>
          <a:bodyPr spcFirstLastPara="1" wrap="square" lIns="0" tIns="0" rIns="0" bIns="0" anchor="t" anchorCtr="0">
            <a:spAutoFit/>
          </a:bodyPr>
          <a:lstStyle/>
          <a:p>
            <a:pPr marL="457189" indent="-270927">
              <a:lnSpc>
                <a:spcPct val="150000"/>
              </a:lnSpc>
              <a:buClr>
                <a:schemeClr val="dk1"/>
              </a:buClr>
              <a:buSzPts val="2100"/>
            </a:pPr>
            <a:endParaRPr sz="2800" dirty="0">
              <a:solidFill>
                <a:srgbClr val="002F6D"/>
              </a:solidFill>
              <a:latin typeface="Arial"/>
              <a:ea typeface="Arial"/>
              <a:cs typeface="Gill Sans" panose="020B0502020104020203"/>
              <a:sym typeface="Arial"/>
            </a:endParaRPr>
          </a:p>
          <a:p>
            <a:pPr marL="457189" indent="-448722">
              <a:lnSpc>
                <a:spcPct val="150000"/>
              </a:lnSpc>
              <a:buClr>
                <a:srgbClr val="002F6D"/>
              </a:buClr>
              <a:buSzPts val="2100"/>
              <a:buFont typeface="Arial"/>
              <a:buChar char="•"/>
            </a:pPr>
            <a:r>
              <a:rPr lang="en" sz="2800" dirty="0">
                <a:solidFill>
                  <a:srgbClr val="002F6D"/>
                </a:solidFill>
                <a:latin typeface="Arial"/>
                <a:ea typeface="Arial"/>
                <a:cs typeface="Gill Sans" panose="020B0502020104020203"/>
                <a:sym typeface="Arial"/>
              </a:rPr>
              <a:t>31 percent of California’s workers made less than $15 per hour</a:t>
            </a:r>
            <a:endParaRPr sz="1467" dirty="0">
              <a:cs typeface="Gill Sans" panose="020B0502020104020203"/>
            </a:endParaRPr>
          </a:p>
          <a:p>
            <a:pPr marL="457189" indent="-448722">
              <a:lnSpc>
                <a:spcPct val="150000"/>
              </a:lnSpc>
              <a:buClr>
                <a:srgbClr val="002F6D"/>
              </a:buClr>
              <a:buSzPts val="2100"/>
              <a:buFont typeface="Arial"/>
              <a:buChar char="•"/>
            </a:pPr>
            <a:r>
              <a:rPr lang="en" sz="2800" dirty="0">
                <a:solidFill>
                  <a:srgbClr val="002F6D"/>
                </a:solidFill>
                <a:latin typeface="Arial"/>
                <a:ea typeface="Arial"/>
                <a:cs typeface="Gill Sans" panose="020B0502020104020203"/>
                <a:sym typeface="Arial"/>
              </a:rPr>
              <a:t>45 percent of Californians in poverty have at least one family member working full time</a:t>
            </a:r>
            <a:endParaRPr sz="2800" i="1" dirty="0">
              <a:solidFill>
                <a:srgbClr val="002F6D"/>
              </a:solidFill>
              <a:latin typeface="Arial"/>
              <a:ea typeface="Arial"/>
              <a:cs typeface="Gill Sans" panose="020B0502020104020203"/>
              <a:sym typeface="Arial"/>
            </a:endParaRPr>
          </a:p>
          <a:p>
            <a:pPr algn="ctr">
              <a:lnSpc>
                <a:spcPct val="150000"/>
              </a:lnSpc>
            </a:pPr>
            <a:r>
              <a:rPr lang="en" sz="2800" b="1" i="1" dirty="0">
                <a:solidFill>
                  <a:srgbClr val="002F6D"/>
                </a:solidFill>
                <a:latin typeface="Arial"/>
                <a:ea typeface="Arial"/>
                <a:cs typeface="Gill Sans" panose="020B0502020104020203"/>
                <a:sym typeface="Arial"/>
              </a:rPr>
              <a:t>California Future of Work Commission Recommendation</a:t>
            </a:r>
            <a:endParaRPr sz="1467" dirty="0">
              <a:cs typeface="Gill Sans" panose="020B0502020104020203"/>
            </a:endParaRPr>
          </a:p>
          <a:p>
            <a:pPr marL="457189" indent="-448722">
              <a:lnSpc>
                <a:spcPct val="150000"/>
              </a:lnSpc>
              <a:buClr>
                <a:srgbClr val="002F6D"/>
              </a:buClr>
              <a:buSzPts val="2100"/>
              <a:buFont typeface="Arial"/>
              <a:buChar char="•"/>
            </a:pPr>
            <a:r>
              <a:rPr lang="en" sz="2800" dirty="0">
                <a:solidFill>
                  <a:srgbClr val="002F6D"/>
                </a:solidFill>
                <a:latin typeface="Arial"/>
                <a:ea typeface="Arial"/>
                <a:cs typeface="Gill Sans" panose="020B0502020104020203"/>
                <a:sym typeface="Arial"/>
              </a:rPr>
              <a:t>Future-proof California with jobs and skills to prepare for technology, climate, and other unpredictable events </a:t>
            </a:r>
            <a:endParaRPr sz="1467" dirty="0">
              <a:cs typeface="Gill Sans" panose="020B0502020104020203"/>
            </a:endParaRPr>
          </a:p>
        </p:txBody>
      </p:sp>
      <p:pic>
        <p:nvPicPr>
          <p:cNvPr id="220" name="Google Shape;220;p36">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323852" y="6000751"/>
            <a:ext cx="1571625" cy="600075"/>
          </a:xfrm>
          <a:prstGeom prst="rect">
            <a:avLst/>
          </a:prstGeom>
          <a:noFill/>
          <a:ln>
            <a:noFill/>
          </a:ln>
        </p:spPr>
      </p:pic>
      <p:sp>
        <p:nvSpPr>
          <p:cNvPr id="222" name="Google Shape;222;p36"/>
          <p:cNvSpPr txBox="1"/>
          <p:nvPr/>
        </p:nvSpPr>
        <p:spPr>
          <a:xfrm>
            <a:off x="11440793" y="6228999"/>
            <a:ext cx="259700" cy="258532"/>
          </a:xfrm>
          <a:prstGeom prst="rect">
            <a:avLst/>
          </a:prstGeom>
          <a:noFill/>
          <a:ln>
            <a:noFill/>
          </a:ln>
        </p:spPr>
        <p:txBody>
          <a:bodyPr spcFirstLastPara="1" wrap="square" lIns="0" tIns="0" rIns="0" bIns="0" anchor="t" anchorCtr="0">
            <a:spAutoFit/>
          </a:bodyPr>
          <a:lstStyle/>
          <a:p>
            <a:pPr>
              <a:lnSpc>
                <a:spcPct val="139916"/>
              </a:lnSpc>
            </a:pPr>
            <a:r>
              <a:rPr lang="en" sz="1200">
                <a:solidFill>
                  <a:srgbClr val="53575A"/>
                </a:solidFill>
                <a:latin typeface="Arial"/>
                <a:ea typeface="Arial"/>
                <a:cs typeface="Arial"/>
                <a:sym typeface="Arial"/>
              </a:rPr>
              <a:t>13</a:t>
            </a:r>
            <a:endParaRPr sz="1467"/>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Shape 228"/>
        <p:cNvGrpSpPr/>
        <p:nvPr/>
      </p:nvGrpSpPr>
      <p:grpSpPr>
        <a:xfrm>
          <a:off x="0" y="0"/>
          <a:ext cx="0" cy="0"/>
          <a:chOff x="0" y="0"/>
          <a:chExt cx="0" cy="0"/>
        </a:xfrm>
      </p:grpSpPr>
      <p:pic>
        <p:nvPicPr>
          <p:cNvPr id="229" name="Google Shape;229;p3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775266" y="1175583"/>
            <a:ext cx="5149815" cy="5609968"/>
          </a:xfrm>
          <a:prstGeom prst="rect">
            <a:avLst/>
          </a:prstGeom>
          <a:noFill/>
          <a:ln>
            <a:noFill/>
          </a:ln>
        </p:spPr>
      </p:pic>
      <p:sp>
        <p:nvSpPr>
          <p:cNvPr id="2" name="Title 1">
            <a:extLst>
              <a:ext uri="{FF2B5EF4-FFF2-40B4-BE49-F238E27FC236}">
                <a16:creationId xmlns:a16="http://schemas.microsoft.com/office/drawing/2014/main" id="{17E78C69-CBFE-4F62-B6A0-12554DCBC116}"/>
              </a:ext>
              <a:ext uri="{C183D7F6-B498-43B3-948B-1728B52AA6E4}">
                <adec:decorative xmlns:adec="http://schemas.microsoft.com/office/drawing/2017/decorative" val="1"/>
              </a:ext>
            </a:extLst>
          </p:cNvPr>
          <p:cNvSpPr>
            <a:spLocks noGrp="1"/>
          </p:cNvSpPr>
          <p:nvPr>
            <p:ph type="title" idx="4294967295"/>
          </p:nvPr>
        </p:nvSpPr>
        <p:spPr>
          <a:xfrm>
            <a:off x="0" y="365125"/>
            <a:ext cx="10515600" cy="1325563"/>
          </a:xfrm>
        </p:spPr>
        <p:txBody>
          <a:bodyPr/>
          <a:lstStyle/>
          <a:p>
            <a:r>
              <a:rPr lang="en-US" dirty="0">
                <a:solidFill>
                  <a:schemeClr val="bg1"/>
                </a:solidFill>
              </a:rPr>
              <a:t>Short Term</a:t>
            </a:r>
            <a:r>
              <a:rPr lang="en-US" baseline="0" dirty="0">
                <a:solidFill>
                  <a:schemeClr val="bg1"/>
                </a:solidFill>
              </a:rPr>
              <a:t> Goals </a:t>
            </a:r>
            <a:endParaRPr lang="en-US" dirty="0">
              <a:solidFill>
                <a:schemeClr val="bg1"/>
              </a:solidFill>
            </a:endParaRPr>
          </a:p>
        </p:txBody>
      </p:sp>
      <p:sp>
        <p:nvSpPr>
          <p:cNvPr id="231" name="Google Shape;231;p37"/>
          <p:cNvSpPr txBox="1"/>
          <p:nvPr/>
        </p:nvSpPr>
        <p:spPr>
          <a:xfrm>
            <a:off x="1047317" y="180711"/>
            <a:ext cx="10089995" cy="1895904"/>
          </a:xfrm>
          <a:prstGeom prst="rect">
            <a:avLst/>
          </a:prstGeom>
          <a:noFill/>
          <a:ln>
            <a:noFill/>
          </a:ln>
        </p:spPr>
        <p:txBody>
          <a:bodyPr spcFirstLastPara="1" wrap="square" lIns="0" tIns="0" rIns="0" bIns="0" anchor="t" anchorCtr="0">
            <a:spAutoFit/>
          </a:bodyPr>
          <a:lstStyle/>
          <a:p>
            <a:pPr algn="ctr">
              <a:lnSpc>
                <a:spcPct val="140000"/>
              </a:lnSpc>
            </a:pPr>
            <a:r>
              <a:rPr lang="en" sz="4400">
                <a:solidFill>
                  <a:srgbClr val="002F6D"/>
                </a:solidFill>
                <a:latin typeface="Arial"/>
                <a:ea typeface="Arial"/>
                <a:cs typeface="Arial"/>
                <a:sym typeface="Arial"/>
              </a:rPr>
              <a:t>Career Technical Education Plan</a:t>
            </a:r>
            <a:endParaRPr sz="4400">
              <a:solidFill>
                <a:srgbClr val="002F6D"/>
              </a:solidFill>
              <a:latin typeface="Arial"/>
              <a:ea typeface="Arial"/>
              <a:cs typeface="Arial"/>
              <a:sym typeface="Arial"/>
            </a:endParaRPr>
          </a:p>
          <a:p>
            <a:pPr algn="ctr">
              <a:lnSpc>
                <a:spcPct val="140000"/>
              </a:lnSpc>
            </a:pPr>
            <a:r>
              <a:rPr lang="en" sz="4400" i="1">
                <a:solidFill>
                  <a:srgbClr val="002F6D"/>
                </a:solidFill>
                <a:latin typeface="Arial"/>
                <a:ea typeface="Arial"/>
                <a:cs typeface="Arial"/>
                <a:sym typeface="Arial"/>
              </a:rPr>
              <a:t>Short-Term Goals and Strategies</a:t>
            </a:r>
            <a:endParaRPr sz="4400" i="1">
              <a:solidFill>
                <a:srgbClr val="002F6D"/>
              </a:solidFill>
              <a:latin typeface="Arial"/>
              <a:ea typeface="Arial"/>
              <a:cs typeface="Arial"/>
              <a:sym typeface="Arial"/>
            </a:endParaRPr>
          </a:p>
        </p:txBody>
      </p:sp>
      <p:pic>
        <p:nvPicPr>
          <p:cNvPr id="230" name="Google Shape;230;p37">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323852" y="6000751"/>
            <a:ext cx="1571625" cy="600075"/>
          </a:xfrm>
          <a:prstGeom prst="rect">
            <a:avLst/>
          </a:prstGeom>
          <a:noFill/>
          <a:ln>
            <a:noFill/>
          </a:ln>
        </p:spPr>
      </p:pic>
      <p:sp>
        <p:nvSpPr>
          <p:cNvPr id="233" name="Google Shape;233;p37"/>
          <p:cNvSpPr txBox="1"/>
          <p:nvPr/>
        </p:nvSpPr>
        <p:spPr>
          <a:xfrm>
            <a:off x="561394" y="2571634"/>
            <a:ext cx="10575767" cy="3231654"/>
          </a:xfrm>
          <a:prstGeom prst="rect">
            <a:avLst/>
          </a:prstGeom>
          <a:noFill/>
          <a:ln>
            <a:noFill/>
          </a:ln>
        </p:spPr>
        <p:txBody>
          <a:bodyPr spcFirstLastPara="1" wrap="square" lIns="0" tIns="0" rIns="0" bIns="0" anchor="t" anchorCtr="0">
            <a:spAutoFit/>
          </a:bodyPr>
          <a:lstStyle/>
          <a:p>
            <a:pPr marL="457189" indent="-465655">
              <a:lnSpc>
                <a:spcPct val="150000"/>
              </a:lnSpc>
              <a:buClr>
                <a:srgbClr val="53575A"/>
              </a:buClr>
              <a:buSzPts val="2100"/>
              <a:buFont typeface="Arial"/>
              <a:buChar char="•"/>
            </a:pPr>
            <a:r>
              <a:rPr lang="en" sz="2800">
                <a:solidFill>
                  <a:srgbClr val="53575A"/>
                </a:solidFill>
                <a:latin typeface="Arial"/>
                <a:ea typeface="Arial"/>
                <a:cs typeface="Arial"/>
                <a:sym typeface="Arial"/>
              </a:rPr>
              <a:t>Boost data-informed decision-making for equity and impact</a:t>
            </a:r>
            <a:endParaRPr sz="1867">
              <a:solidFill>
                <a:schemeClr val="dk1"/>
              </a:solidFill>
              <a:latin typeface="Calibri"/>
              <a:ea typeface="Calibri"/>
              <a:cs typeface="Calibri"/>
              <a:sym typeface="Calibri"/>
            </a:endParaRPr>
          </a:p>
          <a:p>
            <a:pPr marL="457189" indent="-448722">
              <a:lnSpc>
                <a:spcPct val="150000"/>
              </a:lnSpc>
              <a:buClr>
                <a:srgbClr val="53575A"/>
              </a:buClr>
              <a:buSzPts val="2100"/>
              <a:buFont typeface="Arial"/>
              <a:buChar char="•"/>
            </a:pPr>
            <a:r>
              <a:rPr lang="en" sz="2800">
                <a:solidFill>
                  <a:srgbClr val="53575A"/>
                </a:solidFill>
                <a:latin typeface="Calibri"/>
                <a:ea typeface="Calibri"/>
                <a:cs typeface="Calibri"/>
                <a:sym typeface="Calibri"/>
              </a:rPr>
              <a:t>Expand work-based learning </a:t>
            </a:r>
            <a:endParaRPr sz="1467"/>
          </a:p>
          <a:p>
            <a:pPr marL="457189" indent="-448722">
              <a:lnSpc>
                <a:spcPct val="150000"/>
              </a:lnSpc>
              <a:buClr>
                <a:srgbClr val="53575A"/>
              </a:buClr>
              <a:buSzPts val="2100"/>
              <a:buFont typeface="Arial"/>
              <a:buChar char="•"/>
            </a:pPr>
            <a:r>
              <a:rPr lang="en" sz="2800">
                <a:solidFill>
                  <a:srgbClr val="53575A"/>
                </a:solidFill>
                <a:latin typeface="Calibri"/>
                <a:ea typeface="Calibri"/>
                <a:cs typeface="Calibri"/>
                <a:sym typeface="Calibri"/>
              </a:rPr>
              <a:t>Grow dual enrollment</a:t>
            </a:r>
            <a:endParaRPr sz="1467"/>
          </a:p>
          <a:p>
            <a:pPr marL="457189" indent="-448722">
              <a:lnSpc>
                <a:spcPct val="150000"/>
              </a:lnSpc>
              <a:buClr>
                <a:srgbClr val="53575A"/>
              </a:buClr>
              <a:buSzPts val="2100"/>
              <a:buFont typeface="Arial"/>
              <a:buChar char="•"/>
            </a:pPr>
            <a:r>
              <a:rPr lang="en" sz="2800">
                <a:solidFill>
                  <a:srgbClr val="53575A"/>
                </a:solidFill>
                <a:latin typeface="Calibri"/>
                <a:ea typeface="Calibri"/>
                <a:cs typeface="Calibri"/>
                <a:sym typeface="Calibri"/>
              </a:rPr>
              <a:t>Understand and plan to address career education teacher and faculty shortages</a:t>
            </a:r>
            <a:endParaRPr sz="1467"/>
          </a:p>
        </p:txBody>
      </p:sp>
      <p:sp>
        <p:nvSpPr>
          <p:cNvPr id="232" name="Google Shape;232;p37"/>
          <p:cNvSpPr txBox="1"/>
          <p:nvPr/>
        </p:nvSpPr>
        <p:spPr>
          <a:xfrm>
            <a:off x="11440793" y="6228999"/>
            <a:ext cx="259700" cy="258532"/>
          </a:xfrm>
          <a:prstGeom prst="rect">
            <a:avLst/>
          </a:prstGeom>
          <a:noFill/>
          <a:ln>
            <a:noFill/>
          </a:ln>
        </p:spPr>
        <p:txBody>
          <a:bodyPr spcFirstLastPara="1" wrap="square" lIns="0" tIns="0" rIns="0" bIns="0" anchor="t" anchorCtr="0">
            <a:spAutoFit/>
          </a:bodyPr>
          <a:lstStyle/>
          <a:p>
            <a:pPr>
              <a:lnSpc>
                <a:spcPct val="139916"/>
              </a:lnSpc>
            </a:pPr>
            <a:r>
              <a:rPr lang="en" sz="1200">
                <a:solidFill>
                  <a:srgbClr val="53575A"/>
                </a:solidFill>
                <a:latin typeface="Arial"/>
                <a:ea typeface="Arial"/>
                <a:cs typeface="Arial"/>
                <a:sym typeface="Arial"/>
              </a:rPr>
              <a:t>13</a:t>
            </a:r>
            <a:endParaRPr sz="1467"/>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2"/>
          <p:cNvSpPr txBox="1">
            <a:spLocks noGrp="1"/>
          </p:cNvSpPr>
          <p:nvPr>
            <p:ph type="title"/>
          </p:nvPr>
        </p:nvSpPr>
        <p:spPr>
          <a:prstGeom prst="rect">
            <a:avLst/>
          </a:prstGeom>
        </p:spPr>
        <p:txBody>
          <a:bodyPr spcFirstLastPara="1" vert="horz" wrap="square" lIns="121900" tIns="121900" rIns="121900" bIns="121900" rtlCol="0" anchor="t" anchorCtr="0">
            <a:normAutofit/>
          </a:bodyPr>
          <a:lstStyle/>
          <a:p>
            <a:r>
              <a:rPr lang="en"/>
              <a:t>Today's Agenda </a:t>
            </a:r>
            <a:endParaRPr/>
          </a:p>
        </p:txBody>
      </p:sp>
      <p:sp>
        <p:nvSpPr>
          <p:cNvPr id="124" name="Google Shape;124;p22"/>
          <p:cNvSpPr txBox="1">
            <a:spLocks noGrp="1"/>
          </p:cNvSpPr>
          <p:nvPr>
            <p:ph sz="half" idx="1"/>
          </p:nvPr>
        </p:nvSpPr>
        <p:spPr>
          <a:xfrm>
            <a:off x="838200" y="1924594"/>
            <a:ext cx="10515600" cy="4369881"/>
          </a:xfrm>
          <a:prstGeom prst="rect">
            <a:avLst/>
          </a:prstGeom>
        </p:spPr>
        <p:txBody>
          <a:bodyPr spcFirstLastPara="1" vert="horz" wrap="square" lIns="121900" tIns="121900" rIns="121900" bIns="121900" rtlCol="0" anchor="t" anchorCtr="0">
            <a:normAutofit fontScale="92500" lnSpcReduction="10000"/>
          </a:bodyPr>
          <a:lstStyle/>
          <a:p>
            <a:pPr>
              <a:buAutoNum type="arabicPeriod"/>
            </a:pPr>
            <a:r>
              <a:rPr lang="en" dirty="0"/>
              <a:t>Welcome and Introductions</a:t>
            </a:r>
            <a:endParaRPr dirty="0"/>
          </a:p>
          <a:p>
            <a:pPr>
              <a:buAutoNum type="arabicPeriod"/>
            </a:pPr>
            <a:r>
              <a:rPr lang="en" dirty="0"/>
              <a:t>Working with your Regional Consortium </a:t>
            </a:r>
            <a:endParaRPr dirty="0"/>
          </a:p>
          <a:p>
            <a:pPr>
              <a:buAutoNum type="arabicPeriod"/>
            </a:pPr>
            <a:r>
              <a:rPr lang="en" dirty="0"/>
              <a:t>ASCCC, Local Senates and CTE Faculty Engagement </a:t>
            </a:r>
            <a:endParaRPr dirty="0"/>
          </a:p>
          <a:p>
            <a:pPr>
              <a:buAutoNum type="arabicPeriod"/>
            </a:pPr>
            <a:r>
              <a:rPr lang="en" dirty="0"/>
              <a:t>What is new in Your Region </a:t>
            </a:r>
            <a:endParaRPr dirty="0"/>
          </a:p>
          <a:p>
            <a:pPr>
              <a:buAutoNum type="arabicPeriod"/>
            </a:pPr>
            <a:r>
              <a:rPr lang="en" dirty="0"/>
              <a:t>CTE Related Updates and Emerging Issues </a:t>
            </a:r>
            <a:endParaRPr dirty="0"/>
          </a:p>
          <a:p>
            <a:pPr>
              <a:buAutoNum type="arabicPeriod"/>
            </a:pPr>
            <a:r>
              <a:rPr lang="en" dirty="0"/>
              <a:t>A Closer Look at CTE Topics </a:t>
            </a:r>
            <a:endParaRPr dirty="0"/>
          </a:p>
          <a:p>
            <a:pPr lvl="1">
              <a:buAutoNum type="alphaLcPeriod"/>
            </a:pPr>
            <a:r>
              <a:rPr lang="en" dirty="0"/>
              <a:t>Minimum Qualifications </a:t>
            </a:r>
            <a:endParaRPr dirty="0"/>
          </a:p>
          <a:p>
            <a:pPr lvl="1">
              <a:buAutoNum type="alphaLcPeriod"/>
            </a:pPr>
            <a:r>
              <a:rPr lang="en" dirty="0"/>
              <a:t>New Title 5 Regulations- Work Experience </a:t>
            </a:r>
            <a:endParaRPr dirty="0"/>
          </a:p>
          <a:p>
            <a:pPr lvl="1">
              <a:buAutoNum type="alphaLcPeriod"/>
            </a:pPr>
            <a:r>
              <a:rPr lang="en" dirty="0"/>
              <a:t>Early College/Dual Enrollment </a:t>
            </a:r>
            <a:endParaRPr dirty="0"/>
          </a:p>
          <a:p>
            <a:pPr>
              <a:buAutoNum type="arabicPeriod"/>
            </a:pPr>
            <a:r>
              <a:rPr lang="en" dirty="0"/>
              <a:t>Wrap Up </a:t>
            </a:r>
            <a:endParaRPr dirty="0"/>
          </a:p>
          <a:p>
            <a:pPr marL="0" indent="0">
              <a:spcBef>
                <a:spcPts val="1600"/>
              </a:spcBef>
              <a:spcAft>
                <a:spcPts val="1600"/>
              </a:spcAft>
              <a:buNone/>
            </a:pPr>
            <a:endParaRP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Shape 238"/>
        <p:cNvGrpSpPr/>
        <p:nvPr/>
      </p:nvGrpSpPr>
      <p:grpSpPr>
        <a:xfrm>
          <a:off x="0" y="0"/>
          <a:ext cx="0" cy="0"/>
          <a:chOff x="0" y="0"/>
          <a:chExt cx="0" cy="0"/>
        </a:xfrm>
      </p:grpSpPr>
      <p:pic>
        <p:nvPicPr>
          <p:cNvPr id="239" name="Google Shape;239;p3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323852" y="6000751"/>
            <a:ext cx="1571625" cy="600075"/>
          </a:xfrm>
          <a:prstGeom prst="rect">
            <a:avLst/>
          </a:prstGeom>
          <a:noFill/>
          <a:ln>
            <a:noFill/>
          </a:ln>
        </p:spPr>
      </p:pic>
      <p:grpSp>
        <p:nvGrpSpPr>
          <p:cNvPr id="241" name="Google Shape;241;p38">
            <a:extLst>
              <a:ext uri="{C183D7F6-B498-43B3-948B-1728B52AA6E4}">
                <adec:decorative xmlns:adec="http://schemas.microsoft.com/office/drawing/2017/decorative" val="1"/>
              </a:ext>
            </a:extLst>
          </p:cNvPr>
          <p:cNvGrpSpPr/>
          <p:nvPr/>
        </p:nvGrpSpPr>
        <p:grpSpPr>
          <a:xfrm>
            <a:off x="6186055" y="2255825"/>
            <a:ext cx="5135757" cy="4185057"/>
            <a:chOff x="0" y="0"/>
            <a:chExt cx="6350000" cy="6162040"/>
          </a:xfrm>
        </p:grpSpPr>
        <p:sp>
          <p:nvSpPr>
            <p:cNvPr id="242" name="Google Shape;242;p38"/>
            <p:cNvSpPr/>
            <p:nvPr/>
          </p:nvSpPr>
          <p:spPr>
            <a:xfrm>
              <a:off x="431800" y="431800"/>
              <a:ext cx="5918200" cy="5730240"/>
            </a:xfrm>
            <a:custGeom>
              <a:avLst/>
              <a:gdLst/>
              <a:ahLst/>
              <a:cxnLst/>
              <a:rect l="l" t="t" r="r" b="b"/>
              <a:pathLst>
                <a:path w="5918200" h="5730240" extrusionOk="0">
                  <a:moveTo>
                    <a:pt x="5486400" y="0"/>
                  </a:moveTo>
                  <a:lnTo>
                    <a:pt x="5486400" y="5298440"/>
                  </a:lnTo>
                  <a:lnTo>
                    <a:pt x="0" y="5298440"/>
                  </a:lnTo>
                  <a:lnTo>
                    <a:pt x="0" y="5730240"/>
                  </a:lnTo>
                  <a:lnTo>
                    <a:pt x="5918200" y="5730240"/>
                  </a:lnTo>
                  <a:lnTo>
                    <a:pt x="5918200" y="0"/>
                  </a:lnTo>
                  <a:close/>
                </a:path>
              </a:pathLst>
            </a:custGeom>
            <a:solidFill>
              <a:srgbClr val="FFB600"/>
            </a:solidFill>
            <a:ln>
              <a:noFill/>
            </a:ln>
          </p:spPr>
          <p:txBody>
            <a:bodyPr/>
            <a:lstStyle/>
            <a:p>
              <a:endParaRPr lang="en-US"/>
            </a:p>
          </p:txBody>
        </p:sp>
        <p:sp>
          <p:nvSpPr>
            <p:cNvPr id="243" name="Google Shape;243;p38">
              <a:extLst>
                <a:ext uri="{C183D7F6-B498-43B3-948B-1728B52AA6E4}">
                  <adec:decorative xmlns:adec="http://schemas.microsoft.com/office/drawing/2017/decorative" val="1"/>
                </a:ext>
              </a:extLst>
            </p:cNvPr>
            <p:cNvSpPr/>
            <p:nvPr/>
          </p:nvSpPr>
          <p:spPr>
            <a:xfrm>
              <a:off x="0" y="0"/>
              <a:ext cx="5918200" cy="5730240"/>
            </a:xfrm>
            <a:custGeom>
              <a:avLst/>
              <a:gdLst/>
              <a:ahLst/>
              <a:cxnLst/>
              <a:rect l="l" t="t" r="r" b="b"/>
              <a:pathLst>
                <a:path w="5918200" h="5730240" extrusionOk="0">
                  <a:moveTo>
                    <a:pt x="431800" y="0"/>
                  </a:moveTo>
                  <a:lnTo>
                    <a:pt x="0" y="0"/>
                  </a:lnTo>
                  <a:lnTo>
                    <a:pt x="0" y="5730240"/>
                  </a:lnTo>
                  <a:lnTo>
                    <a:pt x="5918200" y="5730240"/>
                  </a:lnTo>
                  <a:lnTo>
                    <a:pt x="5918200" y="0"/>
                  </a:lnTo>
                  <a:close/>
                </a:path>
              </a:pathLst>
            </a:custGeom>
            <a:blipFill rotWithShape="1">
              <a:blip r:embed="rId4">
                <a:alphaModFix/>
              </a:blip>
              <a:stretch>
                <a:fillRect l="-22661" r="-22661"/>
              </a:stretch>
            </a:blipFill>
            <a:ln>
              <a:noFill/>
            </a:ln>
          </p:spPr>
          <p:txBody>
            <a:bodyPr/>
            <a:lstStyle/>
            <a:p>
              <a:endParaRPr lang="en-US"/>
            </a:p>
          </p:txBody>
        </p:sp>
      </p:grpSp>
      <p:sp>
        <p:nvSpPr>
          <p:cNvPr id="2" name="Title 1">
            <a:extLst>
              <a:ext uri="{FF2B5EF4-FFF2-40B4-BE49-F238E27FC236}">
                <a16:creationId xmlns:a16="http://schemas.microsoft.com/office/drawing/2014/main" id="{954CDAF6-30F0-4664-9268-86EF1FC5761E}"/>
              </a:ext>
              <a:ext uri="{C183D7F6-B498-43B3-948B-1728B52AA6E4}">
                <adec:decorative xmlns:adec="http://schemas.microsoft.com/office/drawing/2017/decorative" val="1"/>
              </a:ext>
            </a:extLst>
          </p:cNvPr>
          <p:cNvSpPr>
            <a:spLocks noGrp="1"/>
          </p:cNvSpPr>
          <p:nvPr>
            <p:ph type="title" idx="4294967295"/>
          </p:nvPr>
        </p:nvSpPr>
        <p:spPr>
          <a:xfrm>
            <a:off x="0" y="365125"/>
            <a:ext cx="10515600" cy="1325563"/>
          </a:xfrm>
        </p:spPr>
        <p:txBody>
          <a:bodyPr/>
          <a:lstStyle/>
          <a:p>
            <a:r>
              <a:rPr lang="en-US" dirty="0">
                <a:solidFill>
                  <a:schemeClr val="bg1"/>
                </a:solidFill>
              </a:rPr>
              <a:t>Key Priorities </a:t>
            </a:r>
          </a:p>
        </p:txBody>
      </p:sp>
      <p:sp>
        <p:nvSpPr>
          <p:cNvPr id="240" name="Google Shape;240;p38"/>
          <p:cNvSpPr txBox="1"/>
          <p:nvPr/>
        </p:nvSpPr>
        <p:spPr>
          <a:xfrm>
            <a:off x="101867" y="340191"/>
            <a:ext cx="11785333" cy="1895904"/>
          </a:xfrm>
          <a:prstGeom prst="rect">
            <a:avLst/>
          </a:prstGeom>
          <a:noFill/>
          <a:ln>
            <a:noFill/>
          </a:ln>
        </p:spPr>
        <p:txBody>
          <a:bodyPr spcFirstLastPara="1" wrap="square" lIns="0" tIns="0" rIns="0" bIns="0" anchor="t" anchorCtr="0">
            <a:spAutoFit/>
          </a:bodyPr>
          <a:lstStyle/>
          <a:p>
            <a:pPr algn="ctr">
              <a:lnSpc>
                <a:spcPct val="154000"/>
              </a:lnSpc>
            </a:pPr>
            <a:r>
              <a:rPr lang="en" sz="4000" dirty="0">
                <a:solidFill>
                  <a:srgbClr val="002F6D"/>
                </a:solidFill>
                <a:latin typeface="Arial"/>
                <a:ea typeface="Arial"/>
                <a:cs typeface="Arial"/>
                <a:sym typeface="Arial"/>
              </a:rPr>
              <a:t>Career Technical Education Plan</a:t>
            </a:r>
            <a:endParaRPr sz="1467" dirty="0"/>
          </a:p>
          <a:p>
            <a:pPr algn="ctr">
              <a:lnSpc>
                <a:spcPct val="154000"/>
              </a:lnSpc>
            </a:pPr>
            <a:r>
              <a:rPr lang="en" sz="4000" dirty="0">
                <a:solidFill>
                  <a:srgbClr val="002F6D"/>
                </a:solidFill>
                <a:latin typeface="Arial"/>
                <a:ea typeface="Arial"/>
                <a:cs typeface="Arial"/>
                <a:sym typeface="Arial"/>
              </a:rPr>
              <a:t>Key Priorities</a:t>
            </a:r>
            <a:endParaRPr sz="1467" dirty="0"/>
          </a:p>
        </p:txBody>
      </p:sp>
      <p:sp>
        <p:nvSpPr>
          <p:cNvPr id="245" name="Google Shape;245;p38"/>
          <p:cNvSpPr txBox="1"/>
          <p:nvPr/>
        </p:nvSpPr>
        <p:spPr>
          <a:xfrm>
            <a:off x="497032" y="2845699"/>
            <a:ext cx="5602349" cy="3231654"/>
          </a:xfrm>
          <a:prstGeom prst="rect">
            <a:avLst/>
          </a:prstGeom>
          <a:noFill/>
          <a:ln>
            <a:noFill/>
          </a:ln>
        </p:spPr>
        <p:txBody>
          <a:bodyPr spcFirstLastPara="1" wrap="square" lIns="0" tIns="0" rIns="0" bIns="0" anchor="t" anchorCtr="0">
            <a:spAutoFit/>
          </a:bodyPr>
          <a:lstStyle/>
          <a:p>
            <a:pPr marL="457189" indent="-448722">
              <a:lnSpc>
                <a:spcPct val="150000"/>
              </a:lnSpc>
              <a:buClr>
                <a:srgbClr val="53575A"/>
              </a:buClr>
              <a:buSzPts val="2100"/>
              <a:buFont typeface="Arial"/>
              <a:buChar char="•"/>
            </a:pPr>
            <a:r>
              <a:rPr lang="en" sz="2800" dirty="0">
                <a:solidFill>
                  <a:srgbClr val="53575A"/>
                </a:solidFill>
                <a:latin typeface="Gill Sans"/>
                <a:ea typeface="Arial"/>
                <a:cs typeface="Arial"/>
                <a:sym typeface="Arial"/>
              </a:rPr>
              <a:t>Supply that Meets Demand</a:t>
            </a:r>
            <a:endParaRPr sz="1467" dirty="0">
              <a:latin typeface="Gill Sans"/>
            </a:endParaRPr>
          </a:p>
          <a:p>
            <a:pPr marL="457189" indent="-448722">
              <a:lnSpc>
                <a:spcPct val="150000"/>
              </a:lnSpc>
              <a:buClr>
                <a:srgbClr val="53575A"/>
              </a:buClr>
              <a:buSzPts val="2100"/>
              <a:buFont typeface="Arial"/>
              <a:buChar char="•"/>
            </a:pPr>
            <a:r>
              <a:rPr lang="en" sz="2800" dirty="0">
                <a:solidFill>
                  <a:srgbClr val="53575A"/>
                </a:solidFill>
                <a:latin typeface="Gill Sans"/>
                <a:ea typeface="Arial"/>
                <a:cs typeface="Arial"/>
                <a:sym typeface="Arial"/>
              </a:rPr>
              <a:t>Effective Delivery and Support</a:t>
            </a:r>
            <a:endParaRPr sz="1467" dirty="0">
              <a:latin typeface="Gill Sans"/>
            </a:endParaRPr>
          </a:p>
          <a:p>
            <a:pPr marL="457189" indent="-448722">
              <a:lnSpc>
                <a:spcPct val="150000"/>
              </a:lnSpc>
              <a:buClr>
                <a:srgbClr val="53575A"/>
              </a:buClr>
              <a:buSzPts val="2100"/>
              <a:buFont typeface="Arial"/>
              <a:buChar char="•"/>
            </a:pPr>
            <a:r>
              <a:rPr lang="en" sz="2800" dirty="0">
                <a:solidFill>
                  <a:srgbClr val="53575A"/>
                </a:solidFill>
                <a:latin typeface="Gill Sans"/>
                <a:ea typeface="Arial"/>
                <a:cs typeface="Arial"/>
                <a:sym typeface="Arial"/>
              </a:rPr>
              <a:t>Data that Informs Investments</a:t>
            </a:r>
            <a:endParaRPr sz="1467" dirty="0">
              <a:latin typeface="Gill Sans"/>
            </a:endParaRPr>
          </a:p>
          <a:p>
            <a:pPr marL="457189" indent="-448722">
              <a:lnSpc>
                <a:spcPct val="150000"/>
              </a:lnSpc>
              <a:buClr>
                <a:srgbClr val="53575A"/>
              </a:buClr>
              <a:buSzPts val="2100"/>
              <a:buFont typeface="Arial"/>
              <a:buChar char="•"/>
            </a:pPr>
            <a:r>
              <a:rPr lang="en" sz="2800" dirty="0">
                <a:solidFill>
                  <a:srgbClr val="53575A"/>
                </a:solidFill>
                <a:latin typeface="Gill Sans"/>
                <a:ea typeface="Arial"/>
                <a:cs typeface="Arial"/>
                <a:sym typeface="Arial"/>
              </a:rPr>
              <a:t>Systems Alignment</a:t>
            </a:r>
            <a:endParaRPr sz="1467" dirty="0">
              <a:latin typeface="Gill Sans"/>
            </a:endParaRPr>
          </a:p>
          <a:p>
            <a:pPr marL="457189" indent="-270927">
              <a:lnSpc>
                <a:spcPct val="150000"/>
              </a:lnSpc>
              <a:buClr>
                <a:schemeClr val="dk1"/>
              </a:buClr>
              <a:buSzPts val="2100"/>
            </a:pPr>
            <a:endParaRPr sz="2800" dirty="0">
              <a:solidFill>
                <a:srgbClr val="53575A"/>
              </a:solidFill>
              <a:latin typeface="Gill Sans"/>
              <a:ea typeface="Arial"/>
              <a:cs typeface="Arial"/>
              <a:sym typeface="Arial"/>
            </a:endParaRPr>
          </a:p>
        </p:txBody>
      </p:sp>
      <p:sp>
        <p:nvSpPr>
          <p:cNvPr id="244" name="Google Shape;244;p38"/>
          <p:cNvSpPr txBox="1"/>
          <p:nvPr/>
        </p:nvSpPr>
        <p:spPr>
          <a:xfrm>
            <a:off x="11478893" y="6228999"/>
            <a:ext cx="75743" cy="258532"/>
          </a:xfrm>
          <a:prstGeom prst="rect">
            <a:avLst/>
          </a:prstGeom>
          <a:noFill/>
          <a:ln>
            <a:noFill/>
          </a:ln>
        </p:spPr>
        <p:txBody>
          <a:bodyPr spcFirstLastPara="1" wrap="square" lIns="0" tIns="0" rIns="0" bIns="0" anchor="t" anchorCtr="0">
            <a:spAutoFit/>
          </a:bodyPr>
          <a:lstStyle/>
          <a:p>
            <a:pPr>
              <a:lnSpc>
                <a:spcPct val="139916"/>
              </a:lnSpc>
            </a:pPr>
            <a:r>
              <a:rPr lang="en" sz="1200">
                <a:solidFill>
                  <a:srgbClr val="53575A"/>
                </a:solidFill>
                <a:latin typeface="Arial"/>
                <a:ea typeface="Arial"/>
                <a:cs typeface="Arial"/>
                <a:sym typeface="Arial"/>
              </a:rPr>
              <a:t>8</a:t>
            </a:r>
            <a:endParaRPr sz="1467"/>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Shape 250"/>
        <p:cNvGrpSpPr/>
        <p:nvPr/>
      </p:nvGrpSpPr>
      <p:grpSpPr>
        <a:xfrm>
          <a:off x="0" y="0"/>
          <a:ext cx="0" cy="0"/>
          <a:chOff x="0" y="0"/>
          <a:chExt cx="0" cy="0"/>
        </a:xfrm>
      </p:grpSpPr>
      <p:sp>
        <p:nvSpPr>
          <p:cNvPr id="2" name="Title 1">
            <a:extLst>
              <a:ext uri="{FF2B5EF4-FFF2-40B4-BE49-F238E27FC236}">
                <a16:creationId xmlns:a16="http://schemas.microsoft.com/office/drawing/2014/main" id="{F594AAC1-068B-4B23-BA47-C17DD81E04B9}"/>
              </a:ext>
              <a:ext uri="{C183D7F6-B498-43B3-948B-1728B52AA6E4}">
                <adec:decorative xmlns:adec="http://schemas.microsoft.com/office/drawing/2017/decorative" val="1"/>
              </a:ext>
            </a:extLst>
          </p:cNvPr>
          <p:cNvSpPr>
            <a:spLocks noGrp="1"/>
          </p:cNvSpPr>
          <p:nvPr>
            <p:ph type="title" idx="4294967295"/>
          </p:nvPr>
        </p:nvSpPr>
        <p:spPr>
          <a:xfrm>
            <a:off x="0" y="365125"/>
            <a:ext cx="10515600" cy="1325563"/>
          </a:xfrm>
        </p:spPr>
        <p:txBody>
          <a:bodyPr/>
          <a:lstStyle/>
          <a:p>
            <a:r>
              <a:rPr lang="en-US" dirty="0">
                <a:solidFill>
                  <a:schemeClr val="bg1"/>
                </a:solidFill>
              </a:rPr>
              <a:t>Major</a:t>
            </a:r>
            <a:r>
              <a:rPr lang="en-US" baseline="0" dirty="0">
                <a:solidFill>
                  <a:schemeClr val="bg1"/>
                </a:solidFill>
              </a:rPr>
              <a:t> Themes </a:t>
            </a:r>
            <a:endParaRPr lang="en-US" dirty="0">
              <a:solidFill>
                <a:schemeClr val="bg1"/>
              </a:solidFill>
            </a:endParaRPr>
          </a:p>
        </p:txBody>
      </p:sp>
      <p:sp>
        <p:nvSpPr>
          <p:cNvPr id="255" name="Google Shape;255;p39"/>
          <p:cNvSpPr txBox="1"/>
          <p:nvPr/>
        </p:nvSpPr>
        <p:spPr>
          <a:xfrm>
            <a:off x="1552116" y="235121"/>
            <a:ext cx="9087768" cy="1895904"/>
          </a:xfrm>
          <a:prstGeom prst="rect">
            <a:avLst/>
          </a:prstGeom>
          <a:noFill/>
          <a:ln>
            <a:noFill/>
          </a:ln>
        </p:spPr>
        <p:txBody>
          <a:bodyPr spcFirstLastPara="1" wrap="square" lIns="0" tIns="0" rIns="0" bIns="0" anchor="t" anchorCtr="0">
            <a:spAutoFit/>
          </a:bodyPr>
          <a:lstStyle/>
          <a:p>
            <a:pPr algn="ctr">
              <a:lnSpc>
                <a:spcPct val="140000"/>
              </a:lnSpc>
            </a:pPr>
            <a:r>
              <a:rPr lang="en" sz="4400" dirty="0">
                <a:solidFill>
                  <a:srgbClr val="002F6D"/>
                </a:solidFill>
                <a:latin typeface="Arial"/>
                <a:ea typeface="Arial"/>
                <a:cs typeface="Arial"/>
                <a:sym typeface="Arial"/>
              </a:rPr>
              <a:t>Career Technical Education Plan</a:t>
            </a:r>
            <a:endParaRPr sz="1467" dirty="0"/>
          </a:p>
          <a:p>
            <a:pPr algn="ctr">
              <a:lnSpc>
                <a:spcPct val="140000"/>
              </a:lnSpc>
            </a:pPr>
            <a:r>
              <a:rPr lang="en" sz="4400" dirty="0">
                <a:solidFill>
                  <a:srgbClr val="002F6D"/>
                </a:solidFill>
                <a:latin typeface="Arial"/>
                <a:ea typeface="Arial"/>
                <a:cs typeface="Arial"/>
                <a:sym typeface="Arial"/>
              </a:rPr>
              <a:t>Major Themes</a:t>
            </a:r>
            <a:endParaRPr sz="1867" dirty="0">
              <a:solidFill>
                <a:schemeClr val="dk1"/>
              </a:solidFill>
              <a:latin typeface="Calibri"/>
              <a:ea typeface="Calibri"/>
              <a:cs typeface="Calibri"/>
              <a:sym typeface="Calibri"/>
            </a:endParaRPr>
          </a:p>
        </p:txBody>
      </p:sp>
      <p:sp>
        <p:nvSpPr>
          <p:cNvPr id="257" name="Google Shape;257;p39"/>
          <p:cNvSpPr txBox="1"/>
          <p:nvPr/>
        </p:nvSpPr>
        <p:spPr>
          <a:xfrm>
            <a:off x="547894" y="2054219"/>
            <a:ext cx="5136263" cy="4524315"/>
          </a:xfrm>
          <a:prstGeom prst="rect">
            <a:avLst/>
          </a:prstGeom>
          <a:noFill/>
          <a:ln>
            <a:noFill/>
          </a:ln>
        </p:spPr>
        <p:txBody>
          <a:bodyPr spcFirstLastPara="1" wrap="square" lIns="0" tIns="0" rIns="0" bIns="0" anchor="t" anchorCtr="0">
            <a:spAutoFit/>
          </a:bodyPr>
          <a:lstStyle/>
          <a:p>
            <a:pPr marL="457189" indent="-465655">
              <a:lnSpc>
                <a:spcPct val="150000"/>
              </a:lnSpc>
              <a:buClr>
                <a:srgbClr val="53575A"/>
              </a:buClr>
              <a:buSzPts val="2100"/>
              <a:buFont typeface="Arial"/>
              <a:buChar char="•"/>
            </a:pPr>
            <a:r>
              <a:rPr lang="en" sz="2800" dirty="0">
                <a:solidFill>
                  <a:srgbClr val="53575A"/>
                </a:solidFill>
                <a:latin typeface="Gill Sans" panose="020B0502020104020203"/>
                <a:ea typeface="Arial"/>
                <a:cs typeface="Arial"/>
                <a:sym typeface="Arial"/>
              </a:rPr>
              <a:t>Pathways that bridge secondary and postsecondary education</a:t>
            </a:r>
            <a:endParaRPr sz="1467" dirty="0">
              <a:latin typeface="Gill Sans" panose="020B0502020104020203"/>
            </a:endParaRPr>
          </a:p>
          <a:p>
            <a:pPr marL="457189" indent="-465655">
              <a:lnSpc>
                <a:spcPct val="150000"/>
              </a:lnSpc>
              <a:buClr>
                <a:srgbClr val="53575A"/>
              </a:buClr>
              <a:buSzPts val="2100"/>
              <a:buFont typeface="Arial"/>
              <a:buChar char="•"/>
            </a:pPr>
            <a:r>
              <a:rPr lang="en" sz="2800" dirty="0">
                <a:solidFill>
                  <a:srgbClr val="53575A"/>
                </a:solidFill>
                <a:latin typeface="Gill Sans" panose="020B0502020104020203"/>
                <a:ea typeface="Arial"/>
                <a:cs typeface="Arial"/>
                <a:sym typeface="Arial"/>
              </a:rPr>
              <a:t>Strategic Dual Enrollment</a:t>
            </a:r>
            <a:endParaRPr sz="1467" dirty="0">
              <a:latin typeface="Gill Sans" panose="020B0502020104020203"/>
            </a:endParaRPr>
          </a:p>
          <a:p>
            <a:pPr marL="457189" indent="-465655">
              <a:lnSpc>
                <a:spcPct val="150000"/>
              </a:lnSpc>
              <a:buClr>
                <a:srgbClr val="53575A"/>
              </a:buClr>
              <a:buSzPts val="2100"/>
              <a:buFont typeface="Arial"/>
              <a:buChar char="•"/>
            </a:pPr>
            <a:r>
              <a:rPr lang="en" sz="2800" dirty="0">
                <a:solidFill>
                  <a:srgbClr val="53575A"/>
                </a:solidFill>
                <a:latin typeface="Gill Sans" panose="020B0502020104020203"/>
                <a:ea typeface="Arial"/>
                <a:cs typeface="Arial"/>
                <a:sym typeface="Arial"/>
              </a:rPr>
              <a:t>Regional Partnership Development</a:t>
            </a:r>
            <a:endParaRPr sz="1467" dirty="0">
              <a:latin typeface="Gill Sans" panose="020B0502020104020203"/>
            </a:endParaRPr>
          </a:p>
          <a:p>
            <a:pPr marL="457189" indent="-287859">
              <a:lnSpc>
                <a:spcPct val="150000"/>
              </a:lnSpc>
              <a:buClr>
                <a:schemeClr val="dk1"/>
              </a:buClr>
              <a:buSzPts val="2100"/>
            </a:pPr>
            <a:endParaRPr sz="2800" dirty="0">
              <a:solidFill>
                <a:srgbClr val="53575A"/>
              </a:solidFill>
              <a:latin typeface="Gill Sans" panose="020B0502020104020203"/>
              <a:ea typeface="Arial"/>
              <a:cs typeface="Arial"/>
              <a:sym typeface="Arial"/>
            </a:endParaRPr>
          </a:p>
          <a:p>
            <a:pPr marL="457189" indent="-287859">
              <a:lnSpc>
                <a:spcPct val="150000"/>
              </a:lnSpc>
              <a:buClr>
                <a:schemeClr val="dk1"/>
              </a:buClr>
              <a:buSzPts val="2100"/>
            </a:pPr>
            <a:endParaRPr sz="2800" dirty="0">
              <a:solidFill>
                <a:srgbClr val="53575A"/>
              </a:solidFill>
              <a:latin typeface="Gill Sans" panose="020B0502020104020203"/>
              <a:ea typeface="Arial"/>
              <a:cs typeface="Arial"/>
              <a:sym typeface="Arial"/>
            </a:endParaRPr>
          </a:p>
        </p:txBody>
      </p:sp>
      <p:grpSp>
        <p:nvGrpSpPr>
          <p:cNvPr id="252" name="Google Shape;252;p39">
            <a:extLst>
              <a:ext uri="{C183D7F6-B498-43B3-948B-1728B52AA6E4}">
                <adec:decorative xmlns:adec="http://schemas.microsoft.com/office/drawing/2017/decorative" val="1"/>
              </a:ext>
            </a:extLst>
          </p:cNvPr>
          <p:cNvGrpSpPr/>
          <p:nvPr/>
        </p:nvGrpSpPr>
        <p:grpSpPr>
          <a:xfrm>
            <a:off x="6265718" y="1814588"/>
            <a:ext cx="4717527" cy="4515747"/>
            <a:chOff x="0" y="0"/>
            <a:chExt cx="6350000" cy="6162040"/>
          </a:xfrm>
        </p:grpSpPr>
        <p:sp>
          <p:nvSpPr>
            <p:cNvPr id="253" name="Google Shape;253;p39"/>
            <p:cNvSpPr/>
            <p:nvPr/>
          </p:nvSpPr>
          <p:spPr>
            <a:xfrm>
              <a:off x="431800" y="431800"/>
              <a:ext cx="5918200" cy="5730240"/>
            </a:xfrm>
            <a:custGeom>
              <a:avLst/>
              <a:gdLst/>
              <a:ahLst/>
              <a:cxnLst/>
              <a:rect l="l" t="t" r="r" b="b"/>
              <a:pathLst>
                <a:path w="5918200" h="5730240" extrusionOk="0">
                  <a:moveTo>
                    <a:pt x="5486400" y="0"/>
                  </a:moveTo>
                  <a:lnTo>
                    <a:pt x="5486400" y="5298440"/>
                  </a:lnTo>
                  <a:lnTo>
                    <a:pt x="0" y="5298440"/>
                  </a:lnTo>
                  <a:lnTo>
                    <a:pt x="0" y="5730240"/>
                  </a:lnTo>
                  <a:lnTo>
                    <a:pt x="5918200" y="5730240"/>
                  </a:lnTo>
                  <a:lnTo>
                    <a:pt x="5918200" y="0"/>
                  </a:lnTo>
                  <a:close/>
                </a:path>
              </a:pathLst>
            </a:custGeom>
            <a:solidFill>
              <a:srgbClr val="FFB600"/>
            </a:solidFill>
            <a:ln>
              <a:noFill/>
            </a:ln>
          </p:spPr>
          <p:txBody>
            <a:bodyPr/>
            <a:lstStyle/>
            <a:p>
              <a:endParaRPr lang="en-US"/>
            </a:p>
          </p:txBody>
        </p:sp>
        <p:sp>
          <p:nvSpPr>
            <p:cNvPr id="254" name="Google Shape;254;p39">
              <a:extLst>
                <a:ext uri="{C183D7F6-B498-43B3-948B-1728B52AA6E4}">
                  <adec:decorative xmlns:adec="http://schemas.microsoft.com/office/drawing/2017/decorative" val="1"/>
                </a:ext>
              </a:extLst>
            </p:cNvPr>
            <p:cNvSpPr/>
            <p:nvPr/>
          </p:nvSpPr>
          <p:spPr>
            <a:xfrm>
              <a:off x="0" y="0"/>
              <a:ext cx="5918200" cy="5730240"/>
            </a:xfrm>
            <a:custGeom>
              <a:avLst/>
              <a:gdLst/>
              <a:ahLst/>
              <a:cxnLst/>
              <a:rect l="l" t="t" r="r" b="b"/>
              <a:pathLst>
                <a:path w="5918200" h="5730240" extrusionOk="0">
                  <a:moveTo>
                    <a:pt x="431800" y="0"/>
                  </a:moveTo>
                  <a:lnTo>
                    <a:pt x="0" y="0"/>
                  </a:lnTo>
                  <a:lnTo>
                    <a:pt x="0" y="5730240"/>
                  </a:lnTo>
                  <a:lnTo>
                    <a:pt x="5918200" y="5730240"/>
                  </a:lnTo>
                  <a:lnTo>
                    <a:pt x="5918200" y="0"/>
                  </a:lnTo>
                  <a:close/>
                </a:path>
              </a:pathLst>
            </a:custGeom>
            <a:blipFill rotWithShape="1">
              <a:blip r:embed="rId3">
                <a:alphaModFix/>
              </a:blip>
              <a:stretch>
                <a:fillRect l="-45325"/>
              </a:stretch>
            </a:blipFill>
            <a:ln>
              <a:noFill/>
            </a:ln>
          </p:spPr>
          <p:txBody>
            <a:bodyPr/>
            <a:lstStyle/>
            <a:p>
              <a:endParaRPr lang="en-US"/>
            </a:p>
          </p:txBody>
        </p:sp>
      </p:grpSp>
      <p:pic>
        <p:nvPicPr>
          <p:cNvPr id="251" name="Google Shape;251;p39">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323852" y="6000751"/>
            <a:ext cx="1571625" cy="600075"/>
          </a:xfrm>
          <a:prstGeom prst="rect">
            <a:avLst/>
          </a:prstGeom>
          <a:noFill/>
          <a:ln>
            <a:noFill/>
          </a:ln>
        </p:spPr>
      </p:pic>
      <p:sp>
        <p:nvSpPr>
          <p:cNvPr id="256" name="Google Shape;256;p39"/>
          <p:cNvSpPr txBox="1"/>
          <p:nvPr/>
        </p:nvSpPr>
        <p:spPr>
          <a:xfrm>
            <a:off x="11440793" y="6228999"/>
            <a:ext cx="275095" cy="258532"/>
          </a:xfrm>
          <a:prstGeom prst="rect">
            <a:avLst/>
          </a:prstGeom>
          <a:noFill/>
          <a:ln>
            <a:noFill/>
          </a:ln>
        </p:spPr>
        <p:txBody>
          <a:bodyPr spcFirstLastPara="1" wrap="square" lIns="0" tIns="0" rIns="0" bIns="0" anchor="t" anchorCtr="0">
            <a:spAutoFit/>
          </a:bodyPr>
          <a:lstStyle/>
          <a:p>
            <a:pPr>
              <a:lnSpc>
                <a:spcPct val="139916"/>
              </a:lnSpc>
            </a:pPr>
            <a:r>
              <a:rPr lang="en" sz="1200">
                <a:solidFill>
                  <a:srgbClr val="53575A"/>
                </a:solidFill>
                <a:latin typeface="Arial"/>
                <a:ea typeface="Arial"/>
                <a:cs typeface="Arial"/>
                <a:sym typeface="Arial"/>
              </a:rPr>
              <a:t>17</a:t>
            </a:r>
            <a:endParaRPr sz="1467"/>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Shape 262"/>
        <p:cNvGrpSpPr/>
        <p:nvPr/>
      </p:nvGrpSpPr>
      <p:grpSpPr>
        <a:xfrm>
          <a:off x="0" y="0"/>
          <a:ext cx="0" cy="0"/>
          <a:chOff x="0" y="0"/>
          <a:chExt cx="0" cy="0"/>
        </a:xfrm>
      </p:grpSpPr>
      <p:sp>
        <p:nvSpPr>
          <p:cNvPr id="2" name="Title 1">
            <a:extLst>
              <a:ext uri="{FF2B5EF4-FFF2-40B4-BE49-F238E27FC236}">
                <a16:creationId xmlns:a16="http://schemas.microsoft.com/office/drawing/2014/main" id="{CD8D391A-128C-4243-81DC-2074E8652E77}"/>
              </a:ext>
              <a:ext uri="{C183D7F6-B498-43B3-948B-1728B52AA6E4}">
                <adec:decorative xmlns:adec="http://schemas.microsoft.com/office/drawing/2017/decorative" val="1"/>
              </a:ext>
            </a:extLst>
          </p:cNvPr>
          <p:cNvSpPr>
            <a:spLocks noGrp="1"/>
          </p:cNvSpPr>
          <p:nvPr>
            <p:ph type="title" idx="4294967295"/>
          </p:nvPr>
        </p:nvSpPr>
        <p:spPr>
          <a:xfrm>
            <a:off x="0" y="365125"/>
            <a:ext cx="10515600" cy="1325563"/>
          </a:xfrm>
        </p:spPr>
        <p:txBody>
          <a:bodyPr/>
          <a:lstStyle/>
          <a:p>
            <a:r>
              <a:rPr lang="en-US" dirty="0">
                <a:solidFill>
                  <a:schemeClr val="bg1"/>
                </a:solidFill>
              </a:rPr>
              <a:t>Major Themes 2</a:t>
            </a:r>
          </a:p>
        </p:txBody>
      </p:sp>
      <p:sp>
        <p:nvSpPr>
          <p:cNvPr id="267" name="Google Shape;267;p40"/>
          <p:cNvSpPr txBox="1"/>
          <p:nvPr/>
        </p:nvSpPr>
        <p:spPr>
          <a:xfrm>
            <a:off x="1895475" y="274955"/>
            <a:ext cx="9087768" cy="1895904"/>
          </a:xfrm>
          <a:prstGeom prst="rect">
            <a:avLst/>
          </a:prstGeom>
          <a:noFill/>
          <a:ln>
            <a:noFill/>
          </a:ln>
        </p:spPr>
        <p:txBody>
          <a:bodyPr spcFirstLastPara="1" wrap="square" lIns="0" tIns="0" rIns="0" bIns="0" anchor="t" anchorCtr="0">
            <a:spAutoFit/>
          </a:bodyPr>
          <a:lstStyle/>
          <a:p>
            <a:pPr algn="ctr">
              <a:lnSpc>
                <a:spcPct val="140000"/>
              </a:lnSpc>
            </a:pPr>
            <a:r>
              <a:rPr lang="en" sz="4400">
                <a:solidFill>
                  <a:srgbClr val="002F6D"/>
                </a:solidFill>
                <a:latin typeface="Arial"/>
                <a:ea typeface="Arial"/>
                <a:cs typeface="Arial"/>
                <a:sym typeface="Arial"/>
              </a:rPr>
              <a:t>Career Technical Education Plan</a:t>
            </a:r>
            <a:endParaRPr sz="1467"/>
          </a:p>
          <a:p>
            <a:pPr algn="ctr">
              <a:lnSpc>
                <a:spcPct val="140000"/>
              </a:lnSpc>
            </a:pPr>
            <a:r>
              <a:rPr lang="en" sz="4400">
                <a:solidFill>
                  <a:srgbClr val="002F6D"/>
                </a:solidFill>
                <a:latin typeface="Arial"/>
                <a:ea typeface="Arial"/>
                <a:cs typeface="Arial"/>
                <a:sym typeface="Arial"/>
              </a:rPr>
              <a:t>Major Themes (continued)</a:t>
            </a:r>
            <a:endParaRPr sz="1867">
              <a:solidFill>
                <a:schemeClr val="dk1"/>
              </a:solidFill>
              <a:latin typeface="Calibri"/>
              <a:ea typeface="Calibri"/>
              <a:cs typeface="Calibri"/>
              <a:sym typeface="Calibri"/>
            </a:endParaRPr>
          </a:p>
        </p:txBody>
      </p:sp>
      <p:sp>
        <p:nvSpPr>
          <p:cNvPr id="269" name="Google Shape;269;p40"/>
          <p:cNvSpPr txBox="1"/>
          <p:nvPr/>
        </p:nvSpPr>
        <p:spPr>
          <a:xfrm>
            <a:off x="790022" y="2570795"/>
            <a:ext cx="5136263" cy="2585323"/>
          </a:xfrm>
          <a:prstGeom prst="rect">
            <a:avLst/>
          </a:prstGeom>
          <a:noFill/>
          <a:ln>
            <a:noFill/>
          </a:ln>
        </p:spPr>
        <p:txBody>
          <a:bodyPr spcFirstLastPara="1" wrap="square" lIns="0" tIns="0" rIns="0" bIns="0" anchor="t" anchorCtr="0">
            <a:spAutoFit/>
          </a:bodyPr>
          <a:lstStyle/>
          <a:p>
            <a:pPr marL="457189" indent="-465655">
              <a:lnSpc>
                <a:spcPct val="150000"/>
              </a:lnSpc>
              <a:buClr>
                <a:srgbClr val="53575A"/>
              </a:buClr>
              <a:buSzPts val="2100"/>
              <a:buFont typeface="Arial"/>
              <a:buChar char="•"/>
            </a:pPr>
            <a:r>
              <a:rPr lang="en" sz="2800">
                <a:solidFill>
                  <a:srgbClr val="53575A"/>
                </a:solidFill>
                <a:latin typeface="Arial"/>
                <a:ea typeface="Arial"/>
                <a:cs typeface="Arial"/>
                <a:sym typeface="Arial"/>
              </a:rPr>
              <a:t>CTE Teacher and Faculty Preparation and Pipeline</a:t>
            </a:r>
            <a:endParaRPr sz="1467"/>
          </a:p>
          <a:p>
            <a:pPr marL="457189" indent="-465655">
              <a:lnSpc>
                <a:spcPct val="150000"/>
              </a:lnSpc>
              <a:buClr>
                <a:srgbClr val="53575A"/>
              </a:buClr>
              <a:buSzPts val="2100"/>
              <a:buFont typeface="Arial"/>
              <a:buChar char="•"/>
            </a:pPr>
            <a:r>
              <a:rPr lang="en" sz="2800">
                <a:solidFill>
                  <a:srgbClr val="53575A"/>
                </a:solidFill>
                <a:latin typeface="Arial"/>
                <a:ea typeface="Arial"/>
                <a:cs typeface="Arial"/>
                <a:sym typeface="Arial"/>
              </a:rPr>
              <a:t>Work Based Learning</a:t>
            </a:r>
            <a:endParaRPr sz="1467"/>
          </a:p>
          <a:p>
            <a:pPr marL="457189" indent="-287859">
              <a:lnSpc>
                <a:spcPct val="150000"/>
              </a:lnSpc>
              <a:buClr>
                <a:schemeClr val="dk1"/>
              </a:buClr>
              <a:buSzPts val="2100"/>
            </a:pPr>
            <a:endParaRPr sz="2800">
              <a:solidFill>
                <a:srgbClr val="53575A"/>
              </a:solidFill>
              <a:latin typeface="Arial"/>
              <a:ea typeface="Arial"/>
              <a:cs typeface="Arial"/>
              <a:sym typeface="Arial"/>
            </a:endParaRPr>
          </a:p>
        </p:txBody>
      </p:sp>
      <p:grpSp>
        <p:nvGrpSpPr>
          <p:cNvPr id="264" name="Google Shape;264;p40">
            <a:extLst>
              <a:ext uri="{C183D7F6-B498-43B3-948B-1728B52AA6E4}">
                <adec:decorative xmlns:adec="http://schemas.microsoft.com/office/drawing/2017/decorative" val="1"/>
              </a:ext>
            </a:extLst>
          </p:cNvPr>
          <p:cNvGrpSpPr/>
          <p:nvPr/>
        </p:nvGrpSpPr>
        <p:grpSpPr>
          <a:xfrm>
            <a:off x="6439359" y="2067502"/>
            <a:ext cx="4717627" cy="4515543"/>
            <a:chOff x="0" y="0"/>
            <a:chExt cx="6350000" cy="6162040"/>
          </a:xfrm>
        </p:grpSpPr>
        <p:sp>
          <p:nvSpPr>
            <p:cNvPr id="265" name="Google Shape;265;p40"/>
            <p:cNvSpPr/>
            <p:nvPr/>
          </p:nvSpPr>
          <p:spPr>
            <a:xfrm>
              <a:off x="431800" y="431800"/>
              <a:ext cx="5918200" cy="5730240"/>
            </a:xfrm>
            <a:custGeom>
              <a:avLst/>
              <a:gdLst/>
              <a:ahLst/>
              <a:cxnLst/>
              <a:rect l="l" t="t" r="r" b="b"/>
              <a:pathLst>
                <a:path w="5918200" h="5730240" extrusionOk="0">
                  <a:moveTo>
                    <a:pt x="5486400" y="0"/>
                  </a:moveTo>
                  <a:lnTo>
                    <a:pt x="5486400" y="5298440"/>
                  </a:lnTo>
                  <a:lnTo>
                    <a:pt x="0" y="5298440"/>
                  </a:lnTo>
                  <a:lnTo>
                    <a:pt x="0" y="5730240"/>
                  </a:lnTo>
                  <a:lnTo>
                    <a:pt x="5918200" y="5730240"/>
                  </a:lnTo>
                  <a:lnTo>
                    <a:pt x="5918200" y="0"/>
                  </a:lnTo>
                  <a:close/>
                </a:path>
              </a:pathLst>
            </a:custGeom>
            <a:solidFill>
              <a:srgbClr val="FFB600"/>
            </a:solidFill>
            <a:ln>
              <a:noFill/>
            </a:ln>
          </p:spPr>
          <p:txBody>
            <a:bodyPr/>
            <a:lstStyle/>
            <a:p>
              <a:endParaRPr lang="en-US"/>
            </a:p>
          </p:txBody>
        </p:sp>
        <p:sp>
          <p:nvSpPr>
            <p:cNvPr id="266" name="Google Shape;266;p40">
              <a:extLst>
                <a:ext uri="{C183D7F6-B498-43B3-948B-1728B52AA6E4}">
                  <adec:decorative xmlns:adec="http://schemas.microsoft.com/office/drawing/2017/decorative" val="1"/>
                </a:ext>
              </a:extLst>
            </p:cNvPr>
            <p:cNvSpPr/>
            <p:nvPr/>
          </p:nvSpPr>
          <p:spPr>
            <a:xfrm>
              <a:off x="0" y="0"/>
              <a:ext cx="5918200" cy="5730240"/>
            </a:xfrm>
            <a:custGeom>
              <a:avLst/>
              <a:gdLst/>
              <a:ahLst/>
              <a:cxnLst/>
              <a:rect l="l" t="t" r="r" b="b"/>
              <a:pathLst>
                <a:path w="5918200" h="5730240" extrusionOk="0">
                  <a:moveTo>
                    <a:pt x="431800" y="0"/>
                  </a:moveTo>
                  <a:lnTo>
                    <a:pt x="0" y="0"/>
                  </a:lnTo>
                  <a:lnTo>
                    <a:pt x="0" y="5730240"/>
                  </a:lnTo>
                  <a:lnTo>
                    <a:pt x="5918200" y="5730240"/>
                  </a:lnTo>
                  <a:lnTo>
                    <a:pt x="5918200" y="0"/>
                  </a:lnTo>
                  <a:close/>
                </a:path>
              </a:pathLst>
            </a:custGeom>
            <a:blipFill rotWithShape="1">
              <a:blip r:embed="rId3">
                <a:alphaModFix/>
              </a:blip>
              <a:stretch>
                <a:fillRect l="-45325"/>
              </a:stretch>
            </a:blipFill>
            <a:ln>
              <a:noFill/>
            </a:ln>
          </p:spPr>
          <p:txBody>
            <a:bodyPr/>
            <a:lstStyle/>
            <a:p>
              <a:endParaRPr lang="en-US"/>
            </a:p>
          </p:txBody>
        </p:sp>
      </p:grpSp>
      <p:pic>
        <p:nvPicPr>
          <p:cNvPr id="263" name="Google Shape;263;p40">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323852" y="6000751"/>
            <a:ext cx="1571625" cy="600075"/>
          </a:xfrm>
          <a:prstGeom prst="rect">
            <a:avLst/>
          </a:prstGeom>
          <a:noFill/>
          <a:ln>
            <a:noFill/>
          </a:ln>
        </p:spPr>
      </p:pic>
      <p:sp>
        <p:nvSpPr>
          <p:cNvPr id="268" name="Google Shape;268;p40"/>
          <p:cNvSpPr txBox="1"/>
          <p:nvPr/>
        </p:nvSpPr>
        <p:spPr>
          <a:xfrm>
            <a:off x="11440793" y="6228999"/>
            <a:ext cx="275095" cy="258532"/>
          </a:xfrm>
          <a:prstGeom prst="rect">
            <a:avLst/>
          </a:prstGeom>
          <a:noFill/>
          <a:ln>
            <a:noFill/>
          </a:ln>
        </p:spPr>
        <p:txBody>
          <a:bodyPr spcFirstLastPara="1" wrap="square" lIns="0" tIns="0" rIns="0" bIns="0" anchor="t" anchorCtr="0">
            <a:spAutoFit/>
          </a:bodyPr>
          <a:lstStyle/>
          <a:p>
            <a:pPr>
              <a:lnSpc>
                <a:spcPct val="139916"/>
              </a:lnSpc>
            </a:pPr>
            <a:r>
              <a:rPr lang="en" sz="1200">
                <a:solidFill>
                  <a:srgbClr val="53575A"/>
                </a:solidFill>
                <a:latin typeface="Arial"/>
                <a:ea typeface="Arial"/>
                <a:cs typeface="Arial"/>
                <a:sym typeface="Arial"/>
              </a:rPr>
              <a:t>17</a:t>
            </a:r>
            <a:endParaRPr sz="1467"/>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LAEP </a:t>
            </a:r>
            <a:br>
              <a:rPr lang="en-US" b="1" dirty="0"/>
            </a:br>
            <a:r>
              <a:rPr lang="en-US" b="1" dirty="0"/>
              <a:t>(Learning-Aligned Employment Program)</a:t>
            </a:r>
          </a:p>
        </p:txBody>
      </p:sp>
      <p:sp>
        <p:nvSpPr>
          <p:cNvPr id="3" name="Slide Number Placeholder 2"/>
          <p:cNvSpPr>
            <a:spLocks noGrp="1"/>
          </p:cNvSpPr>
          <p:nvPr>
            <p:ph type="sldNum" idx="12"/>
          </p:nvPr>
        </p:nvSpPr>
        <p:spPr/>
        <p:txBody>
          <a:bodyPr/>
          <a:lstStyle/>
          <a:p>
            <a:pPr algn="r"/>
            <a:fld id="{00000000-1234-1234-1234-123412341234}" type="slidenum">
              <a:rPr lang="en" smtClean="0"/>
              <a:pPr algn="r"/>
              <a:t>43</a:t>
            </a:fld>
            <a:endParaRPr lang="en"/>
          </a:p>
        </p:txBody>
      </p:sp>
    </p:spTree>
    <p:extLst>
      <p:ext uri="{BB962C8B-B14F-4D97-AF65-F5344CB8AC3E}">
        <p14:creationId xmlns:p14="http://schemas.microsoft.com/office/powerpoint/2010/main" val="38928959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LAEP?</a:t>
            </a:r>
          </a:p>
        </p:txBody>
      </p:sp>
      <p:sp>
        <p:nvSpPr>
          <p:cNvPr id="3" name="Text Placeholder 2"/>
          <p:cNvSpPr>
            <a:spLocks noGrp="1"/>
          </p:cNvSpPr>
          <p:nvPr>
            <p:ph type="body" idx="1"/>
          </p:nvPr>
        </p:nvSpPr>
        <p:spPr/>
        <p:txBody>
          <a:bodyPr/>
          <a:lstStyle/>
          <a:p>
            <a:r>
              <a:rPr lang="en-US" dirty="0"/>
              <a:t>LAEP allows a participating student placement in an educationally beneficial position that relates to the student’s area of study, career objective, or the exploration of career objectives. The program includes and emphasizes positions for students with employers that are capable of providing them with full-time employment opportunities after graduation, or opportunities to connect with other employers that are capable of providing them with full-time employment opportunities after graduation, within their areas of study.</a:t>
            </a:r>
          </a:p>
        </p:txBody>
      </p:sp>
      <p:sp>
        <p:nvSpPr>
          <p:cNvPr id="4" name="Slide Number Placeholder 3"/>
          <p:cNvSpPr>
            <a:spLocks noGrp="1"/>
          </p:cNvSpPr>
          <p:nvPr>
            <p:ph type="sldNum" idx="12"/>
          </p:nvPr>
        </p:nvSpPr>
        <p:spPr/>
        <p:txBody>
          <a:bodyPr/>
          <a:lstStyle/>
          <a:p>
            <a:pPr algn="r"/>
            <a:fld id="{00000000-1234-1234-1234-123412341234}" type="slidenum">
              <a:rPr lang="en" smtClean="0"/>
              <a:pPr algn="r"/>
              <a:t>44</a:t>
            </a:fld>
            <a:endParaRPr lang="en"/>
          </a:p>
        </p:txBody>
      </p:sp>
    </p:spTree>
    <p:extLst>
      <p:ext uri="{BB962C8B-B14F-4D97-AF65-F5344CB8AC3E}">
        <p14:creationId xmlns:p14="http://schemas.microsoft.com/office/powerpoint/2010/main" val="25428578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00" y="328338"/>
            <a:ext cx="11360800" cy="763600"/>
          </a:xfrm>
        </p:spPr>
        <p:txBody>
          <a:bodyPr>
            <a:normAutofit fontScale="90000"/>
          </a:bodyPr>
          <a:lstStyle/>
          <a:p>
            <a:r>
              <a:rPr lang="en-US" dirty="0"/>
              <a:t>LAEP</a:t>
            </a:r>
          </a:p>
        </p:txBody>
      </p:sp>
      <p:sp>
        <p:nvSpPr>
          <p:cNvPr id="3" name="Text Placeholder 2"/>
          <p:cNvSpPr>
            <a:spLocks noGrp="1"/>
          </p:cNvSpPr>
          <p:nvPr>
            <p:ph type="body" idx="1"/>
          </p:nvPr>
        </p:nvSpPr>
        <p:spPr>
          <a:xfrm>
            <a:off x="415600" y="982980"/>
            <a:ext cx="11360800" cy="5108853"/>
          </a:xfrm>
        </p:spPr>
        <p:txBody>
          <a:bodyPr>
            <a:normAutofit lnSpcReduction="10000"/>
          </a:bodyPr>
          <a:lstStyle/>
          <a:p>
            <a:r>
              <a:rPr lang="en-US" dirty="0"/>
              <a:t>The Learning-Aligned Employment Program (LAEP) offers eligible students at public colleges and universities the opportunity to earn money to help defray their educational costs while gaining education-aligned, career-related employment.</a:t>
            </a:r>
          </a:p>
          <a:p>
            <a:r>
              <a:rPr lang="en-US" dirty="0"/>
              <a:t>Eligible students are from an underrepresented background and meet all the following criteria:</a:t>
            </a:r>
          </a:p>
          <a:p>
            <a:pPr lvl="1"/>
            <a:r>
              <a:rPr lang="en-US" dirty="0"/>
              <a:t>At least half-time enrollment </a:t>
            </a:r>
          </a:p>
          <a:p>
            <a:pPr lvl="1"/>
            <a:r>
              <a:rPr lang="en-US" dirty="0"/>
              <a:t>California resident classification</a:t>
            </a:r>
          </a:p>
          <a:p>
            <a:pPr lvl="1"/>
            <a:r>
              <a:rPr lang="en-US" dirty="0"/>
              <a:t>Satisfactory academic progress in a program leading to a degree or certificate</a:t>
            </a:r>
          </a:p>
          <a:p>
            <a:pPr lvl="1"/>
            <a:r>
              <a:rPr lang="en-US" dirty="0"/>
              <a:t>Demonstrated financial need</a:t>
            </a:r>
          </a:p>
          <a:p>
            <a:pPr lvl="1"/>
            <a:r>
              <a:rPr lang="en-US" dirty="0"/>
              <a:t>Eligibility to work in the United States</a:t>
            </a:r>
          </a:p>
          <a:p>
            <a:r>
              <a:rPr lang="en-US" dirty="0"/>
              <a:t>Priority will be given to eligible students who are first-generation college students, current/former foster youth, homeless, or at risk of being homeless. Further priority will be given to eligible students majoring in a science, technology, engineering, or mathematics (STEM) discipline.</a:t>
            </a:r>
          </a:p>
        </p:txBody>
      </p:sp>
      <p:sp>
        <p:nvSpPr>
          <p:cNvPr id="4" name="Slide Number Placeholder 3"/>
          <p:cNvSpPr>
            <a:spLocks noGrp="1"/>
          </p:cNvSpPr>
          <p:nvPr>
            <p:ph type="sldNum" idx="12"/>
          </p:nvPr>
        </p:nvSpPr>
        <p:spPr/>
        <p:txBody>
          <a:bodyPr/>
          <a:lstStyle/>
          <a:p>
            <a:pPr algn="r"/>
            <a:fld id="{00000000-1234-1234-1234-123412341234}" type="slidenum">
              <a:rPr lang="en" smtClean="0"/>
              <a:pPr algn="r"/>
              <a:t>45</a:t>
            </a:fld>
            <a:endParaRPr lang="en"/>
          </a:p>
        </p:txBody>
      </p:sp>
    </p:spTree>
    <p:extLst>
      <p:ext uri="{BB962C8B-B14F-4D97-AF65-F5344CB8AC3E}">
        <p14:creationId xmlns:p14="http://schemas.microsoft.com/office/powerpoint/2010/main" val="20634581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LAEP Resources</a:t>
            </a:r>
          </a:p>
        </p:txBody>
      </p:sp>
      <p:sp>
        <p:nvSpPr>
          <p:cNvPr id="3" name="Text Placeholder 2"/>
          <p:cNvSpPr>
            <a:spLocks noGrp="1"/>
          </p:cNvSpPr>
          <p:nvPr>
            <p:ph type="body" idx="1"/>
          </p:nvPr>
        </p:nvSpPr>
        <p:spPr/>
        <p:txBody>
          <a:bodyPr/>
          <a:lstStyle/>
          <a:p>
            <a:r>
              <a:rPr lang="en-US" b="1" dirty="0">
                <a:hlinkClick r:id="rId2"/>
              </a:rPr>
              <a:t>LAEP Handbook for Institutions</a:t>
            </a:r>
            <a:endParaRPr lang="en-US" dirty="0"/>
          </a:p>
          <a:p>
            <a:r>
              <a:rPr lang="en-US" b="1" dirty="0">
                <a:hlinkClick r:id="rId3"/>
              </a:rPr>
              <a:t>LAEP Trifold Brochure for Institutions</a:t>
            </a:r>
            <a:endParaRPr lang="en-US" dirty="0"/>
          </a:p>
          <a:p>
            <a:r>
              <a:rPr lang="en-US" b="1" dirty="0">
                <a:hlinkClick r:id="rId4"/>
              </a:rPr>
              <a:t>LAEP Program Overview</a:t>
            </a:r>
            <a:endParaRPr lang="en-US" dirty="0"/>
          </a:p>
          <a:p>
            <a:r>
              <a:rPr lang="en-US" b="1" dirty="0">
                <a:hlinkClick r:id="rId5"/>
              </a:rPr>
              <a:t>LAEP </a:t>
            </a:r>
            <a:r>
              <a:rPr lang="en-US" b="1" dirty="0" err="1">
                <a:hlinkClick r:id="rId5"/>
              </a:rPr>
              <a:t>WebGrants</a:t>
            </a:r>
            <a:r>
              <a:rPr lang="en-US" b="1" dirty="0">
                <a:hlinkClick r:id="rId5"/>
              </a:rPr>
              <a:t> Reporting Overview</a:t>
            </a:r>
            <a:endParaRPr lang="en-US" dirty="0"/>
          </a:p>
          <a:p>
            <a:r>
              <a:rPr lang="en-US" b="1" dirty="0">
                <a:hlinkClick r:id="rId6"/>
              </a:rPr>
              <a:t>LAEP FAQ</a:t>
            </a:r>
            <a:endParaRPr lang="en-US" dirty="0"/>
          </a:p>
          <a:p>
            <a:r>
              <a:rPr lang="en-US" b="1" dirty="0">
                <a:hlinkClick r:id="rId7"/>
              </a:rPr>
              <a:t>List of Participating Institutions</a:t>
            </a:r>
            <a:endParaRPr lang="en-US" dirty="0"/>
          </a:p>
          <a:p>
            <a:r>
              <a:rPr lang="en-US" b="1" dirty="0">
                <a:hlinkClick r:id="rId8"/>
              </a:rPr>
              <a:t>Learning-Aligned Employment Program Agreement (LAEPA)</a:t>
            </a:r>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 smtClean="0"/>
              <a:pPr algn="r"/>
              <a:t>46</a:t>
            </a:fld>
            <a:endParaRPr lang="en"/>
          </a:p>
        </p:txBody>
      </p:sp>
    </p:spTree>
    <p:extLst>
      <p:ext uri="{BB962C8B-B14F-4D97-AF65-F5344CB8AC3E}">
        <p14:creationId xmlns:p14="http://schemas.microsoft.com/office/powerpoint/2010/main" val="24700450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51"/>
          <p:cNvSpPr txBox="1">
            <a:spLocks noGrp="1"/>
          </p:cNvSpPr>
          <p:nvPr>
            <p:ph type="title"/>
          </p:nvPr>
        </p:nvSpPr>
        <p:spPr>
          <a:xfrm>
            <a:off x="415600" y="2867800"/>
            <a:ext cx="11360800" cy="1122400"/>
          </a:xfrm>
          <a:prstGeom prst="rect">
            <a:avLst/>
          </a:prstGeom>
        </p:spPr>
        <p:txBody>
          <a:bodyPr spcFirstLastPara="1" vert="horz" wrap="square" lIns="121900" tIns="121900" rIns="121900" bIns="121900" rtlCol="0" anchor="ctr" anchorCtr="0">
            <a:normAutofit/>
          </a:bodyPr>
          <a:lstStyle/>
          <a:p>
            <a:r>
              <a:rPr lang="en" b="1" dirty="0"/>
              <a:t>Chat GPT/AI</a:t>
            </a:r>
            <a:endParaRPr b="1"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52"/>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en" dirty="0"/>
              <a:t>What is Chat GPT </a:t>
            </a:r>
            <a:endParaRPr dirty="0"/>
          </a:p>
        </p:txBody>
      </p:sp>
      <p:sp>
        <p:nvSpPr>
          <p:cNvPr id="338" name="Google Shape;338;p52"/>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fontScale="92500" lnSpcReduction="10000"/>
          </a:bodyPr>
          <a:lstStyle/>
          <a:p>
            <a:pPr marL="457200" indent="-457200"/>
            <a:r>
              <a:rPr lang="en" dirty="0"/>
              <a:t>ChatGPT (Chat Generative Pre-Trained Transformer) is a chatbot that uses Artificial Intelligence (AI).</a:t>
            </a:r>
            <a:endParaRPr dirty="0"/>
          </a:p>
          <a:p>
            <a:pPr marL="457200" indent="-457200">
              <a:spcBef>
                <a:spcPts val="1600"/>
              </a:spcBef>
            </a:pPr>
            <a:r>
              <a:rPr lang="en" dirty="0"/>
              <a:t>It was developed by OpenAI using the vast pool of texts and data accumulated from the internet in 2021 and prior. </a:t>
            </a:r>
            <a:endParaRPr dirty="0"/>
          </a:p>
          <a:p>
            <a:pPr marL="457200" indent="-457200">
              <a:spcBef>
                <a:spcPts val="1600"/>
              </a:spcBef>
            </a:pPr>
            <a:r>
              <a:rPr lang="en" dirty="0"/>
              <a:t>It was trained to mimic human writing to produce informative dialogue through its conversations with people. </a:t>
            </a:r>
            <a:endParaRPr dirty="0"/>
          </a:p>
          <a:p>
            <a:pPr marL="457200" indent="-457200">
              <a:spcBef>
                <a:spcPts val="1600"/>
              </a:spcBef>
            </a:pPr>
            <a:r>
              <a:rPr lang="en" dirty="0"/>
              <a:t>Instructors might receive remarkable submissions or written work from students that are plagiarized from the program. ChatGPT can produce content that might be worth high grades in the class.  </a:t>
            </a:r>
            <a:endParaRPr dirty="0"/>
          </a:p>
          <a:p>
            <a:pPr marL="457200" indent="-457200">
              <a:spcBef>
                <a:spcPts val="1600"/>
              </a:spcBef>
              <a:spcAft>
                <a:spcPts val="1600"/>
              </a:spcAft>
            </a:pPr>
            <a:r>
              <a:rPr lang="en" dirty="0"/>
              <a:t>It is “free” to use and easily accessible. It only requires the user to create an account with the OpenAI site.    </a:t>
            </a:r>
            <a:endParaRP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53"/>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en" dirty="0"/>
              <a:t>How AI in Education can be used </a:t>
            </a:r>
            <a:endParaRPr dirty="0"/>
          </a:p>
        </p:txBody>
      </p:sp>
      <p:sp>
        <p:nvSpPr>
          <p:cNvPr id="344" name="Google Shape;344;p53"/>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a:bodyPr>
          <a:lstStyle/>
          <a:p>
            <a:r>
              <a:rPr lang="en" dirty="0"/>
              <a:t>It can generate human-like responses to inquiries from people.</a:t>
            </a:r>
            <a:endParaRPr dirty="0"/>
          </a:p>
          <a:p>
            <a:r>
              <a:rPr lang="en" dirty="0"/>
              <a:t>It can provide data and info on an almost seemingly endless number of subjects.</a:t>
            </a:r>
            <a:endParaRPr dirty="0"/>
          </a:p>
          <a:p>
            <a:r>
              <a:rPr lang="en" dirty="0"/>
              <a:t>It can write poems, essays, songs, short stories, and various other literature.</a:t>
            </a:r>
            <a:endParaRPr dirty="0"/>
          </a:p>
          <a:p>
            <a:r>
              <a:rPr lang="en" dirty="0"/>
              <a:t>It can create prompts for essays and other forms of writing.</a:t>
            </a:r>
            <a:endParaRPr dirty="0"/>
          </a:p>
          <a:p>
            <a:r>
              <a:rPr lang="en" dirty="0"/>
              <a:t>It can create and write data scripts or code. </a:t>
            </a:r>
            <a:endParaRPr dirty="0"/>
          </a:p>
          <a:p>
            <a:r>
              <a:rPr lang="en" dirty="0"/>
              <a:t>It can provide research on numerous topics.</a:t>
            </a:r>
            <a:endParaRPr dirty="0"/>
          </a:p>
          <a:p>
            <a:r>
              <a:rPr lang="en" dirty="0"/>
              <a:t>It can serve as a language translation program</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Welcome &amp; Introductions</a:t>
            </a:r>
          </a:p>
        </p:txBody>
      </p:sp>
      <p:sp>
        <p:nvSpPr>
          <p:cNvPr id="4" name="Slide Number Placeholder 3"/>
          <p:cNvSpPr>
            <a:spLocks noGrp="1"/>
          </p:cNvSpPr>
          <p:nvPr>
            <p:ph type="sldNum" idx="12"/>
          </p:nvPr>
        </p:nvSpPr>
        <p:spPr/>
        <p:txBody>
          <a:bodyPr/>
          <a:lstStyle/>
          <a:p>
            <a:pPr algn="r"/>
            <a:fld id="{00000000-1234-1234-1234-123412341234}" type="slidenum">
              <a:rPr lang="en" smtClean="0"/>
              <a:pPr algn="r"/>
              <a:t>5</a:t>
            </a:fld>
            <a:endParaRPr lang="en"/>
          </a:p>
        </p:txBody>
      </p:sp>
    </p:spTree>
    <p:extLst>
      <p:ext uri="{BB962C8B-B14F-4D97-AF65-F5344CB8AC3E}">
        <p14:creationId xmlns:p14="http://schemas.microsoft.com/office/powerpoint/2010/main" val="38246496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54"/>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en"/>
              <a:t>AI in Education Limitations </a:t>
            </a:r>
            <a:endParaRPr/>
          </a:p>
        </p:txBody>
      </p:sp>
      <p:sp>
        <p:nvSpPr>
          <p:cNvPr id="350" name="Google Shape;350;p54"/>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a:bodyPr>
          <a:lstStyle/>
          <a:p>
            <a:r>
              <a:rPr lang="en" dirty="0"/>
              <a:t>It cannot provide "non-text” based responses.</a:t>
            </a:r>
            <a:endParaRPr dirty="0"/>
          </a:p>
          <a:p>
            <a:r>
              <a:rPr lang="en" dirty="0"/>
              <a:t>It is highly sensitive to question phrasing.</a:t>
            </a:r>
            <a:endParaRPr dirty="0"/>
          </a:p>
          <a:p>
            <a:r>
              <a:rPr lang="en" dirty="0"/>
              <a:t>It cannot provide much, if any, data for questions referencing in-class material.</a:t>
            </a:r>
            <a:endParaRPr dirty="0"/>
          </a:p>
          <a:p>
            <a:r>
              <a:rPr lang="en" dirty="0"/>
              <a:t>It has difficulty discerning between the truth and misinformation or fantasy. </a:t>
            </a:r>
          </a:p>
          <a:p>
            <a:pPr marL="152396" indent="0">
              <a:buNone/>
            </a:pPr>
            <a:endParaRP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55"/>
          <p:cNvSpPr txBox="1">
            <a:spLocks noGrp="1"/>
          </p:cNvSpPr>
          <p:nvPr>
            <p:ph type="title"/>
          </p:nvPr>
        </p:nvSpPr>
        <p:spPr>
          <a:xfrm>
            <a:off x="301300" y="250466"/>
            <a:ext cx="11360800" cy="1215499"/>
          </a:xfrm>
          <a:prstGeom prst="rect">
            <a:avLst/>
          </a:prstGeom>
        </p:spPr>
        <p:txBody>
          <a:bodyPr spcFirstLastPara="1" vert="horz" wrap="square" lIns="121900" tIns="121900" rIns="121900" bIns="121900" rtlCol="0" anchor="t" anchorCtr="0">
            <a:noAutofit/>
          </a:bodyPr>
          <a:lstStyle/>
          <a:p>
            <a:pPr>
              <a:lnSpc>
                <a:spcPct val="140000"/>
              </a:lnSpc>
              <a:spcAft>
                <a:spcPts val="1467"/>
              </a:spcAft>
              <a:buClr>
                <a:schemeClr val="dk1"/>
              </a:buClr>
              <a:buSzPts val="1100"/>
            </a:pPr>
            <a:r>
              <a:rPr lang="en" sz="2400" b="1" dirty="0">
                <a:solidFill>
                  <a:schemeClr val="tx2"/>
                </a:solidFill>
                <a:highlight>
                  <a:srgbClr val="FFFFFF"/>
                </a:highlight>
              </a:rPr>
              <a:t>13.05 S23 Considering the Merits and Faults of Artificial Intelligence in the Community College Classroom</a:t>
            </a:r>
            <a:endParaRPr sz="2400" b="1" dirty="0">
              <a:solidFill>
                <a:schemeClr val="tx2"/>
              </a:solidFill>
            </a:endParaRPr>
          </a:p>
        </p:txBody>
      </p:sp>
      <p:sp>
        <p:nvSpPr>
          <p:cNvPr id="356" name="Google Shape;356;p55"/>
          <p:cNvSpPr txBox="1">
            <a:spLocks noGrp="1"/>
          </p:cNvSpPr>
          <p:nvPr>
            <p:ph type="body" idx="1"/>
          </p:nvPr>
        </p:nvSpPr>
        <p:spPr>
          <a:xfrm>
            <a:off x="415600" y="1306308"/>
            <a:ext cx="11360800" cy="4934835"/>
          </a:xfrm>
          <a:prstGeom prst="rect">
            <a:avLst/>
          </a:prstGeom>
        </p:spPr>
        <p:txBody>
          <a:bodyPr spcFirstLastPara="1" vert="horz" wrap="square" lIns="121900" tIns="121900" rIns="121900" bIns="121900" rtlCol="0" anchor="t" anchorCtr="0">
            <a:noAutofit/>
          </a:bodyPr>
          <a:lstStyle/>
          <a:p>
            <a:pPr marL="0" indent="0">
              <a:lnSpc>
                <a:spcPct val="100000"/>
              </a:lnSpc>
              <a:spcBef>
                <a:spcPts val="1467"/>
              </a:spcBef>
              <a:buClr>
                <a:schemeClr val="dk1"/>
              </a:buClr>
              <a:buSzPts val="1100"/>
              <a:buNone/>
            </a:pPr>
            <a:r>
              <a:rPr lang="en" sz="1800" dirty="0">
                <a:solidFill>
                  <a:srgbClr val="0A0A0A"/>
                </a:solidFill>
                <a:highlight>
                  <a:srgbClr val="FFFFFF"/>
                </a:highlight>
              </a:rPr>
              <a:t>Whereas, California Code of Regulations Title 5 §41301 [</a:t>
            </a:r>
            <a:r>
              <a:rPr lang="en" sz="1800" dirty="0">
                <a:solidFill>
                  <a:srgbClr val="005E99"/>
                </a:solidFill>
                <a:highlight>
                  <a:srgbClr val="FFFFFF"/>
                </a:highlight>
                <a:uFill>
                  <a:noFill/>
                </a:uFill>
                <a:hlinkClick r:id="rId3">
                  <a:extLst>
                    <a:ext uri="{A12FA001-AC4F-418D-AE19-62706E023703}">
                      <ahyp:hlinkClr xmlns:ahyp="http://schemas.microsoft.com/office/drawing/2018/hyperlinkcolor" val="tx"/>
                    </a:ext>
                  </a:extLst>
                </a:hlinkClick>
              </a:rPr>
              <a:t>1</a:t>
            </a:r>
            <a:r>
              <a:rPr lang="en" sz="1800" dirty="0">
                <a:solidFill>
                  <a:srgbClr val="0A0A0A"/>
                </a:solidFill>
                <a:highlight>
                  <a:srgbClr val="FFFFFF"/>
                </a:highlight>
              </a:rPr>
              <a:t>] and the California Community Colleges Chancellor’s Office Legal Opinions 07-12 [</a:t>
            </a:r>
            <a:r>
              <a:rPr lang="en" sz="1800" dirty="0">
                <a:solidFill>
                  <a:srgbClr val="005E99"/>
                </a:solidFill>
                <a:highlight>
                  <a:srgbClr val="FFFFFF"/>
                </a:highlight>
                <a:uFill>
                  <a:noFill/>
                </a:uFill>
                <a:hlinkClick r:id="rId4">
                  <a:extLst>
                    <a:ext uri="{A12FA001-AC4F-418D-AE19-62706E023703}">
                      <ahyp:hlinkClr xmlns:ahyp="http://schemas.microsoft.com/office/drawing/2018/hyperlinkcolor" val="tx"/>
                    </a:ext>
                  </a:extLst>
                </a:hlinkClick>
              </a:rPr>
              <a:t>2</a:t>
            </a:r>
            <a:r>
              <a:rPr lang="en" sz="1800" dirty="0">
                <a:solidFill>
                  <a:srgbClr val="0A0A0A"/>
                </a:solidFill>
                <a:highlight>
                  <a:srgbClr val="FFFFFF"/>
                </a:highlight>
              </a:rPr>
              <a:t>] and 95-31 [</a:t>
            </a:r>
            <a:r>
              <a:rPr lang="en" sz="1800" dirty="0">
                <a:solidFill>
                  <a:srgbClr val="005E99"/>
                </a:solidFill>
                <a:highlight>
                  <a:srgbClr val="FFFFFF"/>
                </a:highlight>
                <a:uFill>
                  <a:noFill/>
                </a:uFill>
                <a:hlinkClick r:id="rId5">
                  <a:extLst>
                    <a:ext uri="{A12FA001-AC4F-418D-AE19-62706E023703}">
                      <ahyp:hlinkClr xmlns:ahyp="http://schemas.microsoft.com/office/drawing/2018/hyperlinkcolor" val="tx"/>
                    </a:ext>
                  </a:extLst>
                </a:hlinkClick>
              </a:rPr>
              <a:t>3</a:t>
            </a:r>
            <a:r>
              <a:rPr lang="en" sz="1800" dirty="0">
                <a:solidFill>
                  <a:srgbClr val="0A0A0A"/>
                </a:solidFill>
                <a:highlight>
                  <a:srgbClr val="FFFFFF"/>
                </a:highlight>
              </a:rPr>
              <a:t>] promote academic integrity and aim to stymie academic dishonesty by outlining academic and professional ethics and disciplinary actions;</a:t>
            </a:r>
            <a:endParaRPr sz="1800" dirty="0">
              <a:solidFill>
                <a:srgbClr val="0A0A0A"/>
              </a:solidFill>
              <a:highlight>
                <a:srgbClr val="FFFFFF"/>
              </a:highlight>
            </a:endParaRPr>
          </a:p>
          <a:p>
            <a:pPr marL="0" indent="0">
              <a:lnSpc>
                <a:spcPct val="100000"/>
              </a:lnSpc>
              <a:spcBef>
                <a:spcPts val="2133"/>
              </a:spcBef>
              <a:buClr>
                <a:schemeClr val="dk1"/>
              </a:buClr>
              <a:buSzPts val="1100"/>
              <a:buNone/>
            </a:pPr>
            <a:r>
              <a:rPr lang="en" sz="1800" dirty="0">
                <a:solidFill>
                  <a:srgbClr val="0A0A0A"/>
                </a:solidFill>
                <a:highlight>
                  <a:srgbClr val="FFFFFF"/>
                </a:highlight>
              </a:rPr>
              <a:t>Whereas, Advancements in artificial intelligence (AI) have progressed rapidly, with generative technologies such as OpenAI’s ChatGPT, AI-powered Bing, and Google’s Bard among other AI technologies, have created powerful tools whereby students and faculty may generate powerful responses to queries that are not a product of the individual’s own effort, and could lead to potential questions and ethical dilemmas related to academic integrity; and</a:t>
            </a:r>
            <a:endParaRPr sz="1800" dirty="0">
              <a:solidFill>
                <a:srgbClr val="0A0A0A"/>
              </a:solidFill>
              <a:highlight>
                <a:srgbClr val="FFFFFF"/>
              </a:highlight>
            </a:endParaRPr>
          </a:p>
          <a:p>
            <a:pPr marL="0" indent="0">
              <a:lnSpc>
                <a:spcPct val="100000"/>
              </a:lnSpc>
              <a:spcBef>
                <a:spcPts val="2133"/>
              </a:spcBef>
              <a:buClr>
                <a:schemeClr val="dk1"/>
              </a:buClr>
              <a:buSzPts val="1100"/>
              <a:buNone/>
            </a:pPr>
            <a:r>
              <a:rPr lang="en" sz="1800" dirty="0">
                <a:solidFill>
                  <a:srgbClr val="0A0A0A"/>
                </a:solidFill>
                <a:highlight>
                  <a:srgbClr val="FFFFFF"/>
                </a:highlight>
              </a:rPr>
              <a:t>Whereas, Generative artificial intelligence is a new technology that could disrupt higher education should it go unregulated;</a:t>
            </a:r>
            <a:endParaRPr sz="1800" dirty="0">
              <a:solidFill>
                <a:srgbClr val="0A0A0A"/>
              </a:solidFill>
              <a:highlight>
                <a:srgbClr val="FFFFFF"/>
              </a:highlight>
            </a:endParaRPr>
          </a:p>
          <a:p>
            <a:pPr marL="0" indent="0">
              <a:lnSpc>
                <a:spcPct val="100000"/>
              </a:lnSpc>
              <a:spcBef>
                <a:spcPts val="2133"/>
              </a:spcBef>
              <a:buClr>
                <a:schemeClr val="dk1"/>
              </a:buClr>
              <a:buSzPts val="1100"/>
              <a:buNone/>
            </a:pPr>
            <a:r>
              <a:rPr lang="en" sz="1800" dirty="0">
                <a:solidFill>
                  <a:srgbClr val="0A0A0A"/>
                </a:solidFill>
                <a:highlight>
                  <a:srgbClr val="FFFFFF"/>
                </a:highlight>
              </a:rPr>
              <a:t>Resolved, That the Academic Senate for the California Community Colleges prioritize the development of resources addressing artificial intelligence and its implications on education and academic integrity, develop a framework for local colleges to use in developing academic and professional policies, and present these resources no later than the 2024 Spring Plenary Session or as soon as feasible</a:t>
            </a:r>
            <a:endParaRPr sz="1800" dirty="0">
              <a:solidFill>
                <a:srgbClr val="0A0A0A"/>
              </a:solidFill>
              <a:highlight>
                <a:srgbClr val="FFFFFF"/>
              </a:highlight>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56"/>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en" dirty="0"/>
              <a:t>Regional Impact? </a:t>
            </a:r>
            <a:endParaRPr dirty="0"/>
          </a:p>
        </p:txBody>
      </p:sp>
      <p:sp>
        <p:nvSpPr>
          <p:cNvPr id="362" name="Google Shape;362;p56"/>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a:bodyPr>
          <a:lstStyle/>
          <a:p>
            <a:pPr marL="457200" indent="-457200">
              <a:spcAft>
                <a:spcPts val="1600"/>
              </a:spcAft>
            </a:pPr>
            <a:r>
              <a:rPr lang="en-US" dirty="0"/>
              <a:t>What are you hearing about Chat GPT/AI in your region?</a:t>
            </a:r>
          </a:p>
          <a:p>
            <a:pPr marL="457200" indent="-457200">
              <a:spcAft>
                <a:spcPts val="1600"/>
              </a:spcAft>
            </a:pPr>
            <a:r>
              <a:rPr lang="en-US" dirty="0"/>
              <a:t>What are some challenges for instructors and institutions?</a:t>
            </a:r>
          </a:p>
          <a:p>
            <a:pPr marL="457200" indent="-457200">
              <a:spcAft>
                <a:spcPts val="1600"/>
              </a:spcAft>
            </a:pPr>
            <a:r>
              <a:rPr lang="en-US" dirty="0"/>
              <a:t>What are some of the opportunities, especially in CTE disciplines?</a:t>
            </a:r>
          </a:p>
          <a:p>
            <a:pPr marL="0" indent="0">
              <a:spcAft>
                <a:spcPts val="1600"/>
              </a:spcAft>
              <a:buNone/>
            </a:pPr>
            <a:r>
              <a:rPr lang="en-US" dirty="0"/>
              <a:t> </a:t>
            </a:r>
            <a:endParaRP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49"/>
          <p:cNvSpPr txBox="1">
            <a:spLocks noGrp="1"/>
          </p:cNvSpPr>
          <p:nvPr>
            <p:ph type="title"/>
          </p:nvPr>
        </p:nvSpPr>
        <p:spPr>
          <a:xfrm>
            <a:off x="415600" y="2867800"/>
            <a:ext cx="11360800" cy="1122400"/>
          </a:xfrm>
          <a:prstGeom prst="rect">
            <a:avLst/>
          </a:prstGeom>
        </p:spPr>
        <p:txBody>
          <a:bodyPr spcFirstLastPara="1" vert="horz" wrap="square" lIns="121900" tIns="121900" rIns="121900" bIns="121900" rtlCol="0" anchor="ctr" anchorCtr="0">
            <a:normAutofit/>
          </a:bodyPr>
          <a:lstStyle/>
          <a:p>
            <a:r>
              <a:rPr lang="en"/>
              <a:t>CTE Related Legislation </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50"/>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en" dirty="0"/>
              <a:t>Legislation and Executive Order </a:t>
            </a:r>
            <a:endParaRPr dirty="0"/>
          </a:p>
        </p:txBody>
      </p:sp>
      <p:sp>
        <p:nvSpPr>
          <p:cNvPr id="327" name="Google Shape;327;p50"/>
          <p:cNvSpPr txBox="1">
            <a:spLocks noGrp="1"/>
          </p:cNvSpPr>
          <p:nvPr>
            <p:ph type="body" idx="1"/>
          </p:nvPr>
        </p:nvSpPr>
        <p:spPr>
          <a:xfrm>
            <a:off x="415600" y="1564300"/>
            <a:ext cx="11360800" cy="4555200"/>
          </a:xfrm>
          <a:prstGeom prst="rect">
            <a:avLst/>
          </a:prstGeom>
        </p:spPr>
        <p:txBody>
          <a:bodyPr spcFirstLastPara="1" vert="horz" wrap="square" lIns="121900" tIns="121900" rIns="121900" bIns="121900" rtlCol="0" anchor="t" anchorCtr="0">
            <a:noAutofit/>
          </a:bodyPr>
          <a:lstStyle/>
          <a:p>
            <a:pPr marL="0" indent="0">
              <a:buNone/>
            </a:pPr>
            <a:r>
              <a:rPr lang="en" sz="2000" u="sng" dirty="0">
                <a:solidFill>
                  <a:schemeClr val="hlink"/>
                </a:solidFill>
                <a:hlinkClick r:id="rId3"/>
              </a:rPr>
              <a:t>Executive Order N-11-23</a:t>
            </a:r>
            <a:r>
              <a:rPr lang="en" sz="2000" dirty="0"/>
              <a:t>- </a:t>
            </a:r>
            <a:r>
              <a:rPr lang="en" sz="2000" dirty="0">
                <a:solidFill>
                  <a:srgbClr val="111111"/>
                </a:solidFill>
                <a:highlight>
                  <a:srgbClr val="FFFFFF"/>
                </a:highlight>
              </a:rPr>
              <a:t>Development of a new Master Plan on Career Education</a:t>
            </a:r>
            <a:endParaRPr sz="2000" dirty="0">
              <a:solidFill>
                <a:srgbClr val="111111"/>
              </a:solidFill>
              <a:highlight>
                <a:srgbClr val="FFFFFF"/>
              </a:highlight>
            </a:endParaRPr>
          </a:p>
          <a:p>
            <a:pPr indent="-406390">
              <a:spcBef>
                <a:spcPts val="1600"/>
              </a:spcBef>
              <a:buClr>
                <a:srgbClr val="111111"/>
              </a:buClr>
              <a:buSzPts val="1200"/>
            </a:pPr>
            <a:r>
              <a:rPr lang="en" sz="2000" dirty="0">
                <a:solidFill>
                  <a:srgbClr val="111111"/>
                </a:solidFill>
                <a:highlight>
                  <a:srgbClr val="FFFFFF"/>
                </a:highlight>
              </a:rPr>
              <a:t>Breakdown Silos </a:t>
            </a:r>
            <a:endParaRPr sz="2000" dirty="0">
              <a:solidFill>
                <a:srgbClr val="111111"/>
              </a:solidFill>
              <a:highlight>
                <a:srgbClr val="FFFFFF"/>
              </a:highlight>
            </a:endParaRPr>
          </a:p>
          <a:p>
            <a:pPr indent="-406390">
              <a:buClr>
                <a:srgbClr val="111111"/>
              </a:buClr>
              <a:buSzPts val="1200"/>
            </a:pPr>
            <a:r>
              <a:rPr lang="en" sz="2000" dirty="0">
                <a:solidFill>
                  <a:srgbClr val="111111"/>
                </a:solidFill>
                <a:highlight>
                  <a:srgbClr val="FFFFFF"/>
                </a:highlight>
              </a:rPr>
              <a:t>Strengthen Career Pathways </a:t>
            </a:r>
            <a:endParaRPr sz="2000" dirty="0">
              <a:solidFill>
                <a:srgbClr val="111111"/>
              </a:solidFill>
              <a:highlight>
                <a:srgbClr val="FFFFFF"/>
              </a:highlight>
            </a:endParaRPr>
          </a:p>
          <a:p>
            <a:pPr indent="-406390">
              <a:buClr>
                <a:srgbClr val="111111"/>
              </a:buClr>
              <a:buSzPts val="1200"/>
            </a:pPr>
            <a:r>
              <a:rPr lang="en" sz="2000" dirty="0">
                <a:solidFill>
                  <a:srgbClr val="111111"/>
                </a:solidFill>
                <a:highlight>
                  <a:srgbClr val="FFFFFF"/>
                </a:highlight>
              </a:rPr>
              <a:t>Prioritize Hands-On Learning and Real-Life Skills </a:t>
            </a:r>
            <a:endParaRPr sz="2000" dirty="0">
              <a:solidFill>
                <a:srgbClr val="111111"/>
              </a:solidFill>
              <a:highlight>
                <a:srgbClr val="FFFFFF"/>
              </a:highlight>
            </a:endParaRPr>
          </a:p>
          <a:p>
            <a:pPr indent="-406390">
              <a:buClr>
                <a:srgbClr val="111111"/>
              </a:buClr>
              <a:buSzPts val="1200"/>
            </a:pPr>
            <a:r>
              <a:rPr lang="en" sz="2000" dirty="0">
                <a:solidFill>
                  <a:srgbClr val="111111"/>
                </a:solidFill>
                <a:highlight>
                  <a:srgbClr val="FFFFFF"/>
                </a:highlight>
              </a:rPr>
              <a:t>Advance Universal Access and Affordability</a:t>
            </a:r>
            <a:endParaRPr sz="2000" dirty="0">
              <a:solidFill>
                <a:srgbClr val="111111"/>
              </a:solidFill>
              <a:highlight>
                <a:srgbClr val="FFFFFF"/>
              </a:highlight>
            </a:endParaRPr>
          </a:p>
          <a:p>
            <a:pPr marL="0" indent="0">
              <a:spcBef>
                <a:spcPts val="1600"/>
              </a:spcBef>
              <a:buNone/>
            </a:pPr>
            <a:r>
              <a:rPr lang="en" sz="2000" dirty="0">
                <a:hlinkClick r:id="rId4"/>
              </a:rPr>
              <a:t>AB 368 (Holden)-</a:t>
            </a:r>
            <a:r>
              <a:rPr lang="en" sz="2000" dirty="0"/>
              <a:t>Priority reg. for students taking CCAP partnership courses. Exemption from fees</a:t>
            </a:r>
            <a:endParaRPr sz="2000" dirty="0"/>
          </a:p>
          <a:p>
            <a:pPr marL="0" indent="0">
              <a:spcBef>
                <a:spcPts val="1600"/>
              </a:spcBef>
              <a:buNone/>
            </a:pPr>
            <a:r>
              <a:rPr lang="en" sz="2000" dirty="0">
                <a:hlinkClick r:id="rId5"/>
              </a:rPr>
              <a:t>AB 634 (Ward)-</a:t>
            </a:r>
            <a:r>
              <a:rPr lang="en" sz="2000" dirty="0"/>
              <a:t>Changes “sequence” to “a compliment”, allows for F2F or DE, and includes a means for FTES accounting</a:t>
            </a:r>
            <a:endParaRPr sz="2000" dirty="0"/>
          </a:p>
          <a:p>
            <a:pPr marL="0" indent="0">
              <a:spcBef>
                <a:spcPts val="1600"/>
              </a:spcBef>
              <a:buNone/>
            </a:pPr>
            <a:r>
              <a:rPr lang="en" sz="2000" dirty="0">
                <a:hlinkClick r:id="rId6"/>
              </a:rPr>
              <a:t>AB 1096 (Fong)- </a:t>
            </a:r>
            <a:r>
              <a:rPr lang="en" sz="2000" dirty="0"/>
              <a:t>Allow for instruction of courses in a language other than English without also requiring students to enroll in an ESL course</a:t>
            </a:r>
            <a:endParaRPr sz="2000" dirty="0"/>
          </a:p>
          <a:p>
            <a:pPr marL="0" indent="0">
              <a:spcBef>
                <a:spcPts val="1600"/>
              </a:spcBef>
              <a:buNone/>
            </a:pPr>
            <a:r>
              <a:rPr lang="en" sz="2000" dirty="0">
                <a:hlinkClick r:id="rId7"/>
              </a:rPr>
              <a:t>SB 467 (Portantino) </a:t>
            </a:r>
            <a:r>
              <a:rPr lang="en" sz="2000" dirty="0"/>
              <a:t>- Prohibit a student from being denied admission to apprenticeship or internship program because student uses ITIN for background check instead of SSN. </a:t>
            </a:r>
            <a:endParaRPr sz="2000" dirty="0"/>
          </a:p>
          <a:p>
            <a:pPr marL="0" indent="0">
              <a:spcBef>
                <a:spcPts val="1600"/>
              </a:spcBef>
              <a:buNone/>
            </a:pPr>
            <a:endParaRPr sz="2000" dirty="0"/>
          </a:p>
          <a:p>
            <a:pPr marL="0" indent="0">
              <a:spcBef>
                <a:spcPts val="1600"/>
              </a:spcBef>
              <a:buNone/>
            </a:pPr>
            <a:endParaRPr sz="2000" dirty="0"/>
          </a:p>
          <a:p>
            <a:pPr marL="0" indent="0">
              <a:spcBef>
                <a:spcPts val="1600"/>
              </a:spcBef>
              <a:spcAft>
                <a:spcPts val="1600"/>
              </a:spcAft>
              <a:buNone/>
            </a:pPr>
            <a:endParaRPr sz="20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FAF76-EC85-722F-4202-27AA864DBC0A}"/>
              </a:ext>
            </a:extLst>
          </p:cNvPr>
          <p:cNvSpPr>
            <a:spLocks noGrp="1"/>
          </p:cNvSpPr>
          <p:nvPr>
            <p:ph type="title"/>
          </p:nvPr>
        </p:nvSpPr>
        <p:spPr/>
        <p:txBody>
          <a:bodyPr>
            <a:normAutofit/>
          </a:bodyPr>
          <a:lstStyle/>
          <a:p>
            <a:r>
              <a:rPr lang="en-US" dirty="0"/>
              <a:t>Advocacy</a:t>
            </a:r>
          </a:p>
        </p:txBody>
      </p:sp>
      <p:sp>
        <p:nvSpPr>
          <p:cNvPr id="4" name="Slide Number Placeholder 3">
            <a:extLst>
              <a:ext uri="{FF2B5EF4-FFF2-40B4-BE49-F238E27FC236}">
                <a16:creationId xmlns:a16="http://schemas.microsoft.com/office/drawing/2014/main" id="{92919C9A-8F95-8B9E-D76D-A65CBC055769}"/>
              </a:ext>
            </a:extLst>
          </p:cNvPr>
          <p:cNvSpPr>
            <a:spLocks noGrp="1"/>
          </p:cNvSpPr>
          <p:nvPr>
            <p:ph type="sldNum" idx="12"/>
          </p:nvPr>
        </p:nvSpPr>
        <p:spPr/>
        <p:txBody>
          <a:bodyPr/>
          <a:lstStyle/>
          <a:p>
            <a:pPr algn="r"/>
            <a:fld id="{00000000-1234-1234-1234-123412341234}" type="slidenum">
              <a:rPr lang="en" smtClean="0"/>
              <a:pPr algn="r"/>
              <a:t>55</a:t>
            </a:fld>
            <a:endParaRPr lang="en"/>
          </a:p>
        </p:txBody>
      </p:sp>
    </p:spTree>
    <p:extLst>
      <p:ext uri="{BB962C8B-B14F-4D97-AF65-F5344CB8AC3E}">
        <p14:creationId xmlns:p14="http://schemas.microsoft.com/office/powerpoint/2010/main" val="498398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75E2D-6FD8-B165-1BCC-ACC07E9AA1E8}"/>
              </a:ext>
            </a:extLst>
          </p:cNvPr>
          <p:cNvSpPr>
            <a:spLocks noGrp="1"/>
          </p:cNvSpPr>
          <p:nvPr>
            <p:ph type="title"/>
          </p:nvPr>
        </p:nvSpPr>
        <p:spPr/>
        <p:txBody>
          <a:bodyPr>
            <a:normAutofit fontScale="90000"/>
          </a:bodyPr>
          <a:lstStyle/>
          <a:p>
            <a:r>
              <a:rPr lang="en-US" dirty="0"/>
              <a:t>Follow ASCCC &amp; System Partners</a:t>
            </a:r>
          </a:p>
        </p:txBody>
      </p:sp>
      <p:sp>
        <p:nvSpPr>
          <p:cNvPr id="3" name="Text Placeholder 2">
            <a:extLst>
              <a:ext uri="{FF2B5EF4-FFF2-40B4-BE49-F238E27FC236}">
                <a16:creationId xmlns:a16="http://schemas.microsoft.com/office/drawing/2014/main" id="{C5E2DB58-9035-47A4-93A4-D5EED6CD2BD2}"/>
              </a:ext>
            </a:extLst>
          </p:cNvPr>
          <p:cNvSpPr>
            <a:spLocks noGrp="1"/>
          </p:cNvSpPr>
          <p:nvPr>
            <p:ph type="body" idx="1"/>
          </p:nvPr>
        </p:nvSpPr>
        <p:spPr>
          <a:xfrm>
            <a:off x="415600" y="1536633"/>
            <a:ext cx="5957065" cy="4555200"/>
          </a:xfrm>
        </p:spPr>
        <p:txBody>
          <a:bodyPr>
            <a:normAutofit fontScale="92500" lnSpcReduction="10000"/>
          </a:bodyPr>
          <a:lstStyle/>
          <a:p>
            <a:pPr marL="457200" indent="-457200">
              <a:lnSpc>
                <a:spcPct val="163636"/>
              </a:lnSpc>
              <a:spcBef>
                <a:spcPts val="400"/>
              </a:spcBef>
              <a:buClr>
                <a:schemeClr val="dk1"/>
              </a:buClr>
              <a:buSzPct val="73000"/>
            </a:pPr>
            <a:r>
              <a:rPr lang="en-US" sz="2800" u="sng" dirty="0">
                <a:solidFill>
                  <a:schemeClr val="hlink"/>
                </a:solidFill>
                <a:hlinkClick r:id="rId2"/>
              </a:rPr>
              <a:t>ASCCC Legislative Updates</a:t>
            </a:r>
            <a:endParaRPr lang="en-US" sz="2800" u="sng" dirty="0">
              <a:solidFill>
                <a:schemeClr val="hlink"/>
              </a:solidFill>
            </a:endParaRPr>
          </a:p>
          <a:p>
            <a:pPr marL="457200" indent="-457200">
              <a:lnSpc>
                <a:spcPct val="163636"/>
              </a:lnSpc>
              <a:spcBef>
                <a:spcPts val="800"/>
              </a:spcBef>
              <a:buClr>
                <a:schemeClr val="dk1"/>
              </a:buClr>
              <a:buSzPct val="73000"/>
            </a:pPr>
            <a:r>
              <a:rPr lang="en-US" sz="2800" u="sng" dirty="0">
                <a:solidFill>
                  <a:schemeClr val="hlink"/>
                </a:solidFill>
                <a:hlinkClick r:id="rId3"/>
              </a:rPr>
              <a:t>FACCC Legislative Positions</a:t>
            </a:r>
            <a:endParaRPr lang="en-US" sz="2800" u="sng" dirty="0">
              <a:solidFill>
                <a:schemeClr val="hlink"/>
              </a:solidFill>
            </a:endParaRPr>
          </a:p>
          <a:p>
            <a:pPr marL="457200" indent="-457200">
              <a:lnSpc>
                <a:spcPct val="163636"/>
              </a:lnSpc>
              <a:spcBef>
                <a:spcPts val="800"/>
              </a:spcBef>
              <a:buClr>
                <a:schemeClr val="dk1"/>
              </a:buClr>
              <a:buSzPct val="73000"/>
            </a:pPr>
            <a:r>
              <a:rPr lang="en-US" sz="2800" u="sng" dirty="0">
                <a:solidFill>
                  <a:schemeClr val="hlink"/>
                </a:solidFill>
                <a:hlinkClick r:id="rId4"/>
              </a:rPr>
              <a:t>CFT Legislative Updates</a:t>
            </a:r>
            <a:endParaRPr lang="en-US" sz="2800" u="sng" dirty="0">
              <a:solidFill>
                <a:schemeClr val="hlink"/>
              </a:solidFill>
            </a:endParaRPr>
          </a:p>
          <a:p>
            <a:pPr marL="457200" indent="-457200">
              <a:lnSpc>
                <a:spcPct val="163636"/>
              </a:lnSpc>
              <a:spcBef>
                <a:spcPts val="800"/>
              </a:spcBef>
              <a:buClr>
                <a:schemeClr val="dk1"/>
              </a:buClr>
              <a:buSzPct val="73000"/>
            </a:pPr>
            <a:r>
              <a:rPr lang="en-US" sz="2800" u="sng" dirty="0">
                <a:solidFill>
                  <a:schemeClr val="hlink"/>
                </a:solidFill>
                <a:hlinkClick r:id="rId5"/>
              </a:rPr>
              <a:t>CCA Legislation and Political Action</a:t>
            </a:r>
            <a:endParaRPr lang="en-US" sz="2800" u="sng" dirty="0">
              <a:solidFill>
                <a:schemeClr val="hlink"/>
              </a:solidFill>
            </a:endParaRPr>
          </a:p>
          <a:p>
            <a:pPr marL="457200" indent="-457200">
              <a:lnSpc>
                <a:spcPct val="163636"/>
              </a:lnSpc>
              <a:spcBef>
                <a:spcPts val="800"/>
              </a:spcBef>
              <a:buClr>
                <a:schemeClr val="dk1"/>
              </a:buClr>
              <a:buSzPct val="73000"/>
            </a:pPr>
            <a:r>
              <a:rPr lang="en-US" sz="2800" u="sng" dirty="0">
                <a:solidFill>
                  <a:schemeClr val="hlink"/>
                </a:solidFill>
                <a:hlinkClick r:id="rId6"/>
              </a:rPr>
              <a:t>CCCCO Tracked Legislation</a:t>
            </a:r>
            <a:endParaRPr lang="en-US" sz="2800" u="sng" dirty="0">
              <a:solidFill>
                <a:schemeClr val="hlink"/>
              </a:solidFill>
            </a:endParaRPr>
          </a:p>
          <a:p>
            <a:pPr marL="457200" indent="-457200">
              <a:lnSpc>
                <a:spcPct val="163636"/>
              </a:lnSpc>
              <a:spcBef>
                <a:spcPts val="800"/>
              </a:spcBef>
              <a:buClr>
                <a:schemeClr val="dk1"/>
              </a:buClr>
              <a:buSzPct val="73000"/>
            </a:pPr>
            <a:r>
              <a:rPr lang="en-US" sz="2800" u="sng" dirty="0">
                <a:solidFill>
                  <a:schemeClr val="hlink"/>
                </a:solidFill>
                <a:hlinkClick r:id="rId7"/>
              </a:rPr>
              <a:t>CCLC Legislative Actions</a:t>
            </a:r>
            <a:endParaRPr lang="en-US" sz="2800" u="sng" dirty="0">
              <a:solidFill>
                <a:schemeClr val="hlink"/>
              </a:solidFill>
            </a:endParaRPr>
          </a:p>
          <a:p>
            <a:endParaRPr lang="en-US" dirty="0"/>
          </a:p>
        </p:txBody>
      </p:sp>
      <p:pic>
        <p:nvPicPr>
          <p:cNvPr id="5" name="Picture 4" descr="CA state capital building with CA state flag">
            <a:extLst>
              <a:ext uri="{FF2B5EF4-FFF2-40B4-BE49-F238E27FC236}">
                <a16:creationId xmlns:a16="http://schemas.microsoft.com/office/drawing/2014/main" id="{EC9481D9-8E3B-33B3-3A3F-01EBB2EBC0BF}"/>
              </a:ext>
            </a:extLst>
          </p:cNvPr>
          <p:cNvPicPr>
            <a:picLocks noChangeAspect="1"/>
          </p:cNvPicPr>
          <p:nvPr/>
        </p:nvPicPr>
        <p:blipFill>
          <a:blip r:embed="rId8"/>
          <a:stretch>
            <a:fillRect/>
          </a:stretch>
        </p:blipFill>
        <p:spPr>
          <a:xfrm>
            <a:off x="6487490" y="2167752"/>
            <a:ext cx="4999074" cy="3332716"/>
          </a:xfrm>
          <a:prstGeom prst="rect">
            <a:avLst/>
          </a:prstGeom>
        </p:spPr>
      </p:pic>
      <p:sp>
        <p:nvSpPr>
          <p:cNvPr id="4" name="Slide Number Placeholder 3">
            <a:extLst>
              <a:ext uri="{FF2B5EF4-FFF2-40B4-BE49-F238E27FC236}">
                <a16:creationId xmlns:a16="http://schemas.microsoft.com/office/drawing/2014/main" id="{73425884-39E2-A345-C191-CB37896DF70F}"/>
              </a:ext>
            </a:extLst>
          </p:cNvPr>
          <p:cNvSpPr>
            <a:spLocks noGrp="1"/>
          </p:cNvSpPr>
          <p:nvPr>
            <p:ph type="sldNum" idx="12"/>
          </p:nvPr>
        </p:nvSpPr>
        <p:spPr/>
        <p:txBody>
          <a:bodyPr/>
          <a:lstStyle/>
          <a:p>
            <a:pPr algn="r"/>
            <a:fld id="{00000000-1234-1234-1234-123412341234}" type="slidenum">
              <a:rPr lang="en" smtClean="0"/>
              <a:pPr algn="r"/>
              <a:t>56</a:t>
            </a:fld>
            <a:endParaRPr lang="en"/>
          </a:p>
        </p:txBody>
      </p:sp>
    </p:spTree>
    <p:extLst>
      <p:ext uri="{BB962C8B-B14F-4D97-AF65-F5344CB8AC3E}">
        <p14:creationId xmlns:p14="http://schemas.microsoft.com/office/powerpoint/2010/main" val="28079065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840FE-D5E0-19B4-97C0-D6E81F788A60}"/>
              </a:ext>
            </a:extLst>
          </p:cNvPr>
          <p:cNvSpPr>
            <a:spLocks noGrp="1"/>
          </p:cNvSpPr>
          <p:nvPr>
            <p:ph type="title"/>
          </p:nvPr>
        </p:nvSpPr>
        <p:spPr/>
        <p:txBody>
          <a:bodyPr>
            <a:normAutofit fontScale="90000"/>
          </a:bodyPr>
          <a:lstStyle/>
          <a:p>
            <a:r>
              <a:rPr lang="en-US" dirty="0"/>
              <a:t>Find and Connect with Legislators</a:t>
            </a:r>
          </a:p>
        </p:txBody>
      </p:sp>
      <p:sp>
        <p:nvSpPr>
          <p:cNvPr id="3" name="Text Placeholder 2">
            <a:extLst>
              <a:ext uri="{FF2B5EF4-FFF2-40B4-BE49-F238E27FC236}">
                <a16:creationId xmlns:a16="http://schemas.microsoft.com/office/drawing/2014/main" id="{F3A74BF7-E2A0-9677-1126-31349493EB22}"/>
              </a:ext>
            </a:extLst>
          </p:cNvPr>
          <p:cNvSpPr>
            <a:spLocks noGrp="1"/>
          </p:cNvSpPr>
          <p:nvPr>
            <p:ph type="body" idx="1"/>
          </p:nvPr>
        </p:nvSpPr>
        <p:spPr>
          <a:xfrm>
            <a:off x="415600" y="1356967"/>
            <a:ext cx="11360800" cy="5071542"/>
          </a:xfrm>
        </p:spPr>
        <p:txBody>
          <a:bodyPr>
            <a:normAutofit fontScale="92500" lnSpcReduction="10000"/>
          </a:bodyPr>
          <a:lstStyle/>
          <a:p>
            <a:pPr marL="0" lvl="0" indent="0" algn="l" rtl="0">
              <a:lnSpc>
                <a:spcPct val="98181"/>
              </a:lnSpc>
              <a:spcBef>
                <a:spcPts val="800"/>
              </a:spcBef>
              <a:spcAft>
                <a:spcPts val="0"/>
              </a:spcAft>
              <a:buNone/>
            </a:pPr>
            <a:r>
              <a:rPr lang="en-US" u="sng" dirty="0">
                <a:solidFill>
                  <a:schemeClr val="hlink"/>
                </a:solidFill>
                <a:hlinkClick r:id="rId2"/>
              </a:rPr>
              <a:t>Find your</a:t>
            </a:r>
            <a:r>
              <a:rPr lang="en-US" dirty="0">
                <a:solidFill>
                  <a:schemeClr val="dk1"/>
                </a:solidFill>
                <a:uFill>
                  <a:noFill/>
                </a:uFill>
                <a:hlinkClick r:id="rId2">
                  <a:extLst>
                    <a:ext uri="{A12FA001-AC4F-418D-AE19-62706E023703}">
                      <ahyp:hlinkClr xmlns:ahyp="http://schemas.microsoft.com/office/drawing/2018/hyperlinkcolor" val="tx"/>
                    </a:ext>
                  </a:extLst>
                </a:hlinkClick>
              </a:rPr>
              <a:t> </a:t>
            </a:r>
            <a:r>
              <a:rPr lang="en-US" u="sng" dirty="0">
                <a:solidFill>
                  <a:schemeClr val="hlink"/>
                </a:solidFill>
                <a:hlinkClick r:id="rId2"/>
              </a:rPr>
              <a:t>California Representatives</a:t>
            </a:r>
            <a:endParaRPr lang="en-US" dirty="0"/>
          </a:p>
          <a:p>
            <a:pPr marL="0" lvl="0" indent="0" algn="l" rtl="0">
              <a:lnSpc>
                <a:spcPct val="98181"/>
              </a:lnSpc>
              <a:spcBef>
                <a:spcPts val="800"/>
              </a:spcBef>
              <a:spcAft>
                <a:spcPts val="0"/>
              </a:spcAft>
              <a:buNone/>
            </a:pPr>
            <a:endParaRPr lang="en-US" dirty="0"/>
          </a:p>
          <a:p>
            <a:pPr marL="0" lvl="0" indent="0" algn="l" rtl="0">
              <a:spcBef>
                <a:spcPts val="800"/>
              </a:spcBef>
              <a:spcAft>
                <a:spcPts val="0"/>
              </a:spcAft>
              <a:buNone/>
            </a:pPr>
            <a:r>
              <a:rPr lang="en-US" dirty="0"/>
              <a:t>Senate</a:t>
            </a:r>
          </a:p>
          <a:p>
            <a:pPr marL="457200" lvl="0" indent="-317500" algn="l" rtl="0">
              <a:spcBef>
                <a:spcPts val="800"/>
              </a:spcBef>
              <a:spcAft>
                <a:spcPts val="0"/>
              </a:spcAft>
              <a:buSzPts val="1400"/>
              <a:buChar char="•"/>
            </a:pPr>
            <a:r>
              <a:rPr lang="en-US" u="sng" dirty="0">
                <a:solidFill>
                  <a:schemeClr val="hlink"/>
                </a:solidFill>
                <a:hlinkClick r:id="rId3"/>
              </a:rPr>
              <a:t>California State Senate</a:t>
            </a:r>
            <a:endParaRPr lang="en-US" dirty="0"/>
          </a:p>
          <a:p>
            <a:pPr marL="457200" lvl="0" indent="-317500" algn="l" rtl="0">
              <a:spcBef>
                <a:spcPts val="0"/>
              </a:spcBef>
              <a:spcAft>
                <a:spcPts val="0"/>
              </a:spcAft>
              <a:buSzPts val="1400"/>
              <a:buChar char="•"/>
            </a:pPr>
            <a:r>
              <a:rPr lang="en-US" u="sng" dirty="0">
                <a:solidFill>
                  <a:schemeClr val="hlink"/>
                </a:solidFill>
                <a:hlinkClick r:id="rId4"/>
              </a:rPr>
              <a:t>Senate Roster</a:t>
            </a:r>
            <a:r>
              <a:rPr lang="en-US" dirty="0"/>
              <a:t> </a:t>
            </a:r>
          </a:p>
          <a:p>
            <a:pPr marL="457200" lvl="0" indent="-317500" algn="l" rtl="0">
              <a:spcBef>
                <a:spcPts val="0"/>
              </a:spcBef>
              <a:spcAft>
                <a:spcPts val="0"/>
              </a:spcAft>
              <a:buSzPts val="1400"/>
              <a:buChar char="•"/>
            </a:pPr>
            <a:r>
              <a:rPr lang="en-US" u="sng" dirty="0">
                <a:solidFill>
                  <a:schemeClr val="hlink"/>
                </a:solidFill>
                <a:hlinkClick r:id="rId5"/>
              </a:rPr>
              <a:t>Senate Committee on Education</a:t>
            </a:r>
            <a:endParaRPr lang="en-US" dirty="0"/>
          </a:p>
          <a:p>
            <a:pPr marL="457200" lvl="0" indent="-317500" algn="l" rtl="0">
              <a:spcBef>
                <a:spcPts val="0"/>
              </a:spcBef>
              <a:spcAft>
                <a:spcPts val="0"/>
              </a:spcAft>
              <a:buSzPts val="1400"/>
              <a:buChar char="•"/>
            </a:pPr>
            <a:r>
              <a:rPr lang="en-US" u="sng" dirty="0">
                <a:solidFill>
                  <a:schemeClr val="hlink"/>
                </a:solidFill>
                <a:hlinkClick r:id="rId6"/>
              </a:rPr>
              <a:t>Senate Budget and Fiscal Review</a:t>
            </a:r>
            <a:r>
              <a:rPr lang="en-US" dirty="0"/>
              <a:t> and </a:t>
            </a:r>
            <a:r>
              <a:rPr lang="en-US" u="sng" dirty="0">
                <a:solidFill>
                  <a:schemeClr val="hlink"/>
                </a:solidFill>
                <a:hlinkClick r:id="rId7"/>
              </a:rPr>
              <a:t>Subcommittee 1 on Education</a:t>
            </a:r>
            <a:endParaRPr lang="en-US" dirty="0"/>
          </a:p>
          <a:p>
            <a:pPr marL="457200" lvl="0" indent="-317500" algn="l" rtl="0">
              <a:spcBef>
                <a:spcPts val="0"/>
              </a:spcBef>
              <a:spcAft>
                <a:spcPts val="0"/>
              </a:spcAft>
              <a:buSzPts val="1400"/>
              <a:buChar char="•"/>
            </a:pPr>
            <a:r>
              <a:rPr lang="en-US" u="sng" dirty="0">
                <a:solidFill>
                  <a:schemeClr val="hlink"/>
                </a:solidFill>
                <a:hlinkClick r:id="rId8"/>
              </a:rPr>
              <a:t>Streaming Info</a:t>
            </a:r>
            <a:r>
              <a:rPr lang="en-US" dirty="0"/>
              <a:t> for Senate Floor Sessions and Committee Hearings</a:t>
            </a:r>
          </a:p>
          <a:p>
            <a:pPr marL="0" lvl="0" indent="0" algn="l" rtl="0">
              <a:spcBef>
                <a:spcPts val="800"/>
              </a:spcBef>
              <a:spcAft>
                <a:spcPts val="0"/>
              </a:spcAft>
              <a:buNone/>
            </a:pPr>
            <a:r>
              <a:rPr lang="en-US" dirty="0"/>
              <a:t>Assembly</a:t>
            </a:r>
          </a:p>
          <a:p>
            <a:pPr marL="457200" lvl="0" indent="-317500" algn="l" rtl="0">
              <a:spcBef>
                <a:spcPts val="800"/>
              </a:spcBef>
              <a:spcAft>
                <a:spcPts val="0"/>
              </a:spcAft>
              <a:buSzPts val="1400"/>
              <a:buChar char="•"/>
            </a:pPr>
            <a:r>
              <a:rPr lang="en-US" u="sng" dirty="0">
                <a:solidFill>
                  <a:schemeClr val="hlink"/>
                </a:solidFill>
                <a:hlinkClick r:id="rId9"/>
              </a:rPr>
              <a:t>California Assembly</a:t>
            </a:r>
            <a:endParaRPr lang="en-US" dirty="0"/>
          </a:p>
          <a:p>
            <a:pPr marL="457200" lvl="0" indent="-317500" algn="l" rtl="0">
              <a:spcBef>
                <a:spcPts val="0"/>
              </a:spcBef>
              <a:spcAft>
                <a:spcPts val="0"/>
              </a:spcAft>
              <a:buSzPts val="1400"/>
              <a:buChar char="•"/>
            </a:pPr>
            <a:r>
              <a:rPr lang="en-US" u="sng" dirty="0">
                <a:solidFill>
                  <a:schemeClr val="hlink"/>
                </a:solidFill>
                <a:hlinkClick r:id="rId10"/>
              </a:rPr>
              <a:t>Assembly Roster</a:t>
            </a:r>
            <a:r>
              <a:rPr lang="en-US" dirty="0"/>
              <a:t> </a:t>
            </a:r>
          </a:p>
          <a:p>
            <a:pPr marL="457200" lvl="0" indent="-317500" algn="l" rtl="0">
              <a:spcBef>
                <a:spcPts val="0"/>
              </a:spcBef>
              <a:spcAft>
                <a:spcPts val="0"/>
              </a:spcAft>
              <a:buSzPts val="1400"/>
              <a:buChar char="•"/>
            </a:pPr>
            <a:r>
              <a:rPr lang="en-US" u="sng" dirty="0">
                <a:solidFill>
                  <a:schemeClr val="hlink"/>
                </a:solidFill>
                <a:hlinkClick r:id="rId11"/>
              </a:rPr>
              <a:t>Assembly Committee on Higher Education</a:t>
            </a:r>
            <a:endParaRPr lang="en-US" dirty="0"/>
          </a:p>
          <a:p>
            <a:pPr marL="457200" lvl="0" indent="-317500" algn="l" rtl="0">
              <a:spcBef>
                <a:spcPts val="0"/>
              </a:spcBef>
              <a:spcAft>
                <a:spcPts val="0"/>
              </a:spcAft>
              <a:buSzPts val="1400"/>
              <a:buChar char="•"/>
            </a:pPr>
            <a:r>
              <a:rPr lang="en-US" u="sng" dirty="0">
                <a:solidFill>
                  <a:schemeClr val="hlink"/>
                </a:solidFill>
                <a:hlinkClick r:id="rId12"/>
              </a:rPr>
              <a:t>Assembly Budget</a:t>
            </a:r>
            <a:r>
              <a:rPr lang="en-US" dirty="0"/>
              <a:t> and </a:t>
            </a:r>
            <a:r>
              <a:rPr lang="en-US" u="sng" dirty="0">
                <a:solidFill>
                  <a:schemeClr val="hlink"/>
                </a:solidFill>
                <a:hlinkClick r:id="rId13"/>
              </a:rPr>
              <a:t>Subcommittee 2 on Education Finance</a:t>
            </a:r>
            <a:endParaRPr lang="en-US" dirty="0"/>
          </a:p>
          <a:p>
            <a:pPr marL="457200" lvl="0" indent="-317500" algn="l" rtl="0">
              <a:spcBef>
                <a:spcPts val="0"/>
              </a:spcBef>
              <a:spcAft>
                <a:spcPts val="0"/>
              </a:spcAft>
              <a:buSzPts val="1400"/>
              <a:buChar char="•"/>
            </a:pPr>
            <a:r>
              <a:rPr lang="en-US" u="sng" dirty="0">
                <a:solidFill>
                  <a:schemeClr val="hlink"/>
                </a:solidFill>
                <a:hlinkClick r:id="rId14"/>
              </a:rPr>
              <a:t>Streaming info</a:t>
            </a:r>
            <a:r>
              <a:rPr lang="en-US" dirty="0"/>
              <a:t> for Assembly Floor Sessions and Committee Hearings</a:t>
            </a:r>
          </a:p>
          <a:p>
            <a:pPr marL="152396" indent="0">
              <a:buNone/>
            </a:pPr>
            <a:endParaRPr lang="en-US" dirty="0"/>
          </a:p>
        </p:txBody>
      </p:sp>
      <p:sp>
        <p:nvSpPr>
          <p:cNvPr id="4" name="Slide Number Placeholder 3">
            <a:extLst>
              <a:ext uri="{FF2B5EF4-FFF2-40B4-BE49-F238E27FC236}">
                <a16:creationId xmlns:a16="http://schemas.microsoft.com/office/drawing/2014/main" id="{B4FA32F3-A1E5-96F1-13BB-D7FA3F379C77}"/>
              </a:ext>
            </a:extLst>
          </p:cNvPr>
          <p:cNvSpPr>
            <a:spLocks noGrp="1"/>
          </p:cNvSpPr>
          <p:nvPr>
            <p:ph type="sldNum" idx="12"/>
          </p:nvPr>
        </p:nvSpPr>
        <p:spPr/>
        <p:txBody>
          <a:bodyPr/>
          <a:lstStyle/>
          <a:p>
            <a:pPr algn="r"/>
            <a:fld id="{00000000-1234-1234-1234-123412341234}" type="slidenum">
              <a:rPr lang="en" smtClean="0"/>
              <a:pPr algn="r"/>
              <a:t>57</a:t>
            </a:fld>
            <a:endParaRPr lang="en"/>
          </a:p>
        </p:txBody>
      </p:sp>
    </p:spTree>
    <p:extLst>
      <p:ext uri="{BB962C8B-B14F-4D97-AF65-F5344CB8AC3E}">
        <p14:creationId xmlns:p14="http://schemas.microsoft.com/office/powerpoint/2010/main" val="2323332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BB06A-64DD-BD79-CF11-493E7AA59EBB}"/>
              </a:ext>
            </a:extLst>
          </p:cNvPr>
          <p:cNvSpPr>
            <a:spLocks noGrp="1"/>
          </p:cNvSpPr>
          <p:nvPr>
            <p:ph type="title"/>
          </p:nvPr>
        </p:nvSpPr>
        <p:spPr/>
        <p:txBody>
          <a:bodyPr>
            <a:normAutofit fontScale="90000"/>
          </a:bodyPr>
          <a:lstStyle/>
          <a:p>
            <a:r>
              <a:rPr lang="en-US" dirty="0"/>
              <a:t>Advocacy through Relationship Building</a:t>
            </a:r>
          </a:p>
        </p:txBody>
      </p:sp>
      <p:sp>
        <p:nvSpPr>
          <p:cNvPr id="3" name="Text Placeholder 2">
            <a:extLst>
              <a:ext uri="{FF2B5EF4-FFF2-40B4-BE49-F238E27FC236}">
                <a16:creationId xmlns:a16="http://schemas.microsoft.com/office/drawing/2014/main" id="{0C4035AD-ECE5-543D-0AAD-0D5A39134CD4}"/>
              </a:ext>
            </a:extLst>
          </p:cNvPr>
          <p:cNvSpPr>
            <a:spLocks noGrp="1"/>
          </p:cNvSpPr>
          <p:nvPr>
            <p:ph type="body" idx="1"/>
          </p:nvPr>
        </p:nvSpPr>
        <p:spPr/>
        <p:txBody>
          <a:bodyPr/>
          <a:lstStyle/>
          <a:p>
            <a:pPr marL="457200" lvl="0" indent="-342900" algn="l" rtl="0">
              <a:spcBef>
                <a:spcPts val="1000"/>
              </a:spcBef>
              <a:spcAft>
                <a:spcPts val="0"/>
              </a:spcAft>
              <a:buSzPts val="1800"/>
              <a:buChar char="•"/>
            </a:pPr>
            <a:r>
              <a:rPr lang="en-US" dirty="0"/>
              <a:t>Build a connection to local legislators</a:t>
            </a:r>
          </a:p>
          <a:p>
            <a:pPr marL="914400" lvl="1" indent="-342900" algn="l" rtl="0">
              <a:spcBef>
                <a:spcPts val="0"/>
              </a:spcBef>
              <a:spcAft>
                <a:spcPts val="0"/>
              </a:spcAft>
              <a:buSzPts val="1800"/>
              <a:buChar char="•"/>
            </a:pPr>
            <a:r>
              <a:rPr lang="en-US" dirty="0"/>
              <a:t>Attend local events</a:t>
            </a:r>
          </a:p>
          <a:p>
            <a:pPr marL="914400" lvl="1" indent="-342900" algn="l" rtl="0">
              <a:spcBef>
                <a:spcPts val="0"/>
              </a:spcBef>
              <a:spcAft>
                <a:spcPts val="0"/>
              </a:spcAft>
              <a:buSzPts val="1800"/>
              <a:buChar char="•"/>
            </a:pPr>
            <a:r>
              <a:rPr lang="en-US" dirty="0"/>
              <a:t>Schedule meetings</a:t>
            </a:r>
          </a:p>
          <a:p>
            <a:pPr marL="914400" lvl="1" indent="-342900" algn="l" rtl="0">
              <a:spcBef>
                <a:spcPts val="0"/>
              </a:spcBef>
              <a:spcAft>
                <a:spcPts val="0"/>
              </a:spcAft>
              <a:buSzPts val="1800"/>
              <a:buChar char="•"/>
            </a:pPr>
            <a:r>
              <a:rPr lang="en-US" dirty="0"/>
              <a:t>Provide input (informal &amp; formal) on bills</a:t>
            </a:r>
          </a:p>
          <a:p>
            <a:pPr marL="914400" lvl="1" indent="-342900" algn="l" rtl="0">
              <a:spcBef>
                <a:spcPts val="0"/>
              </a:spcBef>
              <a:spcAft>
                <a:spcPts val="0"/>
              </a:spcAft>
              <a:buSzPts val="1800"/>
              <a:buChar char="•"/>
            </a:pPr>
            <a:r>
              <a:rPr lang="en-US" dirty="0"/>
              <a:t>Invite representatives and staff to campus</a:t>
            </a:r>
          </a:p>
          <a:p>
            <a:pPr marL="457200" lvl="0" indent="0" algn="l" rtl="0">
              <a:spcBef>
                <a:spcPts val="1000"/>
              </a:spcBef>
              <a:spcAft>
                <a:spcPts val="0"/>
              </a:spcAft>
              <a:buNone/>
            </a:pPr>
            <a:endParaRPr lang="en-US" dirty="0"/>
          </a:p>
          <a:p>
            <a:pPr marL="457200" lvl="0" indent="-342900" algn="l" rtl="0">
              <a:spcBef>
                <a:spcPts val="1000"/>
              </a:spcBef>
              <a:spcAft>
                <a:spcPts val="0"/>
              </a:spcAft>
              <a:buSzPts val="1800"/>
              <a:buChar char="•"/>
            </a:pPr>
            <a:r>
              <a:rPr lang="en-US" dirty="0"/>
              <a:t>Connect with others: faculty, staff, administration, board members</a:t>
            </a:r>
          </a:p>
          <a:p>
            <a:pPr marL="914400" lvl="1" indent="-342900" algn="l" rtl="0">
              <a:spcBef>
                <a:spcPts val="0"/>
              </a:spcBef>
              <a:spcAft>
                <a:spcPts val="0"/>
              </a:spcAft>
              <a:buSzPts val="1800"/>
              <a:buChar char="•"/>
            </a:pPr>
            <a:r>
              <a:rPr lang="en-US" dirty="0"/>
              <a:t>Ask about their positions, concerns</a:t>
            </a:r>
          </a:p>
          <a:p>
            <a:pPr marL="914400" lvl="1" indent="-342900" algn="l" rtl="0">
              <a:spcBef>
                <a:spcPts val="0"/>
              </a:spcBef>
              <a:spcAft>
                <a:spcPts val="0"/>
              </a:spcAft>
              <a:buSzPts val="1800"/>
              <a:buChar char="•"/>
            </a:pPr>
            <a:r>
              <a:rPr lang="en-US" dirty="0"/>
              <a:t>Consider potential impacts, both intended &amp; unintended</a:t>
            </a:r>
          </a:p>
          <a:p>
            <a:pPr marL="914400" lvl="1" indent="-342900" algn="l" rtl="0">
              <a:spcBef>
                <a:spcPts val="0"/>
              </a:spcBef>
              <a:spcAft>
                <a:spcPts val="0"/>
              </a:spcAft>
              <a:buSzPts val="1800"/>
              <a:buChar char="•"/>
            </a:pPr>
            <a:r>
              <a:rPr lang="en-US" dirty="0"/>
              <a:t>Consider collaborations and shared statements</a:t>
            </a:r>
          </a:p>
          <a:p>
            <a:endParaRPr lang="en-US" dirty="0"/>
          </a:p>
        </p:txBody>
      </p:sp>
      <p:sp>
        <p:nvSpPr>
          <p:cNvPr id="4" name="Slide Number Placeholder 3">
            <a:extLst>
              <a:ext uri="{FF2B5EF4-FFF2-40B4-BE49-F238E27FC236}">
                <a16:creationId xmlns:a16="http://schemas.microsoft.com/office/drawing/2014/main" id="{2B6B7BAF-0CC7-DF08-8D8F-F4A04EC19426}"/>
              </a:ext>
            </a:extLst>
          </p:cNvPr>
          <p:cNvSpPr>
            <a:spLocks noGrp="1"/>
          </p:cNvSpPr>
          <p:nvPr>
            <p:ph type="sldNum" idx="12"/>
          </p:nvPr>
        </p:nvSpPr>
        <p:spPr/>
        <p:txBody>
          <a:bodyPr/>
          <a:lstStyle/>
          <a:p>
            <a:pPr algn="r"/>
            <a:fld id="{00000000-1234-1234-1234-123412341234}" type="slidenum">
              <a:rPr lang="en" smtClean="0"/>
              <a:pPr algn="r"/>
              <a:t>58</a:t>
            </a:fld>
            <a:endParaRPr lang="en"/>
          </a:p>
        </p:txBody>
      </p:sp>
      <p:pic>
        <p:nvPicPr>
          <p:cNvPr id="5" name="Picture 4">
            <a:extLst>
              <a:ext uri="{FF2B5EF4-FFF2-40B4-BE49-F238E27FC236}">
                <a16:creationId xmlns:a16="http://schemas.microsoft.com/office/drawing/2014/main" id="{C95446B4-C1DC-EA46-67D9-D1473BC42F61}"/>
              </a:ext>
              <a:ext uri="{C183D7F6-B498-43B3-948B-1728B52AA6E4}">
                <adec:decorative xmlns:adec="http://schemas.microsoft.com/office/drawing/2017/decorative" val="1"/>
              </a:ext>
            </a:extLst>
          </p:cNvPr>
          <p:cNvPicPr>
            <a:picLocks noChangeAspect="1"/>
          </p:cNvPicPr>
          <p:nvPr/>
        </p:nvPicPr>
        <p:blipFill rotWithShape="1">
          <a:blip r:embed="rId2"/>
          <a:srcRect b="11140"/>
          <a:stretch/>
        </p:blipFill>
        <p:spPr>
          <a:xfrm>
            <a:off x="7375850" y="1356967"/>
            <a:ext cx="4400550" cy="2369906"/>
          </a:xfrm>
          <a:prstGeom prst="rect">
            <a:avLst/>
          </a:prstGeom>
        </p:spPr>
      </p:pic>
    </p:spTree>
    <p:extLst>
      <p:ext uri="{BB962C8B-B14F-4D97-AF65-F5344CB8AC3E}">
        <p14:creationId xmlns:p14="http://schemas.microsoft.com/office/powerpoint/2010/main" val="40358242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0F7D3-5A4D-B99A-54CA-BCF36E52E9C4}"/>
              </a:ext>
            </a:extLst>
          </p:cNvPr>
          <p:cNvSpPr>
            <a:spLocks noGrp="1"/>
          </p:cNvSpPr>
          <p:nvPr>
            <p:ph type="title"/>
          </p:nvPr>
        </p:nvSpPr>
        <p:spPr/>
        <p:txBody>
          <a:bodyPr>
            <a:normAutofit fontScale="90000"/>
          </a:bodyPr>
          <a:lstStyle/>
          <a:p>
            <a:r>
              <a:rPr lang="en-US" dirty="0"/>
              <a:t>Advocacy: Collaborate and Share Efforts</a:t>
            </a:r>
          </a:p>
        </p:txBody>
      </p:sp>
      <p:sp>
        <p:nvSpPr>
          <p:cNvPr id="3" name="Text Placeholder 2">
            <a:extLst>
              <a:ext uri="{FF2B5EF4-FFF2-40B4-BE49-F238E27FC236}">
                <a16:creationId xmlns:a16="http://schemas.microsoft.com/office/drawing/2014/main" id="{5C2CDD22-DFEB-FA2F-4E1C-4FDF7BFE3CA0}"/>
              </a:ext>
            </a:extLst>
          </p:cNvPr>
          <p:cNvSpPr>
            <a:spLocks noGrp="1"/>
          </p:cNvSpPr>
          <p:nvPr>
            <p:ph type="body" idx="1"/>
          </p:nvPr>
        </p:nvSpPr>
        <p:spPr/>
        <p:txBody>
          <a:bodyPr/>
          <a:lstStyle/>
          <a:p>
            <a:pPr marL="0" lvl="0" indent="0" algn="l" rtl="0">
              <a:spcBef>
                <a:spcPts val="800"/>
              </a:spcBef>
              <a:spcAft>
                <a:spcPts val="0"/>
              </a:spcAft>
              <a:buNone/>
            </a:pPr>
            <a:r>
              <a:rPr lang="en-US" dirty="0"/>
              <a:t>Senate presidents, appoint a legislative liaison to serve as point person </a:t>
            </a:r>
          </a:p>
          <a:p>
            <a:pPr marL="914400" lvl="0" indent="-342900" algn="l" rtl="0">
              <a:spcBef>
                <a:spcPts val="800"/>
              </a:spcBef>
              <a:spcAft>
                <a:spcPts val="0"/>
              </a:spcAft>
              <a:buSzPts val="1800"/>
              <a:buChar char="●"/>
            </a:pPr>
            <a:r>
              <a:rPr lang="en-US" dirty="0"/>
              <a:t>Include legislation info in reports to board</a:t>
            </a:r>
          </a:p>
          <a:p>
            <a:pPr marL="914400" lvl="0" indent="-342900" algn="l" rtl="0">
              <a:spcBef>
                <a:spcPts val="0"/>
              </a:spcBef>
              <a:spcAft>
                <a:spcPts val="0"/>
              </a:spcAft>
              <a:buSzPts val="1800"/>
              <a:buChar char="●"/>
            </a:pPr>
            <a:r>
              <a:rPr lang="en-US" dirty="0"/>
              <a:t>Faculty, offer to be the legislative liaison</a:t>
            </a:r>
          </a:p>
          <a:p>
            <a:pPr marL="0" lvl="0" indent="0" algn="l" rtl="0">
              <a:spcBef>
                <a:spcPts val="800"/>
              </a:spcBef>
              <a:spcAft>
                <a:spcPts val="0"/>
              </a:spcAft>
              <a:buNone/>
            </a:pPr>
            <a:r>
              <a:rPr lang="en-US" dirty="0"/>
              <a:t>Faculty unions</a:t>
            </a:r>
          </a:p>
          <a:p>
            <a:pPr marL="914400" lvl="0" indent="-342900" algn="l" rtl="0">
              <a:spcBef>
                <a:spcPts val="800"/>
              </a:spcBef>
              <a:spcAft>
                <a:spcPts val="0"/>
              </a:spcAft>
              <a:buSzPts val="1800"/>
              <a:buChar char="●"/>
            </a:pPr>
            <a:r>
              <a:rPr lang="en-US" dirty="0"/>
              <a:t>Discuss positions</a:t>
            </a:r>
          </a:p>
          <a:p>
            <a:pPr marL="914400" lvl="0" indent="-342900" algn="l" rtl="0">
              <a:spcBef>
                <a:spcPts val="0"/>
              </a:spcBef>
              <a:spcAft>
                <a:spcPts val="0"/>
              </a:spcAft>
              <a:buSzPts val="1800"/>
              <a:buChar char="●"/>
            </a:pPr>
            <a:r>
              <a:rPr lang="en-US" dirty="0"/>
              <a:t>Consider combining efforts on shared positions</a:t>
            </a:r>
          </a:p>
          <a:p>
            <a:pPr marL="0" lvl="0" indent="0" algn="l" rtl="0">
              <a:spcBef>
                <a:spcPts val="800"/>
              </a:spcBef>
              <a:spcAft>
                <a:spcPts val="0"/>
              </a:spcAft>
              <a:buNone/>
            </a:pPr>
            <a:r>
              <a:rPr lang="en-US" dirty="0"/>
              <a:t>Administrators</a:t>
            </a:r>
          </a:p>
          <a:p>
            <a:pPr marL="914400" lvl="0" indent="-342900" algn="l" rtl="0">
              <a:spcBef>
                <a:spcPts val="800"/>
              </a:spcBef>
              <a:spcAft>
                <a:spcPts val="0"/>
              </a:spcAft>
              <a:buSzPts val="1800"/>
              <a:buChar char="●"/>
            </a:pPr>
            <a:r>
              <a:rPr lang="en-US" dirty="0"/>
              <a:t>Discuss pending legislation &amp; potential impacts</a:t>
            </a:r>
          </a:p>
          <a:p>
            <a:pPr marL="914400" lvl="0" indent="-342900" algn="l" rtl="0">
              <a:spcBef>
                <a:spcPts val="0"/>
              </a:spcBef>
              <a:spcAft>
                <a:spcPts val="0"/>
              </a:spcAft>
              <a:buSzPts val="1800"/>
              <a:buChar char="●"/>
            </a:pPr>
            <a:r>
              <a:rPr lang="en-US" dirty="0"/>
              <a:t>Discuss district &amp; statewide organization positions</a:t>
            </a:r>
          </a:p>
          <a:p>
            <a:pPr marL="152396" indent="0">
              <a:buNone/>
            </a:pPr>
            <a:endParaRPr lang="en-US" dirty="0"/>
          </a:p>
        </p:txBody>
      </p:sp>
      <p:sp>
        <p:nvSpPr>
          <p:cNvPr id="4" name="Slide Number Placeholder 3">
            <a:extLst>
              <a:ext uri="{FF2B5EF4-FFF2-40B4-BE49-F238E27FC236}">
                <a16:creationId xmlns:a16="http://schemas.microsoft.com/office/drawing/2014/main" id="{CC996F1E-EC47-F728-0C70-ED7F5FD7AC48}"/>
              </a:ext>
            </a:extLst>
          </p:cNvPr>
          <p:cNvSpPr>
            <a:spLocks noGrp="1"/>
          </p:cNvSpPr>
          <p:nvPr>
            <p:ph type="sldNum" idx="12"/>
          </p:nvPr>
        </p:nvSpPr>
        <p:spPr/>
        <p:txBody>
          <a:bodyPr/>
          <a:lstStyle/>
          <a:p>
            <a:pPr algn="r"/>
            <a:fld id="{00000000-1234-1234-1234-123412341234}" type="slidenum">
              <a:rPr lang="en" smtClean="0"/>
              <a:pPr algn="r"/>
              <a:t>59</a:t>
            </a:fld>
            <a:endParaRPr lang="en"/>
          </a:p>
        </p:txBody>
      </p:sp>
    </p:spTree>
    <p:extLst>
      <p:ext uri="{BB962C8B-B14F-4D97-AF65-F5344CB8AC3E}">
        <p14:creationId xmlns:p14="http://schemas.microsoft.com/office/powerpoint/2010/main" val="1011725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3"/>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en"/>
              <a:t>Your Regional Consortium </a:t>
            </a:r>
            <a:endParaRPr/>
          </a:p>
        </p:txBody>
      </p:sp>
      <p:sp>
        <p:nvSpPr>
          <p:cNvPr id="130" name="Google Shape;130;p23"/>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a:bodyPr>
          <a:lstStyle/>
          <a:p>
            <a:r>
              <a:rPr lang="en" dirty="0"/>
              <a:t>What is the Regional Consortium?</a:t>
            </a:r>
            <a:endParaRPr dirty="0"/>
          </a:p>
          <a:p>
            <a:pPr marL="0" indent="0">
              <a:spcBef>
                <a:spcPts val="1600"/>
              </a:spcBef>
              <a:buNone/>
            </a:pPr>
            <a:endParaRPr dirty="0"/>
          </a:p>
          <a:p>
            <a:pPr>
              <a:spcBef>
                <a:spcPts val="1600"/>
              </a:spcBef>
            </a:pPr>
            <a:r>
              <a:rPr lang="en" dirty="0"/>
              <a:t>What does the Regional Consortium do?</a:t>
            </a:r>
            <a:endParaRPr dirty="0"/>
          </a:p>
          <a:p>
            <a:pPr marL="0" indent="0">
              <a:spcBef>
                <a:spcPts val="1600"/>
              </a:spcBef>
              <a:buNone/>
            </a:pPr>
            <a:endParaRPr dirty="0"/>
          </a:p>
          <a:p>
            <a:pPr>
              <a:spcBef>
                <a:spcPts val="1600"/>
              </a:spcBef>
            </a:pPr>
            <a:r>
              <a:rPr lang="en" dirty="0"/>
              <a:t>What are the current Regional Consortium projects in this region? </a:t>
            </a:r>
            <a:endParaRPr dirty="0"/>
          </a:p>
          <a:p>
            <a:pPr marL="0" indent="0">
              <a:spcBef>
                <a:spcPts val="1600"/>
              </a:spcBef>
              <a:buNone/>
            </a:pPr>
            <a:endParaRPr dirty="0"/>
          </a:p>
          <a:p>
            <a:pPr>
              <a:spcBef>
                <a:spcPts val="1600"/>
              </a:spcBef>
            </a:pPr>
            <a:r>
              <a:rPr lang="en" dirty="0"/>
              <a:t>Why should faculty care?</a:t>
            </a:r>
            <a:endParaRPr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E2C19-49D7-D37D-4E7A-B02E2F89A6C0}"/>
              </a:ext>
            </a:extLst>
          </p:cNvPr>
          <p:cNvSpPr>
            <a:spLocks noGrp="1"/>
          </p:cNvSpPr>
          <p:nvPr>
            <p:ph type="title"/>
          </p:nvPr>
        </p:nvSpPr>
        <p:spPr/>
        <p:txBody>
          <a:bodyPr>
            <a:normAutofit fontScale="90000"/>
          </a:bodyPr>
          <a:lstStyle/>
          <a:p>
            <a:r>
              <a:rPr lang="en-US" dirty="0"/>
              <a:t>Advocacy: Collaborate &amp; Share Efforts</a:t>
            </a:r>
          </a:p>
        </p:txBody>
      </p:sp>
      <p:sp>
        <p:nvSpPr>
          <p:cNvPr id="3" name="Text Placeholder 2">
            <a:extLst>
              <a:ext uri="{FF2B5EF4-FFF2-40B4-BE49-F238E27FC236}">
                <a16:creationId xmlns:a16="http://schemas.microsoft.com/office/drawing/2014/main" id="{2346772B-87F8-0694-71E6-DD49C6C9EF77}"/>
              </a:ext>
            </a:extLst>
          </p:cNvPr>
          <p:cNvSpPr>
            <a:spLocks noGrp="1"/>
          </p:cNvSpPr>
          <p:nvPr>
            <p:ph type="body" idx="1"/>
          </p:nvPr>
        </p:nvSpPr>
        <p:spPr/>
        <p:txBody>
          <a:bodyPr/>
          <a:lstStyle/>
          <a:p>
            <a:pPr marL="0" lvl="0" indent="0" algn="l" rtl="0">
              <a:spcBef>
                <a:spcPts val="800"/>
              </a:spcBef>
              <a:spcAft>
                <a:spcPts val="0"/>
              </a:spcAft>
              <a:buNone/>
            </a:pPr>
            <a:r>
              <a:rPr lang="en-US" dirty="0"/>
              <a:t>Connect with student government</a:t>
            </a:r>
          </a:p>
          <a:p>
            <a:pPr marL="457200" lvl="0" indent="-342900" algn="l" rtl="0">
              <a:spcBef>
                <a:spcPts val="800"/>
              </a:spcBef>
              <a:spcAft>
                <a:spcPts val="0"/>
              </a:spcAft>
              <a:buSzPts val="1800"/>
              <a:buChar char="●"/>
            </a:pPr>
            <a:r>
              <a:rPr lang="en-US" dirty="0"/>
              <a:t>What advocacy are they doing? </a:t>
            </a:r>
          </a:p>
          <a:p>
            <a:pPr marL="457200" lvl="0" indent="-342900" algn="l" rtl="0">
              <a:spcBef>
                <a:spcPts val="0"/>
              </a:spcBef>
              <a:spcAft>
                <a:spcPts val="0"/>
              </a:spcAft>
              <a:buSzPts val="1800"/>
              <a:buChar char="●"/>
            </a:pPr>
            <a:r>
              <a:rPr lang="en-US" dirty="0"/>
              <a:t>Do you share the same positions on a bill?</a:t>
            </a:r>
          </a:p>
          <a:p>
            <a:pPr marL="0" lvl="0" indent="0" algn="l" rtl="0">
              <a:spcBef>
                <a:spcPts val="800"/>
              </a:spcBef>
              <a:spcAft>
                <a:spcPts val="0"/>
              </a:spcAft>
              <a:buNone/>
            </a:pPr>
            <a:r>
              <a:rPr lang="en-US" dirty="0"/>
              <a:t>Ask about college and district advocacy efforts</a:t>
            </a:r>
          </a:p>
          <a:p>
            <a:pPr marL="457200" lvl="0" indent="-342900" algn="l" rtl="0">
              <a:spcBef>
                <a:spcPts val="800"/>
              </a:spcBef>
              <a:spcAft>
                <a:spcPts val="0"/>
              </a:spcAft>
              <a:buSzPts val="1800"/>
              <a:buChar char="●"/>
            </a:pPr>
            <a:r>
              <a:rPr lang="en-US" dirty="0"/>
              <a:t>Communicate regularly with administrators about legislation</a:t>
            </a:r>
          </a:p>
          <a:p>
            <a:pPr marL="457200" lvl="0" indent="-342900" algn="l" rtl="0">
              <a:spcBef>
                <a:spcPts val="0"/>
              </a:spcBef>
              <a:spcAft>
                <a:spcPts val="0"/>
              </a:spcAft>
              <a:buSzPts val="1800"/>
              <a:buChar char="●"/>
            </a:pPr>
            <a:r>
              <a:rPr lang="en-US" dirty="0"/>
              <a:t>Engage with board members about pending legislation</a:t>
            </a:r>
          </a:p>
          <a:p>
            <a:pPr marL="457200" lvl="0" indent="-342900" algn="l" rtl="0">
              <a:spcBef>
                <a:spcPts val="0"/>
              </a:spcBef>
              <a:spcAft>
                <a:spcPts val="0"/>
              </a:spcAft>
              <a:buSzPts val="1800"/>
              <a:buChar char="●"/>
            </a:pPr>
            <a:r>
              <a:rPr lang="en-US" dirty="0"/>
              <a:t>How can faculty and students contribute to district efforts?</a:t>
            </a:r>
          </a:p>
          <a:p>
            <a:pPr marL="152396" indent="0">
              <a:buNone/>
            </a:pPr>
            <a:endParaRPr lang="en-US" dirty="0"/>
          </a:p>
        </p:txBody>
      </p:sp>
      <p:sp>
        <p:nvSpPr>
          <p:cNvPr id="4" name="Slide Number Placeholder 3">
            <a:extLst>
              <a:ext uri="{FF2B5EF4-FFF2-40B4-BE49-F238E27FC236}">
                <a16:creationId xmlns:a16="http://schemas.microsoft.com/office/drawing/2014/main" id="{388FFAC7-7056-D10F-5375-DF0DAA5E8803}"/>
              </a:ext>
            </a:extLst>
          </p:cNvPr>
          <p:cNvSpPr>
            <a:spLocks noGrp="1"/>
          </p:cNvSpPr>
          <p:nvPr>
            <p:ph type="sldNum" idx="12"/>
          </p:nvPr>
        </p:nvSpPr>
        <p:spPr/>
        <p:txBody>
          <a:bodyPr/>
          <a:lstStyle/>
          <a:p>
            <a:pPr algn="r"/>
            <a:fld id="{00000000-1234-1234-1234-123412341234}" type="slidenum">
              <a:rPr lang="en" smtClean="0"/>
              <a:pPr algn="r"/>
              <a:t>60</a:t>
            </a:fld>
            <a:endParaRPr lang="en"/>
          </a:p>
        </p:txBody>
      </p:sp>
    </p:spTree>
    <p:extLst>
      <p:ext uri="{BB962C8B-B14F-4D97-AF65-F5344CB8AC3E}">
        <p14:creationId xmlns:p14="http://schemas.microsoft.com/office/powerpoint/2010/main" val="40867868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57"/>
          <p:cNvSpPr txBox="1">
            <a:spLocks noGrp="1"/>
          </p:cNvSpPr>
          <p:nvPr>
            <p:ph type="title"/>
          </p:nvPr>
        </p:nvSpPr>
        <p:spPr>
          <a:xfrm>
            <a:off x="415600" y="2867800"/>
            <a:ext cx="11360800" cy="1122400"/>
          </a:xfrm>
          <a:prstGeom prst="rect">
            <a:avLst/>
          </a:prstGeom>
        </p:spPr>
        <p:txBody>
          <a:bodyPr spcFirstLastPara="1" vert="horz" wrap="square" lIns="121900" tIns="121900" rIns="121900" bIns="121900" rtlCol="0" anchor="ctr" anchorCtr="0">
            <a:normAutofit/>
          </a:bodyPr>
          <a:lstStyle/>
          <a:p>
            <a:r>
              <a:rPr lang="en"/>
              <a:t>CTE Minimum Qualifications</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58"/>
          <p:cNvSpPr txBox="1">
            <a:spLocks noGrp="1"/>
          </p:cNvSpPr>
          <p:nvPr>
            <p:ph type="title"/>
          </p:nvPr>
        </p:nvSpPr>
        <p:spPr>
          <a:xfrm>
            <a:off x="609600" y="533400"/>
            <a:ext cx="10972800" cy="990600"/>
          </a:xfrm>
          <a:prstGeom prst="rect">
            <a:avLst/>
          </a:prstGeom>
          <a:noFill/>
          <a:ln>
            <a:noFill/>
          </a:ln>
        </p:spPr>
        <p:txBody>
          <a:bodyPr spcFirstLastPara="1" vert="horz" wrap="square" lIns="91433" tIns="45700" rIns="91433" bIns="45700" rtlCol="0" anchor="ctr" anchorCtr="0">
            <a:normAutofit/>
          </a:bodyPr>
          <a:lstStyle/>
          <a:p>
            <a:pPr algn="ctr">
              <a:buSzPts val="3000"/>
            </a:pPr>
            <a:r>
              <a:rPr lang="en" sz="3067" b="1" dirty="0"/>
              <a:t>Challenges hiring CTE faculty?</a:t>
            </a:r>
            <a:endParaRPr sz="3067" dirty="0"/>
          </a:p>
        </p:txBody>
      </p:sp>
      <p:sp>
        <p:nvSpPr>
          <p:cNvPr id="374" name="Google Shape;374;p58"/>
          <p:cNvSpPr txBox="1">
            <a:spLocks noGrp="1"/>
          </p:cNvSpPr>
          <p:nvPr>
            <p:ph type="body" idx="1"/>
          </p:nvPr>
        </p:nvSpPr>
        <p:spPr>
          <a:xfrm>
            <a:off x="609600" y="1673352"/>
            <a:ext cx="5384800" cy="4718304"/>
          </a:xfrm>
          <a:prstGeom prst="rect">
            <a:avLst/>
          </a:prstGeom>
          <a:noFill/>
          <a:ln>
            <a:noFill/>
          </a:ln>
        </p:spPr>
        <p:txBody>
          <a:bodyPr spcFirstLastPara="1" vert="horz" wrap="square" lIns="91433" tIns="45700" rIns="91433" bIns="45700" rtlCol="0" anchor="t" anchorCtr="0">
            <a:normAutofit/>
          </a:bodyPr>
          <a:lstStyle/>
          <a:p>
            <a:pPr marL="0" indent="0">
              <a:spcBef>
                <a:spcPts val="0"/>
              </a:spcBef>
              <a:spcAft>
                <a:spcPts val="1600"/>
              </a:spcAft>
              <a:buSzPct val="85714"/>
              <a:buNone/>
            </a:pPr>
            <a:br>
              <a:rPr lang="en" sz="5600"/>
            </a:br>
            <a:br>
              <a:rPr lang="en" sz="5600"/>
            </a:br>
            <a:endParaRPr sz="5600"/>
          </a:p>
        </p:txBody>
      </p:sp>
      <p:sp>
        <p:nvSpPr>
          <p:cNvPr id="375" name="Google Shape;375;p58"/>
          <p:cNvSpPr txBox="1">
            <a:spLocks noGrp="1"/>
          </p:cNvSpPr>
          <p:nvPr>
            <p:ph type="body" idx="2"/>
          </p:nvPr>
        </p:nvSpPr>
        <p:spPr>
          <a:xfrm>
            <a:off x="354300" y="1673303"/>
            <a:ext cx="5384800" cy="4718400"/>
          </a:xfrm>
          <a:prstGeom prst="rect">
            <a:avLst/>
          </a:prstGeom>
          <a:noFill/>
          <a:ln>
            <a:noFill/>
          </a:ln>
        </p:spPr>
        <p:txBody>
          <a:bodyPr spcFirstLastPara="1" vert="horz" wrap="square" lIns="91433" tIns="45700" rIns="91433" bIns="45700" rtlCol="0" anchor="t" anchorCtr="0">
            <a:normAutofit fontScale="92500"/>
          </a:bodyPr>
          <a:lstStyle/>
          <a:p>
            <a:pPr marL="186262" indent="-203195">
              <a:spcBef>
                <a:spcPts val="0"/>
              </a:spcBef>
              <a:buClr>
                <a:schemeClr val="dk1"/>
              </a:buClr>
            </a:pPr>
            <a:r>
              <a:rPr lang="en" dirty="0">
                <a:solidFill>
                  <a:srgbClr val="000000"/>
                </a:solidFill>
              </a:rPr>
              <a:t>Recognizing that our communities are filled with experts that never got an Associates Degree.</a:t>
            </a:r>
            <a:endParaRPr sz="1467" dirty="0">
              <a:solidFill>
                <a:srgbClr val="000000"/>
              </a:solidFill>
            </a:endParaRPr>
          </a:p>
          <a:p>
            <a:pPr marL="0" indent="0">
              <a:buNone/>
            </a:pPr>
            <a:endParaRPr dirty="0">
              <a:solidFill>
                <a:srgbClr val="000000"/>
              </a:solidFill>
            </a:endParaRPr>
          </a:p>
          <a:p>
            <a:pPr marL="186262" indent="-203195">
              <a:buClr>
                <a:schemeClr val="dk1"/>
              </a:buClr>
            </a:pPr>
            <a:r>
              <a:rPr lang="en" dirty="0">
                <a:solidFill>
                  <a:srgbClr val="000000"/>
                </a:solidFill>
              </a:rPr>
              <a:t>Finding the best possible faculty for our students is a crucial part in CTE program excellence. </a:t>
            </a:r>
            <a:br>
              <a:rPr lang="en" dirty="0">
                <a:solidFill>
                  <a:srgbClr val="000000"/>
                </a:solidFill>
              </a:rPr>
            </a:br>
            <a:endParaRPr dirty="0">
              <a:solidFill>
                <a:srgbClr val="000000"/>
              </a:solidFill>
            </a:endParaRPr>
          </a:p>
          <a:p>
            <a:pPr marL="186262" indent="-203195">
              <a:spcAft>
                <a:spcPts val="1600"/>
              </a:spcAft>
              <a:buClr>
                <a:schemeClr val="dk1"/>
              </a:buClr>
            </a:pPr>
            <a:r>
              <a:rPr lang="en" dirty="0">
                <a:solidFill>
                  <a:srgbClr val="000000"/>
                </a:solidFill>
              </a:rPr>
              <a:t>Document credentials and get local industry experts into the hiring pool.</a:t>
            </a:r>
            <a:endParaRPr sz="1467" dirty="0">
              <a:solidFill>
                <a:srgbClr val="000000"/>
              </a:solidFill>
            </a:endParaRPr>
          </a:p>
        </p:txBody>
      </p:sp>
      <p:pic>
        <p:nvPicPr>
          <p:cNvPr id="376" name="Google Shape;376;p5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606100" y="2391000"/>
            <a:ext cx="4976301" cy="2799165"/>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59"/>
          <p:cNvSpPr txBox="1">
            <a:spLocks noGrp="1"/>
          </p:cNvSpPr>
          <p:nvPr>
            <p:ph type="title"/>
          </p:nvPr>
        </p:nvSpPr>
        <p:spPr>
          <a:xfrm>
            <a:off x="609600" y="463400"/>
            <a:ext cx="10972800" cy="990800"/>
          </a:xfrm>
          <a:prstGeom prst="rect">
            <a:avLst/>
          </a:prstGeom>
          <a:noFill/>
          <a:ln>
            <a:noFill/>
          </a:ln>
        </p:spPr>
        <p:txBody>
          <a:bodyPr spcFirstLastPara="1" vert="horz" wrap="square" lIns="91433" tIns="45700" rIns="91433" bIns="45700" rtlCol="0" anchor="ctr" anchorCtr="0">
            <a:normAutofit/>
          </a:bodyPr>
          <a:lstStyle/>
          <a:p>
            <a:pPr algn="ctr">
              <a:buSzPts val="2100"/>
            </a:pPr>
            <a:r>
              <a:rPr lang="en" sz="2800" b="1" dirty="0"/>
              <a:t>Need for Support?...Pull together a diverse team!</a:t>
            </a:r>
            <a:endParaRPr sz="2800" b="1" dirty="0"/>
          </a:p>
        </p:txBody>
      </p:sp>
      <p:sp>
        <p:nvSpPr>
          <p:cNvPr id="383" name="Google Shape;383;p59"/>
          <p:cNvSpPr txBox="1">
            <a:spLocks noGrp="1"/>
          </p:cNvSpPr>
          <p:nvPr>
            <p:ph type="body" idx="2"/>
          </p:nvPr>
        </p:nvSpPr>
        <p:spPr>
          <a:xfrm>
            <a:off x="4618667" y="1524000"/>
            <a:ext cx="6963600" cy="4867600"/>
          </a:xfrm>
          <a:prstGeom prst="rect">
            <a:avLst/>
          </a:prstGeom>
          <a:noFill/>
          <a:ln>
            <a:noFill/>
          </a:ln>
        </p:spPr>
        <p:txBody>
          <a:bodyPr spcFirstLastPara="1" vert="horz" wrap="square" lIns="91433" tIns="45700" rIns="91433" bIns="45700" rtlCol="0" anchor="t" anchorCtr="0">
            <a:normAutofit/>
          </a:bodyPr>
          <a:lstStyle/>
          <a:p>
            <a:pPr marL="0" indent="0">
              <a:spcBef>
                <a:spcPts val="0"/>
              </a:spcBef>
              <a:buSzPts val="1400"/>
              <a:buNone/>
            </a:pPr>
            <a:r>
              <a:rPr lang="en" sz="2267" b="1" dirty="0">
                <a:solidFill>
                  <a:srgbClr val="000000"/>
                </a:solidFill>
              </a:rPr>
              <a:t>“The Team”</a:t>
            </a:r>
            <a:r>
              <a:rPr lang="en" sz="2267" dirty="0">
                <a:solidFill>
                  <a:srgbClr val="000000"/>
                </a:solidFill>
              </a:rPr>
              <a:t>: CCCCO CTE Minimum Qualifications Work Group: Academic Senate, Chief Instructional Officers, College Presidents, Human Resources, California Community College Chancellor’s Office</a:t>
            </a:r>
            <a:endParaRPr sz="1467" dirty="0">
              <a:solidFill>
                <a:srgbClr val="000000"/>
              </a:solidFill>
            </a:endParaRPr>
          </a:p>
          <a:p>
            <a:pPr marL="0" indent="0">
              <a:spcBef>
                <a:spcPts val="400"/>
              </a:spcBef>
              <a:buSzPts val="1400"/>
              <a:buNone/>
            </a:pPr>
            <a:endParaRPr sz="2267" dirty="0">
              <a:solidFill>
                <a:srgbClr val="000000"/>
              </a:solidFill>
            </a:endParaRPr>
          </a:p>
          <a:p>
            <a:pPr marL="186262" indent="-186262">
              <a:spcBef>
                <a:spcPts val="400"/>
              </a:spcBef>
              <a:buClr>
                <a:schemeClr val="dk1"/>
              </a:buClr>
              <a:buSzPts val="1400"/>
            </a:pPr>
            <a:r>
              <a:rPr lang="en" sz="2267" dirty="0">
                <a:solidFill>
                  <a:srgbClr val="000000"/>
                </a:solidFill>
              </a:rPr>
              <a:t>Colleges and districts who are struggling with consistent application of equivalency.</a:t>
            </a:r>
            <a:endParaRPr sz="1467" dirty="0">
              <a:solidFill>
                <a:srgbClr val="000000"/>
              </a:solidFill>
            </a:endParaRPr>
          </a:p>
          <a:p>
            <a:pPr marL="186262" indent="-67732">
              <a:spcBef>
                <a:spcPts val="400"/>
              </a:spcBef>
              <a:buSzPts val="1400"/>
              <a:buNone/>
            </a:pPr>
            <a:endParaRPr sz="2267" dirty="0">
              <a:solidFill>
                <a:srgbClr val="000000"/>
              </a:solidFill>
            </a:endParaRPr>
          </a:p>
          <a:p>
            <a:pPr marL="186262" indent="-186262">
              <a:spcBef>
                <a:spcPts val="400"/>
              </a:spcBef>
              <a:buClr>
                <a:schemeClr val="dk1"/>
              </a:buClr>
              <a:buSzPts val="1400"/>
            </a:pPr>
            <a:r>
              <a:rPr lang="en" sz="2267" dirty="0">
                <a:solidFill>
                  <a:srgbClr val="000000"/>
                </a:solidFill>
              </a:rPr>
              <a:t>Address difficulties surround equivalence to the associate’s degree, particularly to the general education component.</a:t>
            </a:r>
            <a:endParaRPr sz="1467" dirty="0">
              <a:solidFill>
                <a:srgbClr val="000000"/>
              </a:solidFill>
            </a:endParaRPr>
          </a:p>
          <a:p>
            <a:pPr marL="0" indent="0">
              <a:spcBef>
                <a:spcPts val="400"/>
              </a:spcBef>
              <a:spcAft>
                <a:spcPts val="1600"/>
              </a:spcAft>
              <a:buSzPts val="1400"/>
              <a:buNone/>
            </a:pPr>
            <a:endParaRPr sz="2267" dirty="0">
              <a:solidFill>
                <a:schemeClr val="tx2"/>
              </a:solidFill>
            </a:endParaRPr>
          </a:p>
        </p:txBody>
      </p:sp>
      <p:pic>
        <p:nvPicPr>
          <p:cNvPr id="384" name="Google Shape;384;p59">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03200" y="1727201"/>
            <a:ext cx="4137933" cy="3241367"/>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1" name="Google Shape;391;p60"/>
          <p:cNvSpPr txBox="1">
            <a:spLocks noGrp="1"/>
          </p:cNvSpPr>
          <p:nvPr>
            <p:ph type="title"/>
          </p:nvPr>
        </p:nvSpPr>
        <p:spPr>
          <a:xfrm>
            <a:off x="415600" y="255167"/>
            <a:ext cx="11360800" cy="763600"/>
          </a:xfrm>
          <a:prstGeom prst="rect">
            <a:avLst/>
          </a:prstGeom>
        </p:spPr>
        <p:txBody>
          <a:bodyPr spcFirstLastPara="1" vert="horz" wrap="square" lIns="121900" tIns="121900" rIns="121900" bIns="121900" rtlCol="0" anchor="t" anchorCtr="0">
            <a:normAutofit fontScale="90000"/>
          </a:bodyPr>
          <a:lstStyle/>
          <a:p>
            <a:pPr algn="ctr">
              <a:lnSpc>
                <a:spcPct val="115000"/>
              </a:lnSpc>
              <a:spcBef>
                <a:spcPts val="667"/>
              </a:spcBef>
            </a:pPr>
            <a:r>
              <a:rPr lang="en" sz="3200" b="1" u="sng">
                <a:solidFill>
                  <a:schemeClr val="hlink"/>
                </a:solidFill>
                <a:hlinkClick r:id="rId3"/>
              </a:rPr>
              <a:t>MQ Handbook</a:t>
            </a:r>
            <a:r>
              <a:rPr lang="en" sz="3200" b="1"/>
              <a:t> &amp; </a:t>
            </a:r>
            <a:r>
              <a:rPr lang="en" sz="3200" b="1" u="sng">
                <a:solidFill>
                  <a:schemeClr val="hlink"/>
                </a:solidFill>
                <a:hlinkClick r:id="rId4"/>
              </a:rPr>
              <a:t>CTE Minimum Qualifications Toolkit</a:t>
            </a:r>
            <a:endParaRPr b="1"/>
          </a:p>
        </p:txBody>
      </p:sp>
      <p:pic>
        <p:nvPicPr>
          <p:cNvPr id="394" name="Google Shape;394;p60" descr="QR Code link to Min Qual Handbook "/>
          <p:cNvPicPr preferRelativeResize="0"/>
          <p:nvPr/>
        </p:nvPicPr>
        <p:blipFill>
          <a:blip r:embed="rId5">
            <a:alphaModFix/>
          </a:blip>
          <a:stretch>
            <a:fillRect/>
          </a:stretch>
        </p:blipFill>
        <p:spPr>
          <a:xfrm>
            <a:off x="186500" y="2312867"/>
            <a:ext cx="2227600" cy="2097400"/>
          </a:xfrm>
          <a:prstGeom prst="rect">
            <a:avLst/>
          </a:prstGeom>
          <a:noFill/>
          <a:ln>
            <a:noFill/>
          </a:ln>
        </p:spPr>
      </p:pic>
      <p:pic>
        <p:nvPicPr>
          <p:cNvPr id="393" name="Google Shape;393;p60" descr="Image of Min Qual Handbook "/>
          <p:cNvPicPr preferRelativeResize="0"/>
          <p:nvPr/>
        </p:nvPicPr>
        <p:blipFill>
          <a:blip r:embed="rId6">
            <a:alphaModFix/>
          </a:blip>
          <a:stretch>
            <a:fillRect/>
          </a:stretch>
        </p:blipFill>
        <p:spPr>
          <a:xfrm>
            <a:off x="2528901" y="1381485"/>
            <a:ext cx="3618367" cy="4648817"/>
          </a:xfrm>
          <a:prstGeom prst="rect">
            <a:avLst/>
          </a:prstGeom>
          <a:noFill/>
          <a:ln>
            <a:noFill/>
          </a:ln>
        </p:spPr>
      </p:pic>
      <p:pic>
        <p:nvPicPr>
          <p:cNvPr id="392" name="Google Shape;392;p60" descr="CTE Min Qual Toolkit Cover Image "/>
          <p:cNvPicPr preferRelativeResize="0"/>
          <p:nvPr/>
        </p:nvPicPr>
        <p:blipFill>
          <a:blip r:embed="rId7">
            <a:alphaModFix/>
          </a:blip>
          <a:stretch>
            <a:fillRect/>
          </a:stretch>
        </p:blipFill>
        <p:spPr>
          <a:xfrm>
            <a:off x="6434433" y="1390370"/>
            <a:ext cx="3618368" cy="4639932"/>
          </a:xfrm>
          <a:prstGeom prst="rect">
            <a:avLst/>
          </a:prstGeom>
          <a:noFill/>
          <a:ln>
            <a:noFill/>
          </a:ln>
        </p:spPr>
      </p:pic>
      <p:pic>
        <p:nvPicPr>
          <p:cNvPr id="390" name="Google Shape;390;p60" descr="QR Code to CTE Min Qual Handbook "/>
          <p:cNvPicPr preferRelativeResize="0"/>
          <p:nvPr/>
        </p:nvPicPr>
        <p:blipFill>
          <a:blip r:embed="rId8">
            <a:alphaModFix/>
          </a:blip>
          <a:stretch>
            <a:fillRect/>
          </a:stretch>
        </p:blipFill>
        <p:spPr>
          <a:xfrm>
            <a:off x="10052801" y="2585467"/>
            <a:ext cx="1966367" cy="1919567"/>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2" name="Google Shape;402;p61"/>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en" b="1" dirty="0"/>
              <a:t>CTE Faculty MQ Toolkit Contents</a:t>
            </a:r>
            <a:endParaRPr b="1" dirty="0"/>
          </a:p>
        </p:txBody>
      </p:sp>
      <p:sp>
        <p:nvSpPr>
          <p:cNvPr id="400" name="Google Shape;400;p61"/>
          <p:cNvSpPr txBox="1">
            <a:spLocks noGrp="1"/>
          </p:cNvSpPr>
          <p:nvPr>
            <p:ph type="body" idx="1"/>
          </p:nvPr>
        </p:nvSpPr>
        <p:spPr>
          <a:xfrm>
            <a:off x="618167" y="1536633"/>
            <a:ext cx="9680800" cy="3093600"/>
          </a:xfrm>
          <a:prstGeom prst="rect">
            <a:avLst/>
          </a:prstGeom>
          <a:noFill/>
          <a:ln>
            <a:noFill/>
          </a:ln>
        </p:spPr>
        <p:txBody>
          <a:bodyPr spcFirstLastPara="1" vert="horz" wrap="square" lIns="91433" tIns="45700" rIns="91433" bIns="45700" rtlCol="0" anchor="t" anchorCtr="0">
            <a:normAutofit/>
          </a:bodyPr>
          <a:lstStyle/>
          <a:p>
            <a:pPr marL="186262" indent="-221749">
              <a:spcBef>
                <a:spcPts val="400"/>
              </a:spcBef>
              <a:buClr>
                <a:schemeClr val="dk1"/>
              </a:buClr>
              <a:buSzPts val="1819"/>
              <a:buFont typeface="Arial"/>
              <a:buChar char="•"/>
            </a:pPr>
            <a:r>
              <a:rPr lang="en" sz="2425" dirty="0">
                <a:solidFill>
                  <a:srgbClr val="000000"/>
                </a:solidFill>
              </a:rPr>
              <a:t>Pre-planning checklist for Equivalency by Department</a:t>
            </a:r>
            <a:endParaRPr sz="2425" dirty="0">
              <a:solidFill>
                <a:srgbClr val="000000"/>
              </a:solidFill>
            </a:endParaRPr>
          </a:p>
          <a:p>
            <a:pPr marL="186262" indent="-221749">
              <a:spcBef>
                <a:spcPts val="400"/>
              </a:spcBef>
              <a:buClr>
                <a:schemeClr val="dk1"/>
              </a:buClr>
              <a:buSzPts val="1819"/>
              <a:buFont typeface="Arial"/>
              <a:buChar char="•"/>
            </a:pPr>
            <a:r>
              <a:rPr lang="en" sz="2425" dirty="0">
                <a:solidFill>
                  <a:srgbClr val="000000"/>
                </a:solidFill>
              </a:rPr>
              <a:t>Equivalency Checklist for Human Resources Departments</a:t>
            </a:r>
            <a:endParaRPr sz="2425" dirty="0">
              <a:solidFill>
                <a:srgbClr val="000000"/>
              </a:solidFill>
            </a:endParaRPr>
          </a:p>
          <a:p>
            <a:pPr marL="186262" indent="-221749">
              <a:spcBef>
                <a:spcPts val="400"/>
              </a:spcBef>
              <a:buClr>
                <a:schemeClr val="dk1"/>
              </a:buClr>
              <a:buSzPts val="1819"/>
              <a:buFont typeface="Arial"/>
              <a:buChar char="•"/>
            </a:pPr>
            <a:r>
              <a:rPr lang="en" sz="2425" dirty="0">
                <a:solidFill>
                  <a:srgbClr val="000000"/>
                </a:solidFill>
              </a:rPr>
              <a:t>Model Equivalency Committees Composition and Policies</a:t>
            </a:r>
            <a:endParaRPr sz="2425" dirty="0">
              <a:solidFill>
                <a:srgbClr val="000000"/>
              </a:solidFill>
            </a:endParaRPr>
          </a:p>
          <a:p>
            <a:pPr marL="186262" indent="-221749">
              <a:spcBef>
                <a:spcPts val="400"/>
              </a:spcBef>
              <a:buClr>
                <a:schemeClr val="dk1"/>
              </a:buClr>
              <a:buSzPts val="1819"/>
              <a:buFont typeface="Arial"/>
              <a:buChar char="•"/>
            </a:pPr>
            <a:r>
              <a:rPr lang="en" sz="2425" dirty="0">
                <a:solidFill>
                  <a:srgbClr val="000000"/>
                </a:solidFill>
              </a:rPr>
              <a:t>Information and Checklist for Potential Equivalency Applicants</a:t>
            </a:r>
            <a:endParaRPr sz="2425" dirty="0">
              <a:solidFill>
                <a:srgbClr val="000000"/>
              </a:solidFill>
            </a:endParaRPr>
          </a:p>
          <a:p>
            <a:pPr marL="186262" indent="-221749">
              <a:spcBef>
                <a:spcPts val="400"/>
              </a:spcBef>
              <a:buClr>
                <a:schemeClr val="dk1"/>
              </a:buClr>
              <a:buSzPts val="1819"/>
              <a:buFont typeface="Arial"/>
              <a:buChar char="•"/>
            </a:pPr>
            <a:r>
              <a:rPr lang="en" sz="2425" dirty="0">
                <a:solidFill>
                  <a:srgbClr val="000000"/>
                </a:solidFill>
              </a:rPr>
              <a:t>Credit for Prior Learning</a:t>
            </a:r>
            <a:endParaRPr sz="2400" dirty="0">
              <a:solidFill>
                <a:srgbClr val="000000"/>
              </a:solidFill>
            </a:endParaRPr>
          </a:p>
          <a:p>
            <a:pPr marL="0" indent="0">
              <a:spcBef>
                <a:spcPts val="400"/>
              </a:spcBef>
              <a:spcAft>
                <a:spcPts val="1600"/>
              </a:spcAft>
              <a:buSzPts val="1500"/>
              <a:buNone/>
            </a:pPr>
            <a:endParaRPr sz="1467" dirty="0"/>
          </a:p>
        </p:txBody>
      </p:sp>
      <p:pic>
        <p:nvPicPr>
          <p:cNvPr id="401" name="Google Shape;401;p61">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5934240" y="3777530"/>
            <a:ext cx="5299704" cy="2176604"/>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62"/>
          <p:cNvSpPr txBox="1">
            <a:spLocks noGrp="1"/>
          </p:cNvSpPr>
          <p:nvPr>
            <p:ph type="title"/>
          </p:nvPr>
        </p:nvSpPr>
        <p:spPr>
          <a:xfrm>
            <a:off x="2082800" y="876300"/>
            <a:ext cx="9880600" cy="990600"/>
          </a:xfrm>
          <a:prstGeom prst="rect">
            <a:avLst/>
          </a:prstGeom>
          <a:noFill/>
          <a:ln>
            <a:noFill/>
          </a:ln>
        </p:spPr>
        <p:txBody>
          <a:bodyPr spcFirstLastPara="1" vert="horz" wrap="square" lIns="91433" tIns="45700" rIns="91433" bIns="45700" rtlCol="0" anchor="ctr" anchorCtr="0">
            <a:normAutofit fontScale="90000"/>
          </a:bodyPr>
          <a:lstStyle/>
          <a:p>
            <a:pPr>
              <a:buSzPct val="100000"/>
            </a:pPr>
            <a:r>
              <a:rPr lang="en" sz="3600" dirty="0"/>
              <a:t>Change to Apprenticeship Minimum Qualifications</a:t>
            </a:r>
            <a:endParaRPr dirty="0"/>
          </a:p>
        </p:txBody>
      </p:sp>
      <p:sp>
        <p:nvSpPr>
          <p:cNvPr id="408" name="Google Shape;408;p62"/>
          <p:cNvSpPr txBox="1">
            <a:spLocks noGrp="1"/>
          </p:cNvSpPr>
          <p:nvPr>
            <p:ph type="body" idx="1"/>
          </p:nvPr>
        </p:nvSpPr>
        <p:spPr>
          <a:xfrm>
            <a:off x="295275" y="2557462"/>
            <a:ext cx="11668125" cy="3424237"/>
          </a:xfrm>
          <a:prstGeom prst="rect">
            <a:avLst/>
          </a:prstGeom>
          <a:noFill/>
          <a:ln>
            <a:noFill/>
          </a:ln>
        </p:spPr>
        <p:txBody>
          <a:bodyPr spcFirstLastPara="1" vert="horz" wrap="square" lIns="91433" tIns="45700" rIns="91433" bIns="45700" rtlCol="0" anchor="t" anchorCtr="0">
            <a:normAutofit/>
          </a:bodyPr>
          <a:lstStyle/>
          <a:p>
            <a:pPr marL="0" indent="0">
              <a:spcBef>
                <a:spcPts val="0"/>
              </a:spcBef>
              <a:spcAft>
                <a:spcPts val="1600"/>
              </a:spcAft>
              <a:buSzPts val="1800"/>
              <a:buNone/>
            </a:pPr>
            <a:r>
              <a:rPr lang="en" sz="2667" dirty="0"/>
              <a:t>In May 2018, the Board of Governors approved a Title 5 change revising the minimum qualifications for apprenticeship instructors (§ 53413 of article 2 of subchapter 4 of chapter 4 of division 6 of title 5 of the California Code of Regulations). The goal and the result of this change was to expand the pool of industry experts to teach in apprenticeship classrooms. In the past, the minimum qualifications required a community college apprenticeship instructor to have 18 units of general education courses. </a:t>
            </a:r>
            <a:endParaRPr sz="1333" dirty="0"/>
          </a:p>
        </p:txBody>
      </p:sp>
      <p:pic>
        <p:nvPicPr>
          <p:cNvPr id="409" name="Google Shape;409;p62">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27000" y="443681"/>
            <a:ext cx="1955800" cy="1871680"/>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63"/>
          <p:cNvSpPr txBox="1">
            <a:spLocks noGrp="1"/>
          </p:cNvSpPr>
          <p:nvPr>
            <p:ph type="title"/>
          </p:nvPr>
        </p:nvSpPr>
        <p:spPr>
          <a:xfrm>
            <a:off x="2228850" y="734628"/>
            <a:ext cx="9615488" cy="990600"/>
          </a:xfrm>
          <a:prstGeom prst="rect">
            <a:avLst/>
          </a:prstGeom>
          <a:noFill/>
          <a:ln>
            <a:noFill/>
          </a:ln>
        </p:spPr>
        <p:txBody>
          <a:bodyPr spcFirstLastPara="1" vert="horz" wrap="square" lIns="91433" tIns="45700" rIns="91433" bIns="45700" rtlCol="0" anchor="ctr" anchorCtr="0">
            <a:normAutofit fontScale="90000"/>
          </a:bodyPr>
          <a:lstStyle/>
          <a:p>
            <a:pPr>
              <a:buSzPct val="100000"/>
            </a:pPr>
            <a:r>
              <a:rPr lang="en" sz="3600" dirty="0"/>
              <a:t>Another Change to Apprenticeship Minimum Qualifications</a:t>
            </a:r>
            <a:endParaRPr dirty="0"/>
          </a:p>
        </p:txBody>
      </p:sp>
      <p:sp>
        <p:nvSpPr>
          <p:cNvPr id="415" name="Google Shape;415;p63"/>
          <p:cNvSpPr txBox="1">
            <a:spLocks noGrp="1"/>
          </p:cNvSpPr>
          <p:nvPr>
            <p:ph type="body" idx="1"/>
          </p:nvPr>
        </p:nvSpPr>
        <p:spPr>
          <a:xfrm>
            <a:off x="723900" y="2268521"/>
            <a:ext cx="10972800" cy="4876800"/>
          </a:xfrm>
          <a:prstGeom prst="rect">
            <a:avLst/>
          </a:prstGeom>
          <a:noFill/>
          <a:ln>
            <a:noFill/>
          </a:ln>
        </p:spPr>
        <p:txBody>
          <a:bodyPr spcFirstLastPara="1" vert="horz" wrap="square" lIns="91433" tIns="45700" rIns="91433" bIns="45700" rtlCol="0" anchor="t" anchorCtr="0">
            <a:normAutofit/>
          </a:bodyPr>
          <a:lstStyle/>
          <a:p>
            <a:pPr marL="0" indent="0">
              <a:spcBef>
                <a:spcPts val="0"/>
              </a:spcBef>
              <a:buSzPts val="1800"/>
              <a:buNone/>
            </a:pPr>
            <a:endParaRPr sz="2800"/>
          </a:p>
          <a:p>
            <a:pPr marL="0" indent="0">
              <a:spcBef>
                <a:spcPts val="533"/>
              </a:spcBef>
              <a:spcAft>
                <a:spcPts val="1600"/>
              </a:spcAft>
              <a:buSzPts val="1800"/>
              <a:buNone/>
            </a:pPr>
            <a:r>
              <a:rPr lang="en" sz="2800"/>
              <a:t>The new regulations allow for credits earned within an apprenticeship program to count toward meeting the new minimum qualifications. In practice, this means anyone who completes a credit-based registered apprenticeship program (and nearly all community college apprenticeship programs are credit based) and has six years of work experience can qualify to teach.</a:t>
            </a:r>
            <a:endParaRPr/>
          </a:p>
        </p:txBody>
      </p:sp>
      <p:pic>
        <p:nvPicPr>
          <p:cNvPr id="416" name="Google Shape;416;p6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82300" y="348848"/>
            <a:ext cx="1955800" cy="1871680"/>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64"/>
          <p:cNvSpPr txBox="1">
            <a:spLocks noGrp="1"/>
          </p:cNvSpPr>
          <p:nvPr>
            <p:ph type="title"/>
          </p:nvPr>
        </p:nvSpPr>
        <p:spPr>
          <a:xfrm>
            <a:off x="674133" y="533400"/>
            <a:ext cx="10972800" cy="990800"/>
          </a:xfrm>
          <a:prstGeom prst="rect">
            <a:avLst/>
          </a:prstGeom>
          <a:noFill/>
          <a:ln>
            <a:noFill/>
          </a:ln>
        </p:spPr>
        <p:txBody>
          <a:bodyPr spcFirstLastPara="1" vert="horz" wrap="square" lIns="91433" tIns="45700" rIns="91433" bIns="45700" rtlCol="0" anchor="ctr" anchorCtr="0">
            <a:normAutofit/>
          </a:bodyPr>
          <a:lstStyle/>
          <a:p>
            <a:pPr algn="ctr">
              <a:buSzPts val="3000"/>
            </a:pPr>
            <a:r>
              <a:rPr lang="en" sz="2933" b="1"/>
              <a:t>Effective CTE Minimum Qualifications/Hiring Practices:</a:t>
            </a:r>
            <a:endParaRPr sz="2933" b="1"/>
          </a:p>
        </p:txBody>
      </p:sp>
      <p:sp>
        <p:nvSpPr>
          <p:cNvPr id="422" name="Google Shape;422;p64"/>
          <p:cNvSpPr txBox="1">
            <a:spLocks noGrp="1"/>
          </p:cNvSpPr>
          <p:nvPr>
            <p:ph type="body" idx="1"/>
          </p:nvPr>
        </p:nvSpPr>
        <p:spPr>
          <a:xfrm>
            <a:off x="268533" y="1524200"/>
            <a:ext cx="8282400" cy="3253600"/>
          </a:xfrm>
          <a:prstGeom prst="rect">
            <a:avLst/>
          </a:prstGeom>
          <a:noFill/>
          <a:ln>
            <a:noFill/>
          </a:ln>
        </p:spPr>
        <p:txBody>
          <a:bodyPr spcFirstLastPara="1" vert="horz" wrap="square" lIns="91433" tIns="45700" rIns="91433" bIns="45700" rtlCol="0" anchor="t" anchorCtr="0">
            <a:normAutofit/>
          </a:bodyPr>
          <a:lstStyle/>
          <a:p>
            <a:pPr marL="0" indent="0">
              <a:spcBef>
                <a:spcPts val="0"/>
              </a:spcBef>
              <a:buNone/>
            </a:pPr>
            <a:endParaRPr sz="1867" dirty="0"/>
          </a:p>
          <a:p>
            <a:pPr indent="-482588">
              <a:buClr>
                <a:schemeClr val="dk1"/>
              </a:buClr>
              <a:buSzPts val="2100"/>
            </a:pPr>
            <a:r>
              <a:rPr lang="en" dirty="0">
                <a:solidFill>
                  <a:srgbClr val="000000"/>
                </a:solidFill>
              </a:rPr>
              <a:t>Train the local equivalency committee </a:t>
            </a:r>
            <a:endParaRPr dirty="0">
              <a:solidFill>
                <a:srgbClr val="000000"/>
              </a:solidFill>
            </a:endParaRPr>
          </a:p>
          <a:p>
            <a:pPr indent="-482588">
              <a:spcBef>
                <a:spcPts val="0"/>
              </a:spcBef>
              <a:buClr>
                <a:schemeClr val="dk1"/>
              </a:buClr>
              <a:buSzPts val="2100"/>
            </a:pPr>
            <a:r>
              <a:rPr lang="en" dirty="0">
                <a:solidFill>
                  <a:srgbClr val="000000"/>
                </a:solidFill>
              </a:rPr>
              <a:t>Professional development/ learning</a:t>
            </a:r>
            <a:endParaRPr dirty="0">
              <a:solidFill>
                <a:srgbClr val="000000"/>
              </a:solidFill>
            </a:endParaRPr>
          </a:p>
          <a:p>
            <a:pPr indent="-482588">
              <a:spcBef>
                <a:spcPts val="0"/>
              </a:spcBef>
              <a:buClr>
                <a:schemeClr val="dk1"/>
              </a:buClr>
              <a:buSzPts val="2100"/>
            </a:pPr>
            <a:r>
              <a:rPr lang="en" dirty="0">
                <a:solidFill>
                  <a:srgbClr val="000000"/>
                </a:solidFill>
              </a:rPr>
              <a:t>Disseminate resources</a:t>
            </a:r>
            <a:endParaRPr dirty="0">
              <a:solidFill>
                <a:srgbClr val="000000"/>
              </a:solidFill>
            </a:endParaRPr>
          </a:p>
          <a:p>
            <a:pPr indent="-482588">
              <a:spcBef>
                <a:spcPts val="0"/>
              </a:spcBef>
              <a:buClr>
                <a:schemeClr val="dk1"/>
              </a:buClr>
              <a:buSzPts val="2100"/>
            </a:pPr>
            <a:r>
              <a:rPr lang="en" dirty="0">
                <a:solidFill>
                  <a:srgbClr val="000000"/>
                </a:solidFill>
              </a:rPr>
              <a:t>Consider who is at the table, who is missing</a:t>
            </a:r>
            <a:endParaRPr dirty="0">
              <a:solidFill>
                <a:srgbClr val="000000"/>
              </a:solidFill>
            </a:endParaRPr>
          </a:p>
          <a:p>
            <a:pPr indent="-482588">
              <a:spcBef>
                <a:spcPts val="0"/>
              </a:spcBef>
              <a:buClr>
                <a:schemeClr val="dk1"/>
              </a:buClr>
              <a:buSzPts val="2100"/>
            </a:pPr>
            <a:r>
              <a:rPr lang="en" dirty="0">
                <a:solidFill>
                  <a:srgbClr val="000000"/>
                </a:solidFill>
              </a:rPr>
              <a:t>What else?</a:t>
            </a:r>
            <a:endParaRPr dirty="0">
              <a:solidFill>
                <a:srgbClr val="000000"/>
              </a:solidFill>
            </a:endParaRPr>
          </a:p>
        </p:txBody>
      </p:sp>
      <p:pic>
        <p:nvPicPr>
          <p:cNvPr id="423" name="Google Shape;423;p6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8550968" y="3691665"/>
            <a:ext cx="3234633" cy="2857267"/>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65"/>
          <p:cNvSpPr txBox="1">
            <a:spLocks noGrp="1"/>
          </p:cNvSpPr>
          <p:nvPr>
            <p:ph type="title"/>
          </p:nvPr>
        </p:nvSpPr>
        <p:spPr>
          <a:xfrm>
            <a:off x="609600" y="533400"/>
            <a:ext cx="10972800" cy="990600"/>
          </a:xfrm>
          <a:prstGeom prst="rect">
            <a:avLst/>
          </a:prstGeom>
          <a:noFill/>
          <a:ln>
            <a:noFill/>
          </a:ln>
        </p:spPr>
        <p:txBody>
          <a:bodyPr spcFirstLastPara="1" vert="horz" wrap="square" lIns="91433" tIns="45700" rIns="91433" bIns="45700" rtlCol="0" anchor="ctr" anchorCtr="0">
            <a:normAutofit/>
          </a:bodyPr>
          <a:lstStyle/>
          <a:p>
            <a:pPr>
              <a:buSzPts val="3000"/>
            </a:pPr>
            <a:r>
              <a:rPr lang="en" sz="3733" dirty="0"/>
              <a:t>Scenario 1</a:t>
            </a:r>
            <a:endParaRPr sz="3733" dirty="0"/>
          </a:p>
        </p:txBody>
      </p:sp>
      <p:sp>
        <p:nvSpPr>
          <p:cNvPr id="429" name="Google Shape;429;p65"/>
          <p:cNvSpPr txBox="1">
            <a:spLocks noGrp="1"/>
          </p:cNvSpPr>
          <p:nvPr>
            <p:ph type="body" idx="1"/>
          </p:nvPr>
        </p:nvSpPr>
        <p:spPr>
          <a:xfrm>
            <a:off x="609600" y="1600200"/>
            <a:ext cx="10972800" cy="4876800"/>
          </a:xfrm>
          <a:prstGeom prst="rect">
            <a:avLst/>
          </a:prstGeom>
          <a:noFill/>
          <a:ln>
            <a:noFill/>
          </a:ln>
        </p:spPr>
        <p:txBody>
          <a:bodyPr spcFirstLastPara="1" vert="horz" wrap="square" lIns="91433" tIns="45700" rIns="91433" bIns="45700" rtlCol="0" anchor="t" anchorCtr="0">
            <a:normAutofit/>
          </a:bodyPr>
          <a:lstStyle/>
          <a:p>
            <a:pPr marL="0" indent="0">
              <a:spcBef>
                <a:spcPts val="0"/>
              </a:spcBef>
              <a:buSzPts val="1500"/>
              <a:buNone/>
            </a:pPr>
            <a:r>
              <a:rPr lang="en" sz="2400" b="1" dirty="0"/>
              <a:t>Diesel Mechanics</a:t>
            </a:r>
            <a:endParaRPr sz="2400" dirty="0"/>
          </a:p>
          <a:p>
            <a:pPr marL="0" indent="0">
              <a:spcBef>
                <a:spcPts val="533"/>
              </a:spcBef>
              <a:buSzPts val="1700"/>
              <a:buNone/>
            </a:pPr>
            <a:r>
              <a:rPr lang="en" sz="2400" dirty="0"/>
              <a:t>Barron Drivetrain is actively managing one of the largest diesel repair facilities in the region. He has 15 years of experiences in diesel repair and is considered one of the region’s most highly respected diesel repair experts. He has extensive experience in training new mechanics and has established the first online, industry supported, professional development program in California for diesel professionals. Barron hires about 35% of the local program graduates and has been recognized by the High School Board of Trustees for his work with non-traditional students. Barron has a high school and certification from a private trade school.  </a:t>
            </a:r>
            <a:endParaRPr sz="2400" dirty="0"/>
          </a:p>
          <a:p>
            <a:pPr marL="186262" indent="-50799">
              <a:spcBef>
                <a:spcPts val="533"/>
              </a:spcBef>
              <a:spcAft>
                <a:spcPts val="1600"/>
              </a:spcAft>
              <a:buSzPts val="1500"/>
              <a:buNone/>
            </a:pPr>
            <a:endParaRPr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4"/>
        <p:cNvGrpSpPr/>
        <p:nvPr/>
      </p:nvGrpSpPr>
      <p:grpSpPr>
        <a:xfrm>
          <a:off x="0" y="0"/>
          <a:ext cx="0" cy="0"/>
          <a:chOff x="0" y="0"/>
          <a:chExt cx="0" cy="0"/>
        </a:xfrm>
      </p:grpSpPr>
      <p:sp>
        <p:nvSpPr>
          <p:cNvPr id="135" name="Google Shape;135;p24"/>
          <p:cNvSpPr txBox="1">
            <a:spLocks noGrp="1"/>
          </p:cNvSpPr>
          <p:nvPr>
            <p:ph type="title"/>
          </p:nvPr>
        </p:nvSpPr>
        <p:spPr/>
        <p:txBody>
          <a:bodyPr>
            <a:normAutofit fontScale="90000"/>
          </a:bodyPr>
          <a:lstStyle/>
          <a:p>
            <a:r>
              <a:rPr lang="en-US" b="1" dirty="0"/>
              <a:t>ASCCC, Local Senates and CTE Faculty Engagement</a:t>
            </a:r>
          </a:p>
        </p:txBody>
      </p:sp>
      <p:pic>
        <p:nvPicPr>
          <p:cNvPr id="136" name="Google Shape;136;p24" descr="ASCCC Logo "/>
          <p:cNvPicPr preferRelativeResize="0"/>
          <p:nvPr/>
        </p:nvPicPr>
        <p:blipFill>
          <a:blip r:embed="rId3">
            <a:alphaModFix/>
          </a:blip>
          <a:stretch>
            <a:fillRect/>
          </a:stretch>
        </p:blipFill>
        <p:spPr>
          <a:xfrm>
            <a:off x="2828867" y="714251"/>
            <a:ext cx="6534267" cy="1649900"/>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66"/>
          <p:cNvSpPr txBox="1">
            <a:spLocks noGrp="1"/>
          </p:cNvSpPr>
          <p:nvPr>
            <p:ph type="title"/>
          </p:nvPr>
        </p:nvSpPr>
        <p:spPr>
          <a:xfrm>
            <a:off x="609600" y="589844"/>
            <a:ext cx="10972800" cy="990600"/>
          </a:xfrm>
          <a:prstGeom prst="rect">
            <a:avLst/>
          </a:prstGeom>
          <a:noFill/>
          <a:ln>
            <a:noFill/>
          </a:ln>
        </p:spPr>
        <p:txBody>
          <a:bodyPr spcFirstLastPara="1" vert="horz" wrap="square" lIns="91433" tIns="45700" rIns="91433" bIns="45700" rtlCol="0" anchor="ctr" anchorCtr="0">
            <a:normAutofit/>
          </a:bodyPr>
          <a:lstStyle/>
          <a:p>
            <a:pPr>
              <a:buSzPts val="3000"/>
            </a:pPr>
            <a:r>
              <a:rPr lang="en" sz="3733" dirty="0"/>
              <a:t>Scenario 2</a:t>
            </a:r>
            <a:endParaRPr sz="3733" dirty="0"/>
          </a:p>
        </p:txBody>
      </p:sp>
      <p:sp>
        <p:nvSpPr>
          <p:cNvPr id="435" name="Google Shape;435;p66"/>
          <p:cNvSpPr txBox="1">
            <a:spLocks noGrp="1"/>
          </p:cNvSpPr>
          <p:nvPr>
            <p:ph type="body" idx="1"/>
          </p:nvPr>
        </p:nvSpPr>
        <p:spPr>
          <a:xfrm>
            <a:off x="609600" y="1600200"/>
            <a:ext cx="10972800" cy="4876800"/>
          </a:xfrm>
          <a:prstGeom prst="rect">
            <a:avLst/>
          </a:prstGeom>
          <a:noFill/>
          <a:ln>
            <a:noFill/>
          </a:ln>
        </p:spPr>
        <p:txBody>
          <a:bodyPr spcFirstLastPara="1" vert="horz" wrap="square" lIns="91433" tIns="45700" rIns="91433" bIns="45700" rtlCol="0" anchor="t" anchorCtr="0">
            <a:normAutofit/>
          </a:bodyPr>
          <a:lstStyle/>
          <a:p>
            <a:pPr marL="0" indent="0">
              <a:spcBef>
                <a:spcPts val="0"/>
              </a:spcBef>
              <a:buSzPts val="1500"/>
              <a:buNone/>
            </a:pPr>
            <a:r>
              <a:rPr lang="en" sz="2400" b="1" dirty="0"/>
              <a:t>Health Information Technology (Medical record technology)</a:t>
            </a:r>
            <a:endParaRPr sz="2400" dirty="0"/>
          </a:p>
          <a:p>
            <a:pPr marL="0" indent="0">
              <a:spcBef>
                <a:spcPts val="533"/>
              </a:spcBef>
              <a:spcAft>
                <a:spcPts val="1600"/>
              </a:spcAft>
              <a:buSzPts val="1500"/>
              <a:buNone/>
            </a:pPr>
            <a:r>
              <a:rPr lang="en" sz="2400" dirty="0"/>
              <a:t>Danika Datawinski currently manages an office of 5 staff at a regional Health Information Technology (HIT) company and has 15 years experience implementing HIT recommendations from California’s Department of Health Services. Danika has completed several industry recognized credentials. She is responsible for the staff development of her employees and has developed a training handbook as a resource.  Danika’s organization provides internships for the local community college’s HIT graduates. Danika speaks fluent Spanish, is a veteran, and has a certificate of achievement in HIT from her local community college. </a:t>
            </a:r>
            <a:endParaRPr sz="2400"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77"/>
          <p:cNvSpPr txBox="1">
            <a:spLocks noGrp="1"/>
          </p:cNvSpPr>
          <p:nvPr>
            <p:ph type="title"/>
          </p:nvPr>
        </p:nvSpPr>
        <p:spPr>
          <a:xfrm>
            <a:off x="415600" y="2867800"/>
            <a:ext cx="11360800" cy="1122400"/>
          </a:xfrm>
          <a:prstGeom prst="rect">
            <a:avLst/>
          </a:prstGeom>
        </p:spPr>
        <p:txBody>
          <a:bodyPr spcFirstLastPara="1" vert="horz" wrap="square" lIns="121900" tIns="121900" rIns="121900" bIns="121900" rtlCol="0" anchor="ctr" anchorCtr="0">
            <a:normAutofit/>
          </a:bodyPr>
          <a:lstStyle/>
          <a:p>
            <a:pPr algn="l"/>
            <a:r>
              <a:rPr lang="en" dirty="0"/>
              <a:t>Title 5 Regulations- Work Experience </a:t>
            </a:r>
            <a:endParaRPr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78"/>
          <p:cNvSpPr txBox="1">
            <a:spLocks noGrp="1"/>
          </p:cNvSpPr>
          <p:nvPr>
            <p:ph type="title"/>
          </p:nvPr>
        </p:nvSpPr>
        <p:spPr>
          <a:prstGeom prst="rect">
            <a:avLst/>
          </a:prstGeom>
          <a:noFill/>
          <a:ln>
            <a:noFill/>
          </a:ln>
        </p:spPr>
        <p:txBody>
          <a:bodyPr spcFirstLastPara="1" vert="horz" wrap="square" lIns="91433" tIns="45700" rIns="91433" bIns="45700" rtlCol="0" anchor="ctr" anchorCtr="0">
            <a:noAutofit/>
          </a:bodyPr>
          <a:lstStyle/>
          <a:p>
            <a:pPr>
              <a:buSzPts val="2700"/>
            </a:pPr>
            <a:r>
              <a:rPr lang="en" sz="3867" dirty="0">
                <a:latin typeface="Georgia"/>
                <a:ea typeface="Georgia"/>
                <a:cs typeface="Georgia"/>
                <a:sym typeface="Georgia"/>
              </a:rPr>
              <a:t>Work-Based Learning in California Community Colleges</a:t>
            </a:r>
            <a:endParaRPr sz="3867" dirty="0"/>
          </a:p>
        </p:txBody>
      </p:sp>
      <p:sp>
        <p:nvSpPr>
          <p:cNvPr id="508" name="Google Shape;508;p78"/>
          <p:cNvSpPr txBox="1">
            <a:spLocks noGrp="1"/>
          </p:cNvSpPr>
          <p:nvPr>
            <p:ph sz="half" idx="1"/>
          </p:nvPr>
        </p:nvSpPr>
        <p:spPr>
          <a:prstGeom prst="rect">
            <a:avLst/>
          </a:prstGeom>
          <a:noFill/>
          <a:ln>
            <a:noFill/>
          </a:ln>
        </p:spPr>
        <p:txBody>
          <a:bodyPr spcFirstLastPara="1" vert="horz" wrap="square" lIns="91433" tIns="45700" rIns="91433" bIns="45700" rtlCol="0" anchor="t" anchorCtr="0">
            <a:normAutofit lnSpcReduction="10000"/>
          </a:bodyPr>
          <a:lstStyle/>
          <a:p>
            <a:pPr marL="237061" indent="-228594">
              <a:spcBef>
                <a:spcPts val="0"/>
              </a:spcBef>
              <a:buClr>
                <a:srgbClr val="262626"/>
              </a:buClr>
              <a:buSzPts val="1500"/>
              <a:buChar char="●"/>
            </a:pPr>
            <a:r>
              <a:rPr lang="en" sz="2000" dirty="0">
                <a:latin typeface="Arial"/>
                <a:ea typeface="Arial"/>
                <a:cs typeface="Gill Sans" panose="020B0502020104020203"/>
                <a:sym typeface="Arial"/>
              </a:rPr>
              <a:t>Work-based learning is an educational strategy used to connect classroom instruction to careers by providing students with opportunities to reinforce and make relevant their classroom experiences. It also allows students to explore potential careers through immersion in their fields and, most importantly, to apply their learned skills in an authentic setting.</a:t>
            </a:r>
            <a:endParaRPr sz="1467" dirty="0">
              <a:cs typeface="Gill Sans" panose="020B0502020104020203"/>
            </a:endParaRPr>
          </a:p>
          <a:p>
            <a:pPr marL="0" indent="0">
              <a:spcBef>
                <a:spcPts val="1067"/>
              </a:spcBef>
              <a:buClr>
                <a:srgbClr val="262626"/>
              </a:buClr>
              <a:buSzPts val="1500"/>
              <a:buNone/>
            </a:pPr>
            <a:endParaRPr sz="2000" dirty="0">
              <a:latin typeface="Arial"/>
              <a:ea typeface="Arial"/>
              <a:cs typeface="Gill Sans" panose="020B0502020104020203"/>
              <a:sym typeface="Arial"/>
            </a:endParaRPr>
          </a:p>
          <a:p>
            <a:pPr marL="237061" indent="-228594">
              <a:spcBef>
                <a:spcPts val="1067"/>
              </a:spcBef>
              <a:buClr>
                <a:srgbClr val="262626"/>
              </a:buClr>
              <a:buSzPts val="1500"/>
              <a:buChar char="●"/>
            </a:pPr>
            <a:r>
              <a:rPr lang="en" sz="2000" dirty="0">
                <a:latin typeface="Arial"/>
                <a:ea typeface="Arial"/>
                <a:cs typeface="Gill Sans" panose="020B0502020104020203"/>
                <a:sym typeface="Arial"/>
              </a:rPr>
              <a:t>INTENT:</a:t>
            </a:r>
            <a:endParaRPr sz="1467" dirty="0">
              <a:cs typeface="Gill Sans" panose="020B0502020104020203"/>
            </a:endParaRPr>
          </a:p>
          <a:p>
            <a:pPr marL="694249" lvl="1" indent="-228594">
              <a:spcBef>
                <a:spcPts val="533"/>
              </a:spcBef>
              <a:buClr>
                <a:srgbClr val="262626"/>
              </a:buClr>
              <a:buSzPts val="1500"/>
              <a:buChar char="○"/>
            </a:pPr>
            <a:r>
              <a:rPr lang="en" sz="2000" dirty="0">
                <a:latin typeface="Arial"/>
                <a:ea typeface="Arial"/>
                <a:cs typeface="Gill Sans" panose="020B0502020104020203"/>
                <a:sym typeface="Arial"/>
              </a:rPr>
              <a:t>Expand opportunities for students</a:t>
            </a:r>
            <a:endParaRPr sz="1467" dirty="0">
              <a:cs typeface="Gill Sans" panose="020B0502020104020203"/>
            </a:endParaRPr>
          </a:p>
          <a:p>
            <a:pPr marL="694249" lvl="1" indent="-228594">
              <a:spcBef>
                <a:spcPts val="533"/>
              </a:spcBef>
              <a:buClr>
                <a:srgbClr val="262626"/>
              </a:buClr>
              <a:buSzPts val="1500"/>
              <a:buChar char="○"/>
            </a:pPr>
            <a:r>
              <a:rPr lang="en" sz="2000" dirty="0">
                <a:latin typeface="Arial"/>
                <a:ea typeface="Arial"/>
                <a:cs typeface="Gill Sans" panose="020B0502020104020203"/>
                <a:sym typeface="Arial"/>
              </a:rPr>
              <a:t>Support the student experience</a:t>
            </a:r>
            <a:endParaRPr sz="1467" dirty="0">
              <a:cs typeface="Gill Sans" panose="020B0502020104020203"/>
            </a:endParaRPr>
          </a:p>
          <a:p>
            <a:pPr marL="694249" lvl="1" indent="-228594">
              <a:spcBef>
                <a:spcPts val="533"/>
              </a:spcBef>
              <a:buClr>
                <a:srgbClr val="262626"/>
              </a:buClr>
              <a:buSzPts val="1500"/>
              <a:buChar char="○"/>
            </a:pPr>
            <a:r>
              <a:rPr lang="en" sz="2000" dirty="0">
                <a:latin typeface="Arial"/>
                <a:ea typeface="Arial"/>
                <a:cs typeface="Gill Sans" panose="020B0502020104020203"/>
                <a:sym typeface="Arial"/>
              </a:rPr>
              <a:t>Changes to and confusion of  “work experience” for students</a:t>
            </a:r>
            <a:endParaRPr sz="1467" dirty="0">
              <a:cs typeface="Gill Sans" panose="020B0502020104020203"/>
            </a:endParaRPr>
          </a:p>
          <a:p>
            <a:pPr marL="694249" lvl="1" indent="-228594">
              <a:spcBef>
                <a:spcPts val="533"/>
              </a:spcBef>
              <a:buClr>
                <a:srgbClr val="262626"/>
              </a:buClr>
              <a:buSzPts val="1500"/>
              <a:buChar char="○"/>
            </a:pPr>
            <a:r>
              <a:rPr lang="en" sz="2000" dirty="0">
                <a:latin typeface="Arial"/>
                <a:ea typeface="Arial"/>
                <a:cs typeface="Gill Sans" panose="020B0502020104020203"/>
                <a:sym typeface="Arial"/>
              </a:rPr>
              <a:t>Need for work experience for students and employers</a:t>
            </a:r>
            <a:endParaRPr sz="1467" dirty="0">
              <a:cs typeface="Gill Sans" panose="020B0502020104020203"/>
            </a:endParaRPr>
          </a:p>
          <a:p>
            <a:pPr marL="694249" lvl="1" indent="-228594">
              <a:spcBef>
                <a:spcPts val="533"/>
              </a:spcBef>
              <a:spcAft>
                <a:spcPts val="1600"/>
              </a:spcAft>
              <a:buClr>
                <a:srgbClr val="262626"/>
              </a:buClr>
              <a:buSzPts val="1500"/>
              <a:buChar char="○"/>
            </a:pPr>
            <a:r>
              <a:rPr lang="en" sz="2000" dirty="0">
                <a:latin typeface="Arial"/>
                <a:ea typeface="Arial"/>
                <a:cs typeface="Gill Sans" panose="020B0502020104020203"/>
                <a:sym typeface="Arial"/>
              </a:rPr>
              <a:t>Need for universal aspects of a work experience program</a:t>
            </a:r>
            <a:endParaRPr sz="1467" dirty="0">
              <a:cs typeface="Gill Sans" panose="020B0502020104020203"/>
            </a:endParaRPr>
          </a:p>
        </p:txBody>
      </p:sp>
      <p:sp>
        <p:nvSpPr>
          <p:cNvPr id="509" name="Google Shape;509;p78"/>
          <p:cNvSpPr txBox="1">
            <a:spLocks noGrp="1"/>
          </p:cNvSpPr>
          <p:nvPr>
            <p:ph type="sldNum" sz="quarter" idx="4"/>
          </p:nvPr>
        </p:nvSpPr>
        <p:spPr>
          <a:prstGeom prst="rect">
            <a:avLst/>
          </a:prstGeom>
          <a:noFill/>
          <a:ln>
            <a:noFill/>
          </a:ln>
        </p:spPr>
        <p:txBody>
          <a:bodyPr spcFirstLastPara="1" vert="horz" wrap="square" lIns="91433" tIns="45700" rIns="0" bIns="45700" rtlCol="0" anchor="ctr" anchorCtr="0">
            <a:normAutofit fontScale="85000" lnSpcReduction="20000"/>
          </a:bodyPr>
          <a:lstStyle/>
          <a:p>
            <a:pPr>
              <a:buClr>
                <a:srgbClr val="000000"/>
              </a:buClr>
            </a:pPr>
            <a:fld id="{00000000-1234-1234-1234-123412341234}" type="slidenum">
              <a:rPr lang="en"/>
              <a:pPr>
                <a:buClr>
                  <a:srgbClr val="000000"/>
                </a:buClr>
              </a:pPr>
              <a:t>72</a:t>
            </a:fld>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79"/>
          <p:cNvSpPr txBox="1">
            <a:spLocks noGrp="1"/>
          </p:cNvSpPr>
          <p:nvPr>
            <p:ph type="title"/>
          </p:nvPr>
        </p:nvSpPr>
        <p:spPr>
          <a:prstGeom prst="rect">
            <a:avLst/>
          </a:prstGeom>
          <a:noFill/>
          <a:ln>
            <a:noFill/>
          </a:ln>
        </p:spPr>
        <p:txBody>
          <a:bodyPr spcFirstLastPara="1" vert="horz" wrap="square" lIns="91433" tIns="45700" rIns="91433" bIns="45700" rtlCol="0" anchor="ctr" anchorCtr="0">
            <a:normAutofit/>
          </a:bodyPr>
          <a:lstStyle/>
          <a:p>
            <a:pPr>
              <a:buSzPts val="2700"/>
            </a:pPr>
            <a:r>
              <a:rPr lang="en" sz="2800" dirty="0"/>
              <a:t>Work Experience Regulation Update Timeline </a:t>
            </a:r>
            <a:endParaRPr sz="2800" dirty="0"/>
          </a:p>
        </p:txBody>
      </p:sp>
      <p:sp>
        <p:nvSpPr>
          <p:cNvPr id="516" name="Google Shape;516;p79"/>
          <p:cNvSpPr txBox="1">
            <a:spLocks noGrp="1"/>
          </p:cNvSpPr>
          <p:nvPr>
            <p:ph sz="half" idx="1"/>
          </p:nvPr>
        </p:nvSpPr>
        <p:spPr>
          <a:prstGeom prst="rect">
            <a:avLst/>
          </a:prstGeom>
          <a:noFill/>
          <a:ln>
            <a:noFill/>
          </a:ln>
        </p:spPr>
        <p:txBody>
          <a:bodyPr spcFirstLastPara="1" vert="horz" wrap="square" lIns="91433" tIns="45700" rIns="91433" bIns="45700" rtlCol="0" anchor="t" anchorCtr="0">
            <a:normAutofit/>
          </a:bodyPr>
          <a:lstStyle/>
          <a:p>
            <a:pPr marL="237061" indent="-245527">
              <a:spcBef>
                <a:spcPts val="0"/>
              </a:spcBef>
              <a:buClr>
                <a:srgbClr val="262626"/>
              </a:buClr>
              <a:buSzPts val="1700"/>
              <a:buChar char="●"/>
            </a:pPr>
            <a:r>
              <a:rPr lang="en" sz="3200" dirty="0">
                <a:solidFill>
                  <a:srgbClr val="000000"/>
                </a:solidFill>
              </a:rPr>
              <a:t>Revised Title 5 Work Experience Regulations Approved by BOG July 2022. </a:t>
            </a:r>
            <a:endParaRPr sz="3200" dirty="0">
              <a:solidFill>
                <a:srgbClr val="000000"/>
              </a:solidFill>
            </a:endParaRPr>
          </a:p>
          <a:p>
            <a:pPr marL="237061" indent="-245527">
              <a:spcBef>
                <a:spcPts val="0"/>
              </a:spcBef>
              <a:buClr>
                <a:srgbClr val="262626"/>
              </a:buClr>
              <a:buSzPts val="1700"/>
              <a:buChar char="●"/>
            </a:pPr>
            <a:r>
              <a:rPr lang="en" sz="3200" dirty="0">
                <a:solidFill>
                  <a:srgbClr val="000000"/>
                </a:solidFill>
              </a:rPr>
              <a:t>Chaptered in July 2023 and official on August 26, 2023 </a:t>
            </a:r>
            <a:endParaRPr sz="3200" dirty="0">
              <a:solidFill>
                <a:srgbClr val="000000"/>
              </a:solidFill>
            </a:endParaRPr>
          </a:p>
          <a:p>
            <a:pPr marL="237061" indent="-245527">
              <a:spcBef>
                <a:spcPts val="1067"/>
              </a:spcBef>
              <a:buClr>
                <a:srgbClr val="262626"/>
              </a:buClr>
              <a:buSzPts val="1700"/>
              <a:buChar char="●"/>
            </a:pPr>
            <a:r>
              <a:rPr lang="en" sz="3200" u="sng" dirty="0">
                <a:solidFill>
                  <a:srgbClr val="000000"/>
                </a:solidFill>
                <a:hlinkClick r:id="rId3">
                  <a:extLst>
                    <a:ext uri="{A12FA001-AC4F-418D-AE19-62706E023703}">
                      <ahyp:hlinkClr xmlns:ahyp="http://schemas.microsoft.com/office/drawing/2018/hyperlinkcolor" val="tx"/>
                    </a:ext>
                  </a:extLst>
                </a:hlinkClick>
              </a:rPr>
              <a:t>Text of Updated Regulations</a:t>
            </a:r>
            <a:endParaRPr sz="3200" dirty="0">
              <a:solidFill>
                <a:srgbClr val="000000"/>
              </a:solidFill>
            </a:endParaRPr>
          </a:p>
          <a:p>
            <a:pPr marL="237061" indent="-194728">
              <a:spcBef>
                <a:spcPts val="1600"/>
              </a:spcBef>
              <a:spcAft>
                <a:spcPts val="1600"/>
              </a:spcAft>
              <a:buSzPts val="1100"/>
              <a:buChar char="●"/>
            </a:pPr>
            <a:r>
              <a:rPr lang="en" sz="3200" u="sng" dirty="0">
                <a:solidFill>
                  <a:srgbClr val="000000"/>
                </a:solidFill>
                <a:hlinkClick r:id="rId4">
                  <a:extLst>
                    <a:ext uri="{A12FA001-AC4F-418D-AE19-62706E023703}">
                      <ahyp:hlinkClr xmlns:ahyp="http://schemas.microsoft.com/office/drawing/2018/hyperlinkcolor" val="tx"/>
                    </a:ext>
                  </a:extLst>
                </a:hlinkClick>
              </a:rPr>
              <a:t>CCCCO Guidance </a:t>
            </a:r>
            <a:endParaRPr sz="3200" dirty="0">
              <a:solidFill>
                <a:srgbClr val="000000"/>
              </a:solidFill>
            </a:endParaRPr>
          </a:p>
        </p:txBody>
      </p:sp>
      <p:sp>
        <p:nvSpPr>
          <p:cNvPr id="517" name="Google Shape;517;p79"/>
          <p:cNvSpPr txBox="1">
            <a:spLocks noGrp="1"/>
          </p:cNvSpPr>
          <p:nvPr>
            <p:ph type="sldNum" sz="quarter" idx="4"/>
          </p:nvPr>
        </p:nvSpPr>
        <p:spPr>
          <a:prstGeom prst="rect">
            <a:avLst/>
          </a:prstGeom>
          <a:noFill/>
          <a:ln>
            <a:noFill/>
          </a:ln>
        </p:spPr>
        <p:txBody>
          <a:bodyPr spcFirstLastPara="1" vert="horz" wrap="square" lIns="91433" tIns="45700" rIns="0" bIns="45700" rtlCol="0" anchor="ctr" anchorCtr="0">
            <a:normAutofit fontScale="85000" lnSpcReduction="20000"/>
          </a:bodyPr>
          <a:lstStyle/>
          <a:p>
            <a:pPr>
              <a:buClr>
                <a:srgbClr val="000000"/>
              </a:buClr>
            </a:pPr>
            <a:fld id="{00000000-1234-1234-1234-123412341234}" type="slidenum">
              <a:rPr lang="en"/>
              <a:pPr>
                <a:buClr>
                  <a:srgbClr val="000000"/>
                </a:buClr>
              </a:pPr>
              <a:t>73</a:t>
            </a:fld>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80">
            <a:extLst>
              <a:ext uri="{C183D7F6-B498-43B3-948B-1728B52AA6E4}">
                <adec:decorative xmlns:adec="http://schemas.microsoft.com/office/drawing/2017/decorative" val="1"/>
              </a:ext>
            </a:extLst>
          </p:cNvPr>
          <p:cNvSpPr txBox="1">
            <a:spLocks noGrp="1"/>
          </p:cNvSpPr>
          <p:nvPr>
            <p:ph type="title"/>
          </p:nvPr>
        </p:nvSpPr>
        <p:spPr>
          <a:prstGeom prst="rect">
            <a:avLst/>
          </a:prstGeom>
          <a:noFill/>
          <a:ln>
            <a:noFill/>
          </a:ln>
        </p:spPr>
        <p:txBody>
          <a:bodyPr spcFirstLastPara="1" vert="horz" wrap="square" lIns="91433" tIns="45700" rIns="91433" bIns="45700" rtlCol="0" anchor="ctr" anchorCtr="0">
            <a:normAutofit/>
          </a:bodyPr>
          <a:lstStyle/>
          <a:p>
            <a:pPr>
              <a:buSzPts val="2700"/>
            </a:pPr>
            <a:r>
              <a:rPr lang="en" sz="3600" dirty="0"/>
              <a:t>Revisions – General</a:t>
            </a:r>
            <a:endParaRPr dirty="0"/>
          </a:p>
        </p:txBody>
      </p:sp>
      <p:sp>
        <p:nvSpPr>
          <p:cNvPr id="2" name="Content Placeholder 1">
            <a:extLst>
              <a:ext uri="{FF2B5EF4-FFF2-40B4-BE49-F238E27FC236}">
                <a16:creationId xmlns:a16="http://schemas.microsoft.com/office/drawing/2014/main" id="{27A93DBA-31AD-4692-B628-27E97287E0FE}"/>
              </a:ext>
            </a:extLst>
          </p:cNvPr>
          <p:cNvSpPr>
            <a:spLocks noGrp="1"/>
          </p:cNvSpPr>
          <p:nvPr>
            <p:ph sz="half" idx="1"/>
          </p:nvPr>
        </p:nvSpPr>
        <p:spPr/>
        <p:txBody>
          <a:bodyPr>
            <a:normAutofit fontScale="92500" lnSpcReduction="20000"/>
          </a:bodyPr>
          <a:lstStyle/>
          <a:p>
            <a:pPr marL="457189" indent="-338658">
              <a:buClr>
                <a:srgbClr val="404040"/>
              </a:buClr>
              <a:buSzPts val="1400"/>
              <a:buFont typeface="Arial"/>
              <a:buChar char="•"/>
            </a:pPr>
            <a:r>
              <a:rPr lang="en-US" sz="2800" dirty="0">
                <a:solidFill>
                  <a:srgbClr val="404040"/>
                </a:solidFill>
                <a:latin typeface="Arial"/>
                <a:ea typeface="Arial"/>
                <a:cs typeface="Gill Sans" panose="020B0502020104020203"/>
                <a:sym typeface="Arial"/>
              </a:rPr>
              <a:t>Simplify regulations to allow local districts to increase work experience opportunities for students and expand beyond a strict focus on CTE programs.  Existing regulations include onerous and archaic requirements that stifle innovation and expansion of work experience</a:t>
            </a:r>
            <a:endParaRPr lang="en-US" sz="2000" dirty="0">
              <a:cs typeface="Gill Sans" panose="020B0502020104020203"/>
            </a:endParaRPr>
          </a:p>
          <a:p>
            <a:pPr marL="457189" indent="-338658">
              <a:spcBef>
                <a:spcPts val="667"/>
              </a:spcBef>
              <a:buClr>
                <a:srgbClr val="404040"/>
              </a:buClr>
              <a:buSzPts val="1400"/>
              <a:buFont typeface="Arial"/>
              <a:buChar char="•"/>
            </a:pPr>
            <a:r>
              <a:rPr lang="en-US" sz="2800" dirty="0">
                <a:solidFill>
                  <a:srgbClr val="404040"/>
                </a:solidFill>
                <a:latin typeface="Arial"/>
                <a:ea typeface="Arial"/>
                <a:cs typeface="Gill Sans" panose="020B0502020104020203"/>
                <a:sym typeface="Arial"/>
              </a:rPr>
              <a:t>Rename from “Cooperative Work Experience” to “Work Experience Education”</a:t>
            </a:r>
            <a:endParaRPr lang="en-US" sz="2000" dirty="0">
              <a:cs typeface="Gill Sans" panose="020B0502020104020203"/>
            </a:endParaRPr>
          </a:p>
          <a:p>
            <a:pPr marL="457189" indent="-338658">
              <a:spcBef>
                <a:spcPts val="667"/>
              </a:spcBef>
              <a:buClr>
                <a:srgbClr val="404040"/>
              </a:buClr>
              <a:buSzPts val="1400"/>
              <a:buFont typeface="Arial"/>
              <a:buChar char="•"/>
            </a:pPr>
            <a:r>
              <a:rPr lang="en-US" sz="2800" dirty="0">
                <a:solidFill>
                  <a:srgbClr val="404040"/>
                </a:solidFill>
                <a:latin typeface="Arial"/>
                <a:ea typeface="Arial"/>
                <a:cs typeface="Gill Sans" panose="020B0502020104020203"/>
                <a:sym typeface="Arial"/>
              </a:rPr>
              <a:t>Establish new numbering for all of Article 4 on Work Experience Education, previously organized as §§55250 – 55257 with revised regulations organized as §§55250 – 55254. </a:t>
            </a:r>
            <a:endParaRPr lang="en-US" sz="2000" dirty="0">
              <a:cs typeface="Gill Sans" panose="020B0502020104020203"/>
            </a:endParaRPr>
          </a:p>
          <a:p>
            <a:pPr marL="457189" indent="-338658">
              <a:spcBef>
                <a:spcPts val="667"/>
              </a:spcBef>
              <a:buClr>
                <a:srgbClr val="404040"/>
              </a:buClr>
              <a:buSzPts val="1400"/>
              <a:buFont typeface="Arial"/>
              <a:buChar char="•"/>
            </a:pPr>
            <a:r>
              <a:rPr lang="en-US" sz="2800" dirty="0">
                <a:solidFill>
                  <a:srgbClr val="404040"/>
                </a:solidFill>
                <a:latin typeface="Arial"/>
                <a:ea typeface="Arial"/>
                <a:cs typeface="Gill Sans" panose="020B0502020104020203"/>
                <a:sym typeface="Arial"/>
              </a:rPr>
              <a:t>Collapses 14 existing separate sections into more intentionally organized and sequenced 5 sections.  </a:t>
            </a:r>
            <a:endParaRPr lang="en-US" sz="2000" dirty="0">
              <a:cs typeface="Gill Sans" panose="020B0502020104020203"/>
            </a:endParaRPr>
          </a:p>
          <a:p>
            <a:endParaRPr lang="en-US" dirty="0">
              <a:cs typeface="Gill Sans" panose="020B0502020104020203"/>
            </a:endParaRPr>
          </a:p>
        </p:txBody>
      </p:sp>
      <p:sp>
        <p:nvSpPr>
          <p:cNvPr id="525" name="Google Shape;525;p80"/>
          <p:cNvSpPr txBox="1">
            <a:spLocks noGrp="1"/>
          </p:cNvSpPr>
          <p:nvPr>
            <p:ph type="sldNum" sz="quarter" idx="4"/>
          </p:nvPr>
        </p:nvSpPr>
        <p:spPr>
          <a:prstGeom prst="rect">
            <a:avLst/>
          </a:prstGeom>
          <a:noFill/>
          <a:ln>
            <a:noFill/>
          </a:ln>
        </p:spPr>
        <p:txBody>
          <a:bodyPr spcFirstLastPara="1" vert="horz" wrap="square" lIns="91433" tIns="45700" rIns="0" bIns="45700" rtlCol="0" anchor="ctr" anchorCtr="0">
            <a:normAutofit fontScale="85000" lnSpcReduction="20000"/>
          </a:bodyPr>
          <a:lstStyle/>
          <a:p>
            <a:pPr>
              <a:buClr>
                <a:srgbClr val="000000"/>
              </a:buClr>
            </a:pPr>
            <a:fld id="{00000000-1234-1234-1234-123412341234}" type="slidenum">
              <a:rPr lang="en"/>
              <a:pPr>
                <a:buClr>
                  <a:srgbClr val="000000"/>
                </a:buClr>
              </a:pPr>
              <a:t>74</a:t>
            </a:fld>
            <a:endParaRPr/>
          </a:p>
        </p:txBody>
      </p:sp>
      <p:sp>
        <p:nvSpPr>
          <p:cNvPr id="524" name="Google Shape;524;p80">
            <a:extLst>
              <a:ext uri="{C183D7F6-B498-43B3-948B-1728B52AA6E4}">
                <adec:decorative xmlns:adec="http://schemas.microsoft.com/office/drawing/2017/decorative" val="1"/>
              </a:ext>
            </a:extLst>
          </p:cNvPr>
          <p:cNvSpPr/>
          <p:nvPr/>
        </p:nvSpPr>
        <p:spPr>
          <a:xfrm>
            <a:off x="1277651" y="1798320"/>
            <a:ext cx="10058400" cy="4419600"/>
          </a:xfrm>
          <a:prstGeom prst="rect">
            <a:avLst/>
          </a:prstGeom>
          <a:noFill/>
          <a:ln>
            <a:noFill/>
          </a:ln>
        </p:spPr>
        <p:txBody>
          <a:bodyPr spcFirstLastPara="1" wrap="square" lIns="91433" tIns="45700" rIns="91433" bIns="45700" anchor="t" anchorCtr="0">
            <a:noAutofit/>
          </a:bodyPr>
          <a:lstStyle/>
          <a:p>
            <a:pPr marL="457189" indent="-338658">
              <a:lnSpc>
                <a:spcPct val="90000"/>
              </a:lnSpc>
              <a:buClr>
                <a:srgbClr val="404040"/>
              </a:buClr>
              <a:buSzPts val="1400"/>
              <a:buFont typeface="Arial"/>
              <a:buChar char="•"/>
            </a:pPr>
            <a:endParaRPr sz="1467"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81"/>
          <p:cNvSpPr txBox="1">
            <a:spLocks noGrp="1"/>
          </p:cNvSpPr>
          <p:nvPr>
            <p:ph type="title"/>
          </p:nvPr>
        </p:nvSpPr>
        <p:spPr>
          <a:prstGeom prst="rect">
            <a:avLst/>
          </a:prstGeom>
          <a:noFill/>
          <a:ln>
            <a:noFill/>
          </a:ln>
        </p:spPr>
        <p:txBody>
          <a:bodyPr spcFirstLastPara="1" vert="horz" wrap="square" lIns="91433" tIns="45700" rIns="91433" bIns="45700" rtlCol="0" anchor="ctr" anchorCtr="0">
            <a:normAutofit/>
          </a:bodyPr>
          <a:lstStyle/>
          <a:p>
            <a:pPr>
              <a:buSzPts val="2700"/>
            </a:pPr>
            <a:r>
              <a:rPr lang="en" sz="3600" dirty="0"/>
              <a:t>Revisions – </a:t>
            </a:r>
            <a:br>
              <a:rPr lang="en" sz="3600" dirty="0"/>
            </a:br>
            <a:r>
              <a:rPr lang="en" sz="3600" dirty="0"/>
              <a:t>Alignment with System Goals</a:t>
            </a:r>
            <a:endParaRPr dirty="0"/>
          </a:p>
        </p:txBody>
      </p:sp>
      <p:sp>
        <p:nvSpPr>
          <p:cNvPr id="2" name="Content Placeholder 1">
            <a:extLst>
              <a:ext uri="{FF2B5EF4-FFF2-40B4-BE49-F238E27FC236}">
                <a16:creationId xmlns:a16="http://schemas.microsoft.com/office/drawing/2014/main" id="{7D4F7BCE-BA68-4211-8169-D581E1DE809C}"/>
              </a:ext>
            </a:extLst>
          </p:cNvPr>
          <p:cNvSpPr>
            <a:spLocks noGrp="1"/>
          </p:cNvSpPr>
          <p:nvPr>
            <p:ph sz="half" idx="1"/>
          </p:nvPr>
        </p:nvSpPr>
        <p:spPr/>
        <p:txBody>
          <a:bodyPr>
            <a:normAutofit fontScale="92500" lnSpcReduction="20000"/>
          </a:bodyPr>
          <a:lstStyle/>
          <a:p>
            <a:pPr marL="457189" indent="-338658">
              <a:buClr>
                <a:srgbClr val="404040"/>
              </a:buClr>
              <a:buSzPts val="1400"/>
              <a:buFont typeface="Arial"/>
              <a:buChar char="•"/>
            </a:pPr>
            <a:r>
              <a:rPr lang="en-US" sz="2800" dirty="0">
                <a:solidFill>
                  <a:srgbClr val="404040"/>
                </a:solidFill>
                <a:latin typeface="Arial"/>
                <a:ea typeface="Arial"/>
                <a:cs typeface="Arial"/>
                <a:sym typeface="Arial"/>
              </a:rPr>
              <a:t>Simplify regulations to allow local districts to increase work experience opportunities for students and expand beyond a strict focus on CTE programs.  Existing regulations include onerous and archaic requirements that stifle innovation and expansion of work experience</a:t>
            </a:r>
            <a:endParaRPr lang="en-US" sz="2000" dirty="0"/>
          </a:p>
          <a:p>
            <a:pPr marL="457189" indent="-338658">
              <a:spcBef>
                <a:spcPts val="667"/>
              </a:spcBef>
              <a:buClr>
                <a:srgbClr val="404040"/>
              </a:buClr>
              <a:buSzPts val="1400"/>
              <a:buFont typeface="Arial"/>
              <a:buChar char="•"/>
            </a:pPr>
            <a:r>
              <a:rPr lang="en-US" sz="2800" dirty="0">
                <a:solidFill>
                  <a:srgbClr val="404040"/>
                </a:solidFill>
                <a:latin typeface="Arial"/>
                <a:ea typeface="Arial"/>
                <a:cs typeface="Arial"/>
                <a:sym typeface="Arial"/>
              </a:rPr>
              <a:t>Rename from “Cooperative Work Experience” to “Work Experience Education”</a:t>
            </a:r>
            <a:endParaRPr lang="en-US" sz="2000" dirty="0"/>
          </a:p>
          <a:p>
            <a:pPr marL="457189" indent="-338658">
              <a:spcBef>
                <a:spcPts val="667"/>
              </a:spcBef>
              <a:buClr>
                <a:srgbClr val="404040"/>
              </a:buClr>
              <a:buSzPts val="1400"/>
              <a:buFont typeface="Arial"/>
              <a:buChar char="•"/>
            </a:pPr>
            <a:r>
              <a:rPr lang="en-US" sz="2800" dirty="0">
                <a:solidFill>
                  <a:srgbClr val="404040"/>
                </a:solidFill>
                <a:latin typeface="Arial"/>
                <a:ea typeface="Arial"/>
                <a:cs typeface="Arial"/>
                <a:sym typeface="Arial"/>
              </a:rPr>
              <a:t>Establish new numbering for all of Article 4 on Work Experience Education, previously organized as §§55250 – 55257 with revised regulations organized as §§55250 – 55254. </a:t>
            </a:r>
            <a:endParaRPr lang="en-US" sz="2000" dirty="0"/>
          </a:p>
          <a:p>
            <a:pPr marL="457189" indent="-338658">
              <a:spcBef>
                <a:spcPts val="667"/>
              </a:spcBef>
              <a:buClr>
                <a:srgbClr val="404040"/>
              </a:buClr>
              <a:buSzPts val="1400"/>
              <a:buFont typeface="Arial"/>
              <a:buChar char="•"/>
            </a:pPr>
            <a:r>
              <a:rPr lang="en-US" sz="2800" dirty="0">
                <a:solidFill>
                  <a:srgbClr val="404040"/>
                </a:solidFill>
                <a:latin typeface="Arial"/>
                <a:ea typeface="Arial"/>
                <a:cs typeface="Arial"/>
                <a:sym typeface="Arial"/>
              </a:rPr>
              <a:t>Collapses 14 existing separate sections into more intentionally organized and sequenced 5 sections.  </a:t>
            </a:r>
            <a:endParaRPr lang="en-US" sz="2000" dirty="0"/>
          </a:p>
          <a:p>
            <a:endParaRPr lang="en-US" dirty="0"/>
          </a:p>
        </p:txBody>
      </p:sp>
      <p:sp>
        <p:nvSpPr>
          <p:cNvPr id="533" name="Google Shape;533;p81"/>
          <p:cNvSpPr txBox="1">
            <a:spLocks noGrp="1"/>
          </p:cNvSpPr>
          <p:nvPr>
            <p:ph type="sldNum" sz="quarter" idx="4"/>
          </p:nvPr>
        </p:nvSpPr>
        <p:spPr>
          <a:prstGeom prst="rect">
            <a:avLst/>
          </a:prstGeom>
          <a:noFill/>
          <a:ln>
            <a:noFill/>
          </a:ln>
        </p:spPr>
        <p:txBody>
          <a:bodyPr spcFirstLastPara="1" vert="horz" wrap="square" lIns="91433" tIns="45700" rIns="0" bIns="45700" rtlCol="0" anchor="ctr" anchorCtr="0">
            <a:normAutofit fontScale="85000" lnSpcReduction="20000"/>
          </a:bodyPr>
          <a:lstStyle/>
          <a:p>
            <a:pPr>
              <a:buClr>
                <a:srgbClr val="000000"/>
              </a:buClr>
            </a:pPr>
            <a:fld id="{00000000-1234-1234-1234-123412341234}" type="slidenum">
              <a:rPr lang="en"/>
              <a:pPr>
                <a:buClr>
                  <a:srgbClr val="000000"/>
                </a:buClr>
              </a:pPr>
              <a:t>75</a:t>
            </a:fld>
            <a:endParaRPr/>
          </a:p>
        </p:txBody>
      </p:sp>
      <p:sp>
        <p:nvSpPr>
          <p:cNvPr id="532" name="Google Shape;532;p81">
            <a:extLst>
              <a:ext uri="{C183D7F6-B498-43B3-948B-1728B52AA6E4}">
                <adec:decorative xmlns:adec="http://schemas.microsoft.com/office/drawing/2017/decorative" val="1"/>
              </a:ext>
            </a:extLst>
          </p:cNvPr>
          <p:cNvSpPr/>
          <p:nvPr/>
        </p:nvSpPr>
        <p:spPr>
          <a:xfrm>
            <a:off x="1277651" y="1690688"/>
            <a:ext cx="10058400" cy="4527232"/>
          </a:xfrm>
          <a:prstGeom prst="rect">
            <a:avLst/>
          </a:prstGeom>
          <a:noFill/>
          <a:ln>
            <a:noFill/>
          </a:ln>
        </p:spPr>
        <p:txBody>
          <a:bodyPr spcFirstLastPara="1" wrap="square" lIns="91433" tIns="45700" rIns="91433" bIns="45700" anchor="t" anchorCtr="0">
            <a:noAutofit/>
          </a:bodyPr>
          <a:lstStyle/>
          <a:p>
            <a:pPr marL="745048" lvl="1" indent="-101597">
              <a:lnSpc>
                <a:spcPct val="80000"/>
              </a:lnSpc>
              <a:spcBef>
                <a:spcPts val="667"/>
              </a:spcBef>
              <a:buClr>
                <a:schemeClr val="dk1"/>
              </a:buClr>
              <a:buSzPts val="1500"/>
            </a:pPr>
            <a:endParaRPr sz="2000" dirty="0">
              <a:solidFill>
                <a:srgbClr val="404040"/>
              </a:solidFill>
              <a:latin typeface="Georgia"/>
              <a:ea typeface="Georgia"/>
              <a:cs typeface="Georgia"/>
              <a:sym typeface="Georgia"/>
            </a:endParaRPr>
          </a:p>
          <a:p>
            <a:pPr marL="457189" lvl="1" indent="-101597">
              <a:lnSpc>
                <a:spcPct val="80000"/>
              </a:lnSpc>
              <a:spcBef>
                <a:spcPts val="667"/>
              </a:spcBef>
              <a:buClr>
                <a:schemeClr val="dk1"/>
              </a:buClr>
              <a:buSzPts val="1500"/>
            </a:pPr>
            <a:endParaRPr sz="2000" dirty="0">
              <a:solidFill>
                <a:srgbClr val="404040"/>
              </a:solidFill>
              <a:latin typeface="Georgia"/>
              <a:ea typeface="Georgia"/>
              <a:cs typeface="Georgia"/>
              <a:sym typeface="Georgia"/>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82"/>
          <p:cNvSpPr txBox="1">
            <a:spLocks noGrp="1"/>
          </p:cNvSpPr>
          <p:nvPr>
            <p:ph type="title"/>
          </p:nvPr>
        </p:nvSpPr>
        <p:spPr>
          <a:prstGeom prst="rect">
            <a:avLst/>
          </a:prstGeom>
          <a:noFill/>
          <a:ln>
            <a:noFill/>
          </a:ln>
        </p:spPr>
        <p:txBody>
          <a:bodyPr spcFirstLastPara="1" vert="horz" wrap="square" lIns="91433" tIns="45700" rIns="91433" bIns="45700" rtlCol="0" anchor="ctr" anchorCtr="0">
            <a:normAutofit/>
          </a:bodyPr>
          <a:lstStyle/>
          <a:p>
            <a:pPr>
              <a:buSzPts val="2700"/>
            </a:pPr>
            <a:r>
              <a:rPr lang="en" sz="3600">
                <a:latin typeface="Georgia"/>
                <a:ea typeface="Georgia"/>
                <a:cs typeface="Georgia"/>
                <a:sym typeface="Georgia"/>
              </a:rPr>
              <a:t>Revisions – Highlights Impacting Curriculum</a:t>
            </a:r>
            <a:endParaRPr/>
          </a:p>
        </p:txBody>
      </p:sp>
      <p:sp>
        <p:nvSpPr>
          <p:cNvPr id="2" name="Content Placeholder 1">
            <a:extLst>
              <a:ext uri="{FF2B5EF4-FFF2-40B4-BE49-F238E27FC236}">
                <a16:creationId xmlns:a16="http://schemas.microsoft.com/office/drawing/2014/main" id="{B3620502-9157-415E-AFDE-4238C5D90C96}"/>
              </a:ext>
            </a:extLst>
          </p:cNvPr>
          <p:cNvSpPr>
            <a:spLocks noGrp="1"/>
          </p:cNvSpPr>
          <p:nvPr>
            <p:ph sz="half" idx="1"/>
          </p:nvPr>
        </p:nvSpPr>
        <p:spPr/>
        <p:txBody>
          <a:bodyPr>
            <a:normAutofit fontScale="92500" lnSpcReduction="20000"/>
          </a:bodyPr>
          <a:lstStyle/>
          <a:p>
            <a:pPr marL="457189" indent="-338658">
              <a:buClr>
                <a:srgbClr val="404040"/>
              </a:buClr>
              <a:buSzPts val="1400"/>
              <a:buFont typeface="Arial"/>
              <a:buChar char="•"/>
            </a:pPr>
            <a:r>
              <a:rPr lang="en-US" sz="2800" dirty="0">
                <a:solidFill>
                  <a:srgbClr val="404040"/>
                </a:solidFill>
                <a:latin typeface="Arial"/>
                <a:ea typeface="Arial"/>
                <a:cs typeface="Gill Sans" panose="020B0502020104020203"/>
                <a:sym typeface="Arial"/>
              </a:rPr>
              <a:t>Simplify regulations to allow local districts to increase work experience opportunities for students and expand beyond a strict focus on CTE programs.  Existing regulations include onerous and archaic requirements that stifle innovation and expansion of work experience</a:t>
            </a:r>
            <a:endParaRPr lang="en-US" sz="2000" dirty="0">
              <a:cs typeface="Gill Sans" panose="020B0502020104020203"/>
            </a:endParaRPr>
          </a:p>
          <a:p>
            <a:pPr marL="457189" indent="-338658">
              <a:spcBef>
                <a:spcPts val="667"/>
              </a:spcBef>
              <a:buClr>
                <a:srgbClr val="404040"/>
              </a:buClr>
              <a:buSzPts val="1400"/>
              <a:buFont typeface="Arial"/>
              <a:buChar char="•"/>
            </a:pPr>
            <a:r>
              <a:rPr lang="en-US" sz="2800" dirty="0">
                <a:solidFill>
                  <a:srgbClr val="404040"/>
                </a:solidFill>
                <a:latin typeface="Arial"/>
                <a:ea typeface="Arial"/>
                <a:cs typeface="Gill Sans" panose="020B0502020104020203"/>
                <a:sym typeface="Arial"/>
              </a:rPr>
              <a:t>Rename from “Cooperative Work Experience” to “Work Experience Education”</a:t>
            </a:r>
            <a:endParaRPr lang="en-US" sz="2000" dirty="0">
              <a:cs typeface="Gill Sans" panose="020B0502020104020203"/>
            </a:endParaRPr>
          </a:p>
          <a:p>
            <a:pPr marL="457189" indent="-338658">
              <a:spcBef>
                <a:spcPts val="667"/>
              </a:spcBef>
              <a:buClr>
                <a:srgbClr val="404040"/>
              </a:buClr>
              <a:buSzPts val="1400"/>
              <a:buFont typeface="Arial"/>
              <a:buChar char="•"/>
            </a:pPr>
            <a:r>
              <a:rPr lang="en-US" sz="2800" dirty="0">
                <a:solidFill>
                  <a:srgbClr val="404040"/>
                </a:solidFill>
                <a:latin typeface="Arial"/>
                <a:ea typeface="Arial"/>
                <a:cs typeface="Gill Sans" panose="020B0502020104020203"/>
                <a:sym typeface="Arial"/>
              </a:rPr>
              <a:t>Establish new numbering for all of Article 4 on Work Experience Education, previously organized as §§55250 – 55257 with revised regulations organized as §§55250 – 55254. </a:t>
            </a:r>
            <a:endParaRPr lang="en-US" sz="2000" dirty="0">
              <a:cs typeface="Gill Sans" panose="020B0502020104020203"/>
            </a:endParaRPr>
          </a:p>
          <a:p>
            <a:pPr marL="457189" indent="-338658">
              <a:spcBef>
                <a:spcPts val="667"/>
              </a:spcBef>
              <a:buClr>
                <a:srgbClr val="404040"/>
              </a:buClr>
              <a:buSzPts val="1400"/>
              <a:buFont typeface="Arial"/>
              <a:buChar char="•"/>
            </a:pPr>
            <a:r>
              <a:rPr lang="en-US" sz="2800" dirty="0">
                <a:solidFill>
                  <a:srgbClr val="404040"/>
                </a:solidFill>
                <a:latin typeface="Arial"/>
                <a:ea typeface="Arial"/>
                <a:cs typeface="Gill Sans" panose="020B0502020104020203"/>
                <a:sym typeface="Arial"/>
              </a:rPr>
              <a:t>Collapses 14 existing separate sections into more intentionally organized and sequenced 5 sections.  </a:t>
            </a:r>
            <a:endParaRPr lang="en-US" sz="2000" dirty="0">
              <a:cs typeface="Gill Sans" panose="020B0502020104020203"/>
            </a:endParaRPr>
          </a:p>
          <a:p>
            <a:endParaRPr lang="en-US" dirty="0">
              <a:cs typeface="Gill Sans" panose="020B0502020104020203"/>
            </a:endParaRPr>
          </a:p>
        </p:txBody>
      </p:sp>
      <p:sp>
        <p:nvSpPr>
          <p:cNvPr id="541" name="Google Shape;541;p82"/>
          <p:cNvSpPr txBox="1">
            <a:spLocks noGrp="1"/>
          </p:cNvSpPr>
          <p:nvPr>
            <p:ph type="sldNum" sz="quarter" idx="4"/>
          </p:nvPr>
        </p:nvSpPr>
        <p:spPr>
          <a:prstGeom prst="rect">
            <a:avLst/>
          </a:prstGeom>
          <a:noFill/>
          <a:ln>
            <a:noFill/>
          </a:ln>
        </p:spPr>
        <p:txBody>
          <a:bodyPr spcFirstLastPara="1" vert="horz" wrap="square" lIns="91433" tIns="45700" rIns="0" bIns="45700" rtlCol="0" anchor="ctr" anchorCtr="0">
            <a:normAutofit fontScale="85000" lnSpcReduction="20000"/>
          </a:bodyPr>
          <a:lstStyle/>
          <a:p>
            <a:pPr>
              <a:buClr>
                <a:srgbClr val="000000"/>
              </a:buClr>
            </a:pPr>
            <a:fld id="{00000000-1234-1234-1234-123412341234}" type="slidenum">
              <a:rPr lang="en"/>
              <a:pPr>
                <a:buClr>
                  <a:srgbClr val="000000"/>
                </a:buClr>
              </a:pPr>
              <a:t>76</a:t>
            </a:fld>
            <a:endParaRPr/>
          </a:p>
        </p:txBody>
      </p:sp>
      <p:sp>
        <p:nvSpPr>
          <p:cNvPr id="540" name="Google Shape;540;p82">
            <a:extLst>
              <a:ext uri="{C183D7F6-B498-43B3-948B-1728B52AA6E4}">
                <adec:decorative xmlns:adec="http://schemas.microsoft.com/office/drawing/2017/decorative" val="1"/>
              </a:ext>
            </a:extLst>
          </p:cNvPr>
          <p:cNvSpPr/>
          <p:nvPr/>
        </p:nvSpPr>
        <p:spPr>
          <a:xfrm>
            <a:off x="1277651" y="1798320"/>
            <a:ext cx="10058400" cy="4419600"/>
          </a:xfrm>
          <a:prstGeom prst="rect">
            <a:avLst/>
          </a:prstGeom>
          <a:noFill/>
          <a:ln>
            <a:noFill/>
          </a:ln>
        </p:spPr>
        <p:txBody>
          <a:bodyPr spcFirstLastPara="1" wrap="square" lIns="91433" tIns="45700" rIns="91433" bIns="45700" anchor="t" anchorCtr="0">
            <a:noAutofit/>
          </a:bodyPr>
          <a:lstStyle/>
          <a:p>
            <a:pPr marL="406390" indent="-347125">
              <a:lnSpc>
                <a:spcPct val="90000"/>
              </a:lnSpc>
              <a:buClr>
                <a:srgbClr val="404040"/>
              </a:buClr>
              <a:buSzPts val="1500"/>
              <a:buFont typeface="Arial"/>
              <a:buChar char="•"/>
            </a:pPr>
            <a:endParaRPr sz="1467"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83"/>
          <p:cNvSpPr txBox="1">
            <a:spLocks noGrp="1"/>
          </p:cNvSpPr>
          <p:nvPr>
            <p:ph type="title"/>
          </p:nvPr>
        </p:nvSpPr>
        <p:spPr>
          <a:prstGeom prst="rect">
            <a:avLst/>
          </a:prstGeom>
          <a:noFill/>
          <a:ln>
            <a:noFill/>
          </a:ln>
        </p:spPr>
        <p:txBody>
          <a:bodyPr spcFirstLastPara="1" vert="horz" wrap="square" lIns="91433" tIns="45700" rIns="91433" bIns="45700" rtlCol="0" anchor="ctr" anchorCtr="0">
            <a:normAutofit/>
          </a:bodyPr>
          <a:lstStyle/>
          <a:p>
            <a:pPr>
              <a:buClr>
                <a:schemeClr val="accent5"/>
              </a:buClr>
              <a:buSzPts val="2700"/>
            </a:pPr>
            <a:r>
              <a:rPr lang="en" sz="3733"/>
              <a:t>Updated Regulations: Units/Hours</a:t>
            </a:r>
            <a:endParaRPr sz="3733"/>
          </a:p>
        </p:txBody>
      </p:sp>
      <p:sp>
        <p:nvSpPr>
          <p:cNvPr id="548" name="Google Shape;548;p83"/>
          <p:cNvSpPr txBox="1">
            <a:spLocks noGrp="1"/>
          </p:cNvSpPr>
          <p:nvPr>
            <p:ph sz="half" idx="1"/>
          </p:nvPr>
        </p:nvSpPr>
        <p:spPr>
          <a:prstGeom prst="rect">
            <a:avLst/>
          </a:prstGeom>
          <a:noFill/>
          <a:ln>
            <a:noFill/>
          </a:ln>
        </p:spPr>
        <p:txBody>
          <a:bodyPr spcFirstLastPara="1" vert="horz" wrap="square" lIns="91433" tIns="45700" rIns="91433" bIns="45700" rtlCol="0" anchor="t" anchorCtr="0">
            <a:normAutofit/>
          </a:bodyPr>
          <a:lstStyle/>
          <a:p>
            <a:pPr marL="0" indent="0">
              <a:spcBef>
                <a:spcPts val="0"/>
              </a:spcBef>
              <a:buClr>
                <a:srgbClr val="262626"/>
              </a:buClr>
              <a:buSzPts val="1700"/>
              <a:buNone/>
            </a:pPr>
            <a:r>
              <a:rPr lang="en" sz="1467" dirty="0"/>
              <a:t>Previous Regulation:</a:t>
            </a:r>
            <a:endParaRPr sz="1467" dirty="0"/>
          </a:p>
          <a:p>
            <a:pPr marL="237061" indent="-245527">
              <a:spcBef>
                <a:spcPts val="1067"/>
              </a:spcBef>
              <a:buClr>
                <a:srgbClr val="262626"/>
              </a:buClr>
              <a:buSzPts val="1700"/>
            </a:pPr>
            <a:r>
              <a:rPr lang="en" sz="1467" dirty="0"/>
              <a:t>§ 55256.5 (c): The following formula will be used to determine the number of units to be awarded:</a:t>
            </a:r>
            <a:endParaRPr sz="1467" dirty="0"/>
          </a:p>
          <a:p>
            <a:pPr marL="237061" indent="-245527">
              <a:spcBef>
                <a:spcPts val="1067"/>
              </a:spcBef>
              <a:buClr>
                <a:srgbClr val="262626"/>
              </a:buClr>
              <a:buSzPts val="1700"/>
            </a:pPr>
            <a:r>
              <a:rPr lang="en" sz="1467" dirty="0"/>
              <a:t>(1) Each 75 hours of paid work equals one semester credit or 50 hours equals one quarter credit.</a:t>
            </a:r>
            <a:endParaRPr sz="1467" dirty="0"/>
          </a:p>
          <a:p>
            <a:pPr marL="237061" indent="-245527">
              <a:spcBef>
                <a:spcPts val="1067"/>
              </a:spcBef>
              <a:buClr>
                <a:srgbClr val="262626"/>
              </a:buClr>
              <a:buSzPts val="1700"/>
            </a:pPr>
            <a:r>
              <a:rPr lang="en" sz="1467" dirty="0"/>
              <a:t>(2) Each 60 hours of non-paid work equals one semester credit or 40 hours equals one quarter credit.</a:t>
            </a:r>
            <a:endParaRPr sz="1467" dirty="0"/>
          </a:p>
          <a:p>
            <a:pPr marL="237061" indent="-245527">
              <a:spcBef>
                <a:spcPts val="1067"/>
              </a:spcBef>
              <a:spcAft>
                <a:spcPts val="1600"/>
              </a:spcAft>
              <a:buClr>
                <a:srgbClr val="262626"/>
              </a:buClr>
              <a:buSzPts val="1700"/>
            </a:pPr>
            <a:r>
              <a:rPr lang="en" sz="1467" dirty="0"/>
              <a:t>(3) Units may be awarded in 0.5 unit increments.</a:t>
            </a:r>
            <a:endParaRPr sz="1467" dirty="0"/>
          </a:p>
        </p:txBody>
      </p:sp>
      <p:sp>
        <p:nvSpPr>
          <p:cNvPr id="550" name="Google Shape;550;p83"/>
          <p:cNvSpPr txBox="1">
            <a:spLocks noGrp="1"/>
          </p:cNvSpPr>
          <p:nvPr>
            <p:ph sz="half" idx="2"/>
          </p:nvPr>
        </p:nvSpPr>
        <p:spPr>
          <a:prstGeom prst="rect">
            <a:avLst/>
          </a:prstGeom>
          <a:noFill/>
          <a:ln>
            <a:noFill/>
          </a:ln>
        </p:spPr>
        <p:txBody>
          <a:bodyPr spcFirstLastPara="1" vert="horz" wrap="square" lIns="91433" tIns="45700" rIns="91433" bIns="45700" rtlCol="0" anchor="t" anchorCtr="0">
            <a:normAutofit lnSpcReduction="10000"/>
          </a:bodyPr>
          <a:lstStyle/>
          <a:p>
            <a:pPr marL="0" indent="0">
              <a:spcBef>
                <a:spcPts val="0"/>
              </a:spcBef>
              <a:buClr>
                <a:srgbClr val="262626"/>
              </a:buClr>
              <a:buSzPts val="1700"/>
              <a:buNone/>
            </a:pPr>
            <a:r>
              <a:rPr lang="en" sz="1467" dirty="0"/>
              <a:t>Updated Regulation:</a:t>
            </a:r>
            <a:endParaRPr sz="1467" dirty="0"/>
          </a:p>
          <a:p>
            <a:pPr marL="237061" indent="-279393">
              <a:spcBef>
                <a:spcPts val="1067"/>
              </a:spcBef>
              <a:buClr>
                <a:srgbClr val="262626"/>
              </a:buClr>
              <a:buSzPts val="1700"/>
            </a:pPr>
            <a:r>
              <a:rPr lang="en" sz="1467" dirty="0"/>
              <a:t>§ 55253 (a): (a)Units of credit for work experience education shall be calculated as follows:</a:t>
            </a:r>
            <a:endParaRPr sz="1467" dirty="0"/>
          </a:p>
          <a:p>
            <a:pPr marL="237061" indent="-279393">
              <a:spcBef>
                <a:spcPts val="1067"/>
              </a:spcBef>
              <a:buClr>
                <a:srgbClr val="262626"/>
              </a:buClr>
              <a:buSzPts val="1700"/>
            </a:pPr>
            <a:r>
              <a:rPr lang="en" sz="1467" dirty="0"/>
              <a:t>(1) work experience education offered as a credit course: one semester unit of credit will be awarded for every 54 hours of work experience, or one quarter unit for every 33 hours of work experience, or the equivalent locally determined minimum threshold for awarding one unit of credit as codified in local board policy or procedure. Units of credit may be awarded in increments of .5 units; and</a:t>
            </a:r>
            <a:endParaRPr sz="1467" dirty="0"/>
          </a:p>
          <a:p>
            <a:pPr marL="237061" indent="-279393">
              <a:spcBef>
                <a:spcPts val="1067"/>
              </a:spcBef>
              <a:spcAft>
                <a:spcPts val="1600"/>
              </a:spcAft>
              <a:buClr>
                <a:srgbClr val="262626"/>
              </a:buClr>
              <a:buSzPts val="1700"/>
            </a:pPr>
            <a:r>
              <a:rPr lang="en" sz="1467" dirty="0"/>
              <a:t>(2) work experience education integrated as a component of a course: units of credit will follow standards for credit hour calculations in section 55002.5 for all activity, lab, or other instructional course components. Units of credit for the work experience component shall be calculated according to the formula in subparagraph (1). </a:t>
            </a:r>
            <a:endParaRPr sz="1467" dirty="0"/>
          </a:p>
        </p:txBody>
      </p:sp>
      <p:sp>
        <p:nvSpPr>
          <p:cNvPr id="549" name="Google Shape;549;p83"/>
          <p:cNvSpPr txBox="1">
            <a:spLocks noGrp="1"/>
          </p:cNvSpPr>
          <p:nvPr>
            <p:ph type="sldNum" sz="quarter" idx="4"/>
          </p:nvPr>
        </p:nvSpPr>
        <p:spPr>
          <a:prstGeom prst="rect">
            <a:avLst/>
          </a:prstGeom>
          <a:noFill/>
          <a:ln>
            <a:noFill/>
          </a:ln>
        </p:spPr>
        <p:txBody>
          <a:bodyPr spcFirstLastPara="1" vert="horz" wrap="square" lIns="91433" tIns="45700" rIns="0" bIns="45700" rtlCol="0" anchor="ctr" anchorCtr="0">
            <a:normAutofit fontScale="85000" lnSpcReduction="20000"/>
          </a:bodyPr>
          <a:lstStyle/>
          <a:p>
            <a:pPr algn="r">
              <a:buClr>
                <a:srgbClr val="000000"/>
              </a:buClr>
            </a:pPr>
            <a:fld id="{00000000-1234-1234-1234-123412341234}" type="slidenum">
              <a:rPr lang="en"/>
              <a:pPr algn="r">
                <a:buClr>
                  <a:srgbClr val="000000"/>
                </a:buClr>
              </a:pPr>
              <a:t>77</a:t>
            </a:fld>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84"/>
          <p:cNvSpPr txBox="1">
            <a:spLocks noGrp="1"/>
          </p:cNvSpPr>
          <p:nvPr>
            <p:ph type="title"/>
          </p:nvPr>
        </p:nvSpPr>
        <p:spPr>
          <a:prstGeom prst="rect">
            <a:avLst/>
          </a:prstGeom>
          <a:noFill/>
          <a:ln>
            <a:noFill/>
          </a:ln>
        </p:spPr>
        <p:txBody>
          <a:bodyPr spcFirstLastPara="1" vert="horz" wrap="square" lIns="91433" tIns="45700" rIns="91433" bIns="45700" rtlCol="0" anchor="ctr" anchorCtr="0">
            <a:normAutofit/>
          </a:bodyPr>
          <a:lstStyle/>
          <a:p>
            <a:pPr>
              <a:buClr>
                <a:schemeClr val="accent5"/>
              </a:buClr>
              <a:buSzPts val="2700"/>
            </a:pPr>
            <a:r>
              <a:rPr lang="en" sz="2933"/>
              <a:t>Updated Regulations: Total Units</a:t>
            </a:r>
            <a:endParaRPr sz="2933"/>
          </a:p>
        </p:txBody>
      </p:sp>
      <p:sp>
        <p:nvSpPr>
          <p:cNvPr id="557" name="Google Shape;557;p84"/>
          <p:cNvSpPr txBox="1">
            <a:spLocks noGrp="1"/>
          </p:cNvSpPr>
          <p:nvPr>
            <p:ph sz="half" idx="1"/>
          </p:nvPr>
        </p:nvSpPr>
        <p:spPr>
          <a:prstGeom prst="rect">
            <a:avLst/>
          </a:prstGeom>
          <a:noFill/>
          <a:ln>
            <a:noFill/>
          </a:ln>
        </p:spPr>
        <p:txBody>
          <a:bodyPr spcFirstLastPara="1" vert="horz" wrap="square" lIns="91433" tIns="45700" rIns="91433" bIns="45700" rtlCol="0" anchor="t" anchorCtr="0">
            <a:normAutofit/>
          </a:bodyPr>
          <a:lstStyle/>
          <a:p>
            <a:pPr marL="0" indent="0">
              <a:spcBef>
                <a:spcPts val="0"/>
              </a:spcBef>
              <a:buClr>
                <a:srgbClr val="262626"/>
              </a:buClr>
              <a:buSzPts val="1700"/>
              <a:buNone/>
            </a:pPr>
            <a:r>
              <a:rPr lang="en" sz="1467"/>
              <a:t>Previous Regulation:</a:t>
            </a:r>
            <a:endParaRPr sz="1467"/>
          </a:p>
          <a:p>
            <a:pPr marL="237061" indent="-262460">
              <a:spcBef>
                <a:spcPts val="1067"/>
              </a:spcBef>
              <a:buClr>
                <a:srgbClr val="262626"/>
              </a:buClr>
              <a:buSzPts val="1700"/>
            </a:pPr>
            <a:r>
              <a:rPr lang="en" sz="1467"/>
              <a:t>§ 55253(a): For the satisfactory completion of all types of Cooperative Work Experience Education, students may earn up to a total of 16 semester credit hours or 24 quarter credit hours, subject to the following limitations:</a:t>
            </a:r>
            <a:endParaRPr sz="1467"/>
          </a:p>
          <a:p>
            <a:pPr marL="237061" indent="-262460">
              <a:spcBef>
                <a:spcPts val="1067"/>
              </a:spcBef>
              <a:buClr>
                <a:srgbClr val="262626"/>
              </a:buClr>
              <a:buSzPts val="1700"/>
            </a:pPr>
            <a:r>
              <a:rPr lang="en" sz="1467"/>
              <a:t>(1) General Work Experience Education.</a:t>
            </a:r>
            <a:endParaRPr sz="1467"/>
          </a:p>
          <a:p>
            <a:pPr marL="237061" indent="-262460">
              <a:spcBef>
                <a:spcPts val="1067"/>
              </a:spcBef>
              <a:buClr>
                <a:srgbClr val="262626"/>
              </a:buClr>
              <a:buSzPts val="1700"/>
            </a:pPr>
            <a:r>
              <a:rPr lang="en" sz="1467"/>
              <a:t>A maximum of six semester credit hours or nine quarter credit hours may be earned during one enrollment period in general work experience education.</a:t>
            </a:r>
            <a:endParaRPr sz="1467"/>
          </a:p>
          <a:p>
            <a:pPr marL="237061" indent="-262460">
              <a:spcBef>
                <a:spcPts val="1067"/>
              </a:spcBef>
              <a:buClr>
                <a:srgbClr val="262626"/>
              </a:buClr>
              <a:buSzPts val="1700"/>
            </a:pPr>
            <a:r>
              <a:rPr lang="en" sz="1467"/>
              <a:t>(2) Occupational Work Experience Education.</a:t>
            </a:r>
            <a:endParaRPr sz="1467"/>
          </a:p>
          <a:p>
            <a:pPr marL="237061" indent="-262460">
              <a:spcBef>
                <a:spcPts val="1067"/>
              </a:spcBef>
              <a:spcAft>
                <a:spcPts val="1600"/>
              </a:spcAft>
              <a:buClr>
                <a:srgbClr val="262626"/>
              </a:buClr>
              <a:buSzPts val="1700"/>
            </a:pPr>
            <a:r>
              <a:rPr lang="en" sz="1467"/>
              <a:t>A maximum of eight credit hours may be earned during one enrollment period in occupational work experience education.</a:t>
            </a:r>
            <a:endParaRPr sz="1467"/>
          </a:p>
        </p:txBody>
      </p:sp>
      <p:sp>
        <p:nvSpPr>
          <p:cNvPr id="559" name="Google Shape;559;p84"/>
          <p:cNvSpPr txBox="1">
            <a:spLocks noGrp="1"/>
          </p:cNvSpPr>
          <p:nvPr>
            <p:ph sz="half" idx="2"/>
          </p:nvPr>
        </p:nvSpPr>
        <p:spPr>
          <a:prstGeom prst="rect">
            <a:avLst/>
          </a:prstGeom>
          <a:noFill/>
          <a:ln>
            <a:noFill/>
          </a:ln>
        </p:spPr>
        <p:txBody>
          <a:bodyPr spcFirstLastPara="1" vert="horz" wrap="square" lIns="91433" tIns="45700" rIns="91433" bIns="45700" rtlCol="0" anchor="t" anchorCtr="0">
            <a:normAutofit/>
          </a:bodyPr>
          <a:lstStyle/>
          <a:p>
            <a:pPr marL="0" indent="0">
              <a:spcBef>
                <a:spcPts val="0"/>
              </a:spcBef>
              <a:buClr>
                <a:srgbClr val="262626"/>
              </a:buClr>
              <a:buSzPts val="1700"/>
              <a:buNone/>
            </a:pPr>
            <a:r>
              <a:rPr lang="en" sz="1467"/>
              <a:t>Updated Regulation:</a:t>
            </a:r>
            <a:endParaRPr sz="1467"/>
          </a:p>
          <a:p>
            <a:pPr marL="237061" indent="-245527">
              <a:spcBef>
                <a:spcPts val="1067"/>
              </a:spcBef>
              <a:spcAft>
                <a:spcPts val="1600"/>
              </a:spcAft>
              <a:buClr>
                <a:srgbClr val="262626"/>
              </a:buClr>
              <a:buSzPts val="1700"/>
            </a:pPr>
            <a:r>
              <a:rPr lang="en" sz="1467"/>
              <a:t>§ 55253(c): A maximum of fourteen semester credit hours or twenty-one quarter credit hours may be earned during one enrollment period in work experience education. Students may repeat a work experience education course subject to section 55040.</a:t>
            </a:r>
            <a:endParaRPr sz="1467"/>
          </a:p>
        </p:txBody>
      </p:sp>
      <p:sp>
        <p:nvSpPr>
          <p:cNvPr id="558" name="Google Shape;558;p84"/>
          <p:cNvSpPr txBox="1">
            <a:spLocks noGrp="1"/>
          </p:cNvSpPr>
          <p:nvPr>
            <p:ph type="sldNum" sz="quarter" idx="4"/>
          </p:nvPr>
        </p:nvSpPr>
        <p:spPr>
          <a:prstGeom prst="rect">
            <a:avLst/>
          </a:prstGeom>
          <a:noFill/>
          <a:ln>
            <a:noFill/>
          </a:ln>
        </p:spPr>
        <p:txBody>
          <a:bodyPr spcFirstLastPara="1" vert="horz" wrap="square" lIns="91433" tIns="45700" rIns="0" bIns="45700" rtlCol="0" anchor="ctr" anchorCtr="0">
            <a:normAutofit fontScale="85000" lnSpcReduction="20000"/>
          </a:bodyPr>
          <a:lstStyle/>
          <a:p>
            <a:pPr algn="r">
              <a:buClr>
                <a:srgbClr val="000000"/>
              </a:buClr>
            </a:pPr>
            <a:fld id="{00000000-1234-1234-1234-123412341234}" type="slidenum">
              <a:rPr lang="en"/>
              <a:pPr algn="r">
                <a:buClr>
                  <a:srgbClr val="000000"/>
                </a:buClr>
              </a:pPr>
              <a:t>78</a:t>
            </a:fld>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85"/>
          <p:cNvSpPr txBox="1">
            <a:spLocks noGrp="1"/>
          </p:cNvSpPr>
          <p:nvPr>
            <p:ph type="title"/>
          </p:nvPr>
        </p:nvSpPr>
        <p:spPr>
          <a:prstGeom prst="rect">
            <a:avLst/>
          </a:prstGeom>
          <a:noFill/>
          <a:ln>
            <a:noFill/>
          </a:ln>
        </p:spPr>
        <p:txBody>
          <a:bodyPr spcFirstLastPara="1" vert="horz" wrap="square" lIns="91433" tIns="45700" rIns="91433" bIns="45700" rtlCol="0" anchor="ctr" anchorCtr="0">
            <a:normAutofit/>
          </a:bodyPr>
          <a:lstStyle/>
          <a:p>
            <a:pPr>
              <a:buClr>
                <a:schemeClr val="accent5"/>
              </a:buClr>
              <a:buSzPts val="2700"/>
            </a:pPr>
            <a:r>
              <a:rPr lang="en" sz="3067"/>
              <a:t>Updated Regulations: General/Occupational</a:t>
            </a:r>
            <a:endParaRPr sz="3067"/>
          </a:p>
        </p:txBody>
      </p:sp>
      <p:sp>
        <p:nvSpPr>
          <p:cNvPr id="566" name="Google Shape;566;p85"/>
          <p:cNvSpPr txBox="1">
            <a:spLocks noGrp="1"/>
          </p:cNvSpPr>
          <p:nvPr>
            <p:ph sz="half" idx="1"/>
          </p:nvPr>
        </p:nvSpPr>
        <p:spPr>
          <a:prstGeom prst="rect">
            <a:avLst/>
          </a:prstGeom>
          <a:noFill/>
          <a:ln>
            <a:noFill/>
          </a:ln>
        </p:spPr>
        <p:txBody>
          <a:bodyPr spcFirstLastPara="1" vert="horz" wrap="square" lIns="91433" tIns="45700" rIns="91433" bIns="45700" rtlCol="0" anchor="t" anchorCtr="0">
            <a:normAutofit/>
          </a:bodyPr>
          <a:lstStyle/>
          <a:p>
            <a:pPr marL="0" indent="0">
              <a:spcBef>
                <a:spcPts val="0"/>
              </a:spcBef>
              <a:buClr>
                <a:srgbClr val="262626"/>
              </a:buClr>
              <a:buSzPts val="1700"/>
              <a:buNone/>
            </a:pPr>
            <a:r>
              <a:rPr lang="en" sz="1467"/>
              <a:t>Previous Regulation:</a:t>
            </a:r>
            <a:endParaRPr sz="1467"/>
          </a:p>
          <a:p>
            <a:pPr marL="237061" indent="-245527">
              <a:spcBef>
                <a:spcPts val="1067"/>
              </a:spcBef>
              <a:buClr>
                <a:srgbClr val="262626"/>
              </a:buClr>
              <a:buSzPts val="1700"/>
            </a:pPr>
            <a:r>
              <a:rPr lang="en" sz="1467"/>
              <a:t>§ 55252: Cooperative Work Experience Education is a district-initiated and district-controlled program of education consisting of the following types:</a:t>
            </a:r>
            <a:endParaRPr sz="1467"/>
          </a:p>
          <a:p>
            <a:pPr marL="237061" indent="-245527">
              <a:spcBef>
                <a:spcPts val="1067"/>
              </a:spcBef>
              <a:buClr>
                <a:srgbClr val="262626"/>
              </a:buClr>
              <a:buSzPts val="1700"/>
            </a:pPr>
            <a:r>
              <a:rPr lang="en" sz="1467"/>
              <a:t>(a) General Work Experience Education is supervised employment which is intended to assist students in acquiring desirable work habits, attitudes and career awareness. The work experience need not be related to the students' educational goals.</a:t>
            </a:r>
            <a:endParaRPr sz="1467"/>
          </a:p>
          <a:p>
            <a:pPr marL="237061" indent="-245527">
              <a:spcBef>
                <a:spcPts val="1067"/>
              </a:spcBef>
              <a:buClr>
                <a:srgbClr val="262626"/>
              </a:buClr>
              <a:buSzPts val="1700"/>
            </a:pPr>
            <a:r>
              <a:rPr lang="en" sz="1467"/>
              <a:t>(b) Occupational Work Experience Education is supervised employment extending classroom based occupational learning at an on-the-job learning station relating to the students' educational or occupational goal.</a:t>
            </a:r>
            <a:endParaRPr sz="1467"/>
          </a:p>
          <a:p>
            <a:pPr marL="237061" indent="-101597">
              <a:spcBef>
                <a:spcPts val="1067"/>
              </a:spcBef>
              <a:spcAft>
                <a:spcPts val="1600"/>
              </a:spcAft>
              <a:buClr>
                <a:srgbClr val="262626"/>
              </a:buClr>
              <a:buSzPts val="1700"/>
              <a:buNone/>
            </a:pPr>
            <a:endParaRPr sz="1467"/>
          </a:p>
        </p:txBody>
      </p:sp>
      <p:sp>
        <p:nvSpPr>
          <p:cNvPr id="568" name="Google Shape;568;p85"/>
          <p:cNvSpPr txBox="1">
            <a:spLocks noGrp="1"/>
          </p:cNvSpPr>
          <p:nvPr>
            <p:ph sz="half" idx="2"/>
          </p:nvPr>
        </p:nvSpPr>
        <p:spPr>
          <a:prstGeom prst="rect">
            <a:avLst/>
          </a:prstGeom>
          <a:noFill/>
          <a:ln>
            <a:noFill/>
          </a:ln>
        </p:spPr>
        <p:txBody>
          <a:bodyPr spcFirstLastPara="1" vert="horz" wrap="square" lIns="91433" tIns="45700" rIns="91433" bIns="45700" rtlCol="0" anchor="t" anchorCtr="0">
            <a:normAutofit/>
          </a:bodyPr>
          <a:lstStyle/>
          <a:p>
            <a:pPr marL="0" indent="0">
              <a:spcBef>
                <a:spcPts val="0"/>
              </a:spcBef>
              <a:buClr>
                <a:srgbClr val="262626"/>
              </a:buClr>
              <a:buSzPts val="1700"/>
              <a:buNone/>
            </a:pPr>
            <a:r>
              <a:rPr lang="en" sz="1467"/>
              <a:t>Updated Regulation:</a:t>
            </a:r>
            <a:endParaRPr sz="1467"/>
          </a:p>
          <a:p>
            <a:pPr marL="237061" indent="-245527">
              <a:spcBef>
                <a:spcPts val="1067"/>
              </a:spcBef>
              <a:buClr>
                <a:srgbClr val="262626"/>
              </a:buClr>
              <a:buSzPts val="1700"/>
            </a:pPr>
            <a:r>
              <a:rPr lang="en" sz="1467"/>
              <a:t>This distinction is removed – all “work experience education” follows the same requirements.</a:t>
            </a:r>
            <a:endParaRPr sz="1467"/>
          </a:p>
          <a:p>
            <a:pPr marL="237061" indent="-245527">
              <a:spcBef>
                <a:spcPts val="1067"/>
              </a:spcBef>
              <a:spcAft>
                <a:spcPts val="1600"/>
              </a:spcAft>
              <a:buClr>
                <a:srgbClr val="262626"/>
              </a:buClr>
              <a:buSzPts val="1700"/>
            </a:pPr>
            <a:r>
              <a:rPr lang="en" sz="1467"/>
              <a:t>§ 55250(a) defines the purpose of  “work experience” in part as: “The purpose of work experience education is to provide students with an integrated instructional program that provides opportunities to connect academic curricula to applied experiential learning in the workplace. Work experience education should be substantive in nature, linked in a way relevant to a student’s educational pathway, and contribute to demonstrable learning outcomes that have value towards a degree or certificate.</a:t>
            </a:r>
            <a:endParaRPr sz="1467"/>
          </a:p>
        </p:txBody>
      </p:sp>
      <p:sp>
        <p:nvSpPr>
          <p:cNvPr id="567" name="Google Shape;567;p85"/>
          <p:cNvSpPr txBox="1">
            <a:spLocks noGrp="1"/>
          </p:cNvSpPr>
          <p:nvPr>
            <p:ph type="sldNum" sz="quarter" idx="4"/>
          </p:nvPr>
        </p:nvSpPr>
        <p:spPr>
          <a:prstGeom prst="rect">
            <a:avLst/>
          </a:prstGeom>
          <a:noFill/>
          <a:ln>
            <a:noFill/>
          </a:ln>
        </p:spPr>
        <p:txBody>
          <a:bodyPr spcFirstLastPara="1" vert="horz" wrap="square" lIns="91433" tIns="45700" rIns="0" bIns="45700" rtlCol="0" anchor="ctr" anchorCtr="0">
            <a:normAutofit fontScale="85000" lnSpcReduction="20000"/>
          </a:bodyPr>
          <a:lstStyle/>
          <a:p>
            <a:pPr algn="r">
              <a:buClr>
                <a:srgbClr val="000000"/>
              </a:buClr>
            </a:pPr>
            <a:fld id="{00000000-1234-1234-1234-123412341234}" type="slidenum">
              <a:rPr lang="en"/>
              <a:pPr algn="r">
                <a:buClr>
                  <a:srgbClr val="000000"/>
                </a:buClr>
              </a:pPr>
              <a:t>79</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5"/>
          <p:cNvSpPr txBox="1">
            <a:spLocks noGrp="1"/>
          </p:cNvSpPr>
          <p:nvPr>
            <p:ph type="title"/>
          </p:nvPr>
        </p:nvSpPr>
        <p:spPr>
          <a:xfrm>
            <a:off x="415599" y="220222"/>
            <a:ext cx="6217429" cy="763600"/>
          </a:xfrm>
        </p:spPr>
        <p:txBody>
          <a:bodyPr>
            <a:normAutofit fontScale="90000"/>
          </a:bodyPr>
          <a:lstStyle/>
          <a:p>
            <a:r>
              <a:rPr lang="en-US" dirty="0"/>
              <a:t>The “10 +1”</a:t>
            </a:r>
          </a:p>
        </p:txBody>
      </p:sp>
      <p:sp>
        <p:nvSpPr>
          <p:cNvPr id="142" name="Google Shape;142;p25"/>
          <p:cNvSpPr txBox="1">
            <a:spLocks noGrp="1"/>
          </p:cNvSpPr>
          <p:nvPr>
            <p:ph type="body" idx="1"/>
          </p:nvPr>
        </p:nvSpPr>
        <p:spPr>
          <a:xfrm>
            <a:off x="415599" y="1190171"/>
            <a:ext cx="10474074" cy="5474918"/>
          </a:xfrm>
        </p:spPr>
        <p:txBody>
          <a:bodyPr>
            <a:normAutofit fontScale="62500" lnSpcReduction="20000"/>
          </a:bodyPr>
          <a:lstStyle/>
          <a:p>
            <a:r>
              <a:rPr lang="en-US" sz="3400" b="1" dirty="0"/>
              <a:t>Title 5 §53200(b): Title 5 §53200 (b): Academic Senate means an organization whose primary function is to make recommendations with respect to academic and professional matters. In Section 53200 (c), “Academic and professional matters” means the following policy development and implementation matters:</a:t>
            </a:r>
          </a:p>
          <a:p>
            <a:endParaRPr lang="en-US" dirty="0"/>
          </a:p>
          <a:p>
            <a:pPr>
              <a:lnSpc>
                <a:spcPct val="120000"/>
              </a:lnSpc>
            </a:pPr>
            <a:r>
              <a:rPr lang="en-US" sz="3200" dirty="0">
                <a:sym typeface="Montserrat"/>
              </a:rPr>
              <a:t>Curriculum including establishing prerequisites and placing courses within disciplines</a:t>
            </a:r>
          </a:p>
          <a:p>
            <a:pPr>
              <a:lnSpc>
                <a:spcPct val="120000"/>
              </a:lnSpc>
            </a:pPr>
            <a:r>
              <a:rPr lang="en-US" sz="3200" dirty="0">
                <a:sym typeface="Montserrat"/>
              </a:rPr>
              <a:t>Degree and certificate requirements</a:t>
            </a:r>
          </a:p>
          <a:p>
            <a:pPr>
              <a:lnSpc>
                <a:spcPct val="120000"/>
              </a:lnSpc>
            </a:pPr>
            <a:r>
              <a:rPr lang="en-US" sz="3200" dirty="0">
                <a:sym typeface="Montserrat"/>
              </a:rPr>
              <a:t>Grading policies</a:t>
            </a:r>
          </a:p>
          <a:p>
            <a:pPr>
              <a:lnSpc>
                <a:spcPct val="120000"/>
              </a:lnSpc>
            </a:pPr>
            <a:r>
              <a:rPr lang="en-US" sz="3200" dirty="0">
                <a:sym typeface="Montserrat"/>
              </a:rPr>
              <a:t>Educational program development</a:t>
            </a:r>
          </a:p>
          <a:p>
            <a:pPr>
              <a:lnSpc>
                <a:spcPct val="120000"/>
              </a:lnSpc>
            </a:pPr>
            <a:r>
              <a:rPr lang="en-US" sz="3200" dirty="0">
                <a:sym typeface="Montserrat"/>
              </a:rPr>
              <a:t>Standards or policies regarding student preparation and success</a:t>
            </a:r>
          </a:p>
          <a:p>
            <a:pPr>
              <a:lnSpc>
                <a:spcPct val="120000"/>
              </a:lnSpc>
            </a:pPr>
            <a:r>
              <a:rPr lang="en-US" sz="3200" dirty="0">
                <a:sym typeface="Montserrat"/>
              </a:rPr>
              <a:t>District and college governance structures, as related to faculty roles</a:t>
            </a:r>
          </a:p>
          <a:p>
            <a:pPr>
              <a:lnSpc>
                <a:spcPct val="120000"/>
              </a:lnSpc>
            </a:pPr>
            <a:r>
              <a:rPr lang="en-US" sz="3200" dirty="0">
                <a:sym typeface="Montserrat"/>
              </a:rPr>
              <a:t>Faculty roles and involvement in accreditation processes, including self-study and annual reports</a:t>
            </a:r>
          </a:p>
          <a:p>
            <a:pPr>
              <a:lnSpc>
                <a:spcPct val="120000"/>
              </a:lnSpc>
            </a:pPr>
            <a:r>
              <a:rPr lang="en-US" sz="3200" dirty="0">
                <a:sym typeface="Montserrat"/>
              </a:rPr>
              <a:t>Policies for faculty professional development activities</a:t>
            </a:r>
          </a:p>
          <a:p>
            <a:pPr>
              <a:lnSpc>
                <a:spcPct val="120000"/>
              </a:lnSpc>
            </a:pPr>
            <a:r>
              <a:rPr lang="en-US" sz="3200" dirty="0">
                <a:sym typeface="Montserrat"/>
              </a:rPr>
              <a:t>Processes for program review</a:t>
            </a:r>
          </a:p>
          <a:p>
            <a:pPr>
              <a:lnSpc>
                <a:spcPct val="120000"/>
              </a:lnSpc>
            </a:pPr>
            <a:r>
              <a:rPr lang="en-US" sz="3200" dirty="0">
                <a:sym typeface="Montserrat"/>
              </a:rPr>
              <a:t>Processes for institutional planning and budget development</a:t>
            </a:r>
          </a:p>
          <a:p>
            <a:pPr>
              <a:lnSpc>
                <a:spcPct val="120000"/>
              </a:lnSpc>
            </a:pPr>
            <a:r>
              <a:rPr lang="en-US" sz="3200" dirty="0">
                <a:sym typeface="Montserrat"/>
              </a:rPr>
              <a:t>(otherwise known as +1) Other academic and professional matters as mutually agreed upon between the governing board and the academic senate</a:t>
            </a:r>
            <a:endParaRPr lang="en-US" sz="3200" dirty="0"/>
          </a:p>
        </p:txBody>
      </p:sp>
      <p:pic>
        <p:nvPicPr>
          <p:cNvPr id="143" name="Google Shape;143;p25" descr="QR Code "/>
          <p:cNvPicPr preferRelativeResize="0"/>
          <p:nvPr/>
        </p:nvPicPr>
        <p:blipFill>
          <a:blip r:embed="rId3">
            <a:alphaModFix/>
          </a:blip>
          <a:stretch>
            <a:fillRect/>
          </a:stretch>
        </p:blipFill>
        <p:spPr>
          <a:xfrm>
            <a:off x="10474455" y="192912"/>
            <a:ext cx="1503789" cy="1469634"/>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86"/>
          <p:cNvSpPr txBox="1">
            <a:spLocks noGrp="1"/>
          </p:cNvSpPr>
          <p:nvPr>
            <p:ph type="title"/>
          </p:nvPr>
        </p:nvSpPr>
        <p:spPr>
          <a:prstGeom prst="rect">
            <a:avLst/>
          </a:prstGeom>
          <a:noFill/>
          <a:ln>
            <a:noFill/>
          </a:ln>
        </p:spPr>
        <p:txBody>
          <a:bodyPr spcFirstLastPara="1" vert="horz" wrap="square" lIns="91433" tIns="45700" rIns="91433" bIns="45700" rtlCol="0" anchor="ctr" anchorCtr="0">
            <a:normAutofit/>
          </a:bodyPr>
          <a:lstStyle/>
          <a:p>
            <a:pPr>
              <a:buClr>
                <a:schemeClr val="accent5"/>
              </a:buClr>
              <a:buSzPts val="2700"/>
            </a:pPr>
            <a:r>
              <a:rPr lang="en" sz="2800"/>
              <a:t>Updated Regulations: Noncredit </a:t>
            </a:r>
            <a:endParaRPr sz="2800"/>
          </a:p>
        </p:txBody>
      </p:sp>
      <p:sp>
        <p:nvSpPr>
          <p:cNvPr id="575" name="Google Shape;575;p86"/>
          <p:cNvSpPr txBox="1">
            <a:spLocks noGrp="1"/>
          </p:cNvSpPr>
          <p:nvPr>
            <p:ph sz="half" idx="1"/>
          </p:nvPr>
        </p:nvSpPr>
        <p:spPr>
          <a:prstGeom prst="rect">
            <a:avLst/>
          </a:prstGeom>
          <a:noFill/>
          <a:ln>
            <a:noFill/>
          </a:ln>
        </p:spPr>
        <p:txBody>
          <a:bodyPr spcFirstLastPara="1" vert="horz" wrap="square" lIns="91433" tIns="45700" rIns="91433" bIns="45700" rtlCol="0" anchor="t" anchorCtr="0">
            <a:normAutofit/>
          </a:bodyPr>
          <a:lstStyle/>
          <a:p>
            <a:pPr marL="0" indent="0">
              <a:spcBef>
                <a:spcPts val="0"/>
              </a:spcBef>
              <a:buClr>
                <a:srgbClr val="262626"/>
              </a:buClr>
              <a:buSzPts val="1700"/>
              <a:buNone/>
            </a:pPr>
            <a:r>
              <a:rPr lang="en" sz="1467" dirty="0"/>
              <a:t>Previous Regulation:</a:t>
            </a:r>
            <a:endParaRPr sz="1467" dirty="0"/>
          </a:p>
          <a:p>
            <a:pPr marL="237061" indent="-245527">
              <a:spcBef>
                <a:spcPts val="1067"/>
              </a:spcBef>
              <a:spcAft>
                <a:spcPts val="1600"/>
              </a:spcAft>
              <a:buClr>
                <a:srgbClr val="262626"/>
              </a:buClr>
              <a:buSzPts val="1700"/>
            </a:pPr>
            <a:r>
              <a:rPr lang="en" sz="1467" dirty="0"/>
              <a:t>Did not explicitly include noncredit instruction</a:t>
            </a:r>
            <a:endParaRPr sz="1467" dirty="0"/>
          </a:p>
        </p:txBody>
      </p:sp>
      <p:sp>
        <p:nvSpPr>
          <p:cNvPr id="577" name="Google Shape;577;p86"/>
          <p:cNvSpPr txBox="1">
            <a:spLocks noGrp="1"/>
          </p:cNvSpPr>
          <p:nvPr>
            <p:ph sz="half" idx="2"/>
          </p:nvPr>
        </p:nvSpPr>
        <p:spPr>
          <a:prstGeom prst="rect">
            <a:avLst/>
          </a:prstGeom>
          <a:noFill/>
          <a:ln>
            <a:noFill/>
          </a:ln>
        </p:spPr>
        <p:txBody>
          <a:bodyPr spcFirstLastPara="1" vert="horz" wrap="square" lIns="91433" tIns="45700" rIns="91433" bIns="45700" rtlCol="0" anchor="t" anchorCtr="0">
            <a:noAutofit/>
          </a:bodyPr>
          <a:lstStyle/>
          <a:p>
            <a:pPr marL="0" indent="0">
              <a:lnSpc>
                <a:spcPct val="70000"/>
              </a:lnSpc>
              <a:spcBef>
                <a:spcPts val="0"/>
              </a:spcBef>
              <a:buClr>
                <a:srgbClr val="262626"/>
              </a:buClr>
              <a:buSzPts val="1190"/>
              <a:buNone/>
            </a:pPr>
            <a:r>
              <a:rPr lang="en" sz="1427" dirty="0"/>
              <a:t>Updated Regulation:</a:t>
            </a:r>
            <a:endParaRPr sz="1427" dirty="0"/>
          </a:p>
          <a:p>
            <a:pPr marL="237061" indent="-261613">
              <a:lnSpc>
                <a:spcPct val="70000"/>
              </a:lnSpc>
              <a:spcBef>
                <a:spcPts val="1067"/>
              </a:spcBef>
              <a:buClr>
                <a:srgbClr val="262626"/>
              </a:buClr>
              <a:buSzPts val="1490"/>
            </a:pPr>
            <a:r>
              <a:rPr lang="en" sz="1427" dirty="0"/>
              <a:t>§ 55250(b) defines work experience and explicitly allows noncredit instruction and instruction as part of a course:</a:t>
            </a:r>
            <a:endParaRPr sz="1427" dirty="0"/>
          </a:p>
          <a:p>
            <a:pPr marL="237061" indent="-261613">
              <a:lnSpc>
                <a:spcPct val="70000"/>
              </a:lnSpc>
              <a:spcBef>
                <a:spcPts val="1067"/>
              </a:spcBef>
              <a:spcAft>
                <a:spcPts val="1600"/>
              </a:spcAft>
              <a:buClr>
                <a:srgbClr val="262626"/>
              </a:buClr>
              <a:buSzPts val="1490"/>
            </a:pPr>
            <a:r>
              <a:rPr lang="en" sz="1427" dirty="0"/>
              <a:t>Work experience education within the California Community Colleges involves student employment and/or internships selected, approved, and supervised by districts to provide meaningful work experiences related to the course of study, or specific career pathway training, combined with instruction in critical workplace skills. </a:t>
            </a:r>
            <a:r>
              <a:rPr lang="en" sz="1427" b="1" dirty="0"/>
              <a:t>Work experience education may include paid or unpaid employment, full or part-time employment, and may be structured as separate credit or noncredit classes, or integrated as a component of a course.</a:t>
            </a:r>
            <a:r>
              <a:rPr lang="en" sz="1427" dirty="0"/>
              <a:t> It should be integrated as part of a student’s educational pathway allowing students to achieve both educational and occupational goals. It should also assist the student in developing career awareness, learning industry culture, competencies and norms, and developing professional networks in their desired field to support career mobility. Work experience education should provide economically disadvantaged students with opportunities to earn a wage while completing program requirements and earning academic credit.</a:t>
            </a:r>
            <a:endParaRPr sz="1427" dirty="0"/>
          </a:p>
        </p:txBody>
      </p:sp>
      <p:sp>
        <p:nvSpPr>
          <p:cNvPr id="576" name="Google Shape;576;p86"/>
          <p:cNvSpPr txBox="1">
            <a:spLocks noGrp="1"/>
          </p:cNvSpPr>
          <p:nvPr>
            <p:ph type="sldNum" sz="quarter" idx="4"/>
          </p:nvPr>
        </p:nvSpPr>
        <p:spPr>
          <a:prstGeom prst="rect">
            <a:avLst/>
          </a:prstGeom>
          <a:noFill/>
          <a:ln>
            <a:noFill/>
          </a:ln>
        </p:spPr>
        <p:txBody>
          <a:bodyPr spcFirstLastPara="1" vert="horz" wrap="square" lIns="91433" tIns="45700" rIns="0" bIns="45700" rtlCol="0" anchor="ctr" anchorCtr="0">
            <a:normAutofit fontScale="85000" lnSpcReduction="20000"/>
          </a:bodyPr>
          <a:lstStyle/>
          <a:p>
            <a:pPr algn="r">
              <a:buClr>
                <a:srgbClr val="000000"/>
              </a:buClr>
            </a:pPr>
            <a:fld id="{00000000-1234-1234-1234-123412341234}" type="slidenum">
              <a:rPr lang="en"/>
              <a:pPr algn="r">
                <a:buClr>
                  <a:srgbClr val="000000"/>
                </a:buClr>
              </a:pPr>
              <a:t>80</a:t>
            </a:fld>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DF7FC-3605-EFA7-5B31-A955726532EA}"/>
              </a:ext>
            </a:extLst>
          </p:cNvPr>
          <p:cNvSpPr>
            <a:spLocks noGrp="1"/>
          </p:cNvSpPr>
          <p:nvPr>
            <p:ph type="title"/>
          </p:nvPr>
        </p:nvSpPr>
        <p:spPr/>
        <p:txBody>
          <a:bodyPr/>
          <a:lstStyle/>
          <a:p>
            <a:r>
              <a:rPr lang="en-US" dirty="0"/>
              <a:t>Dual Enrollment</a:t>
            </a:r>
          </a:p>
        </p:txBody>
      </p:sp>
      <p:sp>
        <p:nvSpPr>
          <p:cNvPr id="3" name="Slide Number Placeholder 2">
            <a:extLst>
              <a:ext uri="{FF2B5EF4-FFF2-40B4-BE49-F238E27FC236}">
                <a16:creationId xmlns:a16="http://schemas.microsoft.com/office/drawing/2014/main" id="{968F71F0-B24D-A6E5-EF40-6D1750627580}"/>
              </a:ext>
            </a:extLst>
          </p:cNvPr>
          <p:cNvSpPr>
            <a:spLocks noGrp="1"/>
          </p:cNvSpPr>
          <p:nvPr>
            <p:ph type="sldNum" idx="12"/>
          </p:nvPr>
        </p:nvSpPr>
        <p:spPr/>
        <p:txBody>
          <a:bodyPr/>
          <a:lstStyle/>
          <a:p>
            <a:pPr algn="r"/>
            <a:fld id="{00000000-1234-1234-1234-123412341234}" type="slidenum">
              <a:rPr lang="en" smtClean="0"/>
              <a:pPr algn="r"/>
              <a:t>81</a:t>
            </a:fld>
            <a:endParaRPr lang="en"/>
          </a:p>
        </p:txBody>
      </p:sp>
    </p:spTree>
    <p:extLst>
      <p:ext uri="{BB962C8B-B14F-4D97-AF65-F5344CB8AC3E}">
        <p14:creationId xmlns:p14="http://schemas.microsoft.com/office/powerpoint/2010/main" val="332898530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88"/>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en" dirty="0"/>
              <a:t>Dual Enrollment / Early College Credit</a:t>
            </a:r>
            <a:endParaRPr dirty="0"/>
          </a:p>
        </p:txBody>
      </p:sp>
      <p:sp>
        <p:nvSpPr>
          <p:cNvPr id="589" name="Google Shape;589;p88"/>
          <p:cNvSpPr txBox="1">
            <a:spLocks noGrp="1"/>
          </p:cNvSpPr>
          <p:nvPr>
            <p:ph type="body" idx="1"/>
          </p:nvPr>
        </p:nvSpPr>
        <p:spPr>
          <a:xfrm>
            <a:off x="415600" y="1435033"/>
            <a:ext cx="11946400" cy="5190400"/>
          </a:xfrm>
          <a:prstGeom prst="rect">
            <a:avLst/>
          </a:prstGeom>
        </p:spPr>
        <p:txBody>
          <a:bodyPr spcFirstLastPara="1" vert="horz" wrap="square" lIns="121900" tIns="121900" rIns="121900" bIns="121900" rtlCol="0" anchor="t" anchorCtr="0">
            <a:noAutofit/>
          </a:bodyPr>
          <a:lstStyle/>
          <a:p>
            <a:pPr indent="-474121">
              <a:buSzPts val="2000"/>
            </a:pPr>
            <a:r>
              <a:rPr lang="en-US" sz="2667" dirty="0"/>
              <a:t>What Type of Dual Enrollment/ Middle College/Early College are you currently using?</a:t>
            </a:r>
          </a:p>
          <a:p>
            <a:pPr indent="-474121">
              <a:buSzPts val="2000"/>
            </a:pPr>
            <a:r>
              <a:rPr lang="en-US" sz="2667" dirty="0"/>
              <a:t>How are faculty involved in establishing course offerings and programs in these settings?</a:t>
            </a:r>
          </a:p>
          <a:p>
            <a:pPr indent="-474121">
              <a:buSzPts val="2000"/>
            </a:pPr>
            <a:r>
              <a:rPr lang="en-US" sz="2667" dirty="0"/>
              <a:t>What are some of the challenges you are facing, specifically with CTE offerings?</a:t>
            </a:r>
          </a:p>
          <a:p>
            <a:pPr indent="-474121">
              <a:buSzPts val="2000"/>
            </a:pPr>
            <a:r>
              <a:rPr lang="en-US" sz="2667" dirty="0"/>
              <a:t>What resources do you think are needed?</a:t>
            </a:r>
          </a:p>
          <a:p>
            <a:pPr indent="-474121">
              <a:buSzPts val="2000"/>
            </a:pPr>
            <a:r>
              <a:rPr lang="en-US" sz="2667" dirty="0"/>
              <a:t>Other discussion?</a:t>
            </a:r>
            <a:endParaRPr sz="2667" dirty="0"/>
          </a:p>
          <a:p>
            <a:pPr marL="0" indent="0">
              <a:spcBef>
                <a:spcPts val="1600"/>
              </a:spcBef>
              <a:spcAft>
                <a:spcPts val="1600"/>
              </a:spcAft>
              <a:buNone/>
            </a:pPr>
            <a:endParaRPr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87"/>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en" dirty="0"/>
              <a:t>Regional Impact ? </a:t>
            </a:r>
            <a:endParaRPr dirty="0"/>
          </a:p>
        </p:txBody>
      </p:sp>
      <p:sp>
        <p:nvSpPr>
          <p:cNvPr id="583" name="Google Shape;583;p87"/>
          <p:cNvSpPr txBox="1">
            <a:spLocks noGrp="1"/>
          </p:cNvSpPr>
          <p:nvPr>
            <p:ph type="body" idx="1"/>
          </p:nvPr>
        </p:nvSpPr>
        <p:spPr>
          <a:xfrm>
            <a:off x="415599" y="1536633"/>
            <a:ext cx="11152945" cy="4555200"/>
          </a:xfrm>
          <a:prstGeom prst="rect">
            <a:avLst/>
          </a:prstGeom>
        </p:spPr>
        <p:txBody>
          <a:bodyPr spcFirstLastPara="1" vert="horz" wrap="square" lIns="121900" tIns="121900" rIns="121900" bIns="121900" rtlCol="0" anchor="t" anchorCtr="0">
            <a:normAutofit/>
          </a:bodyPr>
          <a:lstStyle/>
          <a:p>
            <a:pPr marL="0" indent="0" algn="ctr">
              <a:buNone/>
            </a:pPr>
            <a:r>
              <a:rPr lang="en-US" sz="4800" dirty="0"/>
              <a:t>What are some of the impacts in the region on some of these topics?</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4AE6D-B2AF-E08E-350B-7EC696EC850D}"/>
              </a:ext>
            </a:extLst>
          </p:cNvPr>
          <p:cNvSpPr>
            <a:spLocks noGrp="1"/>
          </p:cNvSpPr>
          <p:nvPr>
            <p:ph type="title"/>
          </p:nvPr>
        </p:nvSpPr>
        <p:spPr/>
        <p:txBody>
          <a:bodyPr>
            <a:normAutofit fontScale="90000"/>
          </a:bodyPr>
          <a:lstStyle/>
          <a:p>
            <a:r>
              <a:rPr lang="en-US" dirty="0"/>
              <a:t>South Central Coast Regional “Hot Topics”</a:t>
            </a:r>
          </a:p>
        </p:txBody>
      </p:sp>
      <p:sp>
        <p:nvSpPr>
          <p:cNvPr id="4" name="Slide Number Placeholder 3">
            <a:extLst>
              <a:ext uri="{FF2B5EF4-FFF2-40B4-BE49-F238E27FC236}">
                <a16:creationId xmlns:a16="http://schemas.microsoft.com/office/drawing/2014/main" id="{81EA23D4-AC72-BB2E-F0AC-A5657BC8982C}"/>
              </a:ext>
            </a:extLst>
          </p:cNvPr>
          <p:cNvSpPr>
            <a:spLocks noGrp="1"/>
          </p:cNvSpPr>
          <p:nvPr>
            <p:ph type="sldNum" idx="12"/>
          </p:nvPr>
        </p:nvSpPr>
        <p:spPr/>
        <p:txBody>
          <a:bodyPr/>
          <a:lstStyle/>
          <a:p>
            <a:fld id="{492D8F1A-69A8-9242-9469-8400121D240A}" type="slidenum">
              <a:rPr lang="en-US" smtClean="0"/>
              <a:pPr/>
              <a:t>84</a:t>
            </a:fld>
            <a:endParaRPr lang="en-US" dirty="0"/>
          </a:p>
        </p:txBody>
      </p:sp>
    </p:spTree>
    <p:extLst>
      <p:ext uri="{BB962C8B-B14F-4D97-AF65-F5344CB8AC3E}">
        <p14:creationId xmlns:p14="http://schemas.microsoft.com/office/powerpoint/2010/main" val="221466465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92"/>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en"/>
              <a:t>Wrap Up and Next Steps </a:t>
            </a:r>
            <a:endParaRPr/>
          </a:p>
        </p:txBody>
      </p:sp>
      <p:sp>
        <p:nvSpPr>
          <p:cNvPr id="614" name="Google Shape;614;p92"/>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a:bodyPr>
          <a:lstStyle/>
          <a:p>
            <a:pPr marL="457200" indent="-457200"/>
            <a:r>
              <a:rPr lang="en" dirty="0"/>
              <a:t>Today’s Take-Aways</a:t>
            </a:r>
            <a:endParaRPr dirty="0"/>
          </a:p>
          <a:p>
            <a:pPr marL="457200" indent="-457200">
              <a:spcBef>
                <a:spcPts val="1600"/>
              </a:spcBef>
            </a:pPr>
            <a:r>
              <a:rPr lang="en" dirty="0"/>
              <a:t>Staying Connected and Engaged in all CTE Regional Collaborative Opportunities</a:t>
            </a:r>
            <a:endParaRPr dirty="0"/>
          </a:p>
          <a:p>
            <a:pPr marL="457200" indent="-457200">
              <a:spcBef>
                <a:spcPts val="1600"/>
              </a:spcBef>
            </a:pPr>
            <a:r>
              <a:rPr lang="en" dirty="0"/>
              <a:t>Planning Spring 2024 CTE Regional Collaborative Meeting</a:t>
            </a:r>
            <a:endParaRPr dirty="0"/>
          </a:p>
          <a:p>
            <a:pPr marL="457200" indent="-457200">
              <a:spcBef>
                <a:spcPts val="1600"/>
              </a:spcBef>
            </a:pPr>
            <a:r>
              <a:rPr lang="en" dirty="0"/>
              <a:t>Regional Consortium Meetings, Convenings, and Activities Calendar of Events</a:t>
            </a:r>
            <a:endParaRPr dirty="0"/>
          </a:p>
          <a:p>
            <a:pPr marL="457200" indent="-457200">
              <a:spcBef>
                <a:spcPts val="1600"/>
              </a:spcBef>
            </a:pPr>
            <a:r>
              <a:rPr lang="en" dirty="0"/>
              <a:t>Academic Senate Presidents and CTE Liaisons Engagement</a:t>
            </a:r>
          </a:p>
          <a:p>
            <a:pPr marL="457200" indent="-457200">
              <a:spcBef>
                <a:spcPts val="1600"/>
              </a:spcBef>
            </a:pPr>
            <a:r>
              <a:rPr lang="en" dirty="0"/>
              <a:t>Other things?</a:t>
            </a:r>
            <a:endParaRPr dirty="0"/>
          </a:p>
          <a:p>
            <a:pPr marL="0" indent="0">
              <a:spcBef>
                <a:spcPts val="1600"/>
              </a:spcBef>
              <a:spcAft>
                <a:spcPts val="1600"/>
              </a:spcAft>
              <a:buNone/>
            </a:pPr>
            <a:endParaRPr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E530144-090E-8328-8C79-1D355EB116D1}"/>
              </a:ext>
              <a:ext uri="{C183D7F6-B498-43B3-948B-1728B52AA6E4}">
                <adec:decorative xmlns:adec="http://schemas.microsoft.com/office/drawing/2017/decorative" val="1"/>
              </a:ext>
            </a:extLst>
          </p:cNvPr>
          <p:cNvSpPr>
            <a:spLocks noGrp="1"/>
          </p:cNvSpPr>
          <p:nvPr>
            <p:ph type="title"/>
          </p:nvPr>
        </p:nvSpPr>
        <p:spPr>
          <a:xfrm>
            <a:off x="1006928" y="-1517031"/>
            <a:ext cx="10178143" cy="1325563"/>
          </a:xfrm>
        </p:spPr>
        <p:txBody>
          <a:bodyPr/>
          <a:lstStyle/>
          <a:p>
            <a:r>
              <a:rPr lang="en-US" dirty="0"/>
              <a:t>Thank You</a:t>
            </a:r>
          </a:p>
        </p:txBody>
      </p:sp>
      <p:pic>
        <p:nvPicPr>
          <p:cNvPr id="5" name="Picture 4" descr="Thank You">
            <a:extLst>
              <a:ext uri="{FF2B5EF4-FFF2-40B4-BE49-F238E27FC236}">
                <a16:creationId xmlns:a16="http://schemas.microsoft.com/office/drawing/2014/main" id="{37363BA4-DEB6-BAB3-B6EB-5AD0A6C6220C}"/>
              </a:ext>
            </a:extLst>
          </p:cNvPr>
          <p:cNvPicPr>
            <a:picLocks noChangeAspect="1"/>
          </p:cNvPicPr>
          <p:nvPr/>
        </p:nvPicPr>
        <p:blipFill>
          <a:blip r:embed="rId2"/>
          <a:stretch>
            <a:fillRect/>
          </a:stretch>
        </p:blipFill>
        <p:spPr>
          <a:xfrm>
            <a:off x="2061198" y="348209"/>
            <a:ext cx="7213600" cy="3888581"/>
          </a:xfrm>
          <a:prstGeom prst="rect">
            <a:avLst/>
          </a:prstGeom>
        </p:spPr>
      </p:pic>
      <p:pic>
        <p:nvPicPr>
          <p:cNvPr id="6" name="Picture 5" descr="Academic Senate for California Community Colleges Logo">
            <a:extLst>
              <a:ext uri="{FF2B5EF4-FFF2-40B4-BE49-F238E27FC236}">
                <a16:creationId xmlns:a16="http://schemas.microsoft.com/office/drawing/2014/main" id="{E36FFD64-CA07-8532-A006-606B99A96834}"/>
              </a:ext>
            </a:extLst>
          </p:cNvPr>
          <p:cNvPicPr>
            <a:picLocks noChangeAspect="1"/>
          </p:cNvPicPr>
          <p:nvPr/>
        </p:nvPicPr>
        <p:blipFill>
          <a:blip r:embed="rId3"/>
          <a:stretch>
            <a:fillRect/>
          </a:stretch>
        </p:blipFill>
        <p:spPr>
          <a:xfrm>
            <a:off x="430822" y="4236790"/>
            <a:ext cx="6444031" cy="1615580"/>
          </a:xfrm>
          <a:prstGeom prst="rect">
            <a:avLst/>
          </a:prstGeom>
        </p:spPr>
      </p:pic>
      <p:pic>
        <p:nvPicPr>
          <p:cNvPr id="7" name="Picture 6" descr="South Central Coast Regional Consortium Logo">
            <a:extLst>
              <a:ext uri="{FF2B5EF4-FFF2-40B4-BE49-F238E27FC236}">
                <a16:creationId xmlns:a16="http://schemas.microsoft.com/office/drawing/2014/main" id="{58292C8A-6005-7FA6-80CB-2F98081A8612}"/>
              </a:ext>
            </a:extLst>
          </p:cNvPr>
          <p:cNvPicPr>
            <a:picLocks noChangeAspect="1"/>
          </p:cNvPicPr>
          <p:nvPr/>
        </p:nvPicPr>
        <p:blipFill>
          <a:blip r:embed="rId4"/>
          <a:stretch>
            <a:fillRect/>
          </a:stretch>
        </p:blipFill>
        <p:spPr>
          <a:xfrm>
            <a:off x="9135736" y="4188018"/>
            <a:ext cx="1664352" cy="1664352"/>
          </a:xfrm>
          <a:prstGeom prst="rect">
            <a:avLst/>
          </a:prstGeom>
        </p:spPr>
      </p:pic>
      <p:sp>
        <p:nvSpPr>
          <p:cNvPr id="4" name="Slide Number Placeholder 3">
            <a:extLst>
              <a:ext uri="{FF2B5EF4-FFF2-40B4-BE49-F238E27FC236}">
                <a16:creationId xmlns:a16="http://schemas.microsoft.com/office/drawing/2014/main" id="{9DE6B4E4-0381-E4AB-21C7-7CD1E1492C0E}"/>
              </a:ext>
            </a:extLst>
          </p:cNvPr>
          <p:cNvSpPr>
            <a:spLocks noGrp="1"/>
          </p:cNvSpPr>
          <p:nvPr>
            <p:ph type="sldNum" idx="12"/>
          </p:nvPr>
        </p:nvSpPr>
        <p:spPr/>
        <p:txBody>
          <a:bodyPr/>
          <a:lstStyle/>
          <a:p>
            <a:fld id="{492D8F1A-69A8-9242-9469-8400121D240A}" type="slidenum">
              <a:rPr lang="en-US" smtClean="0"/>
              <a:pPr/>
              <a:t>86</a:t>
            </a:fld>
            <a:endParaRPr lang="en-US" dirty="0"/>
          </a:p>
        </p:txBody>
      </p:sp>
    </p:spTree>
    <p:extLst>
      <p:ext uri="{BB962C8B-B14F-4D97-AF65-F5344CB8AC3E}">
        <p14:creationId xmlns:p14="http://schemas.microsoft.com/office/powerpoint/2010/main" val="138146809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p93"/>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en"/>
              <a:t>Resources </a:t>
            </a:r>
            <a:endParaRPr/>
          </a:p>
        </p:txBody>
      </p:sp>
      <p:sp>
        <p:nvSpPr>
          <p:cNvPr id="620" name="Google Shape;620;p93"/>
          <p:cNvSpPr txBox="1">
            <a:spLocks noGrp="1"/>
          </p:cNvSpPr>
          <p:nvPr>
            <p:ph type="body" idx="1"/>
          </p:nvPr>
        </p:nvSpPr>
        <p:spPr>
          <a:xfrm>
            <a:off x="465400" y="1496800"/>
            <a:ext cx="11360800" cy="4555200"/>
          </a:xfrm>
          <a:prstGeom prst="rect">
            <a:avLst/>
          </a:prstGeom>
        </p:spPr>
        <p:txBody>
          <a:bodyPr spcFirstLastPara="1" vert="horz" wrap="square" lIns="121900" tIns="121900" rIns="121900" bIns="121900" rtlCol="0" anchor="t" anchorCtr="0">
            <a:normAutofit fontScale="62500" lnSpcReduction="20000"/>
          </a:bodyPr>
          <a:lstStyle/>
          <a:p>
            <a:pPr marL="0" indent="0">
              <a:buNone/>
            </a:pPr>
            <a:r>
              <a:rPr lang="en" sz="3436" dirty="0"/>
              <a:t>Questions? Email the Academic Senate for California Community Colleges: </a:t>
            </a:r>
            <a:r>
              <a:rPr lang="en" sz="3436" u="sng" dirty="0">
                <a:solidFill>
                  <a:schemeClr val="accent5"/>
                </a:solidFill>
                <a:hlinkClick r:id="rId3">
                  <a:extLst>
                    <a:ext uri="{A12FA001-AC4F-418D-AE19-62706E023703}">
                      <ahyp:hlinkClr xmlns:ahyp="http://schemas.microsoft.com/office/drawing/2018/hyperlinkcolor" val="tx"/>
                    </a:ext>
                  </a:extLst>
                </a:hlinkClick>
              </a:rPr>
              <a:t>info@asccc.org</a:t>
            </a:r>
            <a:endParaRPr sz="3436" dirty="0"/>
          </a:p>
          <a:p>
            <a:pPr marL="0" indent="0">
              <a:spcBef>
                <a:spcPts val="1067"/>
              </a:spcBef>
              <a:buNone/>
            </a:pPr>
            <a:r>
              <a:rPr lang="en" sz="3436" dirty="0"/>
              <a:t>Updated regs: </a:t>
            </a:r>
            <a:r>
              <a:rPr lang="en" sz="3436" u="sng" dirty="0">
                <a:solidFill>
                  <a:schemeClr val="accent5"/>
                </a:solidFill>
                <a:hlinkClick r:id="rId4">
                  <a:extLst>
                    <a:ext uri="{A12FA001-AC4F-418D-AE19-62706E023703}">
                      <ahyp:hlinkClr xmlns:ahyp="http://schemas.microsoft.com/office/drawing/2018/hyperlinkcolor" val="tx"/>
                    </a:ext>
                  </a:extLst>
                </a:hlinkClick>
              </a:rPr>
              <a:t>Text of Updated Regulations</a:t>
            </a:r>
            <a:endParaRPr sz="3436" dirty="0"/>
          </a:p>
          <a:p>
            <a:pPr marL="0" indent="0">
              <a:spcBef>
                <a:spcPts val="1067"/>
              </a:spcBef>
              <a:buNone/>
            </a:pPr>
            <a:r>
              <a:rPr lang="en" sz="3436" dirty="0"/>
              <a:t>CA Internship &amp; Work Experience Association: </a:t>
            </a:r>
            <a:r>
              <a:rPr lang="en" sz="3436" u="sng" dirty="0">
                <a:solidFill>
                  <a:schemeClr val="accent5"/>
                </a:solidFill>
                <a:hlinkClick r:id="rId5">
                  <a:extLst>
                    <a:ext uri="{A12FA001-AC4F-418D-AE19-62706E023703}">
                      <ahyp:hlinkClr xmlns:ahyp="http://schemas.microsoft.com/office/drawing/2018/hyperlinkcolor" val="tx"/>
                    </a:ext>
                  </a:extLst>
                </a:hlinkClick>
              </a:rPr>
              <a:t>CIWEA.org</a:t>
            </a:r>
            <a:endParaRPr sz="3436" dirty="0"/>
          </a:p>
          <a:p>
            <a:pPr marL="0" indent="0">
              <a:spcBef>
                <a:spcPts val="1067"/>
              </a:spcBef>
              <a:buNone/>
            </a:pPr>
            <a:r>
              <a:rPr lang="en" sz="3436" dirty="0">
                <a:hlinkClick r:id="rId6"/>
              </a:rPr>
              <a:t>Join the CA Community College Curriculum Chairs Listserv</a:t>
            </a:r>
            <a:endParaRPr lang="en" sz="3436" dirty="0"/>
          </a:p>
          <a:p>
            <a:pPr marL="0" indent="0">
              <a:spcBef>
                <a:spcPts val="1067"/>
              </a:spcBef>
              <a:buNone/>
            </a:pPr>
            <a:r>
              <a:rPr lang="en" sz="3436" dirty="0">
                <a:hlinkClick r:id="rId7"/>
              </a:rPr>
              <a:t>Volunteer for ASCCC Statewide Service</a:t>
            </a:r>
            <a:endParaRPr sz="3436" dirty="0"/>
          </a:p>
          <a:p>
            <a:pPr marL="0" indent="0">
              <a:spcBef>
                <a:spcPts val="1067"/>
              </a:spcBef>
              <a:buNone/>
            </a:pPr>
            <a:r>
              <a:rPr lang="en" sz="3436" dirty="0">
                <a:hlinkClick r:id="rId8"/>
              </a:rPr>
              <a:t>CTE Minimum Qualifications Toolkit: </a:t>
            </a:r>
            <a:endParaRPr lang="en" sz="3436" dirty="0"/>
          </a:p>
          <a:p>
            <a:pPr marL="0" indent="0">
              <a:spcBef>
                <a:spcPts val="1067"/>
              </a:spcBef>
              <a:buNone/>
            </a:pPr>
            <a:r>
              <a:rPr lang="en" sz="3436" dirty="0">
                <a:hlinkClick r:id="rId9"/>
              </a:rPr>
              <a:t>ASCCC Technical visits, including training your Equivalency Committee: </a:t>
            </a:r>
            <a:endParaRPr lang="en" sz="3436" dirty="0"/>
          </a:p>
          <a:p>
            <a:pPr marL="0" indent="0">
              <a:spcBef>
                <a:spcPts val="1067"/>
              </a:spcBef>
              <a:buNone/>
            </a:pPr>
            <a:r>
              <a:rPr lang="en" sz="3436" dirty="0">
                <a:hlinkClick r:id="rId10"/>
              </a:rPr>
              <a:t>CCCCO Vision 2030 </a:t>
            </a:r>
            <a:endParaRPr lang="en" sz="3436" dirty="0"/>
          </a:p>
          <a:p>
            <a:pPr marL="0" indent="0">
              <a:spcBef>
                <a:spcPts val="533"/>
              </a:spcBef>
              <a:buNone/>
            </a:pPr>
            <a:r>
              <a:rPr lang="en" sz="3436" dirty="0">
                <a:hlinkClick r:id="rId11"/>
              </a:rPr>
              <a:t>CCCAOE</a:t>
            </a:r>
            <a:r>
              <a:rPr lang="en" sz="3436" dirty="0"/>
              <a:t> </a:t>
            </a:r>
          </a:p>
          <a:p>
            <a:pPr marL="0" indent="0">
              <a:spcBef>
                <a:spcPts val="533"/>
              </a:spcBef>
              <a:buNone/>
            </a:pPr>
            <a:r>
              <a:rPr lang="en" sz="3436" dirty="0">
                <a:hlinkClick r:id="rId12"/>
              </a:rPr>
              <a:t>MAP Program (Norco College)</a:t>
            </a:r>
            <a:endParaRPr lang="en" sz="3436" u="sng" dirty="0">
              <a:solidFill>
                <a:schemeClr val="hlink"/>
              </a:solidFill>
            </a:endParaRPr>
          </a:p>
          <a:p>
            <a:pPr marL="0" indent="0">
              <a:spcBef>
                <a:spcPts val="533"/>
              </a:spcBef>
              <a:buNone/>
            </a:pPr>
            <a:r>
              <a:rPr lang="en" sz="3436" dirty="0">
                <a:solidFill>
                  <a:schemeClr val="hlink"/>
                </a:solidFill>
                <a:hlinkClick r:id="rId13"/>
              </a:rPr>
              <a:t>Cal-GETC Standards Version 1.0</a:t>
            </a:r>
            <a:endParaRPr lang="en" sz="3436" dirty="0">
              <a:solidFill>
                <a:schemeClr val="hlink"/>
              </a:solidFill>
            </a:endParaRPr>
          </a:p>
          <a:p>
            <a:pPr marL="0" indent="0">
              <a:spcBef>
                <a:spcPts val="533"/>
              </a:spcBef>
              <a:buNone/>
            </a:pPr>
            <a:r>
              <a:rPr lang="en" sz="3436" dirty="0">
                <a:solidFill>
                  <a:srgbClr val="000000"/>
                </a:solidFill>
              </a:rPr>
              <a:t>Student 9+1 – </a:t>
            </a:r>
            <a:r>
              <a:rPr lang="en" sz="3436" dirty="0">
                <a:solidFill>
                  <a:srgbClr val="000000"/>
                </a:solidFill>
                <a:hlinkClick r:id="rId14"/>
              </a:rPr>
              <a:t>Title 5 §51023.7</a:t>
            </a:r>
            <a:endParaRPr sz="3436" dirty="0">
              <a:solidFill>
                <a:srgbClr val="000000"/>
              </a:solidFill>
            </a:endParaRPr>
          </a:p>
          <a:p>
            <a:pPr marL="0" indent="0">
              <a:spcBef>
                <a:spcPts val="533"/>
              </a:spcBef>
              <a:buNone/>
            </a:pPr>
            <a:endParaRPr sz="3436" dirty="0"/>
          </a:p>
          <a:p>
            <a:pPr marL="0" indent="0">
              <a:spcBef>
                <a:spcPts val="533"/>
              </a:spcBef>
              <a:buNone/>
            </a:pPr>
            <a:endParaRPr sz="1467" dirty="0"/>
          </a:p>
          <a:p>
            <a:pPr marL="0" indent="0">
              <a:spcBef>
                <a:spcPts val="533"/>
              </a:spcBef>
              <a:buNone/>
            </a:pPr>
            <a:endParaRPr sz="1467" dirty="0"/>
          </a:p>
          <a:p>
            <a:pPr marL="0" indent="0">
              <a:spcBef>
                <a:spcPts val="1067"/>
              </a:spcBef>
              <a:buNone/>
            </a:pPr>
            <a:endParaRPr sz="1467" dirty="0"/>
          </a:p>
          <a:p>
            <a:pPr marL="0" indent="0">
              <a:spcBef>
                <a:spcPts val="1067"/>
              </a:spcBef>
              <a:buNone/>
            </a:pPr>
            <a:endParaRPr sz="1467" u="sng" dirty="0">
              <a:solidFill>
                <a:schemeClr val="accent5"/>
              </a:solidFill>
              <a:hlinkClick r:id="rId5">
                <a:extLst>
                  <a:ext uri="{A12FA001-AC4F-418D-AE19-62706E023703}">
                    <ahyp:hlinkClr xmlns:ahyp="http://schemas.microsoft.com/office/drawing/2018/hyperlinkcolor" val="tx"/>
                  </a:ext>
                </a:extLst>
              </a:hlinkClick>
            </a:endParaRPr>
          </a:p>
          <a:p>
            <a:pPr marL="0" indent="0">
              <a:spcBef>
                <a:spcPts val="1600"/>
              </a:spcBef>
              <a:spcAft>
                <a:spcPts val="1600"/>
              </a:spcAft>
              <a:buNone/>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6"/>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en"/>
              <a:t>ASCCC Resources</a:t>
            </a:r>
            <a:endParaRPr/>
          </a:p>
        </p:txBody>
      </p:sp>
      <p:sp>
        <p:nvSpPr>
          <p:cNvPr id="149" name="Google Shape;149;p26"/>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a:bodyPr>
          <a:lstStyle/>
          <a:p>
            <a:r>
              <a:rPr lang="en" dirty="0"/>
              <a:t>CTE Liaisons</a:t>
            </a:r>
            <a:endParaRPr dirty="0"/>
          </a:p>
          <a:p>
            <a:r>
              <a:rPr lang="en" dirty="0"/>
              <a:t>Services</a:t>
            </a:r>
            <a:endParaRPr dirty="0"/>
          </a:p>
          <a:p>
            <a:pPr lvl="1"/>
            <a:r>
              <a:rPr lang="en" sz="2933" u="sng" dirty="0">
                <a:solidFill>
                  <a:schemeClr val="hlink"/>
                </a:solidFill>
                <a:hlinkClick r:id="rId3"/>
              </a:rPr>
              <a:t>Accreditation Resource Teams</a:t>
            </a:r>
            <a:endParaRPr sz="2933" u="sng" dirty="0">
              <a:solidFill>
                <a:schemeClr val="hlink"/>
              </a:solidFill>
            </a:endParaRPr>
          </a:p>
          <a:p>
            <a:pPr lvl="1"/>
            <a:r>
              <a:rPr lang="en" sz="2933" u="sng" dirty="0">
                <a:solidFill>
                  <a:schemeClr val="hlink"/>
                </a:solidFill>
                <a:hlinkClick r:id="rId4"/>
              </a:rPr>
              <a:t>ASCCC Coaching Model</a:t>
            </a:r>
            <a:endParaRPr sz="2933" u="sng" dirty="0">
              <a:solidFill>
                <a:schemeClr val="hlink"/>
              </a:solidFill>
            </a:endParaRPr>
          </a:p>
          <a:p>
            <a:pPr lvl="1"/>
            <a:r>
              <a:rPr lang="en" sz="2933" u="sng" dirty="0">
                <a:solidFill>
                  <a:schemeClr val="hlink"/>
                </a:solidFill>
                <a:hlinkClick r:id="rId5"/>
              </a:rPr>
              <a:t>Guided Pathways Resource Teams</a:t>
            </a:r>
            <a:endParaRPr sz="2933" u="sng" dirty="0">
              <a:solidFill>
                <a:schemeClr val="hlink"/>
              </a:solidFill>
            </a:endParaRPr>
          </a:p>
          <a:p>
            <a:pPr lvl="1"/>
            <a:r>
              <a:rPr lang="en" sz="2933" u="sng" dirty="0">
                <a:solidFill>
                  <a:schemeClr val="hlink"/>
                </a:solidFill>
                <a:hlinkClick r:id="rId6"/>
              </a:rPr>
              <a:t>Local Senate Visits</a:t>
            </a:r>
            <a:endParaRPr sz="2933" u="sng" dirty="0">
              <a:solidFill>
                <a:schemeClr val="hlink"/>
              </a:solidFill>
            </a:endParaRPr>
          </a:p>
          <a:p>
            <a:pPr lvl="1"/>
            <a:r>
              <a:rPr lang="en" sz="2933" u="sng" dirty="0">
                <a:solidFill>
                  <a:schemeClr val="hlink"/>
                </a:solidFill>
                <a:hlinkClick r:id="rId7"/>
              </a:rPr>
              <a:t>Technical Assistance-Curriculum</a:t>
            </a:r>
            <a:endParaRPr sz="2933" u="sng" dirty="0">
              <a:solidFill>
                <a:schemeClr val="hlink"/>
              </a:solidFill>
            </a:endParaRPr>
          </a:p>
          <a:p>
            <a:pPr lvl="1"/>
            <a:r>
              <a:rPr lang="en" sz="2933" u="sng" dirty="0">
                <a:solidFill>
                  <a:schemeClr val="hlink"/>
                </a:solidFill>
                <a:hlinkClick r:id="rId8"/>
              </a:rPr>
              <a:t>Technical Assistance-Governance</a:t>
            </a:r>
            <a:r>
              <a:rPr lang="en" sz="2933" u="sng" dirty="0">
                <a:solidFill>
                  <a:schemeClr val="hlink"/>
                </a:solidFill>
              </a:rPr>
              <a:t> </a:t>
            </a:r>
            <a:r>
              <a:rPr lang="en" sz="2933" dirty="0">
                <a:solidFill>
                  <a:srgbClr val="434343"/>
                </a:solidFill>
              </a:rPr>
              <a:t>(Collegiality in Action)</a:t>
            </a:r>
            <a:endParaRPr sz="2933" dirty="0">
              <a:solidFill>
                <a:srgbClr val="434343"/>
              </a:solidFill>
            </a:endParaRPr>
          </a:p>
          <a:p>
            <a:pPr marL="1219170" indent="0">
              <a:spcAft>
                <a:spcPts val="1600"/>
              </a:spcAft>
              <a:buNone/>
            </a:pPr>
            <a:endParaRPr dirty="0"/>
          </a:p>
        </p:txBody>
      </p:sp>
    </p:spTree>
  </p:cSld>
  <p:clrMapOvr>
    <a:masterClrMapping/>
  </p:clrMapOvr>
</p:sld>
</file>

<file path=ppt/theme/theme1.xml><?xml version="1.0" encoding="utf-8"?>
<a:theme xmlns:a="http://schemas.openxmlformats.org/drawingml/2006/main" name="Office Theme">
  <a:themeElements>
    <a:clrScheme name="ASCCC Brand Colors 2021">
      <a:dk1>
        <a:srgbClr val="04A193"/>
      </a:dk1>
      <a:lt1>
        <a:srgbClr val="FFFFFF"/>
      </a:lt1>
      <a:dk2>
        <a:srgbClr val="044C7F"/>
      </a:dk2>
      <a:lt2>
        <a:srgbClr val="E7E6E6"/>
      </a:lt2>
      <a:accent1>
        <a:srgbClr val="8955A5"/>
      </a:accent1>
      <a:accent2>
        <a:srgbClr val="044C7F"/>
      </a:accent2>
      <a:accent3>
        <a:srgbClr val="B92083"/>
      </a:accent3>
      <a:accent4>
        <a:srgbClr val="24B6A8"/>
      </a:accent4>
      <a:accent5>
        <a:srgbClr val="F05A28"/>
      </a:accent5>
      <a:accent6>
        <a:srgbClr val="4983C4"/>
      </a:accent6>
      <a:hlink>
        <a:srgbClr val="044C7F"/>
      </a:hlink>
      <a:folHlink>
        <a:srgbClr val="044C7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ppt template 2021 Basic" id="{C34F0F12-EBFD-2042-B11F-8921103A812C}" vid="{1A86BF97-A1A6-4443-A48F-2BDB664F23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435</TotalTime>
  <Words>6150</Words>
  <Application>Microsoft Office PowerPoint</Application>
  <PresentationFormat>Widescreen</PresentationFormat>
  <Paragraphs>680</Paragraphs>
  <Slides>87</Slides>
  <Notes>74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87</vt:i4>
      </vt:variant>
    </vt:vector>
  </HeadingPairs>
  <TitlesOfParts>
    <vt:vector size="94" baseType="lpstr">
      <vt:lpstr>Gill Sans</vt:lpstr>
      <vt:lpstr>Palatino</vt:lpstr>
      <vt:lpstr>Arial</vt:lpstr>
      <vt:lpstr>Calibri</vt:lpstr>
      <vt:lpstr>Georgia</vt:lpstr>
      <vt:lpstr>Times New Roman</vt:lpstr>
      <vt:lpstr>Office Theme</vt:lpstr>
      <vt:lpstr>CTE Regional Collaborations </vt:lpstr>
      <vt:lpstr>Welcome </vt:lpstr>
      <vt:lpstr>Academic Senate Resolution  </vt:lpstr>
      <vt:lpstr>Today's Agenda </vt:lpstr>
      <vt:lpstr>Welcome &amp; Introductions</vt:lpstr>
      <vt:lpstr>Your Regional Consortium </vt:lpstr>
      <vt:lpstr>ASCCC, Local Senates and CTE Faculty Engagement</vt:lpstr>
      <vt:lpstr>The “10 +1”</vt:lpstr>
      <vt:lpstr>ASCCC Resources</vt:lpstr>
      <vt:lpstr>Faculty Volunteer to Serve</vt:lpstr>
      <vt:lpstr>ASCCC CTE Liaisons </vt:lpstr>
      <vt:lpstr>CTE Faculty Engagement  </vt:lpstr>
      <vt:lpstr>What’s New in the South Central Coast Region?</vt:lpstr>
      <vt:lpstr>CTE Related Updates and Emerging Issues    </vt:lpstr>
      <vt:lpstr>AB 928, General Education and CTE </vt:lpstr>
      <vt:lpstr>Cal-GETC</vt:lpstr>
      <vt:lpstr>Cal-GETC: Differences from other GE Patterns</vt:lpstr>
      <vt:lpstr>Proposed Title 5 Associate Degree GE Pathway</vt:lpstr>
      <vt:lpstr>Proposed CCC Baccalaureate Lower Division Degree GE</vt:lpstr>
      <vt:lpstr>(proposal consideration) Baccalaureate Degree Lower Division GE Pathway</vt:lpstr>
      <vt:lpstr>Opportunities and Challenges for Colleges and Students with GE </vt:lpstr>
      <vt:lpstr>CTE Faculty Engagement in GE Revisions </vt:lpstr>
      <vt:lpstr>Competency Based Education (CBE)  &amp;  Credit for Prior Learning (CPL) </vt:lpstr>
      <vt:lpstr>Competency Based Education (CBE)</vt:lpstr>
      <vt:lpstr>The Direct Assessment CBE Pilot</vt:lpstr>
      <vt:lpstr>How Does Direct Assessment Work?</vt:lpstr>
      <vt:lpstr>Faculty Roles and Competency-Based Education</vt:lpstr>
      <vt:lpstr>Infographic </vt:lpstr>
      <vt:lpstr>How CPL is Awarded</vt:lpstr>
      <vt:lpstr>Impact on Students </vt:lpstr>
      <vt:lpstr>CA MAP Initiative and CPL Workgroup Efforts</vt:lpstr>
      <vt:lpstr>Example Outcomes &amp; Activities  </vt:lpstr>
      <vt:lpstr>CCCCO Vision 2030</vt:lpstr>
      <vt:lpstr>California Community College Chancellor’s Office Vision 2023 </vt:lpstr>
      <vt:lpstr>CCCCO Vision 2023: 3 Goals and 6 Outcomes</vt:lpstr>
      <vt:lpstr>CTE State Plan </vt:lpstr>
      <vt:lpstr>CTE Technical Education Guiding Principles </vt:lpstr>
      <vt:lpstr>CA Economy</vt:lpstr>
      <vt:lpstr>Short Term Goals </vt:lpstr>
      <vt:lpstr>Key Priorities </vt:lpstr>
      <vt:lpstr>Major Themes </vt:lpstr>
      <vt:lpstr>Major Themes 2</vt:lpstr>
      <vt:lpstr>LAEP  (Learning-Aligned Employment Program)</vt:lpstr>
      <vt:lpstr>What is LAEP?</vt:lpstr>
      <vt:lpstr>LAEP</vt:lpstr>
      <vt:lpstr>LAEP Resources</vt:lpstr>
      <vt:lpstr>Chat GPT/AI</vt:lpstr>
      <vt:lpstr>What is Chat GPT </vt:lpstr>
      <vt:lpstr>How AI in Education can be used </vt:lpstr>
      <vt:lpstr>AI in Education Limitations </vt:lpstr>
      <vt:lpstr>13.05 S23 Considering the Merits and Faults of Artificial Intelligence in the Community College Classroom</vt:lpstr>
      <vt:lpstr>Regional Impact? </vt:lpstr>
      <vt:lpstr>CTE Related Legislation </vt:lpstr>
      <vt:lpstr>Legislation and Executive Order </vt:lpstr>
      <vt:lpstr>Advocacy</vt:lpstr>
      <vt:lpstr>Follow ASCCC &amp; System Partners</vt:lpstr>
      <vt:lpstr>Find and Connect with Legislators</vt:lpstr>
      <vt:lpstr>Advocacy through Relationship Building</vt:lpstr>
      <vt:lpstr>Advocacy: Collaborate and Share Efforts</vt:lpstr>
      <vt:lpstr>Advocacy: Collaborate &amp; Share Efforts</vt:lpstr>
      <vt:lpstr>CTE Minimum Qualifications</vt:lpstr>
      <vt:lpstr>Challenges hiring CTE faculty?</vt:lpstr>
      <vt:lpstr>Need for Support?...Pull together a diverse team!</vt:lpstr>
      <vt:lpstr>MQ Handbook &amp; CTE Minimum Qualifications Toolkit</vt:lpstr>
      <vt:lpstr>CTE Faculty MQ Toolkit Contents</vt:lpstr>
      <vt:lpstr>Change to Apprenticeship Minimum Qualifications</vt:lpstr>
      <vt:lpstr>Another Change to Apprenticeship Minimum Qualifications</vt:lpstr>
      <vt:lpstr>Effective CTE Minimum Qualifications/Hiring Practices:</vt:lpstr>
      <vt:lpstr>Scenario 1</vt:lpstr>
      <vt:lpstr>Scenario 2</vt:lpstr>
      <vt:lpstr>Title 5 Regulations- Work Experience </vt:lpstr>
      <vt:lpstr>Work-Based Learning in California Community Colleges</vt:lpstr>
      <vt:lpstr>Work Experience Regulation Update Timeline </vt:lpstr>
      <vt:lpstr>Revisions – General</vt:lpstr>
      <vt:lpstr>Revisions –  Alignment with System Goals</vt:lpstr>
      <vt:lpstr>Revisions – Highlights Impacting Curriculum</vt:lpstr>
      <vt:lpstr>Updated Regulations: Units/Hours</vt:lpstr>
      <vt:lpstr>Updated Regulations: Total Units</vt:lpstr>
      <vt:lpstr>Updated Regulations: General/Occupational</vt:lpstr>
      <vt:lpstr>Updated Regulations: Noncredit </vt:lpstr>
      <vt:lpstr>Dual Enrollment</vt:lpstr>
      <vt:lpstr>Dual Enrollment / Early College Credit</vt:lpstr>
      <vt:lpstr>Regional Impact ? </vt:lpstr>
      <vt:lpstr>South Central Coast Regional “Hot Topics”</vt:lpstr>
      <vt:lpstr>Wrap Up and Next Steps </vt:lpstr>
      <vt:lpstr>Thank You</vt:lpstr>
      <vt:lpstr>Resources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Katherine Nash</dc:creator>
  <cp:lastModifiedBy>Kyoko Hatano</cp:lastModifiedBy>
  <cp:revision>24</cp:revision>
  <dcterms:created xsi:type="dcterms:W3CDTF">2021-06-28T14:21:29Z</dcterms:created>
  <dcterms:modified xsi:type="dcterms:W3CDTF">2023-10-02T22:38:14Z</dcterms:modified>
</cp:coreProperties>
</file>