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8" r:id="rId3"/>
  </p:sldMasterIdLst>
  <p:notesMasterIdLst>
    <p:notesMasterId r:id="rId44"/>
  </p:notesMasterIdLst>
  <p:sldIdLst>
    <p:sldId id="256" r:id="rId4"/>
    <p:sldId id="257" r:id="rId5"/>
    <p:sldId id="283" r:id="rId6"/>
    <p:sldId id="284" r:id="rId7"/>
    <p:sldId id="286" r:id="rId8"/>
    <p:sldId id="288" r:id="rId9"/>
    <p:sldId id="289" r:id="rId10"/>
    <p:sldId id="287" r:id="rId11"/>
    <p:sldId id="273" r:id="rId12"/>
    <p:sldId id="297" r:id="rId13"/>
    <p:sldId id="298" r:id="rId14"/>
    <p:sldId id="299" r:id="rId15"/>
    <p:sldId id="300" r:id="rId16"/>
    <p:sldId id="302" r:id="rId17"/>
    <p:sldId id="303" r:id="rId18"/>
    <p:sldId id="304" r:id="rId19"/>
    <p:sldId id="308" r:id="rId20"/>
    <p:sldId id="309" r:id="rId21"/>
    <p:sldId id="295" r:id="rId22"/>
    <p:sldId id="311" r:id="rId23"/>
    <p:sldId id="312" r:id="rId24"/>
    <p:sldId id="310" r:id="rId25"/>
    <p:sldId id="313" r:id="rId26"/>
    <p:sldId id="281" r:id="rId27"/>
    <p:sldId id="274" r:id="rId28"/>
    <p:sldId id="275" r:id="rId29"/>
    <p:sldId id="314" r:id="rId30"/>
    <p:sldId id="282" r:id="rId31"/>
    <p:sldId id="277" r:id="rId32"/>
    <p:sldId id="268" r:id="rId33"/>
    <p:sldId id="279" r:id="rId34"/>
    <p:sldId id="280" r:id="rId35"/>
    <p:sldId id="269" r:id="rId36"/>
    <p:sldId id="270" r:id="rId37"/>
    <p:sldId id="290" r:id="rId38"/>
    <p:sldId id="315" r:id="rId39"/>
    <p:sldId id="292" r:id="rId40"/>
    <p:sldId id="291" r:id="rId41"/>
    <p:sldId id="294" r:id="rId42"/>
    <p:sldId id="26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4DFA1F-03CF-4A4D-A451-290EE3C9D95B}">
          <p14:sldIdLst>
            <p14:sldId id="256"/>
            <p14:sldId id="257"/>
            <p14:sldId id="283"/>
            <p14:sldId id="284"/>
            <p14:sldId id="286"/>
            <p14:sldId id="288"/>
            <p14:sldId id="289"/>
            <p14:sldId id="287"/>
            <p14:sldId id="273"/>
          </p14:sldIdLst>
        </p14:section>
        <p14:section name="IEPI" id="{181359EE-2F74-4437-84D9-4A4BA7475068}">
          <p14:sldIdLst>
            <p14:sldId id="297"/>
            <p14:sldId id="298"/>
            <p14:sldId id="299"/>
            <p14:sldId id="300"/>
            <p14:sldId id="302"/>
            <p14:sldId id="303"/>
            <p14:sldId id="304"/>
            <p14:sldId id="308"/>
          </p14:sldIdLst>
        </p14:section>
        <p14:section name="Case studies: How to disaggregate" id="{AA200EDD-3187-46BC-9179-8105F7281AF7}">
          <p14:sldIdLst>
            <p14:sldId id="309"/>
            <p14:sldId id="295"/>
            <p14:sldId id="311"/>
            <p14:sldId id="312"/>
            <p14:sldId id="310"/>
            <p14:sldId id="313"/>
          </p14:sldIdLst>
        </p14:section>
        <p14:section name="Example results" id="{835D4612-9717-4CDD-84D6-BCAD5C4FE8EB}">
          <p14:sldIdLst>
            <p14:sldId id="281"/>
            <p14:sldId id="274"/>
            <p14:sldId id="275"/>
            <p14:sldId id="314"/>
            <p14:sldId id="282"/>
            <p14:sldId id="277"/>
          </p14:sldIdLst>
        </p14:section>
        <p14:section name="Disaggregation in the Self-Evaluation" id="{49BC07B5-0B6E-4DD1-BB74-C9996562C7DC}">
          <p14:sldIdLst>
            <p14:sldId id="268"/>
            <p14:sldId id="279"/>
            <p14:sldId id="280"/>
            <p14:sldId id="269"/>
            <p14:sldId id="270"/>
            <p14:sldId id="290"/>
            <p14:sldId id="315"/>
            <p14:sldId id="292"/>
            <p14:sldId id="291"/>
            <p14:sldId id="294"/>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Hayward" initials="CH" lastIdx="1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9" autoAdjust="0"/>
    <p:restoredTop sz="85028" autoAdjust="0"/>
  </p:normalViewPr>
  <p:slideViewPr>
    <p:cSldViewPr snapToGrid="0">
      <p:cViewPr varScale="1">
        <p:scale>
          <a:sx n="46" d="100"/>
          <a:sy n="46" d="100"/>
        </p:scale>
        <p:origin x="184" y="8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chayward\Documents\SLOs\Disaggregating%20SLOs\Copy%20of%20SP12-SP15%20SLO%20Data%20Analysis.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chayward\Documents\RP%20Group\Disaggregation\2016.07\Data%20disaggregation%20survey%20results%2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Passed all  6 criteria</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1"/>
        <c:ser>
          <c:idx val="0"/>
          <c:order val="0"/>
          <c:tx>
            <c:strRef>
              <c:f>'Chart 1'!$C$32</c:f>
              <c:strCache>
                <c:ptCount val="1"/>
                <c:pt idx="0">
                  <c:v>Passed all criteria</c:v>
                </c:pt>
              </c:strCache>
            </c:strRef>
          </c:tx>
          <c:invertIfNegative val="0"/>
          <c:dPt>
            <c:idx val="0"/>
            <c:invertIfNegative val="0"/>
            <c:bubble3D val="0"/>
            <c:spPr>
              <a:pattFill prst="narHorz">
                <a:fgClr>
                  <a:schemeClr val="accent2">
                    <a:tint val="50000"/>
                  </a:schemeClr>
                </a:fgClr>
                <a:bgClr>
                  <a:schemeClr val="accent2">
                    <a:tint val="50000"/>
                    <a:lumMod val="20000"/>
                    <a:lumOff val="80000"/>
                  </a:schemeClr>
                </a:bgClr>
              </a:pattFill>
              <a:ln>
                <a:noFill/>
              </a:ln>
              <a:effectLst>
                <a:innerShdw blurRad="114300">
                  <a:schemeClr val="accent2">
                    <a:tint val="50000"/>
                  </a:schemeClr>
                </a:innerShdw>
              </a:effectLst>
            </c:spPr>
            <c:extLst xmlns:c16r2="http://schemas.microsoft.com/office/drawing/2015/06/chart">
              <c:ext xmlns:c16="http://schemas.microsoft.com/office/drawing/2014/chart" uri="{C3380CC4-5D6E-409C-BE32-E72D297353CC}">
                <c16:uniqueId val="{00000001-A0B5-473E-895B-9C793C2D098A}"/>
              </c:ext>
            </c:extLst>
          </c:dPt>
          <c:dPt>
            <c:idx val="1"/>
            <c:invertIfNegative val="0"/>
            <c:bubble3D val="0"/>
            <c:spPr>
              <a:pattFill prst="narHorz">
                <a:fgClr>
                  <a:schemeClr val="accent2">
                    <a:tint val="70000"/>
                  </a:schemeClr>
                </a:fgClr>
                <a:bgClr>
                  <a:schemeClr val="accent2">
                    <a:tint val="70000"/>
                    <a:lumMod val="20000"/>
                    <a:lumOff val="80000"/>
                  </a:schemeClr>
                </a:bgClr>
              </a:pattFill>
              <a:ln>
                <a:noFill/>
              </a:ln>
              <a:effectLst>
                <a:innerShdw blurRad="114300">
                  <a:schemeClr val="accent2">
                    <a:tint val="70000"/>
                  </a:schemeClr>
                </a:innerShdw>
              </a:effectLst>
            </c:spPr>
            <c:extLst xmlns:c16r2="http://schemas.microsoft.com/office/drawing/2015/06/chart">
              <c:ext xmlns:c16="http://schemas.microsoft.com/office/drawing/2014/chart" uri="{C3380CC4-5D6E-409C-BE32-E72D297353CC}">
                <c16:uniqueId val="{00000003-A0B5-473E-895B-9C793C2D098A}"/>
              </c:ext>
            </c:extLst>
          </c:dPt>
          <c:dPt>
            <c:idx val="2"/>
            <c:invertIfNegative val="0"/>
            <c:bubble3D val="0"/>
            <c:spPr>
              <a:pattFill prst="narHorz">
                <a:fgClr>
                  <a:schemeClr val="accent2">
                    <a:tint val="90000"/>
                  </a:schemeClr>
                </a:fgClr>
                <a:bgClr>
                  <a:schemeClr val="accent2">
                    <a:tint val="90000"/>
                    <a:lumMod val="20000"/>
                    <a:lumOff val="80000"/>
                  </a:schemeClr>
                </a:bgClr>
              </a:pattFill>
              <a:ln>
                <a:noFill/>
              </a:ln>
              <a:effectLst>
                <a:innerShdw blurRad="114300">
                  <a:schemeClr val="accent2">
                    <a:tint val="90000"/>
                  </a:schemeClr>
                </a:innerShdw>
              </a:effectLst>
            </c:spPr>
            <c:extLst xmlns:c16r2="http://schemas.microsoft.com/office/drawing/2015/06/chart">
              <c:ext xmlns:c16="http://schemas.microsoft.com/office/drawing/2014/chart" uri="{C3380CC4-5D6E-409C-BE32-E72D297353CC}">
                <c16:uniqueId val="{00000005-A0B5-473E-895B-9C793C2D098A}"/>
              </c:ext>
            </c:extLst>
          </c:dPt>
          <c:dPt>
            <c:idx val="3"/>
            <c:invertIfNegative val="0"/>
            <c:bubble3D val="0"/>
            <c:spPr>
              <a:pattFill prst="narHorz">
                <a:fgClr>
                  <a:schemeClr val="accent2">
                    <a:shade val="90000"/>
                  </a:schemeClr>
                </a:fgClr>
                <a:bgClr>
                  <a:schemeClr val="accent2">
                    <a:shade val="90000"/>
                    <a:lumMod val="20000"/>
                    <a:lumOff val="80000"/>
                  </a:schemeClr>
                </a:bgClr>
              </a:pattFill>
              <a:ln>
                <a:noFill/>
              </a:ln>
              <a:effectLst>
                <a:innerShdw blurRad="114300">
                  <a:schemeClr val="accent2">
                    <a:shade val="90000"/>
                  </a:schemeClr>
                </a:innerShdw>
              </a:effectLst>
            </c:spPr>
            <c:extLst xmlns:c16r2="http://schemas.microsoft.com/office/drawing/2015/06/chart">
              <c:ext xmlns:c16="http://schemas.microsoft.com/office/drawing/2014/chart" uri="{C3380CC4-5D6E-409C-BE32-E72D297353CC}">
                <c16:uniqueId val="{00000007-A0B5-473E-895B-9C793C2D098A}"/>
              </c:ext>
            </c:extLst>
          </c:dPt>
          <c:dPt>
            <c:idx val="4"/>
            <c:invertIfNegative val="0"/>
            <c:bubble3D val="0"/>
            <c:spPr>
              <a:pattFill prst="narHorz">
                <a:fgClr>
                  <a:schemeClr val="accent2">
                    <a:shade val="70000"/>
                  </a:schemeClr>
                </a:fgClr>
                <a:bgClr>
                  <a:schemeClr val="accent2">
                    <a:shade val="70000"/>
                    <a:lumMod val="20000"/>
                    <a:lumOff val="80000"/>
                  </a:schemeClr>
                </a:bgClr>
              </a:pattFill>
              <a:ln>
                <a:noFill/>
              </a:ln>
              <a:effectLst>
                <a:innerShdw blurRad="114300">
                  <a:schemeClr val="accent2">
                    <a:shade val="70000"/>
                  </a:schemeClr>
                </a:innerShdw>
              </a:effectLst>
            </c:spPr>
            <c:extLst xmlns:c16r2="http://schemas.microsoft.com/office/drawing/2015/06/chart">
              <c:ext xmlns:c16="http://schemas.microsoft.com/office/drawing/2014/chart" uri="{C3380CC4-5D6E-409C-BE32-E72D297353CC}">
                <c16:uniqueId val="{00000009-A0B5-473E-895B-9C793C2D098A}"/>
              </c:ext>
            </c:extLst>
          </c:dPt>
          <c:dPt>
            <c:idx val="5"/>
            <c:invertIfNegative val="0"/>
            <c:bubble3D val="0"/>
            <c:spPr>
              <a:pattFill prst="narHorz">
                <a:fgClr>
                  <a:schemeClr val="accent2">
                    <a:shade val="50000"/>
                  </a:schemeClr>
                </a:fgClr>
                <a:bgClr>
                  <a:schemeClr val="accent2">
                    <a:shade val="50000"/>
                    <a:lumMod val="20000"/>
                    <a:lumOff val="80000"/>
                  </a:schemeClr>
                </a:bgClr>
              </a:pattFill>
              <a:ln>
                <a:noFill/>
              </a:ln>
              <a:effectLst>
                <a:innerShdw blurRad="114300">
                  <a:schemeClr val="accent2">
                    <a:shade val="50000"/>
                  </a:schemeClr>
                </a:innerShdw>
              </a:effectLst>
            </c:spPr>
            <c:extLst xmlns:c16r2="http://schemas.microsoft.com/office/drawing/2015/06/chart">
              <c:ext xmlns:c16="http://schemas.microsoft.com/office/drawing/2014/chart" uri="{C3380CC4-5D6E-409C-BE32-E72D297353CC}">
                <c16:uniqueId val="{0000000B-A0B5-473E-895B-9C793C2D098A}"/>
              </c:ext>
            </c:extLst>
          </c:dPt>
          <c:dPt>
            <c:idx val="6"/>
            <c:invertIfNegative val="0"/>
            <c:bubble3D val="0"/>
            <c:spPr>
              <a:pattFill prst="narHorz">
                <a:fgClr>
                  <a:schemeClr val="accent2">
                    <a:shade val="50000"/>
                  </a:schemeClr>
                </a:fgClr>
                <a:bgClr>
                  <a:schemeClr val="accent2">
                    <a:shade val="50000"/>
                    <a:lumMod val="20000"/>
                    <a:lumOff val="80000"/>
                  </a:schemeClr>
                </a:bgClr>
              </a:pattFill>
              <a:ln>
                <a:noFill/>
              </a:ln>
              <a:effectLst>
                <a:innerShdw blurRad="114300">
                  <a:schemeClr val="accent2">
                    <a:shade val="50000"/>
                  </a:schemeClr>
                </a:innerShdw>
              </a:effectLst>
            </c:spPr>
            <c:extLst xmlns:c16r2="http://schemas.microsoft.com/office/drawing/2015/06/chart">
              <c:ext xmlns:c16="http://schemas.microsoft.com/office/drawing/2014/chart" uri="{C3380CC4-5D6E-409C-BE32-E72D297353CC}">
                <c16:uniqueId val="{0000000D-A0B5-473E-895B-9C793C2D098A}"/>
              </c:ext>
            </c:extLst>
          </c:dPt>
          <c:dPt>
            <c:idx val="7"/>
            <c:invertIfNegative val="0"/>
            <c:bubble3D val="0"/>
            <c:spPr>
              <a:pattFill prst="narHorz">
                <a:fgClr>
                  <a:schemeClr val="accent2">
                    <a:shade val="50000"/>
                  </a:schemeClr>
                </a:fgClr>
                <a:bgClr>
                  <a:schemeClr val="accent2">
                    <a:shade val="50000"/>
                    <a:lumMod val="20000"/>
                    <a:lumOff val="80000"/>
                  </a:schemeClr>
                </a:bgClr>
              </a:pattFill>
              <a:ln>
                <a:noFill/>
              </a:ln>
              <a:effectLst>
                <a:innerShdw blurRad="114300">
                  <a:schemeClr val="accent2">
                    <a:shade val="50000"/>
                  </a:schemeClr>
                </a:innerShdw>
              </a:effectLst>
            </c:spPr>
            <c:extLst xmlns:c16r2="http://schemas.microsoft.com/office/drawing/2015/06/chart">
              <c:ext xmlns:c16="http://schemas.microsoft.com/office/drawing/2014/chart" uri="{C3380CC4-5D6E-409C-BE32-E72D297353CC}">
                <c16:uniqueId val="{0000000F-A0B5-473E-895B-9C793C2D098A}"/>
              </c:ext>
            </c:extLst>
          </c:dPt>
          <c:dPt>
            <c:idx val="8"/>
            <c:invertIfNegative val="0"/>
            <c:bubble3D val="0"/>
            <c:spPr>
              <a:pattFill prst="narHorz">
                <a:fgClr>
                  <a:schemeClr val="accent2">
                    <a:shade val="50000"/>
                  </a:schemeClr>
                </a:fgClr>
                <a:bgClr>
                  <a:schemeClr val="accent2">
                    <a:shade val="50000"/>
                    <a:lumMod val="20000"/>
                    <a:lumOff val="80000"/>
                  </a:schemeClr>
                </a:bgClr>
              </a:pattFill>
              <a:ln>
                <a:noFill/>
              </a:ln>
              <a:effectLst>
                <a:innerShdw blurRad="114300">
                  <a:schemeClr val="accent2">
                    <a:shade val="50000"/>
                  </a:schemeClr>
                </a:innerShdw>
              </a:effectLst>
            </c:spPr>
            <c:extLst xmlns:c16r2="http://schemas.microsoft.com/office/drawing/2015/06/chart">
              <c:ext xmlns:c16="http://schemas.microsoft.com/office/drawing/2014/chart" uri="{C3380CC4-5D6E-409C-BE32-E72D297353CC}">
                <c16:uniqueId val="{00000011-A0B5-473E-895B-9C793C2D098A}"/>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1'!$B$33:$B$38</c:f>
              <c:strCache>
                <c:ptCount val="6"/>
                <c:pt idx="0">
                  <c:v>White</c:v>
                </c:pt>
                <c:pt idx="1">
                  <c:v>Multi-Ethnic</c:v>
                </c:pt>
                <c:pt idx="2">
                  <c:v>Asian</c:v>
                </c:pt>
                <c:pt idx="3">
                  <c:v>Unknown</c:v>
                </c:pt>
                <c:pt idx="4">
                  <c:v>Latino</c:v>
                </c:pt>
                <c:pt idx="5">
                  <c:v>Black</c:v>
                </c:pt>
              </c:strCache>
            </c:strRef>
          </c:cat>
          <c:val>
            <c:numRef>
              <c:f>'Chart 1'!$C$33:$C$38</c:f>
              <c:numCache>
                <c:formatCode>0%</c:formatCode>
                <c:ptCount val="6"/>
                <c:pt idx="0">
                  <c:v>0.438</c:v>
                </c:pt>
                <c:pt idx="1">
                  <c:v>0.404</c:v>
                </c:pt>
                <c:pt idx="2">
                  <c:v>0.396</c:v>
                </c:pt>
                <c:pt idx="3">
                  <c:v>0.351</c:v>
                </c:pt>
                <c:pt idx="4">
                  <c:v>0.344</c:v>
                </c:pt>
                <c:pt idx="5">
                  <c:v>0.278</c:v>
                </c:pt>
              </c:numCache>
            </c:numRef>
          </c:val>
          <c:extLst xmlns:c16r2="http://schemas.microsoft.com/office/drawing/2015/06/chart">
            <c:ext xmlns:c16="http://schemas.microsoft.com/office/drawing/2014/chart" uri="{C3380CC4-5D6E-409C-BE32-E72D297353CC}">
              <c16:uniqueId val="{00000012-A0B5-473E-895B-9C793C2D098A}"/>
            </c:ext>
          </c:extLst>
        </c:ser>
        <c:dLbls>
          <c:showLegendKey val="0"/>
          <c:showVal val="0"/>
          <c:showCatName val="0"/>
          <c:showSerName val="0"/>
          <c:showPercent val="0"/>
          <c:showBubbleSize val="0"/>
        </c:dLbls>
        <c:gapWidth val="164"/>
        <c:overlap val="-22"/>
        <c:axId val="1788949280"/>
        <c:axId val="1788961888"/>
      </c:barChart>
      <c:catAx>
        <c:axId val="178894928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88961888"/>
        <c:crosses val="autoZero"/>
        <c:auto val="1"/>
        <c:lblAlgn val="ctr"/>
        <c:lblOffset val="100"/>
        <c:noMultiLvlLbl val="0"/>
      </c:catAx>
      <c:valAx>
        <c:axId val="17889618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894928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SLOs vs. Grades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Pass rate (grades)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Grades!$A$4:$A$11</c:f>
              <c:strCache>
                <c:ptCount val="6"/>
                <c:pt idx="0">
                  <c:v>White, Non-Hispanic</c:v>
                </c:pt>
                <c:pt idx="1">
                  <c:v>Mixed Ethnicity</c:v>
                </c:pt>
                <c:pt idx="2">
                  <c:v>Asian</c:v>
                </c:pt>
                <c:pt idx="3">
                  <c:v>Decline to State</c:v>
                </c:pt>
                <c:pt idx="4">
                  <c:v>Hispanic / Latino</c:v>
                </c:pt>
                <c:pt idx="5">
                  <c:v>African American</c:v>
                </c:pt>
              </c:strCache>
              <c:extLst xmlns:c16r2="http://schemas.microsoft.com/office/drawing/2015/06/chart"/>
            </c:strRef>
          </c:cat>
          <c:val>
            <c:numRef>
              <c:f>Grades!$I$4:$I$11</c:f>
              <c:numCache>
                <c:formatCode>0.0%</c:formatCode>
                <c:ptCount val="6"/>
                <c:pt idx="0">
                  <c:v>0.834696913350688</c:v>
                </c:pt>
                <c:pt idx="1">
                  <c:v>0.810070969922271</c:v>
                </c:pt>
                <c:pt idx="2">
                  <c:v>0.850125656842586</c:v>
                </c:pt>
                <c:pt idx="3">
                  <c:v>0.738041002277905</c:v>
                </c:pt>
                <c:pt idx="4">
                  <c:v>0.776827371695179</c:v>
                </c:pt>
                <c:pt idx="5">
                  <c:v>0.778920308483291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1CF4-43C2-B16D-F09C776B0E75}"/>
            </c:ext>
          </c:extLst>
        </c:ser>
        <c:ser>
          <c:idx val="1"/>
          <c:order val="1"/>
          <c:tx>
            <c:v>SLOs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Grades!$A$4:$A$11</c:f>
              <c:strCache>
                <c:ptCount val="6"/>
                <c:pt idx="0">
                  <c:v>White, Non-Hispanic</c:v>
                </c:pt>
                <c:pt idx="1">
                  <c:v>Mixed Ethnicity</c:v>
                </c:pt>
                <c:pt idx="2">
                  <c:v>Asian</c:v>
                </c:pt>
                <c:pt idx="3">
                  <c:v>Decline to State</c:v>
                </c:pt>
                <c:pt idx="4">
                  <c:v>Hispanic / Latino</c:v>
                </c:pt>
                <c:pt idx="5">
                  <c:v>African American</c:v>
                </c:pt>
              </c:strCache>
              <c:extLst xmlns:c16r2="http://schemas.microsoft.com/office/drawing/2015/06/chart"/>
            </c:strRef>
          </c:cat>
          <c:val>
            <c:numRef>
              <c:f>Grades!$P$4:$P$11</c:f>
              <c:numCache>
                <c:formatCode>0.0%</c:formatCode>
                <c:ptCount val="6"/>
                <c:pt idx="0">
                  <c:v>0.438267013759762</c:v>
                </c:pt>
                <c:pt idx="1">
                  <c:v>0.404190604934099</c:v>
                </c:pt>
                <c:pt idx="2">
                  <c:v>0.396437542817995</c:v>
                </c:pt>
                <c:pt idx="3">
                  <c:v>0.350797266514806</c:v>
                </c:pt>
                <c:pt idx="4">
                  <c:v>0.34447900466563</c:v>
                </c:pt>
                <c:pt idx="5">
                  <c:v>0.277634961439589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1CF4-43C2-B16D-F09C776B0E75}"/>
            </c:ext>
          </c:extLst>
        </c:ser>
        <c:dLbls>
          <c:showLegendKey val="0"/>
          <c:showVal val="0"/>
          <c:showCatName val="0"/>
          <c:showSerName val="0"/>
          <c:showPercent val="0"/>
          <c:showBubbleSize val="0"/>
        </c:dLbls>
        <c:gapWidth val="219"/>
        <c:overlap val="-27"/>
        <c:axId val="1838785408"/>
        <c:axId val="1837484944"/>
      </c:barChart>
      <c:catAx>
        <c:axId val="183878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7484944"/>
        <c:crosses val="autoZero"/>
        <c:auto val="1"/>
        <c:lblAlgn val="ctr"/>
        <c:lblOffset val="100"/>
        <c:noMultiLvlLbl val="0"/>
      </c:catAx>
      <c:valAx>
        <c:axId val="1837484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3878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SLO Mastery by Mode of Entry for College English</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Sheet3!$D$2</c:f>
              <c:strCache>
                <c:ptCount val="1"/>
                <c:pt idx="0">
                  <c:v>Traditional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Sheet3!$B$3:$B$8</c:f>
              <c:strCache>
                <c:ptCount val="6"/>
                <c:pt idx="0">
                  <c:v>SLO I</c:v>
                </c:pt>
                <c:pt idx="1">
                  <c:v>SLO II</c:v>
                </c:pt>
                <c:pt idx="2">
                  <c:v>SLO III</c:v>
                </c:pt>
                <c:pt idx="3">
                  <c:v>SLO IV</c:v>
                </c:pt>
                <c:pt idx="4">
                  <c:v>SLO V</c:v>
                </c:pt>
                <c:pt idx="5">
                  <c:v>SLO VI</c:v>
                </c:pt>
              </c:strCache>
            </c:strRef>
          </c:cat>
          <c:val>
            <c:numRef>
              <c:f>Sheet3!$D$3:$D$8</c:f>
              <c:numCache>
                <c:formatCode>0%</c:formatCode>
                <c:ptCount val="6"/>
                <c:pt idx="0">
                  <c:v>0.822</c:v>
                </c:pt>
                <c:pt idx="1">
                  <c:v>0.767</c:v>
                </c:pt>
                <c:pt idx="2">
                  <c:v>0.819</c:v>
                </c:pt>
                <c:pt idx="3">
                  <c:v>0.767</c:v>
                </c:pt>
                <c:pt idx="4">
                  <c:v>0.765</c:v>
                </c:pt>
                <c:pt idx="5">
                  <c:v>0.847</c:v>
                </c:pt>
              </c:numCache>
            </c:numRef>
          </c:val>
        </c:ser>
        <c:ser>
          <c:idx val="2"/>
          <c:order val="1"/>
          <c:tx>
            <c:strRef>
              <c:f>Sheet3!$E$2</c:f>
              <c:strCache>
                <c:ptCount val="1"/>
                <c:pt idx="0">
                  <c:v>Accelerated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Sheet3!$B$3:$B$8</c:f>
              <c:strCache>
                <c:ptCount val="6"/>
                <c:pt idx="0">
                  <c:v>SLO I</c:v>
                </c:pt>
                <c:pt idx="1">
                  <c:v>SLO II</c:v>
                </c:pt>
                <c:pt idx="2">
                  <c:v>SLO III</c:v>
                </c:pt>
                <c:pt idx="3">
                  <c:v>SLO IV</c:v>
                </c:pt>
                <c:pt idx="4">
                  <c:v>SLO V</c:v>
                </c:pt>
                <c:pt idx="5">
                  <c:v>SLO VI</c:v>
                </c:pt>
              </c:strCache>
            </c:strRef>
          </c:cat>
          <c:val>
            <c:numRef>
              <c:f>Sheet3!$E$3:$E$8</c:f>
              <c:numCache>
                <c:formatCode>0%</c:formatCode>
                <c:ptCount val="6"/>
                <c:pt idx="0">
                  <c:v>0.828</c:v>
                </c:pt>
                <c:pt idx="1">
                  <c:v>0.776</c:v>
                </c:pt>
                <c:pt idx="2">
                  <c:v>0.805</c:v>
                </c:pt>
                <c:pt idx="3">
                  <c:v>0.757</c:v>
                </c:pt>
                <c:pt idx="4">
                  <c:v>0.73</c:v>
                </c:pt>
                <c:pt idx="5">
                  <c:v>0.845</c:v>
                </c:pt>
              </c:numCache>
            </c:numRef>
          </c:val>
        </c:ser>
        <c:dLbls>
          <c:showLegendKey val="0"/>
          <c:showVal val="0"/>
          <c:showCatName val="0"/>
          <c:showSerName val="0"/>
          <c:showPercent val="0"/>
          <c:showBubbleSize val="0"/>
        </c:dLbls>
        <c:gapWidth val="219"/>
        <c:overlap val="-27"/>
        <c:axId val="1838829456"/>
        <c:axId val="1838831648"/>
      </c:barChart>
      <c:catAx>
        <c:axId val="183882945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smtClean="0"/>
                  <a:t>Six Components</a:t>
                </a:r>
                <a:r>
                  <a:rPr lang="en-US" baseline="0" dirty="0" smtClean="0"/>
                  <a:t> of Essay Rubric</a:t>
                </a:r>
                <a:endParaRPr lang="en-US" dirty="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8831648"/>
        <c:crosses val="autoZero"/>
        <c:auto val="1"/>
        <c:lblAlgn val="ctr"/>
        <c:lblOffset val="100"/>
        <c:noMultiLvlLbl val="0"/>
      </c:catAx>
      <c:valAx>
        <c:axId val="1838831648"/>
        <c:scaling>
          <c:orientation val="minMax"/>
          <c:max val="1.0"/>
          <c:min val="0.1"/>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smtClean="0"/>
                  <a:t>Percentage scoring 4</a:t>
                </a:r>
                <a:r>
                  <a:rPr lang="en-US" baseline="0" dirty="0" smtClean="0"/>
                  <a:t> or better</a:t>
                </a:r>
                <a:endParaRPr lang="en-US"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3882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2-14T08:02:46.712" idx="10">
    <p:pos x="7018" y="2563"/>
    <p:text>Source?</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2/18/17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sccc.org/sites/default/files/publications/SLO-paper-Fall2010_0.pdf" TargetMode="External"/><Relationship Id="rId4" Type="http://schemas.openxmlformats.org/officeDocument/2006/relationships/hyperlink" Target="NULL" TargetMode="External"/><Relationship Id="rId5" Type="http://schemas.openxmlformats.org/officeDocument/2006/relationships/hyperlink" Target="http://www.surveygizmo.com/s3/2092834/SMC-Employee-FERPA-Quiz-2015" TargetMode="External"/><Relationship Id="rId6" Type="http://schemas.openxmlformats.org/officeDocument/2006/relationships/hyperlink" Target="http://www.smc.edu/EnrollmentDevelopment/Admissions/Pages/FERPA.aspx"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you are working in education</a:t>
            </a:r>
            <a:r>
              <a:rPr lang="en-US" baseline="0" dirty="0" smtClean="0"/>
              <a:t> when something that is two and a half years old is still considered “new”.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a:p>
        </p:txBody>
      </p:sp>
    </p:spTree>
    <p:extLst>
      <p:ext uri="{BB962C8B-B14F-4D97-AF65-F5344CB8AC3E}">
        <p14:creationId xmlns:p14="http://schemas.microsoft.com/office/powerpoint/2010/main"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B80AFB1-7216-481D-83AA-82D785A8C24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6765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B80AFB1-7216-481D-83AA-82D785A8C24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28519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Tie-in</a:t>
            </a:r>
            <a:r>
              <a:rPr lang="en-US" baseline="0" dirty="0" smtClean="0"/>
              <a:t> with Equity (</a:t>
            </a:r>
            <a:r>
              <a:rPr lang="en-US" dirty="0" smtClean="0"/>
              <a:t>univariate,</a:t>
            </a:r>
            <a:r>
              <a:rPr lang="en-US" baseline="0" dirty="0" smtClean="0"/>
              <a:t> bivariate - </a:t>
            </a:r>
            <a:r>
              <a:rPr lang="en-US" dirty="0" smtClean="0"/>
              <a:t>Veteran’s DI example</a:t>
            </a:r>
          </a:p>
        </p:txBody>
      </p:sp>
      <p:sp>
        <p:nvSpPr>
          <p:cNvPr id="4" name="Slide Number Placeholder 3"/>
          <p:cNvSpPr>
            <a:spLocks noGrp="1"/>
          </p:cNvSpPr>
          <p:nvPr>
            <p:ph type="sldNum" sz="quarter" idx="10"/>
          </p:nvPr>
        </p:nvSpPr>
        <p:spPr/>
        <p:txBody>
          <a:bodyPr/>
          <a:lstStyle/>
          <a:p>
            <a:fld id="{5CD087EE-E3EB-4B20-AEDC-D9793088DA5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5588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If you act now, for the very low cost of </a:t>
            </a:r>
            <a:r>
              <a:rPr lang="en-US" i="1" dirty="0" smtClean="0"/>
              <a:t>paying attention</a:t>
            </a:r>
            <a:r>
              <a:rPr lang="en-US" dirty="0" smtClean="0"/>
              <a:t>, you will get not just one method for disaggregating SLOs but </a:t>
            </a:r>
            <a:r>
              <a:rPr lang="en-US" i="1" dirty="0" smtClean="0"/>
              <a:t>two methods</a:t>
            </a:r>
            <a:r>
              <a:rPr lang="en-US" dirty="0" smtClean="0"/>
              <a:t>!</a:t>
            </a:r>
          </a:p>
          <a:p>
            <a:r>
              <a:rPr lang="en-US" dirty="0" smtClean="0"/>
              <a:t>That’s right! Two methods – two! – for the price of one.</a:t>
            </a:r>
          </a:p>
          <a:p>
            <a:r>
              <a:rPr lang="en-US" dirty="0" smtClean="0"/>
              <a:t>They slice, they dice, they promote dialogue about disaggregated data! But wait…there’s </a:t>
            </a:r>
            <a:r>
              <a:rPr lang="en-US" i="1" dirty="0" smtClean="0"/>
              <a:t>even </a:t>
            </a:r>
            <a:r>
              <a:rPr lang="en-US" b="1" i="1" dirty="0" smtClean="0"/>
              <a:t>more</a:t>
            </a:r>
            <a:r>
              <a:rPr lang="en-US" dirty="0" smtClean="0"/>
              <a:t>!!</a:t>
            </a:r>
          </a:p>
        </p:txBody>
      </p:sp>
      <p:sp>
        <p:nvSpPr>
          <p:cNvPr id="4" name="Slide Number Placeholder 3"/>
          <p:cNvSpPr>
            <a:spLocks noGrp="1"/>
          </p:cNvSpPr>
          <p:nvPr>
            <p:ph type="sldNum" sz="quarter" idx="10"/>
          </p:nvPr>
        </p:nvSpPr>
        <p:spPr/>
        <p:txBody>
          <a:bodyPr/>
          <a:lstStyle/>
          <a:p>
            <a:fld id="{5CD087EE-E3EB-4B20-AEDC-D9793088DA5D}" type="slidenum">
              <a:rPr lang="en-US" smtClean="0"/>
              <a:t>18</a:t>
            </a:fld>
            <a:endParaRPr lang="en-US"/>
          </a:p>
        </p:txBody>
      </p:sp>
    </p:spTree>
    <p:extLst>
      <p:ext uri="{BB962C8B-B14F-4D97-AF65-F5344CB8AC3E}">
        <p14:creationId xmlns:p14="http://schemas.microsoft.com/office/powerpoint/2010/main" val="390442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Led by the Vice</a:t>
            </a:r>
            <a:r>
              <a:rPr lang="en-US" baseline="0" dirty="0" smtClean="0"/>
              <a:t> Chancellor of Institutional Effectiveness and a large advisory committee that includes a wide variety of constituency groups and stakeholders including the ASCCC, CEOs, CIOs, CSSOs, the Chancellor’s Office. researchers, and students.</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19</a:t>
            </a:fld>
            <a:endParaRPr lang="en-US"/>
          </a:p>
        </p:txBody>
      </p:sp>
    </p:spTree>
    <p:extLst>
      <p:ext uri="{BB962C8B-B14F-4D97-AF65-F5344CB8AC3E}">
        <p14:creationId xmlns:p14="http://schemas.microsoft.com/office/powerpoint/2010/main" val="70738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How is CCSF doin</a:t>
            </a:r>
            <a:r>
              <a:rPr lang="en-US" sz="1200" kern="1200" baseline="0" dirty="0" smtClean="0">
                <a:solidFill>
                  <a:schemeClr val="tx1"/>
                </a:solidFill>
                <a:effectLst/>
                <a:latin typeface="+mn-lt"/>
                <a:ea typeface="+mn-ea"/>
                <a:cs typeface="+mn-cs"/>
              </a:rPr>
              <a:t>g </a:t>
            </a:r>
            <a:r>
              <a:rPr lang="en-US" sz="1200" kern="1200" dirty="0" smtClean="0">
                <a:solidFill>
                  <a:schemeClr val="tx1"/>
                </a:solidFill>
                <a:effectLst/>
                <a:latin typeface="+mn-lt"/>
                <a:ea typeface="+mn-ea"/>
                <a:cs typeface="+mn-cs"/>
              </a:rPr>
              <a:t>it? </a:t>
            </a:r>
            <a:r>
              <a:rPr lang="en-US" sz="1200" kern="1200" dirty="0" err="1" smtClean="0">
                <a:solidFill>
                  <a:schemeClr val="tx1"/>
                </a:solidFill>
                <a:effectLst/>
                <a:latin typeface="+mn-lt"/>
                <a:ea typeface="+mn-ea"/>
                <a:cs typeface="+mn-cs"/>
              </a:rPr>
              <a:t>Curricunet</a:t>
            </a:r>
            <a:r>
              <a:rPr lang="en-US" sz="1200" kern="1200" dirty="0" smtClean="0">
                <a:solidFill>
                  <a:schemeClr val="tx1"/>
                </a:solidFill>
                <a:effectLst/>
                <a:latin typeface="+mn-lt"/>
                <a:ea typeface="+mn-ea"/>
                <a:cs typeface="+mn-cs"/>
              </a:rPr>
              <a:t> Administrator (Katherine Weiss) has established</a:t>
            </a:r>
            <a:r>
              <a:rPr lang="en-US" sz="1200" kern="1200" baseline="0" dirty="0" smtClean="0">
                <a:solidFill>
                  <a:schemeClr val="tx1"/>
                </a:solidFill>
                <a:effectLst/>
                <a:latin typeface="+mn-lt"/>
                <a:ea typeface="+mn-ea"/>
                <a:cs typeface="+mn-cs"/>
              </a:rPr>
              <a:t> the system though the </a:t>
            </a:r>
            <a:r>
              <a:rPr lang="en-US" sz="1200" kern="1200" dirty="0" smtClean="0">
                <a:solidFill>
                  <a:schemeClr val="tx1"/>
                </a:solidFill>
                <a:effectLst/>
                <a:latin typeface="+mn-lt"/>
                <a:ea typeface="+mn-ea"/>
                <a:cs typeface="+mn-cs"/>
              </a:rPr>
              <a:t>current the SLO Coordinators are Sherry </a:t>
            </a:r>
            <a:r>
              <a:rPr lang="en-US" sz="1200" kern="1200" dirty="0" err="1" smtClean="0">
                <a:solidFill>
                  <a:schemeClr val="tx1"/>
                </a:solidFill>
                <a:effectLst/>
                <a:latin typeface="+mn-lt"/>
                <a:ea typeface="+mn-ea"/>
                <a:cs typeface="+mn-cs"/>
              </a:rPr>
              <a:t>Moralia</a:t>
            </a:r>
            <a:r>
              <a:rPr lang="en-US" sz="1200" kern="1200" dirty="0" smtClean="0">
                <a:solidFill>
                  <a:schemeClr val="tx1"/>
                </a:solidFill>
                <a:effectLst/>
                <a:latin typeface="+mn-lt"/>
                <a:ea typeface="+mn-ea"/>
                <a:cs typeface="+mn-cs"/>
              </a:rPr>
              <a:t> and Craig </a:t>
            </a:r>
            <a:r>
              <a:rPr lang="en-US" sz="1200" kern="1200" dirty="0" err="1" smtClean="0">
                <a:solidFill>
                  <a:schemeClr val="tx1"/>
                </a:solidFill>
                <a:effectLst/>
                <a:latin typeface="+mn-lt"/>
                <a:ea typeface="+mn-ea"/>
                <a:cs typeface="+mn-cs"/>
              </a:rPr>
              <a:t>Kleinman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Include mapped up to higher level demo from CCSF as closer</a:t>
            </a:r>
          </a:p>
        </p:txBody>
      </p:sp>
      <p:sp>
        <p:nvSpPr>
          <p:cNvPr id="4" name="Slide Number Placeholder 3"/>
          <p:cNvSpPr>
            <a:spLocks noGrp="1"/>
          </p:cNvSpPr>
          <p:nvPr>
            <p:ph type="sldNum" sz="quarter" idx="10"/>
          </p:nvPr>
        </p:nvSpPr>
        <p:spPr/>
        <p:txBody>
          <a:bodyPr/>
          <a:lstStyle/>
          <a:p>
            <a:fld id="{5CD087EE-E3EB-4B20-AEDC-D9793088DA5D}" type="slidenum">
              <a:rPr lang="en-US" smtClean="0"/>
              <a:t>20</a:t>
            </a:fld>
            <a:endParaRPr lang="en-US"/>
          </a:p>
        </p:txBody>
      </p:sp>
    </p:spTree>
    <p:extLst>
      <p:ext uri="{BB962C8B-B14F-4D97-AF65-F5344CB8AC3E}">
        <p14:creationId xmlns:p14="http://schemas.microsoft.com/office/powerpoint/2010/main" val="321131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indicators</a:t>
            </a:r>
            <a:r>
              <a:rPr lang="en-US" baseline="0" dirty="0" smtClean="0"/>
              <a:t> that these systems are not yet fully mature is that both rely heavily on the Research Office to support the systems. Typically, research only supports operational  processes during the pilot phase. Mature systems are more automated and are usually supported by IT.</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21</a:t>
            </a:fld>
            <a:endParaRPr lang="en-US"/>
          </a:p>
        </p:txBody>
      </p:sp>
    </p:spTree>
    <p:extLst>
      <p:ext uri="{BB962C8B-B14F-4D97-AF65-F5344CB8AC3E}">
        <p14:creationId xmlns:p14="http://schemas.microsoft.com/office/powerpoint/2010/main" val="147663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 Disaggregation</a:t>
            </a:r>
            <a:r>
              <a:rPr lang="en-US" baseline="0" dirty="0" smtClean="0"/>
              <a:t> Infographic</a:t>
            </a:r>
            <a:endParaRPr lang="en-US" dirty="0"/>
          </a:p>
        </p:txBody>
      </p:sp>
      <p:sp>
        <p:nvSpPr>
          <p:cNvPr id="4" name="Slide Number Placeholder 3"/>
          <p:cNvSpPr>
            <a:spLocks noGrp="1"/>
          </p:cNvSpPr>
          <p:nvPr>
            <p:ph type="sldNum" sz="quarter" idx="10"/>
          </p:nvPr>
        </p:nvSpPr>
        <p:spPr/>
        <p:txBody>
          <a:bodyPr/>
          <a:lstStyle/>
          <a:p>
            <a:fld id="{5CD087EE-E3EB-4B20-AEDC-D9793088DA5D}" type="slidenum">
              <a:rPr lang="en-US" smtClean="0"/>
              <a:t>22</a:t>
            </a:fld>
            <a:endParaRPr lang="en-US"/>
          </a:p>
        </p:txBody>
      </p:sp>
    </p:spTree>
    <p:extLst>
      <p:ext uri="{BB962C8B-B14F-4D97-AF65-F5344CB8AC3E}">
        <p14:creationId xmlns:p14="http://schemas.microsoft.com/office/powerpoint/2010/main" val="150956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is the English</a:t>
            </a:r>
            <a:r>
              <a:rPr lang="en-US" baseline="0" dirty="0" smtClean="0"/>
              <a:t> department conducting more meaningful course student learning outcomes? Years ago a</a:t>
            </a:r>
            <a:r>
              <a:rPr lang="en-US" dirty="0" smtClean="0"/>
              <a:t>fter extensive research and literature reviews, the English </a:t>
            </a:r>
            <a:r>
              <a:rPr lang="en-US" dirty="0" err="1" smtClean="0"/>
              <a:t>Dept</a:t>
            </a:r>
            <a:r>
              <a:rPr lang="en-US" baseline="0" dirty="0" smtClean="0"/>
              <a:t> developed a departmental primary trait essay rubric for diagnostic assessment purposes as part of a multiple measures assessment process. In 2012, the English department revised the original rubric so that it would focus on these six traits—unity/focus, etc. This rubric is used by the entire English department, with slight variations between English writing, creative writing, and literature rubrics. </a:t>
            </a:r>
          </a:p>
        </p:txBody>
      </p:sp>
      <p:sp>
        <p:nvSpPr>
          <p:cNvPr id="4" name="Slide Number Placeholder 3"/>
          <p:cNvSpPr>
            <a:spLocks noGrp="1"/>
          </p:cNvSpPr>
          <p:nvPr>
            <p:ph type="sldNum" sz="quarter" idx="10"/>
          </p:nvPr>
        </p:nvSpPr>
        <p:spPr/>
        <p:txBody>
          <a:bodyPr/>
          <a:lstStyle/>
          <a:p>
            <a:fld id="{05FC17A4-C4A2-4846-9C30-B16683C9BA78}" type="slidenum">
              <a:rPr lang="en-US" smtClean="0"/>
              <a:t>24</a:t>
            </a:fld>
            <a:endParaRPr lang="en-US"/>
          </a:p>
        </p:txBody>
      </p:sp>
    </p:spTree>
    <p:extLst>
      <p:ext uri="{BB962C8B-B14F-4D97-AF65-F5344CB8AC3E}">
        <p14:creationId xmlns:p14="http://schemas.microsoft.com/office/powerpoint/2010/main" val="3278257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this just replicate the sort created by Grades &amp; Passing the course?</a:t>
            </a:r>
          </a:p>
          <a:p>
            <a:r>
              <a:rPr lang="en-US" baseline="0" dirty="0" smtClean="0"/>
              <a:t>Is there any way to gather feedback from students regarding the challenges?</a:t>
            </a:r>
          </a:p>
          <a:p>
            <a:r>
              <a:rPr lang="en-US" baseline="0" dirty="0" smtClean="0"/>
              <a:t>Is this busy work? What is the value add for faculty? What is the level of feedback that is useful for faculty member? Existence of </a:t>
            </a:r>
          </a:p>
          <a:p>
            <a:r>
              <a:rPr lang="en-US" baseline="0" dirty="0" smtClean="0"/>
              <a:t>Implied comparison among faculty members is scary. The dialogue component. Is there a team environment in the department?</a:t>
            </a:r>
          </a:p>
          <a:p>
            <a:r>
              <a:rPr lang="en-US" baseline="0" dirty="0" smtClean="0"/>
              <a:t>Union issues of workload; union issues of faculty evaluation being negotiated. Lack of support for teaching PD. Probably works best in a large culture with a sense of mission and improving learning for students and/or a small department with one or two FT faculty members who want to be able to dialogue with a group of adjunct faculty. </a:t>
            </a:r>
          </a:p>
          <a:p>
            <a:r>
              <a:rPr lang="en-US" baseline="0" dirty="0" smtClean="0"/>
              <a:t>What have I heard regarding the morality and ethics.</a:t>
            </a:r>
          </a:p>
          <a:p>
            <a:r>
              <a:rPr lang="en-US" baseline="0" dirty="0" smtClean="0"/>
              <a:t>Predictive analytics document with section on the ethics of predictive analytics. Ethics of SLO disaggregation.</a:t>
            </a:r>
          </a:p>
          <a:p>
            <a:r>
              <a:rPr lang="en-US" baseline="0" dirty="0" smtClean="0"/>
              <a:t>Big Brother vs. Big Mother survey – </a:t>
            </a:r>
            <a:r>
              <a:rPr lang="en-US" baseline="0" dirty="0" err="1" smtClean="0"/>
              <a:t>Educause</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05FC17A4-C4A2-4846-9C30-B16683C9BA78}" type="slidenum">
              <a:rPr lang="en-US" smtClean="0"/>
              <a:t>25</a:t>
            </a:fld>
            <a:endParaRPr lang="en-US"/>
          </a:p>
        </p:txBody>
      </p:sp>
    </p:spTree>
    <p:extLst>
      <p:ext uri="{BB962C8B-B14F-4D97-AF65-F5344CB8AC3E}">
        <p14:creationId xmlns:p14="http://schemas.microsoft.com/office/powerpoint/2010/main" val="162260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a:t>
            </a:r>
            <a:r>
              <a:rPr lang="en-US" baseline="0" dirty="0" smtClean="0"/>
              <a:t> students are top performing group in SLOs, Asian students are top performing group for grades.</a:t>
            </a:r>
          </a:p>
          <a:p>
            <a:r>
              <a:rPr lang="en-US" baseline="0" dirty="0" smtClean="0"/>
              <a:t>SLO data may be more sensitive to equity issues. Equity gaps are more pronounced in the SLO data. Using the 80% rule there is no DI in terms of passing; however, using SLO data, Hispanic and Black students would both be considered to be disproportionately impacted.  A more discerning look at equity issues than pass rates?</a:t>
            </a:r>
          </a:p>
          <a:p>
            <a:endParaRPr lang="en-US" dirty="0" smtClean="0"/>
          </a:p>
          <a:p>
            <a:r>
              <a:rPr lang="en-US" dirty="0" smtClean="0"/>
              <a:t>Would</a:t>
            </a:r>
            <a:r>
              <a:rPr lang="en-US" baseline="0" dirty="0" smtClean="0"/>
              <a:t> be good to look at the proportion of “A” grades or “A/B” grades by ethnic group.</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26</a:t>
            </a:fld>
            <a:endParaRPr lang="en-US"/>
          </a:p>
        </p:txBody>
      </p:sp>
    </p:spTree>
    <p:extLst>
      <p:ext uri="{BB962C8B-B14F-4D97-AF65-F5344CB8AC3E}">
        <p14:creationId xmlns:p14="http://schemas.microsoft.com/office/powerpoint/2010/main" val="65894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stated in the ACCJC standard, identification</a:t>
            </a:r>
            <a:r>
              <a:rPr lang="en-US" sz="1200" baseline="0" dirty="0" smtClean="0"/>
              <a:t> of gaps lead to the implementation of strategies which may include the </a:t>
            </a:r>
            <a:r>
              <a:rPr lang="en-US" sz="1200" dirty="0" smtClean="0"/>
              <a:t>allocation or reallocation of human, fiscal and other resources…</a:t>
            </a:r>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05FC17A4-C4A2-4846-9C30-B16683C9BA78}" type="slidenum">
              <a:rPr lang="en-US" smtClean="0"/>
              <a:t>28</a:t>
            </a:fld>
            <a:endParaRPr lang="en-US"/>
          </a:p>
        </p:txBody>
      </p:sp>
    </p:spTree>
    <p:extLst>
      <p:ext uri="{BB962C8B-B14F-4D97-AF65-F5344CB8AC3E}">
        <p14:creationId xmlns:p14="http://schemas.microsoft.com/office/powerpoint/2010/main" val="4227175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Ideally, results inform and improve instruction by helping faculty identify areas of concern and potential for growth. Help develop best teaching practices. Help develop best teaching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5FC17A4-C4A2-4846-9C30-B16683C9BA78}" type="slidenum">
              <a:rPr lang="en-US" smtClean="0"/>
              <a:t>29</a:t>
            </a:fld>
            <a:endParaRPr lang="en-US"/>
          </a:p>
        </p:txBody>
      </p:sp>
    </p:spTree>
    <p:extLst>
      <p:ext uri="{BB962C8B-B14F-4D97-AF65-F5344CB8AC3E}">
        <p14:creationId xmlns:p14="http://schemas.microsoft.com/office/powerpoint/2010/main" val="2291986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 Privacy Rights, FERPA, and Disaggregated SLOs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noted in the 2010 ASCCC paper, </a:t>
            </a:r>
            <a:r>
              <a:rPr lang="en-US" sz="1200" kern="1200" dirty="0" smtClean="0">
                <a:solidFill>
                  <a:schemeClr val="tx1"/>
                </a:solidFill>
                <a:effectLst/>
                <a:latin typeface="+mn-lt"/>
                <a:ea typeface="+mn-ea"/>
                <a:cs typeface="+mn-cs"/>
                <a:hlinkClick r:id="rId3"/>
              </a:rPr>
              <a:t>Guiding Principles for SLO Assessment</a:t>
            </a:r>
            <a:r>
              <a:rPr lang="en-US" sz="1200" kern="1200" dirty="0" smtClean="0">
                <a:solidFill>
                  <a:schemeClr val="tx1"/>
                </a:solidFill>
                <a:effectLst/>
                <a:latin typeface="+mn-lt"/>
                <a:ea typeface="+mn-ea"/>
                <a:cs typeface="+mn-cs"/>
              </a:rPr>
              <a:t>, disaggregating SLOs can create a privacy issue. This is because when individual student records are created that contain identifiers a performance records, this comprises an educational record that is now subject to regulation by the Family Educational Rights and Privacy Act (FERPA). </a:t>
            </a:r>
          </a:p>
          <a:p>
            <a:r>
              <a:rPr lang="en-US" sz="1200" kern="1200" dirty="0" smtClean="0">
                <a:solidFill>
                  <a:schemeClr val="tx1"/>
                </a:solidFill>
                <a:effectLst/>
                <a:latin typeface="+mn-lt"/>
                <a:ea typeface="+mn-ea"/>
                <a:cs typeface="+mn-cs"/>
              </a:rPr>
              <a:t>Both CCSF and IVC provide the following three recommendations to ensure the privacy of students is protected.</a:t>
            </a:r>
          </a:p>
          <a:p>
            <a:pPr lvl="0"/>
            <a:r>
              <a:rPr lang="en-US" sz="1200" kern="1200" dirty="0" smtClean="0">
                <a:solidFill>
                  <a:schemeClr val="tx1"/>
                </a:solidFill>
                <a:effectLst/>
                <a:latin typeface="+mn-lt"/>
                <a:ea typeface="+mn-ea"/>
                <a:cs typeface="+mn-cs"/>
              </a:rPr>
              <a:t>Restrict access to these educational records to only those staff who have a legitimate educational interest and reason for viewing them. Student records should not be freely available to all faculty and staff, no more so than course grades are.</a:t>
            </a:r>
          </a:p>
          <a:p>
            <a:pPr lvl="0"/>
            <a:r>
              <a:rPr lang="en-US" sz="1200" kern="1200" dirty="0" smtClean="0">
                <a:solidFill>
                  <a:schemeClr val="tx1"/>
                </a:solidFill>
                <a:effectLst/>
                <a:latin typeface="+mn-lt"/>
                <a:ea typeface="+mn-ea"/>
                <a:cs typeface="+mn-cs"/>
              </a:rPr>
              <a:t>Restrict access based on individual employee logins such that only department members and others who are working with the data to evaluate and improve instruction and learning have access to the disaggregated SLO data. </a:t>
            </a:r>
          </a:p>
          <a:p>
            <a:pPr lvl="0"/>
            <a:r>
              <a:rPr lang="en-US" sz="1200" kern="1200" dirty="0" smtClean="0">
                <a:solidFill>
                  <a:schemeClr val="tx1"/>
                </a:solidFill>
                <a:effectLst/>
                <a:latin typeface="+mn-lt"/>
                <a:ea typeface="+mn-ea"/>
                <a:cs typeface="+mn-cs"/>
              </a:rPr>
              <a:t>Require FERPA training of all employees who will interacting with software where disaggregated SLO data is available. Santa Monica College has a good example of an introductory FERPA </a:t>
            </a:r>
            <a:r>
              <a:rPr lang="en-US" sz="1200" kern="1200" dirty="0" smtClean="0">
                <a:solidFill>
                  <a:schemeClr val="tx1"/>
                </a:solidFill>
                <a:effectLst/>
                <a:latin typeface="+mn-lt"/>
                <a:ea typeface="+mn-ea"/>
                <a:cs typeface="+mn-cs"/>
                <a:hlinkClick r:id="rId4" invalidUrl="http://www.smc.edu/EnrollmentDevelopment/Admissions/Pages/SMC FERPA Powerpoint 1 14 13.ppt"/>
              </a:rPr>
              <a:t>training module</a:t>
            </a:r>
            <a:r>
              <a:rPr lang="en-US" sz="1200" kern="120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hlinkClick r:id="rId5"/>
              </a:rPr>
              <a:t>test</a:t>
            </a:r>
            <a:r>
              <a:rPr lang="en-US" sz="1200" kern="1200" dirty="0" smtClean="0">
                <a:solidFill>
                  <a:schemeClr val="tx1"/>
                </a:solidFill>
                <a:effectLst/>
                <a:latin typeface="+mn-lt"/>
                <a:ea typeface="+mn-ea"/>
                <a:cs typeface="+mn-cs"/>
              </a:rPr>
              <a:t> available on their </a:t>
            </a:r>
            <a:r>
              <a:rPr lang="en-US" sz="1200" kern="1200" dirty="0" smtClean="0">
                <a:solidFill>
                  <a:schemeClr val="tx1"/>
                </a:solidFill>
                <a:effectLst/>
                <a:latin typeface="+mn-lt"/>
                <a:ea typeface="+mn-ea"/>
                <a:cs typeface="+mn-cs"/>
                <a:hlinkClick r:id="rId6"/>
              </a:rPr>
              <a:t>website</a:t>
            </a:r>
            <a:r>
              <a:rPr lang="en-US" sz="1200" kern="1200" dirty="0" smtClean="0">
                <a:solidFill>
                  <a:schemeClr val="tx1"/>
                </a:solidFill>
                <a:effectLst/>
                <a:latin typeface="+mn-lt"/>
                <a:ea typeface="+mn-ea"/>
                <a:cs typeface="+mn-cs"/>
              </a:rPr>
              <a:t> . </a:t>
            </a:r>
          </a:p>
          <a:p>
            <a:r>
              <a:rPr lang="en-US" sz="1200" kern="1200" dirty="0" smtClean="0">
                <a:solidFill>
                  <a:schemeClr val="tx1"/>
                </a:solidFill>
                <a:effectLst/>
                <a:latin typeface="+mn-lt"/>
                <a:ea typeface="+mn-ea"/>
                <a:cs typeface="+mn-cs"/>
              </a:rPr>
              <a:t> Needs a transition here. </a:t>
            </a:r>
          </a:p>
          <a:p>
            <a:r>
              <a:rPr lang="en-US" sz="1200" kern="1200" dirty="0" smtClean="0">
                <a:solidFill>
                  <a:schemeClr val="tx1"/>
                </a:solidFill>
                <a:effectLst/>
                <a:latin typeface="+mn-lt"/>
                <a:ea typeface="+mn-ea"/>
                <a:cs typeface="+mn-cs"/>
              </a:rPr>
              <a:t> Needs a brief conclusion.</a:t>
            </a:r>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33</a:t>
            </a:fld>
            <a:endParaRPr lang="en-US"/>
          </a:p>
        </p:txBody>
      </p:sp>
    </p:spTree>
    <p:extLst>
      <p:ext uri="{BB962C8B-B14F-4D97-AF65-F5344CB8AC3E}">
        <p14:creationId xmlns:p14="http://schemas.microsoft.com/office/powerpoint/2010/main" val="214618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Sounds</a:t>
            </a:r>
            <a:r>
              <a:rPr lang="en-US" baseline="0" dirty="0" smtClean="0"/>
              <a:t> similar to Student Equity Plan objectives</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a:t>
            </a:fld>
            <a:endParaRPr lang="en-US"/>
          </a:p>
        </p:txBody>
      </p:sp>
    </p:spTree>
    <p:extLst>
      <p:ext uri="{BB962C8B-B14F-4D97-AF65-F5344CB8AC3E}">
        <p14:creationId xmlns:p14="http://schemas.microsoft.com/office/powerpoint/2010/main" val="297453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classic low-hanging fruit approach</a:t>
            </a:r>
          </a:p>
        </p:txBody>
      </p:sp>
      <p:sp>
        <p:nvSpPr>
          <p:cNvPr id="4" name="Slide Number Placeholder 3"/>
          <p:cNvSpPr>
            <a:spLocks noGrp="1"/>
          </p:cNvSpPr>
          <p:nvPr>
            <p:ph type="sldNum" sz="quarter" idx="10"/>
          </p:nvPr>
        </p:nvSpPr>
        <p:spPr/>
        <p:txBody>
          <a:bodyPr/>
          <a:lstStyle/>
          <a:p>
            <a:fld id="{9B76EAC2-157E-434C-9995-73CD4FD359D0}" type="slidenum">
              <a:rPr lang="en-US" smtClean="0"/>
              <a:t>6</a:t>
            </a:fld>
            <a:endParaRPr lang="en-US"/>
          </a:p>
        </p:txBody>
      </p:sp>
    </p:spTree>
    <p:extLst>
      <p:ext uri="{BB962C8B-B14F-4D97-AF65-F5344CB8AC3E}">
        <p14:creationId xmlns:p14="http://schemas.microsoft.com/office/powerpoint/2010/main" val="336999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dual enrollment classes include non-dual enrollment students, SUR data must be collected in</a:t>
            </a:r>
            <a:r>
              <a:rPr lang="en-US" baseline="0" dirty="0" smtClean="0"/>
              <a:t> order to isolate the results of dual enrollment students.</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7</a:t>
            </a:fld>
            <a:endParaRPr lang="en-US"/>
          </a:p>
        </p:txBody>
      </p:sp>
    </p:spTree>
    <p:extLst>
      <p:ext uri="{BB962C8B-B14F-4D97-AF65-F5344CB8AC3E}">
        <p14:creationId xmlns:p14="http://schemas.microsoft.com/office/powerpoint/2010/main" val="189227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IVC</a:t>
            </a:r>
            <a:r>
              <a:rPr lang="en-US" baseline="0" dirty="0" smtClean="0"/>
              <a:t> has </a:t>
            </a:r>
            <a:r>
              <a:rPr lang="en-US" dirty="0" smtClean="0"/>
              <a:t>done it but we have only</a:t>
            </a:r>
            <a:r>
              <a:rPr lang="en-US" baseline="0" dirty="0" smtClean="0"/>
              <a:t> just started to look at the data. It hasn’t gone anywhere, yet. </a:t>
            </a:r>
            <a:endParaRPr lang="en-US" dirty="0" smtClean="0"/>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9</a:t>
            </a:fld>
            <a:endParaRPr lang="en-US"/>
          </a:p>
        </p:txBody>
      </p:sp>
    </p:spTree>
    <p:extLst>
      <p:ext uri="{BB962C8B-B14F-4D97-AF65-F5344CB8AC3E}">
        <p14:creationId xmlns:p14="http://schemas.microsoft.com/office/powerpoint/2010/main" val="259187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Meet</a:t>
            </a:r>
            <a:r>
              <a:rPr lang="en-US" baseline="0" dirty="0" smtClean="0"/>
              <a:t> with stakeholders, generate ideas for tools.</a:t>
            </a:r>
            <a:endParaRPr lang="en-US" dirty="0"/>
          </a:p>
        </p:txBody>
      </p:sp>
      <p:sp>
        <p:nvSpPr>
          <p:cNvPr id="4" name="Slide Number Placeholder 3"/>
          <p:cNvSpPr>
            <a:spLocks noGrp="1"/>
          </p:cNvSpPr>
          <p:nvPr>
            <p:ph type="sldNum" sz="quarter" idx="10"/>
          </p:nvPr>
        </p:nvSpPr>
        <p:spPr/>
        <p:txBody>
          <a:bodyPr/>
          <a:lstStyle/>
          <a:p>
            <a:fld id="{1B80AFB1-7216-481D-83AA-82D785A8C24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88873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b="1" dirty="0" smtClean="0"/>
              <a:t>PLN is intended to be:</a:t>
            </a:r>
          </a:p>
          <a:p>
            <a:pPr lvl="0"/>
            <a:r>
              <a:rPr lang="en-US" sz="2400" dirty="0" smtClean="0"/>
              <a:t>A resource of effective practices in the following areas:</a:t>
            </a:r>
          </a:p>
          <a:p>
            <a:pPr marL="800100" lvl="1" indent="-342900">
              <a:buFont typeface="Arial"/>
              <a:buChar char="•"/>
            </a:pPr>
            <a:r>
              <a:rPr lang="en-US" sz="2400" b="1" dirty="0" smtClean="0"/>
              <a:t>Integrated Planning</a:t>
            </a:r>
          </a:p>
          <a:p>
            <a:pPr marL="800100" lvl="1" indent="-342900">
              <a:buFont typeface="Arial"/>
              <a:buChar char="•"/>
            </a:pPr>
            <a:r>
              <a:rPr lang="en-US" sz="2400" b="1" dirty="0" smtClean="0"/>
              <a:t>Disaggregation of Data</a:t>
            </a:r>
          </a:p>
          <a:p>
            <a:pPr marL="800100" lvl="1" indent="-342900">
              <a:buFont typeface="Arial"/>
              <a:buChar char="•"/>
            </a:pPr>
            <a:r>
              <a:rPr lang="en-US" sz="2400" b="1" dirty="0" smtClean="0"/>
              <a:t>Strategic Enrollment Management</a:t>
            </a:r>
          </a:p>
          <a:p>
            <a:pPr marL="800100" lvl="1" indent="-342900">
              <a:buFont typeface="Arial"/>
              <a:buChar char="•"/>
            </a:pPr>
            <a:r>
              <a:rPr lang="en-US" sz="2400" dirty="0" smtClean="0"/>
              <a:t>Resource Allocation</a:t>
            </a:r>
          </a:p>
          <a:p>
            <a:pPr marL="800100" lvl="1" indent="-342900">
              <a:buFont typeface="Arial"/>
              <a:buChar char="•"/>
            </a:pPr>
            <a:r>
              <a:rPr lang="en-US" sz="2400" dirty="0" smtClean="0"/>
              <a:t>Governance</a:t>
            </a:r>
          </a:p>
          <a:p>
            <a:pPr lvl="0"/>
            <a:r>
              <a:rPr lang="en-US" sz="2400" b="1" dirty="0" smtClean="0"/>
              <a:t>It is intended to include:</a:t>
            </a:r>
          </a:p>
          <a:p>
            <a:pPr lvl="0"/>
            <a:r>
              <a:rPr lang="en-US" sz="2400" dirty="0" smtClean="0"/>
              <a:t>A template for implementing effective practices within the confines of the institution (examples and models for moving effective practices through local processes)</a:t>
            </a:r>
            <a:endParaRPr lang="en-US" sz="2400" dirty="0"/>
          </a:p>
        </p:txBody>
      </p:sp>
      <p:sp>
        <p:nvSpPr>
          <p:cNvPr id="4" name="Slide Number Placeholder 3"/>
          <p:cNvSpPr>
            <a:spLocks noGrp="1"/>
          </p:cNvSpPr>
          <p:nvPr>
            <p:ph type="sldNum" sz="quarter" idx="10"/>
          </p:nvPr>
        </p:nvSpPr>
        <p:spPr/>
        <p:txBody>
          <a:bodyPr/>
          <a:lstStyle/>
          <a:p>
            <a:fld id="{3D0B65F9-2CFB-4322-8E1C-CA470D29468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4875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B80AFB1-7216-481D-83AA-82D785A8C24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2445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2A038E70-A8D1-47CF-AB95-32C0D1ACE836}" type="datetime1">
              <a:rPr lang="en-US" smtClean="0">
                <a:solidFill>
                  <a:prstClr val="black">
                    <a:tint val="75000"/>
                  </a:prstClr>
                </a:solidFill>
              </a:rPr>
              <a:t>2/18/17</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ASCCC Accreditation Institute, Napa CA February 17-18, 2017</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D1AB05-421F-4C92-9264-8BDE5D278D9E}" type="datetime1">
              <a:rPr lang="en-US" smtClean="0">
                <a:solidFill>
                  <a:prstClr val="black">
                    <a:tint val="75000"/>
                  </a:prstClr>
                </a:solidFill>
              </a:rPr>
              <a:t>2/18/17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35E356-0D18-4B68-9A61-CFD641BE2F50}" type="datetime1">
              <a:rPr lang="en-US" smtClean="0">
                <a:solidFill>
                  <a:prstClr val="black">
                    <a:tint val="75000"/>
                  </a:prstClr>
                </a:solidFill>
              </a:rPr>
              <a:t>2/18/17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719B9-41D7-4F71-8731-89EB12822A1E}" type="datetime1">
              <a:rPr lang="en-US" smtClean="0">
                <a:solidFill>
                  <a:prstClr val="black">
                    <a:tint val="75000"/>
                  </a:prstClr>
                </a:solidFill>
              </a:rPr>
              <a:t>2/18/17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0A547-1479-42D8-907A-F0C2488B1885}" type="datetime1">
              <a:rPr lang="en-US" smtClean="0">
                <a:solidFill>
                  <a:prstClr val="black">
                    <a:tint val="75000"/>
                  </a:prstClr>
                </a:solidFill>
              </a:rPr>
              <a:t>2/18/17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DF9B4-0469-4D99-A089-2431FEBB0353}" type="datetime1">
              <a:rPr lang="en-US" smtClean="0">
                <a:solidFill>
                  <a:prstClr val="black">
                    <a:tint val="75000"/>
                  </a:prstClr>
                </a:solidFill>
              </a:rPr>
              <a:t>2/18/17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0B038-001A-4ED4-B614-F84E4F2C3231}" type="datetime1">
              <a:rPr lang="en-US" smtClean="0">
                <a:solidFill>
                  <a:prstClr val="black">
                    <a:tint val="75000"/>
                  </a:prstClr>
                </a:solidFill>
              </a:rPr>
              <a:t>2/18/17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2FB45-DC09-434E-80B5-584CC20031E5}" type="datetime1">
              <a:rPr lang="en-US" smtClean="0">
                <a:solidFill>
                  <a:prstClr val="black">
                    <a:tint val="75000"/>
                  </a:prstClr>
                </a:solidFill>
              </a:rPr>
              <a:t>2/18/17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7872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2425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2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AFD3F-8B85-490E-9349-7441B4130A54}" type="datetime1">
              <a:rPr lang="en-US" smtClean="0"/>
              <a:t>2/18/17</a:t>
            </a:fld>
            <a:endParaRPr lang="en-US"/>
          </a:p>
        </p:txBody>
      </p:sp>
      <p:sp>
        <p:nvSpPr>
          <p:cNvPr id="5" name="Footer Placeholder 4"/>
          <p:cNvSpPr>
            <a:spLocks noGrp="1"/>
          </p:cNvSpPr>
          <p:nvPr>
            <p:ph type="ftr" sz="quarter" idx="11"/>
          </p:nvPr>
        </p:nvSpPr>
        <p:spPr/>
        <p:txBody>
          <a:bodyPr/>
          <a:lstStyle/>
          <a:p>
            <a:r>
              <a:rPr lang="en-US" smtClean="0"/>
              <a:t>ASCCC Accreditation Institute, Napa CA February 17-18, 2017</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41667451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321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2210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6343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854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66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957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218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643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0078022"/>
      </p:ext>
    </p:extLst>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F34F93-F77E-4C1A-AF73-23778D08564B}" type="datetime1">
              <a:rPr lang="en-US" smtClean="0"/>
              <a:t>2/18/17</a:t>
            </a:fld>
            <a:endParaRPr lang="en-US"/>
          </a:p>
        </p:txBody>
      </p:sp>
      <p:sp>
        <p:nvSpPr>
          <p:cNvPr id="6" name="Footer Placeholder 5"/>
          <p:cNvSpPr>
            <a:spLocks noGrp="1"/>
          </p:cNvSpPr>
          <p:nvPr>
            <p:ph type="ftr" sz="quarter" idx="11"/>
          </p:nvPr>
        </p:nvSpPr>
        <p:spPr/>
        <p:txBody>
          <a:bodyPr/>
          <a:lstStyle/>
          <a:p>
            <a:r>
              <a:rPr lang="en-US" smtClean="0"/>
              <a:t>ASCCC Accreditation Institute, Napa CA February 17-18, 2017</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058E73-2755-4558-B44C-B62263C710FC}" type="datetime1">
              <a:rPr lang="en-US" smtClean="0"/>
              <a:t>2/18/17</a:t>
            </a:fld>
            <a:endParaRPr lang="en-US"/>
          </a:p>
        </p:txBody>
      </p:sp>
      <p:sp>
        <p:nvSpPr>
          <p:cNvPr id="4" name="Footer Placeholder 3"/>
          <p:cNvSpPr>
            <a:spLocks noGrp="1"/>
          </p:cNvSpPr>
          <p:nvPr>
            <p:ph type="ftr" sz="quarter" idx="11"/>
          </p:nvPr>
        </p:nvSpPr>
        <p:spPr/>
        <p:txBody>
          <a:bodyPr/>
          <a:lstStyle/>
          <a:p>
            <a:r>
              <a:rPr lang="en-US" smtClean="0"/>
              <a:t>ASCCC Accreditation Institute, Napa CA February 17-18, 2017</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89882-D881-4A43-9ACD-7E1F1A946FAD}" type="datetime1">
              <a:rPr lang="en-US" smtClean="0"/>
              <a:t>2/18/17</a:t>
            </a:fld>
            <a:endParaRPr lang="en-US"/>
          </a:p>
        </p:txBody>
      </p:sp>
      <p:sp>
        <p:nvSpPr>
          <p:cNvPr id="3" name="Footer Placeholder 2"/>
          <p:cNvSpPr>
            <a:spLocks noGrp="1"/>
          </p:cNvSpPr>
          <p:nvPr>
            <p:ph type="ftr" sz="quarter" idx="11"/>
          </p:nvPr>
        </p:nvSpPr>
        <p:spPr/>
        <p:txBody>
          <a:bodyPr/>
          <a:lstStyle/>
          <a:p>
            <a:r>
              <a:rPr lang="en-US" smtClean="0"/>
              <a:t>ASCCC Accreditation Institute, Napa CA February 17-18, 2017</a:t>
            </a:r>
            <a:endParaRPr lang="en-US"/>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2055540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76E76A1A-0AD3-43A5-8F6A-C334C16937C7}" type="datetime1">
              <a:rPr lang="en-US" smtClean="0">
                <a:solidFill>
                  <a:prstClr val="black">
                    <a:tint val="75000"/>
                  </a:prstClr>
                </a:solidFill>
              </a:rPr>
              <a:t>2/18/17</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ASCCC Accreditation Institute, Napa CA February 17-18, 2017</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7FDAB-8586-471B-B9B5-219E16A10821}" type="datetime1">
              <a:rPr lang="en-US" smtClean="0">
                <a:solidFill>
                  <a:prstClr val="black">
                    <a:tint val="75000"/>
                  </a:prstClr>
                </a:solidFill>
              </a:rPr>
              <a:t>2/18/17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CC7FD-CD3F-4BF8-A16D-AD135A260C9B}" type="datetime1">
              <a:rPr lang="en-US" smtClean="0">
                <a:solidFill>
                  <a:prstClr val="black">
                    <a:tint val="75000"/>
                  </a:prstClr>
                </a:solidFill>
              </a:rPr>
              <a:t>2/18/17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B203E8-0644-4B6C-BF83-27FE05762910}" type="datetime1">
              <a:rPr lang="en-US" smtClean="0">
                <a:solidFill>
                  <a:prstClr val="black">
                    <a:tint val="75000"/>
                  </a:prstClr>
                </a:solidFill>
              </a:rPr>
              <a:t>2/18/17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3.xml"/><Relationship Id="rId14" Type="http://schemas.openxmlformats.org/officeDocument/2006/relationships/image" Target="../media/image3.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1D3C7-413B-4C02-80D2-54368C513550}" type="datetime1">
              <a:rPr lang="en-US" smtClean="0">
                <a:solidFill>
                  <a:prstClr val="black">
                    <a:tint val="75000"/>
                  </a:prstClr>
                </a:solidFill>
              </a:rPr>
              <a:t>2/18/17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ASCCC Accreditation Institute, Napa CA February 17-18, 2017</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21ABF-D29F-4846-B804-351D4FB4328F}" type="datetime1">
              <a:rPr lang="en-US" smtClean="0">
                <a:solidFill>
                  <a:prstClr val="black">
                    <a:tint val="75000"/>
                  </a:prstClr>
                </a:solidFill>
              </a:rPr>
              <a:t>2/18/17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ASCCC Accreditation Institute, Napa CA February 17-18, 2017</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6986B-CBBE-4669-BA39-811AC814BE82}" type="datetimeFigureOut">
              <a:rPr lang="en-US" smtClean="0">
                <a:solidFill>
                  <a:prstClr val="black">
                    <a:tint val="75000"/>
                  </a:prstClr>
                </a:solidFill>
              </a:rPr>
              <a:pPr/>
              <a:t>2/18/17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3DE10-E6D8-4C2D-9EA1-E43C69A75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8278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s://prolearningnetwork.cccco.edu/" TargetMode="External"/><Relationship Id="rId5" Type="http://schemas.openxmlformats.org/officeDocument/2006/relationships/image" Target="../media/image5.tiff"/><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s://prolearningnetwork.cccco.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0" i="0" dirty="0"/>
              <a:t/>
            </a:r>
            <a:br>
              <a:rPr lang="en-US" sz="4000" b="0" i="0" dirty="0"/>
            </a:br>
            <a:r>
              <a:rPr lang="en-US" sz="4000" b="0" i="0" dirty="0"/>
              <a:t> </a:t>
            </a:r>
            <a:r>
              <a:rPr lang="en-US" sz="4000" i="0" dirty="0"/>
              <a:t>Scanning the Horizon: New Requirements for Disaggregating Achievement and Outcomes Data</a:t>
            </a:r>
            <a:endParaRPr lang="en-US" sz="4000" dirty="0"/>
          </a:p>
        </p:txBody>
      </p:sp>
      <p:sp>
        <p:nvSpPr>
          <p:cNvPr id="3" name="Subtitle 2"/>
          <p:cNvSpPr>
            <a:spLocks noGrp="1"/>
          </p:cNvSpPr>
          <p:nvPr>
            <p:ph type="subTitle" idx="1"/>
          </p:nvPr>
        </p:nvSpPr>
        <p:spPr/>
        <p:txBody>
          <a:bodyPr>
            <a:normAutofit lnSpcReduction="10000"/>
          </a:bodyPr>
          <a:lstStyle/>
          <a:p>
            <a:endParaRPr lang="en-US" b="0" i="0" dirty="0"/>
          </a:p>
          <a:p>
            <a:r>
              <a:rPr lang="en-US" b="0" i="0" dirty="0"/>
              <a:t> Randy Beach, ASCCC </a:t>
            </a:r>
            <a:r>
              <a:rPr lang="en-US" b="0" i="0" dirty="0" smtClean="0"/>
              <a:t>South </a:t>
            </a:r>
            <a:r>
              <a:rPr lang="en-US" b="0" i="0" dirty="0"/>
              <a:t>Representative </a:t>
            </a:r>
          </a:p>
          <a:p>
            <a:r>
              <a:rPr lang="en-US" b="0" i="0" dirty="0"/>
              <a:t>Craig Hayward, </a:t>
            </a:r>
            <a:r>
              <a:rPr lang="en-US" b="0" i="0" dirty="0" smtClean="0"/>
              <a:t>Bakersfield College Institutional Researcher &amp; Senior Consulting Researcher, the RP Group</a:t>
            </a:r>
          </a:p>
          <a:p>
            <a:endParaRPr lang="en-US" b="0" i="0" dirty="0"/>
          </a:p>
        </p:txBody>
      </p:sp>
    </p:spTree>
    <p:extLst>
      <p:ext uri="{BB962C8B-B14F-4D97-AF65-F5344CB8AC3E}">
        <p14:creationId xmlns:p14="http://schemas.microsoft.com/office/powerpoint/2010/main" val="295859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3" name="Content Placeholder 2"/>
          <p:cNvSpPr>
            <a:spLocks noGrp="1"/>
          </p:cNvSpPr>
          <p:nvPr>
            <p:ph idx="1"/>
          </p:nvPr>
        </p:nvSpPr>
        <p:spPr>
          <a:xfrm>
            <a:off x="309563" y="1585913"/>
            <a:ext cx="10691813" cy="4525963"/>
          </a:xfrm>
        </p:spPr>
        <p:txBody>
          <a:bodyPr>
            <a:normAutofit/>
          </a:bodyPr>
          <a:lstStyle/>
          <a:p>
            <a:r>
              <a:rPr lang="en-US" b="1" dirty="0"/>
              <a:t>Survey the field for promising practices and processes</a:t>
            </a:r>
          </a:p>
          <a:p>
            <a:r>
              <a:rPr lang="en-US" dirty="0"/>
              <a:t>Identify areas in which data disaggregation would be helpful</a:t>
            </a:r>
          </a:p>
          <a:p>
            <a:r>
              <a:rPr lang="en-US" dirty="0"/>
              <a:t>Support various stakeholders with presentations and training</a:t>
            </a:r>
          </a:p>
          <a:p>
            <a:r>
              <a:rPr lang="en-US" dirty="0" smtClean="0"/>
              <a:t>Convey the relevance and value of data disaggregation</a:t>
            </a:r>
          </a:p>
          <a:p>
            <a:r>
              <a:rPr lang="en-US" dirty="0" smtClean="0"/>
              <a:t>Develop a presence on the Professional Learning Network (PLN) to house an array of digital resources </a:t>
            </a:r>
          </a:p>
          <a:p>
            <a:r>
              <a:rPr lang="en-US" dirty="0" smtClean="0"/>
              <a:t>Develop an active </a:t>
            </a:r>
            <a:r>
              <a:rPr lang="en-US" b="1" dirty="0" smtClean="0"/>
              <a:t>community of practice</a:t>
            </a:r>
          </a:p>
        </p:txBody>
      </p:sp>
    </p:spTree>
    <p:extLst>
      <p:ext uri="{BB962C8B-B14F-4D97-AF65-F5344CB8AC3E}">
        <p14:creationId xmlns:p14="http://schemas.microsoft.com/office/powerpoint/2010/main" val="3653882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2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124200" y="304800"/>
            <a:ext cx="6248401" cy="1569660"/>
          </a:xfrm>
          <a:prstGeom prst="rect">
            <a:avLst/>
          </a:prstGeom>
          <a:noFill/>
        </p:spPr>
        <p:txBody>
          <a:bodyPr wrap="square" rtlCol="0">
            <a:spAutoFit/>
          </a:bodyPr>
          <a:lstStyle/>
          <a:p>
            <a:pPr algn="ctr"/>
            <a:r>
              <a:rPr lang="en-US" sz="4800" dirty="0">
                <a:solidFill>
                  <a:srgbClr val="09253F"/>
                </a:solidFill>
                <a:latin typeface="Rockwell"/>
                <a:cs typeface="Rockwell"/>
              </a:rPr>
              <a:t>Professional Learning Network</a:t>
            </a:r>
          </a:p>
        </p:txBody>
      </p:sp>
      <p:sp>
        <p:nvSpPr>
          <p:cNvPr id="8" name="TextBox 7"/>
          <p:cNvSpPr txBox="1"/>
          <p:nvPr/>
        </p:nvSpPr>
        <p:spPr>
          <a:xfrm>
            <a:off x="1981200" y="1981202"/>
            <a:ext cx="7467600" cy="830997"/>
          </a:xfrm>
          <a:prstGeom prst="rect">
            <a:avLst/>
          </a:prstGeom>
          <a:noFill/>
        </p:spPr>
        <p:txBody>
          <a:bodyPr wrap="square" rtlCol="0">
            <a:spAutoFit/>
          </a:bodyPr>
          <a:lstStyle/>
          <a:p>
            <a:r>
              <a:rPr lang="en-US" sz="2400" dirty="0">
                <a:solidFill>
                  <a:prstClr val="black"/>
                </a:solidFill>
              </a:rPr>
              <a:t>A </a:t>
            </a:r>
            <a:r>
              <a:rPr lang="en-US" sz="2400" dirty="0" smtClean="0">
                <a:solidFill>
                  <a:prstClr val="black"/>
                </a:solidFill>
              </a:rPr>
              <a:t>dynamic repository </a:t>
            </a:r>
            <a:r>
              <a:rPr lang="en-US" sz="2400" dirty="0">
                <a:solidFill>
                  <a:prstClr val="black"/>
                </a:solidFill>
              </a:rPr>
              <a:t>of effective practices, trainings and other resources (</a:t>
            </a:r>
            <a:r>
              <a:rPr lang="en-US" sz="2400" dirty="0">
                <a:solidFill>
                  <a:prstClr val="black"/>
                </a:solidFill>
                <a:hlinkClick r:id="rId4"/>
              </a:rPr>
              <a:t>https://prolearningnetwork.cccco.edu/</a:t>
            </a:r>
            <a:r>
              <a:rPr lang="en-US" sz="2400" dirty="0">
                <a:solidFill>
                  <a:prstClr val="black"/>
                </a:solidFill>
              </a:rPr>
              <a:t>) </a:t>
            </a:r>
            <a:endParaRPr lang="en-US" sz="2000" dirty="0">
              <a:solidFill>
                <a:prstClr val="black"/>
              </a:solidFill>
            </a:endParaRPr>
          </a:p>
        </p:txBody>
      </p:sp>
      <p:pic>
        <p:nvPicPr>
          <p:cNvPr id="3" name="Picture 2"/>
          <p:cNvPicPr>
            <a:picLocks noChangeAspect="1"/>
          </p:cNvPicPr>
          <p:nvPr/>
        </p:nvPicPr>
        <p:blipFill>
          <a:blip r:embed="rId5"/>
          <a:stretch>
            <a:fillRect/>
          </a:stretch>
        </p:blipFill>
        <p:spPr>
          <a:xfrm>
            <a:off x="1608667" y="2918941"/>
            <a:ext cx="8551333" cy="3414721"/>
          </a:xfrm>
          <a:prstGeom prst="rect">
            <a:avLst/>
          </a:prstGeom>
        </p:spPr>
      </p:pic>
    </p:spTree>
    <p:extLst>
      <p:ext uri="{BB962C8B-B14F-4D97-AF65-F5344CB8AC3E}">
        <p14:creationId xmlns:p14="http://schemas.microsoft.com/office/powerpoint/2010/main" val="72241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Disaggregation Landing Page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9050" y="-11058"/>
            <a:ext cx="8499003" cy="6885269"/>
          </a:xfrm>
        </p:spPr>
      </p:pic>
    </p:spTree>
    <p:extLst>
      <p:ext uri="{BB962C8B-B14F-4D97-AF65-F5344CB8AC3E}">
        <p14:creationId xmlns:p14="http://schemas.microsoft.com/office/powerpoint/2010/main" val="382399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of the DD A.S.K.</a:t>
            </a:r>
            <a:endParaRPr lang="en-US" dirty="0"/>
          </a:p>
        </p:txBody>
      </p:sp>
      <p:sp>
        <p:nvSpPr>
          <p:cNvPr id="3" name="Content Placeholder 2"/>
          <p:cNvSpPr>
            <a:spLocks noGrp="1"/>
          </p:cNvSpPr>
          <p:nvPr>
            <p:ph idx="1"/>
          </p:nvPr>
        </p:nvSpPr>
        <p:spPr>
          <a:xfrm>
            <a:off x="2952750" y="1417638"/>
            <a:ext cx="6286500" cy="4525963"/>
          </a:xfrm>
        </p:spPr>
        <p:txBody>
          <a:bodyPr>
            <a:normAutofit fontScale="92500" lnSpcReduction="20000"/>
          </a:bodyPr>
          <a:lstStyle/>
          <a:p>
            <a:r>
              <a:rPr lang="en-US" dirty="0"/>
              <a:t>Equity &amp; Disproportionate Impact	</a:t>
            </a:r>
          </a:p>
          <a:p>
            <a:r>
              <a:rPr lang="en-US" dirty="0"/>
              <a:t>Basic Skills	</a:t>
            </a:r>
          </a:p>
          <a:p>
            <a:r>
              <a:rPr lang="en-US" dirty="0" smtClean="0"/>
              <a:t>SLOs</a:t>
            </a:r>
          </a:p>
          <a:p>
            <a:r>
              <a:rPr lang="en-US" dirty="0" smtClean="0"/>
              <a:t>Program </a:t>
            </a:r>
            <a:r>
              <a:rPr lang="en-US" dirty="0"/>
              <a:t>Review   </a:t>
            </a:r>
            <a:endParaRPr lang="en-US" dirty="0" smtClean="0"/>
          </a:p>
          <a:p>
            <a:r>
              <a:rPr lang="en-US" dirty="0" smtClean="0"/>
              <a:t>CTE</a:t>
            </a:r>
            <a:r>
              <a:rPr lang="en-US" dirty="0"/>
              <a:t>	</a:t>
            </a:r>
            <a:endParaRPr lang="en-US" dirty="0" smtClean="0"/>
          </a:p>
          <a:p>
            <a:r>
              <a:rPr lang="en-US" dirty="0" smtClean="0"/>
              <a:t>Accountability    </a:t>
            </a:r>
          </a:p>
          <a:p>
            <a:r>
              <a:rPr lang="en-US" dirty="0" smtClean="0"/>
              <a:t>Institutional Effectiveness</a:t>
            </a:r>
          </a:p>
          <a:p>
            <a:r>
              <a:rPr lang="en-US" dirty="0" smtClean="0"/>
              <a:t>Student Success</a:t>
            </a:r>
          </a:p>
          <a:p>
            <a:r>
              <a:rPr lang="en-US" dirty="0" smtClean="0"/>
              <a:t>Visualization of disaggregated data</a:t>
            </a:r>
            <a:endParaRPr lang="en-US" dirty="0"/>
          </a:p>
        </p:txBody>
      </p:sp>
    </p:spTree>
    <p:extLst>
      <p:ext uri="{BB962C8B-B14F-4D97-AF65-F5344CB8AC3E}">
        <p14:creationId xmlns:p14="http://schemas.microsoft.com/office/powerpoint/2010/main" val="1399395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Difficulty Ratings for Tools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0808" r="75957" b="15689"/>
          <a:stretch/>
        </p:blipFill>
        <p:spPr>
          <a:xfrm>
            <a:off x="6963911" y="2093118"/>
            <a:ext cx="1737175" cy="4414838"/>
          </a:xfrm>
        </p:spPr>
      </p:pic>
      <p:sp>
        <p:nvSpPr>
          <p:cNvPr id="5" name="Right Arrow 4"/>
          <p:cNvSpPr/>
          <p:nvPr/>
        </p:nvSpPr>
        <p:spPr>
          <a:xfrm>
            <a:off x="3615874" y="2093118"/>
            <a:ext cx="3348037" cy="84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Public data, Excel</a:t>
            </a:r>
            <a:endParaRPr lang="en-US" dirty="0">
              <a:solidFill>
                <a:prstClr val="white"/>
              </a:solidFill>
            </a:endParaRPr>
          </a:p>
        </p:txBody>
      </p:sp>
      <p:sp>
        <p:nvSpPr>
          <p:cNvPr id="6" name="Right Arrow 5"/>
          <p:cNvSpPr/>
          <p:nvPr/>
        </p:nvSpPr>
        <p:spPr>
          <a:xfrm>
            <a:off x="3615873" y="3158727"/>
            <a:ext cx="3348037" cy="84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Custom data, Excel</a:t>
            </a:r>
            <a:endParaRPr lang="en-US" dirty="0">
              <a:solidFill>
                <a:prstClr val="white"/>
              </a:solidFill>
            </a:endParaRPr>
          </a:p>
        </p:txBody>
      </p:sp>
      <p:sp>
        <p:nvSpPr>
          <p:cNvPr id="7" name="Right Arrow 6"/>
          <p:cNvSpPr/>
          <p:nvPr/>
        </p:nvSpPr>
        <p:spPr>
          <a:xfrm>
            <a:off x="3615873" y="4224337"/>
            <a:ext cx="3348037" cy="84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FERPA data and/or Adv. Stats</a:t>
            </a:r>
            <a:endParaRPr lang="en-US" dirty="0">
              <a:solidFill>
                <a:prstClr val="white"/>
              </a:solidFill>
            </a:endParaRPr>
          </a:p>
        </p:txBody>
      </p:sp>
      <p:sp>
        <p:nvSpPr>
          <p:cNvPr id="3" name="Rectangle 2"/>
          <p:cNvSpPr/>
          <p:nvPr/>
        </p:nvSpPr>
        <p:spPr>
          <a:xfrm>
            <a:off x="6620933" y="5401733"/>
            <a:ext cx="2692400" cy="948267"/>
          </a:xfrm>
          <a:prstGeom prst="rect">
            <a:avLst/>
          </a:prstGeom>
          <a:solidFill>
            <a:schemeClr val="bg1"/>
          </a:solidFill>
          <a:ln>
            <a:noFill/>
          </a:ln>
          <a:effectLst>
            <a:outerShdw blurRad="40000" dist="23000" dir="5400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928687"/>
            <a:ext cx="4011084" cy="1162050"/>
          </a:xfrm>
        </p:spPr>
        <p:txBody>
          <a:bodyPr/>
          <a:lstStyle/>
          <a:p>
            <a:r>
              <a:rPr lang="en-US" dirty="0" smtClean="0"/>
              <a:t>What’s in a </a:t>
            </a:r>
            <a:r>
              <a:rPr lang="en-US" sz="2400" dirty="0" smtClean="0"/>
              <a:t>tool in the DD ASK</a:t>
            </a:r>
            <a:r>
              <a:rPr lang="en-US" dirty="0" smtClean="0"/>
              <a:t>?</a:t>
            </a:r>
            <a:endParaRPr lang="en-US" dirty="0"/>
          </a:p>
        </p:txBody>
      </p:sp>
      <p:sp>
        <p:nvSpPr>
          <p:cNvPr id="3" name="Content Placeholder 2"/>
          <p:cNvSpPr>
            <a:spLocks noGrp="1"/>
          </p:cNvSpPr>
          <p:nvPr>
            <p:ph idx="1"/>
          </p:nvPr>
        </p:nvSpPr>
        <p:spPr>
          <a:xfrm>
            <a:off x="4620685" y="1028700"/>
            <a:ext cx="6815667" cy="5240339"/>
          </a:xfrm>
        </p:spPr>
        <p:txBody>
          <a:bodyPr/>
          <a:lstStyle/>
          <a:p>
            <a:r>
              <a:rPr lang="en-US" dirty="0"/>
              <a:t>Problem statement/hypothesis</a:t>
            </a:r>
          </a:p>
          <a:p>
            <a:r>
              <a:rPr lang="en-US" dirty="0"/>
              <a:t>Case Study/Example</a:t>
            </a:r>
          </a:p>
          <a:p>
            <a:r>
              <a:rPr lang="en-US" dirty="0"/>
              <a:t>Graphic or data visualization</a:t>
            </a:r>
          </a:p>
          <a:p>
            <a:r>
              <a:rPr lang="en-US" dirty="0"/>
              <a:t>Step-by-step “how-to” instructions</a:t>
            </a:r>
          </a:p>
          <a:p>
            <a:r>
              <a:rPr lang="en-US" dirty="0" smtClean="0"/>
              <a:t>Conclusions</a:t>
            </a:r>
            <a:r>
              <a:rPr lang="en-US" dirty="0"/>
              <a:t>, Considerations &amp; Caveats</a:t>
            </a:r>
          </a:p>
          <a:p>
            <a:r>
              <a:rPr lang="en-US" dirty="0" smtClean="0"/>
              <a:t>References</a:t>
            </a:r>
          </a:p>
          <a:p>
            <a:r>
              <a:rPr lang="en-US" dirty="0"/>
              <a:t>Resources </a:t>
            </a:r>
            <a:r>
              <a:rPr lang="en-US" dirty="0" smtClean="0"/>
              <a:t>&amp; multimedia</a:t>
            </a:r>
            <a:endParaRPr lang="en-US" dirty="0"/>
          </a:p>
          <a:p>
            <a:r>
              <a:rPr lang="en-US" dirty="0" smtClean="0"/>
              <a:t>Extended </a:t>
            </a:r>
            <a:r>
              <a:rPr lang="en-US" dirty="0"/>
              <a:t>material/Deep </a:t>
            </a:r>
            <a:r>
              <a:rPr lang="en-US" dirty="0" smtClean="0"/>
              <a:t>cuts</a:t>
            </a:r>
            <a:endParaRPr lang="en-US" dirty="0"/>
          </a:p>
        </p:txBody>
      </p:sp>
      <p:sp>
        <p:nvSpPr>
          <p:cNvPr id="4" name="Text Placeholder 3"/>
          <p:cNvSpPr>
            <a:spLocks noGrp="1"/>
          </p:cNvSpPr>
          <p:nvPr>
            <p:ph type="body" sz="half" idx="2"/>
          </p:nvPr>
        </p:nvSpPr>
        <p:spPr>
          <a:xfrm>
            <a:off x="609601" y="2190750"/>
            <a:ext cx="4011084" cy="3935414"/>
          </a:xfrm>
        </p:spPr>
        <p:txBody>
          <a:bodyPr>
            <a:normAutofit/>
          </a:bodyPr>
          <a:lstStyle/>
          <a:p>
            <a:r>
              <a:rPr lang="en-US" sz="2000" dirty="0" smtClean="0"/>
              <a:t>At their core, DD tools have a write-up that conforms to a standard look and feel. Additional multi-media resources such as video capture with voice over narration will be linked in the Applied Solution Kit area of the PLN and, </a:t>
            </a:r>
            <a:r>
              <a:rPr lang="en-US" sz="2000" dirty="0"/>
              <a:t>through the use of meta-data </a:t>
            </a:r>
            <a:r>
              <a:rPr lang="en-US" sz="2000" dirty="0" smtClean="0"/>
              <a:t>tagging, tools will also be available via direct search.</a:t>
            </a:r>
            <a:endParaRPr lang="en-US" sz="2000" dirty="0"/>
          </a:p>
        </p:txBody>
      </p:sp>
    </p:spTree>
    <p:extLst>
      <p:ext uri="{BB962C8B-B14F-4D97-AF65-F5344CB8AC3E}">
        <p14:creationId xmlns:p14="http://schemas.microsoft.com/office/powerpoint/2010/main" val="738330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can DD do for you?</a:t>
            </a:r>
            <a:endParaRPr lang="en-US" dirty="0"/>
          </a:p>
        </p:txBody>
      </p:sp>
      <p:sp>
        <p:nvSpPr>
          <p:cNvPr id="5" name="Content Placeholder 4"/>
          <p:cNvSpPr>
            <a:spLocks noGrp="1"/>
          </p:cNvSpPr>
          <p:nvPr>
            <p:ph idx="1"/>
          </p:nvPr>
        </p:nvSpPr>
        <p:spPr>
          <a:xfrm>
            <a:off x="609600" y="1600201"/>
            <a:ext cx="10563225" cy="4525963"/>
          </a:xfrm>
        </p:spPr>
        <p:txBody>
          <a:bodyPr/>
          <a:lstStyle/>
          <a:p>
            <a:r>
              <a:rPr lang="en-US" dirty="0" smtClean="0"/>
              <a:t>Enhance equity by sharing good practices in disaggregation</a:t>
            </a:r>
          </a:p>
          <a:p>
            <a:pPr lvl="1"/>
            <a:r>
              <a:rPr lang="en-US" dirty="0" smtClean="0"/>
              <a:t>Univariate vs. bivariate vs. multivariate disaggregation</a:t>
            </a:r>
            <a:endParaRPr lang="en-US" dirty="0"/>
          </a:p>
          <a:p>
            <a:pPr lvl="1"/>
            <a:r>
              <a:rPr lang="en-US" dirty="0" smtClean="0"/>
              <a:t>Identify valuable data sources useful for equity &amp; improved institutional effectiveness via with relatively short time frames</a:t>
            </a:r>
          </a:p>
          <a:p>
            <a:r>
              <a:rPr lang="en-US" dirty="0" smtClean="0"/>
              <a:t>Empower additional people</a:t>
            </a:r>
          </a:p>
          <a:p>
            <a:pPr lvl="1"/>
            <a:r>
              <a:rPr lang="en-US" dirty="0" smtClean="0"/>
              <a:t>“Green Circle” analyses are open to all</a:t>
            </a:r>
          </a:p>
          <a:p>
            <a:r>
              <a:rPr lang="en-US" dirty="0" smtClean="0"/>
              <a:t>Give your data savants additional tools for their toolkit</a:t>
            </a:r>
          </a:p>
          <a:p>
            <a:pPr lvl="1"/>
            <a:r>
              <a:rPr lang="en-US" dirty="0" smtClean="0"/>
              <a:t>Sharing good practices, FERPA guidance &amp; other caveats</a:t>
            </a:r>
          </a:p>
          <a:p>
            <a:pPr lvl="1"/>
            <a:endParaRPr lang="en-US" dirty="0"/>
          </a:p>
        </p:txBody>
      </p:sp>
    </p:spTree>
    <p:extLst>
      <p:ext uri="{BB962C8B-B14F-4D97-AF65-F5344CB8AC3E}">
        <p14:creationId xmlns:p14="http://schemas.microsoft.com/office/powerpoint/2010/main" val="3522982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input &amp; feedback</a:t>
            </a:r>
            <a:endParaRPr lang="en-US" dirty="0"/>
          </a:p>
        </p:txBody>
      </p:sp>
      <p:sp>
        <p:nvSpPr>
          <p:cNvPr id="3" name="Content Placeholder 2"/>
          <p:cNvSpPr>
            <a:spLocks noGrp="1"/>
          </p:cNvSpPr>
          <p:nvPr>
            <p:ph idx="1"/>
          </p:nvPr>
        </p:nvSpPr>
        <p:spPr/>
        <p:txBody>
          <a:bodyPr/>
          <a:lstStyle/>
          <a:p>
            <a:r>
              <a:rPr lang="en-US" dirty="0" smtClean="0"/>
              <a:t>Meetings with specialists in the Chancellor’s Office</a:t>
            </a:r>
          </a:p>
          <a:p>
            <a:pPr lvl="1"/>
            <a:r>
              <a:rPr lang="en-US" dirty="0" smtClean="0"/>
              <a:t>Financial Aid</a:t>
            </a:r>
          </a:p>
          <a:p>
            <a:pPr lvl="1"/>
            <a:r>
              <a:rPr lang="en-US" dirty="0" smtClean="0"/>
              <a:t>Transfer Center Directors</a:t>
            </a:r>
          </a:p>
          <a:p>
            <a:r>
              <a:rPr lang="en-US" dirty="0" smtClean="0"/>
              <a:t>Feedback from the field</a:t>
            </a:r>
          </a:p>
          <a:p>
            <a:pPr lvl="1"/>
            <a:r>
              <a:rPr lang="en-US" dirty="0" smtClean="0"/>
              <a:t>Using the CTE Outcomes Survey to disaggregate employment in the field by program of study</a:t>
            </a:r>
          </a:p>
          <a:p>
            <a:pPr lvl="1"/>
            <a:r>
              <a:rPr lang="en-US" dirty="0" smtClean="0"/>
              <a:t>Tool used by Santa Barbara </a:t>
            </a:r>
            <a:r>
              <a:rPr lang="en-US" dirty="0" smtClean="0">
                <a:sym typeface="Wingdings" panose="05000000000000000000" pitchFamily="2" charset="2"/>
              </a:rPr>
              <a:t> “Stupendous!”</a:t>
            </a:r>
          </a:p>
          <a:p>
            <a:pPr lvl="1"/>
            <a:r>
              <a:rPr lang="en-US" dirty="0" smtClean="0">
                <a:sym typeface="Wingdings" panose="05000000000000000000" pitchFamily="2" charset="2"/>
              </a:rPr>
              <a:t>SLO Disaggregation feedback  “I love the </a:t>
            </a:r>
            <a:r>
              <a:rPr lang="en-US" dirty="0" err="1" smtClean="0">
                <a:sym typeface="Wingdings" panose="05000000000000000000" pitchFamily="2" charset="2"/>
              </a:rPr>
              <a:t>infographcic</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204807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4" y="960783"/>
            <a:ext cx="10972800" cy="1143000"/>
          </a:xfrm>
        </p:spPr>
        <p:txBody>
          <a:bodyPr>
            <a:normAutofit/>
          </a:bodyPr>
          <a:lstStyle/>
          <a:p>
            <a:r>
              <a:rPr lang="en-US" dirty="0" smtClean="0"/>
              <a:t>There’s more than one way to do it!</a:t>
            </a:r>
            <a:endParaRPr lang="en-US" dirty="0"/>
          </a:p>
        </p:txBody>
      </p:sp>
      <p:sp>
        <p:nvSpPr>
          <p:cNvPr id="3" name="Content Placeholder 2"/>
          <p:cNvSpPr>
            <a:spLocks noGrp="1"/>
          </p:cNvSpPr>
          <p:nvPr>
            <p:ph idx="1"/>
          </p:nvPr>
        </p:nvSpPr>
        <p:spPr>
          <a:xfrm>
            <a:off x="609600" y="2103783"/>
            <a:ext cx="10972800" cy="4525963"/>
          </a:xfrm>
        </p:spPr>
        <p:txBody>
          <a:bodyPr>
            <a:normAutofit fontScale="85000" lnSpcReduction="20000"/>
          </a:bodyPr>
          <a:lstStyle/>
          <a:p>
            <a:r>
              <a:rPr lang="en-US" dirty="0"/>
              <a:t>T</a:t>
            </a:r>
            <a:r>
              <a:rPr lang="en-US" dirty="0" smtClean="0"/>
              <a:t>wo case studies using different software packages at two separate colleges</a:t>
            </a:r>
          </a:p>
          <a:p>
            <a:pPr lvl="1"/>
            <a:r>
              <a:rPr lang="en-US" dirty="0" err="1"/>
              <a:t>CurricUNET</a:t>
            </a:r>
            <a:r>
              <a:rPr lang="en-US" dirty="0"/>
              <a:t> at City College of San Francisco (CCSF)</a:t>
            </a:r>
          </a:p>
          <a:p>
            <a:pPr lvl="1"/>
            <a:r>
              <a:rPr lang="en-US" dirty="0" err="1" smtClean="0"/>
              <a:t>TracDat</a:t>
            </a:r>
            <a:r>
              <a:rPr lang="en-US" dirty="0" smtClean="0"/>
              <a:t> at Irvine Valley College (IVC)</a:t>
            </a:r>
          </a:p>
          <a:p>
            <a:pPr lvl="1"/>
            <a:r>
              <a:rPr lang="en-US" dirty="0"/>
              <a:t>Different approaches – there are many different ways to accomplish SLO </a:t>
            </a:r>
            <a:r>
              <a:rPr lang="en-US" dirty="0" smtClean="0"/>
              <a:t>disaggregation</a:t>
            </a:r>
          </a:p>
          <a:p>
            <a:r>
              <a:rPr lang="en-US" dirty="0" smtClean="0"/>
              <a:t>Conceptually, they turn out to be quite similar</a:t>
            </a:r>
          </a:p>
          <a:p>
            <a:r>
              <a:rPr lang="en-US" dirty="0"/>
              <a:t>The bottom line: </a:t>
            </a:r>
            <a:r>
              <a:rPr lang="en-US" dirty="0" smtClean="0"/>
              <a:t>Disaggregation on most </a:t>
            </a:r>
            <a:r>
              <a:rPr lang="en-US" dirty="0"/>
              <a:t>student </a:t>
            </a:r>
            <a:r>
              <a:rPr lang="en-US" dirty="0" smtClean="0"/>
              <a:t>characteristics requires “</a:t>
            </a:r>
            <a:r>
              <a:rPr lang="en-US" dirty="0"/>
              <a:t>student unit record” data (i.e., data for each </a:t>
            </a:r>
            <a:r>
              <a:rPr lang="en-US" dirty="0" smtClean="0"/>
              <a:t>individual student </a:t>
            </a:r>
            <a:r>
              <a:rPr lang="en-US" dirty="0"/>
              <a:t>in a class along with a student ID)</a:t>
            </a:r>
          </a:p>
          <a:p>
            <a:pPr lvl="1"/>
            <a:r>
              <a:rPr lang="en-US" dirty="0"/>
              <a:t>Collecting and reporting on individual student learning outcomes may require new infrastructure or new uses of existing infrastructure.</a:t>
            </a:r>
          </a:p>
          <a:p>
            <a:endParaRPr lang="en-US" dirty="0"/>
          </a:p>
        </p:txBody>
      </p:sp>
    </p:spTree>
    <p:extLst>
      <p:ext uri="{BB962C8B-B14F-4D97-AF65-F5344CB8AC3E}">
        <p14:creationId xmlns:p14="http://schemas.microsoft.com/office/powerpoint/2010/main" val="3112225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4876"/>
            <a:ext cx="10759440" cy="914401"/>
          </a:xfrm>
        </p:spPr>
        <p:txBody>
          <a:bodyPr>
            <a:normAutofit fontScale="90000"/>
          </a:bodyPr>
          <a:lstStyle/>
          <a:p>
            <a:r>
              <a:rPr lang="en-US" dirty="0" smtClean="0"/>
              <a:t>Institutional Effectiveness Partnership Initiative</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
        <p:nvSpPr>
          <p:cNvPr id="7" name="Content Placeholder 6"/>
          <p:cNvSpPr>
            <a:spLocks noGrp="1"/>
          </p:cNvSpPr>
          <p:nvPr>
            <p:ph idx="1"/>
          </p:nvPr>
        </p:nvSpPr>
        <p:spPr/>
        <p:txBody>
          <a:bodyPr>
            <a:normAutofit lnSpcReduction="10000"/>
          </a:bodyPr>
          <a:lstStyle/>
          <a:p>
            <a:r>
              <a:rPr lang="en-US" dirty="0"/>
              <a:t>Examples from City College of San Francisco (CCSF) and Irvine Valley College (IVC)</a:t>
            </a:r>
          </a:p>
          <a:p>
            <a:pPr lvl="1"/>
            <a:r>
              <a:rPr lang="en-US" dirty="0"/>
              <a:t>CCSF uses </a:t>
            </a:r>
            <a:r>
              <a:rPr lang="en-US" dirty="0" err="1"/>
              <a:t>CurricUNET</a:t>
            </a:r>
            <a:r>
              <a:rPr lang="en-US" dirty="0"/>
              <a:t> and gathers data on virtually all course sections</a:t>
            </a:r>
          </a:p>
          <a:p>
            <a:pPr lvl="1"/>
            <a:r>
              <a:rPr lang="en-US" dirty="0"/>
              <a:t>IVC uses </a:t>
            </a:r>
            <a:r>
              <a:rPr lang="en-US" dirty="0" err="1"/>
              <a:t>TracDAT</a:t>
            </a:r>
            <a:r>
              <a:rPr lang="en-US" dirty="0"/>
              <a:t> and began with just the English Department</a:t>
            </a:r>
          </a:p>
          <a:p>
            <a:pPr lvl="1"/>
            <a:r>
              <a:rPr lang="en-US" dirty="0"/>
              <a:t>Different approaches – there are many different ways to accomplish SLO disaggregation</a:t>
            </a:r>
          </a:p>
          <a:p>
            <a:r>
              <a:rPr lang="en-US" dirty="0"/>
              <a:t>The bottom line: In order to disaggregate SLOs based on most student characteristics, need to collect “student unit record” data (i.e., data for each student in a class along with a student ID)</a:t>
            </a:r>
          </a:p>
          <a:p>
            <a:pPr lvl="1"/>
            <a:r>
              <a:rPr lang="en-US" dirty="0"/>
              <a:t>Collecting and reporting on individual student learning outcomes may require new infrastructure or new uses of existing infrastructure.</a:t>
            </a:r>
          </a:p>
          <a:p>
            <a:endParaRPr lang="en-US" dirty="0"/>
          </a:p>
        </p:txBody>
      </p:sp>
    </p:spTree>
    <p:extLst>
      <p:ext uri="{BB962C8B-B14F-4D97-AF65-F5344CB8AC3E}">
        <p14:creationId xmlns:p14="http://schemas.microsoft.com/office/powerpoint/2010/main" val="303806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Description and Objectives</a:t>
            </a:r>
            <a:endParaRPr lang="en-US" dirty="0"/>
          </a:p>
        </p:txBody>
      </p:sp>
      <p:sp>
        <p:nvSpPr>
          <p:cNvPr id="5" name="Content Placeholder 4"/>
          <p:cNvSpPr>
            <a:spLocks noGrp="1"/>
          </p:cNvSpPr>
          <p:nvPr>
            <p:ph idx="1"/>
          </p:nvPr>
        </p:nvSpPr>
        <p:spPr/>
        <p:txBody>
          <a:bodyPr/>
          <a:lstStyle/>
          <a:p>
            <a:r>
              <a:rPr lang="en-US" b="0" i="0" dirty="0"/>
              <a:t>Although colleges have disaggregated student achievement data (e.g. completion, retention) by subpopulations for many years, the addition of standard </a:t>
            </a:r>
            <a:r>
              <a:rPr lang="en-US" dirty="0"/>
              <a:t>I.B.6</a:t>
            </a:r>
            <a:r>
              <a:rPr lang="en-US" b="0" i="0" dirty="0"/>
              <a:t> in </a:t>
            </a:r>
            <a:r>
              <a:rPr lang="en-US" b="0" i="0" dirty="0" smtClean="0"/>
              <a:t>2014 </a:t>
            </a:r>
            <a:r>
              <a:rPr lang="en-US" b="0" i="0" dirty="0"/>
              <a:t>to require disaggregation of learning outcomes </a:t>
            </a:r>
            <a:r>
              <a:rPr lang="en-US" b="0" i="0" dirty="0" smtClean="0"/>
              <a:t>created </a:t>
            </a:r>
            <a:r>
              <a:rPr lang="en-US" b="0" i="0" dirty="0"/>
              <a:t>confusion and </a:t>
            </a:r>
            <a:r>
              <a:rPr lang="en-US" b="0" i="0" dirty="0" smtClean="0"/>
              <a:t>consternation. </a:t>
            </a:r>
          </a:p>
          <a:p>
            <a:r>
              <a:rPr lang="en-US" b="0" i="0" dirty="0" smtClean="0"/>
              <a:t>In </a:t>
            </a:r>
            <a:r>
              <a:rPr lang="en-US" b="0" i="0" dirty="0"/>
              <a:t>this session, presenters will discuss the opportunities and challenges presented by </a:t>
            </a:r>
            <a:r>
              <a:rPr lang="en-US" b="0" i="0" dirty="0" smtClean="0"/>
              <a:t>learning outcomes </a:t>
            </a:r>
            <a:r>
              <a:rPr lang="en-US" b="0" i="0" dirty="0"/>
              <a:t>data disaggregation. </a:t>
            </a:r>
            <a:r>
              <a:rPr lang="en-US" b="0" i="0" dirty="0" smtClean="0"/>
              <a:t>Analysis by the </a:t>
            </a:r>
            <a:r>
              <a:rPr lang="en-US" b="0" i="0" dirty="0"/>
              <a:t>IEPI Data Disaggregation </a:t>
            </a:r>
            <a:r>
              <a:rPr lang="en-US" b="0" i="0" dirty="0" smtClean="0"/>
              <a:t>team of colleges </a:t>
            </a:r>
            <a:r>
              <a:rPr lang="en-US" b="0" i="0" dirty="0"/>
              <a:t>that have disaggregated SLO data will be shared for review and discussion</a:t>
            </a:r>
            <a:r>
              <a:rPr lang="en-US" b="0" i="0" dirty="0" smtClean="0"/>
              <a:t>.</a:t>
            </a:r>
            <a:endParaRPr lang="en-US" b="0" i="0" dirty="0"/>
          </a:p>
          <a:p>
            <a:r>
              <a:rPr lang="en-US" b="0" i="0" dirty="0"/>
              <a:t>Objective: Learn </a:t>
            </a:r>
            <a:r>
              <a:rPr lang="en-US" b="0" i="0" dirty="0" smtClean="0"/>
              <a:t>how to disaggregate </a:t>
            </a:r>
            <a:r>
              <a:rPr lang="en-US" b="0" i="0" dirty="0"/>
              <a:t>achievement and learning outcomes data to improve teaching, learning and institutional </a:t>
            </a:r>
            <a:r>
              <a:rPr lang="en-US" b="0" i="0" dirty="0" smtClean="0"/>
              <a:t>effectiveness; explain the benefits and caveats of disaggregating SLO and achievement data.</a:t>
            </a:r>
            <a:endParaRPr lang="en-US" b="0" i="0"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228477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Six </a:t>
            </a:r>
            <a:r>
              <a:rPr lang="en-US" dirty="0"/>
              <a:t>S</a:t>
            </a:r>
            <a:r>
              <a:rPr lang="en-US" dirty="0" smtClean="0"/>
              <a:t>teps to SLO Disaggregation</a:t>
            </a:r>
            <a:endParaRPr lang="en-US" dirty="0"/>
          </a:p>
        </p:txBody>
      </p:sp>
      <p:sp>
        <p:nvSpPr>
          <p:cNvPr id="4" name="Text Placeholder 3"/>
          <p:cNvSpPr>
            <a:spLocks noGrp="1"/>
          </p:cNvSpPr>
          <p:nvPr>
            <p:ph type="body" idx="1"/>
          </p:nvPr>
        </p:nvSpPr>
        <p:spPr>
          <a:xfrm>
            <a:off x="609600" y="1417638"/>
            <a:ext cx="5386917" cy="639762"/>
          </a:xfrm>
        </p:spPr>
        <p:txBody>
          <a:bodyPr/>
          <a:lstStyle/>
          <a:p>
            <a:r>
              <a:rPr lang="en-US" dirty="0" smtClean="0"/>
              <a:t>IVC</a:t>
            </a:r>
            <a:endParaRPr lang="en-US" dirty="0"/>
          </a:p>
        </p:txBody>
      </p:sp>
      <p:sp>
        <p:nvSpPr>
          <p:cNvPr id="5" name="Content Placeholder 4"/>
          <p:cNvSpPr>
            <a:spLocks noGrp="1"/>
          </p:cNvSpPr>
          <p:nvPr>
            <p:ph sz="half" idx="2"/>
          </p:nvPr>
        </p:nvSpPr>
        <p:spPr>
          <a:xfrm>
            <a:off x="609600" y="2057400"/>
            <a:ext cx="5386917" cy="3951288"/>
          </a:xfrm>
        </p:spPr>
        <p:txBody>
          <a:bodyPr>
            <a:normAutofit fontScale="92500" lnSpcReduction="10000"/>
          </a:bodyPr>
          <a:lstStyle/>
          <a:p>
            <a:pPr marL="457200" indent="-457200">
              <a:buFont typeface="+mj-lt"/>
              <a:buAutoNum type="arabicPeriod"/>
            </a:pPr>
            <a:r>
              <a:rPr lang="en-US" dirty="0"/>
              <a:t>English department chair submits a research request form</a:t>
            </a:r>
          </a:p>
          <a:p>
            <a:pPr marL="457200" indent="-457200">
              <a:buFont typeface="+mj-lt"/>
              <a:buAutoNum type="arabicPeriod"/>
            </a:pPr>
            <a:r>
              <a:rPr lang="en-US" dirty="0" smtClean="0"/>
              <a:t>Research uploads rubric and master </a:t>
            </a:r>
            <a:r>
              <a:rPr lang="en-US" dirty="0"/>
              <a:t>roster </a:t>
            </a:r>
            <a:r>
              <a:rPr lang="en-US" dirty="0" smtClean="0"/>
              <a:t>files </a:t>
            </a:r>
            <a:r>
              <a:rPr lang="en-US" dirty="0"/>
              <a:t>by C</a:t>
            </a:r>
            <a:r>
              <a:rPr lang="en-US" dirty="0" smtClean="0"/>
              <a:t>ourse ID</a:t>
            </a:r>
          </a:p>
          <a:p>
            <a:pPr marL="457200" indent="-457200">
              <a:buFont typeface="+mj-lt"/>
              <a:buAutoNum type="arabicPeriod"/>
            </a:pPr>
            <a:r>
              <a:rPr lang="en-US" dirty="0" smtClean="0"/>
              <a:t>Department </a:t>
            </a:r>
            <a:r>
              <a:rPr lang="en-US" dirty="0"/>
              <a:t>chair </a:t>
            </a:r>
            <a:r>
              <a:rPr lang="en-US" dirty="0" smtClean="0"/>
              <a:t>assigns </a:t>
            </a:r>
            <a:r>
              <a:rPr lang="en-US" dirty="0"/>
              <a:t>tasks to faculty </a:t>
            </a:r>
            <a:r>
              <a:rPr lang="en-US" dirty="0" smtClean="0"/>
              <a:t>members</a:t>
            </a:r>
          </a:p>
          <a:p>
            <a:pPr marL="457200" indent="-457200">
              <a:buFont typeface="+mj-lt"/>
              <a:buAutoNum type="arabicPeriod"/>
            </a:pPr>
            <a:r>
              <a:rPr lang="en-US" dirty="0" smtClean="0"/>
              <a:t>Faculty members input unitary SLO data</a:t>
            </a:r>
          </a:p>
          <a:p>
            <a:pPr marL="457200" indent="-457200">
              <a:buFont typeface="+mj-lt"/>
              <a:buAutoNum type="arabicPeriod"/>
            </a:pPr>
            <a:r>
              <a:rPr lang="en-US" dirty="0" smtClean="0"/>
              <a:t>Export </a:t>
            </a:r>
            <a:r>
              <a:rPr lang="en-US" dirty="0"/>
              <a:t>data from </a:t>
            </a:r>
            <a:r>
              <a:rPr lang="en-US" dirty="0" err="1" smtClean="0"/>
              <a:t>TracDat</a:t>
            </a:r>
            <a:r>
              <a:rPr lang="en-US" dirty="0" smtClean="0"/>
              <a:t> and merge with other data at the end of term</a:t>
            </a:r>
          </a:p>
          <a:p>
            <a:pPr marL="457200" indent="-457200">
              <a:buFont typeface="+mj-lt"/>
              <a:buAutoNum type="arabicPeriod"/>
            </a:pPr>
            <a:r>
              <a:rPr lang="en-US" dirty="0" smtClean="0"/>
              <a:t>Research office produces reports to support departmental dialogue</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6" name="Text Placeholder 5"/>
          <p:cNvSpPr>
            <a:spLocks noGrp="1"/>
          </p:cNvSpPr>
          <p:nvPr>
            <p:ph type="body" sz="quarter" idx="3"/>
          </p:nvPr>
        </p:nvSpPr>
        <p:spPr>
          <a:xfrm>
            <a:off x="6193368" y="1417638"/>
            <a:ext cx="5389033" cy="639762"/>
          </a:xfrm>
        </p:spPr>
        <p:txBody>
          <a:bodyPr/>
          <a:lstStyle/>
          <a:p>
            <a:r>
              <a:rPr lang="en-US" dirty="0" smtClean="0"/>
              <a:t>CCSF</a:t>
            </a:r>
            <a:endParaRPr lang="en-US" dirty="0"/>
          </a:p>
        </p:txBody>
      </p:sp>
      <p:sp>
        <p:nvSpPr>
          <p:cNvPr id="7" name="Content Placeholder 6"/>
          <p:cNvSpPr>
            <a:spLocks noGrp="1"/>
          </p:cNvSpPr>
          <p:nvPr>
            <p:ph sz="quarter" idx="4"/>
          </p:nvPr>
        </p:nvSpPr>
        <p:spPr>
          <a:xfrm>
            <a:off x="5996517" y="2057400"/>
            <a:ext cx="5389033" cy="3951288"/>
          </a:xfrm>
        </p:spPr>
        <p:txBody>
          <a:bodyPr>
            <a:normAutofit fontScale="92500" lnSpcReduction="20000"/>
          </a:bodyPr>
          <a:lstStyle/>
          <a:p>
            <a:pPr marL="457200" indent="-457200">
              <a:buFont typeface="+mj-lt"/>
              <a:buAutoNum type="arabicPeriod"/>
            </a:pPr>
            <a:r>
              <a:rPr lang="en-US" dirty="0" err="1" smtClean="0"/>
              <a:t>CurricUNET</a:t>
            </a:r>
            <a:r>
              <a:rPr lang="en-US" dirty="0" smtClean="0"/>
              <a:t> </a:t>
            </a:r>
            <a:r>
              <a:rPr lang="en-US" dirty="0"/>
              <a:t>Curriculum module, already has course </a:t>
            </a:r>
            <a:r>
              <a:rPr lang="en-US" dirty="0" smtClean="0"/>
              <a:t>SLOs in the </a:t>
            </a:r>
            <a:r>
              <a:rPr lang="en-US" dirty="0" err="1" smtClean="0"/>
              <a:t>CoR.</a:t>
            </a:r>
            <a:endParaRPr lang="en-US" dirty="0"/>
          </a:p>
          <a:p>
            <a:pPr marL="457200" indent="-457200">
              <a:buFont typeface="+mj-lt"/>
              <a:buAutoNum type="arabicPeriod"/>
            </a:pPr>
            <a:r>
              <a:rPr lang="en-US" dirty="0" smtClean="0"/>
              <a:t>IT </a:t>
            </a:r>
            <a:r>
              <a:rPr lang="en-US" dirty="0"/>
              <a:t>department uploads sections rosters (names/IDs) to </a:t>
            </a:r>
            <a:r>
              <a:rPr lang="en-US" dirty="0" err="1" smtClean="0"/>
              <a:t>CurricUNET</a:t>
            </a:r>
            <a:endParaRPr lang="en-US" dirty="0"/>
          </a:p>
          <a:p>
            <a:pPr marL="457200" indent="-457200">
              <a:buFont typeface="+mj-lt"/>
              <a:buAutoNum type="arabicPeriod"/>
            </a:pPr>
            <a:r>
              <a:rPr lang="en-US" dirty="0"/>
              <a:t>F</a:t>
            </a:r>
            <a:r>
              <a:rPr lang="en-US" dirty="0" smtClean="0"/>
              <a:t>aculty members input student </a:t>
            </a:r>
            <a:r>
              <a:rPr lang="en-US" dirty="0"/>
              <a:t>SLO assessments for each course </a:t>
            </a:r>
            <a:r>
              <a:rPr lang="en-US" dirty="0" smtClean="0"/>
              <a:t>taught</a:t>
            </a:r>
          </a:p>
          <a:p>
            <a:pPr marL="457200" indent="-457200">
              <a:buFont typeface="+mj-lt"/>
              <a:buAutoNum type="arabicPeriod"/>
            </a:pPr>
            <a:r>
              <a:rPr lang="en-US" dirty="0" smtClean="0"/>
              <a:t>SLO </a:t>
            </a:r>
            <a:r>
              <a:rPr lang="en-US" dirty="0"/>
              <a:t>assessments data export </a:t>
            </a:r>
            <a:r>
              <a:rPr lang="en-US" dirty="0" smtClean="0"/>
              <a:t>is matched with </a:t>
            </a:r>
            <a:r>
              <a:rPr lang="en-US" dirty="0"/>
              <a:t>demographic </a:t>
            </a:r>
            <a:r>
              <a:rPr lang="en-US" dirty="0" smtClean="0"/>
              <a:t>data by Research</a:t>
            </a:r>
            <a:endParaRPr lang="en-US" dirty="0"/>
          </a:p>
          <a:p>
            <a:pPr marL="457200" indent="-457200">
              <a:buFont typeface="+mj-lt"/>
              <a:buAutoNum type="arabicPeriod"/>
            </a:pPr>
            <a:r>
              <a:rPr lang="en-US" dirty="0" smtClean="0"/>
              <a:t>Disaggregated </a:t>
            </a:r>
            <a:r>
              <a:rPr lang="en-US" dirty="0"/>
              <a:t>data presented back to faculty via Argos OLAP data cube</a:t>
            </a:r>
          </a:p>
          <a:p>
            <a:pPr marL="457200" indent="-457200">
              <a:buFont typeface="+mj-lt"/>
              <a:buAutoNum type="arabicPeriod"/>
            </a:pPr>
            <a:r>
              <a:rPr lang="en-US" dirty="0" smtClean="0"/>
              <a:t>Faculty </a:t>
            </a:r>
            <a:r>
              <a:rPr lang="en-US" dirty="0"/>
              <a:t>SLO Team performs analyzes, writes reports, and leads dialog</a:t>
            </a:r>
          </a:p>
          <a:p>
            <a:pPr marL="457200" indent="-457200">
              <a:buFont typeface="+mj-lt"/>
              <a:buAutoNum type="arabicPeriod"/>
            </a:pPr>
            <a:endParaRPr lang="en-US" dirty="0"/>
          </a:p>
        </p:txBody>
      </p:sp>
    </p:spTree>
    <p:extLst>
      <p:ext uri="{BB962C8B-B14F-4D97-AF65-F5344CB8AC3E}">
        <p14:creationId xmlns:p14="http://schemas.microsoft.com/office/powerpoint/2010/main" val="1025191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College of San Francisco</a:t>
            </a:r>
            <a:endParaRPr lang="en-US" dirty="0"/>
          </a:p>
        </p:txBody>
      </p:sp>
      <p:sp>
        <p:nvSpPr>
          <p:cNvPr id="7" name="Content Placeholder 6"/>
          <p:cNvSpPr>
            <a:spLocks noGrp="1"/>
          </p:cNvSpPr>
          <p:nvPr>
            <p:ph idx="1"/>
          </p:nvPr>
        </p:nvSpPr>
        <p:spPr>
          <a:xfrm>
            <a:off x="609600" y="1600201"/>
            <a:ext cx="10314214" cy="4525963"/>
          </a:xfrm>
        </p:spPr>
        <p:txBody>
          <a:bodyPr>
            <a:normAutofit fontScale="85000" lnSpcReduction="20000"/>
          </a:bodyPr>
          <a:lstStyle/>
          <a:p>
            <a:r>
              <a:rPr lang="en-US" b="1" dirty="0"/>
              <a:t>CCSF has gathered individual SLO assessment data </a:t>
            </a:r>
            <a:r>
              <a:rPr lang="en-US" b="1" dirty="0" smtClean="0"/>
              <a:t>since </a:t>
            </a:r>
            <a:r>
              <a:rPr lang="en-US" b="1" dirty="0"/>
              <a:t>spring 2015</a:t>
            </a:r>
          </a:p>
          <a:p>
            <a:r>
              <a:rPr lang="en-US" b="1" dirty="0"/>
              <a:t>Each instructor collects SLO data on at least one SLO for every student in every section, every </a:t>
            </a:r>
            <a:r>
              <a:rPr lang="en-US" b="1" dirty="0" smtClean="0"/>
              <a:t>semester</a:t>
            </a:r>
            <a:endParaRPr lang="en-US" b="1" dirty="0"/>
          </a:p>
          <a:p>
            <a:r>
              <a:rPr lang="en-US" b="1" dirty="0"/>
              <a:t>Faculty coordinators </a:t>
            </a:r>
            <a:r>
              <a:rPr lang="en-US" b="1" dirty="0" smtClean="0"/>
              <a:t>worked </a:t>
            </a:r>
            <a:r>
              <a:rPr lang="en-US" b="1" dirty="0"/>
              <a:t>with </a:t>
            </a:r>
            <a:r>
              <a:rPr lang="en-US" b="1" dirty="0" err="1"/>
              <a:t>Governet</a:t>
            </a:r>
            <a:r>
              <a:rPr lang="en-US" b="1" dirty="0"/>
              <a:t>, the makers of </a:t>
            </a:r>
            <a:r>
              <a:rPr lang="en-US" b="1" dirty="0" err="1"/>
              <a:t>CurricUNET</a:t>
            </a:r>
            <a:r>
              <a:rPr lang="en-US" b="1" dirty="0"/>
              <a:t>, to build a system that draws SLOs from the course outline of record, allows instructors to report individual SLO assessments using student </a:t>
            </a:r>
            <a:r>
              <a:rPr lang="en-US" b="1" dirty="0" smtClean="0"/>
              <a:t>IDs</a:t>
            </a:r>
          </a:p>
          <a:p>
            <a:r>
              <a:rPr lang="en-US" b="1" dirty="0" smtClean="0"/>
              <a:t>With </a:t>
            </a:r>
            <a:r>
              <a:rPr lang="en-US" b="1" dirty="0"/>
              <a:t>considerable support from the Office of Research and Planning, CCSF pairs outcomes assessment with student demographics and course attributes</a:t>
            </a:r>
          </a:p>
          <a:p>
            <a:r>
              <a:rPr lang="en-US" b="1" dirty="0"/>
              <a:t>Faculty </a:t>
            </a:r>
            <a:r>
              <a:rPr lang="en-US" b="1" dirty="0" smtClean="0"/>
              <a:t>look </a:t>
            </a:r>
            <a:r>
              <a:rPr lang="en-US" b="1" dirty="0"/>
              <a:t>at SLO performance across a number of characteristics with the goal of informing course and program </a:t>
            </a:r>
            <a:r>
              <a:rPr lang="en-US" b="1" dirty="0" smtClean="0"/>
              <a:t>improvements</a:t>
            </a:r>
          </a:p>
        </p:txBody>
      </p:sp>
    </p:spTree>
    <p:extLst>
      <p:ext uri="{BB962C8B-B14F-4D97-AF65-F5344CB8AC3E}">
        <p14:creationId xmlns:p14="http://schemas.microsoft.com/office/powerpoint/2010/main" val="230384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Fabulous Free Infographic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7226" y="274638"/>
            <a:ext cx="8885650" cy="5851527"/>
          </a:xfrm>
        </p:spPr>
      </p:pic>
    </p:spTree>
    <p:extLst>
      <p:ext uri="{BB962C8B-B14F-4D97-AF65-F5344CB8AC3E}">
        <p14:creationId xmlns:p14="http://schemas.microsoft.com/office/powerpoint/2010/main" val="1018179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Details on the PLN</a:t>
            </a:r>
            <a:endParaRPr lang="en-US" dirty="0"/>
          </a:p>
        </p:txBody>
      </p:sp>
      <p:sp>
        <p:nvSpPr>
          <p:cNvPr id="3" name="Content Placeholder 2"/>
          <p:cNvSpPr>
            <a:spLocks noGrp="1"/>
          </p:cNvSpPr>
          <p:nvPr>
            <p:ph idx="1"/>
          </p:nvPr>
        </p:nvSpPr>
        <p:spPr>
          <a:xfrm>
            <a:off x="609600" y="1600201"/>
            <a:ext cx="10167257" cy="4525963"/>
          </a:xfrm>
        </p:spPr>
        <p:txBody>
          <a:bodyPr/>
          <a:lstStyle/>
          <a:p>
            <a:r>
              <a:rPr lang="en-US" dirty="0" smtClean="0"/>
              <a:t>For more information on how to disaggregate SLOs, please visit the Professional Learning Network</a:t>
            </a:r>
          </a:p>
          <a:p>
            <a:r>
              <a:rPr lang="en-US" dirty="0">
                <a:hlinkClick r:id="rId2"/>
              </a:rPr>
              <a:t>https://prolearningnetwork.cccco.edu</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3304932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IVC’s English </a:t>
            </a:r>
            <a:r>
              <a:rPr lang="en-US" dirty="0"/>
              <a:t>SLO essay rubric</a:t>
            </a:r>
          </a:p>
        </p:txBody>
      </p:sp>
      <p:sp>
        <p:nvSpPr>
          <p:cNvPr id="3" name="Content Placeholder 2"/>
          <p:cNvSpPr>
            <a:spLocks noGrp="1"/>
          </p:cNvSpPr>
          <p:nvPr>
            <p:ph idx="1"/>
          </p:nvPr>
        </p:nvSpPr>
        <p:spPr/>
        <p:txBody>
          <a:bodyPr/>
          <a:lstStyle/>
          <a:p>
            <a:r>
              <a:rPr lang="en-US" dirty="0" smtClean="0"/>
              <a:t>Six aspects:</a:t>
            </a:r>
          </a:p>
          <a:p>
            <a:pPr lvl="1"/>
            <a:r>
              <a:rPr lang="en-US" i="1" dirty="0" smtClean="0"/>
              <a:t>Unity / Focus</a:t>
            </a:r>
          </a:p>
          <a:p>
            <a:pPr lvl="1"/>
            <a:r>
              <a:rPr lang="en-US" i="1" dirty="0" smtClean="0"/>
              <a:t>Development / Support / Elaboration</a:t>
            </a:r>
          </a:p>
          <a:p>
            <a:pPr lvl="1"/>
            <a:r>
              <a:rPr lang="en-US" i="1" dirty="0" smtClean="0"/>
              <a:t>Coherence / Organization</a:t>
            </a:r>
          </a:p>
          <a:p>
            <a:pPr lvl="1"/>
            <a:r>
              <a:rPr lang="en-US" i="1" dirty="0" smtClean="0"/>
              <a:t>Style</a:t>
            </a:r>
          </a:p>
          <a:p>
            <a:pPr lvl="1"/>
            <a:r>
              <a:rPr lang="en-US" i="1" dirty="0" smtClean="0"/>
              <a:t>Conventions of Standard Written English</a:t>
            </a:r>
          </a:p>
          <a:p>
            <a:pPr lvl="1"/>
            <a:r>
              <a:rPr lang="en-US" i="1" dirty="0" smtClean="0"/>
              <a:t>Conventions of Manuscript Citation and Format</a:t>
            </a:r>
          </a:p>
          <a:p>
            <a:endParaRPr lang="en-US" dirty="0" smtClean="0"/>
          </a:p>
          <a:p>
            <a:pPr lvl="1"/>
            <a:r>
              <a:rPr lang="en-US" dirty="0" smtClean="0"/>
              <a:t>Rating scale: 1 – 6, with 4 – 6 indicating “pass”</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525595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6183" cy="1400530"/>
          </a:xfrm>
        </p:spPr>
        <p:txBody>
          <a:bodyPr/>
          <a:lstStyle/>
          <a:p>
            <a:r>
              <a:rPr lang="en-US" dirty="0" smtClean="0"/>
              <a:t>What does disaggregation look like?</a:t>
            </a:r>
            <a:endParaRPr lang="en-US" dirty="0"/>
          </a:p>
        </p:txBody>
      </p:sp>
      <p:sp>
        <p:nvSpPr>
          <p:cNvPr id="5" name="TextBox 4"/>
          <p:cNvSpPr txBox="1"/>
          <p:nvPr/>
        </p:nvSpPr>
        <p:spPr>
          <a:xfrm>
            <a:off x="2073730" y="1434983"/>
            <a:ext cx="7707084" cy="400110"/>
          </a:xfrm>
          <a:prstGeom prst="rect">
            <a:avLst/>
          </a:prstGeom>
          <a:noFill/>
        </p:spPr>
        <p:txBody>
          <a:bodyPr wrap="square" rtlCol="0">
            <a:spAutoFit/>
          </a:bodyPr>
          <a:lstStyle/>
          <a:p>
            <a:r>
              <a:rPr lang="en-US" sz="2000" dirty="0" smtClean="0"/>
              <a:t>Proportion satisfying SLO rubric for Freshman </a:t>
            </a:r>
            <a:r>
              <a:rPr lang="en-US" sz="2000" dirty="0"/>
              <a:t>Composition by Ethnicity </a:t>
            </a:r>
            <a:endParaRPr lang="en-US" sz="2000" dirty="0" smtClean="0"/>
          </a:p>
        </p:txBody>
      </p:sp>
      <p:sp>
        <p:nvSpPr>
          <p:cNvPr id="6" name="TextBox 5"/>
          <p:cNvSpPr txBox="1"/>
          <p:nvPr/>
        </p:nvSpPr>
        <p:spPr>
          <a:xfrm>
            <a:off x="2073730" y="6221809"/>
            <a:ext cx="7818954" cy="309620"/>
          </a:xfrm>
          <a:prstGeom prst="rect">
            <a:avLst/>
          </a:prstGeom>
          <a:noFill/>
        </p:spPr>
        <p:txBody>
          <a:bodyPr wrap="square" rtlCol="0">
            <a:spAutoFit/>
          </a:bodyPr>
          <a:lstStyle/>
          <a:p>
            <a:r>
              <a:rPr lang="en-US" sz="1400" dirty="0" smtClean="0"/>
              <a:t>Note: Only groups with at least 10 students are included</a:t>
            </a:r>
            <a:endParaRPr lang="en-US" sz="1400" dirty="0"/>
          </a:p>
        </p:txBody>
      </p:sp>
      <p:graphicFrame>
        <p:nvGraphicFramePr>
          <p:cNvPr id="14" name="Chart 13"/>
          <p:cNvGraphicFramePr>
            <a:graphicFrameLocks/>
          </p:cNvGraphicFramePr>
          <p:nvPr>
            <p:extLst>
              <p:ext uri="{D42A27DB-BD31-4B8C-83A1-F6EECF244321}">
                <p14:modId xmlns:p14="http://schemas.microsoft.com/office/powerpoint/2010/main" val="588370471"/>
              </p:ext>
            </p:extLst>
          </p:nvPr>
        </p:nvGraphicFramePr>
        <p:xfrm>
          <a:off x="1910443" y="2056252"/>
          <a:ext cx="8236447" cy="4128884"/>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3955011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618704204"/>
              </p:ext>
            </p:extLst>
          </p:nvPr>
        </p:nvGraphicFramePr>
        <p:xfrm>
          <a:off x="819397" y="1805049"/>
          <a:ext cx="10996551" cy="4702629"/>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p:txBody>
          <a:bodyPr>
            <a:normAutofit fontScale="90000"/>
          </a:bodyPr>
          <a:lstStyle/>
          <a:p>
            <a:r>
              <a:rPr lang="en-US" dirty="0"/>
              <a:t>How is SLO disaggregation different from disaggregating grades?</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333870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819152"/>
            <a:ext cx="10835640" cy="914401"/>
          </a:xfrm>
        </p:spPr>
        <p:txBody>
          <a:bodyPr>
            <a:normAutofit fontScale="90000"/>
          </a:bodyPr>
          <a:lstStyle/>
          <a:p>
            <a:r>
              <a:rPr lang="en-US" dirty="0" smtClean="0"/>
              <a:t>Disaggregating SLOs by path into College English</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75506179"/>
              </p:ext>
            </p:extLst>
          </p:nvPr>
        </p:nvGraphicFramePr>
        <p:xfrm>
          <a:off x="273741" y="1733553"/>
          <a:ext cx="11080059" cy="4801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6967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51" y="1019315"/>
            <a:ext cx="9404723" cy="818870"/>
          </a:xfrm>
        </p:spPr>
        <p:txBody>
          <a:bodyPr/>
          <a:lstStyle/>
          <a:p>
            <a:r>
              <a:rPr lang="en-US" dirty="0" smtClean="0"/>
              <a:t>Use of Results: Overall</a:t>
            </a:r>
            <a:endParaRPr lang="en-US" dirty="0"/>
          </a:p>
        </p:txBody>
      </p:sp>
      <p:sp>
        <p:nvSpPr>
          <p:cNvPr id="3" name="Content Placeholder 2"/>
          <p:cNvSpPr>
            <a:spLocks noGrp="1"/>
          </p:cNvSpPr>
          <p:nvPr>
            <p:ph idx="1"/>
          </p:nvPr>
        </p:nvSpPr>
        <p:spPr>
          <a:xfrm>
            <a:off x="432751" y="1838185"/>
            <a:ext cx="10922434" cy="4410214"/>
          </a:xfrm>
        </p:spPr>
        <p:txBody>
          <a:bodyPr>
            <a:normAutofit/>
          </a:bodyPr>
          <a:lstStyle/>
          <a:p>
            <a:endParaRPr lang="en-US" dirty="0" smtClean="0"/>
          </a:p>
          <a:p>
            <a:r>
              <a:rPr lang="en-US" dirty="0" smtClean="0"/>
              <a:t>Course level outcomes inform teaching</a:t>
            </a:r>
          </a:p>
          <a:p>
            <a:pPr lvl="1"/>
            <a:r>
              <a:rPr lang="en-US" dirty="0" smtClean="0"/>
              <a:t>Students </a:t>
            </a:r>
            <a:r>
              <a:rPr lang="en-US" dirty="0"/>
              <a:t>were struggling in basic </a:t>
            </a:r>
            <a:r>
              <a:rPr lang="en-US" dirty="0" smtClean="0"/>
              <a:t>skills </a:t>
            </a:r>
            <a:r>
              <a:rPr lang="en-US" dirty="0" smtClean="0">
                <a:sym typeface="Wingdings" panose="05000000000000000000" pitchFamily="2" charset="2"/>
              </a:rPr>
              <a:t> </a:t>
            </a:r>
            <a:r>
              <a:rPr lang="en-US" dirty="0" smtClean="0"/>
              <a:t>English department started to conduct basic </a:t>
            </a:r>
            <a:r>
              <a:rPr lang="en-US" dirty="0"/>
              <a:t>skills </a:t>
            </a:r>
            <a:r>
              <a:rPr lang="en-US" dirty="0" smtClean="0"/>
              <a:t>workshops </a:t>
            </a:r>
            <a:r>
              <a:rPr lang="en-US" dirty="0"/>
              <a:t>on basic </a:t>
            </a:r>
            <a:r>
              <a:rPr lang="en-US" dirty="0" smtClean="0"/>
              <a:t>grammar</a:t>
            </a:r>
            <a:endParaRPr lang="en-US" dirty="0"/>
          </a:p>
          <a:p>
            <a:r>
              <a:rPr lang="en-US" dirty="0" smtClean="0"/>
              <a:t>The process overall revealed a need </a:t>
            </a:r>
            <a:r>
              <a:rPr lang="en-US" dirty="0"/>
              <a:t>for standardization of </a:t>
            </a:r>
            <a:r>
              <a:rPr lang="en-US" dirty="0" smtClean="0"/>
              <a:t>expectations</a:t>
            </a:r>
          </a:p>
          <a:p>
            <a:pPr lvl="1"/>
            <a:r>
              <a:rPr lang="en-US" dirty="0" smtClean="0"/>
              <a:t>This </a:t>
            </a:r>
            <a:r>
              <a:rPr lang="en-US" dirty="0"/>
              <a:t>lead to the need for a course </a:t>
            </a:r>
            <a:r>
              <a:rPr lang="en-US" dirty="0" smtClean="0"/>
              <a:t>coordinator, which resulted </a:t>
            </a:r>
            <a:r>
              <a:rPr lang="en-US" dirty="0"/>
              <a:t>in common </a:t>
            </a:r>
            <a:r>
              <a:rPr lang="en-US" dirty="0" smtClean="0"/>
              <a:t>texts and common </a:t>
            </a:r>
            <a:r>
              <a:rPr lang="en-US" dirty="0"/>
              <a:t>types of </a:t>
            </a:r>
            <a:r>
              <a:rPr lang="en-US" dirty="0" smtClean="0"/>
              <a:t>assignments</a:t>
            </a:r>
            <a:endParaRPr lang="en-US" dirty="0"/>
          </a:p>
          <a:p>
            <a:r>
              <a:rPr lang="en-US" dirty="0" smtClean="0"/>
              <a:t>Tied results </a:t>
            </a:r>
            <a:r>
              <a:rPr lang="en-US" dirty="0"/>
              <a:t>to </a:t>
            </a:r>
            <a:r>
              <a:rPr lang="en-US" dirty="0" smtClean="0"/>
              <a:t>program review and resource </a:t>
            </a:r>
            <a:r>
              <a:rPr lang="en-US" dirty="0"/>
              <a:t>requests. </a:t>
            </a:r>
            <a:endParaRPr lang="en-US" dirty="0" smtClean="0"/>
          </a:p>
          <a:p>
            <a:pPr lvl="1"/>
            <a:r>
              <a:rPr lang="en-US" dirty="0" smtClean="0"/>
              <a:t>Data revealed a need for another </a:t>
            </a:r>
            <a:r>
              <a:rPr lang="en-US" dirty="0"/>
              <a:t>Basic Skills </a:t>
            </a:r>
            <a:r>
              <a:rPr lang="en-US" dirty="0" smtClean="0"/>
              <a:t>instructor </a:t>
            </a:r>
            <a:r>
              <a:rPr lang="en-US" dirty="0" smtClean="0">
                <a:sym typeface="Wingdings" panose="05000000000000000000" pitchFamily="2" charset="2"/>
              </a:rPr>
              <a:t> Hired another </a:t>
            </a:r>
            <a:r>
              <a:rPr lang="en-US" dirty="0" smtClean="0"/>
              <a:t>English </a:t>
            </a:r>
            <a:r>
              <a:rPr lang="en-US" dirty="0"/>
              <a:t>composition </a:t>
            </a:r>
            <a:r>
              <a:rPr lang="en-US" dirty="0" smtClean="0"/>
              <a:t>basic skills instructor</a:t>
            </a:r>
            <a:endParaRPr lang="en-US" dirty="0"/>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32043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885855"/>
            <a:ext cx="9404723" cy="818870"/>
          </a:xfrm>
        </p:spPr>
        <p:txBody>
          <a:bodyPr>
            <a:normAutofit/>
          </a:bodyPr>
          <a:lstStyle/>
          <a:p>
            <a:r>
              <a:rPr lang="en-US" dirty="0" smtClean="0"/>
              <a:t>Use of Results</a:t>
            </a:r>
            <a:endParaRPr lang="en-US" sz="3600" dirty="0"/>
          </a:p>
        </p:txBody>
      </p:sp>
      <p:sp>
        <p:nvSpPr>
          <p:cNvPr id="3" name="Content Placeholder 2"/>
          <p:cNvSpPr>
            <a:spLocks noGrp="1"/>
          </p:cNvSpPr>
          <p:nvPr>
            <p:ph idx="1"/>
          </p:nvPr>
        </p:nvSpPr>
        <p:spPr>
          <a:xfrm>
            <a:off x="1103312" y="1443038"/>
            <a:ext cx="9404723" cy="4805361"/>
          </a:xfrm>
        </p:spPr>
        <p:txBody>
          <a:bodyPr>
            <a:normAutofit/>
          </a:bodyPr>
          <a:lstStyle/>
          <a:p>
            <a:endParaRPr lang="en-US" b="0" i="0" dirty="0" smtClean="0"/>
          </a:p>
          <a:p>
            <a:r>
              <a:rPr lang="en-US" b="0" i="0" dirty="0"/>
              <a:t>F</a:t>
            </a:r>
            <a:r>
              <a:rPr lang="en-US" b="0" i="0" dirty="0" smtClean="0"/>
              <a:t>indings could inform </a:t>
            </a:r>
            <a:r>
              <a:rPr lang="en-US" b="0" i="0" dirty="0"/>
              <a:t>and improve instruction </a:t>
            </a:r>
            <a:r>
              <a:rPr lang="en-US" b="0" i="0" dirty="0" smtClean="0"/>
              <a:t>by helping faculty </a:t>
            </a:r>
            <a:r>
              <a:rPr lang="en-US" b="0" i="0" dirty="0"/>
              <a:t>identify areas of concern and potential for growth</a:t>
            </a:r>
            <a:r>
              <a:rPr lang="en-US" b="0" i="0" dirty="0" smtClean="0"/>
              <a:t>.</a:t>
            </a:r>
          </a:p>
          <a:p>
            <a:endParaRPr lang="en-US" b="0" i="0" dirty="0" smtClean="0"/>
          </a:p>
          <a:p>
            <a:r>
              <a:rPr lang="en-US" b="0" i="0" dirty="0" smtClean="0"/>
              <a:t>Results could be integrated with other campus-wide plans, from SEP to SSSP to BSI to Title V/Title III/AANAPISI</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2684105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ACCJC Standard I.B.6</a:t>
            </a:r>
            <a:endParaRPr lang="en-US" dirty="0"/>
          </a:p>
        </p:txBody>
      </p:sp>
      <p:sp>
        <p:nvSpPr>
          <p:cNvPr id="5" name="Content Placeholder 4"/>
          <p:cNvSpPr>
            <a:spLocks noGrp="1"/>
          </p:cNvSpPr>
          <p:nvPr>
            <p:ph idx="1"/>
          </p:nvPr>
        </p:nvSpPr>
        <p:spPr/>
        <p:txBody>
          <a:bodyPr/>
          <a:lstStyle/>
          <a:p>
            <a:endParaRPr lang="en-US" b="0" dirty="0" smtClean="0"/>
          </a:p>
          <a:p>
            <a:pPr marL="0" indent="0">
              <a:buNone/>
            </a:pPr>
            <a:r>
              <a:rPr lang="en-US" b="0" dirty="0" smtClean="0"/>
              <a:t>Standard I.B.6. (Institutional Effectiveness) </a:t>
            </a:r>
            <a:endParaRPr lang="en-US" b="0" dirty="0"/>
          </a:p>
          <a:p>
            <a:pPr marL="0" indent="0">
              <a:buNone/>
            </a:pPr>
            <a:r>
              <a:rPr lang="en-US" b="0" i="0" dirty="0" smtClean="0"/>
              <a:t>“The </a:t>
            </a:r>
            <a:r>
              <a:rPr lang="en-US" b="0" i="0" dirty="0"/>
              <a:t>institution disaggregates and analyzes learning outcomes and achievement for subpopulations of students. When the institution identifies performance gaps, it implements strategies, which may include allocation or reallocation of human, fiscal and other resources, to mitigate those gaps and evaluates the efficacy of those </a:t>
            </a:r>
            <a:r>
              <a:rPr lang="en-US" b="0" i="0" dirty="0" smtClean="0"/>
              <a:t>strategies.” </a:t>
            </a:r>
            <a:endParaRPr lang="en-US" b="0" i="0"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1016768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Where e</a:t>
            </a:r>
            <a:r>
              <a:rPr lang="en-US" dirty="0" smtClean="0"/>
              <a:t>lse to </a:t>
            </a:r>
            <a:r>
              <a:rPr lang="en-US" dirty="0"/>
              <a:t>present the data in a self-evaluation of Standard I &amp; II?</a:t>
            </a:r>
          </a:p>
        </p:txBody>
      </p:sp>
      <p:sp>
        <p:nvSpPr>
          <p:cNvPr id="3" name="Content Placeholder 2"/>
          <p:cNvSpPr>
            <a:spLocks noGrp="1"/>
          </p:cNvSpPr>
          <p:nvPr>
            <p:ph idx="1"/>
          </p:nvPr>
        </p:nvSpPr>
        <p:spPr>
          <a:xfrm>
            <a:off x="838200" y="1973179"/>
            <a:ext cx="10515600" cy="4203784"/>
          </a:xfrm>
        </p:spPr>
        <p:txBody>
          <a:bodyPr>
            <a:normAutofit lnSpcReduction="10000"/>
          </a:bodyPr>
          <a:lstStyle/>
          <a:p>
            <a:pPr marL="228600" lvl="1">
              <a:lnSpc>
                <a:spcPct val="100000"/>
              </a:lnSpc>
              <a:spcBef>
                <a:spcPts val="1000"/>
              </a:spcBef>
            </a:pPr>
            <a:r>
              <a:rPr lang="en-US" b="1" dirty="0"/>
              <a:t>Where to present the data in a self-evaluation of Standard I &amp; II?</a:t>
            </a:r>
          </a:p>
          <a:p>
            <a:r>
              <a:rPr lang="en-US" dirty="0" smtClean="0"/>
              <a:t>I.B.5 </a:t>
            </a:r>
            <a:r>
              <a:rPr lang="en-US" dirty="0"/>
              <a:t>The institution assesses accomplishment of its mission through program review and evaluation of goals and objectives, student learning outcomes, and student achievement. Quantitative and qualitative data are disaggregated for analysis by program type and mode of delivery.</a:t>
            </a:r>
          </a:p>
          <a:p>
            <a:r>
              <a:rPr lang="en-US" dirty="0"/>
              <a:t>I.C.3. The institution uses documented assessment of student learning and evaluation of student achievement to communicate matters of academic quality to appropriate constituencies, including current and prospective students and the public.</a:t>
            </a:r>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1262867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Which </a:t>
            </a:r>
            <a:r>
              <a:rPr lang="en-US" dirty="0" smtClean="0"/>
              <a:t>Standards?</a:t>
            </a:r>
            <a:endParaRPr lang="en-US" dirty="0"/>
          </a:p>
        </p:txBody>
      </p:sp>
      <p:sp>
        <p:nvSpPr>
          <p:cNvPr id="3" name="Content Placeholder 2"/>
          <p:cNvSpPr>
            <a:spLocks noGrp="1"/>
          </p:cNvSpPr>
          <p:nvPr>
            <p:ph idx="1"/>
          </p:nvPr>
        </p:nvSpPr>
        <p:spPr>
          <a:xfrm>
            <a:off x="838200" y="1973179"/>
            <a:ext cx="10515600" cy="4203784"/>
          </a:xfrm>
        </p:spPr>
        <p:txBody>
          <a:bodyPr>
            <a:normAutofit/>
          </a:bodyPr>
          <a:lstStyle/>
          <a:p>
            <a:r>
              <a:rPr lang="en-US" dirty="0"/>
              <a:t>II.A.3  The institution identifies and regularly assesses learning outcomes for courses, programs, certificates and degrees using established institutional procedures.</a:t>
            </a:r>
          </a:p>
          <a:p>
            <a:r>
              <a:rPr lang="en-US" dirty="0"/>
              <a:t>II.A.14 Graduates completing career-technical certificates and degrees demonstrate technical and professional competencies that meet employment standards and other applicable standards and preparation for external licensure and certification.</a:t>
            </a:r>
          </a:p>
          <a:p>
            <a:pPr>
              <a:lnSpc>
                <a:spcPct val="100000"/>
              </a:lnSpc>
            </a:pPr>
            <a:endParaRPr lang="en-US" dirty="0" smtClean="0"/>
          </a:p>
          <a:p>
            <a:endParaRPr lang="en-US" b="0" i="0" dirty="0" smtClean="0"/>
          </a:p>
          <a:p>
            <a:endParaRPr lang="en-US" b="0" i="0"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384767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Which </a:t>
            </a:r>
            <a:r>
              <a:rPr lang="en-US" dirty="0" smtClean="0"/>
              <a:t>Standards?</a:t>
            </a:r>
            <a:endParaRPr lang="en-US" dirty="0"/>
          </a:p>
        </p:txBody>
      </p:sp>
      <p:sp>
        <p:nvSpPr>
          <p:cNvPr id="3" name="Content Placeholder 2"/>
          <p:cNvSpPr>
            <a:spLocks noGrp="1"/>
          </p:cNvSpPr>
          <p:nvPr>
            <p:ph idx="1"/>
          </p:nvPr>
        </p:nvSpPr>
        <p:spPr>
          <a:xfrm>
            <a:off x="838200" y="1973179"/>
            <a:ext cx="10515600" cy="4203784"/>
          </a:xfrm>
        </p:spPr>
        <p:txBody>
          <a:bodyPr>
            <a:normAutofit/>
          </a:bodyPr>
          <a:lstStyle/>
          <a:p>
            <a:r>
              <a:rPr lang="en-US" dirty="0"/>
              <a:t>II.B.3 The institution evaluates library and other learning support services to assure their adequacy in meeting identified student needs. Evaluation of these services includes evidence that they contribute to the attainment of student learning outcomes.</a:t>
            </a:r>
          </a:p>
          <a:p>
            <a:r>
              <a:rPr lang="en-US" dirty="0" smtClean="0"/>
              <a:t>II.C.2  </a:t>
            </a:r>
            <a:r>
              <a:rPr lang="en-US" dirty="0"/>
              <a:t>The institution identifies and assesses learning support outcomes for its student population and provides appropriate student support services and programs to achieve those outcomes. The institution uses assessment data to continuously improve student support programs and services.</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37040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28" y="1269242"/>
            <a:ext cx="11436824" cy="550035"/>
          </a:xfrm>
        </p:spPr>
        <p:txBody>
          <a:bodyPr>
            <a:noAutofit/>
          </a:bodyPr>
          <a:lstStyle/>
          <a:p>
            <a:pPr lvl="0"/>
            <a:r>
              <a:rPr lang="en-US" sz="3200" dirty="0"/>
              <a:t>What about student privacy and protecting faculty? </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pPr marL="342900" lvl="1">
              <a:spcBef>
                <a:spcPts val="1000"/>
              </a:spcBef>
            </a:pPr>
            <a:r>
              <a:rPr lang="en-US" b="1" i="1" dirty="0"/>
              <a:t>How might this pose a problem for students?</a:t>
            </a:r>
          </a:p>
          <a:p>
            <a:pPr marL="800100" lvl="2">
              <a:spcBef>
                <a:spcPts val="1000"/>
              </a:spcBef>
            </a:pPr>
            <a:r>
              <a:rPr lang="en-US" sz="2400" b="1" i="1" dirty="0"/>
              <a:t> Family Educational Rights and Privacy Act (FERPA)</a:t>
            </a:r>
          </a:p>
          <a:p>
            <a:pPr marL="342900" lvl="1">
              <a:spcBef>
                <a:spcPts val="1000"/>
              </a:spcBef>
            </a:pPr>
            <a:r>
              <a:rPr lang="en-US" b="1" i="1" dirty="0"/>
              <a:t>What are the faculty concerns?  </a:t>
            </a:r>
          </a:p>
          <a:p>
            <a:pPr marL="342900" lvl="1">
              <a:spcBef>
                <a:spcPts val="1000"/>
              </a:spcBef>
            </a:pPr>
            <a:r>
              <a:rPr lang="en-US" b="1" i="1" dirty="0"/>
              <a:t>What safeguards can you put in place?</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998270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ASCCC </a:t>
            </a:r>
            <a:r>
              <a:rPr lang="en-US" dirty="0" smtClean="0"/>
              <a:t>Research and Planning </a:t>
            </a:r>
            <a:r>
              <a:rPr lang="en-US" dirty="0"/>
              <a:t>Research Project</a:t>
            </a:r>
            <a:br>
              <a:rPr lang="en-US" dirty="0"/>
            </a:br>
            <a:endParaRPr lang="en-US" dirty="0"/>
          </a:p>
        </p:txBody>
      </p:sp>
      <p:sp>
        <p:nvSpPr>
          <p:cNvPr id="3" name="Content Placeholder 2"/>
          <p:cNvSpPr>
            <a:spLocks noGrp="1"/>
          </p:cNvSpPr>
          <p:nvPr>
            <p:ph idx="1"/>
          </p:nvPr>
        </p:nvSpPr>
        <p:spPr/>
        <p:txBody>
          <a:bodyPr/>
          <a:lstStyle/>
          <a:p>
            <a:r>
              <a:rPr lang="en-US" dirty="0"/>
              <a:t>In response to Resolution SP15 2.01</a:t>
            </a:r>
          </a:p>
          <a:p>
            <a:r>
              <a:rPr lang="en-US" dirty="0"/>
              <a:t>ASCCC </a:t>
            </a:r>
            <a:r>
              <a:rPr lang="en-US" dirty="0" smtClean="0"/>
              <a:t>will “facilitate </a:t>
            </a:r>
            <a:r>
              <a:rPr lang="en-US" dirty="0"/>
              <a:t>a conversation in the field…regarding the disaggregation of learning outcomes data, the extent to which such disaggregation is feasible to yield meaningful data and the means by which colleges can meet or exceed the requirements of accreditation Standard I.B.6 “</a:t>
            </a:r>
          </a:p>
          <a:p>
            <a:pPr lvl="1"/>
            <a:r>
              <a:rPr lang="en-US" b="1" i="1" dirty="0"/>
              <a:t>Annotated bibliography</a:t>
            </a:r>
          </a:p>
          <a:p>
            <a:pPr lvl="1"/>
            <a:r>
              <a:rPr lang="en-US" b="1" i="1" dirty="0"/>
              <a:t>Observations and conclusions</a:t>
            </a:r>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3175375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Observations</a:t>
            </a:r>
            <a:endParaRPr lang="en-US"/>
          </a:p>
        </p:txBody>
      </p:sp>
      <p:sp>
        <p:nvSpPr>
          <p:cNvPr id="3" name="Content Placeholder 2"/>
          <p:cNvSpPr>
            <a:spLocks noGrp="1"/>
          </p:cNvSpPr>
          <p:nvPr>
            <p:ph idx="1"/>
          </p:nvPr>
        </p:nvSpPr>
        <p:spPr/>
        <p:txBody>
          <a:bodyPr>
            <a:noAutofit/>
          </a:bodyPr>
          <a:lstStyle/>
          <a:p>
            <a:r>
              <a:rPr lang="en-US" dirty="0">
                <a:solidFill>
                  <a:srgbClr val="261300"/>
                </a:solidFill>
                <a:ea typeface="+mj-ea"/>
                <a:cs typeface="+mj-cs"/>
              </a:rPr>
              <a:t>Only recently have researchers begun to collect data on the effectiveness of disaggregating student learning outcomes data to make program improvements. </a:t>
            </a:r>
            <a:endParaRPr lang="en-US" dirty="0" smtClean="0">
              <a:solidFill>
                <a:srgbClr val="261300"/>
              </a:solidFill>
              <a:ea typeface="+mj-ea"/>
              <a:cs typeface="+mj-cs"/>
            </a:endParaRPr>
          </a:p>
          <a:p>
            <a:pPr marL="0" indent="0">
              <a:buNone/>
            </a:pPr>
            <a:endParaRPr lang="en-US" dirty="0">
              <a:solidFill>
                <a:srgbClr val="261300"/>
              </a:solidFill>
              <a:ea typeface="+mj-ea"/>
              <a:cs typeface="+mj-cs"/>
            </a:endParaRPr>
          </a:p>
          <a:p>
            <a:r>
              <a:rPr lang="en-US" dirty="0">
                <a:solidFill>
                  <a:srgbClr val="261300"/>
                </a:solidFill>
                <a:ea typeface="+mj-ea"/>
                <a:cs typeface="+mj-cs"/>
              </a:rPr>
              <a:t>Colleges are </a:t>
            </a:r>
            <a:r>
              <a:rPr lang="en-US" dirty="0" smtClean="0">
                <a:solidFill>
                  <a:srgbClr val="261300"/>
                </a:solidFill>
                <a:ea typeface="+mj-ea"/>
                <a:cs typeface="+mj-cs"/>
              </a:rPr>
              <a:t>defining </a:t>
            </a:r>
            <a:r>
              <a:rPr lang="en-US" dirty="0">
                <a:solidFill>
                  <a:srgbClr val="261300"/>
                </a:solidFill>
                <a:ea typeface="+mj-ea"/>
                <a:cs typeface="+mj-cs"/>
              </a:rPr>
              <a:t>subpopulations for the purpose of disaggregation </a:t>
            </a:r>
            <a:r>
              <a:rPr lang="en-US" dirty="0" smtClean="0">
                <a:solidFill>
                  <a:srgbClr val="261300"/>
                </a:solidFill>
                <a:ea typeface="+mj-ea"/>
                <a:cs typeface="+mj-cs"/>
              </a:rPr>
              <a:t>in a variety of ways in order to ensure that SLO disaggregation provides locally useful </a:t>
            </a:r>
            <a:r>
              <a:rPr lang="en-US" dirty="0">
                <a:solidFill>
                  <a:srgbClr val="261300"/>
                </a:solidFill>
                <a:ea typeface="+mj-ea"/>
                <a:cs typeface="+mj-cs"/>
              </a:rPr>
              <a:t>data for program improvement. </a:t>
            </a:r>
            <a:endParaRPr lang="en-US" dirty="0" smtClean="0">
              <a:solidFill>
                <a:srgbClr val="261300"/>
              </a:solidFill>
              <a:ea typeface="+mj-ea"/>
              <a:cs typeface="+mj-cs"/>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3746168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Observations</a:t>
            </a:r>
            <a:endParaRPr lang="en-US"/>
          </a:p>
        </p:txBody>
      </p:sp>
      <p:sp>
        <p:nvSpPr>
          <p:cNvPr id="3" name="Content Placeholder 2"/>
          <p:cNvSpPr>
            <a:spLocks noGrp="1"/>
          </p:cNvSpPr>
          <p:nvPr>
            <p:ph idx="1"/>
          </p:nvPr>
        </p:nvSpPr>
        <p:spPr/>
        <p:txBody>
          <a:bodyPr>
            <a:noAutofit/>
          </a:bodyPr>
          <a:lstStyle/>
          <a:p>
            <a:pPr marL="0" indent="0">
              <a:buNone/>
            </a:pPr>
            <a:endParaRPr lang="en-US" dirty="0">
              <a:solidFill>
                <a:srgbClr val="261300"/>
              </a:solidFill>
              <a:ea typeface="+mj-ea"/>
              <a:cs typeface="+mj-cs"/>
            </a:endParaRPr>
          </a:p>
          <a:p>
            <a:r>
              <a:rPr lang="en-US" dirty="0">
                <a:solidFill>
                  <a:srgbClr val="261300"/>
                </a:solidFill>
                <a:ea typeface="+mj-ea"/>
                <a:cs typeface="+mj-cs"/>
              </a:rPr>
              <a:t>Colleges </a:t>
            </a:r>
            <a:r>
              <a:rPr lang="en-US" dirty="0" smtClean="0">
                <a:solidFill>
                  <a:srgbClr val="261300"/>
                </a:solidFill>
                <a:ea typeface="+mj-ea"/>
                <a:cs typeface="+mj-cs"/>
              </a:rPr>
              <a:t>used </a:t>
            </a:r>
            <a:r>
              <a:rPr lang="en-US" dirty="0">
                <a:solidFill>
                  <a:srgbClr val="261300"/>
                </a:solidFill>
                <a:ea typeface="+mj-ea"/>
                <a:cs typeface="+mj-cs"/>
              </a:rPr>
              <a:t>institutional priorities to inform or guide course student learning outcomes rather than using course and program assessment outcomes and assessments to inform the institutional level priorities. Program improvement is guided more by institutional priorities and needs than course and program outcomes assessment data. </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160942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Observations</a:t>
            </a:r>
            <a:endParaRPr lang="en-US"/>
          </a:p>
        </p:txBody>
      </p:sp>
      <p:sp>
        <p:nvSpPr>
          <p:cNvPr id="3" name="Content Placeholder 2"/>
          <p:cNvSpPr>
            <a:spLocks noGrp="1"/>
          </p:cNvSpPr>
          <p:nvPr>
            <p:ph idx="1"/>
          </p:nvPr>
        </p:nvSpPr>
        <p:spPr/>
        <p:txBody>
          <a:bodyPr>
            <a:normAutofit/>
          </a:bodyPr>
          <a:lstStyle/>
          <a:p>
            <a:r>
              <a:rPr lang="en-US" sz="2800" dirty="0" smtClean="0">
                <a:solidFill>
                  <a:srgbClr val="261300"/>
                </a:solidFill>
                <a:ea typeface="+mj-ea"/>
                <a:cs typeface="+mj-cs"/>
              </a:rPr>
              <a:t>After a review of 9 colleges’ ISERs and team reports, Most </a:t>
            </a:r>
            <a:r>
              <a:rPr lang="en-US" sz="2800" dirty="0">
                <a:solidFill>
                  <a:srgbClr val="261300"/>
                </a:solidFill>
                <a:ea typeface="+mj-ea"/>
                <a:cs typeface="+mj-cs"/>
              </a:rPr>
              <a:t>colleges </a:t>
            </a:r>
            <a:r>
              <a:rPr lang="en-US" sz="2800" dirty="0" smtClean="0">
                <a:solidFill>
                  <a:srgbClr val="261300"/>
                </a:solidFill>
                <a:ea typeface="+mj-ea"/>
                <a:cs typeface="+mj-cs"/>
              </a:rPr>
              <a:t>have responded </a:t>
            </a:r>
            <a:r>
              <a:rPr lang="en-US" sz="2800" dirty="0">
                <a:solidFill>
                  <a:srgbClr val="261300"/>
                </a:solidFill>
                <a:ea typeface="+mj-ea"/>
                <a:cs typeface="+mj-cs"/>
              </a:rPr>
              <a:t>to </a:t>
            </a:r>
            <a:r>
              <a:rPr lang="en-US" sz="2800" dirty="0" smtClean="0">
                <a:solidFill>
                  <a:srgbClr val="261300"/>
                </a:solidFill>
                <a:ea typeface="+mj-ea"/>
                <a:cs typeface="+mj-cs"/>
              </a:rPr>
              <a:t>Standard I.B.6 by </a:t>
            </a:r>
            <a:r>
              <a:rPr lang="en-US" sz="2800" dirty="0">
                <a:solidFill>
                  <a:srgbClr val="261300"/>
                </a:solidFill>
                <a:ea typeface="+mj-ea"/>
                <a:cs typeface="+mj-cs"/>
              </a:rPr>
              <a:t>focusing on student equity </a:t>
            </a:r>
            <a:r>
              <a:rPr lang="en-US" sz="2800" dirty="0" smtClean="0">
                <a:solidFill>
                  <a:srgbClr val="261300"/>
                </a:solidFill>
                <a:ea typeface="+mj-ea"/>
                <a:cs typeface="+mj-cs"/>
              </a:rPr>
              <a:t>activities</a:t>
            </a:r>
          </a:p>
          <a:p>
            <a:pPr marL="0" indent="0">
              <a:buNone/>
            </a:pPr>
            <a:r>
              <a:rPr lang="en-US" sz="2800" dirty="0" smtClean="0">
                <a:solidFill>
                  <a:srgbClr val="261300"/>
                </a:solidFill>
                <a:ea typeface="+mj-ea"/>
                <a:cs typeface="+mj-cs"/>
              </a:rPr>
              <a:t> </a:t>
            </a:r>
            <a:endParaRPr lang="en-US" sz="2800" dirty="0">
              <a:solidFill>
                <a:srgbClr val="261300"/>
              </a:solidFill>
              <a:ea typeface="+mj-ea"/>
              <a:cs typeface="+mj-cs"/>
            </a:endParaRPr>
          </a:p>
          <a:p>
            <a:r>
              <a:rPr lang="en-US" sz="2800" dirty="0">
                <a:solidFill>
                  <a:srgbClr val="261300"/>
                </a:solidFill>
                <a:ea typeface="+mj-ea"/>
                <a:cs typeface="+mj-cs"/>
              </a:rPr>
              <a:t>Most college responses </a:t>
            </a:r>
            <a:r>
              <a:rPr lang="en-US" sz="2800" dirty="0" smtClean="0">
                <a:solidFill>
                  <a:srgbClr val="261300"/>
                </a:solidFill>
                <a:ea typeface="+mj-ea"/>
                <a:cs typeface="+mj-cs"/>
              </a:rPr>
              <a:t>in their ISERS indicate they are </a:t>
            </a:r>
            <a:r>
              <a:rPr lang="en-US" sz="2800" dirty="0">
                <a:solidFill>
                  <a:srgbClr val="261300"/>
                </a:solidFill>
                <a:ea typeface="+mj-ea"/>
                <a:cs typeface="+mj-cs"/>
              </a:rPr>
              <a:t>in a planning stage for disaggregating outcomes assessment data beyond the </a:t>
            </a:r>
            <a:r>
              <a:rPr lang="en-US" sz="2800" dirty="0" smtClean="0">
                <a:solidFill>
                  <a:srgbClr val="261300"/>
                </a:solidFill>
                <a:ea typeface="+mj-ea"/>
                <a:cs typeface="+mj-cs"/>
              </a:rPr>
              <a:t>institutional-level, </a:t>
            </a:r>
            <a:r>
              <a:rPr lang="en-US" sz="2800" dirty="0">
                <a:solidFill>
                  <a:srgbClr val="261300"/>
                </a:solidFill>
                <a:ea typeface="+mj-ea"/>
                <a:cs typeface="+mj-cs"/>
              </a:rPr>
              <a:t>if it is mentioned at </a:t>
            </a:r>
            <a:r>
              <a:rPr lang="en-US" sz="2800" dirty="0" smtClean="0">
                <a:solidFill>
                  <a:srgbClr val="261300"/>
                </a:solidFill>
                <a:ea typeface="+mj-ea"/>
                <a:cs typeface="+mj-cs"/>
              </a:rPr>
              <a:t>all</a:t>
            </a:r>
            <a:endParaRPr lang="en-US" sz="2800" dirty="0">
              <a:solidFill>
                <a:srgbClr val="261300"/>
              </a:solidFill>
              <a:ea typeface="+mj-ea"/>
              <a:cs typeface="+mj-cs"/>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1030255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Conclusions/Opinions</a:t>
            </a:r>
            <a:endParaRPr lang="en-US" dirty="0"/>
          </a:p>
        </p:txBody>
      </p:sp>
      <p:sp>
        <p:nvSpPr>
          <p:cNvPr id="3" name="Content Placeholder 2"/>
          <p:cNvSpPr>
            <a:spLocks noGrp="1"/>
          </p:cNvSpPr>
          <p:nvPr>
            <p:ph idx="1"/>
          </p:nvPr>
        </p:nvSpPr>
        <p:spPr/>
        <p:txBody>
          <a:bodyPr>
            <a:noAutofit/>
          </a:bodyPr>
          <a:lstStyle/>
          <a:p>
            <a:pPr fontAlgn="base">
              <a:lnSpc>
                <a:spcPct val="110000"/>
              </a:lnSpc>
            </a:pPr>
            <a:r>
              <a:rPr lang="en-US" dirty="0">
                <a:solidFill>
                  <a:srgbClr val="261300"/>
                </a:solidFill>
                <a:ea typeface="+mj-ea"/>
                <a:cs typeface="+mj-cs"/>
              </a:rPr>
              <a:t>Disaggregation of outcomes assessment data is </a:t>
            </a:r>
            <a:r>
              <a:rPr lang="en-US" dirty="0" smtClean="0">
                <a:solidFill>
                  <a:srgbClr val="261300"/>
                </a:solidFill>
                <a:ea typeface="+mj-ea"/>
                <a:cs typeface="+mj-cs"/>
              </a:rPr>
              <a:t>still a developing practice</a:t>
            </a:r>
          </a:p>
          <a:p>
            <a:pPr fontAlgn="base">
              <a:lnSpc>
                <a:spcPct val="110000"/>
              </a:lnSpc>
            </a:pPr>
            <a:r>
              <a:rPr lang="en-US" dirty="0" smtClean="0">
                <a:solidFill>
                  <a:srgbClr val="261300"/>
                </a:solidFill>
                <a:ea typeface="+mj-ea"/>
                <a:cs typeface="+mj-cs"/>
              </a:rPr>
              <a:t>Standard I.B.6 is an “emerging standard”</a:t>
            </a:r>
          </a:p>
          <a:p>
            <a:pPr lvl="1" fontAlgn="base">
              <a:lnSpc>
                <a:spcPct val="110000"/>
              </a:lnSpc>
            </a:pPr>
            <a:r>
              <a:rPr lang="en-US" dirty="0" smtClean="0">
                <a:solidFill>
                  <a:srgbClr val="261300"/>
                </a:solidFill>
                <a:ea typeface="+mj-ea"/>
                <a:cs typeface="+mj-cs"/>
              </a:rPr>
              <a:t>Implication is that commission understands that SLO disaggregation is a work in progress at many colleges</a:t>
            </a:r>
          </a:p>
          <a:p>
            <a:pPr fontAlgn="base">
              <a:lnSpc>
                <a:spcPct val="110000"/>
              </a:lnSpc>
            </a:pPr>
            <a:r>
              <a:rPr lang="en-US" dirty="0" smtClean="0">
                <a:solidFill>
                  <a:srgbClr val="261300"/>
                </a:solidFill>
                <a:ea typeface="+mj-ea"/>
                <a:cs typeface="+mj-cs"/>
              </a:rPr>
              <a:t>Disaggregation of student </a:t>
            </a:r>
            <a:r>
              <a:rPr lang="en-US" dirty="0">
                <a:solidFill>
                  <a:srgbClr val="261300"/>
                </a:solidFill>
                <a:ea typeface="+mj-ea"/>
                <a:cs typeface="+mj-cs"/>
              </a:rPr>
              <a:t>learning outcomes assessment data </a:t>
            </a:r>
            <a:r>
              <a:rPr lang="en-US" dirty="0" smtClean="0">
                <a:solidFill>
                  <a:srgbClr val="261300"/>
                </a:solidFill>
                <a:ea typeface="+mj-ea"/>
                <a:cs typeface="+mj-cs"/>
              </a:rPr>
              <a:t>is </a:t>
            </a:r>
            <a:r>
              <a:rPr lang="en-US" dirty="0">
                <a:solidFill>
                  <a:srgbClr val="261300"/>
                </a:solidFill>
                <a:ea typeface="+mj-ea"/>
                <a:cs typeface="+mj-cs"/>
              </a:rPr>
              <a:t>focused at the institutional learning outcomes </a:t>
            </a:r>
            <a:r>
              <a:rPr lang="en-US" dirty="0" smtClean="0">
                <a:solidFill>
                  <a:srgbClr val="261300"/>
                </a:solidFill>
                <a:ea typeface="+mj-ea"/>
                <a:cs typeface="+mj-cs"/>
              </a:rPr>
              <a:t> (ILO) level </a:t>
            </a:r>
            <a:r>
              <a:rPr lang="en-US" dirty="0">
                <a:solidFill>
                  <a:srgbClr val="261300"/>
                </a:solidFill>
                <a:ea typeface="+mj-ea"/>
                <a:cs typeface="+mj-cs"/>
              </a:rPr>
              <a:t>and is primarily focused on complying with accreditation </a:t>
            </a:r>
            <a:r>
              <a:rPr lang="en-US" dirty="0" smtClean="0">
                <a:solidFill>
                  <a:srgbClr val="261300"/>
                </a:solidFill>
                <a:ea typeface="+mj-ea"/>
                <a:cs typeface="+mj-cs"/>
              </a:rPr>
              <a:t>standards</a:t>
            </a:r>
            <a:endParaRPr lang="en-US" dirty="0">
              <a:solidFill>
                <a:srgbClr val="261300"/>
              </a:solidFill>
              <a:ea typeface="+mj-ea"/>
              <a:cs typeface="+mj-cs"/>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2038695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Conclusions/Opinions</a:t>
            </a:r>
            <a:endParaRPr lang="en-US" dirty="0"/>
          </a:p>
        </p:txBody>
      </p:sp>
      <p:sp>
        <p:nvSpPr>
          <p:cNvPr id="3" name="Content Placeholder 2"/>
          <p:cNvSpPr>
            <a:spLocks noGrp="1"/>
          </p:cNvSpPr>
          <p:nvPr>
            <p:ph idx="1"/>
          </p:nvPr>
        </p:nvSpPr>
        <p:spPr/>
        <p:txBody>
          <a:bodyPr>
            <a:noAutofit/>
          </a:bodyPr>
          <a:lstStyle/>
          <a:p>
            <a:pPr fontAlgn="base">
              <a:lnSpc>
                <a:spcPct val="110000"/>
              </a:lnSpc>
            </a:pPr>
            <a:r>
              <a:rPr lang="en-US" dirty="0" smtClean="0">
                <a:solidFill>
                  <a:srgbClr val="261300"/>
                </a:solidFill>
                <a:ea typeface="+mj-ea"/>
                <a:cs typeface="+mj-cs"/>
              </a:rPr>
              <a:t>Most </a:t>
            </a:r>
            <a:r>
              <a:rPr lang="en-US" dirty="0">
                <a:solidFill>
                  <a:srgbClr val="261300"/>
                </a:solidFill>
                <a:ea typeface="+mj-ea"/>
                <a:cs typeface="+mj-cs"/>
              </a:rPr>
              <a:t>institutional-level student learning outcomes disaggregation is focused on demographic data and has little impact on individual faculty actions.  </a:t>
            </a:r>
          </a:p>
          <a:p>
            <a:pPr fontAlgn="base">
              <a:lnSpc>
                <a:spcPct val="110000"/>
              </a:lnSpc>
            </a:pPr>
            <a:r>
              <a:rPr lang="en-US" dirty="0">
                <a:solidFill>
                  <a:srgbClr val="261300"/>
                </a:solidFill>
                <a:ea typeface="+mj-ea"/>
                <a:cs typeface="+mj-cs"/>
              </a:rPr>
              <a:t>It would be useful to look at the follow-up reports </a:t>
            </a:r>
            <a:r>
              <a:rPr lang="en-US" dirty="0" smtClean="0">
                <a:solidFill>
                  <a:srgbClr val="261300"/>
                </a:solidFill>
                <a:ea typeface="+mj-ea"/>
                <a:cs typeface="+mj-cs"/>
              </a:rPr>
              <a:t>and updates to QFEs for </a:t>
            </a:r>
            <a:r>
              <a:rPr lang="en-US" dirty="0">
                <a:solidFill>
                  <a:srgbClr val="261300"/>
                </a:solidFill>
                <a:ea typeface="+mj-ea"/>
                <a:cs typeface="+mj-cs"/>
              </a:rPr>
              <a:t>these colleges to see implementation of plans </a:t>
            </a:r>
            <a:r>
              <a:rPr lang="en-US" dirty="0" smtClean="0">
                <a:solidFill>
                  <a:srgbClr val="261300"/>
                </a:solidFill>
                <a:ea typeface="+mj-ea"/>
                <a:cs typeface="+mj-cs"/>
              </a:rPr>
              <a:t>regarding </a:t>
            </a:r>
            <a:r>
              <a:rPr lang="en-US" dirty="0">
                <a:solidFill>
                  <a:srgbClr val="261300"/>
                </a:solidFill>
                <a:ea typeface="+mj-ea"/>
                <a:cs typeface="+mj-cs"/>
              </a:rPr>
              <a:t>outcomes assessment when they are available. </a:t>
            </a:r>
          </a:p>
          <a:p>
            <a:pPr fontAlgn="base">
              <a:lnSpc>
                <a:spcPct val="110000"/>
              </a:lnSpc>
            </a:pPr>
            <a:r>
              <a:rPr lang="en-US" dirty="0">
                <a:solidFill>
                  <a:srgbClr val="261300"/>
                </a:solidFill>
                <a:ea typeface="+mj-ea"/>
                <a:cs typeface="+mj-cs"/>
              </a:rPr>
              <a:t>It may be too early in the implementation of I.B.6 for colleges to have made any significant response. </a:t>
            </a:r>
            <a:endParaRPr lang="en-US" dirty="0" smtClean="0">
              <a:solidFill>
                <a:srgbClr val="261300"/>
              </a:solidFill>
              <a:ea typeface="+mj-ea"/>
              <a:cs typeface="+mj-cs"/>
            </a:endParaRPr>
          </a:p>
          <a:p>
            <a:pPr fontAlgn="base">
              <a:lnSpc>
                <a:spcPct val="110000"/>
              </a:lnSpc>
            </a:pPr>
            <a:r>
              <a:rPr lang="en-US" dirty="0" smtClean="0">
                <a:solidFill>
                  <a:srgbClr val="261300"/>
                </a:solidFill>
                <a:ea typeface="+mj-ea"/>
                <a:cs typeface="+mj-cs"/>
              </a:rPr>
              <a:t>Time to ramp up!</a:t>
            </a:r>
            <a:endParaRPr lang="en-US" dirty="0">
              <a:solidFill>
                <a:srgbClr val="261300"/>
              </a:solidFill>
              <a:ea typeface="+mj-ea"/>
              <a:cs typeface="+mj-cs"/>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309593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ACCJC Standard I.B.6</a:t>
            </a:r>
          </a:p>
        </p:txBody>
      </p:sp>
      <p:sp>
        <p:nvSpPr>
          <p:cNvPr id="3" name="Content Placeholder 2"/>
          <p:cNvSpPr>
            <a:spLocks noGrp="1"/>
          </p:cNvSpPr>
          <p:nvPr>
            <p:ph idx="1"/>
          </p:nvPr>
        </p:nvSpPr>
        <p:spPr/>
        <p:txBody>
          <a:bodyPr/>
          <a:lstStyle/>
          <a:p>
            <a:endParaRPr lang="en-US" i="0" dirty="0" smtClean="0"/>
          </a:p>
          <a:p>
            <a:r>
              <a:rPr lang="en-US" b="0" i="0" dirty="0" smtClean="0"/>
              <a:t>Described in ACCJC team trainings as an “emerging standard”</a:t>
            </a:r>
          </a:p>
          <a:p>
            <a:r>
              <a:rPr lang="en-US" b="0" i="0" dirty="0" smtClean="0"/>
              <a:t>Faculty and staff report </a:t>
            </a:r>
            <a:r>
              <a:rPr lang="en-US" b="0" i="0" dirty="0"/>
              <a:t>feeling </a:t>
            </a:r>
            <a:r>
              <a:rPr lang="en-US" b="0" i="0" dirty="0" smtClean="0"/>
              <a:t>confused</a:t>
            </a:r>
            <a:r>
              <a:rPr lang="en-US" b="0" i="0" dirty="0"/>
              <a:t> </a:t>
            </a:r>
            <a:r>
              <a:rPr lang="en-US" b="0" i="0" dirty="0" smtClean="0"/>
              <a:t>and anxious about how to respond to the new requirements of </a:t>
            </a:r>
            <a:r>
              <a:rPr lang="en-US" b="0" dirty="0" smtClean="0"/>
              <a:t>I.B.6</a:t>
            </a:r>
            <a:endParaRPr lang="en-US" b="0" dirty="0"/>
          </a:p>
          <a:p>
            <a:r>
              <a:rPr lang="en-US" b="0" i="0" dirty="0" smtClean="0"/>
              <a:t>It may take some time to respond in a way that is consistent with your college culture and resources</a:t>
            </a:r>
          </a:p>
          <a:p>
            <a:r>
              <a:rPr lang="en-US" b="0" i="0" dirty="0" smtClean="0"/>
              <a:t>Remember that what works at one college may not work at your college</a:t>
            </a:r>
          </a:p>
          <a:p>
            <a:r>
              <a:rPr lang="en-US" b="0" i="0" dirty="0" smtClean="0"/>
              <a:t>Be purposeful</a:t>
            </a:r>
            <a:r>
              <a:rPr lang="en-US" b="0" i="0" dirty="0"/>
              <a:t> </a:t>
            </a:r>
            <a:r>
              <a:rPr lang="en-US" b="0" i="0" dirty="0" smtClean="0"/>
              <a:t>in conducting data disaggregation. Consider how this information will provide new insights in the teaching-learning process</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1766529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smtClean="0"/>
              <a:t>“</a:t>
            </a:r>
            <a:endParaRPr lang="en-US" dirty="0"/>
          </a:p>
        </p:txBody>
      </p:sp>
      <p:sp>
        <p:nvSpPr>
          <p:cNvPr id="11" name="Text Placeholder 2"/>
          <p:cNvSpPr txBox="1">
            <a:spLocks/>
          </p:cNvSpPr>
          <p:nvPr/>
        </p:nvSpPr>
        <p:spPr>
          <a:xfrm>
            <a:off x="838200" y="4386265"/>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dirty="0" smtClean="0"/>
              <a:t>Discussion</a:t>
            </a:r>
            <a:endParaRPr lang="en-US" cap="all" dirty="0"/>
          </a:p>
        </p:txBody>
      </p:sp>
      <p:sp>
        <p:nvSpPr>
          <p:cNvPr id="3" name="Footer Placeholder 2"/>
          <p:cNvSpPr>
            <a:spLocks noGrp="1"/>
          </p:cNvSpPr>
          <p:nvPr>
            <p:ph type="ftr" sz="quarter" idx="11"/>
          </p:nvPr>
        </p:nvSpPr>
        <p:spPr/>
        <p:txBody>
          <a:bodyPr/>
          <a:lstStyle/>
          <a:p>
            <a:r>
              <a:rPr lang="en-US" smtClean="0"/>
              <a:t>ASCCC Accreditation Institute, Napa CA February 17-18, 2017</a:t>
            </a:r>
            <a:endParaRPr lang="en-US"/>
          </a:p>
        </p:txBody>
      </p:sp>
    </p:spTree>
    <p:extLst>
      <p:ext uri="{BB962C8B-B14F-4D97-AF65-F5344CB8AC3E}">
        <p14:creationId xmlns:p14="http://schemas.microsoft.com/office/powerpoint/2010/main" val="289724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Assessment as Academic Research</a:t>
            </a:r>
            <a:endParaRPr lang="en-US" dirty="0"/>
          </a:p>
        </p:txBody>
      </p:sp>
      <p:sp>
        <p:nvSpPr>
          <p:cNvPr id="3" name="Content Placeholder 2"/>
          <p:cNvSpPr>
            <a:spLocks noGrp="1"/>
          </p:cNvSpPr>
          <p:nvPr>
            <p:ph idx="1"/>
          </p:nvPr>
        </p:nvSpPr>
        <p:spPr/>
        <p:txBody>
          <a:bodyPr>
            <a:normAutofit lnSpcReduction="10000"/>
          </a:bodyPr>
          <a:lstStyle/>
          <a:p>
            <a:r>
              <a:rPr lang="en-US" b="0" i="0" dirty="0"/>
              <a:t>Outcomes </a:t>
            </a:r>
            <a:r>
              <a:rPr lang="en-US" b="0" i="0" dirty="0" smtClean="0"/>
              <a:t>assessment </a:t>
            </a:r>
            <a:r>
              <a:rPr lang="en-US" b="0" i="0" dirty="0"/>
              <a:t>is faculty research to improve teaching strategies and program/course curriculum alignment</a:t>
            </a:r>
          </a:p>
          <a:p>
            <a:r>
              <a:rPr lang="en-US" b="0" i="0" dirty="0"/>
              <a:t>SLO Assessment is </a:t>
            </a:r>
            <a:r>
              <a:rPr lang="en-US" b="0" dirty="0"/>
              <a:t>Action Research</a:t>
            </a:r>
            <a:r>
              <a:rPr lang="en-US" b="0" i="0" dirty="0"/>
              <a:t>: </a:t>
            </a:r>
            <a:r>
              <a:rPr lang="en-US" b="0" i="0" dirty="0" smtClean="0"/>
              <a:t>Meaningful practitioner </a:t>
            </a:r>
            <a:r>
              <a:rPr lang="en-US" b="0" i="0" dirty="0"/>
              <a:t>research </a:t>
            </a:r>
            <a:r>
              <a:rPr lang="en-US" b="0" i="0" dirty="0" smtClean="0"/>
              <a:t>that </a:t>
            </a:r>
            <a:r>
              <a:rPr lang="en-US" b="0" i="0" dirty="0"/>
              <a:t>can lead to </a:t>
            </a:r>
            <a:r>
              <a:rPr lang="en-US" b="0" i="0" dirty="0" smtClean="0"/>
              <a:t>innovation and </a:t>
            </a:r>
            <a:r>
              <a:rPr lang="en-US" b="0" i="0" dirty="0" smtClean="0"/>
              <a:t>improvement.</a:t>
            </a:r>
            <a:endParaRPr lang="en-US" b="0" i="0" dirty="0"/>
          </a:p>
          <a:p>
            <a:pPr lvl="1"/>
            <a:r>
              <a:rPr lang="en-US" b="0" i="0" dirty="0"/>
              <a:t>Begin with your research question and devise data collection methods  based on what you want to </a:t>
            </a:r>
            <a:r>
              <a:rPr lang="en-US" b="0" i="0" dirty="0" smtClean="0"/>
              <a:t>know</a:t>
            </a:r>
          </a:p>
          <a:p>
            <a:pPr lvl="1"/>
            <a:r>
              <a:rPr lang="en-US" smtClean="0"/>
              <a:t>Respect Academic </a:t>
            </a:r>
            <a:r>
              <a:rPr lang="en-US" dirty="0" smtClean="0"/>
              <a:t>Freedom when analyzing results. </a:t>
            </a:r>
            <a:endParaRPr lang="en-US" b="0" i="0" dirty="0"/>
          </a:p>
          <a:p>
            <a:pPr lvl="1"/>
            <a:r>
              <a:rPr lang="en-US" b="0" i="0" dirty="0"/>
              <a:t>Colleges </a:t>
            </a:r>
            <a:r>
              <a:rPr lang="en-US" b="0" i="0" dirty="0" smtClean="0"/>
              <a:t>are </a:t>
            </a:r>
            <a:r>
              <a:rPr lang="en-US" b="0" i="0" dirty="0"/>
              <a:t>defining subpopulations </a:t>
            </a:r>
            <a:r>
              <a:rPr lang="en-US" b="0" i="0" dirty="0" smtClean="0"/>
              <a:t>of interest in ways that provide </a:t>
            </a:r>
            <a:r>
              <a:rPr lang="en-US" dirty="0" smtClean="0"/>
              <a:t>locally </a:t>
            </a:r>
            <a:r>
              <a:rPr lang="en-US" b="0" i="0" dirty="0" smtClean="0"/>
              <a:t>meaningful </a:t>
            </a:r>
            <a:r>
              <a:rPr lang="en-US" b="0" i="0" dirty="0"/>
              <a:t>data in the absence </a:t>
            </a:r>
            <a:r>
              <a:rPr lang="en-US" b="0" i="0" dirty="0" smtClean="0"/>
              <a:t>of explicit commission directive</a:t>
            </a:r>
          </a:p>
          <a:p>
            <a:pPr lvl="1"/>
            <a:r>
              <a:rPr lang="en-US" dirty="0" smtClean="0"/>
              <a:t>Begin where you are and do what is possible. Section-level disaggregation is often possible with current infrastructure.</a:t>
            </a:r>
            <a:endParaRPr lang="en-US" dirty="0"/>
          </a:p>
          <a:p>
            <a:pPr lvl="1"/>
            <a:r>
              <a:rPr lang="en-US" dirty="0"/>
              <a:t>Begin conversations </a:t>
            </a:r>
            <a:r>
              <a:rPr lang="en-US" dirty="0" smtClean="0"/>
              <a:t>with Research and IT to </a:t>
            </a:r>
            <a:r>
              <a:rPr lang="en-US" dirty="0"/>
              <a:t>develop infrastructure for </a:t>
            </a:r>
            <a:r>
              <a:rPr lang="en-US" dirty="0" smtClean="0"/>
              <a:t>demographic-focused</a:t>
            </a:r>
            <a:r>
              <a:rPr lang="en-US" dirty="0"/>
              <a:t>, data </a:t>
            </a:r>
            <a:r>
              <a:rPr lang="en-US" dirty="0" smtClean="0"/>
              <a:t>disaggregation</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360584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should we disaggregate? </a:t>
            </a:r>
            <a:endParaRPr lang="en-US" dirty="0"/>
          </a:p>
        </p:txBody>
      </p:sp>
      <p:sp>
        <p:nvSpPr>
          <p:cNvPr id="3" name="Content Placeholder 2"/>
          <p:cNvSpPr>
            <a:spLocks noGrp="1"/>
          </p:cNvSpPr>
          <p:nvPr>
            <p:ph idx="1"/>
          </p:nvPr>
        </p:nvSpPr>
        <p:spPr>
          <a:xfrm>
            <a:off x="838200" y="2165683"/>
            <a:ext cx="10515600" cy="4011279"/>
          </a:xfrm>
        </p:spPr>
        <p:txBody>
          <a:bodyPr>
            <a:normAutofit lnSpcReduction="10000"/>
          </a:bodyPr>
          <a:lstStyle/>
          <a:p>
            <a:pPr lvl="1">
              <a:lnSpc>
                <a:spcPct val="110000"/>
              </a:lnSpc>
              <a:spcBef>
                <a:spcPts val="1000"/>
              </a:spcBef>
            </a:pPr>
            <a:r>
              <a:rPr lang="en-US" sz="2800" b="1" i="1" dirty="0" smtClean="0"/>
              <a:t>Section attributes </a:t>
            </a:r>
          </a:p>
          <a:p>
            <a:pPr lvl="2">
              <a:lnSpc>
                <a:spcPct val="110000"/>
              </a:lnSpc>
              <a:spcBef>
                <a:spcPts val="1000"/>
              </a:spcBef>
            </a:pPr>
            <a:r>
              <a:rPr lang="en-US" sz="2400" b="1" dirty="0" smtClean="0"/>
              <a:t>Online vs. face-to-face vs. Hybrid</a:t>
            </a:r>
          </a:p>
          <a:p>
            <a:pPr lvl="2">
              <a:lnSpc>
                <a:spcPct val="110000"/>
              </a:lnSpc>
              <a:spcBef>
                <a:spcPts val="1000"/>
              </a:spcBef>
            </a:pPr>
            <a:r>
              <a:rPr lang="en-US" sz="2400" b="1" dirty="0" smtClean="0"/>
              <a:t>Compressed vs. full-term</a:t>
            </a:r>
          </a:p>
          <a:p>
            <a:pPr lvl="2">
              <a:lnSpc>
                <a:spcPct val="110000"/>
              </a:lnSpc>
              <a:spcBef>
                <a:spcPts val="1000"/>
              </a:spcBef>
            </a:pPr>
            <a:r>
              <a:rPr lang="en-US" sz="2400" b="1" dirty="0" smtClean="0"/>
              <a:t>Evening vs. day</a:t>
            </a:r>
          </a:p>
          <a:p>
            <a:pPr lvl="2">
              <a:lnSpc>
                <a:spcPct val="110000"/>
              </a:lnSpc>
              <a:spcBef>
                <a:spcPts val="1000"/>
              </a:spcBef>
            </a:pPr>
            <a:r>
              <a:rPr lang="en-US" sz="2400" b="1" dirty="0" smtClean="0"/>
              <a:t>Main campus vs. off-site location or center</a:t>
            </a:r>
          </a:p>
          <a:p>
            <a:pPr lvl="2">
              <a:lnSpc>
                <a:spcPct val="110000"/>
              </a:lnSpc>
              <a:spcBef>
                <a:spcPts val="1000"/>
              </a:spcBef>
            </a:pPr>
            <a:r>
              <a:rPr lang="en-US" sz="2400" b="1" dirty="0"/>
              <a:t>Learning community vs. non-learning community</a:t>
            </a:r>
          </a:p>
          <a:p>
            <a:pPr lvl="2">
              <a:lnSpc>
                <a:spcPct val="110000"/>
              </a:lnSpc>
              <a:spcBef>
                <a:spcPts val="1000"/>
              </a:spcBef>
            </a:pPr>
            <a:r>
              <a:rPr lang="en-US" sz="2400" b="1" dirty="0"/>
              <a:t>Dual enrollment vs. non-dual enrollment</a:t>
            </a:r>
          </a:p>
          <a:p>
            <a:pPr lvl="2">
              <a:lnSpc>
                <a:spcPct val="110000"/>
              </a:lnSpc>
              <a:spcBef>
                <a:spcPts val="1000"/>
              </a:spcBef>
            </a:pPr>
            <a:r>
              <a:rPr lang="en-US" sz="2400" b="1" dirty="0" smtClean="0"/>
              <a:t>Accelerated curriculum </a:t>
            </a:r>
            <a:r>
              <a:rPr lang="en-US" sz="2400" b="1" dirty="0"/>
              <a:t>vs. non-accelerated </a:t>
            </a:r>
            <a:r>
              <a:rPr lang="en-US" sz="2400" b="1" dirty="0" smtClean="0"/>
              <a:t>curriculum</a:t>
            </a:r>
          </a:p>
          <a:p>
            <a:pPr marL="457200" lvl="1" indent="0">
              <a:buNone/>
            </a:pPr>
            <a:endParaRPr lang="en-US" dirty="0" smtClean="0"/>
          </a:p>
          <a:p>
            <a:pPr lvl="2"/>
            <a:endParaRPr lang="en-US" dirty="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2914440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should we disaggregate? </a:t>
            </a:r>
            <a:endParaRPr lang="en-US" dirty="0"/>
          </a:p>
        </p:txBody>
      </p:sp>
      <p:sp>
        <p:nvSpPr>
          <p:cNvPr id="3" name="Content Placeholder 2"/>
          <p:cNvSpPr>
            <a:spLocks noGrp="1"/>
          </p:cNvSpPr>
          <p:nvPr>
            <p:ph idx="1"/>
          </p:nvPr>
        </p:nvSpPr>
        <p:spPr>
          <a:xfrm>
            <a:off x="838200" y="2165683"/>
            <a:ext cx="10515600" cy="4011279"/>
          </a:xfrm>
        </p:spPr>
        <p:txBody>
          <a:bodyPr>
            <a:normAutofit/>
          </a:bodyPr>
          <a:lstStyle/>
          <a:p>
            <a:pPr lvl="1">
              <a:lnSpc>
                <a:spcPct val="110000"/>
              </a:lnSpc>
              <a:spcBef>
                <a:spcPts val="1000"/>
              </a:spcBef>
            </a:pPr>
            <a:r>
              <a:rPr lang="en-US" sz="2800" b="1" i="1" dirty="0" smtClean="0"/>
              <a:t>Student characteristics</a:t>
            </a:r>
          </a:p>
          <a:p>
            <a:pPr lvl="2">
              <a:lnSpc>
                <a:spcPct val="110000"/>
              </a:lnSpc>
              <a:spcBef>
                <a:spcPts val="1000"/>
              </a:spcBef>
            </a:pPr>
            <a:r>
              <a:rPr lang="en-US" sz="2400" b="1" dirty="0" smtClean="0"/>
              <a:t>Declared vs. non-declared</a:t>
            </a:r>
          </a:p>
          <a:p>
            <a:pPr lvl="2">
              <a:lnSpc>
                <a:spcPct val="110000"/>
              </a:lnSpc>
              <a:spcBef>
                <a:spcPts val="1000"/>
              </a:spcBef>
            </a:pPr>
            <a:r>
              <a:rPr lang="en-US" sz="2400" b="1" dirty="0" smtClean="0"/>
              <a:t>Students with prior learning credit vs. students who have completed a sequence</a:t>
            </a:r>
          </a:p>
          <a:p>
            <a:pPr lvl="2">
              <a:lnSpc>
                <a:spcPct val="110000"/>
              </a:lnSpc>
              <a:spcBef>
                <a:spcPts val="1000"/>
              </a:spcBef>
            </a:pPr>
            <a:r>
              <a:rPr lang="en-US" sz="2400" b="1" dirty="0" smtClean="0"/>
              <a:t>Working vs. non-working </a:t>
            </a:r>
          </a:p>
          <a:p>
            <a:pPr lvl="2">
              <a:lnSpc>
                <a:spcPct val="110000"/>
              </a:lnSpc>
              <a:spcBef>
                <a:spcPts val="1000"/>
              </a:spcBef>
            </a:pPr>
            <a:r>
              <a:rPr lang="en-US" sz="2400" b="1" dirty="0" smtClean="0"/>
              <a:t>Dual enrollment vs. non-dual enrollment</a:t>
            </a:r>
          </a:p>
          <a:p>
            <a:pPr lvl="2">
              <a:lnSpc>
                <a:spcPct val="110000"/>
              </a:lnSpc>
              <a:spcBef>
                <a:spcPts val="1000"/>
              </a:spcBef>
            </a:pPr>
            <a:endParaRPr lang="en-US" sz="2400" b="1" i="1" dirty="0" smtClean="0"/>
          </a:p>
          <a:p>
            <a:pPr lvl="1"/>
            <a:endParaRPr lang="en-US" dirty="0" smtClean="0"/>
          </a:p>
          <a:p>
            <a:pPr lvl="2"/>
            <a:endParaRPr lang="en-US" dirty="0"/>
          </a:p>
          <a:p>
            <a:endParaRPr lang="en-US" dirty="0"/>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ASCCC Accreditation Institute, Napa CA February 17-18, 2017</a:t>
            </a:r>
            <a:endParaRPr lang="en-US" dirty="0">
              <a:solidFill>
                <a:prstClr val="black">
                  <a:tint val="75000"/>
                </a:prstClr>
              </a:solidFill>
            </a:endParaRPr>
          </a:p>
        </p:txBody>
      </p:sp>
    </p:spTree>
    <p:extLst>
      <p:ext uri="{BB962C8B-B14F-4D97-AF65-F5344CB8AC3E}">
        <p14:creationId xmlns:p14="http://schemas.microsoft.com/office/powerpoint/2010/main" val="2662100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should we disaggregate? </a:t>
            </a:r>
            <a:endParaRPr lang="en-US" dirty="0"/>
          </a:p>
        </p:txBody>
      </p:sp>
      <p:sp>
        <p:nvSpPr>
          <p:cNvPr id="3" name="Content Placeholder 2"/>
          <p:cNvSpPr>
            <a:spLocks noGrp="1"/>
          </p:cNvSpPr>
          <p:nvPr>
            <p:ph idx="1"/>
          </p:nvPr>
        </p:nvSpPr>
        <p:spPr>
          <a:xfrm>
            <a:off x="838200" y="2165683"/>
            <a:ext cx="10515600" cy="4011279"/>
          </a:xfrm>
        </p:spPr>
        <p:txBody>
          <a:bodyPr>
            <a:normAutofit fontScale="85000" lnSpcReduction="10000"/>
          </a:bodyPr>
          <a:lstStyle/>
          <a:p>
            <a:pPr lvl="1">
              <a:lnSpc>
                <a:spcPct val="110000"/>
              </a:lnSpc>
              <a:spcBef>
                <a:spcPts val="1000"/>
              </a:spcBef>
            </a:pPr>
            <a:r>
              <a:rPr lang="en-US" sz="2800" b="1" dirty="0" smtClean="0"/>
              <a:t>Student </a:t>
            </a:r>
            <a:r>
              <a:rPr lang="en-US" sz="2800" b="1" dirty="0"/>
              <a:t>equity plans </a:t>
            </a:r>
            <a:r>
              <a:rPr lang="en-US" sz="2800" b="1" dirty="0" smtClean="0"/>
              <a:t>can help define populations </a:t>
            </a:r>
            <a:r>
              <a:rPr lang="en-US" sz="2800" b="1" dirty="0"/>
              <a:t>of interest</a:t>
            </a:r>
          </a:p>
          <a:p>
            <a:pPr lvl="2">
              <a:lnSpc>
                <a:spcPct val="110000"/>
              </a:lnSpc>
              <a:spcBef>
                <a:spcPts val="0"/>
              </a:spcBef>
            </a:pPr>
            <a:r>
              <a:rPr lang="en-US" sz="2400" b="1" dirty="0" smtClean="0"/>
              <a:t>Ethnicity </a:t>
            </a:r>
          </a:p>
          <a:p>
            <a:pPr lvl="2">
              <a:lnSpc>
                <a:spcPct val="110000"/>
              </a:lnSpc>
              <a:spcBef>
                <a:spcPts val="0"/>
              </a:spcBef>
            </a:pPr>
            <a:r>
              <a:rPr lang="en-US" sz="2400" b="1" dirty="0" smtClean="0"/>
              <a:t>Gender </a:t>
            </a:r>
          </a:p>
          <a:p>
            <a:pPr lvl="2">
              <a:lnSpc>
                <a:spcPct val="110000"/>
              </a:lnSpc>
              <a:spcBef>
                <a:spcPts val="0"/>
              </a:spcBef>
            </a:pPr>
            <a:r>
              <a:rPr lang="en-US" sz="2400" b="1" dirty="0" smtClean="0"/>
              <a:t>DSPS status</a:t>
            </a:r>
          </a:p>
          <a:p>
            <a:pPr lvl="2">
              <a:lnSpc>
                <a:spcPct val="110000"/>
              </a:lnSpc>
              <a:spcBef>
                <a:spcPts val="0"/>
              </a:spcBef>
            </a:pPr>
            <a:r>
              <a:rPr lang="en-US" sz="2400" b="1" dirty="0" smtClean="0"/>
              <a:t>Veteran status</a:t>
            </a:r>
          </a:p>
          <a:p>
            <a:pPr lvl="2">
              <a:lnSpc>
                <a:spcPct val="110000"/>
              </a:lnSpc>
              <a:spcBef>
                <a:spcPts val="0"/>
              </a:spcBef>
            </a:pPr>
            <a:r>
              <a:rPr lang="en-US" sz="2400" b="1" dirty="0" smtClean="0"/>
              <a:t>Age group</a:t>
            </a:r>
          </a:p>
          <a:p>
            <a:pPr lvl="1">
              <a:lnSpc>
                <a:spcPct val="110000"/>
              </a:lnSpc>
              <a:spcBef>
                <a:spcPts val="1000"/>
              </a:spcBef>
            </a:pPr>
            <a:r>
              <a:rPr lang="en-US" sz="2800" b="1" dirty="0" smtClean="0"/>
              <a:t>Results useful for integrating BSI, SSSP, SEP</a:t>
            </a:r>
          </a:p>
          <a:p>
            <a:pPr lvl="1">
              <a:lnSpc>
                <a:spcPct val="110000"/>
              </a:lnSpc>
              <a:spcBef>
                <a:spcPts val="1000"/>
              </a:spcBef>
            </a:pPr>
            <a:r>
              <a:rPr lang="en-US" sz="2800" b="1" dirty="0" smtClean="0"/>
              <a:t>However, don’t feel limited to just these subgroups</a:t>
            </a:r>
          </a:p>
          <a:p>
            <a:pPr lvl="1">
              <a:lnSpc>
                <a:spcPct val="110000"/>
              </a:lnSpc>
              <a:spcBef>
                <a:spcPts val="1000"/>
              </a:spcBef>
            </a:pPr>
            <a:r>
              <a:rPr lang="en-US" sz="2800" b="1" dirty="0" smtClean="0"/>
              <a:t>Begin discussions with your existing infrastructure in mind</a:t>
            </a:r>
            <a:endParaRPr lang="en-US" sz="2800" b="1" dirty="0"/>
          </a:p>
          <a:p>
            <a:pPr lvl="1"/>
            <a:endParaRPr lang="en-US" dirty="0" smtClean="0"/>
          </a:p>
          <a:p>
            <a:pPr lvl="2"/>
            <a:endParaRPr lang="en-US" dirty="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spTree>
    <p:extLst>
      <p:ext uri="{BB962C8B-B14F-4D97-AF65-F5344CB8AC3E}">
        <p14:creationId xmlns:p14="http://schemas.microsoft.com/office/powerpoint/2010/main" val="2661251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disaggregate SLO data?</a:t>
            </a:r>
            <a:endParaRPr lang="en-US" dirty="0"/>
          </a:p>
        </p:txBody>
      </p:sp>
      <p:sp>
        <p:nvSpPr>
          <p:cNvPr id="3" name="Content Placeholder 2"/>
          <p:cNvSpPr>
            <a:spLocks noGrp="1"/>
          </p:cNvSpPr>
          <p:nvPr>
            <p:ph idx="1"/>
          </p:nvPr>
        </p:nvSpPr>
        <p:spPr>
          <a:xfrm>
            <a:off x="838200" y="1706880"/>
            <a:ext cx="10515600" cy="4800599"/>
          </a:xfrm>
        </p:spPr>
        <p:txBody>
          <a:bodyPr>
            <a:normAutofit lnSpcReduction="10000"/>
          </a:bodyPr>
          <a:lstStyle/>
          <a:p>
            <a:r>
              <a:rPr lang="en-US" dirty="0" smtClean="0"/>
              <a:t>Institutional Effectiveness Partnership Issue has your back</a:t>
            </a:r>
          </a:p>
          <a:p>
            <a:endParaRPr lang="en-US" dirty="0"/>
          </a:p>
          <a:p>
            <a:endParaRPr lang="en-US" dirty="0" smtClean="0"/>
          </a:p>
          <a:p>
            <a:endParaRPr lang="en-US" dirty="0"/>
          </a:p>
          <a:p>
            <a:endParaRPr lang="en-US" dirty="0" smtClean="0"/>
          </a:p>
          <a:p>
            <a:endParaRPr lang="en-US" dirty="0" smtClean="0"/>
          </a:p>
          <a:p>
            <a:r>
              <a:rPr lang="en-US" dirty="0" smtClean="0"/>
              <a:t>Established a Data Disaggregation project that developed an applied solution kit (ASK) focused on promising data disaggregation practices across California</a:t>
            </a:r>
          </a:p>
          <a:p>
            <a:r>
              <a:rPr lang="en-US" dirty="0" smtClean="0"/>
              <a:t>One of the tools in the applied solution kit includes case studies of colleges that have pioneered data disaggregation for student learning outcomes</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Napa CA February 17-18, 2017</a:t>
            </a:r>
            <a:endParaRPr lang="en-US">
              <a:solidFill>
                <a:prstClr val="black">
                  <a:tint val="75000"/>
                </a:prstClr>
              </a:solidFill>
            </a:endParaRPr>
          </a:p>
        </p:txBody>
      </p:sp>
      <p:pic>
        <p:nvPicPr>
          <p:cNvPr id="6" name="Content Placeholder 4"/>
          <p:cNvPicPr>
            <a:picLocks noChangeAspect="1"/>
          </p:cNvPicPr>
          <p:nvPr/>
        </p:nvPicPr>
        <p:blipFill>
          <a:blip r:embed="rId3"/>
          <a:stretch>
            <a:fillRect/>
          </a:stretch>
        </p:blipFill>
        <p:spPr>
          <a:xfrm>
            <a:off x="3638550" y="2420939"/>
            <a:ext cx="4914900" cy="1666875"/>
          </a:xfrm>
          <a:prstGeom prst="rect">
            <a:avLst/>
          </a:prstGeom>
        </p:spPr>
      </p:pic>
    </p:spTree>
    <p:extLst>
      <p:ext uri="{BB962C8B-B14F-4D97-AF65-F5344CB8AC3E}">
        <p14:creationId xmlns:p14="http://schemas.microsoft.com/office/powerpoint/2010/main" val="34263063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IEPI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EPI theme" id="{ED927F1F-B90D-4604-87A0-3F8238D9A461}" vid="{02EBD2EE-1919-4C97-99FF-91FF0BEDAB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2388</TotalTime>
  <Words>3255</Words>
  <Application>Microsoft Macintosh PowerPoint</Application>
  <PresentationFormat>Widescreen</PresentationFormat>
  <Paragraphs>328</Paragraphs>
  <Slides>40</Slides>
  <Notes>23</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Calibri</vt:lpstr>
      <vt:lpstr>Georgia</vt:lpstr>
      <vt:lpstr>Rockwell</vt:lpstr>
      <vt:lpstr>Verdana</vt:lpstr>
      <vt:lpstr>Wingdings</vt:lpstr>
      <vt:lpstr>Arial</vt:lpstr>
      <vt:lpstr>1_Office Theme</vt:lpstr>
      <vt:lpstr>Office Theme</vt:lpstr>
      <vt:lpstr>IEPI theme</vt:lpstr>
      <vt:lpstr>  Scanning the Horizon: New Requirements for Disaggregating Achievement and Outcomes Data</vt:lpstr>
      <vt:lpstr>Description and Objectives</vt:lpstr>
      <vt:lpstr>ACCJC Standard I.B.6</vt:lpstr>
      <vt:lpstr>ACCJC Standard I.B.6</vt:lpstr>
      <vt:lpstr>SLO Assessment as Academic Research</vt:lpstr>
      <vt:lpstr>How should we disaggregate? </vt:lpstr>
      <vt:lpstr>How should we disaggregate? </vt:lpstr>
      <vt:lpstr>How should we disaggregate? </vt:lpstr>
      <vt:lpstr>How can we disaggregate SLO data?</vt:lpstr>
      <vt:lpstr>The Task</vt:lpstr>
      <vt:lpstr>PowerPoint Presentation</vt:lpstr>
      <vt:lpstr>Data Disaggregation Landing Page</vt:lpstr>
      <vt:lpstr>Themes of the DD A.S.K.</vt:lpstr>
      <vt:lpstr>Difficulty Ratings for Tools</vt:lpstr>
      <vt:lpstr>What’s in a tool in the DD ASK?</vt:lpstr>
      <vt:lpstr>What can DD do for you?</vt:lpstr>
      <vt:lpstr>Stakeholder input &amp; feedback</vt:lpstr>
      <vt:lpstr>There’s more than one way to do it!</vt:lpstr>
      <vt:lpstr>Institutional Effectiveness Partnership Initiative</vt:lpstr>
      <vt:lpstr> The Six Steps to SLO Disaggregation</vt:lpstr>
      <vt:lpstr>City College of San Francisco</vt:lpstr>
      <vt:lpstr>Fabulous Free Infographic</vt:lpstr>
      <vt:lpstr>Additional Details on the PLN</vt:lpstr>
      <vt:lpstr>IVC’s English SLO essay rubric</vt:lpstr>
      <vt:lpstr>What does disaggregation look like?</vt:lpstr>
      <vt:lpstr>How is SLO disaggregation different from disaggregating grades?</vt:lpstr>
      <vt:lpstr>Disaggregating SLOs by path into College English</vt:lpstr>
      <vt:lpstr>Use of Results: Overall</vt:lpstr>
      <vt:lpstr>Use of Results</vt:lpstr>
      <vt:lpstr>Where else to present the data in a self-evaluation of Standard I &amp; II?</vt:lpstr>
      <vt:lpstr>Which Standards?</vt:lpstr>
      <vt:lpstr>Which Standards?</vt:lpstr>
      <vt:lpstr>What about student privacy and protecting faculty?  </vt:lpstr>
      <vt:lpstr>ASCCC Research and Planning Research Project </vt:lpstr>
      <vt:lpstr>Observations</vt:lpstr>
      <vt:lpstr>Observations</vt:lpstr>
      <vt:lpstr>Observations</vt:lpstr>
      <vt:lpstr>Conclusions/Opinions</vt:lpstr>
      <vt:lpstr>Conclusions/Opinions</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Microsoft Office User</cp:lastModifiedBy>
  <cp:revision>86</cp:revision>
  <dcterms:created xsi:type="dcterms:W3CDTF">2015-05-02T02:46:00Z</dcterms:created>
  <dcterms:modified xsi:type="dcterms:W3CDTF">2017-02-18T22:30:16Z</dcterms:modified>
</cp:coreProperties>
</file>