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sldIdLst>
    <p:sldId id="256" r:id="rId2"/>
    <p:sldId id="293" r:id="rId3"/>
    <p:sldId id="258" r:id="rId4"/>
    <p:sldId id="259" r:id="rId5"/>
    <p:sldId id="286" r:id="rId6"/>
    <p:sldId id="260" r:id="rId7"/>
    <p:sldId id="287" r:id="rId8"/>
    <p:sldId id="288" r:id="rId9"/>
    <p:sldId id="289" r:id="rId10"/>
    <p:sldId id="290" r:id="rId11"/>
    <p:sldId id="292" r:id="rId12"/>
    <p:sldId id="261" r:id="rId13"/>
    <p:sldId id="262" r:id="rId14"/>
    <p:sldId id="263" r:id="rId15"/>
    <p:sldId id="264" r:id="rId16"/>
    <p:sldId id="268" r:id="rId17"/>
    <p:sldId id="269" r:id="rId18"/>
    <p:sldId id="270" r:id="rId19"/>
    <p:sldId id="278" r:id="rId20"/>
    <p:sldId id="29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Hayward" initials="CH"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98"/>
  </p:normalViewPr>
  <p:slideViewPr>
    <p:cSldViewPr snapToGrid="0" snapToObjects="1">
      <p:cViewPr varScale="1">
        <p:scale>
          <a:sx n="85" d="100"/>
          <a:sy n="85" d="100"/>
        </p:scale>
        <p:origin x="19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40362-15BB-FA46-B1EB-1AD387EE7FA9}" type="datetimeFigureOut">
              <a:rPr lang="en-US" smtClean="0"/>
              <a:t>4/18/17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822D9-B837-4F4A-BA94-199227DD15E6}" type="slidenum">
              <a:rPr lang="en-US" smtClean="0"/>
              <a:t>‹#›</a:t>
            </a:fld>
            <a:endParaRPr lang="en-US"/>
          </a:p>
        </p:txBody>
      </p:sp>
    </p:spTree>
    <p:extLst>
      <p:ext uri="{BB962C8B-B14F-4D97-AF65-F5344CB8AC3E}">
        <p14:creationId xmlns:p14="http://schemas.microsoft.com/office/powerpoint/2010/main" val="2118564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822D9-B837-4F4A-BA94-199227DD15E6}" type="slidenum">
              <a:rPr lang="en-US" smtClean="0"/>
              <a:t>1</a:t>
            </a:fld>
            <a:endParaRPr lang="en-US"/>
          </a:p>
        </p:txBody>
      </p:sp>
    </p:spTree>
    <p:extLst>
      <p:ext uri="{BB962C8B-B14F-4D97-AF65-F5344CB8AC3E}">
        <p14:creationId xmlns:p14="http://schemas.microsoft.com/office/powerpoint/2010/main" val="144194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Sounds</a:t>
            </a:r>
            <a:r>
              <a:rPr lang="en-US" baseline="0" dirty="0" smtClean="0"/>
              <a:t> similar to Student Equity Plan objectives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a:p>
        </p:txBody>
      </p:sp>
    </p:spTree>
    <p:extLst>
      <p:ext uri="{BB962C8B-B14F-4D97-AF65-F5344CB8AC3E}">
        <p14:creationId xmlns:p14="http://schemas.microsoft.com/office/powerpoint/2010/main" val="1507261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classic low-hanging fruit approach</a:t>
            </a:r>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a:p>
        </p:txBody>
      </p:sp>
    </p:spTree>
    <p:extLst>
      <p:ext uri="{BB962C8B-B14F-4D97-AF65-F5344CB8AC3E}">
        <p14:creationId xmlns:p14="http://schemas.microsoft.com/office/powerpoint/2010/main" val="119249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dual enrollment classes include non-dual enrollment students, SUR data must be collected in</a:t>
            </a:r>
            <a:r>
              <a:rPr lang="en-US" baseline="0" dirty="0" smtClean="0"/>
              <a:t> order to isolate the results of dual enrollment students.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a:p>
        </p:txBody>
      </p:sp>
    </p:spTree>
    <p:extLst>
      <p:ext uri="{BB962C8B-B14F-4D97-AF65-F5344CB8AC3E}">
        <p14:creationId xmlns:p14="http://schemas.microsoft.com/office/powerpoint/2010/main" val="117884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822D9-B837-4F4A-BA94-199227DD15E6}" type="slidenum">
              <a:rPr lang="en-US" smtClean="0"/>
              <a:t>14</a:t>
            </a:fld>
            <a:endParaRPr lang="en-US"/>
          </a:p>
        </p:txBody>
      </p:sp>
    </p:spTree>
    <p:extLst>
      <p:ext uri="{BB962C8B-B14F-4D97-AF65-F5344CB8AC3E}">
        <p14:creationId xmlns:p14="http://schemas.microsoft.com/office/powerpoint/2010/main" val="167427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08EACE-6F61-8441-9528-1104A8D8263E}" type="datetime1">
              <a:rPr lang="en-US" smtClean="0"/>
              <a:t>4/18/17</a:t>
            </a:fld>
            <a:endParaRPr lang="en-US" dirty="0"/>
          </a:p>
        </p:txBody>
      </p:sp>
      <p:sp>
        <p:nvSpPr>
          <p:cNvPr id="5" name="Footer Placeholder 4"/>
          <p:cNvSpPr>
            <a:spLocks noGrp="1"/>
          </p:cNvSpPr>
          <p:nvPr>
            <p:ph type="ftr" sz="quarter" idx="11"/>
          </p:nvPr>
        </p:nvSpPr>
        <p:spPr/>
        <p:txBody>
          <a:bodyPr/>
          <a:lstStyle/>
          <a:p>
            <a:r>
              <a:rPr lang="en-US" dirty="0"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EFA912-49E3-5A41-A3D7-0F4E94A2FCC9}"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DD1360-45A5-CA49-B99F-409FD78DE090}"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5487D-F65C-B646-B23A-378991909657}"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78A47-9BEF-F744-87DE-70F84CEBF37A}" type="datetime1">
              <a:rPr lang="en-US" smtClean="0"/>
              <a:t>4/18/17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5F4D19-072E-8B4E-8BED-26E661AE5764}" type="datetime1">
              <a:rPr lang="en-US" smtClean="0"/>
              <a:t>4/18/17</a:t>
            </a:fld>
            <a:endParaRPr lang="en-US" dirty="0"/>
          </a:p>
        </p:txBody>
      </p:sp>
      <p:sp>
        <p:nvSpPr>
          <p:cNvPr id="8" name="Footer Placeholder 7"/>
          <p:cNvSpPr>
            <a:spLocks noGrp="1"/>
          </p:cNvSpPr>
          <p:nvPr>
            <p:ph type="ftr" sz="quarter" idx="11"/>
          </p:nvPr>
        </p:nvSpPr>
        <p:spPr/>
        <p:txBody>
          <a:body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9B1A0C-93EC-BF48-875C-60E92D0E8B1D}" type="datetime1">
              <a:rPr lang="en-US" smtClean="0"/>
              <a:t>4/18/17</a:t>
            </a:fld>
            <a:endParaRPr lang="en-US" dirty="0"/>
          </a:p>
        </p:txBody>
      </p:sp>
      <p:sp>
        <p:nvSpPr>
          <p:cNvPr id="4" name="Footer Placeholder 3"/>
          <p:cNvSpPr>
            <a:spLocks noGrp="1"/>
          </p:cNvSpPr>
          <p:nvPr>
            <p:ph type="ftr" sz="quarter" idx="11"/>
          </p:nvPr>
        </p:nvSpPr>
        <p:spPr/>
        <p:txBody>
          <a:bodyPr/>
          <a:lstStyle/>
          <a:p>
            <a:r>
              <a:rPr lang="en-US" smtClean="0"/>
              <a:t>ACCJC Partners in Excellence Conference April 4-7,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1E6B38-B639-1F4C-9373-7EFE71F11926}" type="datetime1">
              <a:rPr lang="en-US" smtClean="0"/>
              <a:t>4/18/17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61D4DE-51DC-E24B-BB9E-BF9E7431C00E}" type="datetime1">
              <a:rPr lang="en-US" smtClean="0"/>
              <a:t>4/18/17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1E16-1EA6-FD48-942C-B013E0F27C05}" type="datetime1">
              <a:rPr lang="en-US" smtClean="0"/>
              <a:t>4/18/17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1285BA-662C-F34A-A72A-F6689E4DF535}" type="datetime1">
              <a:rPr lang="en-US" smtClean="0"/>
              <a:t>4/18/17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ACCJC Partners in Excellence Conference April 4-7, 2017</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Continuing the Conversation: </a:t>
            </a:r>
            <a:r>
              <a:rPr lang="en-US" sz="4800" dirty="0" smtClean="0"/>
              <a:t>Using Disaggregated SLO Data to Improve Teaching and Learning</a:t>
            </a:r>
            <a:r>
              <a:rPr lang="en-US" sz="4800" dirty="0"/>
              <a:t/>
            </a:r>
            <a:br>
              <a:rPr lang="en-US" sz="4800" dirty="0"/>
            </a:br>
            <a:endParaRPr lang="en-US" sz="4800" dirty="0"/>
          </a:p>
        </p:txBody>
      </p:sp>
      <p:sp>
        <p:nvSpPr>
          <p:cNvPr id="3" name="Subtitle 2"/>
          <p:cNvSpPr>
            <a:spLocks noGrp="1"/>
          </p:cNvSpPr>
          <p:nvPr>
            <p:ph type="subTitle" idx="1"/>
          </p:nvPr>
        </p:nvSpPr>
        <p:spPr/>
        <p:txBody>
          <a:bodyPr>
            <a:normAutofit/>
          </a:bodyPr>
          <a:lstStyle/>
          <a:p>
            <a:r>
              <a:rPr lang="en-US" dirty="0"/>
              <a:t>Randy Beach, south </a:t>
            </a:r>
            <a:r>
              <a:rPr lang="en-US" dirty="0" smtClean="0"/>
              <a:t>representative</a:t>
            </a:r>
            <a:endParaRPr lang="en-US" dirty="0" smtClean="0"/>
          </a:p>
          <a:p>
            <a:r>
              <a:rPr lang="en-US" dirty="0" err="1" smtClean="0"/>
              <a:t>CraiG</a:t>
            </a:r>
            <a:r>
              <a:rPr lang="en-US" dirty="0" smtClean="0"/>
              <a:t> </a:t>
            </a:r>
            <a:r>
              <a:rPr lang="en-US" dirty="0" smtClean="0"/>
              <a:t>Rutan, Area D </a:t>
            </a:r>
            <a:r>
              <a:rPr lang="en-US" dirty="0" smtClean="0"/>
              <a:t>representative</a:t>
            </a:r>
            <a:endParaRPr lang="en-US" dirty="0" smtClean="0"/>
          </a:p>
        </p:txBody>
      </p:sp>
      <p:pic>
        <p:nvPicPr>
          <p:cNvPr id="4" name="Picture 3" descr="ASCCC_Logo"/>
          <p:cNvPicPr/>
          <p:nvPr/>
        </p:nvPicPr>
        <p:blipFill>
          <a:blip r:embed="rId3"/>
          <a:srcRect/>
          <a:stretch>
            <a:fillRect/>
          </a:stretch>
        </p:blipFill>
        <p:spPr bwMode="auto">
          <a:xfrm>
            <a:off x="4198622" y="365717"/>
            <a:ext cx="4231670" cy="786470"/>
          </a:xfrm>
          <a:prstGeom prst="rect">
            <a:avLst/>
          </a:prstGeom>
          <a:noFill/>
          <a:ln w="9525">
            <a:noFill/>
            <a:miter lim="800000"/>
            <a:headEnd/>
            <a:tailEnd/>
          </a:ln>
        </p:spPr>
      </p:pic>
    </p:spTree>
    <p:extLst>
      <p:ext uri="{BB962C8B-B14F-4D97-AF65-F5344CB8AC3E}">
        <p14:creationId xmlns:p14="http://schemas.microsoft.com/office/powerpoint/2010/main" val="130021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Conclusions/Opinions*</a:t>
            </a:r>
            <a:endParaRPr lang="en-US" dirty="0"/>
          </a:p>
        </p:txBody>
      </p:sp>
      <p:sp>
        <p:nvSpPr>
          <p:cNvPr id="3" name="Content Placeholder 2"/>
          <p:cNvSpPr>
            <a:spLocks noGrp="1"/>
          </p:cNvSpPr>
          <p:nvPr>
            <p:ph idx="1"/>
          </p:nvPr>
        </p:nvSpPr>
        <p:spPr/>
        <p:txBody>
          <a:bodyPr>
            <a:noAutofit/>
          </a:bodyPr>
          <a:lstStyle/>
          <a:p>
            <a:pPr fontAlgn="base">
              <a:lnSpc>
                <a:spcPct val="110000"/>
              </a:lnSpc>
            </a:pPr>
            <a:r>
              <a:rPr lang="en-US" sz="2400" dirty="0" smtClean="0">
                <a:solidFill>
                  <a:srgbClr val="261300"/>
                </a:solidFill>
                <a:ea typeface="+mj-ea"/>
                <a:cs typeface="+mj-cs"/>
              </a:rPr>
              <a:t>It </a:t>
            </a:r>
            <a:r>
              <a:rPr lang="en-US" sz="2400" dirty="0">
                <a:solidFill>
                  <a:srgbClr val="261300"/>
                </a:solidFill>
                <a:ea typeface="+mj-ea"/>
                <a:cs typeface="+mj-cs"/>
              </a:rPr>
              <a:t>would be useful to look at the follow-up reports </a:t>
            </a:r>
            <a:r>
              <a:rPr lang="en-US" sz="2400" dirty="0" smtClean="0">
                <a:solidFill>
                  <a:srgbClr val="261300"/>
                </a:solidFill>
                <a:ea typeface="+mj-ea"/>
                <a:cs typeface="+mj-cs"/>
              </a:rPr>
              <a:t>and updates to QFEs for </a:t>
            </a:r>
            <a:r>
              <a:rPr lang="en-US" sz="2400" dirty="0">
                <a:solidFill>
                  <a:srgbClr val="261300"/>
                </a:solidFill>
                <a:ea typeface="+mj-ea"/>
                <a:cs typeface="+mj-cs"/>
              </a:rPr>
              <a:t>these colleges to see implementation of plans </a:t>
            </a:r>
            <a:r>
              <a:rPr lang="en-US" sz="2400" dirty="0" smtClean="0">
                <a:solidFill>
                  <a:srgbClr val="261300"/>
                </a:solidFill>
                <a:ea typeface="+mj-ea"/>
                <a:cs typeface="+mj-cs"/>
              </a:rPr>
              <a:t>regarding </a:t>
            </a:r>
            <a:r>
              <a:rPr lang="en-US" sz="2400" dirty="0">
                <a:solidFill>
                  <a:srgbClr val="261300"/>
                </a:solidFill>
                <a:ea typeface="+mj-ea"/>
                <a:cs typeface="+mj-cs"/>
              </a:rPr>
              <a:t>outcomes assessment when they are available. </a:t>
            </a:r>
          </a:p>
          <a:p>
            <a:pPr fontAlgn="base">
              <a:lnSpc>
                <a:spcPct val="110000"/>
              </a:lnSpc>
            </a:pPr>
            <a:r>
              <a:rPr lang="en-US" sz="2400" dirty="0">
                <a:solidFill>
                  <a:srgbClr val="261300"/>
                </a:solidFill>
                <a:ea typeface="+mj-ea"/>
                <a:cs typeface="+mj-cs"/>
              </a:rPr>
              <a:t>It may be too early in the implementation of I.B.6 for colleges to have made any significant response. </a:t>
            </a:r>
            <a:endParaRPr lang="en-US" sz="2400" dirty="0" smtClean="0">
              <a:solidFill>
                <a:srgbClr val="261300"/>
              </a:solidFill>
              <a:ea typeface="+mj-ea"/>
              <a:cs typeface="+mj-cs"/>
            </a:endParaRPr>
          </a:p>
          <a:p>
            <a:pPr fontAlgn="base">
              <a:lnSpc>
                <a:spcPct val="110000"/>
              </a:lnSpc>
            </a:pPr>
            <a:r>
              <a:rPr lang="en-US" sz="2400" dirty="0" smtClean="0">
                <a:solidFill>
                  <a:srgbClr val="261300"/>
                </a:solidFill>
                <a:ea typeface="+mj-ea"/>
                <a:cs typeface="+mj-cs"/>
              </a:rPr>
              <a:t>Time to ramp up!</a:t>
            </a:r>
            <a:endParaRPr lang="en-US" sz="2400" dirty="0">
              <a:solidFill>
                <a:srgbClr val="261300"/>
              </a:solidFill>
              <a:ea typeface="+mj-ea"/>
              <a:cs typeface="+mj-cs"/>
            </a:endParaRP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
        <p:nvSpPr>
          <p:cNvPr id="5" name="TextBox 4"/>
          <p:cNvSpPr txBox="1"/>
          <p:nvPr/>
        </p:nvSpPr>
        <p:spPr>
          <a:xfrm>
            <a:off x="1097280" y="6010551"/>
            <a:ext cx="10058400" cy="307777"/>
          </a:xfrm>
          <a:prstGeom prst="rect">
            <a:avLst/>
          </a:prstGeom>
          <a:noFill/>
        </p:spPr>
        <p:txBody>
          <a:bodyPr wrap="square" rtlCol="0">
            <a:spAutoFit/>
          </a:bodyPr>
          <a:lstStyle/>
          <a:p>
            <a:r>
              <a:rPr lang="en-US" sz="1400" dirty="0">
                <a:solidFill>
                  <a:srgbClr val="261300"/>
                </a:solidFill>
              </a:rPr>
              <a:t>*These observations are the opinions of the researchers on the workgroup and are not necessarily the position of the ASCCC</a:t>
            </a:r>
          </a:p>
        </p:txBody>
      </p:sp>
    </p:spTree>
    <p:extLst>
      <p:ext uri="{BB962C8B-B14F-4D97-AF65-F5344CB8AC3E}">
        <p14:creationId xmlns:p14="http://schemas.microsoft.com/office/powerpoint/2010/main" val="5387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the Disaggregation Conversation</a:t>
            </a:r>
            <a:endParaRPr lang="en-US" dirty="0"/>
          </a:p>
        </p:txBody>
      </p:sp>
      <p:sp>
        <p:nvSpPr>
          <p:cNvPr id="3" name="Content Placeholder 2"/>
          <p:cNvSpPr>
            <a:spLocks noGrp="1"/>
          </p:cNvSpPr>
          <p:nvPr>
            <p:ph idx="1"/>
          </p:nvPr>
        </p:nvSpPr>
        <p:spPr/>
        <p:txBody>
          <a:bodyPr/>
          <a:lstStyle/>
          <a:p>
            <a:r>
              <a:rPr lang="en-US" dirty="0" smtClean="0"/>
              <a:t>Each college must determine how they would like to disaggregate outcomes assessments</a:t>
            </a:r>
          </a:p>
          <a:p>
            <a:r>
              <a:rPr lang="en-US" dirty="0" smtClean="0"/>
              <a:t>Does your college collect outcomes data by student or is it aggregated by section?</a:t>
            </a:r>
          </a:p>
          <a:p>
            <a:r>
              <a:rPr lang="en-US" dirty="0" smtClean="0"/>
              <a:t>Are college data systems integrated to link information about the student together? </a:t>
            </a:r>
          </a:p>
          <a:p>
            <a:pPr lvl="1"/>
            <a:r>
              <a:rPr lang="en-US" dirty="0" smtClean="0"/>
              <a:t>Assessment results</a:t>
            </a:r>
          </a:p>
          <a:p>
            <a:pPr lvl="1"/>
            <a:r>
              <a:rPr lang="en-US" dirty="0" smtClean="0"/>
              <a:t>Usage of support services</a:t>
            </a:r>
          </a:p>
          <a:p>
            <a:pPr lvl="1"/>
            <a:r>
              <a:rPr lang="en-US" dirty="0" smtClean="0"/>
              <a:t>Education plans</a:t>
            </a:r>
          </a:p>
          <a:p>
            <a:r>
              <a:rPr lang="en-US" dirty="0" smtClean="0"/>
              <a:t>What types of things would you different constituencies like to know?</a:t>
            </a:r>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068286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should we disaggregate? </a:t>
            </a:r>
            <a:endParaRPr lang="en-US" dirty="0"/>
          </a:p>
        </p:txBody>
      </p:sp>
      <p:sp>
        <p:nvSpPr>
          <p:cNvPr id="3" name="Content Placeholder 2"/>
          <p:cNvSpPr>
            <a:spLocks noGrp="1"/>
          </p:cNvSpPr>
          <p:nvPr>
            <p:ph idx="1"/>
          </p:nvPr>
        </p:nvSpPr>
        <p:spPr>
          <a:xfrm>
            <a:off x="838200" y="2165683"/>
            <a:ext cx="10515600" cy="4011279"/>
          </a:xfrm>
        </p:spPr>
        <p:txBody>
          <a:bodyPr>
            <a:normAutofit fontScale="92500" lnSpcReduction="20000"/>
          </a:bodyPr>
          <a:lstStyle/>
          <a:p>
            <a:pPr lvl="1">
              <a:lnSpc>
                <a:spcPct val="110000"/>
              </a:lnSpc>
              <a:spcBef>
                <a:spcPts val="1000"/>
              </a:spcBef>
            </a:pPr>
            <a:r>
              <a:rPr lang="en-US" sz="2800" i="1" dirty="0" smtClean="0"/>
              <a:t>Section attributes </a:t>
            </a:r>
          </a:p>
          <a:p>
            <a:pPr lvl="2">
              <a:lnSpc>
                <a:spcPct val="110000"/>
              </a:lnSpc>
              <a:spcBef>
                <a:spcPts val="1000"/>
              </a:spcBef>
            </a:pPr>
            <a:r>
              <a:rPr lang="en-US" sz="2400" dirty="0" smtClean="0"/>
              <a:t>Online vs. face-to-face vs. Hybrid</a:t>
            </a:r>
          </a:p>
          <a:p>
            <a:pPr lvl="2">
              <a:lnSpc>
                <a:spcPct val="110000"/>
              </a:lnSpc>
              <a:spcBef>
                <a:spcPts val="1000"/>
              </a:spcBef>
            </a:pPr>
            <a:r>
              <a:rPr lang="en-US" sz="2400" dirty="0" smtClean="0"/>
              <a:t>Compressed vs. full-term</a:t>
            </a:r>
          </a:p>
          <a:p>
            <a:pPr lvl="2">
              <a:lnSpc>
                <a:spcPct val="110000"/>
              </a:lnSpc>
              <a:spcBef>
                <a:spcPts val="1000"/>
              </a:spcBef>
            </a:pPr>
            <a:r>
              <a:rPr lang="en-US" sz="2400" dirty="0" smtClean="0"/>
              <a:t>Evening vs. day</a:t>
            </a:r>
          </a:p>
          <a:p>
            <a:pPr lvl="2">
              <a:lnSpc>
                <a:spcPct val="110000"/>
              </a:lnSpc>
              <a:spcBef>
                <a:spcPts val="1000"/>
              </a:spcBef>
            </a:pPr>
            <a:r>
              <a:rPr lang="en-US" sz="2400" dirty="0" smtClean="0"/>
              <a:t>Main campus vs. off-site location or center</a:t>
            </a:r>
          </a:p>
          <a:p>
            <a:pPr lvl="2">
              <a:lnSpc>
                <a:spcPct val="110000"/>
              </a:lnSpc>
              <a:spcBef>
                <a:spcPts val="1000"/>
              </a:spcBef>
            </a:pPr>
            <a:r>
              <a:rPr lang="en-US" sz="2400" dirty="0"/>
              <a:t>Learning community vs. non-learning community</a:t>
            </a:r>
          </a:p>
          <a:p>
            <a:pPr lvl="2">
              <a:lnSpc>
                <a:spcPct val="110000"/>
              </a:lnSpc>
              <a:spcBef>
                <a:spcPts val="1000"/>
              </a:spcBef>
            </a:pPr>
            <a:r>
              <a:rPr lang="en-US" sz="2400" dirty="0" smtClean="0"/>
              <a:t>Accelerated curriculum </a:t>
            </a:r>
            <a:r>
              <a:rPr lang="en-US" sz="2400" dirty="0"/>
              <a:t>vs. non-accelerated </a:t>
            </a:r>
            <a:r>
              <a:rPr lang="en-US" sz="2400" dirty="0" smtClean="0"/>
              <a:t>curriculum</a:t>
            </a:r>
          </a:p>
          <a:p>
            <a:pPr lvl="2">
              <a:lnSpc>
                <a:spcPct val="110000"/>
              </a:lnSpc>
              <a:spcBef>
                <a:spcPts val="1000"/>
              </a:spcBef>
            </a:pPr>
            <a:r>
              <a:rPr lang="en-US" sz="2400" dirty="0" smtClean="0"/>
              <a:t>Students that take advantage of support services (tutoring, SI, </a:t>
            </a:r>
            <a:r>
              <a:rPr lang="en-US" sz="2400" dirty="0" err="1" smtClean="0"/>
              <a:t>etc</a:t>
            </a:r>
            <a:r>
              <a:rPr lang="en-US" sz="2400" dirty="0" smtClean="0"/>
              <a:t>) vs. those that don’t</a:t>
            </a:r>
            <a:endParaRPr lang="en-US" dirty="0"/>
          </a:p>
          <a:p>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214218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should we disaggregate? </a:t>
            </a:r>
            <a:endParaRPr lang="en-US" dirty="0"/>
          </a:p>
        </p:txBody>
      </p:sp>
      <p:sp>
        <p:nvSpPr>
          <p:cNvPr id="3" name="Content Placeholder 2"/>
          <p:cNvSpPr>
            <a:spLocks noGrp="1"/>
          </p:cNvSpPr>
          <p:nvPr>
            <p:ph idx="1"/>
          </p:nvPr>
        </p:nvSpPr>
        <p:spPr>
          <a:xfrm>
            <a:off x="838200" y="2165683"/>
            <a:ext cx="10515600" cy="4011279"/>
          </a:xfrm>
        </p:spPr>
        <p:txBody>
          <a:bodyPr>
            <a:normAutofit/>
          </a:bodyPr>
          <a:lstStyle/>
          <a:p>
            <a:pPr lvl="1">
              <a:lnSpc>
                <a:spcPct val="110000"/>
              </a:lnSpc>
              <a:spcBef>
                <a:spcPts val="1000"/>
              </a:spcBef>
            </a:pPr>
            <a:r>
              <a:rPr lang="en-US" sz="2800" i="1" dirty="0" smtClean="0"/>
              <a:t>Student characteristics</a:t>
            </a:r>
          </a:p>
          <a:p>
            <a:pPr lvl="2">
              <a:lnSpc>
                <a:spcPct val="110000"/>
              </a:lnSpc>
              <a:spcBef>
                <a:spcPts val="1000"/>
              </a:spcBef>
            </a:pPr>
            <a:r>
              <a:rPr lang="en-US" sz="2400" dirty="0" smtClean="0"/>
              <a:t>Declared vs. non-declared</a:t>
            </a:r>
          </a:p>
          <a:p>
            <a:pPr lvl="2">
              <a:lnSpc>
                <a:spcPct val="110000"/>
              </a:lnSpc>
              <a:spcBef>
                <a:spcPts val="1000"/>
              </a:spcBef>
            </a:pPr>
            <a:r>
              <a:rPr lang="en-US" sz="2400" dirty="0" smtClean="0"/>
              <a:t>Students with prior learning credit vs. students who have completed a sequence</a:t>
            </a:r>
          </a:p>
          <a:p>
            <a:pPr lvl="2">
              <a:lnSpc>
                <a:spcPct val="110000"/>
              </a:lnSpc>
              <a:spcBef>
                <a:spcPts val="1000"/>
              </a:spcBef>
            </a:pPr>
            <a:r>
              <a:rPr lang="en-US" sz="2400" dirty="0" smtClean="0"/>
              <a:t>Working vs. non-working </a:t>
            </a:r>
          </a:p>
          <a:p>
            <a:pPr lvl="2">
              <a:lnSpc>
                <a:spcPct val="110000"/>
              </a:lnSpc>
              <a:spcBef>
                <a:spcPts val="1000"/>
              </a:spcBef>
            </a:pPr>
            <a:r>
              <a:rPr lang="en-US" sz="2400" dirty="0" smtClean="0"/>
              <a:t>Dual enrollment vs. non-dual enrollment</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921011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should we disaggregate? </a:t>
            </a:r>
            <a:endParaRPr lang="en-US" dirty="0"/>
          </a:p>
        </p:txBody>
      </p:sp>
      <p:sp>
        <p:nvSpPr>
          <p:cNvPr id="3" name="Content Placeholder 2"/>
          <p:cNvSpPr>
            <a:spLocks noGrp="1"/>
          </p:cNvSpPr>
          <p:nvPr>
            <p:ph idx="1"/>
          </p:nvPr>
        </p:nvSpPr>
        <p:spPr>
          <a:xfrm>
            <a:off x="838200" y="1997243"/>
            <a:ext cx="10515600" cy="4179720"/>
          </a:xfrm>
        </p:spPr>
        <p:txBody>
          <a:bodyPr>
            <a:normAutofit fontScale="92500" lnSpcReduction="10000"/>
          </a:bodyPr>
          <a:lstStyle/>
          <a:p>
            <a:pPr lvl="1">
              <a:lnSpc>
                <a:spcPct val="110000"/>
              </a:lnSpc>
              <a:spcBef>
                <a:spcPts val="1000"/>
              </a:spcBef>
            </a:pPr>
            <a:r>
              <a:rPr lang="en-US" sz="2800" dirty="0" smtClean="0"/>
              <a:t>Student </a:t>
            </a:r>
            <a:r>
              <a:rPr lang="en-US" sz="2800" dirty="0"/>
              <a:t>equity plans </a:t>
            </a:r>
            <a:r>
              <a:rPr lang="en-US" sz="2800" dirty="0" smtClean="0"/>
              <a:t>can help define populations </a:t>
            </a:r>
            <a:r>
              <a:rPr lang="en-US" sz="2800" dirty="0"/>
              <a:t>of interest</a:t>
            </a:r>
          </a:p>
          <a:p>
            <a:pPr lvl="2">
              <a:lnSpc>
                <a:spcPct val="110000"/>
              </a:lnSpc>
              <a:spcBef>
                <a:spcPts val="0"/>
              </a:spcBef>
            </a:pPr>
            <a:r>
              <a:rPr lang="en-US" sz="2400" dirty="0" smtClean="0"/>
              <a:t>Ethnicity </a:t>
            </a:r>
          </a:p>
          <a:p>
            <a:pPr lvl="2">
              <a:lnSpc>
                <a:spcPct val="110000"/>
              </a:lnSpc>
              <a:spcBef>
                <a:spcPts val="0"/>
              </a:spcBef>
            </a:pPr>
            <a:r>
              <a:rPr lang="en-US" sz="2400" dirty="0" smtClean="0"/>
              <a:t>Gender </a:t>
            </a:r>
          </a:p>
          <a:p>
            <a:pPr lvl="2">
              <a:lnSpc>
                <a:spcPct val="110000"/>
              </a:lnSpc>
              <a:spcBef>
                <a:spcPts val="0"/>
              </a:spcBef>
            </a:pPr>
            <a:r>
              <a:rPr lang="en-US" sz="2400" dirty="0" smtClean="0"/>
              <a:t>DSPS status</a:t>
            </a:r>
          </a:p>
          <a:p>
            <a:pPr lvl="2">
              <a:lnSpc>
                <a:spcPct val="110000"/>
              </a:lnSpc>
              <a:spcBef>
                <a:spcPts val="0"/>
              </a:spcBef>
            </a:pPr>
            <a:r>
              <a:rPr lang="en-US" sz="2400" dirty="0" smtClean="0"/>
              <a:t>Veteran status</a:t>
            </a:r>
          </a:p>
          <a:p>
            <a:pPr lvl="2">
              <a:lnSpc>
                <a:spcPct val="110000"/>
              </a:lnSpc>
              <a:spcBef>
                <a:spcPts val="0"/>
              </a:spcBef>
            </a:pPr>
            <a:r>
              <a:rPr lang="en-US" sz="2400" dirty="0" smtClean="0"/>
              <a:t>Age group</a:t>
            </a:r>
          </a:p>
          <a:p>
            <a:pPr lvl="1">
              <a:lnSpc>
                <a:spcPct val="110000"/>
              </a:lnSpc>
              <a:spcBef>
                <a:spcPts val="1000"/>
              </a:spcBef>
            </a:pPr>
            <a:r>
              <a:rPr lang="en-US" sz="2800" dirty="0" smtClean="0"/>
              <a:t>Results useful for integrating BSI, SSSP, SEP</a:t>
            </a:r>
          </a:p>
          <a:p>
            <a:pPr lvl="1">
              <a:lnSpc>
                <a:spcPct val="110000"/>
              </a:lnSpc>
              <a:spcBef>
                <a:spcPts val="1000"/>
              </a:spcBef>
            </a:pPr>
            <a:r>
              <a:rPr lang="en-US" sz="2800" dirty="0" smtClean="0"/>
              <a:t>However, don’t feel limited to just these subgroups</a:t>
            </a:r>
          </a:p>
          <a:p>
            <a:pPr lvl="1">
              <a:lnSpc>
                <a:spcPct val="110000"/>
              </a:lnSpc>
              <a:spcBef>
                <a:spcPts val="1000"/>
              </a:spcBef>
            </a:pPr>
            <a:r>
              <a:rPr lang="en-US" sz="2800" dirty="0" smtClean="0"/>
              <a:t>Begin discussions with your existing infrastructure in mind</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79166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Ongoing Conversation</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Do </a:t>
            </a:r>
            <a:r>
              <a:rPr lang="en-US" sz="2400" dirty="0"/>
              <a:t>we have to disaggregate data for every section of every course? Or, can we use a smaller sampling to reduce faculty workload</a:t>
            </a:r>
            <a:r>
              <a:rPr lang="en-US" sz="2400" dirty="0" smtClean="0"/>
              <a:t>?</a:t>
            </a:r>
          </a:p>
          <a:p>
            <a:r>
              <a:rPr lang="en-US" sz="2400" dirty="0" smtClean="0"/>
              <a:t>What is the impact on academic freedom? </a:t>
            </a:r>
          </a:p>
          <a:p>
            <a:r>
              <a:rPr lang="en-US" sz="2400" dirty="0"/>
              <a:t>What about student privacy and protecting faculty? </a:t>
            </a:r>
            <a:endParaRPr lang="en-US" sz="2400" dirty="0" smtClean="0"/>
          </a:p>
          <a:p>
            <a:r>
              <a:rPr lang="en-US" sz="2400" dirty="0" smtClean="0"/>
              <a:t>How much data is needed to make any meaningful conclusions? </a:t>
            </a:r>
          </a:p>
          <a:p>
            <a:r>
              <a:rPr lang="en-US" sz="2400" dirty="0" smtClean="0"/>
              <a:t>Can disaggregated data really lead to improving student learning?</a:t>
            </a:r>
          </a:p>
          <a:p>
            <a:pPr lvl="1"/>
            <a:r>
              <a:rPr lang="en-US" sz="2200" dirty="0"/>
              <a:t>Findings could inform and improve instruction by helping faculty identify areas of concern (i.e. disproportionate impact) and potential for growth.</a:t>
            </a:r>
          </a:p>
          <a:p>
            <a:pPr lvl="1"/>
            <a:r>
              <a:rPr lang="en-US" sz="2200" dirty="0"/>
              <a:t>Results could be integrated with other campus-wide plans, from SEP to SSSP to BSI to Title V/Title III/AANAPISI grants</a:t>
            </a:r>
            <a:r>
              <a:rPr lang="en-US" sz="2200" dirty="0" smtClean="0"/>
              <a:t>.</a:t>
            </a:r>
            <a:r>
              <a:rPr lang="en-US" sz="2200" dirty="0"/>
              <a:t/>
            </a:r>
            <a:br>
              <a:rPr lang="en-US" sz="2200" dirty="0"/>
            </a:br>
            <a:endParaRPr lang="en-US" sz="2200" dirty="0" smtClean="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2097688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Where e</a:t>
            </a:r>
            <a:r>
              <a:rPr lang="en-US" dirty="0" smtClean="0"/>
              <a:t>lse to </a:t>
            </a:r>
            <a:r>
              <a:rPr lang="en-US" dirty="0"/>
              <a:t>present </a:t>
            </a:r>
            <a:r>
              <a:rPr lang="en-US" dirty="0" smtClean="0"/>
              <a:t>disaggregated data </a:t>
            </a:r>
            <a:r>
              <a:rPr lang="en-US" dirty="0"/>
              <a:t>in </a:t>
            </a:r>
            <a:r>
              <a:rPr lang="en-US" dirty="0" smtClean="0"/>
              <a:t>an ISER? Standard I &amp; II</a:t>
            </a:r>
            <a:endParaRPr lang="en-US" dirty="0"/>
          </a:p>
        </p:txBody>
      </p:sp>
      <p:sp>
        <p:nvSpPr>
          <p:cNvPr id="3" name="Content Placeholder 2"/>
          <p:cNvSpPr>
            <a:spLocks noGrp="1"/>
          </p:cNvSpPr>
          <p:nvPr>
            <p:ph idx="1"/>
          </p:nvPr>
        </p:nvSpPr>
        <p:spPr>
          <a:xfrm>
            <a:off x="838200" y="1973179"/>
            <a:ext cx="10515600" cy="4203784"/>
          </a:xfrm>
        </p:spPr>
        <p:txBody>
          <a:bodyPr>
            <a:normAutofit/>
          </a:bodyPr>
          <a:lstStyle/>
          <a:p>
            <a:r>
              <a:rPr lang="en-US" sz="2400" dirty="0" smtClean="0"/>
              <a:t>I.B.5 </a:t>
            </a:r>
            <a:r>
              <a:rPr lang="en-US" sz="2400" dirty="0"/>
              <a:t>The institution assesses accomplishment of its mission through program review and evaluation of goals and objectives, student learning outcomes, and student achievement. Quantitative and qualitative data are disaggregated for analysis by program type and mode of delivery.</a:t>
            </a:r>
          </a:p>
          <a:p>
            <a:r>
              <a:rPr lang="en-US" sz="2400" dirty="0"/>
              <a:t>I.C.3. The institution uses documented assessment of student learning and evaluation of student achievement to communicate matters of academic quality to appropriate constituencies, including current and prospective students and the public.</a:t>
            </a:r>
          </a:p>
          <a:p>
            <a:endParaRPr lang="en-US" sz="24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348957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Which </a:t>
            </a:r>
            <a:r>
              <a:rPr lang="en-US" dirty="0" smtClean="0"/>
              <a:t>Standards?</a:t>
            </a:r>
            <a:endParaRPr lang="en-US" dirty="0"/>
          </a:p>
        </p:txBody>
      </p:sp>
      <p:sp>
        <p:nvSpPr>
          <p:cNvPr id="3" name="Content Placeholder 2"/>
          <p:cNvSpPr>
            <a:spLocks noGrp="1"/>
          </p:cNvSpPr>
          <p:nvPr>
            <p:ph idx="1"/>
          </p:nvPr>
        </p:nvSpPr>
        <p:spPr>
          <a:xfrm>
            <a:off x="838200" y="1973179"/>
            <a:ext cx="10515600" cy="4203784"/>
          </a:xfrm>
        </p:spPr>
        <p:txBody>
          <a:bodyPr>
            <a:normAutofit/>
          </a:bodyPr>
          <a:lstStyle/>
          <a:p>
            <a:r>
              <a:rPr lang="en-US" sz="2400" dirty="0"/>
              <a:t>II.A.3  The institution identifies and regularly assesses learning outcomes for courses, programs, certificates and degrees using established institutional procedures.</a:t>
            </a:r>
          </a:p>
          <a:p>
            <a:r>
              <a:rPr lang="en-US" sz="2400" dirty="0"/>
              <a:t>II.A.14 Graduates completing career-technical certificates and degrees demonstrate technical and professional competencies that meet employment standards and other applicable standards and preparation for external licensure and certification.</a:t>
            </a:r>
          </a:p>
          <a:p>
            <a:pPr>
              <a:lnSpc>
                <a:spcPct val="100000"/>
              </a:lnSpc>
            </a:pPr>
            <a:endParaRPr lang="en-US" sz="2400" dirty="0" smtClean="0"/>
          </a:p>
          <a:p>
            <a:endParaRPr lang="en-US" sz="2400" b="0" i="0" dirty="0" smtClean="0"/>
          </a:p>
          <a:p>
            <a:endParaRPr lang="en-US" sz="2400" b="0" i="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938630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Which </a:t>
            </a:r>
            <a:r>
              <a:rPr lang="en-US" dirty="0" smtClean="0"/>
              <a:t>Standards?</a:t>
            </a:r>
            <a:endParaRPr lang="en-US" dirty="0"/>
          </a:p>
        </p:txBody>
      </p:sp>
      <p:sp>
        <p:nvSpPr>
          <p:cNvPr id="3" name="Content Placeholder 2"/>
          <p:cNvSpPr>
            <a:spLocks noGrp="1"/>
          </p:cNvSpPr>
          <p:nvPr>
            <p:ph idx="1"/>
          </p:nvPr>
        </p:nvSpPr>
        <p:spPr>
          <a:xfrm>
            <a:off x="838200" y="1973179"/>
            <a:ext cx="10515600" cy="4203784"/>
          </a:xfrm>
        </p:spPr>
        <p:txBody>
          <a:bodyPr>
            <a:normAutofit/>
          </a:bodyPr>
          <a:lstStyle/>
          <a:p>
            <a:r>
              <a:rPr lang="en-US" dirty="0"/>
              <a:t>II.B.3 The institution evaluates library and other learning support services to assure their adequacy in meeting identified student needs. Evaluation of these services includes evidence that they contribute to the attainment of student learning outcomes.</a:t>
            </a:r>
          </a:p>
          <a:p>
            <a:r>
              <a:rPr lang="en-US" dirty="0" smtClean="0"/>
              <a:t>II.C.2  </a:t>
            </a:r>
            <a:r>
              <a:rPr lang="en-US" dirty="0"/>
              <a:t>The institution identifies and assesses learning support outcomes for its student population and provides appropriate student support services and programs to achieve those outcomes. The institution uses assessment data to continuously improve student support programs and services.</a:t>
            </a:r>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55522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Horizon</a:t>
            </a:r>
            <a:endParaRPr lang="en-US" dirty="0"/>
          </a:p>
        </p:txBody>
      </p:sp>
      <p:sp>
        <p:nvSpPr>
          <p:cNvPr id="3" name="Content Placeholder 2"/>
          <p:cNvSpPr>
            <a:spLocks noGrp="1"/>
          </p:cNvSpPr>
          <p:nvPr>
            <p:ph idx="1"/>
          </p:nvPr>
        </p:nvSpPr>
        <p:spPr/>
        <p:txBody>
          <a:bodyPr/>
          <a:lstStyle/>
          <a:p>
            <a:r>
              <a:rPr lang="en-US" dirty="0"/>
              <a:t>Continued focus on assessment data to gauge institutional effectiveness (accreditation) </a:t>
            </a:r>
          </a:p>
          <a:p>
            <a:r>
              <a:rPr lang="en-US" dirty="0" smtClean="0"/>
              <a:t>Role of SLO data in developing and assessing Guided Pathways</a:t>
            </a:r>
          </a:p>
          <a:p>
            <a:r>
              <a:rPr lang="en-US" dirty="0" smtClean="0"/>
              <a:t>Conversations on acceleration projects and student services initiatives geared at shoring up basic skills and improving completion rates</a:t>
            </a:r>
          </a:p>
          <a:p>
            <a:r>
              <a:rPr lang="en-US" dirty="0" smtClean="0"/>
              <a:t>Focus on competency-based instruction in noncredit as noncredit takes a larger role in student development and program planning. </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5338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Brings You Here?</a:t>
            </a:r>
          </a:p>
        </p:txBody>
      </p:sp>
      <p:sp>
        <p:nvSpPr>
          <p:cNvPr id="3" name="Content Placeholder 2"/>
          <p:cNvSpPr>
            <a:spLocks noGrp="1"/>
          </p:cNvSpPr>
          <p:nvPr>
            <p:ph idx="1"/>
          </p:nvPr>
        </p:nvSpPr>
        <p:spPr/>
        <p:txBody>
          <a:bodyPr/>
          <a:lstStyle/>
          <a:p>
            <a:r>
              <a:rPr lang="en-US" dirty="0"/>
              <a:t>What are you hoping to learn from this presentation?</a:t>
            </a:r>
          </a:p>
          <a:p>
            <a:r>
              <a:rPr lang="en-US" dirty="0"/>
              <a:t>Do you have any specific questions you are hoping that we answer?</a:t>
            </a:r>
          </a:p>
          <a:p>
            <a:r>
              <a:rPr lang="en-US" dirty="0"/>
              <a:t>Are you a </a:t>
            </a:r>
            <a:r>
              <a:rPr lang="en-US" dirty="0" smtClean="0"/>
              <a:t>senate president, curriculum chair, faculty accreditation </a:t>
            </a:r>
            <a:r>
              <a:rPr lang="en-US" dirty="0" smtClean="0"/>
              <a:t>chair, or an </a:t>
            </a:r>
            <a:r>
              <a:rPr lang="en-US" smtClean="0"/>
              <a:t>assessment coordinator?</a:t>
            </a:r>
            <a:endParaRPr lang="en-US" dirty="0"/>
          </a:p>
          <a:p>
            <a:endParaRPr lang="en-US" dirty="0"/>
          </a:p>
        </p:txBody>
      </p:sp>
      <p:sp>
        <p:nvSpPr>
          <p:cNvPr id="5" name="Footer Placeholder 4"/>
          <p:cNvSpPr>
            <a:spLocks noGrp="1"/>
          </p:cNvSpPr>
          <p:nvPr>
            <p:ph type="ftr" sz="quarter" idx="11"/>
          </p:nvPr>
        </p:nvSpPr>
        <p:spPr/>
        <p:txBody>
          <a:bodyPr/>
          <a:lstStyle/>
          <a:p>
            <a:r>
              <a:rPr lang="en-US" dirty="0" smtClean="0"/>
              <a:t>2017 ASCCC Spring Plenary Session </a:t>
            </a:r>
            <a:r>
              <a:rPr lang="mr-IN" dirty="0" smtClean="0"/>
              <a:t>–</a:t>
            </a:r>
            <a:r>
              <a:rPr lang="en-US" dirty="0" smtClean="0"/>
              <a:t> San </a:t>
            </a:r>
            <a:r>
              <a:rPr lang="en-US" dirty="0" err="1" smtClean="0"/>
              <a:t>mateo</a:t>
            </a:r>
            <a:r>
              <a:rPr lang="en-US" dirty="0" smtClean="0"/>
              <a:t>, CA</a:t>
            </a:r>
            <a:endParaRPr lang="en-US" dirty="0"/>
          </a:p>
        </p:txBody>
      </p:sp>
    </p:spTree>
    <p:extLst>
      <p:ext uri="{BB962C8B-B14F-4D97-AF65-F5344CB8AC3E}">
        <p14:creationId xmlns:p14="http://schemas.microsoft.com/office/powerpoint/2010/main" val="635615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rcRect b="5596"/>
          <a:stretch/>
        </p:blipFill>
        <p:spPr>
          <a:xfrm>
            <a:off x="3533630" y="192506"/>
            <a:ext cx="4695970" cy="6267280"/>
          </a:xfrm>
        </p:spPr>
      </p:pic>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58044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ACCJC Standard I.B.6</a:t>
            </a:r>
            <a:endParaRPr lang="en-US" dirty="0"/>
          </a:p>
        </p:txBody>
      </p:sp>
      <p:sp>
        <p:nvSpPr>
          <p:cNvPr id="5" name="Content Placeholder 4"/>
          <p:cNvSpPr>
            <a:spLocks noGrp="1"/>
          </p:cNvSpPr>
          <p:nvPr>
            <p:ph idx="1"/>
          </p:nvPr>
        </p:nvSpPr>
        <p:spPr/>
        <p:txBody>
          <a:bodyPr>
            <a:normAutofit/>
          </a:bodyPr>
          <a:lstStyle/>
          <a:p>
            <a:pPr marL="0" indent="0">
              <a:buNone/>
            </a:pPr>
            <a:r>
              <a:rPr lang="en-US" sz="2400" b="0" dirty="0" smtClean="0"/>
              <a:t>Standard I.B.6. (Institutional Effectiveness) </a:t>
            </a:r>
            <a:endParaRPr lang="en-US" sz="2400" b="0" dirty="0"/>
          </a:p>
          <a:p>
            <a:pPr marL="0" indent="0">
              <a:buNone/>
            </a:pPr>
            <a:r>
              <a:rPr lang="en-US" sz="2400" b="0" i="0" dirty="0" smtClean="0"/>
              <a:t>“The </a:t>
            </a:r>
            <a:r>
              <a:rPr lang="en-US" sz="2400" b="0" i="0" dirty="0"/>
              <a:t>institution disaggregates and analyzes learning outcomes and achievement for subpopulations of students. When the institution identifies performance gaps, it implements strategies, which may include allocation or reallocation of human, fiscal and other resources, to mitigate those gaps and evaluates the efficacy of those </a:t>
            </a:r>
            <a:r>
              <a:rPr lang="en-US" sz="2400" b="0" i="0" dirty="0" smtClean="0"/>
              <a:t>strategies.” </a:t>
            </a:r>
            <a:endParaRPr lang="en-US" sz="2400" b="0" i="0" dirty="0"/>
          </a:p>
        </p:txBody>
      </p:sp>
      <p:sp>
        <p:nvSpPr>
          <p:cNvPr id="3" name="Footer Placeholder 2"/>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488055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ACCJC Standard I.B.6</a:t>
            </a:r>
          </a:p>
        </p:txBody>
      </p:sp>
      <p:sp>
        <p:nvSpPr>
          <p:cNvPr id="3" name="Content Placeholder 2"/>
          <p:cNvSpPr>
            <a:spLocks noGrp="1"/>
          </p:cNvSpPr>
          <p:nvPr>
            <p:ph idx="1"/>
          </p:nvPr>
        </p:nvSpPr>
        <p:spPr/>
        <p:txBody>
          <a:bodyPr>
            <a:normAutofit/>
          </a:bodyPr>
          <a:lstStyle/>
          <a:p>
            <a:r>
              <a:rPr lang="en-US" sz="2400" b="0" i="0" dirty="0" smtClean="0"/>
              <a:t>Described in ACCJC team trainings as an “emerging standard”</a:t>
            </a:r>
          </a:p>
          <a:p>
            <a:r>
              <a:rPr lang="en-US" sz="2400" b="0" i="0" dirty="0" smtClean="0"/>
              <a:t>Faculty and staff report </a:t>
            </a:r>
            <a:r>
              <a:rPr lang="en-US" sz="2400" b="0" i="0" dirty="0"/>
              <a:t>feeling </a:t>
            </a:r>
            <a:r>
              <a:rPr lang="en-US" sz="2400" b="0" i="0" dirty="0" smtClean="0"/>
              <a:t>confused</a:t>
            </a:r>
            <a:r>
              <a:rPr lang="en-US" sz="2400" b="0" i="0" dirty="0"/>
              <a:t> </a:t>
            </a:r>
            <a:r>
              <a:rPr lang="en-US" sz="2400" b="0" i="0" dirty="0" smtClean="0"/>
              <a:t>and anxious about how to respond to the new requirements of </a:t>
            </a:r>
            <a:r>
              <a:rPr lang="en-US" sz="2400" b="0" dirty="0" smtClean="0"/>
              <a:t>I.B.6</a:t>
            </a:r>
            <a:endParaRPr lang="en-US" sz="2400" b="0" dirty="0"/>
          </a:p>
          <a:p>
            <a:r>
              <a:rPr lang="en-US" sz="2400" b="0" i="0" dirty="0" smtClean="0"/>
              <a:t>It may take some time to respond in a way that is consistent with your college culture and resources</a:t>
            </a:r>
          </a:p>
          <a:p>
            <a:r>
              <a:rPr lang="en-US" sz="2400" b="0" i="0" dirty="0" smtClean="0"/>
              <a:t>Remember that what works at one college may not work at your college</a:t>
            </a:r>
          </a:p>
          <a:p>
            <a:r>
              <a:rPr lang="en-US" sz="2400" b="0" i="0" dirty="0" smtClean="0"/>
              <a:t>Be purposeful</a:t>
            </a:r>
            <a:r>
              <a:rPr lang="en-US" sz="2400" b="0" i="0" dirty="0"/>
              <a:t> </a:t>
            </a:r>
            <a:r>
              <a:rPr lang="en-US" sz="2400" b="0" i="0" dirty="0" smtClean="0"/>
              <a:t>in conducting data disaggregation. Consider how this information will provide new insights in the teaching-learning process</a:t>
            </a: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828459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85800"/>
            <a:ext cx="10058400" cy="1051560"/>
          </a:xfrm>
        </p:spPr>
        <p:txBody>
          <a:bodyPr>
            <a:normAutofit fontScale="90000"/>
          </a:bodyPr>
          <a:lstStyle/>
          <a:p>
            <a:pPr lvl="0"/>
            <a:r>
              <a:rPr lang="en-US" dirty="0"/>
              <a:t>ASCCC </a:t>
            </a:r>
            <a:r>
              <a:rPr lang="en-US" dirty="0" smtClean="0"/>
              <a:t>Research and Planning </a:t>
            </a:r>
            <a:r>
              <a:rPr lang="en-US" dirty="0"/>
              <a:t>Research </a:t>
            </a:r>
            <a:r>
              <a:rPr lang="en-US" dirty="0" smtClean="0"/>
              <a:t>Project</a:t>
            </a:r>
            <a:endParaRPr lang="en-US" dirty="0"/>
          </a:p>
        </p:txBody>
      </p:sp>
      <p:sp>
        <p:nvSpPr>
          <p:cNvPr id="3" name="Content Placeholder 2"/>
          <p:cNvSpPr>
            <a:spLocks noGrp="1"/>
          </p:cNvSpPr>
          <p:nvPr>
            <p:ph idx="1"/>
          </p:nvPr>
        </p:nvSpPr>
        <p:spPr/>
        <p:txBody>
          <a:bodyPr>
            <a:normAutofit/>
          </a:bodyPr>
          <a:lstStyle/>
          <a:p>
            <a:r>
              <a:rPr lang="en-US" sz="2400" dirty="0"/>
              <a:t>In response to Resolution SP15 2.01</a:t>
            </a:r>
          </a:p>
          <a:p>
            <a:r>
              <a:rPr lang="en-US" sz="2400" dirty="0"/>
              <a:t>ASCCC </a:t>
            </a:r>
            <a:r>
              <a:rPr lang="en-US" sz="2400" dirty="0" smtClean="0"/>
              <a:t>will “facilitate </a:t>
            </a:r>
            <a:r>
              <a:rPr lang="en-US" sz="2400" dirty="0"/>
              <a:t>a conversation in the field…regarding the disaggregation of learning outcomes data, the extent to which such disaggregation is feasible to yield meaningful data and the means by which colleges can meet or exceed the requirements of accreditation Standard </a:t>
            </a:r>
            <a:r>
              <a:rPr lang="en-US" sz="2400" dirty="0" smtClean="0"/>
              <a:t>I.B.6”</a:t>
            </a:r>
          </a:p>
          <a:p>
            <a:endParaRPr lang="en-US" sz="2400" dirty="0"/>
          </a:p>
          <a:p>
            <a:pPr lvl="1"/>
            <a:r>
              <a:rPr lang="en-US" sz="2400" b="1" i="1" dirty="0"/>
              <a:t>Annotated bibliography</a:t>
            </a:r>
          </a:p>
          <a:p>
            <a:pPr lvl="1"/>
            <a:r>
              <a:rPr lang="en-US" sz="2400" b="1" i="1" dirty="0"/>
              <a:t>Observations and conclusions</a:t>
            </a:r>
          </a:p>
          <a:p>
            <a:endParaRPr lang="en-US" sz="28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57854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 Assessment as Academic Research</a:t>
            </a:r>
            <a:endParaRPr lang="en-US" dirty="0"/>
          </a:p>
        </p:txBody>
      </p:sp>
      <p:sp>
        <p:nvSpPr>
          <p:cNvPr id="3" name="Content Placeholder 2"/>
          <p:cNvSpPr>
            <a:spLocks noGrp="1"/>
          </p:cNvSpPr>
          <p:nvPr>
            <p:ph idx="1"/>
          </p:nvPr>
        </p:nvSpPr>
        <p:spPr/>
        <p:txBody>
          <a:bodyPr>
            <a:normAutofit/>
          </a:bodyPr>
          <a:lstStyle/>
          <a:p>
            <a:r>
              <a:rPr lang="en-US" b="0" i="0" dirty="0" smtClean="0"/>
              <a:t>Premise: Outcomes assessment </a:t>
            </a:r>
            <a:r>
              <a:rPr lang="en-US" b="0" i="0" dirty="0"/>
              <a:t>is faculty research to improve teaching strategies and program/course curriculum alignment</a:t>
            </a:r>
          </a:p>
          <a:p>
            <a:r>
              <a:rPr lang="en-US" b="0" i="0" dirty="0"/>
              <a:t>SLO Assessment is </a:t>
            </a:r>
            <a:r>
              <a:rPr lang="en-US" b="0" dirty="0"/>
              <a:t>Action Research</a:t>
            </a:r>
            <a:r>
              <a:rPr lang="en-US" b="0" i="0" dirty="0"/>
              <a:t>: </a:t>
            </a:r>
            <a:r>
              <a:rPr lang="en-US" b="0" i="0" dirty="0" smtClean="0"/>
              <a:t>Meaningful practitioner </a:t>
            </a:r>
            <a:r>
              <a:rPr lang="en-US" b="0" i="0" dirty="0"/>
              <a:t>research </a:t>
            </a:r>
            <a:r>
              <a:rPr lang="en-US" b="0" i="0" dirty="0" smtClean="0"/>
              <a:t>that </a:t>
            </a:r>
            <a:r>
              <a:rPr lang="en-US" b="0" i="0" dirty="0"/>
              <a:t>can lead to </a:t>
            </a:r>
            <a:r>
              <a:rPr lang="en-US" b="0" i="0" dirty="0" smtClean="0"/>
              <a:t>innovation and improvement</a:t>
            </a:r>
            <a:endParaRPr lang="en-US" b="0" i="0" dirty="0"/>
          </a:p>
          <a:p>
            <a:pPr lvl="1"/>
            <a:r>
              <a:rPr lang="en-US" b="0" i="0" dirty="0"/>
              <a:t>Begin with your research question and devise data collection methods  based on what you want to know</a:t>
            </a:r>
          </a:p>
          <a:p>
            <a:pPr lvl="1"/>
            <a:r>
              <a:rPr lang="en-US" b="0" i="0" dirty="0"/>
              <a:t>Colleges </a:t>
            </a:r>
            <a:r>
              <a:rPr lang="en-US" b="0" i="0" dirty="0" smtClean="0"/>
              <a:t>are </a:t>
            </a:r>
            <a:r>
              <a:rPr lang="en-US" b="0" i="0" dirty="0"/>
              <a:t>defining subpopulations </a:t>
            </a:r>
            <a:r>
              <a:rPr lang="en-US" b="0" i="0" dirty="0" smtClean="0"/>
              <a:t>of interest in ways that provide </a:t>
            </a:r>
            <a:r>
              <a:rPr lang="en-US" dirty="0" smtClean="0"/>
              <a:t>locally </a:t>
            </a:r>
            <a:r>
              <a:rPr lang="en-US" b="0" i="0" dirty="0" smtClean="0"/>
              <a:t>meaningful </a:t>
            </a:r>
            <a:r>
              <a:rPr lang="en-US" b="0" i="0" dirty="0"/>
              <a:t>data in the absence </a:t>
            </a:r>
            <a:r>
              <a:rPr lang="en-US" b="0" i="0" dirty="0" smtClean="0"/>
              <a:t>of explicit commission directive</a:t>
            </a:r>
          </a:p>
          <a:p>
            <a:pPr lvl="1"/>
            <a:r>
              <a:rPr lang="en-US" dirty="0" smtClean="0"/>
              <a:t>Begin where you are and do what is possible. Section-level disaggregation is often possible with current infrastructure.</a:t>
            </a:r>
            <a:endParaRPr lang="en-US" dirty="0"/>
          </a:p>
          <a:p>
            <a:pPr lvl="1"/>
            <a:r>
              <a:rPr lang="en-US" dirty="0"/>
              <a:t>Begin conversations </a:t>
            </a:r>
            <a:r>
              <a:rPr lang="en-US" dirty="0" smtClean="0"/>
              <a:t>with Research and IT to </a:t>
            </a:r>
            <a:r>
              <a:rPr lang="en-US" dirty="0"/>
              <a:t>develop infrastructure for </a:t>
            </a:r>
            <a:r>
              <a:rPr lang="en-US" dirty="0" smtClean="0"/>
              <a:t>demographic-focused</a:t>
            </a:r>
            <a:r>
              <a:rPr lang="en-US" dirty="0"/>
              <a:t>, data </a:t>
            </a:r>
            <a:r>
              <a:rPr lang="en-US" dirty="0" smtClean="0"/>
              <a:t>disaggregation</a:t>
            </a:r>
            <a:endParaRPr lang="en-US" dirty="0"/>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78947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Observations*</a:t>
            </a:r>
            <a:endParaRPr lang="en-US" dirty="0"/>
          </a:p>
        </p:txBody>
      </p:sp>
      <p:sp>
        <p:nvSpPr>
          <p:cNvPr id="3" name="Content Placeholder 2"/>
          <p:cNvSpPr>
            <a:spLocks noGrp="1"/>
          </p:cNvSpPr>
          <p:nvPr>
            <p:ph idx="1"/>
          </p:nvPr>
        </p:nvSpPr>
        <p:spPr/>
        <p:txBody>
          <a:bodyPr>
            <a:noAutofit/>
          </a:bodyPr>
          <a:lstStyle/>
          <a:p>
            <a:r>
              <a:rPr lang="en-US" sz="2400" dirty="0">
                <a:solidFill>
                  <a:srgbClr val="261300"/>
                </a:solidFill>
                <a:ea typeface="+mj-ea"/>
                <a:cs typeface="+mj-cs"/>
              </a:rPr>
              <a:t>Only recently have researchers begun to collect data on the effectiveness of disaggregating student learning outcomes data to make program improvements. </a:t>
            </a:r>
          </a:p>
          <a:p>
            <a:r>
              <a:rPr lang="en-US" sz="2400" dirty="0">
                <a:solidFill>
                  <a:srgbClr val="261300"/>
                </a:solidFill>
                <a:ea typeface="+mj-ea"/>
                <a:cs typeface="+mj-cs"/>
              </a:rPr>
              <a:t>Colleges are </a:t>
            </a:r>
            <a:r>
              <a:rPr lang="en-US" sz="2400" dirty="0" smtClean="0">
                <a:solidFill>
                  <a:srgbClr val="261300"/>
                </a:solidFill>
                <a:ea typeface="+mj-ea"/>
                <a:cs typeface="+mj-cs"/>
              </a:rPr>
              <a:t>defining </a:t>
            </a:r>
            <a:r>
              <a:rPr lang="en-US" sz="2400" dirty="0">
                <a:solidFill>
                  <a:srgbClr val="261300"/>
                </a:solidFill>
                <a:ea typeface="+mj-ea"/>
                <a:cs typeface="+mj-cs"/>
              </a:rPr>
              <a:t>subpopulations for the purpose of disaggregation </a:t>
            </a:r>
            <a:r>
              <a:rPr lang="en-US" sz="2400" dirty="0" smtClean="0">
                <a:solidFill>
                  <a:srgbClr val="261300"/>
                </a:solidFill>
                <a:ea typeface="+mj-ea"/>
                <a:cs typeface="+mj-cs"/>
              </a:rPr>
              <a:t>in a variety of ways in order to ensure that SLO disaggregation provides locally useful </a:t>
            </a:r>
            <a:r>
              <a:rPr lang="en-US" sz="2400" dirty="0">
                <a:solidFill>
                  <a:srgbClr val="261300"/>
                </a:solidFill>
                <a:ea typeface="+mj-ea"/>
                <a:cs typeface="+mj-cs"/>
              </a:rPr>
              <a:t>data for program improvement</a:t>
            </a:r>
            <a:r>
              <a:rPr lang="en-US" sz="2400" dirty="0" smtClean="0">
                <a:solidFill>
                  <a:srgbClr val="261300"/>
                </a:solidFill>
                <a:ea typeface="+mj-ea"/>
                <a:cs typeface="+mj-cs"/>
              </a:rPr>
              <a:t>.</a:t>
            </a:r>
          </a:p>
          <a:p>
            <a:r>
              <a:rPr lang="en-US" sz="2400" dirty="0">
                <a:solidFill>
                  <a:srgbClr val="261300"/>
                </a:solidFill>
              </a:rPr>
              <a:t>Colleges reviewed used institutional priorities to inform or guide course student learning outcomes rather than using course and program assessment outcomes and assessments to inform the institutional level priorities. </a:t>
            </a:r>
            <a:endParaRPr lang="en-US" sz="2400" dirty="0" smtClean="0">
              <a:solidFill>
                <a:srgbClr val="261300"/>
              </a:solidFill>
            </a:endParaRPr>
          </a:p>
          <a:p>
            <a:r>
              <a:rPr lang="en-US" sz="2400" dirty="0" smtClean="0">
                <a:solidFill>
                  <a:srgbClr val="261300"/>
                </a:solidFill>
              </a:rPr>
              <a:t>Program </a:t>
            </a:r>
            <a:r>
              <a:rPr lang="en-US" sz="2400" dirty="0">
                <a:solidFill>
                  <a:srgbClr val="261300"/>
                </a:solidFill>
              </a:rPr>
              <a:t>improvement is guided more by institutional priorities and needs than course and program outcomes assessment data. </a:t>
            </a:r>
            <a:endParaRPr lang="en-US" sz="2400" dirty="0" smtClean="0">
              <a:solidFill>
                <a:srgbClr val="261300"/>
              </a:solidFill>
            </a:endParaRPr>
          </a:p>
          <a:p>
            <a:r>
              <a:rPr lang="en-US" sz="1400" dirty="0" smtClean="0">
                <a:solidFill>
                  <a:srgbClr val="261300"/>
                </a:solidFill>
                <a:ea typeface="+mj-ea"/>
                <a:cs typeface="+mj-cs"/>
              </a:rPr>
              <a:t>*These observations are the opinions of the researchers on the workgroup and are not necessarily the position of the ASCCC</a:t>
            </a: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50499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Observations*</a:t>
            </a:r>
            <a:endParaRPr lang="en-US" dirty="0"/>
          </a:p>
        </p:txBody>
      </p:sp>
      <p:sp>
        <p:nvSpPr>
          <p:cNvPr id="3" name="Content Placeholder 2"/>
          <p:cNvSpPr>
            <a:spLocks noGrp="1"/>
          </p:cNvSpPr>
          <p:nvPr>
            <p:ph idx="1"/>
          </p:nvPr>
        </p:nvSpPr>
        <p:spPr>
          <a:xfrm>
            <a:off x="1097280" y="1845734"/>
            <a:ext cx="10058400" cy="3339877"/>
          </a:xfrm>
        </p:spPr>
        <p:txBody>
          <a:bodyPr>
            <a:normAutofit/>
          </a:bodyPr>
          <a:lstStyle/>
          <a:p>
            <a:r>
              <a:rPr lang="en-US" sz="2400" dirty="0" smtClean="0">
                <a:solidFill>
                  <a:srgbClr val="261300"/>
                </a:solidFill>
                <a:ea typeface="+mj-ea"/>
                <a:cs typeface="+mj-cs"/>
              </a:rPr>
              <a:t>After a review of 9 colleges’ ISERs and team reports, Most </a:t>
            </a:r>
            <a:r>
              <a:rPr lang="en-US" sz="2400" dirty="0">
                <a:solidFill>
                  <a:srgbClr val="261300"/>
                </a:solidFill>
                <a:ea typeface="+mj-ea"/>
                <a:cs typeface="+mj-cs"/>
              </a:rPr>
              <a:t>colleges </a:t>
            </a:r>
            <a:r>
              <a:rPr lang="en-US" sz="2400" dirty="0" smtClean="0">
                <a:solidFill>
                  <a:srgbClr val="261300"/>
                </a:solidFill>
                <a:ea typeface="+mj-ea"/>
                <a:cs typeface="+mj-cs"/>
              </a:rPr>
              <a:t>have responded </a:t>
            </a:r>
            <a:r>
              <a:rPr lang="en-US" sz="2400" dirty="0">
                <a:solidFill>
                  <a:srgbClr val="261300"/>
                </a:solidFill>
                <a:ea typeface="+mj-ea"/>
                <a:cs typeface="+mj-cs"/>
              </a:rPr>
              <a:t>to </a:t>
            </a:r>
            <a:r>
              <a:rPr lang="en-US" sz="2400" dirty="0" smtClean="0">
                <a:solidFill>
                  <a:srgbClr val="261300"/>
                </a:solidFill>
                <a:ea typeface="+mj-ea"/>
                <a:cs typeface="+mj-cs"/>
              </a:rPr>
              <a:t>Standard I.B.6 by </a:t>
            </a:r>
            <a:r>
              <a:rPr lang="en-US" sz="2400" dirty="0">
                <a:solidFill>
                  <a:srgbClr val="261300"/>
                </a:solidFill>
                <a:ea typeface="+mj-ea"/>
                <a:cs typeface="+mj-cs"/>
              </a:rPr>
              <a:t>focusing on student equity </a:t>
            </a:r>
            <a:r>
              <a:rPr lang="en-US" sz="2400" dirty="0" smtClean="0">
                <a:solidFill>
                  <a:srgbClr val="261300"/>
                </a:solidFill>
                <a:ea typeface="+mj-ea"/>
                <a:cs typeface="+mj-cs"/>
              </a:rPr>
              <a:t>activities</a:t>
            </a:r>
            <a:endParaRPr lang="en-US" sz="2400" dirty="0">
              <a:solidFill>
                <a:srgbClr val="261300"/>
              </a:solidFill>
              <a:ea typeface="+mj-ea"/>
              <a:cs typeface="+mj-cs"/>
            </a:endParaRPr>
          </a:p>
          <a:p>
            <a:r>
              <a:rPr lang="en-US" sz="2400" dirty="0">
                <a:solidFill>
                  <a:srgbClr val="261300"/>
                </a:solidFill>
                <a:ea typeface="+mj-ea"/>
                <a:cs typeface="+mj-cs"/>
              </a:rPr>
              <a:t>Most college responses </a:t>
            </a:r>
            <a:r>
              <a:rPr lang="en-US" sz="2400" dirty="0" smtClean="0">
                <a:solidFill>
                  <a:srgbClr val="261300"/>
                </a:solidFill>
                <a:ea typeface="+mj-ea"/>
                <a:cs typeface="+mj-cs"/>
              </a:rPr>
              <a:t>in their ISERS indicate they are </a:t>
            </a:r>
            <a:r>
              <a:rPr lang="en-US" sz="2400" dirty="0">
                <a:solidFill>
                  <a:srgbClr val="261300"/>
                </a:solidFill>
                <a:ea typeface="+mj-ea"/>
                <a:cs typeface="+mj-cs"/>
              </a:rPr>
              <a:t>in a planning stage for disaggregating outcomes assessment data beyond the </a:t>
            </a:r>
            <a:r>
              <a:rPr lang="en-US" sz="2400" dirty="0" smtClean="0">
                <a:solidFill>
                  <a:srgbClr val="261300"/>
                </a:solidFill>
                <a:ea typeface="+mj-ea"/>
                <a:cs typeface="+mj-cs"/>
              </a:rPr>
              <a:t>institutional-level, </a:t>
            </a:r>
            <a:r>
              <a:rPr lang="en-US" sz="2400" dirty="0">
                <a:solidFill>
                  <a:srgbClr val="261300"/>
                </a:solidFill>
                <a:ea typeface="+mj-ea"/>
                <a:cs typeface="+mj-cs"/>
              </a:rPr>
              <a:t>if it is mentioned at </a:t>
            </a:r>
            <a:r>
              <a:rPr lang="en-US" sz="2400" dirty="0" smtClean="0">
                <a:solidFill>
                  <a:srgbClr val="261300"/>
                </a:solidFill>
                <a:ea typeface="+mj-ea"/>
                <a:cs typeface="+mj-cs"/>
              </a:rPr>
              <a:t>all.</a:t>
            </a: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
        <p:nvSpPr>
          <p:cNvPr id="5" name="TextBox 4"/>
          <p:cNvSpPr txBox="1"/>
          <p:nvPr/>
        </p:nvSpPr>
        <p:spPr>
          <a:xfrm>
            <a:off x="1097280" y="5666874"/>
            <a:ext cx="10058400" cy="307777"/>
          </a:xfrm>
          <a:prstGeom prst="rect">
            <a:avLst/>
          </a:prstGeom>
          <a:noFill/>
        </p:spPr>
        <p:txBody>
          <a:bodyPr wrap="square" rtlCol="0">
            <a:spAutoFit/>
          </a:bodyPr>
          <a:lstStyle/>
          <a:p>
            <a:r>
              <a:rPr lang="en-US" sz="1400" dirty="0">
                <a:solidFill>
                  <a:srgbClr val="261300"/>
                </a:solidFill>
              </a:rPr>
              <a:t>*These observations are the opinions of the researchers on the workgroup and are not necessarily the position of the ASCCC</a:t>
            </a:r>
          </a:p>
        </p:txBody>
      </p:sp>
    </p:spTree>
    <p:extLst>
      <p:ext uri="{BB962C8B-B14F-4D97-AF65-F5344CB8AC3E}">
        <p14:creationId xmlns:p14="http://schemas.microsoft.com/office/powerpoint/2010/main" val="133354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85010"/>
            <a:ext cx="10058400" cy="991402"/>
          </a:xfrm>
        </p:spPr>
        <p:txBody>
          <a:bodyPr>
            <a:normAutofit/>
          </a:bodyPr>
          <a:lstStyle/>
          <a:p>
            <a:r>
              <a:rPr lang="en-US" smtClean="0"/>
              <a:t>Conclusions/Opinions*</a:t>
            </a:r>
            <a:endParaRPr lang="en-US" dirty="0"/>
          </a:p>
        </p:txBody>
      </p:sp>
      <p:sp>
        <p:nvSpPr>
          <p:cNvPr id="3" name="Content Placeholder 2"/>
          <p:cNvSpPr>
            <a:spLocks noGrp="1"/>
          </p:cNvSpPr>
          <p:nvPr>
            <p:ph idx="1"/>
          </p:nvPr>
        </p:nvSpPr>
        <p:spPr>
          <a:xfrm>
            <a:off x="1097280" y="1816768"/>
            <a:ext cx="9959741" cy="4052326"/>
          </a:xfrm>
        </p:spPr>
        <p:txBody>
          <a:bodyPr>
            <a:noAutofit/>
          </a:bodyPr>
          <a:lstStyle/>
          <a:p>
            <a:pPr fontAlgn="base">
              <a:lnSpc>
                <a:spcPct val="110000"/>
              </a:lnSpc>
            </a:pPr>
            <a:r>
              <a:rPr lang="en-US" sz="2400" dirty="0" smtClean="0">
                <a:solidFill>
                  <a:srgbClr val="261300"/>
                </a:solidFill>
                <a:ea typeface="+mj-ea"/>
                <a:cs typeface="+mj-cs"/>
              </a:rPr>
              <a:t>Standard I.B.6 is an “emerging standard”</a:t>
            </a:r>
          </a:p>
          <a:p>
            <a:pPr lvl="1" fontAlgn="base">
              <a:lnSpc>
                <a:spcPct val="110000"/>
              </a:lnSpc>
            </a:pPr>
            <a:r>
              <a:rPr lang="en-US" sz="2400" dirty="0" smtClean="0">
                <a:solidFill>
                  <a:srgbClr val="261300"/>
                </a:solidFill>
                <a:ea typeface="+mj-ea"/>
                <a:cs typeface="+mj-cs"/>
              </a:rPr>
              <a:t>Implication is that commission understands that SLO disaggregation is a work in progress at many colleges</a:t>
            </a:r>
          </a:p>
          <a:p>
            <a:pPr fontAlgn="base">
              <a:lnSpc>
                <a:spcPct val="110000"/>
              </a:lnSpc>
            </a:pPr>
            <a:r>
              <a:rPr lang="en-US" sz="2400" dirty="0">
                <a:solidFill>
                  <a:srgbClr val="261300"/>
                </a:solidFill>
                <a:ea typeface="+mj-ea"/>
                <a:cs typeface="+mj-cs"/>
              </a:rPr>
              <a:t>Disaggregation of outcomes assessment data is still a developing practice</a:t>
            </a:r>
          </a:p>
          <a:p>
            <a:pPr fontAlgn="base">
              <a:lnSpc>
                <a:spcPct val="110000"/>
              </a:lnSpc>
            </a:pPr>
            <a:r>
              <a:rPr lang="en-US" sz="2400" dirty="0">
                <a:solidFill>
                  <a:srgbClr val="261300"/>
                </a:solidFill>
                <a:ea typeface="+mj-ea"/>
                <a:cs typeface="+mj-cs"/>
              </a:rPr>
              <a:t>Disaggregation of student learning outcomes assessment data </a:t>
            </a:r>
            <a:r>
              <a:rPr lang="en-US" sz="2400" dirty="0" smtClean="0">
                <a:solidFill>
                  <a:srgbClr val="261300"/>
                </a:solidFill>
                <a:ea typeface="+mj-ea"/>
                <a:cs typeface="+mj-cs"/>
              </a:rPr>
              <a:t>is </a:t>
            </a:r>
            <a:r>
              <a:rPr lang="en-US" sz="2400" dirty="0">
                <a:solidFill>
                  <a:srgbClr val="261300"/>
                </a:solidFill>
                <a:ea typeface="+mj-ea"/>
                <a:cs typeface="+mj-cs"/>
              </a:rPr>
              <a:t>primarily focused on complying with accreditation standards</a:t>
            </a:r>
          </a:p>
          <a:p>
            <a:pPr fontAlgn="base">
              <a:lnSpc>
                <a:spcPct val="110000"/>
              </a:lnSpc>
            </a:pPr>
            <a:r>
              <a:rPr lang="en-US" sz="2400" dirty="0" smtClean="0">
                <a:solidFill>
                  <a:srgbClr val="261300"/>
                </a:solidFill>
              </a:rPr>
              <a:t>Most </a:t>
            </a:r>
            <a:r>
              <a:rPr lang="en-US" sz="2400" dirty="0">
                <a:solidFill>
                  <a:srgbClr val="261300"/>
                </a:solidFill>
              </a:rPr>
              <a:t>institutional-level student learning outcomes disaggregation is focused on demographic data </a:t>
            </a:r>
            <a:r>
              <a:rPr lang="en-US" sz="2400" dirty="0" smtClean="0">
                <a:solidFill>
                  <a:srgbClr val="261300"/>
                </a:solidFill>
              </a:rPr>
              <a:t>and may have little impact on </a:t>
            </a:r>
            <a:r>
              <a:rPr lang="en-US" sz="2400" dirty="0">
                <a:solidFill>
                  <a:srgbClr val="261300"/>
                </a:solidFill>
              </a:rPr>
              <a:t>individual faculty actions.  </a:t>
            </a: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
        <p:nvSpPr>
          <p:cNvPr id="5" name="TextBox 4"/>
          <p:cNvSpPr txBox="1"/>
          <p:nvPr/>
        </p:nvSpPr>
        <p:spPr>
          <a:xfrm>
            <a:off x="1097280" y="6010551"/>
            <a:ext cx="10058400" cy="307777"/>
          </a:xfrm>
          <a:prstGeom prst="rect">
            <a:avLst/>
          </a:prstGeom>
          <a:noFill/>
        </p:spPr>
        <p:txBody>
          <a:bodyPr wrap="square" rtlCol="0">
            <a:spAutoFit/>
          </a:bodyPr>
          <a:lstStyle/>
          <a:p>
            <a:r>
              <a:rPr lang="en-US" sz="1400" dirty="0">
                <a:solidFill>
                  <a:srgbClr val="261300"/>
                </a:solidFill>
              </a:rPr>
              <a:t>*These observations are the opinions of the researchers on the workgroup and are not necessarily the position of the ASCCC</a:t>
            </a:r>
          </a:p>
        </p:txBody>
      </p:sp>
    </p:spTree>
    <p:extLst>
      <p:ext uri="{BB962C8B-B14F-4D97-AF65-F5344CB8AC3E}">
        <p14:creationId xmlns:p14="http://schemas.microsoft.com/office/powerpoint/2010/main" val="174334032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469</TotalTime>
  <Words>1552</Words>
  <Application>Microsoft Macintosh PowerPoint</Application>
  <PresentationFormat>Widescreen</PresentationFormat>
  <Paragraphs>134</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Mangal</vt:lpstr>
      <vt:lpstr>Retrospect</vt:lpstr>
      <vt:lpstr>Continuing the Conversation: Using Disaggregated SLO Data to Improve Teaching and Learning </vt:lpstr>
      <vt:lpstr>What Brings You Here?</vt:lpstr>
      <vt:lpstr>ACCJC Standard I.B.6</vt:lpstr>
      <vt:lpstr>ACCJC Standard I.B.6</vt:lpstr>
      <vt:lpstr>ASCCC Research and Planning Research Project</vt:lpstr>
      <vt:lpstr>SLO Assessment as Academic Research</vt:lpstr>
      <vt:lpstr>Observations*</vt:lpstr>
      <vt:lpstr>Observations*</vt:lpstr>
      <vt:lpstr>Conclusions/Opinions*</vt:lpstr>
      <vt:lpstr>Conclusions/Opinions*</vt:lpstr>
      <vt:lpstr>Beginning the Disaggregation Conversation</vt:lpstr>
      <vt:lpstr>How should we disaggregate? </vt:lpstr>
      <vt:lpstr>How should we disaggregate? </vt:lpstr>
      <vt:lpstr>How should we disaggregate? </vt:lpstr>
      <vt:lpstr>The Ongoing Conversation</vt:lpstr>
      <vt:lpstr>Where else to present disaggregated data in an ISER? Standard I &amp; II</vt:lpstr>
      <vt:lpstr>Which Standards?</vt:lpstr>
      <vt:lpstr>Which Standards?</vt:lpstr>
      <vt:lpstr>On the Horizon</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the Conversation: Disaggregation of Student Learning Outcomes (SLO) Assessments  </dc:title>
  <dc:creator>Randy Beach</dc:creator>
  <cp:lastModifiedBy>Craig Rutan</cp:lastModifiedBy>
  <cp:revision>13</cp:revision>
  <dcterms:created xsi:type="dcterms:W3CDTF">2017-03-30T16:20:17Z</dcterms:created>
  <dcterms:modified xsi:type="dcterms:W3CDTF">2017-04-18T20:10:07Z</dcterms:modified>
</cp:coreProperties>
</file>