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45"/>
  </p:notesMasterIdLst>
  <p:sldIdLst>
    <p:sldId id="319" r:id="rId2"/>
    <p:sldId id="350" r:id="rId3"/>
    <p:sldId id="352" r:id="rId4"/>
    <p:sldId id="353" r:id="rId5"/>
    <p:sldId id="349" r:id="rId6"/>
    <p:sldId id="351" r:id="rId7"/>
    <p:sldId id="331" r:id="rId8"/>
    <p:sldId id="338" r:id="rId9"/>
    <p:sldId id="339" r:id="rId10"/>
    <p:sldId id="340" r:id="rId11"/>
    <p:sldId id="347" r:id="rId12"/>
    <p:sldId id="341" r:id="rId13"/>
    <p:sldId id="342" r:id="rId14"/>
    <p:sldId id="343" r:id="rId15"/>
    <p:sldId id="345" r:id="rId16"/>
    <p:sldId id="344" r:id="rId17"/>
    <p:sldId id="283" r:id="rId18"/>
    <p:sldId id="337" r:id="rId19"/>
    <p:sldId id="357" r:id="rId20"/>
    <p:sldId id="369" r:id="rId21"/>
    <p:sldId id="370" r:id="rId22"/>
    <p:sldId id="372" r:id="rId23"/>
    <p:sldId id="371" r:id="rId24"/>
    <p:sldId id="373" r:id="rId25"/>
    <p:sldId id="368" r:id="rId26"/>
    <p:sldId id="356" r:id="rId27"/>
    <p:sldId id="358" r:id="rId28"/>
    <p:sldId id="361" r:id="rId29"/>
    <p:sldId id="366" r:id="rId30"/>
    <p:sldId id="367" r:id="rId31"/>
    <p:sldId id="359" r:id="rId32"/>
    <p:sldId id="360" r:id="rId33"/>
    <p:sldId id="364" r:id="rId34"/>
    <p:sldId id="365" r:id="rId35"/>
    <p:sldId id="355" r:id="rId36"/>
    <p:sldId id="286" r:id="rId37"/>
    <p:sldId id="290" r:id="rId38"/>
    <p:sldId id="335" r:id="rId39"/>
    <p:sldId id="299" r:id="rId40"/>
    <p:sldId id="278" r:id="rId41"/>
    <p:sldId id="300" r:id="rId42"/>
    <p:sldId id="336" r:id="rId43"/>
    <p:sldId id="328" r:id="rId4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501"/>
    <a:srgbClr val="000000"/>
    <a:srgbClr val="BD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268" autoAdjust="0"/>
    <p:restoredTop sz="94643" autoAdjust="0"/>
  </p:normalViewPr>
  <p:slideViewPr>
    <p:cSldViewPr snapToGrid="0" snapToObjects="1">
      <p:cViewPr>
        <p:scale>
          <a:sx n="79" d="100"/>
          <a:sy n="79" d="100"/>
        </p:scale>
        <p:origin x="160" y="10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90166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8324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973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6543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5044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3341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8450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2768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3320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Preface</a:t>
            </a:r>
            <a:r>
              <a:rPr lang="en-US" baseline="0" dirty="0" smtClean="0"/>
              <a:t> this with an OPPORTUNITY: What eLumen makes possible. THEN add slide showing SIZE of opportunity. And only then show how CCs are the START of the approach.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081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6308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10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DB3B2-CDBA-704A-A8BF-C3D7BA99A2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63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3953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4711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147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5589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2371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1333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812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82560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97277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2740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DB3B2-CDBA-704A-A8BF-C3D7BA99A2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618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946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2893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354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42360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DB3B2-CDBA-704A-A8BF-C3D7BA99A2A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09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12057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We should be able to make all of this work together.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/>
              <a:t>Instructure and eLumen are both committed to supporting next-generation interoperability standards being developed by IMS Global (as well as emerging CCCCIO standards like COCI 2.0).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/>
              <a:t>We think that these standards will let schools adopt a range of improved curriculum and assessment models, ranging from just plain better continuous improvement to CBE implementations.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4144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We should be able to make all of this work together.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/>
              <a:t>Instructure and eLumen are both committed to supporting next-generation interoperability standards being developed by IMS Global (as well as emerging CCCCIO standards like COCI 2.0).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/>
              <a:t>We think that these standards will let schools adopt a range of improved curriculum and assessment models, ranging from just plain better continuous improvement to CBE implementations.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4144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87030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837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DB3B2-CDBA-704A-A8BF-C3D7BA99A2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232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0185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4956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DB3B2-CDBA-704A-A8BF-C3D7BA99A2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6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DB3B2-CDBA-704A-A8BF-C3D7BA99A2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2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290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1322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285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2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400" b="1" i="0" u="none" strike="noStrike" cap="non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3"/>
          </p:nvPr>
        </p:nvSpPr>
        <p:spPr>
          <a:xfrm>
            <a:off x="492125" y="2251377"/>
            <a:ext cx="8194674" cy="35328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/>
          <p:nvPr/>
        </p:nvSpPr>
        <p:spPr>
          <a:xfrm>
            <a:off x="0" y="0"/>
            <a:ext cx="9144000" cy="80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pic" idx="4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pic" idx="5"/>
          </p:nvPr>
        </p:nvSpPr>
        <p:spPr>
          <a:xfrm>
            <a:off x="2023859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pic" idx="6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pic" idx="7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pic" idx="8"/>
          </p:nvPr>
        </p:nvSpPr>
        <p:spPr>
          <a:xfrm>
            <a:off x="6619067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/>
        </p:nvSpPr>
        <p:spPr>
          <a:xfrm>
            <a:off x="4907446" y="4020178"/>
            <a:ext cx="3197193" cy="13359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Shape 31"/>
          <p:cNvSpPr>
            <a:spLocks noGrp="1"/>
          </p:cNvSpPr>
          <p:nvPr>
            <p:ph type="pic" idx="2"/>
          </p:nvPr>
        </p:nvSpPr>
        <p:spPr>
          <a:xfrm>
            <a:off x="4798960" y="2062102"/>
            <a:ext cx="3887840" cy="3768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200" b="0" i="1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515993" y="2062102"/>
            <a:ext cx="3953021" cy="3454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400" b="1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3"/>
          </p:nvPr>
        </p:nvSpPr>
        <p:spPr>
          <a:xfrm>
            <a:off x="515993" y="2479441"/>
            <a:ext cx="3953021" cy="1430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14300" algn="l" rtl="0">
              <a:lnSpc>
                <a:spcPct val="14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4"/>
          </p:nvPr>
        </p:nvSpPr>
        <p:spPr>
          <a:xfrm>
            <a:off x="492902" y="4135628"/>
            <a:ext cx="3953021" cy="3454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400" b="1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5"/>
          </p:nvPr>
        </p:nvSpPr>
        <p:spPr>
          <a:xfrm>
            <a:off x="492902" y="4552964"/>
            <a:ext cx="3953021" cy="1277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14300" algn="l" rtl="0">
              <a:lnSpc>
                <a:spcPct val="14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6"/>
          </p:nvPr>
        </p:nvSpPr>
        <p:spPr>
          <a:xfrm>
            <a:off x="492902" y="396750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7"/>
          </p:nvPr>
        </p:nvSpPr>
        <p:spPr>
          <a:xfrm>
            <a:off x="492125" y="1128454"/>
            <a:ext cx="8194674" cy="7576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/>
          <p:nvPr/>
        </p:nvSpPr>
        <p:spPr>
          <a:xfrm>
            <a:off x="0" y="0"/>
            <a:ext cx="9144000" cy="80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Shape 39"/>
          <p:cNvSpPr>
            <a:spLocks noGrp="1"/>
          </p:cNvSpPr>
          <p:nvPr>
            <p:ph type="pic" idx="8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pic" idx="9"/>
          </p:nvPr>
        </p:nvSpPr>
        <p:spPr>
          <a:xfrm>
            <a:off x="2023859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>
            <a:spLocks noGrp="1"/>
          </p:cNvSpPr>
          <p:nvPr>
            <p:ph type="pic" idx="13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idx="14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pic" idx="15"/>
          </p:nvPr>
        </p:nvSpPr>
        <p:spPr>
          <a:xfrm>
            <a:off x="6619067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527537" y="623454"/>
            <a:ext cx="8159261" cy="53917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17145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1254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30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8595" y="2680834"/>
            <a:ext cx="3890798" cy="141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527050" y="4342282"/>
            <a:ext cx="7144158" cy="6438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720"/>
              </a:spcBef>
              <a:buClr>
                <a:schemeClr val="accent1"/>
              </a:buClr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17145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527049" y="5504587"/>
            <a:ext cx="714416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527050" y="4993412"/>
            <a:ext cx="7143749" cy="3850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371600" marR="0" lvl="3" indent="0" algn="l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828800" marR="0" lvl="4" indent="0" algn="l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6483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0801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7.emf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jpg"/><Relationship Id="rId6" Type="http://schemas.openxmlformats.org/officeDocument/2006/relationships/image" Target="../media/image44.png"/><Relationship Id="rId7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tif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27049" y="4804276"/>
            <a:ext cx="8038065" cy="643818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b="1" i="0" u="none" strike="noStrike" cap="none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SLO Symposium</a:t>
            </a:r>
            <a:endParaRPr lang="en-US" sz="32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527049" y="5504587"/>
            <a:ext cx="714416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dirty="0" smtClean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Orange Coast | February 9, 2018</a:t>
            </a:r>
            <a:endParaRPr lang="en-US" sz="1400" b="0" i="0" u="none" strike="noStrike" cap="none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214371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88900"/>
            <a:ext cx="6858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86" y="380986"/>
            <a:ext cx="37397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Data </a:t>
            </a:r>
            <a:r>
              <a:rPr lang="en-US" sz="4800" b="1" dirty="0" err="1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Jenga</a:t>
            </a:r>
            <a:endParaRPr lang="en-US" sz="4800" b="1" dirty="0" smtClean="0">
              <a:solidFill>
                <a:schemeClr val="tx2">
                  <a:lumMod val="25000"/>
                </a:schemeClr>
              </a:solidFill>
              <a:latin typeface="Montserrat-Bold"/>
              <a:cs typeface="Montserrat-Bold"/>
            </a:endParaRPr>
          </a:p>
          <a:p>
            <a:endParaRPr lang="en-US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4100469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674407"/>
            <a:ext cx="1193800" cy="627707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2766743"/>
            <a:ext cx="1579800" cy="850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4985" y="1758211"/>
            <a:ext cx="40699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New program </a:t>
            </a:r>
            <a:r>
              <a:rPr lang="en-US" sz="40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took over 6 years to get through the approval process. The industry requirements have changed.</a:t>
            </a:r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984947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88900"/>
            <a:ext cx="6858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86" y="380986"/>
            <a:ext cx="37397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Data </a:t>
            </a:r>
            <a:r>
              <a:rPr lang="en-US" sz="4800" b="1" dirty="0" err="1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Jenga</a:t>
            </a:r>
            <a:endParaRPr lang="en-US" sz="4800" b="1" dirty="0" smtClean="0">
              <a:solidFill>
                <a:schemeClr val="tx2">
                  <a:lumMod val="25000"/>
                </a:schemeClr>
              </a:solidFill>
              <a:latin typeface="Montserrat-Bold"/>
              <a:cs typeface="Montserrat-Bold"/>
            </a:endParaRPr>
          </a:p>
          <a:p>
            <a:endParaRPr lang="en-US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4100469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674407"/>
            <a:ext cx="1193800" cy="627707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2766743"/>
            <a:ext cx="1579800" cy="850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4985" y="1758211"/>
            <a:ext cx="40699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Program change did not make it to the Catalog</a:t>
            </a:r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68959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885" y="188405"/>
            <a:ext cx="6858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86" y="380986"/>
            <a:ext cx="37397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Data </a:t>
            </a:r>
            <a:r>
              <a:rPr lang="en-US" sz="4800" b="1" dirty="0" err="1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Jenga</a:t>
            </a:r>
            <a:endParaRPr lang="en-US" sz="4800" b="1" dirty="0" smtClean="0">
              <a:solidFill>
                <a:schemeClr val="tx2">
                  <a:lumMod val="25000"/>
                </a:schemeClr>
              </a:solidFill>
              <a:latin typeface="Montserrat-Bold"/>
              <a:cs typeface="Montserrat-Bold"/>
            </a:endParaRPr>
          </a:p>
          <a:p>
            <a:endParaRPr lang="en-US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4100469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674407"/>
            <a:ext cx="1193800" cy="627707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2766743"/>
            <a:ext cx="1579800" cy="850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4985" y="1758211"/>
            <a:ext cx="40699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Education Planning information hasn’t been updated in over a year</a:t>
            </a:r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968329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9986" y="380986"/>
            <a:ext cx="37397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Data </a:t>
            </a:r>
            <a:r>
              <a:rPr lang="en-US" sz="4800" b="1" dirty="0" err="1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Jenga</a:t>
            </a:r>
            <a:endParaRPr lang="en-US" sz="4800" b="1" dirty="0" smtClean="0">
              <a:solidFill>
                <a:schemeClr val="tx2">
                  <a:lumMod val="25000"/>
                </a:schemeClr>
              </a:solidFill>
              <a:latin typeface="Montserrat-Bold"/>
              <a:cs typeface="Montserrat-Bold"/>
            </a:endParaRPr>
          </a:p>
          <a:p>
            <a:endParaRPr lang="en-US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4100469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674407"/>
            <a:ext cx="1193800" cy="627707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2766743"/>
            <a:ext cx="1579800" cy="850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4985" y="1758211"/>
            <a:ext cx="40699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The data in Curriculum System, COCI and SIS do not match what is actually being offered.</a:t>
            </a:r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18" y="1642870"/>
            <a:ext cx="3628982" cy="362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359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9986" y="380986"/>
            <a:ext cx="37397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Data </a:t>
            </a:r>
            <a:r>
              <a:rPr lang="en-US" sz="4800" b="1" dirty="0" err="1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Jenga</a:t>
            </a:r>
            <a:endParaRPr lang="en-US" sz="4800" b="1" dirty="0" smtClean="0">
              <a:solidFill>
                <a:schemeClr val="tx2">
                  <a:lumMod val="25000"/>
                </a:schemeClr>
              </a:solidFill>
              <a:latin typeface="Montserrat-Bold"/>
              <a:cs typeface="Montserrat-Bold"/>
            </a:endParaRPr>
          </a:p>
          <a:p>
            <a:endParaRPr lang="en-US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4100469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674407"/>
            <a:ext cx="1193800" cy="627707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2766743"/>
            <a:ext cx="1579800" cy="850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4985" y="1758211"/>
            <a:ext cx="40699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Program resource requests are not fulfilled for two years and mandates have changed.</a:t>
            </a:r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18" y="1642870"/>
            <a:ext cx="3628982" cy="362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42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62" y="1988260"/>
            <a:ext cx="5680538" cy="3787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86" y="380986"/>
            <a:ext cx="37397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Data </a:t>
            </a:r>
            <a:r>
              <a:rPr lang="en-US" sz="4800" b="1" dirty="0" err="1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Jenga</a:t>
            </a:r>
            <a:endParaRPr lang="en-US" sz="4800" b="1" dirty="0" smtClean="0">
              <a:solidFill>
                <a:schemeClr val="tx2">
                  <a:lumMod val="25000"/>
                </a:schemeClr>
              </a:solidFill>
              <a:latin typeface="Montserrat-Bold"/>
              <a:cs typeface="Montserrat-Bold"/>
            </a:endParaRPr>
          </a:p>
          <a:p>
            <a:endParaRPr lang="en-US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4100469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674407"/>
            <a:ext cx="1193800" cy="627707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2766743"/>
            <a:ext cx="1579800" cy="850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4985" y="1758211"/>
            <a:ext cx="40699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Canvas SLOs and rubrics do not match any departmental SLOs, assessment scales, or </a:t>
            </a:r>
            <a:r>
              <a:rPr lang="en-US" sz="40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descriptors</a:t>
            </a:r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8998389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9986" y="380986"/>
            <a:ext cx="37397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Data </a:t>
            </a:r>
            <a:r>
              <a:rPr lang="en-US" sz="4800" b="1" dirty="0" err="1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Jenga</a:t>
            </a:r>
            <a:endParaRPr lang="en-US" sz="4800" b="1" dirty="0" smtClean="0">
              <a:solidFill>
                <a:schemeClr val="tx2">
                  <a:lumMod val="25000"/>
                </a:schemeClr>
              </a:solidFill>
              <a:latin typeface="Montserrat-Bold"/>
              <a:cs typeface="Montserrat-Bold"/>
            </a:endParaRPr>
          </a:p>
          <a:p>
            <a:endParaRPr lang="en-US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4100469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674407"/>
            <a:ext cx="1193800" cy="627707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2766743"/>
            <a:ext cx="1579800" cy="850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4985" y="1758211"/>
            <a:ext cx="40699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Guided Pathways effectiveness cannot be tracked or assessed because students weren’t assessed directly</a:t>
            </a:r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1413955"/>
            <a:ext cx="42418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971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00118" y="3454400"/>
            <a:ext cx="8559045" cy="28600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i="0" u="none" strike="noStrike" cap="none" dirty="0" smtClean="0">
                <a:solidFill>
                  <a:schemeClr val="accent2"/>
                </a:solidFill>
                <a:sym typeface="Montserrat"/>
              </a:rPr>
              <a:t>There’s a Better Way to Do This:</a:t>
            </a:r>
            <a:endParaRPr lang="en-US" sz="3200" dirty="0" smtClean="0">
              <a:solidFill>
                <a:schemeClr val="accent2"/>
              </a:solidFill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2000" i="0" u="none" strike="noStrike" cap="none" dirty="0" smtClean="0">
                <a:solidFill>
                  <a:schemeClr val="accent1"/>
                </a:solidFill>
                <a:sym typeface="Montserrat"/>
              </a:rPr>
              <a:t>Curriculum and Assessment Management are One System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2000" i="0" u="none" strike="noStrike" cap="none" dirty="0" smtClean="0">
                <a:solidFill>
                  <a:schemeClr val="accent1"/>
                </a:solidFill>
                <a:sym typeface="Montserrat"/>
              </a:rPr>
              <a:t>Course-Embedded Assessment </a:t>
            </a:r>
            <a:r>
              <a:rPr lang="en-US" sz="2000" dirty="0" smtClean="0">
                <a:solidFill>
                  <a:schemeClr val="accent1"/>
                </a:solidFill>
              </a:rPr>
              <a:t>is the “Future Present”</a:t>
            </a:r>
            <a:endParaRPr lang="en-US" sz="2000" i="0" u="none" strike="noStrike" cap="none" dirty="0" smtClean="0">
              <a:solidFill>
                <a:schemeClr val="accent1"/>
              </a:solidFill>
              <a:sym typeface="Montserrat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chemeClr val="accent1"/>
                </a:solidFill>
              </a:rPr>
              <a:t>Compliance shouldn’t take a front seat to Performance—for either the institution or the student</a:t>
            </a:r>
          </a:p>
        </p:txBody>
      </p:sp>
    </p:spTree>
    <p:extLst>
      <p:ext uri="{BB962C8B-B14F-4D97-AF65-F5344CB8AC3E}">
        <p14:creationId xmlns:p14="http://schemas.microsoft.com/office/powerpoint/2010/main" val="14051821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9987" y="380986"/>
            <a:ext cx="31892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A Clear Picture is Emerging</a:t>
            </a: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4100469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674407"/>
            <a:ext cx="1193800" cy="627707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2766743"/>
            <a:ext cx="1579800" cy="850662"/>
          </a:xfrm>
          <a:prstGeom prst="rect">
            <a:avLst/>
          </a:prstGeom>
        </p:spPr>
      </p:pic>
      <p:pic>
        <p:nvPicPr>
          <p:cNvPr id="17" name="Picture 16" descr="logo_eBadge_CMYK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95" y="238985"/>
            <a:ext cx="1571572" cy="1435422"/>
          </a:xfrm>
          <a:prstGeom prst="rect">
            <a:avLst/>
          </a:prstGeom>
        </p:spPr>
      </p:pic>
      <p:pic>
        <p:nvPicPr>
          <p:cNvPr id="9" name="Picture 8" descr="chart7_pdf____128_79___RGB_GPU_Preview_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26" y="904206"/>
            <a:ext cx="5886469" cy="573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391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err="1" smtClean="0"/>
              <a:t>Elumen</a:t>
            </a:r>
            <a:r>
              <a:rPr lang="en-US" dirty="0" smtClean="0"/>
              <a:t> Assessment Rubrics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2" y="1347807"/>
            <a:ext cx="7641771" cy="52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73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1317813"/>
            <a:ext cx="225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Calibri" charset="0"/>
                <a:ea typeface="Calibri" charset="0"/>
                <a:cs typeface="Calibri" charset="0"/>
              </a:rPr>
              <a:t>Jackalope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53" y="2168072"/>
            <a:ext cx="60960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Send SLOs to Canvas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2" y="1541794"/>
            <a:ext cx="8675187" cy="477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267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Send SLOs to Canvas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7" y="1280699"/>
            <a:ext cx="7968343" cy="55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312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Canvas Rubrics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9" y="1347807"/>
            <a:ext cx="7870371" cy="525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205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Canvas Speed Grader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" y="1461944"/>
            <a:ext cx="7396843" cy="388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18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Import Scores back to </a:t>
            </a:r>
            <a:r>
              <a:rPr lang="en-US" dirty="0" err="1" smtClean="0"/>
              <a:t>eLumen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7" y="1347807"/>
            <a:ext cx="9144000" cy="646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525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Progress Dashboard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>
            <a:spLocks noGrp="1"/>
          </p:cNvSpPr>
          <p:nvPr>
            <p:ph type="pic" idx="6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7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8"/>
          </p:nvPr>
        </p:nvSpPr>
        <p:spPr>
          <a:xfrm>
            <a:off x="6619068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5"/>
          </p:nvPr>
        </p:nvSpPr>
        <p:spPr>
          <a:xfrm>
            <a:off x="2023860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4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Picture 2" descr="progress_dashboa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" y="235986"/>
            <a:ext cx="8063317" cy="63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908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Student Self-Assessment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>
            <a:spLocks noGrp="1"/>
          </p:cNvSpPr>
          <p:nvPr>
            <p:ph type="pic" idx="6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7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8"/>
          </p:nvPr>
        </p:nvSpPr>
        <p:spPr>
          <a:xfrm>
            <a:off x="6619068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5"/>
          </p:nvPr>
        </p:nvSpPr>
        <p:spPr>
          <a:xfrm>
            <a:off x="2023860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4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Picture 2" descr="student_self_assessment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5" y="265004"/>
            <a:ext cx="7354411" cy="62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27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err="1" smtClean="0"/>
              <a:t>ePortfolio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>
            <a:spLocks noGrp="1"/>
          </p:cNvSpPr>
          <p:nvPr>
            <p:ph type="pic" idx="6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7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8"/>
          </p:nvPr>
        </p:nvSpPr>
        <p:spPr>
          <a:xfrm>
            <a:off x="6619068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5"/>
          </p:nvPr>
        </p:nvSpPr>
        <p:spPr>
          <a:xfrm>
            <a:off x="2023860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4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ePortfoli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" y="261494"/>
            <a:ext cx="8136337" cy="61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22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>
            <a:spLocks noGrp="1"/>
          </p:cNvSpPr>
          <p:nvPr>
            <p:ph type="pic" idx="6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7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8"/>
          </p:nvPr>
        </p:nvSpPr>
        <p:spPr>
          <a:xfrm>
            <a:off x="6619068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5"/>
          </p:nvPr>
        </p:nvSpPr>
        <p:spPr>
          <a:xfrm>
            <a:off x="2023860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4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" name="Picture 4" descr="Ed_Plan___Portfoli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" y="174279"/>
            <a:ext cx="8566566" cy="66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334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Badge Scorecard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>
            <a:spLocks noGrp="1"/>
          </p:cNvSpPr>
          <p:nvPr>
            <p:ph type="pic" idx="6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7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8"/>
          </p:nvPr>
        </p:nvSpPr>
        <p:spPr>
          <a:xfrm>
            <a:off x="6619068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5"/>
          </p:nvPr>
        </p:nvSpPr>
        <p:spPr>
          <a:xfrm>
            <a:off x="2023860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4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Picture 1" descr="Top_Five_Job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5" y="320676"/>
            <a:ext cx="7262756" cy="653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953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500" y="1344707"/>
            <a:ext cx="340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Calibri" charset="0"/>
                <a:ea typeface="Calibri" charset="0"/>
                <a:cs typeface="Calibri" charset="0"/>
              </a:rPr>
              <a:t>Unicorn Pegasus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0" y="2114763"/>
            <a:ext cx="5980206" cy="448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Extended Transcript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>
            <a:spLocks noGrp="1"/>
          </p:cNvSpPr>
          <p:nvPr>
            <p:ph type="pic" idx="6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7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8"/>
          </p:nvPr>
        </p:nvSpPr>
        <p:spPr>
          <a:xfrm>
            <a:off x="6619068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5"/>
          </p:nvPr>
        </p:nvSpPr>
        <p:spPr>
          <a:xfrm>
            <a:off x="2023860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4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" name="Picture 3" descr="Labor_Projections_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0" y="99616"/>
            <a:ext cx="8242973" cy="669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480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Badge Scorecard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>
            <a:spLocks noGrp="1"/>
          </p:cNvSpPr>
          <p:nvPr>
            <p:ph type="pic" idx="6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7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8"/>
          </p:nvPr>
        </p:nvSpPr>
        <p:spPr>
          <a:xfrm>
            <a:off x="6619068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5"/>
          </p:nvPr>
        </p:nvSpPr>
        <p:spPr>
          <a:xfrm>
            <a:off x="2023860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4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Picture 2" descr="badge-based-pathw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9" y="342747"/>
            <a:ext cx="7495745" cy="60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723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2902" y="1461944"/>
            <a:ext cx="8192511" cy="658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&lt;subheading&gt;</a:t>
            </a:r>
            <a:endParaRPr lang="en-US" sz="24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Extended Transcript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>
            <a:spLocks noGrp="1"/>
          </p:cNvSpPr>
          <p:nvPr>
            <p:ph type="pic" idx="6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7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8"/>
          </p:nvPr>
        </p:nvSpPr>
        <p:spPr>
          <a:xfrm>
            <a:off x="6619068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5"/>
          </p:nvPr>
        </p:nvSpPr>
        <p:spPr>
          <a:xfrm>
            <a:off x="2023860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4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extended_transcri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7" y="250562"/>
            <a:ext cx="8335296" cy="585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296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92902" y="673829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Guided </a:t>
            </a:r>
            <a:r>
              <a:rPr lang="en-US" dirty="0" smtClean="0"/>
              <a:t>Pathways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235950" y="6179535"/>
            <a:ext cx="450850" cy="357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>
            <a:spLocks noGrp="1"/>
          </p:cNvSpPr>
          <p:nvPr>
            <p:ph type="pic" idx="6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7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8"/>
          </p:nvPr>
        </p:nvSpPr>
        <p:spPr>
          <a:xfrm>
            <a:off x="6619068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5"/>
          </p:nvPr>
        </p:nvSpPr>
        <p:spPr>
          <a:xfrm>
            <a:off x="2023860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4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" name="Picture 3" descr="PrinciplesofGuidedPathways-0908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713"/>
            <a:ext cx="9144000" cy="56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684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7593" y="1493584"/>
            <a:ext cx="349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Calibri" charset="0"/>
                <a:ea typeface="Calibri" charset="0"/>
                <a:cs typeface="Calibri" charset="0"/>
              </a:rPr>
              <a:t>Winter is Coming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37" y="2506435"/>
            <a:ext cx="7168243" cy="3584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3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_set_ai___133_9___RGB_Preview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16" y="881654"/>
            <a:ext cx="6181251" cy="5487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87" y="380986"/>
            <a:ext cx="3189246" cy="606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A Clear Picture is Emerging</a:t>
            </a: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2400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Curriculum</a:t>
            </a: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Course and Program Developed around Competencies/Outcomes.</a:t>
            </a:r>
          </a:p>
          <a:p>
            <a:endParaRPr lang="en-US" sz="1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2400" dirty="0" smtClean="0">
                <a:solidFill>
                  <a:srgbClr val="EC4D2D"/>
                </a:solidFill>
                <a:latin typeface="Montserrat-Bold"/>
                <a:cs typeface="Montserrat-Bold"/>
              </a:rPr>
              <a:t>Assessment</a:t>
            </a: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Accreditation, yes: but also badging, workforce, early alert—we need to know how students, not just courses, are doing.</a:t>
            </a:r>
            <a:endParaRPr lang="en-US" sz="16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 smtClean="0">
              <a:solidFill>
                <a:srgbClr val="EC4D2D"/>
              </a:solidFill>
              <a:latin typeface="Montserrat-Regular"/>
              <a:cs typeface="Montserrat-Regular"/>
            </a:endParaRPr>
          </a:p>
          <a:p>
            <a:r>
              <a:rPr lang="en-US" sz="2400" dirty="0" smtClean="0">
                <a:solidFill>
                  <a:srgbClr val="EC4D2D"/>
                </a:solidFill>
                <a:latin typeface="Montserrat-Bold"/>
                <a:cs typeface="Montserrat-Bold"/>
              </a:rPr>
              <a:t>Program Planning &amp; Review</a:t>
            </a: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Continuous Improvement needs to become truly </a:t>
            </a:r>
            <a:r>
              <a:rPr lang="en-US" sz="1600" i="1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continuous</a:t>
            </a:r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 to succeed.</a:t>
            </a: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4100469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674407"/>
            <a:ext cx="1193800" cy="627707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2766743"/>
            <a:ext cx="1579800" cy="850662"/>
          </a:xfrm>
          <a:prstGeom prst="rect">
            <a:avLst/>
          </a:prstGeom>
        </p:spPr>
      </p:pic>
      <p:pic>
        <p:nvPicPr>
          <p:cNvPr id="17" name="Picture 16" descr="logo_eBadge_CMYK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95" y="238985"/>
            <a:ext cx="1571572" cy="143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885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6"/>
          </p:nvPr>
        </p:nvSpPr>
        <p:spPr>
          <a:xfrm>
            <a:off x="371129" y="396750"/>
            <a:ext cx="8422885" cy="673978"/>
          </a:xfrm>
        </p:spPr>
        <p:txBody>
          <a:bodyPr/>
          <a:lstStyle/>
          <a:p>
            <a:r>
              <a:rPr lang="en-US" sz="3200" dirty="0" smtClean="0"/>
              <a:t>Student Success Becomes Intentional:</a:t>
            </a:r>
            <a:endParaRPr lang="en-US" sz="3200" dirty="0"/>
          </a:p>
        </p:txBody>
      </p:sp>
      <p:pic>
        <p:nvPicPr>
          <p:cNvPr id="4" name="Picture 3" descr="RP_Group_2015_onesheet_pd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2" y="1261104"/>
            <a:ext cx="8651875" cy="5280272"/>
          </a:xfrm>
          <a:prstGeom prst="rect">
            <a:avLst/>
          </a:prstGeom>
          <a:solidFill>
            <a:srgbClr val="BDBEC0"/>
          </a:solidFill>
        </p:spPr>
      </p:pic>
    </p:spTree>
    <p:extLst>
      <p:ext uri="{BB962C8B-B14F-4D97-AF65-F5344CB8AC3E}">
        <p14:creationId xmlns:p14="http://schemas.microsoft.com/office/powerpoint/2010/main" val="3815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6"/>
          </p:nvPr>
        </p:nvSpPr>
        <p:spPr>
          <a:xfrm>
            <a:off x="492902" y="396750"/>
            <a:ext cx="8193896" cy="6739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Curriculum is Disconnected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Shape 175"/>
          <p:cNvSpPr>
            <a:spLocks noGrp="1"/>
          </p:cNvSpPr>
          <p:nvPr>
            <p:ph type="pic" idx="8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pic" idx="9"/>
          </p:nvPr>
        </p:nvSpPr>
        <p:spPr>
          <a:xfrm>
            <a:off x="2023859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pic" idx="13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pic" idx="14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pic" idx="15"/>
          </p:nvPr>
        </p:nvSpPr>
        <p:spPr>
          <a:xfrm>
            <a:off x="6619067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3" name="Picture 22" descr="courseleaftransb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20" y="5541803"/>
            <a:ext cx="1473200" cy="435264"/>
          </a:xfrm>
          <a:prstGeom prst="rect">
            <a:avLst/>
          </a:prstGeom>
        </p:spPr>
      </p:pic>
      <p:pic>
        <p:nvPicPr>
          <p:cNvPr id="24" name="Picture 23" descr="Digarch1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9" y="4953019"/>
            <a:ext cx="1384300" cy="538339"/>
          </a:xfrm>
          <a:prstGeom prst="rect">
            <a:avLst/>
          </a:prstGeom>
        </p:spPr>
      </p:pic>
      <p:pic>
        <p:nvPicPr>
          <p:cNvPr id="4" name="Picture Placeholder 3" descr="diagram_set_ai____150___RGB_GPU_Preview_.png"/>
          <p:cNvPicPr>
            <a:picLocks noGrp="1" noChangeAspect="1"/>
          </p:cNvPicPr>
          <p:nvPr>
            <p:ph type="pic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r="2258"/>
          <a:stretch>
            <a:fillRect/>
          </a:stretch>
        </p:blipFill>
        <p:spPr>
          <a:xfrm>
            <a:off x="3327398" y="1070728"/>
            <a:ext cx="5359400" cy="5194681"/>
          </a:xfrm>
        </p:spPr>
      </p:pic>
      <p:pic>
        <p:nvPicPr>
          <p:cNvPr id="5" name="Picture 4" descr="smart-catalog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75" y="4987541"/>
            <a:ext cx="1417320" cy="34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300" y="1333500"/>
            <a:ext cx="3086100" cy="3416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Curriculum &amp; Catalog Vendors</a:t>
            </a:r>
          </a:p>
          <a:p>
            <a:endParaRPr lang="en-US" sz="1200" b="1" dirty="0">
              <a:solidFill>
                <a:schemeClr val="accent2"/>
              </a:solidFill>
              <a:latin typeface="Montserrat-Bold"/>
              <a:cs typeface="Montserrat-Bold"/>
            </a:endParaRPr>
          </a:p>
          <a:p>
            <a:r>
              <a:rPr lang="en-US" sz="1200" dirty="0" smtClean="0">
                <a:latin typeface="Montserrat-Bold"/>
                <a:cs typeface="Montserrat-Bold"/>
              </a:rPr>
              <a:t>Traditional curriculum and catalog solutions have evolved to have some learning outcomes development tools, but none support the development of multi-dimensional outcomes/competency models eLumen does.</a:t>
            </a:r>
          </a:p>
          <a:p>
            <a:endParaRPr lang="en-US" sz="1200" dirty="0">
              <a:latin typeface="Montserrat-Bold"/>
              <a:cs typeface="Montserrat-Bold"/>
            </a:endParaRPr>
          </a:p>
          <a:p>
            <a:r>
              <a:rPr lang="en-US" sz="1200" dirty="0" smtClean="0">
                <a:latin typeface="Montserrat-Bold"/>
                <a:cs typeface="Montserrat-Bold"/>
              </a:rPr>
              <a:t>More importantly, the are not able to integrate key course/learning outcome data with Assessment Management Systems or Learning Management Systems.</a:t>
            </a:r>
            <a:endParaRPr lang="en-US" sz="1200" dirty="0"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20815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pic" idx="8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pic" idx="9"/>
          </p:nvPr>
        </p:nvSpPr>
        <p:spPr>
          <a:xfrm>
            <a:off x="2023859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pic" idx="13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pic" idx="14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pic" idx="15"/>
          </p:nvPr>
        </p:nvSpPr>
        <p:spPr>
          <a:xfrm>
            <a:off x="6619067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r>
              <a:rPr lang="is-IS" dirty="0" smtClean="0"/>
              <a:t>… and Assessment is Too Static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8300" y="1333500"/>
            <a:ext cx="3086100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Assessment &amp; Planning Vendors</a:t>
            </a:r>
          </a:p>
          <a:p>
            <a:endParaRPr lang="en-US" sz="1200" b="1" dirty="0">
              <a:solidFill>
                <a:schemeClr val="accent2"/>
              </a:solidFill>
              <a:latin typeface="Montserrat-Bold"/>
              <a:cs typeface="Montserrat-Bold"/>
            </a:endParaRPr>
          </a:p>
          <a:p>
            <a:r>
              <a:rPr lang="en-US" sz="1200" dirty="0" smtClean="0">
                <a:latin typeface="Montserrat-Bold"/>
                <a:cs typeface="Montserrat-Bold"/>
              </a:rPr>
              <a:t>Traditional assessment and planning vendors do not support (or support well) multi-dimensional learning outcomes/competency models and have weak LMS integration. More importantly, they don’t support things like APIs and versioning to ingest from Curriculum Systems, which are the system of record.</a:t>
            </a:r>
            <a:br>
              <a:rPr lang="en-US" sz="1200" dirty="0" smtClean="0">
                <a:latin typeface="Montserrat-Bold"/>
                <a:cs typeface="Montserrat-Bold"/>
              </a:rPr>
            </a:br>
            <a:r>
              <a:rPr lang="en-US" sz="1200" dirty="0" smtClean="0">
                <a:latin typeface="Montserrat-Bold"/>
                <a:cs typeface="Montserrat-Bold"/>
              </a:rPr>
              <a:t/>
            </a:r>
            <a:br>
              <a:rPr lang="en-US" sz="1200" dirty="0" smtClean="0">
                <a:latin typeface="Montserrat-Bold"/>
                <a:cs typeface="Montserrat-Bold"/>
              </a:rPr>
            </a:br>
            <a:r>
              <a:rPr lang="en-US" sz="1200" dirty="0" smtClean="0">
                <a:latin typeface="Montserrat-Bold"/>
                <a:cs typeface="Montserrat-Bold"/>
              </a:rPr>
              <a:t>As a result, doing course-embedded assessment is very labor intensive and program review does not have a direct connection to course and program evolution.</a:t>
            </a:r>
            <a:endParaRPr lang="en-US" sz="1200" dirty="0">
              <a:latin typeface="Montserrat-Bold"/>
              <a:cs typeface="Montserrat-Bold"/>
            </a:endParaRPr>
          </a:p>
        </p:txBody>
      </p:sp>
      <p:pic>
        <p:nvPicPr>
          <p:cNvPr id="15" name="Picture 14" descr="taskstream1transb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5016116"/>
            <a:ext cx="1377950" cy="49212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2"/>
          </p:nvPr>
        </p:nvSpPr>
        <p:spPr/>
      </p:sp>
      <p:pic>
        <p:nvPicPr>
          <p:cNvPr id="6" name="Picture 5" descr="diagram_set_ai____150___RGB_GPU_Preview_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1308100"/>
            <a:ext cx="5482932" cy="4724400"/>
          </a:xfrm>
          <a:prstGeom prst="rect">
            <a:avLst/>
          </a:prstGeom>
        </p:spPr>
      </p:pic>
      <p:pic>
        <p:nvPicPr>
          <p:cNvPr id="8" name="Picture 7" descr="nuventive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59" y="5477594"/>
            <a:ext cx="1377949" cy="645409"/>
          </a:xfrm>
          <a:prstGeom prst="rect">
            <a:avLst/>
          </a:prstGeom>
        </p:spPr>
      </p:pic>
      <p:pic>
        <p:nvPicPr>
          <p:cNvPr id="16" name="Picture 15" descr="campuslabstransb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5" y="5127842"/>
            <a:ext cx="1663700" cy="278799"/>
          </a:xfrm>
          <a:prstGeom prst="rect">
            <a:avLst/>
          </a:prstGeom>
        </p:spPr>
      </p:pic>
      <p:pic>
        <p:nvPicPr>
          <p:cNvPr id="9" name="Picture 8" descr="LIVETEXT_Logo-Tagline_RG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6" y="5591673"/>
            <a:ext cx="1917295" cy="41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3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6"/>
          </p:nvPr>
        </p:nvSpPr>
        <p:spPr>
          <a:xfrm>
            <a:off x="492902" y="396750"/>
            <a:ext cx="8651098" cy="6739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dirty="0" smtClean="0"/>
              <a:t>This Serves Students AND Institutions</a:t>
            </a:r>
            <a:endParaRPr lang="en-US" sz="3200" b="1" i="0" u="none" strike="noStrike" cap="none" dirty="0">
              <a:solidFill>
                <a:schemeClr val="dk2"/>
              </a:solidFill>
              <a:sym typeface="Montserrat"/>
            </a:endParaRPr>
          </a:p>
        </p:txBody>
      </p:sp>
      <p:sp>
        <p:nvSpPr>
          <p:cNvPr id="175" name="Shape 175"/>
          <p:cNvSpPr>
            <a:spLocks noGrp="1"/>
          </p:cNvSpPr>
          <p:nvPr>
            <p:ph type="pic" idx="8"/>
          </p:nvPr>
        </p:nvSpPr>
        <p:spPr>
          <a:xfrm>
            <a:off x="492125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pic" idx="9"/>
          </p:nvPr>
        </p:nvSpPr>
        <p:spPr>
          <a:xfrm>
            <a:off x="2023859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pic" idx="13"/>
          </p:nvPr>
        </p:nvSpPr>
        <p:spPr>
          <a:xfrm>
            <a:off x="3555596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pic" idx="14"/>
          </p:nvPr>
        </p:nvSpPr>
        <p:spPr>
          <a:xfrm>
            <a:off x="5087332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pic" idx="15"/>
          </p:nvPr>
        </p:nvSpPr>
        <p:spPr>
          <a:xfrm>
            <a:off x="6619067" y="6179535"/>
            <a:ext cx="1557136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 txBox="1"/>
          <p:nvPr/>
        </p:nvSpPr>
        <p:spPr>
          <a:xfrm>
            <a:off x="567266" y="1886135"/>
            <a:ext cx="3471333" cy="31085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Montserrat"/>
              <a:buNone/>
            </a:pP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 descr="chart7_pdf____128_79___RGB_GPU_Preview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3" y="1070728"/>
            <a:ext cx="5513091" cy="53750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91975" y="1070728"/>
            <a:ext cx="309760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Ed Plan/Audit</a:t>
            </a: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Zero-Configuration Ed Plan &amp; Audit with our Curriculum. Pathways become smarter &amp; competency-aware with our Assessment.</a:t>
            </a:r>
          </a:p>
          <a:p>
            <a:endParaRPr lang="en-US" sz="1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2000" b="1" dirty="0" smtClean="0">
                <a:solidFill>
                  <a:srgbClr val="EC4D2D"/>
                </a:solidFill>
                <a:latin typeface="Montserrat-Bold"/>
                <a:cs typeface="Montserrat-Bold"/>
              </a:rPr>
              <a:t>Portfolio</a:t>
            </a: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Signature assessments can be embedded in pathways with portfolios; then portfolios used to get jobs.</a:t>
            </a:r>
            <a:endParaRPr lang="en-US" sz="16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 smtClean="0">
              <a:solidFill>
                <a:srgbClr val="EC4D2D"/>
              </a:solidFill>
              <a:latin typeface="Montserrat-Regular"/>
              <a:cs typeface="Montserrat-Regular"/>
            </a:endParaRPr>
          </a:p>
          <a:p>
            <a:r>
              <a:rPr lang="en-US" sz="2000" b="1" dirty="0" smtClean="0">
                <a:solidFill>
                  <a:srgbClr val="EC4D2D"/>
                </a:solidFill>
                <a:latin typeface="Montserrat-Bold"/>
                <a:cs typeface="Montserrat-Bold"/>
              </a:rPr>
              <a:t>Badging &amp; Transcript</a:t>
            </a: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We enhance what becomes possible in representing achievement; in engaging in course/skills/badges over life of student success.</a:t>
            </a:r>
          </a:p>
        </p:txBody>
      </p:sp>
      <p:pic>
        <p:nvPicPr>
          <p:cNvPr id="11" name="Picture 10" descr="logo_eBadge_CMY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3" y="1070728"/>
            <a:ext cx="1174505" cy="10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1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6526" y="1465730"/>
            <a:ext cx="284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Calibri" charset="0"/>
                <a:ea typeface="Calibri" charset="0"/>
                <a:cs typeface="Calibri" charset="0"/>
              </a:rPr>
              <a:t>Whitewalkers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13" y="2443842"/>
            <a:ext cx="5753878" cy="322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6"/>
          </p:nvPr>
        </p:nvSpPr>
        <p:spPr>
          <a:xfrm>
            <a:off x="313136" y="396750"/>
            <a:ext cx="8830864" cy="6739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/>
              <a:t>We Enhance &amp; Extend the LMS</a:t>
            </a:r>
            <a:endParaRPr lang="en-US" sz="3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567266" y="1369180"/>
            <a:ext cx="1955799" cy="41857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Montserrat"/>
              <a:buNone/>
            </a:pP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r="1830" b="3730"/>
          <a:stretch/>
        </p:blipFill>
        <p:spPr>
          <a:xfrm>
            <a:off x="859424" y="1070724"/>
            <a:ext cx="7235265" cy="5466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49311" y="4931043"/>
            <a:ext cx="3644835" cy="1248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036" y="1294636"/>
            <a:ext cx="1234762" cy="1518031"/>
          </a:xfrm>
          <a:prstGeom prst="rect">
            <a:avLst/>
          </a:prstGeom>
        </p:spPr>
      </p:pic>
      <p:pic>
        <p:nvPicPr>
          <p:cNvPr id="8" name="Picture 7" descr="BBcolor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44" y="5788100"/>
            <a:ext cx="863600" cy="836613"/>
          </a:xfrm>
          <a:prstGeom prst="rect">
            <a:avLst/>
          </a:prstGeom>
        </p:spPr>
      </p:pic>
      <p:pic>
        <p:nvPicPr>
          <p:cNvPr id="10" name="Picture 9" descr="D2L1transb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34" y="5938016"/>
            <a:ext cx="1020873" cy="536781"/>
          </a:xfrm>
          <a:prstGeom prst="rect">
            <a:avLst/>
          </a:prstGeom>
        </p:spPr>
      </p:pic>
      <p:pic>
        <p:nvPicPr>
          <p:cNvPr id="11" name="Picture 10" descr="Canvas1transbac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5" y="5781075"/>
            <a:ext cx="1579800" cy="850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2461" y="5609050"/>
            <a:ext cx="634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+</a:t>
            </a:r>
            <a:endParaRPr lang="en-US" sz="6000" b="1" dirty="0">
              <a:solidFill>
                <a:schemeClr val="accent2"/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86989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6"/>
          </p:nvPr>
        </p:nvSpPr>
        <p:spPr>
          <a:xfrm>
            <a:off x="318942" y="240195"/>
            <a:ext cx="8458996" cy="673978"/>
          </a:xfrm>
        </p:spPr>
        <p:txBody>
          <a:bodyPr/>
          <a:lstStyle/>
          <a:p>
            <a:r>
              <a:rPr lang="en-US" dirty="0" smtClean="0"/>
              <a:t>Students will Succeed on Purpose</a:t>
            </a:r>
            <a:endParaRPr lang="en-US" dirty="0"/>
          </a:p>
        </p:txBody>
      </p:sp>
      <p:pic>
        <p:nvPicPr>
          <p:cNvPr id="20" name="Picture 19" descr="SLO_journe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02" y="1329276"/>
            <a:ext cx="9144000" cy="5340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130" y="1028751"/>
            <a:ext cx="2336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Co-Remediation</a:t>
            </a:r>
            <a:endParaRPr lang="en-US" sz="2000" b="1" dirty="0">
              <a:solidFill>
                <a:schemeClr val="accent2"/>
              </a:solidFill>
              <a:latin typeface="Montserrat-Bold"/>
              <a:cs typeface="Montserrat-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4765" y="1028751"/>
            <a:ext cx="230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Smart Pathways</a:t>
            </a:r>
            <a:endParaRPr lang="en-US" sz="2000" b="1" dirty="0">
              <a:solidFill>
                <a:schemeClr val="accent2"/>
              </a:solidFill>
              <a:latin typeface="Montserrat-Bold"/>
              <a:cs typeface="Montserrat-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6744" y="1028751"/>
            <a:ext cx="176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Work Ready</a:t>
            </a:r>
            <a:endParaRPr lang="en-US" sz="2000" b="1" dirty="0">
              <a:solidFill>
                <a:schemeClr val="accent2"/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14856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1892" y="678050"/>
            <a:ext cx="816490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Our Partner Ecosystem is Strong</a:t>
            </a: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2400" b="1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LMS all Partners Today</a:t>
            </a: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2400" dirty="0" smtClean="0">
              <a:solidFill>
                <a:srgbClr val="EC4D2D"/>
              </a:solidFill>
              <a:latin typeface="Montserrat-Bold"/>
              <a:cs typeface="Montserrat-Bold"/>
            </a:endParaRPr>
          </a:p>
          <a:p>
            <a:r>
              <a:rPr lang="en-US" sz="2400" b="1" dirty="0" smtClean="0">
                <a:solidFill>
                  <a:srgbClr val="EC4D2D"/>
                </a:solidFill>
                <a:latin typeface="Montserrat-Bold"/>
                <a:cs typeface="Montserrat-Bold"/>
              </a:rPr>
              <a:t>Analytics (2017-18)</a:t>
            </a: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Montserrat-Regular"/>
                <a:cs typeface="Montserrat-Regular"/>
              </a:rPr>
              <a:t>Tableau</a:t>
            </a:r>
            <a:endParaRPr lang="en-US" sz="2000" dirty="0" smtClean="0">
              <a:solidFill>
                <a:schemeClr val="tx1"/>
              </a:solidFill>
              <a:latin typeface="Montserrat-Regular"/>
              <a:cs typeface="Montserrat-Regular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Montserrat-Regular"/>
                <a:cs typeface="Montserrat-Regular"/>
              </a:rPr>
              <a:t>Burning Glass/EMSI</a:t>
            </a: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46" y="3404665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46" y="2720524"/>
            <a:ext cx="1020873" cy="536781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46" y="1869863"/>
            <a:ext cx="1579800" cy="850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9221" y="1461184"/>
            <a:ext cx="39315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Consortia</a:t>
            </a:r>
          </a:p>
          <a:p>
            <a:endParaRPr lang="en-US" sz="1600" b="1" dirty="0" smtClean="0">
              <a:solidFill>
                <a:schemeClr val="accent2"/>
              </a:solidFill>
              <a:latin typeface="Montserrat-Bold"/>
              <a:cs typeface="Montserrat-Bold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Montserrat-Bold"/>
                <a:cs typeface="Montserrat-Bold"/>
              </a:rPr>
              <a:t>eLumen Sponsor Lumina/C-BEN CBE Initiatives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Montserrat-Bold"/>
                <a:cs typeface="Montserrat-Bold"/>
              </a:rPr>
              <a:t>Higher Ed Technical Architects for IMS Global CASE Standard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Montserrat-Bold"/>
                <a:cs typeface="Montserrat-Bold"/>
              </a:rPr>
              <a:t>AACC/League of Innovation Primary Sponsor</a:t>
            </a:r>
          </a:p>
          <a:p>
            <a:endParaRPr lang="en-US" sz="1800" dirty="0">
              <a:solidFill>
                <a:schemeClr val="tx1"/>
              </a:solidFill>
              <a:latin typeface="Montserrat-Bold"/>
              <a:cs typeface="Montserrat-Bold"/>
            </a:endParaRPr>
          </a:p>
          <a:p>
            <a:r>
              <a:rPr lang="en-US" sz="2400" b="1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Infrastructure</a:t>
            </a:r>
          </a:p>
          <a:p>
            <a:endParaRPr lang="en-US" sz="2400" b="1" dirty="0">
              <a:solidFill>
                <a:schemeClr val="accent2"/>
              </a:solidFill>
              <a:latin typeface="Montserrat-Bold"/>
              <a:cs typeface="Montserrat-Bol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Montserrat-Bold"/>
                <a:cs typeface="Montserrat-Bold"/>
              </a:rPr>
              <a:t>Ellucian</a:t>
            </a:r>
            <a:endParaRPr lang="en-US" sz="2000" dirty="0">
              <a:solidFill>
                <a:schemeClr val="tx1"/>
              </a:solidFill>
              <a:latin typeface="Montserrat-Bold"/>
              <a:cs typeface="Montserrat-Bol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Montserrat-Bold"/>
                <a:cs typeface="Montserrat-Bold"/>
              </a:rPr>
              <a:t>Oracle/</a:t>
            </a:r>
            <a:r>
              <a:rPr lang="en-US" sz="2000" dirty="0" err="1" smtClean="0">
                <a:solidFill>
                  <a:schemeClr val="tx1"/>
                </a:solidFill>
                <a:latin typeface="Montserrat-Bold"/>
                <a:cs typeface="Montserrat-Bold"/>
              </a:rPr>
              <a:t>Peoplesoft</a:t>
            </a:r>
            <a:endParaRPr lang="en-US" sz="2000" dirty="0" smtClean="0">
              <a:solidFill>
                <a:schemeClr val="tx1"/>
              </a:solidFill>
              <a:latin typeface="Montserrat-Bold"/>
              <a:cs typeface="Montserrat-Bol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Montserrat-Bold"/>
                <a:cs typeface="Montserrat-Bold"/>
              </a:rPr>
              <a:t>Unicon</a:t>
            </a:r>
            <a:endParaRPr lang="en-US" sz="2000" dirty="0" smtClean="0">
              <a:solidFill>
                <a:schemeClr val="tx1"/>
              </a:solidFill>
              <a:latin typeface="Montserrat-Bold"/>
              <a:cs typeface="Montserrat-Bol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Montserrat-Bold"/>
                <a:cs typeface="Montserrat-Bold"/>
              </a:rPr>
              <a:t>CCCTC/Glue</a:t>
            </a:r>
            <a:endParaRPr lang="en-US" sz="2000" dirty="0">
              <a:solidFill>
                <a:schemeClr val="tx1"/>
              </a:solidFill>
              <a:latin typeface="Montserrat-Bold"/>
              <a:cs typeface="Montserrat-Bold"/>
            </a:endParaRPr>
          </a:p>
          <a:p>
            <a:endParaRPr lang="en-US" sz="2400" b="1" dirty="0">
              <a:solidFill>
                <a:schemeClr val="accent2"/>
              </a:solidFill>
              <a:latin typeface="Montserrat-Bold"/>
              <a:cs typeface="Montserrat-Bold"/>
            </a:endParaRPr>
          </a:p>
          <a:p>
            <a:endParaRPr lang="en-US" sz="1800" dirty="0" smtClean="0">
              <a:solidFill>
                <a:schemeClr val="tx1"/>
              </a:solidFill>
              <a:latin typeface="Montserrat-Bold"/>
              <a:cs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35576861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0" y="5092700"/>
            <a:ext cx="9144000" cy="1765299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260837" y="4406900"/>
            <a:ext cx="8159261" cy="3035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4000" dirty="0" smtClean="0"/>
              <a:t>Let’s See How This Works.</a:t>
            </a:r>
            <a:endParaRPr lang="en-US" sz="4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837" y="-100635"/>
            <a:ext cx="2654299" cy="2424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5371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/>
          <p:cNvCxnSpPr>
            <a:stCxn id="14" idx="0"/>
            <a:endCxn id="142" idx="4"/>
          </p:cNvCxnSpPr>
          <p:nvPr/>
        </p:nvCxnSpPr>
        <p:spPr>
          <a:xfrm flipV="1">
            <a:off x="7643480" y="3533575"/>
            <a:ext cx="521029" cy="3155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92903" y="365830"/>
            <a:ext cx="8193897" cy="673979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Connecting What’s Possible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796684" y="3849151"/>
            <a:ext cx="2933013" cy="1931134"/>
            <a:chOff x="4948988" y="4746392"/>
            <a:chExt cx="2933013" cy="1931134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4948988" y="6048844"/>
              <a:ext cx="859347" cy="4140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5777083" y="4746392"/>
              <a:ext cx="2037402" cy="193113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09566" y="5375075"/>
              <a:ext cx="2172435" cy="6737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b="1" dirty="0" smtClean="0">
                  <a:solidFill>
                    <a:schemeClr val="tx1"/>
                  </a:solidFill>
                  <a:cs typeface="Crimson Text"/>
                </a:rPr>
                <a:t>Student </a:t>
              </a:r>
              <a:br>
                <a:rPr lang="en-US" b="1" dirty="0" smtClean="0">
                  <a:solidFill>
                    <a:schemeClr val="tx1"/>
                  </a:solidFill>
                  <a:cs typeface="Crimson Text"/>
                </a:rPr>
              </a:br>
              <a:r>
                <a:rPr lang="en-US" b="1" dirty="0" smtClean="0">
                  <a:solidFill>
                    <a:schemeClr val="tx1"/>
                  </a:solidFill>
                  <a:cs typeface="Crimson Text"/>
                </a:rPr>
                <a:t>Engagement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33024" y="6006227"/>
              <a:ext cx="15567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1200" dirty="0">
                  <a:cs typeface="Crimson Text"/>
                </a:rPr>
                <a:t>(</a:t>
              </a:r>
              <a:r>
                <a:rPr lang="en-US" sz="1200" dirty="0" err="1">
                  <a:cs typeface="Crimson Text"/>
                </a:rPr>
                <a:t>ePortfolios</a:t>
              </a:r>
              <a:r>
                <a:rPr lang="en-US" sz="1200" dirty="0">
                  <a:cs typeface="Crimson Text"/>
                </a:rPr>
                <a:t>, </a:t>
              </a:r>
              <a:r>
                <a:rPr lang="en-US" sz="1200" dirty="0" smtClean="0">
                  <a:cs typeface="Crimson Text"/>
                </a:rPr>
                <a:t/>
              </a:r>
              <a:br>
                <a:rPr lang="en-US" sz="1200" dirty="0" smtClean="0">
                  <a:cs typeface="Crimson Text"/>
                </a:rPr>
              </a:br>
              <a:r>
                <a:rPr lang="en-US" sz="1200" dirty="0" smtClean="0">
                  <a:cs typeface="Crimson Text"/>
                </a:rPr>
                <a:t>Extended </a:t>
              </a:r>
              <a:r>
                <a:rPr lang="en-US" sz="1200" dirty="0">
                  <a:cs typeface="Crimson Text"/>
                </a:rPr>
                <a:t>Transcripts, </a:t>
              </a:r>
              <a:r>
                <a:rPr lang="en-US" sz="1200" dirty="0" smtClean="0">
                  <a:cs typeface="Crimson Text"/>
                </a:rPr>
                <a:t/>
              </a:r>
              <a:br>
                <a:rPr lang="en-US" sz="1200" dirty="0" smtClean="0">
                  <a:cs typeface="Crimson Text"/>
                </a:rPr>
              </a:br>
              <a:r>
                <a:rPr lang="en-US" sz="1200" dirty="0" smtClean="0">
                  <a:cs typeface="Crimson Text"/>
                </a:rPr>
                <a:t>Badging</a:t>
              </a:r>
              <a:r>
                <a:rPr lang="en-US" sz="1200" dirty="0">
                  <a:cs typeface="Crimson Text"/>
                </a:rPr>
                <a:t>)</a:t>
              </a:r>
              <a:endParaRPr lang="en-US" sz="1200" dirty="0"/>
            </a:p>
          </p:txBody>
        </p:sp>
      </p:grpSp>
      <p:sp>
        <p:nvSpPr>
          <p:cNvPr id="17" name="Oval 16"/>
          <p:cNvSpPr/>
          <p:nvPr/>
        </p:nvSpPr>
        <p:spPr>
          <a:xfrm>
            <a:off x="5251385" y="5088863"/>
            <a:ext cx="1380449" cy="1308446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schemeClr val="tx1"/>
                </a:solidFill>
                <a:cs typeface="Crimson Text"/>
              </a:rPr>
              <a:t>Ed </a:t>
            </a:r>
            <a:r>
              <a:rPr lang="en-US" dirty="0" smtClean="0">
                <a:solidFill>
                  <a:schemeClr val="tx1"/>
                </a:solidFill>
                <a:cs typeface="Crimson Text"/>
              </a:rPr>
              <a:t>Planning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endCxn id="17" idx="1"/>
          </p:cNvCxnSpPr>
          <p:nvPr/>
        </p:nvCxnSpPr>
        <p:spPr>
          <a:xfrm>
            <a:off x="4325121" y="4867174"/>
            <a:ext cx="1128426" cy="4133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9" idx="3"/>
            <a:endCxn id="36" idx="6"/>
          </p:cNvCxnSpPr>
          <p:nvPr/>
        </p:nvCxnSpPr>
        <p:spPr>
          <a:xfrm flipH="1">
            <a:off x="4812280" y="3776214"/>
            <a:ext cx="765509" cy="2504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7" idx="0"/>
          </p:cNvCxnSpPr>
          <p:nvPr/>
        </p:nvCxnSpPr>
        <p:spPr>
          <a:xfrm flipH="1">
            <a:off x="5941610" y="3826346"/>
            <a:ext cx="27593" cy="12625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30" idx="6"/>
            <a:endCxn id="19" idx="1"/>
          </p:cNvCxnSpPr>
          <p:nvPr/>
        </p:nvCxnSpPr>
        <p:spPr>
          <a:xfrm>
            <a:off x="3955127" y="1824341"/>
            <a:ext cx="1622662" cy="1140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2488947" y="4892453"/>
            <a:ext cx="1253641" cy="1576280"/>
            <a:chOff x="1848061" y="4848418"/>
            <a:chExt cx="1253641" cy="1576280"/>
          </a:xfrm>
        </p:grpSpPr>
        <p:cxnSp>
          <p:nvCxnSpPr>
            <p:cNvPr id="25" name="Straight Connector 24"/>
            <p:cNvCxnSpPr>
              <a:endCxn id="26" idx="0"/>
            </p:cNvCxnSpPr>
            <p:nvPr/>
          </p:nvCxnSpPr>
          <p:spPr>
            <a:xfrm flipH="1">
              <a:off x="2474882" y="4848418"/>
              <a:ext cx="229217" cy="3880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848061" y="5236445"/>
              <a:ext cx="1253641" cy="118825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 smtClean="0">
                  <a:solidFill>
                    <a:schemeClr val="tx1"/>
                  </a:solidFill>
                  <a:cs typeface="Crimson Text"/>
                </a:rPr>
                <a:t>On-line</a:t>
              </a:r>
            </a:p>
            <a:p>
              <a:pPr lvl="0" algn="ctr"/>
              <a:r>
                <a:rPr lang="en-US" dirty="0" smtClean="0">
                  <a:solidFill>
                    <a:schemeClr val="tx1"/>
                  </a:solidFill>
                  <a:cs typeface="Crimson Text"/>
                </a:rPr>
                <a:t>Catalog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7" name="Straight Connector 26"/>
          <p:cNvCxnSpPr>
            <a:endCxn id="36" idx="1"/>
          </p:cNvCxnSpPr>
          <p:nvPr/>
        </p:nvCxnSpPr>
        <p:spPr>
          <a:xfrm>
            <a:off x="2130009" y="3076750"/>
            <a:ext cx="941894" cy="2666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6" idx="0"/>
            <a:endCxn id="30" idx="5"/>
          </p:cNvCxnSpPr>
          <p:nvPr/>
        </p:nvCxnSpPr>
        <p:spPr>
          <a:xfrm flipH="1" flipV="1">
            <a:off x="3742588" y="2310693"/>
            <a:ext cx="50203" cy="7496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130009" y="2143074"/>
            <a:ext cx="454991" cy="2793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2503819" y="1136536"/>
            <a:ext cx="1451308" cy="137561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mtClean="0">
                <a:solidFill>
                  <a:schemeClr val="tx1"/>
                </a:solidFill>
                <a:cs typeface="Crimson Text"/>
              </a:rPr>
              <a:t>Data Analytics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5175" y="3957950"/>
            <a:ext cx="1398982" cy="13260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err="1" smtClean="0">
                <a:solidFill>
                  <a:schemeClr val="tx1"/>
                </a:solidFill>
                <a:cs typeface="Crimson Text"/>
              </a:rPr>
              <a:t>ProgramReview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>
            <a:stCxn id="31" idx="0"/>
            <a:endCxn id="33" idx="4"/>
          </p:cNvCxnSpPr>
          <p:nvPr/>
        </p:nvCxnSpPr>
        <p:spPr>
          <a:xfrm flipV="1">
            <a:off x="974666" y="3533575"/>
            <a:ext cx="258959" cy="4243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13347" y="1599451"/>
            <a:ext cx="2040556" cy="19341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382" y="2247272"/>
            <a:ext cx="2223242" cy="6737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>
                <a:solidFill>
                  <a:schemeClr val="tx1"/>
                </a:solidFill>
                <a:cs typeface="Crimson Text"/>
              </a:rPr>
              <a:t>SLO Performance Management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>
            <a:stCxn id="31" idx="6"/>
            <a:endCxn id="37" idx="1"/>
          </p:cNvCxnSpPr>
          <p:nvPr/>
        </p:nvCxnSpPr>
        <p:spPr>
          <a:xfrm flipV="1">
            <a:off x="1674157" y="4119361"/>
            <a:ext cx="1032416" cy="5015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773301" y="3060354"/>
            <a:ext cx="2038979" cy="19326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06573" y="3782477"/>
            <a:ext cx="2172435" cy="6737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tx1"/>
                </a:solidFill>
                <a:cs typeface="Crimson Text"/>
              </a:rPr>
              <a:t>Curriculum Management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29432" y="4444315"/>
            <a:ext cx="1812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600" dirty="0" smtClean="0">
                <a:cs typeface="Crimson Text"/>
              </a:rPr>
              <a:t>(</a:t>
            </a:r>
            <a:r>
              <a:rPr lang="en-US" sz="1600" dirty="0">
                <a:cs typeface="Crimson Text"/>
              </a:rPr>
              <a:t>Program &amp; Course </a:t>
            </a:r>
            <a:endParaRPr lang="en-US" sz="1600" dirty="0" smtClean="0">
              <a:cs typeface="Crimson Text"/>
            </a:endParaRPr>
          </a:p>
          <a:p>
            <a:pPr lvl="0" algn="ctr"/>
            <a:r>
              <a:rPr lang="en-US" sz="1600" dirty="0" smtClean="0">
                <a:cs typeface="Crimson Text"/>
              </a:rPr>
              <a:t>Rules)</a:t>
            </a:r>
            <a:endParaRPr lang="en-US" sz="1600" dirty="0"/>
          </a:p>
        </p:txBody>
      </p:sp>
      <p:sp>
        <p:nvSpPr>
          <p:cNvPr id="19" name="Oval 18"/>
          <p:cNvSpPr/>
          <p:nvPr/>
        </p:nvSpPr>
        <p:spPr>
          <a:xfrm>
            <a:off x="5400421" y="2796357"/>
            <a:ext cx="1211146" cy="114797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schemeClr val="tx1"/>
                </a:solidFill>
                <a:cs typeface="Crimson Text"/>
              </a:rPr>
              <a:t>Degree Audit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7386723" y="2059140"/>
            <a:ext cx="1555572" cy="1474435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solidFill>
                  <a:schemeClr val="tx1"/>
                </a:solidFill>
                <a:cs typeface="Crimson Text"/>
              </a:rPr>
              <a:t>Guided</a:t>
            </a:r>
          </a:p>
          <a:p>
            <a:pPr lvl="0" algn="ctr"/>
            <a:r>
              <a:rPr lang="en-US" dirty="0" smtClean="0">
                <a:solidFill>
                  <a:schemeClr val="tx1"/>
                </a:solidFill>
                <a:cs typeface="Crimson Text"/>
              </a:rPr>
              <a:t>Pathways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1" name="Straight Connector 40"/>
          <p:cNvCxnSpPr>
            <a:stCxn id="14" idx="1"/>
            <a:endCxn id="19" idx="5"/>
          </p:cNvCxnSpPr>
          <p:nvPr/>
        </p:nvCxnSpPr>
        <p:spPr>
          <a:xfrm flipH="1" flipV="1">
            <a:off x="6434199" y="3776214"/>
            <a:ext cx="488951" cy="3557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7" idx="2"/>
            <a:endCxn id="26" idx="6"/>
          </p:cNvCxnSpPr>
          <p:nvPr/>
        </p:nvCxnSpPr>
        <p:spPr>
          <a:xfrm flipH="1">
            <a:off x="3742588" y="5743086"/>
            <a:ext cx="1508797" cy="1315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Shape 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9180" y="-115690"/>
            <a:ext cx="2654299" cy="2424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1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69" y="2058273"/>
            <a:ext cx="2951962" cy="446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375399" y="1411942"/>
            <a:ext cx="2363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Calibri" charset="0"/>
                <a:ea typeface="Calibri" charset="0"/>
                <a:cs typeface="Calibri" charset="0"/>
              </a:rPr>
              <a:t>Jim Thorpe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75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20" y="1484959"/>
            <a:ext cx="5390693" cy="4945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87" y="380986"/>
            <a:ext cx="3189246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A Clear Picture is Emerging</a:t>
            </a: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2400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SIS</a:t>
            </a: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SIS Org and Offerings needs to match real life</a:t>
            </a:r>
            <a:r>
              <a:rPr lang="en-US" sz="11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/>
            </a:r>
            <a:br>
              <a:rPr lang="en-US" sz="11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</a:br>
            <a:endParaRPr lang="en-US" sz="1100" dirty="0" smtClean="0">
              <a:solidFill>
                <a:schemeClr val="accent2"/>
              </a:solidFill>
              <a:latin typeface="Montserrat-Bold"/>
              <a:cs typeface="Montserrat-Bold"/>
            </a:endParaRPr>
          </a:p>
          <a:p>
            <a:r>
              <a:rPr lang="en-US" sz="2400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Curriculum</a:t>
            </a: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Course and Program Developed around Competencies/Outcomes.</a:t>
            </a:r>
          </a:p>
          <a:p>
            <a:endParaRPr lang="en-US" sz="1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2400" dirty="0" smtClean="0">
                <a:solidFill>
                  <a:srgbClr val="EC4D2D"/>
                </a:solidFill>
                <a:latin typeface="Montserrat-Bold"/>
                <a:cs typeface="Montserrat-Bold"/>
              </a:rPr>
              <a:t>Assessment</a:t>
            </a: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Accreditation, yes: but also badging, workforce, early alert—we need to know how students, not just courses, are doing.</a:t>
            </a:r>
            <a:endParaRPr lang="en-US" sz="16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 smtClean="0">
              <a:solidFill>
                <a:srgbClr val="EC4D2D"/>
              </a:solidFill>
              <a:latin typeface="Montserrat-Regular"/>
              <a:cs typeface="Montserrat-Regular"/>
            </a:endParaRPr>
          </a:p>
          <a:p>
            <a:r>
              <a:rPr lang="en-US" sz="2400" dirty="0" smtClean="0">
                <a:solidFill>
                  <a:srgbClr val="EC4D2D"/>
                </a:solidFill>
                <a:latin typeface="Montserrat-Bold"/>
                <a:cs typeface="Montserrat-Bold"/>
              </a:rPr>
              <a:t>Program Planning &amp; Review</a:t>
            </a: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Continuous Improvement needs to become truly </a:t>
            </a:r>
            <a:r>
              <a:rPr lang="en-US" sz="1600" i="1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continuous</a:t>
            </a:r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 to succeed.</a:t>
            </a: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4100469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674407"/>
            <a:ext cx="1193800" cy="627707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2766743"/>
            <a:ext cx="1579800" cy="8506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27390" y="306555"/>
            <a:ext cx="3189246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Co-Remediation</a:t>
            </a:r>
            <a:endParaRPr lang="en-US" sz="2400" dirty="0">
              <a:solidFill>
                <a:schemeClr val="accent2"/>
              </a:solidFill>
              <a:latin typeface="Montserrat-Bold"/>
              <a:cs typeface="Montserrat-Bold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Assessment connected to directed learning activities and student services</a:t>
            </a:r>
            <a:endParaRPr lang="en-US" sz="16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2400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Catalog</a:t>
            </a:r>
            <a:endParaRPr lang="en-US" sz="2400" dirty="0" smtClean="0">
              <a:solidFill>
                <a:schemeClr val="accent2"/>
              </a:solidFill>
              <a:latin typeface="Montserrat-Bold"/>
              <a:cs typeface="Montserrat-Bold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Catalog needs to be accurate and reflect Curriculum changes</a:t>
            </a:r>
            <a:r>
              <a:rPr lang="en-US" sz="11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/>
            </a:r>
            <a:br>
              <a:rPr lang="en-US" sz="11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</a:br>
            <a:endParaRPr lang="en-US" sz="1100" dirty="0" smtClean="0">
              <a:solidFill>
                <a:schemeClr val="accent2"/>
              </a:solidFill>
              <a:latin typeface="Montserrat-Bold"/>
              <a:cs typeface="Montserrat-Bold"/>
            </a:endParaRPr>
          </a:p>
          <a:p>
            <a:r>
              <a:rPr lang="en-US" sz="2400" dirty="0" smtClean="0">
                <a:solidFill>
                  <a:schemeClr val="accent2"/>
                </a:solidFill>
                <a:latin typeface="Montserrat-Bold"/>
                <a:cs typeface="Montserrat-Bold"/>
              </a:rPr>
              <a:t>Ed Planning</a:t>
            </a:r>
            <a:endParaRPr lang="en-US" sz="2400" dirty="0" smtClean="0">
              <a:solidFill>
                <a:schemeClr val="accent2"/>
              </a:solidFill>
              <a:latin typeface="Montserrat-Bold"/>
              <a:cs typeface="Montserrat-Bold"/>
            </a:endParaRP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Ed  Planning system needs to be fed by Curriculum and alert students when decisions or changes affect their plan</a:t>
            </a:r>
            <a:endParaRPr lang="en-US" sz="16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1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2400" dirty="0" smtClean="0">
                <a:solidFill>
                  <a:srgbClr val="EC4D2D"/>
                </a:solidFill>
                <a:latin typeface="Montserrat-Bold"/>
                <a:cs typeface="Montserrat-Bold"/>
              </a:rPr>
              <a:t>Degree Audit</a:t>
            </a:r>
            <a:endParaRPr lang="en-US" sz="2400" dirty="0" smtClean="0">
              <a:solidFill>
                <a:srgbClr val="EC4D2D"/>
              </a:solidFill>
              <a:latin typeface="Montserrat-Bold"/>
              <a:cs typeface="Montserrat-Bold"/>
            </a:endParaRP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Institution needs to know the what why and how many of Ed Plans and the impact to the institution.</a:t>
            </a:r>
            <a:endParaRPr lang="en-US" sz="16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 smtClean="0">
              <a:solidFill>
                <a:srgbClr val="EC4D2D"/>
              </a:solidFill>
              <a:latin typeface="Montserrat-Regular"/>
              <a:cs typeface="Montserrat-Regular"/>
            </a:endParaRPr>
          </a:p>
          <a:p>
            <a:r>
              <a:rPr lang="en-US" sz="2400" dirty="0" smtClean="0">
                <a:solidFill>
                  <a:srgbClr val="EC4D2D"/>
                </a:solidFill>
                <a:latin typeface="Montserrat-Bold"/>
                <a:cs typeface="Montserrat-Bold"/>
              </a:rPr>
              <a:t>Skills Transcript</a:t>
            </a:r>
            <a:endParaRPr lang="en-US" sz="2400" dirty="0" smtClean="0">
              <a:solidFill>
                <a:srgbClr val="EC4D2D"/>
              </a:solidFill>
              <a:latin typeface="Montserrat-Bold"/>
              <a:cs typeface="Montserrat-Bold"/>
            </a:endParaRPr>
          </a:p>
          <a:p>
            <a:endParaRPr lang="en-US" sz="1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Visibility for the student of what has been learned and skills attained</a:t>
            </a:r>
            <a:endParaRPr lang="en-US" sz="16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9698633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8899" y="2207118"/>
            <a:ext cx="6280098" cy="4186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86" y="380986"/>
            <a:ext cx="37397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Data </a:t>
            </a:r>
            <a:r>
              <a:rPr lang="en-US" sz="4800" b="1" dirty="0" err="1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Jenga</a:t>
            </a:r>
            <a:endParaRPr lang="en-US" sz="4800" b="1" dirty="0" smtClean="0">
              <a:solidFill>
                <a:schemeClr val="tx2">
                  <a:lumMod val="25000"/>
                </a:schemeClr>
              </a:solidFill>
              <a:latin typeface="Montserrat-Bold"/>
              <a:cs typeface="Montserrat-Bold"/>
            </a:endParaRPr>
          </a:p>
          <a:p>
            <a:endParaRPr lang="en-US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4100469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674407"/>
            <a:ext cx="1193800" cy="627707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2766743"/>
            <a:ext cx="1579800" cy="850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4985" y="1758211"/>
            <a:ext cx="373971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Faculty </a:t>
            </a:r>
            <a:r>
              <a:rPr lang="en-US" sz="4800" dirty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assesses SLOs that were changed a year ago</a:t>
            </a:r>
          </a:p>
          <a:p>
            <a:endParaRPr lang="en-US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95656237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2299" y="1674407"/>
            <a:ext cx="6280098" cy="4186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86" y="380986"/>
            <a:ext cx="37397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Data </a:t>
            </a:r>
            <a:r>
              <a:rPr lang="en-US" sz="4800" b="1" dirty="0" err="1" smtClean="0">
                <a:solidFill>
                  <a:schemeClr val="tx2">
                    <a:lumMod val="25000"/>
                  </a:schemeClr>
                </a:solidFill>
                <a:latin typeface="Montserrat-Bold"/>
                <a:cs typeface="Montserrat-Bold"/>
              </a:rPr>
              <a:t>Jenga</a:t>
            </a:r>
            <a:endParaRPr lang="en-US" sz="4800" b="1" dirty="0" smtClean="0">
              <a:solidFill>
                <a:schemeClr val="tx2">
                  <a:lumMod val="25000"/>
                </a:schemeClr>
              </a:solidFill>
              <a:latin typeface="Montserrat-Bold"/>
              <a:cs typeface="Montserrat-Bold"/>
            </a:endParaRPr>
          </a:p>
          <a:p>
            <a:endParaRPr lang="en-US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  <p:pic>
        <p:nvPicPr>
          <p:cNvPr id="10" name="Picture 9" descr="BBcolortransb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4100469"/>
            <a:ext cx="863600" cy="836613"/>
          </a:xfrm>
          <a:prstGeom prst="rect">
            <a:avLst/>
          </a:prstGeom>
        </p:spPr>
      </p:pic>
      <p:pic>
        <p:nvPicPr>
          <p:cNvPr id="11" name="Picture 10" descr="D2L1trans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674407"/>
            <a:ext cx="1193800" cy="627707"/>
          </a:xfrm>
          <a:prstGeom prst="rect">
            <a:avLst/>
          </a:prstGeom>
        </p:spPr>
      </p:pic>
      <p:pic>
        <p:nvPicPr>
          <p:cNvPr id="13" name="Picture 12" descr="Canvas1transb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0" y="2766743"/>
            <a:ext cx="1579800" cy="850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4985" y="1758211"/>
            <a:ext cx="40699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25000"/>
                  </a:schemeClr>
                </a:solidFill>
                <a:latin typeface="Montserrat-Regular"/>
                <a:cs typeface="Montserrat-Regular"/>
              </a:rPr>
              <a:t>MIS data reported to the CCCCO is inaccurate because Curricular change was never made in SIS</a:t>
            </a:r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 smtClean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  <a:p>
            <a:endParaRPr lang="en-US" sz="4000" dirty="0">
              <a:solidFill>
                <a:schemeClr val="tx2">
                  <a:lumMod val="25000"/>
                </a:schemeClr>
              </a:solidFill>
              <a:latin typeface="Montserrat-Regular"/>
              <a:cs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466299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nalTemplate_020816">
  <a:themeElements>
    <a:clrScheme name="eLumen Color Palette">
      <a:dk1>
        <a:srgbClr val="000000"/>
      </a:dk1>
      <a:lt1>
        <a:srgbClr val="FFFFFF"/>
      </a:lt1>
      <a:dk2>
        <a:srgbClr val="39312F"/>
      </a:dk2>
      <a:lt2>
        <a:srgbClr val="EEECE1"/>
      </a:lt2>
      <a:accent1>
        <a:srgbClr val="FFC40D"/>
      </a:accent1>
      <a:accent2>
        <a:srgbClr val="EC4D2D"/>
      </a:accent2>
      <a:accent3>
        <a:srgbClr val="8C8C8C"/>
      </a:accent3>
      <a:accent4>
        <a:srgbClr val="D9D5D4"/>
      </a:accent4>
      <a:accent5>
        <a:srgbClr val="EFEDEE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30770</TotalTime>
  <Words>830</Words>
  <Application>Microsoft Macintosh PowerPoint</Application>
  <PresentationFormat>On-screen Show (4:3)</PresentationFormat>
  <Paragraphs>216</Paragraphs>
  <Slides>43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Open Sans</vt:lpstr>
      <vt:lpstr>Wingdings</vt:lpstr>
      <vt:lpstr>Arial</vt:lpstr>
      <vt:lpstr>Calibri</vt:lpstr>
      <vt:lpstr>Crimson Text</vt:lpstr>
      <vt:lpstr>Montserrat</vt:lpstr>
      <vt:lpstr>Montserrat-Bold</vt:lpstr>
      <vt:lpstr>Montserrat-Regular</vt:lpstr>
      <vt:lpstr>FinalTemplate_020816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Matthew Coombs</cp:lastModifiedBy>
  <cp:revision>78</cp:revision>
  <cp:lastPrinted>2017-08-30T18:30:15Z</cp:lastPrinted>
  <dcterms:modified xsi:type="dcterms:W3CDTF">2018-02-09T21:36:19Z</dcterms:modified>
</cp:coreProperties>
</file>