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55"/>
  </p:notesMasterIdLst>
  <p:sldIdLst>
    <p:sldId id="256" r:id="rId2"/>
    <p:sldId id="269" r:id="rId3"/>
    <p:sldId id="272" r:id="rId4"/>
    <p:sldId id="273" r:id="rId5"/>
    <p:sldId id="274" r:id="rId6"/>
    <p:sldId id="275" r:id="rId7"/>
    <p:sldId id="276" r:id="rId8"/>
    <p:sldId id="263" r:id="rId9"/>
    <p:sldId id="262" r:id="rId10"/>
    <p:sldId id="264" r:id="rId11"/>
    <p:sldId id="266" r:id="rId12"/>
    <p:sldId id="271" r:id="rId13"/>
    <p:sldId id="267" r:id="rId14"/>
    <p:sldId id="277" r:id="rId15"/>
    <p:sldId id="261" r:id="rId16"/>
    <p:sldId id="257" r:id="rId17"/>
    <p:sldId id="282" r:id="rId18"/>
    <p:sldId id="299" r:id="rId19"/>
    <p:sldId id="279" r:id="rId20"/>
    <p:sldId id="281" r:id="rId21"/>
    <p:sldId id="280" r:id="rId22"/>
    <p:sldId id="300" r:id="rId23"/>
    <p:sldId id="284" r:id="rId24"/>
    <p:sldId id="278" r:id="rId25"/>
    <p:sldId id="286" r:id="rId26"/>
    <p:sldId id="287" r:id="rId27"/>
    <p:sldId id="301" r:id="rId28"/>
    <p:sldId id="289" r:id="rId29"/>
    <p:sldId id="290" r:id="rId30"/>
    <p:sldId id="291" r:id="rId31"/>
    <p:sldId id="292" r:id="rId32"/>
    <p:sldId id="293" r:id="rId33"/>
    <p:sldId id="314" r:id="rId34"/>
    <p:sldId id="288" r:id="rId35"/>
    <p:sldId id="295" r:id="rId36"/>
    <p:sldId id="298" r:id="rId37"/>
    <p:sldId id="294" r:id="rId38"/>
    <p:sldId id="297" r:id="rId39"/>
    <p:sldId id="296" r:id="rId40"/>
    <p:sldId id="312" r:id="rId41"/>
    <p:sldId id="311" r:id="rId42"/>
    <p:sldId id="310" r:id="rId43"/>
    <p:sldId id="302" r:id="rId44"/>
    <p:sldId id="305" r:id="rId45"/>
    <p:sldId id="306" r:id="rId46"/>
    <p:sldId id="313" r:id="rId47"/>
    <p:sldId id="304" r:id="rId48"/>
    <p:sldId id="307" r:id="rId49"/>
    <p:sldId id="308" r:id="rId50"/>
    <p:sldId id="316" r:id="rId51"/>
    <p:sldId id="309" r:id="rId52"/>
    <p:sldId id="303" r:id="rId53"/>
    <p:sldId id="28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A60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16" autoAdjust="0"/>
    <p:restoredTop sz="94660"/>
  </p:normalViewPr>
  <p:slideViewPr>
    <p:cSldViewPr snapToGrid="0">
      <p:cViewPr varScale="1">
        <p:scale>
          <a:sx n="78" d="100"/>
          <a:sy n="78" d="100"/>
        </p:scale>
        <p:origin x="893"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BFD6FD-A8E1-4E65-BD36-4B2536146AA9}"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BEC1B57E-3130-461F-AA43-2C230A82E8E6}">
      <dgm:prSet phldrT="[Text]"/>
      <dgm:spPr>
        <a:solidFill>
          <a:schemeClr val="accent2">
            <a:lumMod val="75000"/>
          </a:schemeClr>
        </a:solidFill>
      </dgm:spPr>
      <dgm:t>
        <a:bodyPr/>
        <a:lstStyle/>
        <a:p>
          <a:r>
            <a:rPr lang="en-US" dirty="0"/>
            <a:t>Exit Skills</a:t>
          </a:r>
        </a:p>
      </dgm:t>
    </dgm:pt>
    <dgm:pt modelId="{8576EC09-E117-4739-8C13-A0181DA4542C}" type="parTrans" cxnId="{C26BBAFF-5067-4907-906E-8CC13AD5247C}">
      <dgm:prSet/>
      <dgm:spPr/>
      <dgm:t>
        <a:bodyPr/>
        <a:lstStyle/>
        <a:p>
          <a:endParaRPr lang="en-US"/>
        </a:p>
      </dgm:t>
    </dgm:pt>
    <dgm:pt modelId="{23EAAAD2-1DF5-4B62-9804-0F84203F8D45}" type="sibTrans" cxnId="{C26BBAFF-5067-4907-906E-8CC13AD5247C}">
      <dgm:prSet/>
      <dgm:spPr/>
      <dgm:t>
        <a:bodyPr/>
        <a:lstStyle/>
        <a:p>
          <a:endParaRPr lang="en-US"/>
        </a:p>
      </dgm:t>
    </dgm:pt>
    <dgm:pt modelId="{EBBA0BFE-C76F-49C0-B241-B22E06E1283D}">
      <dgm:prSet phldrT="[Text]" custT="1"/>
      <dgm:spPr>
        <a:solidFill>
          <a:schemeClr val="accent2">
            <a:lumMod val="75000"/>
          </a:schemeClr>
        </a:solidFill>
      </dgm:spPr>
      <dgm:t>
        <a:bodyPr/>
        <a:lstStyle/>
        <a:p>
          <a:r>
            <a:rPr lang="en-US" sz="1200" dirty="0"/>
            <a:t>Learning  Target</a:t>
          </a:r>
        </a:p>
      </dgm:t>
    </dgm:pt>
    <dgm:pt modelId="{49C1226E-084E-4D2C-A429-53B94B7F3E63}" type="parTrans" cxnId="{3FD1F4C0-CDA3-42C1-AB71-C8E406604199}">
      <dgm:prSet/>
      <dgm:spPr/>
      <dgm:t>
        <a:bodyPr/>
        <a:lstStyle/>
        <a:p>
          <a:endParaRPr lang="en-US"/>
        </a:p>
      </dgm:t>
    </dgm:pt>
    <dgm:pt modelId="{78AF9802-AC09-4F13-A5F0-024F3D027817}" type="sibTrans" cxnId="{3FD1F4C0-CDA3-42C1-AB71-C8E406604199}">
      <dgm:prSet/>
      <dgm:spPr/>
      <dgm:t>
        <a:bodyPr/>
        <a:lstStyle/>
        <a:p>
          <a:endParaRPr lang="en-US"/>
        </a:p>
      </dgm:t>
    </dgm:pt>
    <dgm:pt modelId="{DE94A821-D26E-451D-940B-E96AEA7EDE49}">
      <dgm:prSet phldrT="[Text]"/>
      <dgm:spPr>
        <a:solidFill>
          <a:schemeClr val="accent2">
            <a:lumMod val="75000"/>
          </a:schemeClr>
        </a:solidFill>
      </dgm:spPr>
      <dgm:t>
        <a:bodyPr/>
        <a:lstStyle/>
        <a:p>
          <a:r>
            <a:rPr lang="en-US" dirty="0"/>
            <a:t>Learning Target</a:t>
          </a:r>
        </a:p>
      </dgm:t>
    </dgm:pt>
    <dgm:pt modelId="{0B0E3A04-459A-4F78-BC40-686589284366}" type="parTrans" cxnId="{99FF845A-9A14-4D35-BD7F-FAA1099BABAC}">
      <dgm:prSet/>
      <dgm:spPr/>
      <dgm:t>
        <a:bodyPr/>
        <a:lstStyle/>
        <a:p>
          <a:endParaRPr lang="en-US"/>
        </a:p>
      </dgm:t>
    </dgm:pt>
    <dgm:pt modelId="{7748933E-BC7F-4D65-B41B-447B12B02177}" type="sibTrans" cxnId="{99FF845A-9A14-4D35-BD7F-FAA1099BABAC}">
      <dgm:prSet/>
      <dgm:spPr/>
      <dgm:t>
        <a:bodyPr/>
        <a:lstStyle/>
        <a:p>
          <a:endParaRPr lang="en-US"/>
        </a:p>
      </dgm:t>
    </dgm:pt>
    <dgm:pt modelId="{5819408D-F058-4468-8D16-9666C48BADA1}">
      <dgm:prSet phldrT="[Text]"/>
      <dgm:spPr>
        <a:solidFill>
          <a:schemeClr val="accent2">
            <a:lumMod val="75000"/>
          </a:schemeClr>
        </a:solidFill>
      </dgm:spPr>
      <dgm:t>
        <a:bodyPr/>
        <a:lstStyle/>
        <a:p>
          <a:r>
            <a:rPr lang="en-US" dirty="0"/>
            <a:t>Learning Target</a:t>
          </a:r>
        </a:p>
      </dgm:t>
    </dgm:pt>
    <dgm:pt modelId="{2B070F6E-DF1A-4036-955A-A879D943B4EF}" type="parTrans" cxnId="{3857C2E7-146B-492B-BA76-BBED6DC492BF}">
      <dgm:prSet/>
      <dgm:spPr/>
      <dgm:t>
        <a:bodyPr/>
        <a:lstStyle/>
        <a:p>
          <a:endParaRPr lang="en-US"/>
        </a:p>
      </dgm:t>
    </dgm:pt>
    <dgm:pt modelId="{BE9F9D4A-055B-4799-BA22-774609ACFD82}" type="sibTrans" cxnId="{3857C2E7-146B-492B-BA76-BBED6DC492BF}">
      <dgm:prSet/>
      <dgm:spPr/>
      <dgm:t>
        <a:bodyPr/>
        <a:lstStyle/>
        <a:p>
          <a:endParaRPr lang="en-US"/>
        </a:p>
      </dgm:t>
    </dgm:pt>
    <dgm:pt modelId="{927FAFF3-E96A-49EB-ABE7-9A3E2CAC0EA0}" type="pres">
      <dgm:prSet presAssocID="{92BFD6FD-A8E1-4E65-BD36-4B2536146AA9}" presName="Name0" presStyleCnt="0">
        <dgm:presLayoutVars>
          <dgm:chPref val="1"/>
          <dgm:dir val="rev"/>
          <dgm:animOne val="branch"/>
          <dgm:animLvl val="lvl"/>
          <dgm:resizeHandles val="exact"/>
        </dgm:presLayoutVars>
      </dgm:prSet>
      <dgm:spPr/>
    </dgm:pt>
    <dgm:pt modelId="{E202EEAF-B862-4963-A2D2-A3404E905BFF}" type="pres">
      <dgm:prSet presAssocID="{BEC1B57E-3130-461F-AA43-2C230A82E8E6}" presName="root1" presStyleCnt="0"/>
      <dgm:spPr/>
    </dgm:pt>
    <dgm:pt modelId="{823BBD2E-2A03-402C-95E7-ED96F50EC2BC}" type="pres">
      <dgm:prSet presAssocID="{BEC1B57E-3130-461F-AA43-2C230A82E8E6}" presName="LevelOneTextNode" presStyleLbl="node0" presStyleIdx="0" presStyleCnt="1">
        <dgm:presLayoutVars>
          <dgm:chPref val="3"/>
        </dgm:presLayoutVars>
      </dgm:prSet>
      <dgm:spPr/>
    </dgm:pt>
    <dgm:pt modelId="{E9E60ECC-D9D9-4419-83C0-2BAB85B802F0}" type="pres">
      <dgm:prSet presAssocID="{BEC1B57E-3130-461F-AA43-2C230A82E8E6}" presName="level2hierChild" presStyleCnt="0"/>
      <dgm:spPr/>
    </dgm:pt>
    <dgm:pt modelId="{3084823A-67F6-4263-BFBB-60A8CC358B86}" type="pres">
      <dgm:prSet presAssocID="{49C1226E-084E-4D2C-A429-53B94B7F3E63}" presName="conn2-1" presStyleLbl="parChTrans1D2" presStyleIdx="0" presStyleCnt="3"/>
      <dgm:spPr/>
    </dgm:pt>
    <dgm:pt modelId="{8403E250-3BC5-478B-88F6-E4CCB0EA7D81}" type="pres">
      <dgm:prSet presAssocID="{49C1226E-084E-4D2C-A429-53B94B7F3E63}" presName="connTx" presStyleLbl="parChTrans1D2" presStyleIdx="0" presStyleCnt="3"/>
      <dgm:spPr/>
    </dgm:pt>
    <dgm:pt modelId="{5F79575C-7866-4B02-8B95-44CC73BB6C26}" type="pres">
      <dgm:prSet presAssocID="{EBBA0BFE-C76F-49C0-B241-B22E06E1283D}" presName="root2" presStyleCnt="0"/>
      <dgm:spPr/>
    </dgm:pt>
    <dgm:pt modelId="{22A4D3D3-E630-4483-BB7C-37662123D16F}" type="pres">
      <dgm:prSet presAssocID="{EBBA0BFE-C76F-49C0-B241-B22E06E1283D}" presName="LevelTwoTextNode" presStyleLbl="node2" presStyleIdx="0" presStyleCnt="3" custScaleX="104468" custScaleY="128806" custLinFactNeighborX="1473" custLinFactNeighborY="-12856">
        <dgm:presLayoutVars>
          <dgm:chPref val="3"/>
        </dgm:presLayoutVars>
      </dgm:prSet>
      <dgm:spPr/>
    </dgm:pt>
    <dgm:pt modelId="{542D79D1-133A-4053-A7BB-E9CEDBC85F54}" type="pres">
      <dgm:prSet presAssocID="{EBBA0BFE-C76F-49C0-B241-B22E06E1283D}" presName="level3hierChild" presStyleCnt="0"/>
      <dgm:spPr/>
    </dgm:pt>
    <dgm:pt modelId="{890D9058-B35F-4BC5-80E0-F92676E1B13E}" type="pres">
      <dgm:prSet presAssocID="{0B0E3A04-459A-4F78-BC40-686589284366}" presName="conn2-1" presStyleLbl="parChTrans1D2" presStyleIdx="1" presStyleCnt="3"/>
      <dgm:spPr/>
    </dgm:pt>
    <dgm:pt modelId="{1B34D868-A36D-461D-9C04-5D3A5322A972}" type="pres">
      <dgm:prSet presAssocID="{0B0E3A04-459A-4F78-BC40-686589284366}" presName="connTx" presStyleLbl="parChTrans1D2" presStyleIdx="1" presStyleCnt="3"/>
      <dgm:spPr/>
    </dgm:pt>
    <dgm:pt modelId="{DB14E3F9-4128-47BB-A4C3-B5301F6954B2}" type="pres">
      <dgm:prSet presAssocID="{DE94A821-D26E-451D-940B-E96AEA7EDE49}" presName="root2" presStyleCnt="0"/>
      <dgm:spPr/>
    </dgm:pt>
    <dgm:pt modelId="{522037C4-F3F1-4E9E-93FB-C961F20012C3}" type="pres">
      <dgm:prSet presAssocID="{DE94A821-D26E-451D-940B-E96AEA7EDE49}" presName="LevelTwoTextNode" presStyleLbl="node2" presStyleIdx="1" presStyleCnt="3" custLinFactNeighborX="1473" custLinFactNeighborY="2416">
        <dgm:presLayoutVars>
          <dgm:chPref val="3"/>
        </dgm:presLayoutVars>
      </dgm:prSet>
      <dgm:spPr/>
    </dgm:pt>
    <dgm:pt modelId="{A8F09EED-ABB0-4AC7-B54D-F39270FBD471}" type="pres">
      <dgm:prSet presAssocID="{DE94A821-D26E-451D-940B-E96AEA7EDE49}" presName="level3hierChild" presStyleCnt="0"/>
      <dgm:spPr/>
    </dgm:pt>
    <dgm:pt modelId="{96DC4BFA-2CA7-4875-832B-961953C0D99A}" type="pres">
      <dgm:prSet presAssocID="{2B070F6E-DF1A-4036-955A-A879D943B4EF}" presName="conn2-1" presStyleLbl="parChTrans1D2" presStyleIdx="2" presStyleCnt="3"/>
      <dgm:spPr/>
    </dgm:pt>
    <dgm:pt modelId="{658B0739-7AA4-439F-9BEE-2ECD4F560AD4}" type="pres">
      <dgm:prSet presAssocID="{2B070F6E-DF1A-4036-955A-A879D943B4EF}" presName="connTx" presStyleLbl="parChTrans1D2" presStyleIdx="2" presStyleCnt="3"/>
      <dgm:spPr/>
    </dgm:pt>
    <dgm:pt modelId="{95EE7CA7-E409-4CF1-AE99-E35B54B2B2FD}" type="pres">
      <dgm:prSet presAssocID="{5819408D-F058-4468-8D16-9666C48BADA1}" presName="root2" presStyleCnt="0"/>
      <dgm:spPr/>
    </dgm:pt>
    <dgm:pt modelId="{DA853712-54FD-4C30-A847-83628E6359DA}" type="pres">
      <dgm:prSet presAssocID="{5819408D-F058-4468-8D16-9666C48BADA1}" presName="LevelTwoTextNode" presStyleLbl="node2" presStyleIdx="2" presStyleCnt="3" custLinFactNeighborX="1473">
        <dgm:presLayoutVars>
          <dgm:chPref val="3"/>
        </dgm:presLayoutVars>
      </dgm:prSet>
      <dgm:spPr/>
    </dgm:pt>
    <dgm:pt modelId="{39F1128F-BB16-4DE4-9459-B31ED4BE4CFE}" type="pres">
      <dgm:prSet presAssocID="{5819408D-F058-4468-8D16-9666C48BADA1}" presName="level3hierChild" presStyleCnt="0"/>
      <dgm:spPr/>
    </dgm:pt>
  </dgm:ptLst>
  <dgm:cxnLst>
    <dgm:cxn modelId="{B1D52712-056B-46EA-B8A8-AC7D7D38193A}" type="presOf" srcId="{BEC1B57E-3130-461F-AA43-2C230A82E8E6}" destId="{823BBD2E-2A03-402C-95E7-ED96F50EC2BC}" srcOrd="0" destOrd="0" presId="urn:microsoft.com/office/officeart/2008/layout/HorizontalMultiLevelHierarchy"/>
    <dgm:cxn modelId="{CEA1C81A-D583-428E-A73E-62E242378B15}" type="presOf" srcId="{49C1226E-084E-4D2C-A429-53B94B7F3E63}" destId="{8403E250-3BC5-478B-88F6-E4CCB0EA7D81}" srcOrd="1" destOrd="0" presId="urn:microsoft.com/office/officeart/2008/layout/HorizontalMultiLevelHierarchy"/>
    <dgm:cxn modelId="{E3A82A7A-D980-4334-808F-55EDC3500F83}" type="presOf" srcId="{5819408D-F058-4468-8D16-9666C48BADA1}" destId="{DA853712-54FD-4C30-A847-83628E6359DA}" srcOrd="0" destOrd="0" presId="urn:microsoft.com/office/officeart/2008/layout/HorizontalMultiLevelHierarchy"/>
    <dgm:cxn modelId="{99FF845A-9A14-4D35-BD7F-FAA1099BABAC}" srcId="{BEC1B57E-3130-461F-AA43-2C230A82E8E6}" destId="{DE94A821-D26E-451D-940B-E96AEA7EDE49}" srcOrd="1" destOrd="0" parTransId="{0B0E3A04-459A-4F78-BC40-686589284366}" sibTransId="{7748933E-BC7F-4D65-B41B-447B12B02177}"/>
    <dgm:cxn modelId="{1742CF87-77EF-4308-8BAC-69069DA52A9C}" type="presOf" srcId="{0B0E3A04-459A-4F78-BC40-686589284366}" destId="{1B34D868-A36D-461D-9C04-5D3A5322A972}" srcOrd="1" destOrd="0" presId="urn:microsoft.com/office/officeart/2008/layout/HorizontalMultiLevelHierarchy"/>
    <dgm:cxn modelId="{BEF71694-5821-4F23-902D-03E9862CB1A8}" type="presOf" srcId="{49C1226E-084E-4D2C-A429-53B94B7F3E63}" destId="{3084823A-67F6-4263-BFBB-60A8CC358B86}" srcOrd="0" destOrd="0" presId="urn:microsoft.com/office/officeart/2008/layout/HorizontalMultiLevelHierarchy"/>
    <dgm:cxn modelId="{691EE7B7-4B36-4354-8462-B5A7864AD77C}" type="presOf" srcId="{2B070F6E-DF1A-4036-955A-A879D943B4EF}" destId="{96DC4BFA-2CA7-4875-832B-961953C0D99A}" srcOrd="0" destOrd="0" presId="urn:microsoft.com/office/officeart/2008/layout/HorizontalMultiLevelHierarchy"/>
    <dgm:cxn modelId="{840487BC-CDC7-416C-93EE-3326C4A74778}" type="presOf" srcId="{DE94A821-D26E-451D-940B-E96AEA7EDE49}" destId="{522037C4-F3F1-4E9E-93FB-C961F20012C3}" srcOrd="0" destOrd="0" presId="urn:microsoft.com/office/officeart/2008/layout/HorizontalMultiLevelHierarchy"/>
    <dgm:cxn modelId="{3FD1F4C0-CDA3-42C1-AB71-C8E406604199}" srcId="{BEC1B57E-3130-461F-AA43-2C230A82E8E6}" destId="{EBBA0BFE-C76F-49C0-B241-B22E06E1283D}" srcOrd="0" destOrd="0" parTransId="{49C1226E-084E-4D2C-A429-53B94B7F3E63}" sibTransId="{78AF9802-AC09-4F13-A5F0-024F3D027817}"/>
    <dgm:cxn modelId="{600E6CC9-1282-492B-9DA5-3C4182B09492}" type="presOf" srcId="{0B0E3A04-459A-4F78-BC40-686589284366}" destId="{890D9058-B35F-4BC5-80E0-F92676E1B13E}" srcOrd="0" destOrd="0" presId="urn:microsoft.com/office/officeart/2008/layout/HorizontalMultiLevelHierarchy"/>
    <dgm:cxn modelId="{09D9F5E5-2B29-405D-98E3-51FDD8CDF9E4}" type="presOf" srcId="{92BFD6FD-A8E1-4E65-BD36-4B2536146AA9}" destId="{927FAFF3-E96A-49EB-ABE7-9A3E2CAC0EA0}" srcOrd="0" destOrd="0" presId="urn:microsoft.com/office/officeart/2008/layout/HorizontalMultiLevelHierarchy"/>
    <dgm:cxn modelId="{3857C2E7-146B-492B-BA76-BBED6DC492BF}" srcId="{BEC1B57E-3130-461F-AA43-2C230A82E8E6}" destId="{5819408D-F058-4468-8D16-9666C48BADA1}" srcOrd="2" destOrd="0" parTransId="{2B070F6E-DF1A-4036-955A-A879D943B4EF}" sibTransId="{BE9F9D4A-055B-4799-BA22-774609ACFD82}"/>
    <dgm:cxn modelId="{3A6DD5F3-B1CF-4D83-AD77-0EE608B812D1}" type="presOf" srcId="{2B070F6E-DF1A-4036-955A-A879D943B4EF}" destId="{658B0739-7AA4-439F-9BEE-2ECD4F560AD4}" srcOrd="1" destOrd="0" presId="urn:microsoft.com/office/officeart/2008/layout/HorizontalMultiLevelHierarchy"/>
    <dgm:cxn modelId="{1FCAB1F5-4785-40B5-9E33-3D35208F736B}" type="presOf" srcId="{EBBA0BFE-C76F-49C0-B241-B22E06E1283D}" destId="{22A4D3D3-E630-4483-BB7C-37662123D16F}" srcOrd="0" destOrd="0" presId="urn:microsoft.com/office/officeart/2008/layout/HorizontalMultiLevelHierarchy"/>
    <dgm:cxn modelId="{C26BBAFF-5067-4907-906E-8CC13AD5247C}" srcId="{92BFD6FD-A8E1-4E65-BD36-4B2536146AA9}" destId="{BEC1B57E-3130-461F-AA43-2C230A82E8E6}" srcOrd="0" destOrd="0" parTransId="{8576EC09-E117-4739-8C13-A0181DA4542C}" sibTransId="{23EAAAD2-1DF5-4B62-9804-0F84203F8D45}"/>
    <dgm:cxn modelId="{B84ADA01-76EF-4055-B6EB-4600AB77E82C}" type="presParOf" srcId="{927FAFF3-E96A-49EB-ABE7-9A3E2CAC0EA0}" destId="{E202EEAF-B862-4963-A2D2-A3404E905BFF}" srcOrd="0" destOrd="0" presId="urn:microsoft.com/office/officeart/2008/layout/HorizontalMultiLevelHierarchy"/>
    <dgm:cxn modelId="{886E63A0-1F75-4550-8EEF-5A99D79A04B8}" type="presParOf" srcId="{E202EEAF-B862-4963-A2D2-A3404E905BFF}" destId="{823BBD2E-2A03-402C-95E7-ED96F50EC2BC}" srcOrd="0" destOrd="0" presId="urn:microsoft.com/office/officeart/2008/layout/HorizontalMultiLevelHierarchy"/>
    <dgm:cxn modelId="{F8BA2523-AE4F-4F3F-B88D-0E311DED7897}" type="presParOf" srcId="{E202EEAF-B862-4963-A2D2-A3404E905BFF}" destId="{E9E60ECC-D9D9-4419-83C0-2BAB85B802F0}" srcOrd="1" destOrd="0" presId="urn:microsoft.com/office/officeart/2008/layout/HorizontalMultiLevelHierarchy"/>
    <dgm:cxn modelId="{0F4D1FA4-F808-433B-BEC4-B95B74EC3C09}" type="presParOf" srcId="{E9E60ECC-D9D9-4419-83C0-2BAB85B802F0}" destId="{3084823A-67F6-4263-BFBB-60A8CC358B86}" srcOrd="0" destOrd="0" presId="urn:microsoft.com/office/officeart/2008/layout/HorizontalMultiLevelHierarchy"/>
    <dgm:cxn modelId="{8936C65C-16B6-4A4A-BCE2-0018E9FA42F6}" type="presParOf" srcId="{3084823A-67F6-4263-BFBB-60A8CC358B86}" destId="{8403E250-3BC5-478B-88F6-E4CCB0EA7D81}" srcOrd="0" destOrd="0" presId="urn:microsoft.com/office/officeart/2008/layout/HorizontalMultiLevelHierarchy"/>
    <dgm:cxn modelId="{DAED4742-0370-45DD-9A75-7E83A507D713}" type="presParOf" srcId="{E9E60ECC-D9D9-4419-83C0-2BAB85B802F0}" destId="{5F79575C-7866-4B02-8B95-44CC73BB6C26}" srcOrd="1" destOrd="0" presId="urn:microsoft.com/office/officeart/2008/layout/HorizontalMultiLevelHierarchy"/>
    <dgm:cxn modelId="{2949785A-419F-4767-A235-C539DC1404E9}" type="presParOf" srcId="{5F79575C-7866-4B02-8B95-44CC73BB6C26}" destId="{22A4D3D3-E630-4483-BB7C-37662123D16F}" srcOrd="0" destOrd="0" presId="urn:microsoft.com/office/officeart/2008/layout/HorizontalMultiLevelHierarchy"/>
    <dgm:cxn modelId="{504AFBDF-3124-4464-B510-E2A12CE6B8E3}" type="presParOf" srcId="{5F79575C-7866-4B02-8B95-44CC73BB6C26}" destId="{542D79D1-133A-4053-A7BB-E9CEDBC85F54}" srcOrd="1" destOrd="0" presId="urn:microsoft.com/office/officeart/2008/layout/HorizontalMultiLevelHierarchy"/>
    <dgm:cxn modelId="{85037A3C-FF75-485A-B36B-1EABC58FE8C3}" type="presParOf" srcId="{E9E60ECC-D9D9-4419-83C0-2BAB85B802F0}" destId="{890D9058-B35F-4BC5-80E0-F92676E1B13E}" srcOrd="2" destOrd="0" presId="urn:microsoft.com/office/officeart/2008/layout/HorizontalMultiLevelHierarchy"/>
    <dgm:cxn modelId="{353F052E-89EA-4D31-BF90-6FE6F776A811}" type="presParOf" srcId="{890D9058-B35F-4BC5-80E0-F92676E1B13E}" destId="{1B34D868-A36D-461D-9C04-5D3A5322A972}" srcOrd="0" destOrd="0" presId="urn:microsoft.com/office/officeart/2008/layout/HorizontalMultiLevelHierarchy"/>
    <dgm:cxn modelId="{8CA7329E-6ACF-4471-8604-34C6E01542C4}" type="presParOf" srcId="{E9E60ECC-D9D9-4419-83C0-2BAB85B802F0}" destId="{DB14E3F9-4128-47BB-A4C3-B5301F6954B2}" srcOrd="3" destOrd="0" presId="urn:microsoft.com/office/officeart/2008/layout/HorizontalMultiLevelHierarchy"/>
    <dgm:cxn modelId="{CC2E0D24-C72E-462B-84A0-61B94A40031F}" type="presParOf" srcId="{DB14E3F9-4128-47BB-A4C3-B5301F6954B2}" destId="{522037C4-F3F1-4E9E-93FB-C961F20012C3}" srcOrd="0" destOrd="0" presId="urn:microsoft.com/office/officeart/2008/layout/HorizontalMultiLevelHierarchy"/>
    <dgm:cxn modelId="{0F401A9D-8872-4EFF-8770-B631E8DFD291}" type="presParOf" srcId="{DB14E3F9-4128-47BB-A4C3-B5301F6954B2}" destId="{A8F09EED-ABB0-4AC7-B54D-F39270FBD471}" srcOrd="1" destOrd="0" presId="urn:microsoft.com/office/officeart/2008/layout/HorizontalMultiLevelHierarchy"/>
    <dgm:cxn modelId="{272DC30E-40B8-487A-AD78-419E4FAAFDA3}" type="presParOf" srcId="{E9E60ECC-D9D9-4419-83C0-2BAB85B802F0}" destId="{96DC4BFA-2CA7-4875-832B-961953C0D99A}" srcOrd="4" destOrd="0" presId="urn:microsoft.com/office/officeart/2008/layout/HorizontalMultiLevelHierarchy"/>
    <dgm:cxn modelId="{AE64ED20-17AB-4F58-A147-C9A4D7B2607A}" type="presParOf" srcId="{96DC4BFA-2CA7-4875-832B-961953C0D99A}" destId="{658B0739-7AA4-439F-9BEE-2ECD4F560AD4}" srcOrd="0" destOrd="0" presId="urn:microsoft.com/office/officeart/2008/layout/HorizontalMultiLevelHierarchy"/>
    <dgm:cxn modelId="{D47AF48A-EF80-4F9A-83FB-9F2022871C05}" type="presParOf" srcId="{E9E60ECC-D9D9-4419-83C0-2BAB85B802F0}" destId="{95EE7CA7-E409-4CF1-AE99-E35B54B2B2FD}" srcOrd="5" destOrd="0" presId="urn:microsoft.com/office/officeart/2008/layout/HorizontalMultiLevelHierarchy"/>
    <dgm:cxn modelId="{729D444F-FBB0-4E44-B75F-5673070DA2C5}" type="presParOf" srcId="{95EE7CA7-E409-4CF1-AE99-E35B54B2B2FD}" destId="{DA853712-54FD-4C30-A847-83628E6359DA}" srcOrd="0" destOrd="0" presId="urn:microsoft.com/office/officeart/2008/layout/HorizontalMultiLevelHierarchy"/>
    <dgm:cxn modelId="{C850E777-40DD-4880-AB82-EBF55E2B047D}" type="presParOf" srcId="{95EE7CA7-E409-4CF1-AE99-E35B54B2B2FD}" destId="{39F1128F-BB16-4DE4-9459-B31ED4BE4CFE}"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BFD6FD-A8E1-4E65-BD36-4B2536146AA9}"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BEC1B57E-3130-461F-AA43-2C230A82E8E6}">
      <dgm:prSet phldrT="[Text]"/>
      <dgm:spPr>
        <a:solidFill>
          <a:schemeClr val="accent6">
            <a:lumMod val="75000"/>
          </a:schemeClr>
        </a:solidFill>
      </dgm:spPr>
      <dgm:t>
        <a:bodyPr/>
        <a:lstStyle/>
        <a:p>
          <a:r>
            <a:rPr lang="en-US" dirty="0"/>
            <a:t>Exit Skills</a:t>
          </a:r>
        </a:p>
      </dgm:t>
    </dgm:pt>
    <dgm:pt modelId="{8576EC09-E117-4739-8C13-A0181DA4542C}" type="parTrans" cxnId="{C26BBAFF-5067-4907-906E-8CC13AD5247C}">
      <dgm:prSet/>
      <dgm:spPr/>
      <dgm:t>
        <a:bodyPr/>
        <a:lstStyle/>
        <a:p>
          <a:endParaRPr lang="en-US"/>
        </a:p>
      </dgm:t>
    </dgm:pt>
    <dgm:pt modelId="{23EAAAD2-1DF5-4B62-9804-0F84203F8D45}" type="sibTrans" cxnId="{C26BBAFF-5067-4907-906E-8CC13AD5247C}">
      <dgm:prSet/>
      <dgm:spPr/>
      <dgm:t>
        <a:bodyPr/>
        <a:lstStyle/>
        <a:p>
          <a:endParaRPr lang="en-US"/>
        </a:p>
      </dgm:t>
    </dgm:pt>
    <dgm:pt modelId="{EBBA0BFE-C76F-49C0-B241-B22E06E1283D}">
      <dgm:prSet phldrT="[Text]" custT="1"/>
      <dgm:spPr>
        <a:solidFill>
          <a:schemeClr val="accent6">
            <a:lumMod val="75000"/>
          </a:schemeClr>
        </a:solidFill>
      </dgm:spPr>
      <dgm:t>
        <a:bodyPr/>
        <a:lstStyle/>
        <a:p>
          <a:r>
            <a:rPr lang="en-US" sz="1200" dirty="0"/>
            <a:t>Learning Target</a:t>
          </a:r>
        </a:p>
      </dgm:t>
    </dgm:pt>
    <dgm:pt modelId="{49C1226E-084E-4D2C-A429-53B94B7F3E63}" type="parTrans" cxnId="{3FD1F4C0-CDA3-42C1-AB71-C8E406604199}">
      <dgm:prSet/>
      <dgm:spPr/>
      <dgm:t>
        <a:bodyPr/>
        <a:lstStyle/>
        <a:p>
          <a:endParaRPr lang="en-US"/>
        </a:p>
      </dgm:t>
    </dgm:pt>
    <dgm:pt modelId="{78AF9802-AC09-4F13-A5F0-024F3D027817}" type="sibTrans" cxnId="{3FD1F4C0-CDA3-42C1-AB71-C8E406604199}">
      <dgm:prSet/>
      <dgm:spPr/>
      <dgm:t>
        <a:bodyPr/>
        <a:lstStyle/>
        <a:p>
          <a:endParaRPr lang="en-US"/>
        </a:p>
      </dgm:t>
    </dgm:pt>
    <dgm:pt modelId="{DE94A821-D26E-451D-940B-E96AEA7EDE49}">
      <dgm:prSet phldrT="[Text]"/>
      <dgm:spPr>
        <a:solidFill>
          <a:schemeClr val="accent6">
            <a:lumMod val="75000"/>
          </a:schemeClr>
        </a:solidFill>
      </dgm:spPr>
      <dgm:t>
        <a:bodyPr/>
        <a:lstStyle/>
        <a:p>
          <a:r>
            <a:rPr lang="en-US" dirty="0"/>
            <a:t>Learning Target</a:t>
          </a:r>
        </a:p>
      </dgm:t>
    </dgm:pt>
    <dgm:pt modelId="{0B0E3A04-459A-4F78-BC40-686589284366}" type="parTrans" cxnId="{99FF845A-9A14-4D35-BD7F-FAA1099BABAC}">
      <dgm:prSet/>
      <dgm:spPr/>
      <dgm:t>
        <a:bodyPr/>
        <a:lstStyle/>
        <a:p>
          <a:endParaRPr lang="en-US"/>
        </a:p>
      </dgm:t>
    </dgm:pt>
    <dgm:pt modelId="{7748933E-BC7F-4D65-B41B-447B12B02177}" type="sibTrans" cxnId="{99FF845A-9A14-4D35-BD7F-FAA1099BABAC}">
      <dgm:prSet/>
      <dgm:spPr/>
      <dgm:t>
        <a:bodyPr/>
        <a:lstStyle/>
        <a:p>
          <a:endParaRPr lang="en-US"/>
        </a:p>
      </dgm:t>
    </dgm:pt>
    <dgm:pt modelId="{5819408D-F058-4468-8D16-9666C48BADA1}">
      <dgm:prSet phldrT="[Text]"/>
      <dgm:spPr>
        <a:solidFill>
          <a:schemeClr val="accent6">
            <a:lumMod val="75000"/>
          </a:schemeClr>
        </a:solidFill>
      </dgm:spPr>
      <dgm:t>
        <a:bodyPr/>
        <a:lstStyle/>
        <a:p>
          <a:r>
            <a:rPr lang="en-US" dirty="0"/>
            <a:t>Learning Target</a:t>
          </a:r>
        </a:p>
      </dgm:t>
    </dgm:pt>
    <dgm:pt modelId="{2B070F6E-DF1A-4036-955A-A879D943B4EF}" type="parTrans" cxnId="{3857C2E7-146B-492B-BA76-BBED6DC492BF}">
      <dgm:prSet/>
      <dgm:spPr/>
      <dgm:t>
        <a:bodyPr/>
        <a:lstStyle/>
        <a:p>
          <a:endParaRPr lang="en-US"/>
        </a:p>
      </dgm:t>
    </dgm:pt>
    <dgm:pt modelId="{BE9F9D4A-055B-4799-BA22-774609ACFD82}" type="sibTrans" cxnId="{3857C2E7-146B-492B-BA76-BBED6DC492BF}">
      <dgm:prSet/>
      <dgm:spPr/>
      <dgm:t>
        <a:bodyPr/>
        <a:lstStyle/>
        <a:p>
          <a:endParaRPr lang="en-US"/>
        </a:p>
      </dgm:t>
    </dgm:pt>
    <dgm:pt modelId="{927FAFF3-E96A-49EB-ABE7-9A3E2CAC0EA0}" type="pres">
      <dgm:prSet presAssocID="{92BFD6FD-A8E1-4E65-BD36-4B2536146AA9}" presName="Name0" presStyleCnt="0">
        <dgm:presLayoutVars>
          <dgm:chPref val="1"/>
          <dgm:dir val="rev"/>
          <dgm:animOne val="branch"/>
          <dgm:animLvl val="lvl"/>
          <dgm:resizeHandles val="exact"/>
        </dgm:presLayoutVars>
      </dgm:prSet>
      <dgm:spPr/>
    </dgm:pt>
    <dgm:pt modelId="{E202EEAF-B862-4963-A2D2-A3404E905BFF}" type="pres">
      <dgm:prSet presAssocID="{BEC1B57E-3130-461F-AA43-2C230A82E8E6}" presName="root1" presStyleCnt="0"/>
      <dgm:spPr/>
    </dgm:pt>
    <dgm:pt modelId="{823BBD2E-2A03-402C-95E7-ED96F50EC2BC}" type="pres">
      <dgm:prSet presAssocID="{BEC1B57E-3130-461F-AA43-2C230A82E8E6}" presName="LevelOneTextNode" presStyleLbl="node0" presStyleIdx="0" presStyleCnt="1">
        <dgm:presLayoutVars>
          <dgm:chPref val="3"/>
        </dgm:presLayoutVars>
      </dgm:prSet>
      <dgm:spPr/>
    </dgm:pt>
    <dgm:pt modelId="{E9E60ECC-D9D9-4419-83C0-2BAB85B802F0}" type="pres">
      <dgm:prSet presAssocID="{BEC1B57E-3130-461F-AA43-2C230A82E8E6}" presName="level2hierChild" presStyleCnt="0"/>
      <dgm:spPr/>
    </dgm:pt>
    <dgm:pt modelId="{3084823A-67F6-4263-BFBB-60A8CC358B86}" type="pres">
      <dgm:prSet presAssocID="{49C1226E-084E-4D2C-A429-53B94B7F3E63}" presName="conn2-1" presStyleLbl="parChTrans1D2" presStyleIdx="0" presStyleCnt="3"/>
      <dgm:spPr/>
    </dgm:pt>
    <dgm:pt modelId="{8403E250-3BC5-478B-88F6-E4CCB0EA7D81}" type="pres">
      <dgm:prSet presAssocID="{49C1226E-084E-4D2C-A429-53B94B7F3E63}" presName="connTx" presStyleLbl="parChTrans1D2" presStyleIdx="0" presStyleCnt="3"/>
      <dgm:spPr/>
    </dgm:pt>
    <dgm:pt modelId="{5F79575C-7866-4B02-8B95-44CC73BB6C26}" type="pres">
      <dgm:prSet presAssocID="{EBBA0BFE-C76F-49C0-B241-B22E06E1283D}" presName="root2" presStyleCnt="0"/>
      <dgm:spPr/>
    </dgm:pt>
    <dgm:pt modelId="{22A4D3D3-E630-4483-BB7C-37662123D16F}" type="pres">
      <dgm:prSet presAssocID="{EBBA0BFE-C76F-49C0-B241-B22E06E1283D}" presName="LevelTwoTextNode" presStyleLbl="node2" presStyleIdx="0" presStyleCnt="3" custLinFactNeighborX="1473" custLinFactNeighborY="-12856">
        <dgm:presLayoutVars>
          <dgm:chPref val="3"/>
        </dgm:presLayoutVars>
      </dgm:prSet>
      <dgm:spPr/>
    </dgm:pt>
    <dgm:pt modelId="{542D79D1-133A-4053-A7BB-E9CEDBC85F54}" type="pres">
      <dgm:prSet presAssocID="{EBBA0BFE-C76F-49C0-B241-B22E06E1283D}" presName="level3hierChild" presStyleCnt="0"/>
      <dgm:spPr/>
    </dgm:pt>
    <dgm:pt modelId="{890D9058-B35F-4BC5-80E0-F92676E1B13E}" type="pres">
      <dgm:prSet presAssocID="{0B0E3A04-459A-4F78-BC40-686589284366}" presName="conn2-1" presStyleLbl="parChTrans1D2" presStyleIdx="1" presStyleCnt="3"/>
      <dgm:spPr/>
    </dgm:pt>
    <dgm:pt modelId="{1B34D868-A36D-461D-9C04-5D3A5322A972}" type="pres">
      <dgm:prSet presAssocID="{0B0E3A04-459A-4F78-BC40-686589284366}" presName="connTx" presStyleLbl="parChTrans1D2" presStyleIdx="1" presStyleCnt="3"/>
      <dgm:spPr/>
    </dgm:pt>
    <dgm:pt modelId="{DB14E3F9-4128-47BB-A4C3-B5301F6954B2}" type="pres">
      <dgm:prSet presAssocID="{DE94A821-D26E-451D-940B-E96AEA7EDE49}" presName="root2" presStyleCnt="0"/>
      <dgm:spPr/>
    </dgm:pt>
    <dgm:pt modelId="{522037C4-F3F1-4E9E-93FB-C961F20012C3}" type="pres">
      <dgm:prSet presAssocID="{DE94A821-D26E-451D-940B-E96AEA7EDE49}" presName="LevelTwoTextNode" presStyleLbl="node2" presStyleIdx="1" presStyleCnt="3" custLinFactNeighborX="1473" custLinFactNeighborY="2416">
        <dgm:presLayoutVars>
          <dgm:chPref val="3"/>
        </dgm:presLayoutVars>
      </dgm:prSet>
      <dgm:spPr/>
    </dgm:pt>
    <dgm:pt modelId="{A8F09EED-ABB0-4AC7-B54D-F39270FBD471}" type="pres">
      <dgm:prSet presAssocID="{DE94A821-D26E-451D-940B-E96AEA7EDE49}" presName="level3hierChild" presStyleCnt="0"/>
      <dgm:spPr/>
    </dgm:pt>
    <dgm:pt modelId="{96DC4BFA-2CA7-4875-832B-961953C0D99A}" type="pres">
      <dgm:prSet presAssocID="{2B070F6E-DF1A-4036-955A-A879D943B4EF}" presName="conn2-1" presStyleLbl="parChTrans1D2" presStyleIdx="2" presStyleCnt="3"/>
      <dgm:spPr/>
    </dgm:pt>
    <dgm:pt modelId="{658B0739-7AA4-439F-9BEE-2ECD4F560AD4}" type="pres">
      <dgm:prSet presAssocID="{2B070F6E-DF1A-4036-955A-A879D943B4EF}" presName="connTx" presStyleLbl="parChTrans1D2" presStyleIdx="2" presStyleCnt="3"/>
      <dgm:spPr/>
    </dgm:pt>
    <dgm:pt modelId="{95EE7CA7-E409-4CF1-AE99-E35B54B2B2FD}" type="pres">
      <dgm:prSet presAssocID="{5819408D-F058-4468-8D16-9666C48BADA1}" presName="root2" presStyleCnt="0"/>
      <dgm:spPr/>
    </dgm:pt>
    <dgm:pt modelId="{DA853712-54FD-4C30-A847-83628E6359DA}" type="pres">
      <dgm:prSet presAssocID="{5819408D-F058-4468-8D16-9666C48BADA1}" presName="LevelTwoTextNode" presStyleLbl="node2" presStyleIdx="2" presStyleCnt="3" custLinFactNeighborX="1473">
        <dgm:presLayoutVars>
          <dgm:chPref val="3"/>
        </dgm:presLayoutVars>
      </dgm:prSet>
      <dgm:spPr/>
    </dgm:pt>
    <dgm:pt modelId="{39F1128F-BB16-4DE4-9459-B31ED4BE4CFE}" type="pres">
      <dgm:prSet presAssocID="{5819408D-F058-4468-8D16-9666C48BADA1}" presName="level3hierChild" presStyleCnt="0"/>
      <dgm:spPr/>
    </dgm:pt>
  </dgm:ptLst>
  <dgm:cxnLst>
    <dgm:cxn modelId="{B1D52712-056B-46EA-B8A8-AC7D7D38193A}" type="presOf" srcId="{BEC1B57E-3130-461F-AA43-2C230A82E8E6}" destId="{823BBD2E-2A03-402C-95E7-ED96F50EC2BC}" srcOrd="0" destOrd="0" presId="urn:microsoft.com/office/officeart/2008/layout/HorizontalMultiLevelHierarchy"/>
    <dgm:cxn modelId="{CEA1C81A-D583-428E-A73E-62E242378B15}" type="presOf" srcId="{49C1226E-084E-4D2C-A429-53B94B7F3E63}" destId="{8403E250-3BC5-478B-88F6-E4CCB0EA7D81}" srcOrd="1" destOrd="0" presId="urn:microsoft.com/office/officeart/2008/layout/HorizontalMultiLevelHierarchy"/>
    <dgm:cxn modelId="{E3A82A7A-D980-4334-808F-55EDC3500F83}" type="presOf" srcId="{5819408D-F058-4468-8D16-9666C48BADA1}" destId="{DA853712-54FD-4C30-A847-83628E6359DA}" srcOrd="0" destOrd="0" presId="urn:microsoft.com/office/officeart/2008/layout/HorizontalMultiLevelHierarchy"/>
    <dgm:cxn modelId="{99FF845A-9A14-4D35-BD7F-FAA1099BABAC}" srcId="{BEC1B57E-3130-461F-AA43-2C230A82E8E6}" destId="{DE94A821-D26E-451D-940B-E96AEA7EDE49}" srcOrd="1" destOrd="0" parTransId="{0B0E3A04-459A-4F78-BC40-686589284366}" sibTransId="{7748933E-BC7F-4D65-B41B-447B12B02177}"/>
    <dgm:cxn modelId="{1742CF87-77EF-4308-8BAC-69069DA52A9C}" type="presOf" srcId="{0B0E3A04-459A-4F78-BC40-686589284366}" destId="{1B34D868-A36D-461D-9C04-5D3A5322A972}" srcOrd="1" destOrd="0" presId="urn:microsoft.com/office/officeart/2008/layout/HorizontalMultiLevelHierarchy"/>
    <dgm:cxn modelId="{BEF71694-5821-4F23-902D-03E9862CB1A8}" type="presOf" srcId="{49C1226E-084E-4D2C-A429-53B94B7F3E63}" destId="{3084823A-67F6-4263-BFBB-60A8CC358B86}" srcOrd="0" destOrd="0" presId="urn:microsoft.com/office/officeart/2008/layout/HorizontalMultiLevelHierarchy"/>
    <dgm:cxn modelId="{691EE7B7-4B36-4354-8462-B5A7864AD77C}" type="presOf" srcId="{2B070F6E-DF1A-4036-955A-A879D943B4EF}" destId="{96DC4BFA-2CA7-4875-832B-961953C0D99A}" srcOrd="0" destOrd="0" presId="urn:microsoft.com/office/officeart/2008/layout/HorizontalMultiLevelHierarchy"/>
    <dgm:cxn modelId="{840487BC-CDC7-416C-93EE-3326C4A74778}" type="presOf" srcId="{DE94A821-D26E-451D-940B-E96AEA7EDE49}" destId="{522037C4-F3F1-4E9E-93FB-C961F20012C3}" srcOrd="0" destOrd="0" presId="urn:microsoft.com/office/officeart/2008/layout/HorizontalMultiLevelHierarchy"/>
    <dgm:cxn modelId="{3FD1F4C0-CDA3-42C1-AB71-C8E406604199}" srcId="{BEC1B57E-3130-461F-AA43-2C230A82E8E6}" destId="{EBBA0BFE-C76F-49C0-B241-B22E06E1283D}" srcOrd="0" destOrd="0" parTransId="{49C1226E-084E-4D2C-A429-53B94B7F3E63}" sibTransId="{78AF9802-AC09-4F13-A5F0-024F3D027817}"/>
    <dgm:cxn modelId="{600E6CC9-1282-492B-9DA5-3C4182B09492}" type="presOf" srcId="{0B0E3A04-459A-4F78-BC40-686589284366}" destId="{890D9058-B35F-4BC5-80E0-F92676E1B13E}" srcOrd="0" destOrd="0" presId="urn:microsoft.com/office/officeart/2008/layout/HorizontalMultiLevelHierarchy"/>
    <dgm:cxn modelId="{09D9F5E5-2B29-405D-98E3-51FDD8CDF9E4}" type="presOf" srcId="{92BFD6FD-A8E1-4E65-BD36-4B2536146AA9}" destId="{927FAFF3-E96A-49EB-ABE7-9A3E2CAC0EA0}" srcOrd="0" destOrd="0" presId="urn:microsoft.com/office/officeart/2008/layout/HorizontalMultiLevelHierarchy"/>
    <dgm:cxn modelId="{3857C2E7-146B-492B-BA76-BBED6DC492BF}" srcId="{BEC1B57E-3130-461F-AA43-2C230A82E8E6}" destId="{5819408D-F058-4468-8D16-9666C48BADA1}" srcOrd="2" destOrd="0" parTransId="{2B070F6E-DF1A-4036-955A-A879D943B4EF}" sibTransId="{BE9F9D4A-055B-4799-BA22-774609ACFD82}"/>
    <dgm:cxn modelId="{3A6DD5F3-B1CF-4D83-AD77-0EE608B812D1}" type="presOf" srcId="{2B070F6E-DF1A-4036-955A-A879D943B4EF}" destId="{658B0739-7AA4-439F-9BEE-2ECD4F560AD4}" srcOrd="1" destOrd="0" presId="urn:microsoft.com/office/officeart/2008/layout/HorizontalMultiLevelHierarchy"/>
    <dgm:cxn modelId="{1FCAB1F5-4785-40B5-9E33-3D35208F736B}" type="presOf" srcId="{EBBA0BFE-C76F-49C0-B241-B22E06E1283D}" destId="{22A4D3D3-E630-4483-BB7C-37662123D16F}" srcOrd="0" destOrd="0" presId="urn:microsoft.com/office/officeart/2008/layout/HorizontalMultiLevelHierarchy"/>
    <dgm:cxn modelId="{C26BBAFF-5067-4907-906E-8CC13AD5247C}" srcId="{92BFD6FD-A8E1-4E65-BD36-4B2536146AA9}" destId="{BEC1B57E-3130-461F-AA43-2C230A82E8E6}" srcOrd="0" destOrd="0" parTransId="{8576EC09-E117-4739-8C13-A0181DA4542C}" sibTransId="{23EAAAD2-1DF5-4B62-9804-0F84203F8D45}"/>
    <dgm:cxn modelId="{B84ADA01-76EF-4055-B6EB-4600AB77E82C}" type="presParOf" srcId="{927FAFF3-E96A-49EB-ABE7-9A3E2CAC0EA0}" destId="{E202EEAF-B862-4963-A2D2-A3404E905BFF}" srcOrd="0" destOrd="0" presId="urn:microsoft.com/office/officeart/2008/layout/HorizontalMultiLevelHierarchy"/>
    <dgm:cxn modelId="{886E63A0-1F75-4550-8EEF-5A99D79A04B8}" type="presParOf" srcId="{E202EEAF-B862-4963-A2D2-A3404E905BFF}" destId="{823BBD2E-2A03-402C-95E7-ED96F50EC2BC}" srcOrd="0" destOrd="0" presId="urn:microsoft.com/office/officeart/2008/layout/HorizontalMultiLevelHierarchy"/>
    <dgm:cxn modelId="{F8BA2523-AE4F-4F3F-B88D-0E311DED7897}" type="presParOf" srcId="{E202EEAF-B862-4963-A2D2-A3404E905BFF}" destId="{E9E60ECC-D9D9-4419-83C0-2BAB85B802F0}" srcOrd="1" destOrd="0" presId="urn:microsoft.com/office/officeart/2008/layout/HorizontalMultiLevelHierarchy"/>
    <dgm:cxn modelId="{0F4D1FA4-F808-433B-BEC4-B95B74EC3C09}" type="presParOf" srcId="{E9E60ECC-D9D9-4419-83C0-2BAB85B802F0}" destId="{3084823A-67F6-4263-BFBB-60A8CC358B86}" srcOrd="0" destOrd="0" presId="urn:microsoft.com/office/officeart/2008/layout/HorizontalMultiLevelHierarchy"/>
    <dgm:cxn modelId="{8936C65C-16B6-4A4A-BCE2-0018E9FA42F6}" type="presParOf" srcId="{3084823A-67F6-4263-BFBB-60A8CC358B86}" destId="{8403E250-3BC5-478B-88F6-E4CCB0EA7D81}" srcOrd="0" destOrd="0" presId="urn:microsoft.com/office/officeart/2008/layout/HorizontalMultiLevelHierarchy"/>
    <dgm:cxn modelId="{DAED4742-0370-45DD-9A75-7E83A507D713}" type="presParOf" srcId="{E9E60ECC-D9D9-4419-83C0-2BAB85B802F0}" destId="{5F79575C-7866-4B02-8B95-44CC73BB6C26}" srcOrd="1" destOrd="0" presId="urn:microsoft.com/office/officeart/2008/layout/HorizontalMultiLevelHierarchy"/>
    <dgm:cxn modelId="{2949785A-419F-4767-A235-C539DC1404E9}" type="presParOf" srcId="{5F79575C-7866-4B02-8B95-44CC73BB6C26}" destId="{22A4D3D3-E630-4483-BB7C-37662123D16F}" srcOrd="0" destOrd="0" presId="urn:microsoft.com/office/officeart/2008/layout/HorizontalMultiLevelHierarchy"/>
    <dgm:cxn modelId="{504AFBDF-3124-4464-B510-E2A12CE6B8E3}" type="presParOf" srcId="{5F79575C-7866-4B02-8B95-44CC73BB6C26}" destId="{542D79D1-133A-4053-A7BB-E9CEDBC85F54}" srcOrd="1" destOrd="0" presId="urn:microsoft.com/office/officeart/2008/layout/HorizontalMultiLevelHierarchy"/>
    <dgm:cxn modelId="{85037A3C-FF75-485A-B36B-1EABC58FE8C3}" type="presParOf" srcId="{E9E60ECC-D9D9-4419-83C0-2BAB85B802F0}" destId="{890D9058-B35F-4BC5-80E0-F92676E1B13E}" srcOrd="2" destOrd="0" presId="urn:microsoft.com/office/officeart/2008/layout/HorizontalMultiLevelHierarchy"/>
    <dgm:cxn modelId="{353F052E-89EA-4D31-BF90-6FE6F776A811}" type="presParOf" srcId="{890D9058-B35F-4BC5-80E0-F92676E1B13E}" destId="{1B34D868-A36D-461D-9C04-5D3A5322A972}" srcOrd="0" destOrd="0" presId="urn:microsoft.com/office/officeart/2008/layout/HorizontalMultiLevelHierarchy"/>
    <dgm:cxn modelId="{8CA7329E-6ACF-4471-8604-34C6E01542C4}" type="presParOf" srcId="{E9E60ECC-D9D9-4419-83C0-2BAB85B802F0}" destId="{DB14E3F9-4128-47BB-A4C3-B5301F6954B2}" srcOrd="3" destOrd="0" presId="urn:microsoft.com/office/officeart/2008/layout/HorizontalMultiLevelHierarchy"/>
    <dgm:cxn modelId="{CC2E0D24-C72E-462B-84A0-61B94A40031F}" type="presParOf" srcId="{DB14E3F9-4128-47BB-A4C3-B5301F6954B2}" destId="{522037C4-F3F1-4E9E-93FB-C961F20012C3}" srcOrd="0" destOrd="0" presId="urn:microsoft.com/office/officeart/2008/layout/HorizontalMultiLevelHierarchy"/>
    <dgm:cxn modelId="{0F401A9D-8872-4EFF-8770-B631E8DFD291}" type="presParOf" srcId="{DB14E3F9-4128-47BB-A4C3-B5301F6954B2}" destId="{A8F09EED-ABB0-4AC7-B54D-F39270FBD471}" srcOrd="1" destOrd="0" presId="urn:microsoft.com/office/officeart/2008/layout/HorizontalMultiLevelHierarchy"/>
    <dgm:cxn modelId="{272DC30E-40B8-487A-AD78-419E4FAAFDA3}" type="presParOf" srcId="{E9E60ECC-D9D9-4419-83C0-2BAB85B802F0}" destId="{96DC4BFA-2CA7-4875-832B-961953C0D99A}" srcOrd="4" destOrd="0" presId="urn:microsoft.com/office/officeart/2008/layout/HorizontalMultiLevelHierarchy"/>
    <dgm:cxn modelId="{AE64ED20-17AB-4F58-A147-C9A4D7B2607A}" type="presParOf" srcId="{96DC4BFA-2CA7-4875-832B-961953C0D99A}" destId="{658B0739-7AA4-439F-9BEE-2ECD4F560AD4}" srcOrd="0" destOrd="0" presId="urn:microsoft.com/office/officeart/2008/layout/HorizontalMultiLevelHierarchy"/>
    <dgm:cxn modelId="{D47AF48A-EF80-4F9A-83FB-9F2022871C05}" type="presParOf" srcId="{E9E60ECC-D9D9-4419-83C0-2BAB85B802F0}" destId="{95EE7CA7-E409-4CF1-AE99-E35B54B2B2FD}" srcOrd="5" destOrd="0" presId="urn:microsoft.com/office/officeart/2008/layout/HorizontalMultiLevelHierarchy"/>
    <dgm:cxn modelId="{729D444F-FBB0-4E44-B75F-5673070DA2C5}" type="presParOf" srcId="{95EE7CA7-E409-4CF1-AE99-E35B54B2B2FD}" destId="{DA853712-54FD-4C30-A847-83628E6359DA}" srcOrd="0" destOrd="0" presId="urn:microsoft.com/office/officeart/2008/layout/HorizontalMultiLevelHierarchy"/>
    <dgm:cxn modelId="{C850E777-40DD-4880-AB82-EBF55E2B047D}" type="presParOf" srcId="{95EE7CA7-E409-4CF1-AE99-E35B54B2B2FD}" destId="{39F1128F-BB16-4DE4-9459-B31ED4BE4CFE}" srcOrd="1" destOrd="0" presId="urn:microsoft.com/office/officeart/2008/layout/HorizontalMultiLevelHierarchy"/>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BFD6FD-A8E1-4E65-BD36-4B2536146AA9}"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BEC1B57E-3130-461F-AA43-2C230A82E8E6}">
      <dgm:prSet phldrT="[Text]"/>
      <dgm:spPr>
        <a:solidFill>
          <a:schemeClr val="accent5">
            <a:lumMod val="75000"/>
          </a:schemeClr>
        </a:solidFill>
      </dgm:spPr>
      <dgm:t>
        <a:bodyPr/>
        <a:lstStyle/>
        <a:p>
          <a:r>
            <a:rPr lang="en-US" dirty="0"/>
            <a:t>Exit Skills</a:t>
          </a:r>
        </a:p>
      </dgm:t>
    </dgm:pt>
    <dgm:pt modelId="{8576EC09-E117-4739-8C13-A0181DA4542C}" type="parTrans" cxnId="{C26BBAFF-5067-4907-906E-8CC13AD5247C}">
      <dgm:prSet/>
      <dgm:spPr/>
      <dgm:t>
        <a:bodyPr/>
        <a:lstStyle/>
        <a:p>
          <a:endParaRPr lang="en-US"/>
        </a:p>
      </dgm:t>
    </dgm:pt>
    <dgm:pt modelId="{23EAAAD2-1DF5-4B62-9804-0F84203F8D45}" type="sibTrans" cxnId="{C26BBAFF-5067-4907-906E-8CC13AD5247C}">
      <dgm:prSet/>
      <dgm:spPr/>
      <dgm:t>
        <a:bodyPr/>
        <a:lstStyle/>
        <a:p>
          <a:endParaRPr lang="en-US"/>
        </a:p>
      </dgm:t>
    </dgm:pt>
    <dgm:pt modelId="{EBBA0BFE-C76F-49C0-B241-B22E06E1283D}">
      <dgm:prSet phldrT="[Text]" custT="1"/>
      <dgm:spPr>
        <a:solidFill>
          <a:schemeClr val="accent5">
            <a:lumMod val="75000"/>
          </a:schemeClr>
        </a:solidFill>
      </dgm:spPr>
      <dgm:t>
        <a:bodyPr/>
        <a:lstStyle/>
        <a:p>
          <a:r>
            <a:rPr lang="en-US" sz="1200" dirty="0"/>
            <a:t>Learning Target</a:t>
          </a:r>
        </a:p>
      </dgm:t>
    </dgm:pt>
    <dgm:pt modelId="{49C1226E-084E-4D2C-A429-53B94B7F3E63}" type="parTrans" cxnId="{3FD1F4C0-CDA3-42C1-AB71-C8E406604199}">
      <dgm:prSet/>
      <dgm:spPr/>
      <dgm:t>
        <a:bodyPr/>
        <a:lstStyle/>
        <a:p>
          <a:endParaRPr lang="en-US"/>
        </a:p>
      </dgm:t>
    </dgm:pt>
    <dgm:pt modelId="{78AF9802-AC09-4F13-A5F0-024F3D027817}" type="sibTrans" cxnId="{3FD1F4C0-CDA3-42C1-AB71-C8E406604199}">
      <dgm:prSet/>
      <dgm:spPr/>
      <dgm:t>
        <a:bodyPr/>
        <a:lstStyle/>
        <a:p>
          <a:endParaRPr lang="en-US"/>
        </a:p>
      </dgm:t>
    </dgm:pt>
    <dgm:pt modelId="{DE94A821-D26E-451D-940B-E96AEA7EDE49}">
      <dgm:prSet phldrT="[Text]"/>
      <dgm:spPr>
        <a:solidFill>
          <a:schemeClr val="accent5">
            <a:lumMod val="75000"/>
          </a:schemeClr>
        </a:solidFill>
      </dgm:spPr>
      <dgm:t>
        <a:bodyPr/>
        <a:lstStyle/>
        <a:p>
          <a:r>
            <a:rPr lang="en-US" dirty="0"/>
            <a:t>Learning Target</a:t>
          </a:r>
        </a:p>
      </dgm:t>
    </dgm:pt>
    <dgm:pt modelId="{0B0E3A04-459A-4F78-BC40-686589284366}" type="parTrans" cxnId="{99FF845A-9A14-4D35-BD7F-FAA1099BABAC}">
      <dgm:prSet/>
      <dgm:spPr/>
      <dgm:t>
        <a:bodyPr/>
        <a:lstStyle/>
        <a:p>
          <a:endParaRPr lang="en-US"/>
        </a:p>
      </dgm:t>
    </dgm:pt>
    <dgm:pt modelId="{7748933E-BC7F-4D65-B41B-447B12B02177}" type="sibTrans" cxnId="{99FF845A-9A14-4D35-BD7F-FAA1099BABAC}">
      <dgm:prSet/>
      <dgm:spPr/>
      <dgm:t>
        <a:bodyPr/>
        <a:lstStyle/>
        <a:p>
          <a:endParaRPr lang="en-US"/>
        </a:p>
      </dgm:t>
    </dgm:pt>
    <dgm:pt modelId="{5819408D-F058-4468-8D16-9666C48BADA1}">
      <dgm:prSet phldrT="[Text]"/>
      <dgm:spPr>
        <a:solidFill>
          <a:schemeClr val="accent5">
            <a:lumMod val="75000"/>
          </a:schemeClr>
        </a:solidFill>
      </dgm:spPr>
      <dgm:t>
        <a:bodyPr/>
        <a:lstStyle/>
        <a:p>
          <a:r>
            <a:rPr lang="en-US" dirty="0"/>
            <a:t>Learning Target</a:t>
          </a:r>
        </a:p>
      </dgm:t>
    </dgm:pt>
    <dgm:pt modelId="{2B070F6E-DF1A-4036-955A-A879D943B4EF}" type="parTrans" cxnId="{3857C2E7-146B-492B-BA76-BBED6DC492BF}">
      <dgm:prSet/>
      <dgm:spPr/>
      <dgm:t>
        <a:bodyPr/>
        <a:lstStyle/>
        <a:p>
          <a:endParaRPr lang="en-US"/>
        </a:p>
      </dgm:t>
    </dgm:pt>
    <dgm:pt modelId="{BE9F9D4A-055B-4799-BA22-774609ACFD82}" type="sibTrans" cxnId="{3857C2E7-146B-492B-BA76-BBED6DC492BF}">
      <dgm:prSet/>
      <dgm:spPr/>
      <dgm:t>
        <a:bodyPr/>
        <a:lstStyle/>
        <a:p>
          <a:endParaRPr lang="en-US"/>
        </a:p>
      </dgm:t>
    </dgm:pt>
    <dgm:pt modelId="{927FAFF3-E96A-49EB-ABE7-9A3E2CAC0EA0}" type="pres">
      <dgm:prSet presAssocID="{92BFD6FD-A8E1-4E65-BD36-4B2536146AA9}" presName="Name0" presStyleCnt="0">
        <dgm:presLayoutVars>
          <dgm:chPref val="1"/>
          <dgm:dir val="rev"/>
          <dgm:animOne val="branch"/>
          <dgm:animLvl val="lvl"/>
          <dgm:resizeHandles val="exact"/>
        </dgm:presLayoutVars>
      </dgm:prSet>
      <dgm:spPr/>
    </dgm:pt>
    <dgm:pt modelId="{E202EEAF-B862-4963-A2D2-A3404E905BFF}" type="pres">
      <dgm:prSet presAssocID="{BEC1B57E-3130-461F-AA43-2C230A82E8E6}" presName="root1" presStyleCnt="0"/>
      <dgm:spPr/>
    </dgm:pt>
    <dgm:pt modelId="{823BBD2E-2A03-402C-95E7-ED96F50EC2BC}" type="pres">
      <dgm:prSet presAssocID="{BEC1B57E-3130-461F-AA43-2C230A82E8E6}" presName="LevelOneTextNode" presStyleLbl="node0" presStyleIdx="0" presStyleCnt="1" custScaleY="75845">
        <dgm:presLayoutVars>
          <dgm:chPref val="3"/>
        </dgm:presLayoutVars>
      </dgm:prSet>
      <dgm:spPr/>
    </dgm:pt>
    <dgm:pt modelId="{E9E60ECC-D9D9-4419-83C0-2BAB85B802F0}" type="pres">
      <dgm:prSet presAssocID="{BEC1B57E-3130-461F-AA43-2C230A82E8E6}" presName="level2hierChild" presStyleCnt="0"/>
      <dgm:spPr/>
    </dgm:pt>
    <dgm:pt modelId="{3084823A-67F6-4263-BFBB-60A8CC358B86}" type="pres">
      <dgm:prSet presAssocID="{49C1226E-084E-4D2C-A429-53B94B7F3E63}" presName="conn2-1" presStyleLbl="parChTrans1D2" presStyleIdx="0" presStyleCnt="3"/>
      <dgm:spPr/>
    </dgm:pt>
    <dgm:pt modelId="{8403E250-3BC5-478B-88F6-E4CCB0EA7D81}" type="pres">
      <dgm:prSet presAssocID="{49C1226E-084E-4D2C-A429-53B94B7F3E63}" presName="connTx" presStyleLbl="parChTrans1D2" presStyleIdx="0" presStyleCnt="3"/>
      <dgm:spPr/>
    </dgm:pt>
    <dgm:pt modelId="{5F79575C-7866-4B02-8B95-44CC73BB6C26}" type="pres">
      <dgm:prSet presAssocID="{EBBA0BFE-C76F-49C0-B241-B22E06E1283D}" presName="root2" presStyleCnt="0"/>
      <dgm:spPr/>
    </dgm:pt>
    <dgm:pt modelId="{22A4D3D3-E630-4483-BB7C-37662123D16F}" type="pres">
      <dgm:prSet presAssocID="{EBBA0BFE-C76F-49C0-B241-B22E06E1283D}" presName="LevelTwoTextNode" presStyleLbl="node2" presStyleIdx="0" presStyleCnt="3" custLinFactNeighborX="1473" custLinFactNeighborY="-12856">
        <dgm:presLayoutVars>
          <dgm:chPref val="3"/>
        </dgm:presLayoutVars>
      </dgm:prSet>
      <dgm:spPr/>
    </dgm:pt>
    <dgm:pt modelId="{542D79D1-133A-4053-A7BB-E9CEDBC85F54}" type="pres">
      <dgm:prSet presAssocID="{EBBA0BFE-C76F-49C0-B241-B22E06E1283D}" presName="level3hierChild" presStyleCnt="0"/>
      <dgm:spPr/>
    </dgm:pt>
    <dgm:pt modelId="{890D9058-B35F-4BC5-80E0-F92676E1B13E}" type="pres">
      <dgm:prSet presAssocID="{0B0E3A04-459A-4F78-BC40-686589284366}" presName="conn2-1" presStyleLbl="parChTrans1D2" presStyleIdx="1" presStyleCnt="3"/>
      <dgm:spPr/>
    </dgm:pt>
    <dgm:pt modelId="{1B34D868-A36D-461D-9C04-5D3A5322A972}" type="pres">
      <dgm:prSet presAssocID="{0B0E3A04-459A-4F78-BC40-686589284366}" presName="connTx" presStyleLbl="parChTrans1D2" presStyleIdx="1" presStyleCnt="3"/>
      <dgm:spPr/>
    </dgm:pt>
    <dgm:pt modelId="{DB14E3F9-4128-47BB-A4C3-B5301F6954B2}" type="pres">
      <dgm:prSet presAssocID="{DE94A821-D26E-451D-940B-E96AEA7EDE49}" presName="root2" presStyleCnt="0"/>
      <dgm:spPr/>
    </dgm:pt>
    <dgm:pt modelId="{522037C4-F3F1-4E9E-93FB-C961F20012C3}" type="pres">
      <dgm:prSet presAssocID="{DE94A821-D26E-451D-940B-E96AEA7EDE49}" presName="LevelTwoTextNode" presStyleLbl="node2" presStyleIdx="1" presStyleCnt="3" custLinFactNeighborX="1473" custLinFactNeighborY="2416">
        <dgm:presLayoutVars>
          <dgm:chPref val="3"/>
        </dgm:presLayoutVars>
      </dgm:prSet>
      <dgm:spPr/>
    </dgm:pt>
    <dgm:pt modelId="{A8F09EED-ABB0-4AC7-B54D-F39270FBD471}" type="pres">
      <dgm:prSet presAssocID="{DE94A821-D26E-451D-940B-E96AEA7EDE49}" presName="level3hierChild" presStyleCnt="0"/>
      <dgm:spPr/>
    </dgm:pt>
    <dgm:pt modelId="{96DC4BFA-2CA7-4875-832B-961953C0D99A}" type="pres">
      <dgm:prSet presAssocID="{2B070F6E-DF1A-4036-955A-A879D943B4EF}" presName="conn2-1" presStyleLbl="parChTrans1D2" presStyleIdx="2" presStyleCnt="3"/>
      <dgm:spPr/>
    </dgm:pt>
    <dgm:pt modelId="{658B0739-7AA4-439F-9BEE-2ECD4F560AD4}" type="pres">
      <dgm:prSet presAssocID="{2B070F6E-DF1A-4036-955A-A879D943B4EF}" presName="connTx" presStyleLbl="parChTrans1D2" presStyleIdx="2" presStyleCnt="3"/>
      <dgm:spPr/>
    </dgm:pt>
    <dgm:pt modelId="{95EE7CA7-E409-4CF1-AE99-E35B54B2B2FD}" type="pres">
      <dgm:prSet presAssocID="{5819408D-F058-4468-8D16-9666C48BADA1}" presName="root2" presStyleCnt="0"/>
      <dgm:spPr/>
    </dgm:pt>
    <dgm:pt modelId="{DA853712-54FD-4C30-A847-83628E6359DA}" type="pres">
      <dgm:prSet presAssocID="{5819408D-F058-4468-8D16-9666C48BADA1}" presName="LevelTwoTextNode" presStyleLbl="node2" presStyleIdx="2" presStyleCnt="3" custLinFactNeighborX="1473">
        <dgm:presLayoutVars>
          <dgm:chPref val="3"/>
        </dgm:presLayoutVars>
      </dgm:prSet>
      <dgm:spPr/>
    </dgm:pt>
    <dgm:pt modelId="{39F1128F-BB16-4DE4-9459-B31ED4BE4CFE}" type="pres">
      <dgm:prSet presAssocID="{5819408D-F058-4468-8D16-9666C48BADA1}" presName="level3hierChild" presStyleCnt="0"/>
      <dgm:spPr/>
    </dgm:pt>
  </dgm:ptLst>
  <dgm:cxnLst>
    <dgm:cxn modelId="{B1D52712-056B-46EA-B8A8-AC7D7D38193A}" type="presOf" srcId="{BEC1B57E-3130-461F-AA43-2C230A82E8E6}" destId="{823BBD2E-2A03-402C-95E7-ED96F50EC2BC}" srcOrd="0" destOrd="0" presId="urn:microsoft.com/office/officeart/2008/layout/HorizontalMultiLevelHierarchy"/>
    <dgm:cxn modelId="{CEA1C81A-D583-428E-A73E-62E242378B15}" type="presOf" srcId="{49C1226E-084E-4D2C-A429-53B94B7F3E63}" destId="{8403E250-3BC5-478B-88F6-E4CCB0EA7D81}" srcOrd="1" destOrd="0" presId="urn:microsoft.com/office/officeart/2008/layout/HorizontalMultiLevelHierarchy"/>
    <dgm:cxn modelId="{E3A82A7A-D980-4334-808F-55EDC3500F83}" type="presOf" srcId="{5819408D-F058-4468-8D16-9666C48BADA1}" destId="{DA853712-54FD-4C30-A847-83628E6359DA}" srcOrd="0" destOrd="0" presId="urn:microsoft.com/office/officeart/2008/layout/HorizontalMultiLevelHierarchy"/>
    <dgm:cxn modelId="{99FF845A-9A14-4D35-BD7F-FAA1099BABAC}" srcId="{BEC1B57E-3130-461F-AA43-2C230A82E8E6}" destId="{DE94A821-D26E-451D-940B-E96AEA7EDE49}" srcOrd="1" destOrd="0" parTransId="{0B0E3A04-459A-4F78-BC40-686589284366}" sibTransId="{7748933E-BC7F-4D65-B41B-447B12B02177}"/>
    <dgm:cxn modelId="{1742CF87-77EF-4308-8BAC-69069DA52A9C}" type="presOf" srcId="{0B0E3A04-459A-4F78-BC40-686589284366}" destId="{1B34D868-A36D-461D-9C04-5D3A5322A972}" srcOrd="1" destOrd="0" presId="urn:microsoft.com/office/officeart/2008/layout/HorizontalMultiLevelHierarchy"/>
    <dgm:cxn modelId="{BEF71694-5821-4F23-902D-03E9862CB1A8}" type="presOf" srcId="{49C1226E-084E-4D2C-A429-53B94B7F3E63}" destId="{3084823A-67F6-4263-BFBB-60A8CC358B86}" srcOrd="0" destOrd="0" presId="urn:microsoft.com/office/officeart/2008/layout/HorizontalMultiLevelHierarchy"/>
    <dgm:cxn modelId="{691EE7B7-4B36-4354-8462-B5A7864AD77C}" type="presOf" srcId="{2B070F6E-DF1A-4036-955A-A879D943B4EF}" destId="{96DC4BFA-2CA7-4875-832B-961953C0D99A}" srcOrd="0" destOrd="0" presId="urn:microsoft.com/office/officeart/2008/layout/HorizontalMultiLevelHierarchy"/>
    <dgm:cxn modelId="{840487BC-CDC7-416C-93EE-3326C4A74778}" type="presOf" srcId="{DE94A821-D26E-451D-940B-E96AEA7EDE49}" destId="{522037C4-F3F1-4E9E-93FB-C961F20012C3}" srcOrd="0" destOrd="0" presId="urn:microsoft.com/office/officeart/2008/layout/HorizontalMultiLevelHierarchy"/>
    <dgm:cxn modelId="{3FD1F4C0-CDA3-42C1-AB71-C8E406604199}" srcId="{BEC1B57E-3130-461F-AA43-2C230A82E8E6}" destId="{EBBA0BFE-C76F-49C0-B241-B22E06E1283D}" srcOrd="0" destOrd="0" parTransId="{49C1226E-084E-4D2C-A429-53B94B7F3E63}" sibTransId="{78AF9802-AC09-4F13-A5F0-024F3D027817}"/>
    <dgm:cxn modelId="{600E6CC9-1282-492B-9DA5-3C4182B09492}" type="presOf" srcId="{0B0E3A04-459A-4F78-BC40-686589284366}" destId="{890D9058-B35F-4BC5-80E0-F92676E1B13E}" srcOrd="0" destOrd="0" presId="urn:microsoft.com/office/officeart/2008/layout/HorizontalMultiLevelHierarchy"/>
    <dgm:cxn modelId="{09D9F5E5-2B29-405D-98E3-51FDD8CDF9E4}" type="presOf" srcId="{92BFD6FD-A8E1-4E65-BD36-4B2536146AA9}" destId="{927FAFF3-E96A-49EB-ABE7-9A3E2CAC0EA0}" srcOrd="0" destOrd="0" presId="urn:microsoft.com/office/officeart/2008/layout/HorizontalMultiLevelHierarchy"/>
    <dgm:cxn modelId="{3857C2E7-146B-492B-BA76-BBED6DC492BF}" srcId="{BEC1B57E-3130-461F-AA43-2C230A82E8E6}" destId="{5819408D-F058-4468-8D16-9666C48BADA1}" srcOrd="2" destOrd="0" parTransId="{2B070F6E-DF1A-4036-955A-A879D943B4EF}" sibTransId="{BE9F9D4A-055B-4799-BA22-774609ACFD82}"/>
    <dgm:cxn modelId="{3A6DD5F3-B1CF-4D83-AD77-0EE608B812D1}" type="presOf" srcId="{2B070F6E-DF1A-4036-955A-A879D943B4EF}" destId="{658B0739-7AA4-439F-9BEE-2ECD4F560AD4}" srcOrd="1" destOrd="0" presId="urn:microsoft.com/office/officeart/2008/layout/HorizontalMultiLevelHierarchy"/>
    <dgm:cxn modelId="{1FCAB1F5-4785-40B5-9E33-3D35208F736B}" type="presOf" srcId="{EBBA0BFE-C76F-49C0-B241-B22E06E1283D}" destId="{22A4D3D3-E630-4483-BB7C-37662123D16F}" srcOrd="0" destOrd="0" presId="urn:microsoft.com/office/officeart/2008/layout/HorizontalMultiLevelHierarchy"/>
    <dgm:cxn modelId="{C26BBAFF-5067-4907-906E-8CC13AD5247C}" srcId="{92BFD6FD-A8E1-4E65-BD36-4B2536146AA9}" destId="{BEC1B57E-3130-461F-AA43-2C230A82E8E6}" srcOrd="0" destOrd="0" parTransId="{8576EC09-E117-4739-8C13-A0181DA4542C}" sibTransId="{23EAAAD2-1DF5-4B62-9804-0F84203F8D45}"/>
    <dgm:cxn modelId="{B84ADA01-76EF-4055-B6EB-4600AB77E82C}" type="presParOf" srcId="{927FAFF3-E96A-49EB-ABE7-9A3E2CAC0EA0}" destId="{E202EEAF-B862-4963-A2D2-A3404E905BFF}" srcOrd="0" destOrd="0" presId="urn:microsoft.com/office/officeart/2008/layout/HorizontalMultiLevelHierarchy"/>
    <dgm:cxn modelId="{886E63A0-1F75-4550-8EEF-5A99D79A04B8}" type="presParOf" srcId="{E202EEAF-B862-4963-A2D2-A3404E905BFF}" destId="{823BBD2E-2A03-402C-95E7-ED96F50EC2BC}" srcOrd="0" destOrd="0" presId="urn:microsoft.com/office/officeart/2008/layout/HorizontalMultiLevelHierarchy"/>
    <dgm:cxn modelId="{F8BA2523-AE4F-4F3F-B88D-0E311DED7897}" type="presParOf" srcId="{E202EEAF-B862-4963-A2D2-A3404E905BFF}" destId="{E9E60ECC-D9D9-4419-83C0-2BAB85B802F0}" srcOrd="1" destOrd="0" presId="urn:microsoft.com/office/officeart/2008/layout/HorizontalMultiLevelHierarchy"/>
    <dgm:cxn modelId="{0F4D1FA4-F808-433B-BEC4-B95B74EC3C09}" type="presParOf" srcId="{E9E60ECC-D9D9-4419-83C0-2BAB85B802F0}" destId="{3084823A-67F6-4263-BFBB-60A8CC358B86}" srcOrd="0" destOrd="0" presId="urn:microsoft.com/office/officeart/2008/layout/HorizontalMultiLevelHierarchy"/>
    <dgm:cxn modelId="{8936C65C-16B6-4A4A-BCE2-0018E9FA42F6}" type="presParOf" srcId="{3084823A-67F6-4263-BFBB-60A8CC358B86}" destId="{8403E250-3BC5-478B-88F6-E4CCB0EA7D81}" srcOrd="0" destOrd="0" presId="urn:microsoft.com/office/officeart/2008/layout/HorizontalMultiLevelHierarchy"/>
    <dgm:cxn modelId="{DAED4742-0370-45DD-9A75-7E83A507D713}" type="presParOf" srcId="{E9E60ECC-D9D9-4419-83C0-2BAB85B802F0}" destId="{5F79575C-7866-4B02-8B95-44CC73BB6C26}" srcOrd="1" destOrd="0" presId="urn:microsoft.com/office/officeart/2008/layout/HorizontalMultiLevelHierarchy"/>
    <dgm:cxn modelId="{2949785A-419F-4767-A235-C539DC1404E9}" type="presParOf" srcId="{5F79575C-7866-4B02-8B95-44CC73BB6C26}" destId="{22A4D3D3-E630-4483-BB7C-37662123D16F}" srcOrd="0" destOrd="0" presId="urn:microsoft.com/office/officeart/2008/layout/HorizontalMultiLevelHierarchy"/>
    <dgm:cxn modelId="{504AFBDF-3124-4464-B510-E2A12CE6B8E3}" type="presParOf" srcId="{5F79575C-7866-4B02-8B95-44CC73BB6C26}" destId="{542D79D1-133A-4053-A7BB-E9CEDBC85F54}" srcOrd="1" destOrd="0" presId="urn:microsoft.com/office/officeart/2008/layout/HorizontalMultiLevelHierarchy"/>
    <dgm:cxn modelId="{85037A3C-FF75-485A-B36B-1EABC58FE8C3}" type="presParOf" srcId="{E9E60ECC-D9D9-4419-83C0-2BAB85B802F0}" destId="{890D9058-B35F-4BC5-80E0-F92676E1B13E}" srcOrd="2" destOrd="0" presId="urn:microsoft.com/office/officeart/2008/layout/HorizontalMultiLevelHierarchy"/>
    <dgm:cxn modelId="{353F052E-89EA-4D31-BF90-6FE6F776A811}" type="presParOf" srcId="{890D9058-B35F-4BC5-80E0-F92676E1B13E}" destId="{1B34D868-A36D-461D-9C04-5D3A5322A972}" srcOrd="0" destOrd="0" presId="urn:microsoft.com/office/officeart/2008/layout/HorizontalMultiLevelHierarchy"/>
    <dgm:cxn modelId="{8CA7329E-6ACF-4471-8604-34C6E01542C4}" type="presParOf" srcId="{E9E60ECC-D9D9-4419-83C0-2BAB85B802F0}" destId="{DB14E3F9-4128-47BB-A4C3-B5301F6954B2}" srcOrd="3" destOrd="0" presId="urn:microsoft.com/office/officeart/2008/layout/HorizontalMultiLevelHierarchy"/>
    <dgm:cxn modelId="{CC2E0D24-C72E-462B-84A0-61B94A40031F}" type="presParOf" srcId="{DB14E3F9-4128-47BB-A4C3-B5301F6954B2}" destId="{522037C4-F3F1-4E9E-93FB-C961F20012C3}" srcOrd="0" destOrd="0" presId="urn:microsoft.com/office/officeart/2008/layout/HorizontalMultiLevelHierarchy"/>
    <dgm:cxn modelId="{0F401A9D-8872-4EFF-8770-B631E8DFD291}" type="presParOf" srcId="{DB14E3F9-4128-47BB-A4C3-B5301F6954B2}" destId="{A8F09EED-ABB0-4AC7-B54D-F39270FBD471}" srcOrd="1" destOrd="0" presId="urn:microsoft.com/office/officeart/2008/layout/HorizontalMultiLevelHierarchy"/>
    <dgm:cxn modelId="{272DC30E-40B8-487A-AD78-419E4FAAFDA3}" type="presParOf" srcId="{E9E60ECC-D9D9-4419-83C0-2BAB85B802F0}" destId="{96DC4BFA-2CA7-4875-832B-961953C0D99A}" srcOrd="4" destOrd="0" presId="urn:microsoft.com/office/officeart/2008/layout/HorizontalMultiLevelHierarchy"/>
    <dgm:cxn modelId="{AE64ED20-17AB-4F58-A147-C9A4D7B2607A}" type="presParOf" srcId="{96DC4BFA-2CA7-4875-832B-961953C0D99A}" destId="{658B0739-7AA4-439F-9BEE-2ECD4F560AD4}" srcOrd="0" destOrd="0" presId="urn:microsoft.com/office/officeart/2008/layout/HorizontalMultiLevelHierarchy"/>
    <dgm:cxn modelId="{D47AF48A-EF80-4F9A-83FB-9F2022871C05}" type="presParOf" srcId="{E9E60ECC-D9D9-4419-83C0-2BAB85B802F0}" destId="{95EE7CA7-E409-4CF1-AE99-E35B54B2B2FD}" srcOrd="5" destOrd="0" presId="urn:microsoft.com/office/officeart/2008/layout/HorizontalMultiLevelHierarchy"/>
    <dgm:cxn modelId="{729D444F-FBB0-4E44-B75F-5673070DA2C5}" type="presParOf" srcId="{95EE7CA7-E409-4CF1-AE99-E35B54B2B2FD}" destId="{DA853712-54FD-4C30-A847-83628E6359DA}" srcOrd="0" destOrd="0" presId="urn:microsoft.com/office/officeart/2008/layout/HorizontalMultiLevelHierarchy"/>
    <dgm:cxn modelId="{C850E777-40DD-4880-AB82-EBF55E2B047D}" type="presParOf" srcId="{95EE7CA7-E409-4CF1-AE99-E35B54B2B2FD}" destId="{39F1128F-BB16-4DE4-9459-B31ED4BE4CFE}" srcOrd="1" destOrd="0" presId="urn:microsoft.com/office/officeart/2008/layout/HorizontalMultiLevelHierarchy"/>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C4BFA-2CA7-4875-832B-961953C0D99A}">
      <dsp:nvSpPr>
        <dsp:cNvPr id="0" name=""/>
        <dsp:cNvSpPr/>
      </dsp:nvSpPr>
      <dsp:spPr>
        <a:xfrm>
          <a:off x="2329403" y="889453"/>
          <a:ext cx="205393" cy="471171"/>
        </a:xfrm>
        <a:custGeom>
          <a:avLst/>
          <a:gdLst/>
          <a:ahLst/>
          <a:cxnLst/>
          <a:rect l="0" t="0" r="0" b="0"/>
          <a:pathLst>
            <a:path>
              <a:moveTo>
                <a:pt x="205393" y="0"/>
              </a:moveTo>
              <a:lnTo>
                <a:pt x="102696" y="0"/>
              </a:lnTo>
              <a:lnTo>
                <a:pt x="102696" y="471171"/>
              </a:lnTo>
              <a:lnTo>
                <a:pt x="0" y="4711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19249" y="1112189"/>
        <a:ext cx="25699" cy="25699"/>
      </dsp:txXfrm>
    </dsp:sp>
    <dsp:sp modelId="{890D9058-B35F-4BC5-80E0-F92676E1B13E}">
      <dsp:nvSpPr>
        <dsp:cNvPr id="0" name=""/>
        <dsp:cNvSpPr/>
      </dsp:nvSpPr>
      <dsp:spPr>
        <a:xfrm>
          <a:off x="2329403" y="843733"/>
          <a:ext cx="205393" cy="91440"/>
        </a:xfrm>
        <a:custGeom>
          <a:avLst/>
          <a:gdLst/>
          <a:ahLst/>
          <a:cxnLst/>
          <a:rect l="0" t="0" r="0" b="0"/>
          <a:pathLst>
            <a:path>
              <a:moveTo>
                <a:pt x="205393" y="45720"/>
              </a:moveTo>
              <a:lnTo>
                <a:pt x="102696" y="45720"/>
              </a:lnTo>
              <a:lnTo>
                <a:pt x="102696" y="102566"/>
              </a:lnTo>
              <a:lnTo>
                <a:pt x="0" y="1025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26771" y="884125"/>
        <a:ext cx="10655" cy="10655"/>
      </dsp:txXfrm>
    </dsp:sp>
    <dsp:sp modelId="{3084823A-67F6-4263-BFBB-60A8CC358B86}">
      <dsp:nvSpPr>
        <dsp:cNvPr id="0" name=""/>
        <dsp:cNvSpPr/>
      </dsp:nvSpPr>
      <dsp:spPr>
        <a:xfrm>
          <a:off x="2329403" y="423510"/>
          <a:ext cx="205393" cy="465942"/>
        </a:xfrm>
        <a:custGeom>
          <a:avLst/>
          <a:gdLst/>
          <a:ahLst/>
          <a:cxnLst/>
          <a:rect l="0" t="0" r="0" b="0"/>
          <a:pathLst>
            <a:path>
              <a:moveTo>
                <a:pt x="205393" y="465942"/>
              </a:moveTo>
              <a:lnTo>
                <a:pt x="102696" y="465942"/>
              </a:lnTo>
              <a:lnTo>
                <a:pt x="102696" y="0"/>
              </a:lnTo>
              <a:lnTo>
                <a:pt x="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19369" y="643752"/>
        <a:ext cx="25460" cy="25460"/>
      </dsp:txXfrm>
    </dsp:sp>
    <dsp:sp modelId="{823BBD2E-2A03-402C-95E7-ED96F50EC2BC}">
      <dsp:nvSpPr>
        <dsp:cNvPr id="0" name=""/>
        <dsp:cNvSpPr/>
      </dsp:nvSpPr>
      <dsp:spPr>
        <a:xfrm rot="5400000">
          <a:off x="1814338" y="720457"/>
          <a:ext cx="1778907" cy="337992"/>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Exit Skills</a:t>
          </a:r>
        </a:p>
      </dsp:txBody>
      <dsp:txXfrm>
        <a:off x="1814338" y="720457"/>
        <a:ext cx="1778907" cy="337992"/>
      </dsp:txXfrm>
    </dsp:sp>
    <dsp:sp modelId="{22A4D3D3-E630-4483-BB7C-37662123D16F}">
      <dsp:nvSpPr>
        <dsp:cNvPr id="0" name=""/>
        <dsp:cNvSpPr/>
      </dsp:nvSpPr>
      <dsp:spPr>
        <a:xfrm>
          <a:off x="1171255" y="205833"/>
          <a:ext cx="1158147" cy="435354"/>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Learning  Target</a:t>
          </a:r>
        </a:p>
      </dsp:txBody>
      <dsp:txXfrm>
        <a:off x="1171255" y="205833"/>
        <a:ext cx="1158147" cy="435354"/>
      </dsp:txXfrm>
    </dsp:sp>
    <dsp:sp modelId="{522037C4-F3F1-4E9E-93FB-C961F20012C3}">
      <dsp:nvSpPr>
        <dsp:cNvPr id="0" name=""/>
        <dsp:cNvSpPr/>
      </dsp:nvSpPr>
      <dsp:spPr>
        <a:xfrm>
          <a:off x="1220788" y="777304"/>
          <a:ext cx="1108614" cy="337992"/>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Learning Target</a:t>
          </a:r>
        </a:p>
      </dsp:txBody>
      <dsp:txXfrm>
        <a:off x="1220788" y="777304"/>
        <a:ext cx="1108614" cy="337992"/>
      </dsp:txXfrm>
    </dsp:sp>
    <dsp:sp modelId="{DA853712-54FD-4C30-A847-83628E6359DA}">
      <dsp:nvSpPr>
        <dsp:cNvPr id="0" name=""/>
        <dsp:cNvSpPr/>
      </dsp:nvSpPr>
      <dsp:spPr>
        <a:xfrm>
          <a:off x="1220788" y="1191628"/>
          <a:ext cx="1108614" cy="337992"/>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Learning Target</a:t>
          </a:r>
        </a:p>
      </dsp:txBody>
      <dsp:txXfrm>
        <a:off x="1220788" y="1191628"/>
        <a:ext cx="1108614" cy="337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C4BFA-2CA7-4875-832B-961953C0D99A}">
      <dsp:nvSpPr>
        <dsp:cNvPr id="0" name=""/>
        <dsp:cNvSpPr/>
      </dsp:nvSpPr>
      <dsp:spPr>
        <a:xfrm>
          <a:off x="2304636" y="889453"/>
          <a:ext cx="205393" cy="422490"/>
        </a:xfrm>
        <a:custGeom>
          <a:avLst/>
          <a:gdLst/>
          <a:ahLst/>
          <a:cxnLst/>
          <a:rect l="0" t="0" r="0" b="0"/>
          <a:pathLst>
            <a:path>
              <a:moveTo>
                <a:pt x="205393" y="0"/>
              </a:moveTo>
              <a:lnTo>
                <a:pt x="102696" y="0"/>
              </a:lnTo>
              <a:lnTo>
                <a:pt x="102696" y="422490"/>
              </a:lnTo>
              <a:lnTo>
                <a:pt x="0" y="4224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95588" y="1088954"/>
        <a:ext cx="23488" cy="23488"/>
      </dsp:txXfrm>
    </dsp:sp>
    <dsp:sp modelId="{890D9058-B35F-4BC5-80E0-F92676E1B13E}">
      <dsp:nvSpPr>
        <dsp:cNvPr id="0" name=""/>
        <dsp:cNvSpPr/>
      </dsp:nvSpPr>
      <dsp:spPr>
        <a:xfrm>
          <a:off x="2304636" y="843733"/>
          <a:ext cx="205393" cy="91440"/>
        </a:xfrm>
        <a:custGeom>
          <a:avLst/>
          <a:gdLst/>
          <a:ahLst/>
          <a:cxnLst/>
          <a:rect l="0" t="0" r="0" b="0"/>
          <a:pathLst>
            <a:path>
              <a:moveTo>
                <a:pt x="205393" y="45720"/>
              </a:moveTo>
              <a:lnTo>
                <a:pt x="102696" y="45720"/>
              </a:lnTo>
              <a:lnTo>
                <a:pt x="102696" y="53885"/>
              </a:lnTo>
              <a:lnTo>
                <a:pt x="0" y="538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02194" y="884314"/>
        <a:ext cx="10277" cy="10277"/>
      </dsp:txXfrm>
    </dsp:sp>
    <dsp:sp modelId="{3084823A-67F6-4263-BFBB-60A8CC358B86}">
      <dsp:nvSpPr>
        <dsp:cNvPr id="0" name=""/>
        <dsp:cNvSpPr/>
      </dsp:nvSpPr>
      <dsp:spPr>
        <a:xfrm>
          <a:off x="2304636" y="423510"/>
          <a:ext cx="205393" cy="465942"/>
        </a:xfrm>
        <a:custGeom>
          <a:avLst/>
          <a:gdLst/>
          <a:ahLst/>
          <a:cxnLst/>
          <a:rect l="0" t="0" r="0" b="0"/>
          <a:pathLst>
            <a:path>
              <a:moveTo>
                <a:pt x="205393" y="465942"/>
              </a:moveTo>
              <a:lnTo>
                <a:pt x="102696" y="465942"/>
              </a:lnTo>
              <a:lnTo>
                <a:pt x="102696" y="0"/>
              </a:lnTo>
              <a:lnTo>
                <a:pt x="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94603" y="643752"/>
        <a:ext cx="25460" cy="25460"/>
      </dsp:txXfrm>
    </dsp:sp>
    <dsp:sp modelId="{823BBD2E-2A03-402C-95E7-ED96F50EC2BC}">
      <dsp:nvSpPr>
        <dsp:cNvPr id="0" name=""/>
        <dsp:cNvSpPr/>
      </dsp:nvSpPr>
      <dsp:spPr>
        <a:xfrm rot="5400000">
          <a:off x="1789572" y="720457"/>
          <a:ext cx="1778907" cy="337992"/>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Exit Skills</a:t>
          </a:r>
        </a:p>
      </dsp:txBody>
      <dsp:txXfrm>
        <a:off x="1789572" y="720457"/>
        <a:ext cx="1778907" cy="337992"/>
      </dsp:txXfrm>
    </dsp:sp>
    <dsp:sp modelId="{22A4D3D3-E630-4483-BB7C-37662123D16F}">
      <dsp:nvSpPr>
        <dsp:cNvPr id="0" name=""/>
        <dsp:cNvSpPr/>
      </dsp:nvSpPr>
      <dsp:spPr>
        <a:xfrm>
          <a:off x="1196021" y="254514"/>
          <a:ext cx="1108614" cy="337992"/>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Learning Target</a:t>
          </a:r>
        </a:p>
      </dsp:txBody>
      <dsp:txXfrm>
        <a:off x="1196021" y="254514"/>
        <a:ext cx="1108614" cy="337992"/>
      </dsp:txXfrm>
    </dsp:sp>
    <dsp:sp modelId="{522037C4-F3F1-4E9E-93FB-C961F20012C3}">
      <dsp:nvSpPr>
        <dsp:cNvPr id="0" name=""/>
        <dsp:cNvSpPr/>
      </dsp:nvSpPr>
      <dsp:spPr>
        <a:xfrm>
          <a:off x="1196021" y="728623"/>
          <a:ext cx="1108614" cy="337992"/>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Learning Target</a:t>
          </a:r>
        </a:p>
      </dsp:txBody>
      <dsp:txXfrm>
        <a:off x="1196021" y="728623"/>
        <a:ext cx="1108614" cy="337992"/>
      </dsp:txXfrm>
    </dsp:sp>
    <dsp:sp modelId="{DA853712-54FD-4C30-A847-83628E6359DA}">
      <dsp:nvSpPr>
        <dsp:cNvPr id="0" name=""/>
        <dsp:cNvSpPr/>
      </dsp:nvSpPr>
      <dsp:spPr>
        <a:xfrm>
          <a:off x="1196021" y="1142947"/>
          <a:ext cx="1108614" cy="337992"/>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Learning Target</a:t>
          </a:r>
        </a:p>
      </dsp:txBody>
      <dsp:txXfrm>
        <a:off x="1196021" y="1142947"/>
        <a:ext cx="1108614" cy="3379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C4BFA-2CA7-4875-832B-961953C0D99A}">
      <dsp:nvSpPr>
        <dsp:cNvPr id="0" name=""/>
        <dsp:cNvSpPr/>
      </dsp:nvSpPr>
      <dsp:spPr>
        <a:xfrm>
          <a:off x="2304636" y="889453"/>
          <a:ext cx="205393" cy="422490"/>
        </a:xfrm>
        <a:custGeom>
          <a:avLst/>
          <a:gdLst/>
          <a:ahLst/>
          <a:cxnLst/>
          <a:rect l="0" t="0" r="0" b="0"/>
          <a:pathLst>
            <a:path>
              <a:moveTo>
                <a:pt x="205393" y="0"/>
              </a:moveTo>
              <a:lnTo>
                <a:pt x="102696" y="0"/>
              </a:lnTo>
              <a:lnTo>
                <a:pt x="102696" y="422490"/>
              </a:lnTo>
              <a:lnTo>
                <a:pt x="0" y="4224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95588" y="1088954"/>
        <a:ext cx="23488" cy="23488"/>
      </dsp:txXfrm>
    </dsp:sp>
    <dsp:sp modelId="{890D9058-B35F-4BC5-80E0-F92676E1B13E}">
      <dsp:nvSpPr>
        <dsp:cNvPr id="0" name=""/>
        <dsp:cNvSpPr/>
      </dsp:nvSpPr>
      <dsp:spPr>
        <a:xfrm>
          <a:off x="2304636" y="843733"/>
          <a:ext cx="205393" cy="91440"/>
        </a:xfrm>
        <a:custGeom>
          <a:avLst/>
          <a:gdLst/>
          <a:ahLst/>
          <a:cxnLst/>
          <a:rect l="0" t="0" r="0" b="0"/>
          <a:pathLst>
            <a:path>
              <a:moveTo>
                <a:pt x="205393" y="45720"/>
              </a:moveTo>
              <a:lnTo>
                <a:pt x="102696" y="45720"/>
              </a:lnTo>
              <a:lnTo>
                <a:pt x="102696" y="53885"/>
              </a:lnTo>
              <a:lnTo>
                <a:pt x="0" y="538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02194" y="884314"/>
        <a:ext cx="10277" cy="10277"/>
      </dsp:txXfrm>
    </dsp:sp>
    <dsp:sp modelId="{3084823A-67F6-4263-BFBB-60A8CC358B86}">
      <dsp:nvSpPr>
        <dsp:cNvPr id="0" name=""/>
        <dsp:cNvSpPr/>
      </dsp:nvSpPr>
      <dsp:spPr>
        <a:xfrm>
          <a:off x="2304636" y="423510"/>
          <a:ext cx="205393" cy="465942"/>
        </a:xfrm>
        <a:custGeom>
          <a:avLst/>
          <a:gdLst/>
          <a:ahLst/>
          <a:cxnLst/>
          <a:rect l="0" t="0" r="0" b="0"/>
          <a:pathLst>
            <a:path>
              <a:moveTo>
                <a:pt x="205393" y="465942"/>
              </a:moveTo>
              <a:lnTo>
                <a:pt x="102696" y="465942"/>
              </a:lnTo>
              <a:lnTo>
                <a:pt x="102696" y="0"/>
              </a:lnTo>
              <a:lnTo>
                <a:pt x="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94603" y="643752"/>
        <a:ext cx="25460" cy="25460"/>
      </dsp:txXfrm>
    </dsp:sp>
    <dsp:sp modelId="{823BBD2E-2A03-402C-95E7-ED96F50EC2BC}">
      <dsp:nvSpPr>
        <dsp:cNvPr id="0" name=""/>
        <dsp:cNvSpPr/>
      </dsp:nvSpPr>
      <dsp:spPr>
        <a:xfrm rot="5400000">
          <a:off x="2004419" y="720457"/>
          <a:ext cx="1349212" cy="337992"/>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Exit Skills</a:t>
          </a:r>
        </a:p>
      </dsp:txBody>
      <dsp:txXfrm>
        <a:off x="2004419" y="720457"/>
        <a:ext cx="1349212" cy="337992"/>
      </dsp:txXfrm>
    </dsp:sp>
    <dsp:sp modelId="{22A4D3D3-E630-4483-BB7C-37662123D16F}">
      <dsp:nvSpPr>
        <dsp:cNvPr id="0" name=""/>
        <dsp:cNvSpPr/>
      </dsp:nvSpPr>
      <dsp:spPr>
        <a:xfrm>
          <a:off x="1196021" y="254514"/>
          <a:ext cx="1108614" cy="337992"/>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Learning Target</a:t>
          </a:r>
        </a:p>
      </dsp:txBody>
      <dsp:txXfrm>
        <a:off x="1196021" y="254514"/>
        <a:ext cx="1108614" cy="337992"/>
      </dsp:txXfrm>
    </dsp:sp>
    <dsp:sp modelId="{522037C4-F3F1-4E9E-93FB-C961F20012C3}">
      <dsp:nvSpPr>
        <dsp:cNvPr id="0" name=""/>
        <dsp:cNvSpPr/>
      </dsp:nvSpPr>
      <dsp:spPr>
        <a:xfrm>
          <a:off x="1196021" y="728623"/>
          <a:ext cx="1108614" cy="337992"/>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Learning Target</a:t>
          </a:r>
        </a:p>
      </dsp:txBody>
      <dsp:txXfrm>
        <a:off x="1196021" y="728623"/>
        <a:ext cx="1108614" cy="337992"/>
      </dsp:txXfrm>
    </dsp:sp>
    <dsp:sp modelId="{DA853712-54FD-4C30-A847-83628E6359DA}">
      <dsp:nvSpPr>
        <dsp:cNvPr id="0" name=""/>
        <dsp:cNvSpPr/>
      </dsp:nvSpPr>
      <dsp:spPr>
        <a:xfrm>
          <a:off x="1196021" y="1142947"/>
          <a:ext cx="1108614" cy="337992"/>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Learning Target</a:t>
          </a:r>
        </a:p>
      </dsp:txBody>
      <dsp:txXfrm>
        <a:off x="1196021" y="1142947"/>
        <a:ext cx="1108614" cy="337992"/>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39547-4D99-4D6C-9D09-D5DC4794033D}" type="datetimeFigureOut">
              <a:rPr lang="en-US" smtClean="0"/>
              <a:t>2/9/2018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A69E0-90DF-4A44-BD82-CC3B424DF27D}" type="slidenum">
              <a:rPr lang="en-US" smtClean="0"/>
              <a:t>‹#›</a:t>
            </a:fld>
            <a:endParaRPr lang="en-US"/>
          </a:p>
        </p:txBody>
      </p:sp>
    </p:spTree>
    <p:extLst>
      <p:ext uri="{BB962C8B-B14F-4D97-AF65-F5344CB8AC3E}">
        <p14:creationId xmlns:p14="http://schemas.microsoft.com/office/powerpoint/2010/main" val="2156213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C5E585-5185-492F-BA2A-09869AEB1285}" type="slidenum">
              <a:rPr lang="en-US" smtClean="0"/>
              <a:t>3</a:t>
            </a:fld>
            <a:endParaRPr lang="en-US"/>
          </a:p>
        </p:txBody>
      </p:sp>
    </p:spTree>
    <p:extLst>
      <p:ext uri="{BB962C8B-B14F-4D97-AF65-F5344CB8AC3E}">
        <p14:creationId xmlns:p14="http://schemas.microsoft.com/office/powerpoint/2010/main" val="1140980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Before I continue,</a:t>
            </a:r>
            <a:r>
              <a:rPr lang="en-US" baseline="0" dirty="0"/>
              <a:t> it would probably be a good idea to address the </a:t>
            </a:r>
            <a:r>
              <a:rPr lang="en-US" baseline="0" dirty="0" err="1"/>
              <a:t>SLOephant</a:t>
            </a:r>
            <a:r>
              <a:rPr lang="en-US" baseline="0" dirty="0"/>
              <a:t> in the room…</a:t>
            </a:r>
            <a:endParaRPr lang="en-US" dirty="0"/>
          </a:p>
        </p:txBody>
      </p:sp>
      <p:sp>
        <p:nvSpPr>
          <p:cNvPr id="4" name="Slide Number Placeholder 3"/>
          <p:cNvSpPr>
            <a:spLocks noGrp="1"/>
          </p:cNvSpPr>
          <p:nvPr>
            <p:ph type="sldNum" sz="quarter" idx="10"/>
          </p:nvPr>
        </p:nvSpPr>
        <p:spPr/>
        <p:txBody>
          <a:bodyPr/>
          <a:lstStyle/>
          <a:p>
            <a:fld id="{5FC5E585-5185-492F-BA2A-09869AEB1285}" type="slidenum">
              <a:rPr lang="en-US" smtClean="0"/>
              <a:t>14</a:t>
            </a:fld>
            <a:endParaRPr lang="en-US"/>
          </a:p>
        </p:txBody>
      </p:sp>
    </p:spTree>
    <p:extLst>
      <p:ext uri="{BB962C8B-B14F-4D97-AF65-F5344CB8AC3E}">
        <p14:creationId xmlns:p14="http://schemas.microsoft.com/office/powerpoint/2010/main" val="250569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C5E585-5185-492F-BA2A-09869AEB1285}" type="slidenum">
              <a:rPr lang="en-US" smtClean="0"/>
              <a:t>39</a:t>
            </a:fld>
            <a:endParaRPr lang="en-US"/>
          </a:p>
        </p:txBody>
      </p:sp>
    </p:spTree>
    <p:extLst>
      <p:ext uri="{BB962C8B-B14F-4D97-AF65-F5344CB8AC3E}">
        <p14:creationId xmlns:p14="http://schemas.microsoft.com/office/powerpoint/2010/main" val="1962026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1F71B2-0ADC-4162-89C9-E98A398289E0}"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7899E-2184-45F1-A14C-CEB98631634C}" type="slidenum">
              <a:rPr lang="en-US" smtClean="0"/>
              <a:t>‹#›</a:t>
            </a:fld>
            <a:endParaRPr lang="en-US"/>
          </a:p>
        </p:txBody>
      </p:sp>
    </p:spTree>
    <p:extLst>
      <p:ext uri="{BB962C8B-B14F-4D97-AF65-F5344CB8AC3E}">
        <p14:creationId xmlns:p14="http://schemas.microsoft.com/office/powerpoint/2010/main" val="303446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1F71B2-0ADC-4162-89C9-E98A398289E0}"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7899E-2184-45F1-A14C-CEB98631634C}" type="slidenum">
              <a:rPr lang="en-US" smtClean="0"/>
              <a:t>‹#›</a:t>
            </a:fld>
            <a:endParaRPr lang="en-US"/>
          </a:p>
        </p:txBody>
      </p:sp>
    </p:spTree>
    <p:extLst>
      <p:ext uri="{BB962C8B-B14F-4D97-AF65-F5344CB8AC3E}">
        <p14:creationId xmlns:p14="http://schemas.microsoft.com/office/powerpoint/2010/main" val="2586027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1F71B2-0ADC-4162-89C9-E98A398289E0}"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7899E-2184-45F1-A14C-CEB98631634C}" type="slidenum">
              <a:rPr lang="en-US" smtClean="0"/>
              <a:t>‹#›</a:t>
            </a:fld>
            <a:endParaRPr lang="en-US"/>
          </a:p>
        </p:txBody>
      </p:sp>
    </p:spTree>
    <p:extLst>
      <p:ext uri="{BB962C8B-B14F-4D97-AF65-F5344CB8AC3E}">
        <p14:creationId xmlns:p14="http://schemas.microsoft.com/office/powerpoint/2010/main" val="4053741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98600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1F71B2-0ADC-4162-89C9-E98A398289E0}"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7899E-2184-45F1-A14C-CEB98631634C}" type="slidenum">
              <a:rPr lang="en-US" smtClean="0"/>
              <a:t>‹#›</a:t>
            </a:fld>
            <a:endParaRPr lang="en-US"/>
          </a:p>
        </p:txBody>
      </p:sp>
    </p:spTree>
    <p:extLst>
      <p:ext uri="{BB962C8B-B14F-4D97-AF65-F5344CB8AC3E}">
        <p14:creationId xmlns:p14="http://schemas.microsoft.com/office/powerpoint/2010/main" val="1392860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1F71B2-0ADC-4162-89C9-E98A398289E0}" type="datetimeFigureOut">
              <a:rPr lang="en-US" smtClean="0"/>
              <a:t>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D7899E-2184-45F1-A14C-CEB98631634C}" type="slidenum">
              <a:rPr lang="en-US" smtClean="0"/>
              <a:t>‹#›</a:t>
            </a:fld>
            <a:endParaRPr lang="en-US"/>
          </a:p>
        </p:txBody>
      </p:sp>
    </p:spTree>
    <p:extLst>
      <p:ext uri="{BB962C8B-B14F-4D97-AF65-F5344CB8AC3E}">
        <p14:creationId xmlns:p14="http://schemas.microsoft.com/office/powerpoint/2010/main" val="313669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1F71B2-0ADC-4162-89C9-E98A398289E0}" type="datetimeFigureOut">
              <a:rPr lang="en-US" smtClean="0"/>
              <a:t>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D7899E-2184-45F1-A14C-CEB98631634C}" type="slidenum">
              <a:rPr lang="en-US" smtClean="0"/>
              <a:t>‹#›</a:t>
            </a:fld>
            <a:endParaRPr lang="en-US"/>
          </a:p>
        </p:txBody>
      </p:sp>
    </p:spTree>
    <p:extLst>
      <p:ext uri="{BB962C8B-B14F-4D97-AF65-F5344CB8AC3E}">
        <p14:creationId xmlns:p14="http://schemas.microsoft.com/office/powerpoint/2010/main" val="86257496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1F71B2-0ADC-4162-89C9-E98A398289E0}" type="datetimeFigureOut">
              <a:rPr lang="en-US" smtClean="0"/>
              <a:t>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D7899E-2184-45F1-A14C-CEB98631634C}" type="slidenum">
              <a:rPr lang="en-US" smtClean="0"/>
              <a:t>‹#›</a:t>
            </a:fld>
            <a:endParaRPr lang="en-US"/>
          </a:p>
        </p:txBody>
      </p:sp>
    </p:spTree>
    <p:extLst>
      <p:ext uri="{BB962C8B-B14F-4D97-AF65-F5344CB8AC3E}">
        <p14:creationId xmlns:p14="http://schemas.microsoft.com/office/powerpoint/2010/main" val="192266744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1F71B2-0ADC-4162-89C9-E98A398289E0}" type="datetimeFigureOut">
              <a:rPr lang="en-US" smtClean="0"/>
              <a:t>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D7899E-2184-45F1-A14C-CEB98631634C}" type="slidenum">
              <a:rPr lang="en-US" smtClean="0"/>
              <a:t>‹#›</a:t>
            </a:fld>
            <a:endParaRPr lang="en-US"/>
          </a:p>
        </p:txBody>
      </p:sp>
    </p:spTree>
    <p:extLst>
      <p:ext uri="{BB962C8B-B14F-4D97-AF65-F5344CB8AC3E}">
        <p14:creationId xmlns:p14="http://schemas.microsoft.com/office/powerpoint/2010/main" val="3227755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a">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32913" y="6356351"/>
            <a:ext cx="2288745" cy="365125"/>
          </a:xfrm>
        </p:spPr>
        <p:txBody>
          <a:bodyPr/>
          <a:lstStyle>
            <a:lvl1pPr algn="ctr">
              <a:defRPr b="1">
                <a:solidFill>
                  <a:srgbClr val="002060"/>
                </a:solidFill>
                <a:latin typeface="Segoe Script" panose="030B0504020000000003" pitchFamily="66" charset="0"/>
                <a:cs typeface="Segoe UI" panose="020B0502040204020203" pitchFamily="34" charset="0"/>
              </a:defRPr>
            </a:lvl1pPr>
          </a:lstStyle>
          <a:p>
            <a:r>
              <a:rPr lang="en-US" dirty="0"/>
              <a:t>SLO-Centric Instruction</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endParaRPr lang="en-US" dirty="0"/>
          </a:p>
        </p:txBody>
      </p:sp>
      <p:grpSp>
        <p:nvGrpSpPr>
          <p:cNvPr id="5" name="Group 4">
            <a:extLst>
              <a:ext uri="{FF2B5EF4-FFF2-40B4-BE49-F238E27FC236}">
                <a16:creationId xmlns:a16="http://schemas.microsoft.com/office/drawing/2014/main" id="{80DA59D3-4D56-49C9-88FB-91A1001DA9CC}"/>
              </a:ext>
            </a:extLst>
          </p:cNvPr>
          <p:cNvGrpSpPr/>
          <p:nvPr userDrawn="1"/>
        </p:nvGrpSpPr>
        <p:grpSpPr>
          <a:xfrm>
            <a:off x="373650" y="5889345"/>
            <a:ext cx="509999" cy="470561"/>
            <a:chOff x="3243304" y="3800428"/>
            <a:chExt cx="2588758" cy="2200136"/>
          </a:xfrm>
        </p:grpSpPr>
        <p:sp>
          <p:nvSpPr>
            <p:cNvPr id="6" name="Star: 5 Points 5">
              <a:extLst>
                <a:ext uri="{FF2B5EF4-FFF2-40B4-BE49-F238E27FC236}">
                  <a16:creationId xmlns:a16="http://schemas.microsoft.com/office/drawing/2014/main" id="{ABD1BB5F-243A-4F27-A0DF-7605E1582189}"/>
                </a:ext>
              </a:extLst>
            </p:cNvPr>
            <p:cNvSpPr/>
            <p:nvPr/>
          </p:nvSpPr>
          <p:spPr>
            <a:xfrm rot="1095821">
              <a:off x="3243304" y="3800428"/>
              <a:ext cx="2588758" cy="2200136"/>
            </a:xfrm>
            <a:prstGeom prst="star5">
              <a:avLst/>
            </a:prstGeom>
            <a:solidFill>
              <a:schemeClr val="accent3">
                <a:lumMod val="40000"/>
                <a:lumOff val="60000"/>
              </a:schemeClr>
            </a:solidFill>
            <a:ln>
              <a:solidFill>
                <a:schemeClr val="bg1">
                  <a:lumMod val="65000"/>
                </a:schemeClr>
              </a:solidFill>
            </a:ln>
            <a:effectLst>
              <a:outerShdw blurRad="76200" dir="18900000" sy="23000" kx="-1200000" algn="bl" rotWithShape="0">
                <a:prstClr val="black">
                  <a:alpha val="20000"/>
                </a:prstClr>
              </a:outerShdw>
              <a:softEdge rad="63500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D7873E7-9469-47AC-AAD1-B860E4CAF296}"/>
                </a:ext>
              </a:extLst>
            </p:cNvPr>
            <p:cNvGrpSpPr/>
            <p:nvPr/>
          </p:nvGrpSpPr>
          <p:grpSpPr>
            <a:xfrm rot="2197834">
              <a:off x="3745212" y="4423098"/>
              <a:ext cx="1546715" cy="1182910"/>
              <a:chOff x="3593912" y="3617634"/>
              <a:chExt cx="2261299" cy="1959218"/>
            </a:xfrm>
          </p:grpSpPr>
          <p:grpSp>
            <p:nvGrpSpPr>
              <p:cNvPr id="8" name="Group 7">
                <a:extLst>
                  <a:ext uri="{FF2B5EF4-FFF2-40B4-BE49-F238E27FC236}">
                    <a16:creationId xmlns:a16="http://schemas.microsoft.com/office/drawing/2014/main" id="{4972D059-B794-4670-AF00-11CB36D0C5D2}"/>
                  </a:ext>
                </a:extLst>
              </p:cNvPr>
              <p:cNvGrpSpPr/>
              <p:nvPr/>
            </p:nvGrpSpPr>
            <p:grpSpPr>
              <a:xfrm>
                <a:off x="4322855" y="4250260"/>
                <a:ext cx="672196" cy="657056"/>
                <a:chOff x="1143000" y="3164681"/>
                <a:chExt cx="1550194" cy="1467764"/>
              </a:xfrm>
              <a:solidFill>
                <a:srgbClr val="C00000"/>
              </a:solidFill>
            </p:grpSpPr>
            <p:sp>
              <p:nvSpPr>
                <p:cNvPr id="34" name="Circle: Hollow 33">
                  <a:extLst>
                    <a:ext uri="{FF2B5EF4-FFF2-40B4-BE49-F238E27FC236}">
                      <a16:creationId xmlns:a16="http://schemas.microsoft.com/office/drawing/2014/main" id="{03E007CB-F94A-4CA9-BEA8-04F61E0E9ECE}"/>
                    </a:ext>
                  </a:extLst>
                </p:cNvPr>
                <p:cNvSpPr/>
                <p:nvPr/>
              </p:nvSpPr>
              <p:spPr>
                <a:xfrm>
                  <a:off x="1143000" y="3164681"/>
                  <a:ext cx="1550194" cy="1467764"/>
                </a:xfrm>
                <a:prstGeom prst="donut">
                  <a:avLst>
                    <a:gd name="adj" fmla="val 2434"/>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ircle: Hollow 34">
                  <a:extLst>
                    <a:ext uri="{FF2B5EF4-FFF2-40B4-BE49-F238E27FC236}">
                      <a16:creationId xmlns:a16="http://schemas.microsoft.com/office/drawing/2014/main" id="{A23923C0-649F-4CB2-9573-256B3355BDB4}"/>
                    </a:ext>
                  </a:extLst>
                </p:cNvPr>
                <p:cNvSpPr/>
                <p:nvPr/>
              </p:nvSpPr>
              <p:spPr>
                <a:xfrm>
                  <a:off x="1284089" y="3304495"/>
                  <a:ext cx="1268016" cy="1188136"/>
                </a:xfrm>
                <a:prstGeom prst="donut">
                  <a:avLst>
                    <a:gd name="adj" fmla="val 2434"/>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ircle: Hollow 35">
                  <a:extLst>
                    <a:ext uri="{FF2B5EF4-FFF2-40B4-BE49-F238E27FC236}">
                      <a16:creationId xmlns:a16="http://schemas.microsoft.com/office/drawing/2014/main" id="{D1A24A55-AF3A-4B4A-B23E-EAD269422B8B}"/>
                    </a:ext>
                  </a:extLst>
                </p:cNvPr>
                <p:cNvSpPr/>
                <p:nvPr/>
              </p:nvSpPr>
              <p:spPr>
                <a:xfrm>
                  <a:off x="1425871" y="3425408"/>
                  <a:ext cx="984453" cy="946310"/>
                </a:xfrm>
                <a:prstGeom prst="donut">
                  <a:avLst>
                    <a:gd name="adj" fmla="val 2434"/>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ircle: Hollow 36">
                  <a:extLst>
                    <a:ext uri="{FF2B5EF4-FFF2-40B4-BE49-F238E27FC236}">
                      <a16:creationId xmlns:a16="http://schemas.microsoft.com/office/drawing/2014/main" id="{9961676F-9AA1-4293-BB65-2E3030AA9A90}"/>
                    </a:ext>
                  </a:extLst>
                </p:cNvPr>
                <p:cNvSpPr/>
                <p:nvPr/>
              </p:nvSpPr>
              <p:spPr>
                <a:xfrm>
                  <a:off x="1586855" y="3571233"/>
                  <a:ext cx="662485" cy="654661"/>
                </a:xfrm>
                <a:prstGeom prst="donut">
                  <a:avLst>
                    <a:gd name="adj" fmla="val 2434"/>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ircle: Hollow 37">
                  <a:extLst>
                    <a:ext uri="{FF2B5EF4-FFF2-40B4-BE49-F238E27FC236}">
                      <a16:creationId xmlns:a16="http://schemas.microsoft.com/office/drawing/2014/main" id="{4D192D30-7195-43F6-877E-E6AB16A3E007}"/>
                    </a:ext>
                  </a:extLst>
                </p:cNvPr>
                <p:cNvSpPr/>
                <p:nvPr/>
              </p:nvSpPr>
              <p:spPr>
                <a:xfrm>
                  <a:off x="1708553" y="3713687"/>
                  <a:ext cx="419088" cy="369753"/>
                </a:xfrm>
                <a:prstGeom prst="donut">
                  <a:avLst>
                    <a:gd name="adj" fmla="val 2434"/>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Circle: Hollow 38">
                  <a:extLst>
                    <a:ext uri="{FF2B5EF4-FFF2-40B4-BE49-F238E27FC236}">
                      <a16:creationId xmlns:a16="http://schemas.microsoft.com/office/drawing/2014/main" id="{9A45AB71-BAA6-4B52-BA5C-DB3571E7C97C}"/>
                    </a:ext>
                  </a:extLst>
                </p:cNvPr>
                <p:cNvSpPr/>
                <p:nvPr/>
              </p:nvSpPr>
              <p:spPr>
                <a:xfrm>
                  <a:off x="1802667" y="3784753"/>
                  <a:ext cx="230861" cy="227621"/>
                </a:xfrm>
                <a:prstGeom prst="donut">
                  <a:avLst>
                    <a:gd name="adj" fmla="val 27541"/>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 name="Group 8">
                <a:extLst>
                  <a:ext uri="{FF2B5EF4-FFF2-40B4-BE49-F238E27FC236}">
                    <a16:creationId xmlns:a16="http://schemas.microsoft.com/office/drawing/2014/main" id="{E4BFD697-119A-4889-A1E6-6AA2FA37A0DB}"/>
                  </a:ext>
                </a:extLst>
              </p:cNvPr>
              <p:cNvGrpSpPr/>
              <p:nvPr/>
            </p:nvGrpSpPr>
            <p:grpSpPr>
              <a:xfrm rot="2373721">
                <a:off x="4113980" y="4609718"/>
                <a:ext cx="673735" cy="967134"/>
                <a:chOff x="3764756" y="3868341"/>
                <a:chExt cx="907257" cy="1258490"/>
              </a:xfrm>
              <a:solidFill>
                <a:schemeClr val="accent6">
                  <a:lumMod val="60000"/>
                  <a:lumOff val="40000"/>
                </a:schemeClr>
              </a:solidFill>
            </p:grpSpPr>
            <p:sp>
              <p:nvSpPr>
                <p:cNvPr id="30" name="Circle: Hollow 29">
                  <a:extLst>
                    <a:ext uri="{FF2B5EF4-FFF2-40B4-BE49-F238E27FC236}">
                      <a16:creationId xmlns:a16="http://schemas.microsoft.com/office/drawing/2014/main" id="{F0093BFA-D694-4443-A937-01E6577D7CAF}"/>
                    </a:ext>
                  </a:extLst>
                </p:cNvPr>
                <p:cNvSpPr/>
                <p:nvPr/>
              </p:nvSpPr>
              <p:spPr>
                <a:xfrm>
                  <a:off x="4293393" y="4788695"/>
                  <a:ext cx="378619" cy="338136"/>
                </a:xfrm>
                <a:prstGeom prst="donut">
                  <a:avLst>
                    <a:gd name="adj" fmla="val 5175"/>
                  </a:avLst>
                </a:prstGeom>
                <a:grp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ircle: Hollow 30">
                  <a:extLst>
                    <a:ext uri="{FF2B5EF4-FFF2-40B4-BE49-F238E27FC236}">
                      <a16:creationId xmlns:a16="http://schemas.microsoft.com/office/drawing/2014/main" id="{DBBFBF6A-5A99-4DC9-A674-DDD77D16A4DC}"/>
                    </a:ext>
                  </a:extLst>
                </p:cNvPr>
                <p:cNvSpPr/>
                <p:nvPr/>
              </p:nvSpPr>
              <p:spPr>
                <a:xfrm>
                  <a:off x="4079081" y="4438649"/>
                  <a:ext cx="530424" cy="522685"/>
                </a:xfrm>
                <a:prstGeom prst="donut">
                  <a:avLst>
                    <a:gd name="adj" fmla="val 5175"/>
                  </a:avLst>
                </a:prstGeom>
                <a:grp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2" name="Circle: Hollow 31">
                  <a:extLst>
                    <a:ext uri="{FF2B5EF4-FFF2-40B4-BE49-F238E27FC236}">
                      <a16:creationId xmlns:a16="http://schemas.microsoft.com/office/drawing/2014/main" id="{E849B8B2-3FFA-4717-8C83-6374820825AB}"/>
                    </a:ext>
                  </a:extLst>
                </p:cNvPr>
                <p:cNvSpPr/>
                <p:nvPr/>
              </p:nvSpPr>
              <p:spPr>
                <a:xfrm>
                  <a:off x="3917157" y="4193381"/>
                  <a:ext cx="654844" cy="595313"/>
                </a:xfrm>
                <a:prstGeom prst="donut">
                  <a:avLst>
                    <a:gd name="adj" fmla="val 5175"/>
                  </a:avLst>
                </a:prstGeom>
                <a:grp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3" name="Circle: Hollow 32">
                  <a:extLst>
                    <a:ext uri="{FF2B5EF4-FFF2-40B4-BE49-F238E27FC236}">
                      <a16:creationId xmlns:a16="http://schemas.microsoft.com/office/drawing/2014/main" id="{C12B1E6E-949A-4C1A-AAF8-9D01D76C97E3}"/>
                    </a:ext>
                  </a:extLst>
                </p:cNvPr>
                <p:cNvSpPr/>
                <p:nvPr/>
              </p:nvSpPr>
              <p:spPr>
                <a:xfrm>
                  <a:off x="3764756" y="3868341"/>
                  <a:ext cx="907257" cy="767953"/>
                </a:xfrm>
                <a:prstGeom prst="donut">
                  <a:avLst>
                    <a:gd name="adj" fmla="val 5175"/>
                  </a:avLst>
                </a:prstGeom>
                <a:grp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10" name="Group 9">
                <a:extLst>
                  <a:ext uri="{FF2B5EF4-FFF2-40B4-BE49-F238E27FC236}">
                    <a16:creationId xmlns:a16="http://schemas.microsoft.com/office/drawing/2014/main" id="{FE5A7F1B-B5AC-4DE1-8562-CF7D0429038D}"/>
                  </a:ext>
                </a:extLst>
              </p:cNvPr>
              <p:cNvGrpSpPr/>
              <p:nvPr/>
            </p:nvGrpSpPr>
            <p:grpSpPr>
              <a:xfrm rot="14690278" flipV="1">
                <a:off x="3795719" y="4194267"/>
                <a:ext cx="530949" cy="934564"/>
                <a:chOff x="3764756" y="3868341"/>
                <a:chExt cx="907257" cy="1258490"/>
              </a:xfrm>
              <a:solidFill>
                <a:srgbClr val="FA60DD"/>
              </a:solidFill>
            </p:grpSpPr>
            <p:sp>
              <p:nvSpPr>
                <p:cNvPr id="26" name="Circle: Hollow 25">
                  <a:extLst>
                    <a:ext uri="{FF2B5EF4-FFF2-40B4-BE49-F238E27FC236}">
                      <a16:creationId xmlns:a16="http://schemas.microsoft.com/office/drawing/2014/main" id="{7A643C3C-0B6D-447A-9C39-E078BD891806}"/>
                    </a:ext>
                  </a:extLst>
                </p:cNvPr>
                <p:cNvSpPr/>
                <p:nvPr/>
              </p:nvSpPr>
              <p:spPr>
                <a:xfrm>
                  <a:off x="4293393" y="4788695"/>
                  <a:ext cx="378619" cy="338136"/>
                </a:xfrm>
                <a:prstGeom prst="donut">
                  <a:avLst>
                    <a:gd name="adj" fmla="val 5175"/>
                  </a:avLst>
                </a:prstGeom>
                <a:grpFill/>
                <a:ln w="3175">
                  <a:solidFill>
                    <a:srgbClr val="FA6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ircle: Hollow 26">
                  <a:extLst>
                    <a:ext uri="{FF2B5EF4-FFF2-40B4-BE49-F238E27FC236}">
                      <a16:creationId xmlns:a16="http://schemas.microsoft.com/office/drawing/2014/main" id="{735757C9-5430-4360-9625-3BC9A9A4901A}"/>
                    </a:ext>
                  </a:extLst>
                </p:cNvPr>
                <p:cNvSpPr/>
                <p:nvPr/>
              </p:nvSpPr>
              <p:spPr>
                <a:xfrm>
                  <a:off x="4079081" y="4438649"/>
                  <a:ext cx="530424" cy="522685"/>
                </a:xfrm>
                <a:prstGeom prst="donut">
                  <a:avLst>
                    <a:gd name="adj" fmla="val 5175"/>
                  </a:avLst>
                </a:prstGeom>
                <a:grpFill/>
                <a:ln w="3175">
                  <a:solidFill>
                    <a:srgbClr val="FA60D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8" name="Circle: Hollow 27">
                  <a:extLst>
                    <a:ext uri="{FF2B5EF4-FFF2-40B4-BE49-F238E27FC236}">
                      <a16:creationId xmlns:a16="http://schemas.microsoft.com/office/drawing/2014/main" id="{63761E53-E740-44B0-90F0-190AFDFBBA8F}"/>
                    </a:ext>
                  </a:extLst>
                </p:cNvPr>
                <p:cNvSpPr/>
                <p:nvPr/>
              </p:nvSpPr>
              <p:spPr>
                <a:xfrm>
                  <a:off x="3917157" y="4193381"/>
                  <a:ext cx="654844" cy="595313"/>
                </a:xfrm>
                <a:prstGeom prst="donut">
                  <a:avLst>
                    <a:gd name="adj" fmla="val 5175"/>
                  </a:avLst>
                </a:prstGeom>
                <a:grpFill/>
                <a:ln w="3175">
                  <a:solidFill>
                    <a:srgbClr val="FA60D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 name="Circle: Hollow 28">
                  <a:extLst>
                    <a:ext uri="{FF2B5EF4-FFF2-40B4-BE49-F238E27FC236}">
                      <a16:creationId xmlns:a16="http://schemas.microsoft.com/office/drawing/2014/main" id="{F504AC25-F7DB-4F69-9A7F-4E13FB986913}"/>
                    </a:ext>
                  </a:extLst>
                </p:cNvPr>
                <p:cNvSpPr/>
                <p:nvPr/>
              </p:nvSpPr>
              <p:spPr>
                <a:xfrm>
                  <a:off x="3764756" y="3868341"/>
                  <a:ext cx="907257" cy="767953"/>
                </a:xfrm>
                <a:prstGeom prst="donut">
                  <a:avLst>
                    <a:gd name="adj" fmla="val 5175"/>
                  </a:avLst>
                </a:prstGeom>
                <a:grpFill/>
                <a:ln w="3175">
                  <a:solidFill>
                    <a:srgbClr val="FA60D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11" name="Group 10">
                <a:extLst>
                  <a:ext uri="{FF2B5EF4-FFF2-40B4-BE49-F238E27FC236}">
                    <a16:creationId xmlns:a16="http://schemas.microsoft.com/office/drawing/2014/main" id="{3BC4EAC9-A12F-401F-B644-A48C97068330}"/>
                  </a:ext>
                </a:extLst>
              </p:cNvPr>
              <p:cNvGrpSpPr/>
              <p:nvPr/>
            </p:nvGrpSpPr>
            <p:grpSpPr>
              <a:xfrm rot="19206588">
                <a:off x="4797006" y="4472575"/>
                <a:ext cx="673735" cy="907794"/>
                <a:chOff x="3764756" y="3868341"/>
                <a:chExt cx="907257" cy="1258490"/>
              </a:xfrm>
              <a:solidFill>
                <a:srgbClr val="FFC000"/>
              </a:solidFill>
            </p:grpSpPr>
            <p:sp>
              <p:nvSpPr>
                <p:cNvPr id="22" name="Circle: Hollow 21">
                  <a:extLst>
                    <a:ext uri="{FF2B5EF4-FFF2-40B4-BE49-F238E27FC236}">
                      <a16:creationId xmlns:a16="http://schemas.microsoft.com/office/drawing/2014/main" id="{45B34E61-4DA4-4BBA-9F1B-C24569CCC03C}"/>
                    </a:ext>
                  </a:extLst>
                </p:cNvPr>
                <p:cNvSpPr/>
                <p:nvPr/>
              </p:nvSpPr>
              <p:spPr>
                <a:xfrm>
                  <a:off x="4293393" y="4788695"/>
                  <a:ext cx="378619" cy="338136"/>
                </a:xfrm>
                <a:prstGeom prst="donut">
                  <a:avLst>
                    <a:gd name="adj" fmla="val 5175"/>
                  </a:avLst>
                </a:prstGeom>
                <a:grp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ircle: Hollow 22">
                  <a:extLst>
                    <a:ext uri="{FF2B5EF4-FFF2-40B4-BE49-F238E27FC236}">
                      <a16:creationId xmlns:a16="http://schemas.microsoft.com/office/drawing/2014/main" id="{06D8BA7A-843F-4E21-ACFC-538D0712C5B0}"/>
                    </a:ext>
                  </a:extLst>
                </p:cNvPr>
                <p:cNvSpPr/>
                <p:nvPr/>
              </p:nvSpPr>
              <p:spPr>
                <a:xfrm>
                  <a:off x="4079081" y="4438649"/>
                  <a:ext cx="530424" cy="522685"/>
                </a:xfrm>
                <a:prstGeom prst="donut">
                  <a:avLst>
                    <a:gd name="adj" fmla="val 5175"/>
                  </a:avLst>
                </a:prstGeom>
                <a:grp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4" name="Circle: Hollow 23">
                  <a:extLst>
                    <a:ext uri="{FF2B5EF4-FFF2-40B4-BE49-F238E27FC236}">
                      <a16:creationId xmlns:a16="http://schemas.microsoft.com/office/drawing/2014/main" id="{23994859-4748-48BF-A498-836439138A7A}"/>
                    </a:ext>
                  </a:extLst>
                </p:cNvPr>
                <p:cNvSpPr/>
                <p:nvPr/>
              </p:nvSpPr>
              <p:spPr>
                <a:xfrm>
                  <a:off x="3917157" y="4193381"/>
                  <a:ext cx="654844" cy="595313"/>
                </a:xfrm>
                <a:prstGeom prst="donut">
                  <a:avLst>
                    <a:gd name="adj" fmla="val 5175"/>
                  </a:avLst>
                </a:prstGeom>
                <a:grp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5" name="Circle: Hollow 24">
                  <a:extLst>
                    <a:ext uri="{FF2B5EF4-FFF2-40B4-BE49-F238E27FC236}">
                      <a16:creationId xmlns:a16="http://schemas.microsoft.com/office/drawing/2014/main" id="{1B31F0C9-1064-45F7-B84B-2F0B084AABA2}"/>
                    </a:ext>
                  </a:extLst>
                </p:cNvPr>
                <p:cNvSpPr/>
                <p:nvPr/>
              </p:nvSpPr>
              <p:spPr>
                <a:xfrm>
                  <a:off x="3764756" y="3868341"/>
                  <a:ext cx="907257" cy="767953"/>
                </a:xfrm>
                <a:prstGeom prst="donut">
                  <a:avLst>
                    <a:gd name="adj" fmla="val 5175"/>
                  </a:avLst>
                </a:prstGeom>
                <a:grp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12" name="Group 11">
                <a:extLst>
                  <a:ext uri="{FF2B5EF4-FFF2-40B4-BE49-F238E27FC236}">
                    <a16:creationId xmlns:a16="http://schemas.microsoft.com/office/drawing/2014/main" id="{CA6C0521-F0E3-4611-85F2-BD8479403EF1}"/>
                  </a:ext>
                </a:extLst>
              </p:cNvPr>
              <p:cNvGrpSpPr/>
              <p:nvPr/>
            </p:nvGrpSpPr>
            <p:grpSpPr>
              <a:xfrm rot="11350841">
                <a:off x="4278248" y="3617634"/>
                <a:ext cx="675809" cy="867784"/>
                <a:chOff x="3764756" y="3868341"/>
                <a:chExt cx="907257" cy="1258490"/>
              </a:xfrm>
              <a:solidFill>
                <a:srgbClr val="7030A0"/>
              </a:solidFill>
            </p:grpSpPr>
            <p:sp>
              <p:nvSpPr>
                <p:cNvPr id="18" name="Circle: Hollow 17">
                  <a:extLst>
                    <a:ext uri="{FF2B5EF4-FFF2-40B4-BE49-F238E27FC236}">
                      <a16:creationId xmlns:a16="http://schemas.microsoft.com/office/drawing/2014/main" id="{F3FED122-FF23-4AD2-9C9A-5E1ED4062172}"/>
                    </a:ext>
                  </a:extLst>
                </p:cNvPr>
                <p:cNvSpPr/>
                <p:nvPr/>
              </p:nvSpPr>
              <p:spPr>
                <a:xfrm>
                  <a:off x="4293393" y="4788695"/>
                  <a:ext cx="378619" cy="338136"/>
                </a:xfrm>
                <a:prstGeom prst="donut">
                  <a:avLst>
                    <a:gd name="adj" fmla="val 5175"/>
                  </a:avLst>
                </a:prstGeom>
                <a:grp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ircle: Hollow 18">
                  <a:extLst>
                    <a:ext uri="{FF2B5EF4-FFF2-40B4-BE49-F238E27FC236}">
                      <a16:creationId xmlns:a16="http://schemas.microsoft.com/office/drawing/2014/main" id="{B5542FC5-E59A-471E-9FF0-6978480BC4B0}"/>
                    </a:ext>
                  </a:extLst>
                </p:cNvPr>
                <p:cNvSpPr/>
                <p:nvPr/>
              </p:nvSpPr>
              <p:spPr>
                <a:xfrm>
                  <a:off x="4079081" y="4438649"/>
                  <a:ext cx="530424" cy="522685"/>
                </a:xfrm>
                <a:prstGeom prst="donut">
                  <a:avLst>
                    <a:gd name="adj" fmla="val 5175"/>
                  </a:avLst>
                </a:prstGeom>
                <a:grp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Circle: Hollow 19">
                  <a:extLst>
                    <a:ext uri="{FF2B5EF4-FFF2-40B4-BE49-F238E27FC236}">
                      <a16:creationId xmlns:a16="http://schemas.microsoft.com/office/drawing/2014/main" id="{FA86B653-C995-4C07-A7CA-D1D3EAF03292}"/>
                    </a:ext>
                  </a:extLst>
                </p:cNvPr>
                <p:cNvSpPr/>
                <p:nvPr/>
              </p:nvSpPr>
              <p:spPr>
                <a:xfrm>
                  <a:off x="3917157" y="4193381"/>
                  <a:ext cx="654844" cy="595313"/>
                </a:xfrm>
                <a:prstGeom prst="donut">
                  <a:avLst>
                    <a:gd name="adj" fmla="val 5175"/>
                  </a:avLst>
                </a:prstGeom>
                <a:grp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1" name="Circle: Hollow 20">
                  <a:extLst>
                    <a:ext uri="{FF2B5EF4-FFF2-40B4-BE49-F238E27FC236}">
                      <a16:creationId xmlns:a16="http://schemas.microsoft.com/office/drawing/2014/main" id="{B88703A2-8AB0-404E-9AE3-E56566EC5380}"/>
                    </a:ext>
                  </a:extLst>
                </p:cNvPr>
                <p:cNvSpPr/>
                <p:nvPr/>
              </p:nvSpPr>
              <p:spPr>
                <a:xfrm>
                  <a:off x="3764756" y="3868341"/>
                  <a:ext cx="907257" cy="767953"/>
                </a:xfrm>
                <a:prstGeom prst="donut">
                  <a:avLst>
                    <a:gd name="adj" fmla="val 5175"/>
                  </a:avLst>
                </a:prstGeom>
                <a:grp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13" name="Group 12">
                <a:extLst>
                  <a:ext uri="{FF2B5EF4-FFF2-40B4-BE49-F238E27FC236}">
                    <a16:creationId xmlns:a16="http://schemas.microsoft.com/office/drawing/2014/main" id="{46BC4557-9957-45C4-B630-2C5BACA668E4}"/>
                  </a:ext>
                </a:extLst>
              </p:cNvPr>
              <p:cNvGrpSpPr/>
              <p:nvPr/>
            </p:nvGrpSpPr>
            <p:grpSpPr>
              <a:xfrm rot="14850246">
                <a:off x="5021375" y="3685545"/>
                <a:ext cx="530949" cy="1136723"/>
                <a:chOff x="3764756" y="3868341"/>
                <a:chExt cx="907257" cy="1258490"/>
              </a:xfrm>
              <a:solidFill>
                <a:srgbClr val="00B0F0"/>
              </a:solidFill>
            </p:grpSpPr>
            <p:sp>
              <p:nvSpPr>
                <p:cNvPr id="14" name="Circle: Hollow 13">
                  <a:extLst>
                    <a:ext uri="{FF2B5EF4-FFF2-40B4-BE49-F238E27FC236}">
                      <a16:creationId xmlns:a16="http://schemas.microsoft.com/office/drawing/2014/main" id="{61EA2B16-1CFF-48E0-8DC0-56698FD46FF1}"/>
                    </a:ext>
                  </a:extLst>
                </p:cNvPr>
                <p:cNvSpPr/>
                <p:nvPr/>
              </p:nvSpPr>
              <p:spPr>
                <a:xfrm>
                  <a:off x="4293393" y="4788695"/>
                  <a:ext cx="378619" cy="338136"/>
                </a:xfrm>
                <a:prstGeom prst="donut">
                  <a:avLst>
                    <a:gd name="adj" fmla="val 5175"/>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ircle: Hollow 14">
                  <a:extLst>
                    <a:ext uri="{FF2B5EF4-FFF2-40B4-BE49-F238E27FC236}">
                      <a16:creationId xmlns:a16="http://schemas.microsoft.com/office/drawing/2014/main" id="{1D50B315-5FD4-434C-83F1-5892FCAB7E99}"/>
                    </a:ext>
                  </a:extLst>
                </p:cNvPr>
                <p:cNvSpPr/>
                <p:nvPr/>
              </p:nvSpPr>
              <p:spPr>
                <a:xfrm>
                  <a:off x="4079081" y="4438649"/>
                  <a:ext cx="530424" cy="522685"/>
                </a:xfrm>
                <a:prstGeom prst="donut">
                  <a:avLst>
                    <a:gd name="adj" fmla="val 5175"/>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 name="Circle: Hollow 15">
                  <a:extLst>
                    <a:ext uri="{FF2B5EF4-FFF2-40B4-BE49-F238E27FC236}">
                      <a16:creationId xmlns:a16="http://schemas.microsoft.com/office/drawing/2014/main" id="{D9BB9CA5-2910-4965-BD58-6026794D349E}"/>
                    </a:ext>
                  </a:extLst>
                </p:cNvPr>
                <p:cNvSpPr/>
                <p:nvPr/>
              </p:nvSpPr>
              <p:spPr>
                <a:xfrm>
                  <a:off x="3917157" y="4193381"/>
                  <a:ext cx="654844" cy="595313"/>
                </a:xfrm>
                <a:prstGeom prst="donut">
                  <a:avLst>
                    <a:gd name="adj" fmla="val 5175"/>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Circle: Hollow 16">
                  <a:extLst>
                    <a:ext uri="{FF2B5EF4-FFF2-40B4-BE49-F238E27FC236}">
                      <a16:creationId xmlns:a16="http://schemas.microsoft.com/office/drawing/2014/main" id="{03C2666E-D849-4096-BD3E-3570925402FE}"/>
                    </a:ext>
                  </a:extLst>
                </p:cNvPr>
                <p:cNvSpPr/>
                <p:nvPr/>
              </p:nvSpPr>
              <p:spPr>
                <a:xfrm>
                  <a:off x="3764756" y="3868341"/>
                  <a:ext cx="907257" cy="767953"/>
                </a:xfrm>
                <a:prstGeom prst="donut">
                  <a:avLst>
                    <a:gd name="adj" fmla="val 5175"/>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grpSp>
    </p:spTree>
    <p:extLst>
      <p:ext uri="{BB962C8B-B14F-4D97-AF65-F5344CB8AC3E}">
        <p14:creationId xmlns:p14="http://schemas.microsoft.com/office/powerpoint/2010/main" val="307487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1F71B2-0ADC-4162-89C9-E98A398289E0}" type="datetimeFigureOut">
              <a:rPr lang="en-US" smtClean="0"/>
              <a:t>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D7899E-2184-45F1-A14C-CEB98631634C}" type="slidenum">
              <a:rPr lang="en-US" smtClean="0"/>
              <a:t>‹#›</a:t>
            </a:fld>
            <a:endParaRPr lang="en-US"/>
          </a:p>
        </p:txBody>
      </p:sp>
    </p:spTree>
    <p:extLst>
      <p:ext uri="{BB962C8B-B14F-4D97-AF65-F5344CB8AC3E}">
        <p14:creationId xmlns:p14="http://schemas.microsoft.com/office/powerpoint/2010/main" val="67827638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11F71B2-0ADC-4162-89C9-E98A398289E0}" type="datetimeFigureOut">
              <a:rPr lang="en-US" smtClean="0"/>
              <a:t>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D7899E-2184-45F1-A14C-CEB98631634C}" type="slidenum">
              <a:rPr lang="en-US" smtClean="0"/>
              <a:t>‹#›</a:t>
            </a:fld>
            <a:endParaRPr lang="en-US"/>
          </a:p>
        </p:txBody>
      </p:sp>
    </p:spTree>
    <p:extLst>
      <p:ext uri="{BB962C8B-B14F-4D97-AF65-F5344CB8AC3E}">
        <p14:creationId xmlns:p14="http://schemas.microsoft.com/office/powerpoint/2010/main" val="21578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9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1F71B2-0ADC-4162-89C9-E98A398289E0}" type="datetimeFigureOut">
              <a:rPr lang="en-US" smtClean="0"/>
              <a:t>2/9/2018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D7899E-2184-45F1-A14C-CEB98631634C}" type="slidenum">
              <a:rPr lang="en-US" smtClean="0"/>
              <a:t>‹#›</a:t>
            </a:fld>
            <a:endParaRPr lang="en-US"/>
          </a:p>
        </p:txBody>
      </p:sp>
    </p:spTree>
    <p:extLst>
      <p:ext uri="{BB962C8B-B14F-4D97-AF65-F5344CB8AC3E}">
        <p14:creationId xmlns:p14="http://schemas.microsoft.com/office/powerpoint/2010/main" val="6128343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5.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7.jpg"/><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4.jpeg"/><Relationship Id="rId3" Type="http://schemas.microsoft.com/office/2007/relationships/hdphoto" Target="../media/hdphoto6.wdp"/><Relationship Id="rId7" Type="http://schemas.openxmlformats.org/officeDocument/2006/relationships/image" Target="../media/image13.png"/><Relationship Id="rId12"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6.png"/><Relationship Id="rId5" Type="http://schemas.microsoft.com/office/2007/relationships/hdphoto" Target="../media/hdphoto7.wdp"/><Relationship Id="rId10" Type="http://schemas.microsoft.com/office/2007/relationships/hdphoto" Target="../media/hdphoto8.wdp"/><Relationship Id="rId4" Type="http://schemas.openxmlformats.org/officeDocument/2006/relationships/image" Target="../media/image11.png"/><Relationship Id="rId9"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9.wdp"/><Relationship Id="rId3" Type="http://schemas.openxmlformats.org/officeDocument/2006/relationships/image" Target="../media/image10.png"/><Relationship Id="rId7" Type="http://schemas.openxmlformats.org/officeDocument/2006/relationships/image" Target="../media/image12.jpe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11.png"/><Relationship Id="rId10" Type="http://schemas.openxmlformats.org/officeDocument/2006/relationships/image" Target="../media/image15.png"/><Relationship Id="rId4" Type="http://schemas.microsoft.com/office/2007/relationships/hdphoto" Target="../media/hdphoto6.wdp"/><Relationship Id="rId9" Type="http://schemas.openxmlformats.org/officeDocument/2006/relationships/image" Target="../media/image14.jpe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7DF40-4F68-4C68-880E-40402F11CB00}"/>
              </a:ext>
            </a:extLst>
          </p:cNvPr>
          <p:cNvSpPr>
            <a:spLocks noGrp="1"/>
          </p:cNvSpPr>
          <p:nvPr>
            <p:ph type="ctrTitle"/>
          </p:nvPr>
        </p:nvSpPr>
        <p:spPr>
          <a:xfrm>
            <a:off x="77638" y="2585490"/>
            <a:ext cx="8893793" cy="767953"/>
          </a:xfrm>
        </p:spPr>
        <p:txBody>
          <a:bodyPr>
            <a:noAutofit/>
            <a:scene3d>
              <a:camera prst="orthographicFront"/>
              <a:lightRig rig="threePt" dir="t"/>
            </a:scene3d>
            <a:sp3d extrusionH="57150">
              <a:bevelT w="57150" h="38100" prst="hardEdge"/>
            </a:sp3d>
          </a:bodyPr>
          <a:lstStyle/>
          <a:p>
            <a:r>
              <a:rPr lang="en-US" sz="4800" b="1" dirty="0">
                <a:ln w="19050">
                  <a:solidFill>
                    <a:schemeClr val="accent4">
                      <a:lumMod val="60000"/>
                      <a:lumOff val="40000"/>
                    </a:schemeClr>
                  </a:solidFill>
                </a:ln>
                <a:solidFill>
                  <a:srgbClr val="002060"/>
                </a:solidFill>
                <a:effectLst>
                  <a:outerShdw blurRad="50800" dist="101600" dir="5400000" sx="98000" sy="98000" algn="ctr" rotWithShape="0">
                    <a:schemeClr val="bg1">
                      <a:lumMod val="65000"/>
                    </a:schemeClr>
                  </a:outerShdw>
                </a:effectLst>
                <a:latin typeface="Segoe Script" panose="030B0504020000000003" pitchFamily="66" charset="0"/>
              </a:rPr>
              <a:t>SLO-Centric Instruction</a:t>
            </a:r>
          </a:p>
        </p:txBody>
      </p:sp>
      <p:sp>
        <p:nvSpPr>
          <p:cNvPr id="3" name="Subtitle 2">
            <a:extLst>
              <a:ext uri="{FF2B5EF4-FFF2-40B4-BE49-F238E27FC236}">
                <a16:creationId xmlns:a16="http://schemas.microsoft.com/office/drawing/2014/main" id="{91CEE126-D61B-46C9-80FF-CEECB6988DF5}"/>
              </a:ext>
            </a:extLst>
          </p:cNvPr>
          <p:cNvSpPr>
            <a:spLocks noGrp="1"/>
          </p:cNvSpPr>
          <p:nvPr>
            <p:ph type="subTitle" idx="1"/>
          </p:nvPr>
        </p:nvSpPr>
        <p:spPr>
          <a:xfrm>
            <a:off x="241499" y="2045504"/>
            <a:ext cx="8729932" cy="472190"/>
          </a:xfrm>
        </p:spPr>
        <p:txBody>
          <a:bodyPr>
            <a:normAutofit lnSpcReduction="10000"/>
          </a:bodyPr>
          <a:lstStyle/>
          <a:p>
            <a:r>
              <a:rPr lang="en-US" sz="2800" dirty="0">
                <a:solidFill>
                  <a:srgbClr val="002060"/>
                </a:solidFill>
                <a:latin typeface="Book Antiqua" panose="02040602050305030304" pitchFamily="18" charset="0"/>
              </a:rPr>
              <a:t>There’s Nothing Average About</a:t>
            </a:r>
          </a:p>
        </p:txBody>
      </p:sp>
      <p:grpSp>
        <p:nvGrpSpPr>
          <p:cNvPr id="14" name="Group 13">
            <a:extLst>
              <a:ext uri="{FF2B5EF4-FFF2-40B4-BE49-F238E27FC236}">
                <a16:creationId xmlns:a16="http://schemas.microsoft.com/office/drawing/2014/main" id="{E54D1998-B1DF-48A4-938D-17BFFCAF61FB}"/>
              </a:ext>
            </a:extLst>
          </p:cNvPr>
          <p:cNvGrpSpPr/>
          <p:nvPr/>
        </p:nvGrpSpPr>
        <p:grpSpPr>
          <a:xfrm>
            <a:off x="1464469" y="5279230"/>
            <a:ext cx="6339187" cy="1414758"/>
            <a:chOff x="2106214" y="4962526"/>
            <a:chExt cx="8340332" cy="1204912"/>
          </a:xfrm>
        </p:grpSpPr>
        <p:sp>
          <p:nvSpPr>
            <p:cNvPr id="10" name="Subtitle 2">
              <a:extLst>
                <a:ext uri="{FF2B5EF4-FFF2-40B4-BE49-F238E27FC236}">
                  <a16:creationId xmlns:a16="http://schemas.microsoft.com/office/drawing/2014/main" id="{603E8AD7-3FC7-48D3-8E59-2E37855EF142}"/>
                </a:ext>
              </a:extLst>
            </p:cNvPr>
            <p:cNvSpPr txBox="1">
              <a:spLocks/>
            </p:cNvSpPr>
            <p:nvPr/>
          </p:nvSpPr>
          <p:spPr>
            <a:xfrm>
              <a:off x="2106214" y="4962526"/>
              <a:ext cx="4031457" cy="120491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Lisa Marchand</a:t>
              </a:r>
            </a:p>
            <a:p>
              <a:pPr algn="l"/>
              <a:r>
                <a:rPr lang="en-US" sz="1200" b="1" dirty="0"/>
                <a:t>Cosumnes River College</a:t>
              </a:r>
              <a:endParaRPr lang="en-US" sz="1200" dirty="0"/>
            </a:p>
            <a:p>
              <a:pPr algn="l"/>
              <a:r>
                <a:rPr lang="en-US" sz="1200" i="1" dirty="0"/>
                <a:t>Professor of English as a Second Language</a:t>
              </a:r>
            </a:p>
          </p:txBody>
        </p:sp>
        <p:sp>
          <p:nvSpPr>
            <p:cNvPr id="11" name="Subtitle 2">
              <a:extLst>
                <a:ext uri="{FF2B5EF4-FFF2-40B4-BE49-F238E27FC236}">
                  <a16:creationId xmlns:a16="http://schemas.microsoft.com/office/drawing/2014/main" id="{2A8A4B5A-1F87-4BA9-AA7B-378474129029}"/>
                </a:ext>
              </a:extLst>
            </p:cNvPr>
            <p:cNvSpPr txBox="1">
              <a:spLocks/>
            </p:cNvSpPr>
            <p:nvPr/>
          </p:nvSpPr>
          <p:spPr>
            <a:xfrm>
              <a:off x="6908008" y="4962526"/>
              <a:ext cx="3538538" cy="120491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a:t>Paul Burwick</a:t>
              </a:r>
            </a:p>
            <a:p>
              <a:pPr algn="r"/>
              <a:r>
                <a:rPr lang="en-US" sz="1200" b="1" dirty="0"/>
                <a:t>Shasta College</a:t>
              </a:r>
              <a:endParaRPr lang="en-US" sz="1200" dirty="0"/>
            </a:p>
            <a:p>
              <a:pPr algn="r"/>
              <a:r>
                <a:rPr lang="en-US" sz="1200" i="1" dirty="0"/>
                <a:t>Educational Support Technician</a:t>
              </a:r>
              <a:endParaRPr lang="en-US" sz="1200" dirty="0"/>
            </a:p>
          </p:txBody>
        </p:sp>
      </p:grpSp>
      <p:grpSp>
        <p:nvGrpSpPr>
          <p:cNvPr id="50" name="Group 49">
            <a:extLst>
              <a:ext uri="{FF2B5EF4-FFF2-40B4-BE49-F238E27FC236}">
                <a16:creationId xmlns:a16="http://schemas.microsoft.com/office/drawing/2014/main" id="{41E1EA2B-03A5-4C77-B16F-03AA427D87F3}"/>
              </a:ext>
            </a:extLst>
          </p:cNvPr>
          <p:cNvGrpSpPr/>
          <p:nvPr/>
        </p:nvGrpSpPr>
        <p:grpSpPr>
          <a:xfrm>
            <a:off x="3830925" y="3353443"/>
            <a:ext cx="1551080" cy="1265629"/>
            <a:chOff x="3243304" y="3800428"/>
            <a:chExt cx="2588758" cy="2200136"/>
          </a:xfrm>
        </p:grpSpPr>
        <p:sp>
          <p:nvSpPr>
            <p:cNvPr id="49" name="Star: 5 Points 48">
              <a:extLst>
                <a:ext uri="{FF2B5EF4-FFF2-40B4-BE49-F238E27FC236}">
                  <a16:creationId xmlns:a16="http://schemas.microsoft.com/office/drawing/2014/main" id="{3E9F38D1-EEED-4C6D-AC9C-C3B1143A9295}"/>
                </a:ext>
              </a:extLst>
            </p:cNvPr>
            <p:cNvSpPr/>
            <p:nvPr/>
          </p:nvSpPr>
          <p:spPr>
            <a:xfrm rot="1095821">
              <a:off x="3243304" y="3800428"/>
              <a:ext cx="2588758" cy="2200136"/>
            </a:xfrm>
            <a:prstGeom prst="star5">
              <a:avLst/>
            </a:prstGeom>
            <a:solidFill>
              <a:schemeClr val="accent3">
                <a:lumMod val="40000"/>
                <a:lumOff val="60000"/>
              </a:schemeClr>
            </a:solidFill>
            <a:ln>
              <a:solidFill>
                <a:schemeClr val="bg1">
                  <a:lumMod val="65000"/>
                </a:schemeClr>
              </a:solidFill>
            </a:ln>
            <a:effectLst>
              <a:outerShdw blurRad="76200" dir="18900000" sy="23000" kx="-1200000" algn="bl" rotWithShape="0">
                <a:prstClr val="black">
                  <a:alpha val="20000"/>
                </a:prstClr>
              </a:outerShdw>
              <a:softEdge rad="635000"/>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3AB6F1BE-A434-434E-9AE7-A0D4B3E224BA}"/>
                </a:ext>
              </a:extLst>
            </p:cNvPr>
            <p:cNvGrpSpPr/>
            <p:nvPr/>
          </p:nvGrpSpPr>
          <p:grpSpPr>
            <a:xfrm rot="2197834">
              <a:off x="3745212" y="4423098"/>
              <a:ext cx="1546715" cy="1182910"/>
              <a:chOff x="3593912" y="3617634"/>
              <a:chExt cx="2261299" cy="1959218"/>
            </a:xfrm>
          </p:grpSpPr>
          <p:grpSp>
            <p:nvGrpSpPr>
              <p:cNvPr id="46" name="Group 45">
                <a:extLst>
                  <a:ext uri="{FF2B5EF4-FFF2-40B4-BE49-F238E27FC236}">
                    <a16:creationId xmlns:a16="http://schemas.microsoft.com/office/drawing/2014/main" id="{5A057223-4E31-44B6-AEED-1E9E50C8F320}"/>
                  </a:ext>
                </a:extLst>
              </p:cNvPr>
              <p:cNvGrpSpPr/>
              <p:nvPr/>
            </p:nvGrpSpPr>
            <p:grpSpPr>
              <a:xfrm>
                <a:off x="4322855" y="4250260"/>
                <a:ext cx="672196" cy="657056"/>
                <a:chOff x="1143000" y="3164681"/>
                <a:chExt cx="1550194" cy="1467764"/>
              </a:xfrm>
              <a:solidFill>
                <a:srgbClr val="C00000"/>
              </a:solidFill>
            </p:grpSpPr>
            <p:sp>
              <p:nvSpPr>
                <p:cNvPr id="40" name="Circle: Hollow 39">
                  <a:extLst>
                    <a:ext uri="{FF2B5EF4-FFF2-40B4-BE49-F238E27FC236}">
                      <a16:creationId xmlns:a16="http://schemas.microsoft.com/office/drawing/2014/main" id="{CF0CD5E0-C06F-40F3-BCFA-19924B892862}"/>
                    </a:ext>
                  </a:extLst>
                </p:cNvPr>
                <p:cNvSpPr/>
                <p:nvPr/>
              </p:nvSpPr>
              <p:spPr>
                <a:xfrm>
                  <a:off x="1143000" y="3164681"/>
                  <a:ext cx="1550194" cy="1467764"/>
                </a:xfrm>
                <a:prstGeom prst="donut">
                  <a:avLst>
                    <a:gd name="adj" fmla="val 2434"/>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Circle: Hollow 40">
                  <a:extLst>
                    <a:ext uri="{FF2B5EF4-FFF2-40B4-BE49-F238E27FC236}">
                      <a16:creationId xmlns:a16="http://schemas.microsoft.com/office/drawing/2014/main" id="{F84548D7-969D-461F-A67D-68DCCBA6AF4E}"/>
                    </a:ext>
                  </a:extLst>
                </p:cNvPr>
                <p:cNvSpPr/>
                <p:nvPr/>
              </p:nvSpPr>
              <p:spPr>
                <a:xfrm>
                  <a:off x="1284089" y="3304495"/>
                  <a:ext cx="1268016" cy="1188136"/>
                </a:xfrm>
                <a:prstGeom prst="donut">
                  <a:avLst>
                    <a:gd name="adj" fmla="val 2434"/>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Circle: Hollow 41">
                  <a:extLst>
                    <a:ext uri="{FF2B5EF4-FFF2-40B4-BE49-F238E27FC236}">
                      <a16:creationId xmlns:a16="http://schemas.microsoft.com/office/drawing/2014/main" id="{EB32ADC6-3278-41F8-BD33-BCD09456BAB2}"/>
                    </a:ext>
                  </a:extLst>
                </p:cNvPr>
                <p:cNvSpPr/>
                <p:nvPr/>
              </p:nvSpPr>
              <p:spPr>
                <a:xfrm>
                  <a:off x="1425871" y="3425408"/>
                  <a:ext cx="984453" cy="946310"/>
                </a:xfrm>
                <a:prstGeom prst="donut">
                  <a:avLst>
                    <a:gd name="adj" fmla="val 2434"/>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Circle: Hollow 42">
                  <a:extLst>
                    <a:ext uri="{FF2B5EF4-FFF2-40B4-BE49-F238E27FC236}">
                      <a16:creationId xmlns:a16="http://schemas.microsoft.com/office/drawing/2014/main" id="{60792BEE-4712-45AE-9F91-CF4990EC08E0}"/>
                    </a:ext>
                  </a:extLst>
                </p:cNvPr>
                <p:cNvSpPr/>
                <p:nvPr/>
              </p:nvSpPr>
              <p:spPr>
                <a:xfrm>
                  <a:off x="1586855" y="3571233"/>
                  <a:ext cx="662485" cy="654661"/>
                </a:xfrm>
                <a:prstGeom prst="donut">
                  <a:avLst>
                    <a:gd name="adj" fmla="val 2434"/>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Circle: Hollow 43">
                  <a:extLst>
                    <a:ext uri="{FF2B5EF4-FFF2-40B4-BE49-F238E27FC236}">
                      <a16:creationId xmlns:a16="http://schemas.microsoft.com/office/drawing/2014/main" id="{AB3DAE56-0D63-460A-ABF5-792825DFE343}"/>
                    </a:ext>
                  </a:extLst>
                </p:cNvPr>
                <p:cNvSpPr/>
                <p:nvPr/>
              </p:nvSpPr>
              <p:spPr>
                <a:xfrm>
                  <a:off x="1708553" y="3713687"/>
                  <a:ext cx="419088" cy="369753"/>
                </a:xfrm>
                <a:prstGeom prst="donut">
                  <a:avLst>
                    <a:gd name="adj" fmla="val 2434"/>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Circle: Hollow 44">
                  <a:extLst>
                    <a:ext uri="{FF2B5EF4-FFF2-40B4-BE49-F238E27FC236}">
                      <a16:creationId xmlns:a16="http://schemas.microsoft.com/office/drawing/2014/main" id="{F5E0757E-4059-4B58-9A80-3F89334F3B8E}"/>
                    </a:ext>
                  </a:extLst>
                </p:cNvPr>
                <p:cNvSpPr/>
                <p:nvPr/>
              </p:nvSpPr>
              <p:spPr>
                <a:xfrm>
                  <a:off x="1802667" y="3784753"/>
                  <a:ext cx="230861" cy="227621"/>
                </a:xfrm>
                <a:prstGeom prst="donut">
                  <a:avLst>
                    <a:gd name="adj" fmla="val 27541"/>
                  </a:avLst>
                </a:prstGeom>
                <a:gr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9" name="Group 18">
                <a:extLst>
                  <a:ext uri="{FF2B5EF4-FFF2-40B4-BE49-F238E27FC236}">
                    <a16:creationId xmlns:a16="http://schemas.microsoft.com/office/drawing/2014/main" id="{532D25FE-6812-4F11-8C5A-819E6D526365}"/>
                  </a:ext>
                </a:extLst>
              </p:cNvPr>
              <p:cNvGrpSpPr/>
              <p:nvPr/>
            </p:nvGrpSpPr>
            <p:grpSpPr>
              <a:xfrm rot="2373721">
                <a:off x="4113980" y="4609718"/>
                <a:ext cx="673735" cy="967134"/>
                <a:chOff x="3764756" y="3868341"/>
                <a:chExt cx="907257" cy="1258490"/>
              </a:xfrm>
              <a:solidFill>
                <a:schemeClr val="accent6">
                  <a:lumMod val="60000"/>
                  <a:lumOff val="40000"/>
                </a:schemeClr>
              </a:solidFill>
            </p:grpSpPr>
            <p:sp>
              <p:nvSpPr>
                <p:cNvPr id="18" name="Circle: Hollow 17">
                  <a:extLst>
                    <a:ext uri="{FF2B5EF4-FFF2-40B4-BE49-F238E27FC236}">
                      <a16:creationId xmlns:a16="http://schemas.microsoft.com/office/drawing/2014/main" id="{A9A79B5F-3C7D-4B56-A54A-47CFC976CF54}"/>
                    </a:ext>
                  </a:extLst>
                </p:cNvPr>
                <p:cNvSpPr/>
                <p:nvPr/>
              </p:nvSpPr>
              <p:spPr>
                <a:xfrm>
                  <a:off x="4293393" y="4788695"/>
                  <a:ext cx="378619" cy="338136"/>
                </a:xfrm>
                <a:prstGeom prst="donut">
                  <a:avLst>
                    <a:gd name="adj" fmla="val 5175"/>
                  </a:avLst>
                </a:prstGeom>
                <a:grp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ircle: Hollow 16">
                  <a:extLst>
                    <a:ext uri="{FF2B5EF4-FFF2-40B4-BE49-F238E27FC236}">
                      <a16:creationId xmlns:a16="http://schemas.microsoft.com/office/drawing/2014/main" id="{8B265BA5-C2B5-476F-994B-F9B979D12695}"/>
                    </a:ext>
                  </a:extLst>
                </p:cNvPr>
                <p:cNvSpPr/>
                <p:nvPr/>
              </p:nvSpPr>
              <p:spPr>
                <a:xfrm>
                  <a:off x="4079081" y="4438649"/>
                  <a:ext cx="530424" cy="522685"/>
                </a:xfrm>
                <a:prstGeom prst="donut">
                  <a:avLst>
                    <a:gd name="adj" fmla="val 5175"/>
                  </a:avLst>
                </a:prstGeom>
                <a:grp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6" name="Circle: Hollow 15">
                  <a:extLst>
                    <a:ext uri="{FF2B5EF4-FFF2-40B4-BE49-F238E27FC236}">
                      <a16:creationId xmlns:a16="http://schemas.microsoft.com/office/drawing/2014/main" id="{793DD4B5-D149-4348-A3C7-BC0411657655}"/>
                    </a:ext>
                  </a:extLst>
                </p:cNvPr>
                <p:cNvSpPr/>
                <p:nvPr/>
              </p:nvSpPr>
              <p:spPr>
                <a:xfrm>
                  <a:off x="3917157" y="4193381"/>
                  <a:ext cx="654844" cy="595313"/>
                </a:xfrm>
                <a:prstGeom prst="donut">
                  <a:avLst>
                    <a:gd name="adj" fmla="val 5175"/>
                  </a:avLst>
                </a:prstGeom>
                <a:grp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 name="Circle: Hollow 14">
                  <a:extLst>
                    <a:ext uri="{FF2B5EF4-FFF2-40B4-BE49-F238E27FC236}">
                      <a16:creationId xmlns:a16="http://schemas.microsoft.com/office/drawing/2014/main" id="{D04B1FEF-94E7-4136-B2E4-2D1747C28E2B}"/>
                    </a:ext>
                  </a:extLst>
                </p:cNvPr>
                <p:cNvSpPr/>
                <p:nvPr/>
              </p:nvSpPr>
              <p:spPr>
                <a:xfrm>
                  <a:off x="3764756" y="3868341"/>
                  <a:ext cx="907257" cy="767953"/>
                </a:xfrm>
                <a:prstGeom prst="donut">
                  <a:avLst>
                    <a:gd name="adj" fmla="val 5175"/>
                  </a:avLst>
                </a:prstGeom>
                <a:grp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20" name="Group 19">
                <a:extLst>
                  <a:ext uri="{FF2B5EF4-FFF2-40B4-BE49-F238E27FC236}">
                    <a16:creationId xmlns:a16="http://schemas.microsoft.com/office/drawing/2014/main" id="{3263B800-C1B1-4967-BF5C-5C97C43BA564}"/>
                  </a:ext>
                </a:extLst>
              </p:cNvPr>
              <p:cNvGrpSpPr/>
              <p:nvPr/>
            </p:nvGrpSpPr>
            <p:grpSpPr>
              <a:xfrm rot="14690278" flipV="1">
                <a:off x="3795719" y="4194267"/>
                <a:ext cx="530949" cy="934564"/>
                <a:chOff x="3764756" y="3868341"/>
                <a:chExt cx="907257" cy="1258490"/>
              </a:xfrm>
              <a:solidFill>
                <a:srgbClr val="FA60DD"/>
              </a:solidFill>
            </p:grpSpPr>
            <p:sp>
              <p:nvSpPr>
                <p:cNvPr id="21" name="Circle: Hollow 20">
                  <a:extLst>
                    <a:ext uri="{FF2B5EF4-FFF2-40B4-BE49-F238E27FC236}">
                      <a16:creationId xmlns:a16="http://schemas.microsoft.com/office/drawing/2014/main" id="{DF9C2D5B-BC04-4125-8155-B24A1F22E2B5}"/>
                    </a:ext>
                  </a:extLst>
                </p:cNvPr>
                <p:cNvSpPr/>
                <p:nvPr/>
              </p:nvSpPr>
              <p:spPr>
                <a:xfrm>
                  <a:off x="4293393" y="4788695"/>
                  <a:ext cx="378619" cy="338136"/>
                </a:xfrm>
                <a:prstGeom prst="donut">
                  <a:avLst>
                    <a:gd name="adj" fmla="val 5175"/>
                  </a:avLst>
                </a:prstGeom>
                <a:grpFill/>
                <a:ln w="3175">
                  <a:solidFill>
                    <a:srgbClr val="FA6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Circle: Hollow 21">
                  <a:extLst>
                    <a:ext uri="{FF2B5EF4-FFF2-40B4-BE49-F238E27FC236}">
                      <a16:creationId xmlns:a16="http://schemas.microsoft.com/office/drawing/2014/main" id="{2BCE9425-357E-4A2A-BC52-AEA11F17F327}"/>
                    </a:ext>
                  </a:extLst>
                </p:cNvPr>
                <p:cNvSpPr/>
                <p:nvPr/>
              </p:nvSpPr>
              <p:spPr>
                <a:xfrm>
                  <a:off x="4079081" y="4438649"/>
                  <a:ext cx="530424" cy="522685"/>
                </a:xfrm>
                <a:prstGeom prst="donut">
                  <a:avLst>
                    <a:gd name="adj" fmla="val 5175"/>
                  </a:avLst>
                </a:prstGeom>
                <a:grpFill/>
                <a:ln w="3175">
                  <a:solidFill>
                    <a:srgbClr val="FA60D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3" name="Circle: Hollow 22">
                  <a:extLst>
                    <a:ext uri="{FF2B5EF4-FFF2-40B4-BE49-F238E27FC236}">
                      <a16:creationId xmlns:a16="http://schemas.microsoft.com/office/drawing/2014/main" id="{CBEE831F-044F-4AE3-87F7-C4F9751019BC}"/>
                    </a:ext>
                  </a:extLst>
                </p:cNvPr>
                <p:cNvSpPr/>
                <p:nvPr/>
              </p:nvSpPr>
              <p:spPr>
                <a:xfrm>
                  <a:off x="3917157" y="4193381"/>
                  <a:ext cx="654844" cy="595313"/>
                </a:xfrm>
                <a:prstGeom prst="donut">
                  <a:avLst>
                    <a:gd name="adj" fmla="val 5175"/>
                  </a:avLst>
                </a:prstGeom>
                <a:grpFill/>
                <a:ln w="3175">
                  <a:solidFill>
                    <a:srgbClr val="FA60D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4" name="Circle: Hollow 23">
                  <a:extLst>
                    <a:ext uri="{FF2B5EF4-FFF2-40B4-BE49-F238E27FC236}">
                      <a16:creationId xmlns:a16="http://schemas.microsoft.com/office/drawing/2014/main" id="{3B3B4CCC-1624-4AF5-841E-0FCFE52E5FB6}"/>
                    </a:ext>
                  </a:extLst>
                </p:cNvPr>
                <p:cNvSpPr/>
                <p:nvPr/>
              </p:nvSpPr>
              <p:spPr>
                <a:xfrm>
                  <a:off x="3764756" y="3868341"/>
                  <a:ext cx="907257" cy="767953"/>
                </a:xfrm>
                <a:prstGeom prst="donut">
                  <a:avLst>
                    <a:gd name="adj" fmla="val 5175"/>
                  </a:avLst>
                </a:prstGeom>
                <a:grpFill/>
                <a:ln w="3175">
                  <a:solidFill>
                    <a:srgbClr val="FA60D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25" name="Group 24">
                <a:extLst>
                  <a:ext uri="{FF2B5EF4-FFF2-40B4-BE49-F238E27FC236}">
                    <a16:creationId xmlns:a16="http://schemas.microsoft.com/office/drawing/2014/main" id="{615D97BA-FA30-4E21-833A-38BDFDA34A26}"/>
                  </a:ext>
                </a:extLst>
              </p:cNvPr>
              <p:cNvGrpSpPr/>
              <p:nvPr/>
            </p:nvGrpSpPr>
            <p:grpSpPr>
              <a:xfrm rot="19206588">
                <a:off x="4797006" y="4472575"/>
                <a:ext cx="673735" cy="907794"/>
                <a:chOff x="3764756" y="3868341"/>
                <a:chExt cx="907257" cy="1258490"/>
              </a:xfrm>
              <a:solidFill>
                <a:srgbClr val="FFC000"/>
              </a:solidFill>
            </p:grpSpPr>
            <p:sp>
              <p:nvSpPr>
                <p:cNvPr id="26" name="Circle: Hollow 25">
                  <a:extLst>
                    <a:ext uri="{FF2B5EF4-FFF2-40B4-BE49-F238E27FC236}">
                      <a16:creationId xmlns:a16="http://schemas.microsoft.com/office/drawing/2014/main" id="{B556B928-8B17-4811-A14A-4F752AE3AF57}"/>
                    </a:ext>
                  </a:extLst>
                </p:cNvPr>
                <p:cNvSpPr/>
                <p:nvPr/>
              </p:nvSpPr>
              <p:spPr>
                <a:xfrm>
                  <a:off x="4293393" y="4788695"/>
                  <a:ext cx="378619" cy="338136"/>
                </a:xfrm>
                <a:prstGeom prst="donut">
                  <a:avLst>
                    <a:gd name="adj" fmla="val 5175"/>
                  </a:avLst>
                </a:prstGeom>
                <a:grp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ircle: Hollow 26">
                  <a:extLst>
                    <a:ext uri="{FF2B5EF4-FFF2-40B4-BE49-F238E27FC236}">
                      <a16:creationId xmlns:a16="http://schemas.microsoft.com/office/drawing/2014/main" id="{BBAFD96D-8765-4741-94DE-9565659AAD88}"/>
                    </a:ext>
                  </a:extLst>
                </p:cNvPr>
                <p:cNvSpPr/>
                <p:nvPr/>
              </p:nvSpPr>
              <p:spPr>
                <a:xfrm>
                  <a:off x="4079081" y="4438649"/>
                  <a:ext cx="530424" cy="522685"/>
                </a:xfrm>
                <a:prstGeom prst="donut">
                  <a:avLst>
                    <a:gd name="adj" fmla="val 5175"/>
                  </a:avLst>
                </a:prstGeom>
                <a:grp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8" name="Circle: Hollow 27">
                  <a:extLst>
                    <a:ext uri="{FF2B5EF4-FFF2-40B4-BE49-F238E27FC236}">
                      <a16:creationId xmlns:a16="http://schemas.microsoft.com/office/drawing/2014/main" id="{F101CA23-926C-4F94-ABC0-FD636F607FEA}"/>
                    </a:ext>
                  </a:extLst>
                </p:cNvPr>
                <p:cNvSpPr/>
                <p:nvPr/>
              </p:nvSpPr>
              <p:spPr>
                <a:xfrm>
                  <a:off x="3917157" y="4193381"/>
                  <a:ext cx="654844" cy="595313"/>
                </a:xfrm>
                <a:prstGeom prst="donut">
                  <a:avLst>
                    <a:gd name="adj" fmla="val 5175"/>
                  </a:avLst>
                </a:prstGeom>
                <a:grp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9" name="Circle: Hollow 28">
                  <a:extLst>
                    <a:ext uri="{FF2B5EF4-FFF2-40B4-BE49-F238E27FC236}">
                      <a16:creationId xmlns:a16="http://schemas.microsoft.com/office/drawing/2014/main" id="{3986734B-1A16-4294-B895-9F19F5C7E31D}"/>
                    </a:ext>
                  </a:extLst>
                </p:cNvPr>
                <p:cNvSpPr/>
                <p:nvPr/>
              </p:nvSpPr>
              <p:spPr>
                <a:xfrm>
                  <a:off x="3764756" y="3868341"/>
                  <a:ext cx="907257" cy="767953"/>
                </a:xfrm>
                <a:prstGeom prst="donut">
                  <a:avLst>
                    <a:gd name="adj" fmla="val 5175"/>
                  </a:avLst>
                </a:prstGeom>
                <a:grp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30" name="Group 29">
                <a:extLst>
                  <a:ext uri="{FF2B5EF4-FFF2-40B4-BE49-F238E27FC236}">
                    <a16:creationId xmlns:a16="http://schemas.microsoft.com/office/drawing/2014/main" id="{009FBB5B-EF14-4A76-9BE3-155C6A0B0A6F}"/>
                  </a:ext>
                </a:extLst>
              </p:cNvPr>
              <p:cNvGrpSpPr/>
              <p:nvPr/>
            </p:nvGrpSpPr>
            <p:grpSpPr>
              <a:xfrm rot="11350841">
                <a:off x="4278248" y="3617634"/>
                <a:ext cx="675809" cy="867784"/>
                <a:chOff x="3764756" y="3868341"/>
                <a:chExt cx="907257" cy="1258490"/>
              </a:xfrm>
              <a:solidFill>
                <a:srgbClr val="7030A0"/>
              </a:solidFill>
            </p:grpSpPr>
            <p:sp>
              <p:nvSpPr>
                <p:cNvPr id="31" name="Circle: Hollow 30">
                  <a:extLst>
                    <a:ext uri="{FF2B5EF4-FFF2-40B4-BE49-F238E27FC236}">
                      <a16:creationId xmlns:a16="http://schemas.microsoft.com/office/drawing/2014/main" id="{1B0FCB00-C9A0-4CBA-A00B-F029627F9A89}"/>
                    </a:ext>
                  </a:extLst>
                </p:cNvPr>
                <p:cNvSpPr/>
                <p:nvPr/>
              </p:nvSpPr>
              <p:spPr>
                <a:xfrm>
                  <a:off x="4293393" y="4788695"/>
                  <a:ext cx="378619" cy="338136"/>
                </a:xfrm>
                <a:prstGeom prst="donut">
                  <a:avLst>
                    <a:gd name="adj" fmla="val 5175"/>
                  </a:avLst>
                </a:prstGeom>
                <a:grp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ircle: Hollow 31">
                  <a:extLst>
                    <a:ext uri="{FF2B5EF4-FFF2-40B4-BE49-F238E27FC236}">
                      <a16:creationId xmlns:a16="http://schemas.microsoft.com/office/drawing/2014/main" id="{4BD3DDBA-C126-4BAE-BF3B-6CE1CB02057A}"/>
                    </a:ext>
                  </a:extLst>
                </p:cNvPr>
                <p:cNvSpPr/>
                <p:nvPr/>
              </p:nvSpPr>
              <p:spPr>
                <a:xfrm>
                  <a:off x="4079081" y="4438649"/>
                  <a:ext cx="530424" cy="522685"/>
                </a:xfrm>
                <a:prstGeom prst="donut">
                  <a:avLst>
                    <a:gd name="adj" fmla="val 5175"/>
                  </a:avLst>
                </a:prstGeom>
                <a:grp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3" name="Circle: Hollow 32">
                  <a:extLst>
                    <a:ext uri="{FF2B5EF4-FFF2-40B4-BE49-F238E27FC236}">
                      <a16:creationId xmlns:a16="http://schemas.microsoft.com/office/drawing/2014/main" id="{6C905A1A-C809-43AF-88C0-A3AA54C33934}"/>
                    </a:ext>
                  </a:extLst>
                </p:cNvPr>
                <p:cNvSpPr/>
                <p:nvPr/>
              </p:nvSpPr>
              <p:spPr>
                <a:xfrm>
                  <a:off x="3917157" y="4193381"/>
                  <a:ext cx="654844" cy="595313"/>
                </a:xfrm>
                <a:prstGeom prst="donut">
                  <a:avLst>
                    <a:gd name="adj" fmla="val 5175"/>
                  </a:avLst>
                </a:prstGeom>
                <a:grp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4" name="Circle: Hollow 33">
                  <a:extLst>
                    <a:ext uri="{FF2B5EF4-FFF2-40B4-BE49-F238E27FC236}">
                      <a16:creationId xmlns:a16="http://schemas.microsoft.com/office/drawing/2014/main" id="{B46874E6-5594-4CD7-AC33-86FF4E369D43}"/>
                    </a:ext>
                  </a:extLst>
                </p:cNvPr>
                <p:cNvSpPr/>
                <p:nvPr/>
              </p:nvSpPr>
              <p:spPr>
                <a:xfrm>
                  <a:off x="3764756" y="3868341"/>
                  <a:ext cx="907257" cy="767953"/>
                </a:xfrm>
                <a:prstGeom prst="donut">
                  <a:avLst>
                    <a:gd name="adj" fmla="val 5175"/>
                  </a:avLst>
                </a:prstGeom>
                <a:grp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nvGrpSpPr>
              <p:cNvPr id="35" name="Group 34">
                <a:extLst>
                  <a:ext uri="{FF2B5EF4-FFF2-40B4-BE49-F238E27FC236}">
                    <a16:creationId xmlns:a16="http://schemas.microsoft.com/office/drawing/2014/main" id="{D6241148-5201-4D28-84CF-0E76257F89FE}"/>
                  </a:ext>
                </a:extLst>
              </p:cNvPr>
              <p:cNvGrpSpPr/>
              <p:nvPr/>
            </p:nvGrpSpPr>
            <p:grpSpPr>
              <a:xfrm rot="14850246">
                <a:off x="5021375" y="3685545"/>
                <a:ext cx="530949" cy="1136723"/>
                <a:chOff x="3764756" y="3868341"/>
                <a:chExt cx="907257" cy="1258490"/>
              </a:xfrm>
              <a:solidFill>
                <a:srgbClr val="00B0F0"/>
              </a:solidFill>
            </p:grpSpPr>
            <p:sp>
              <p:nvSpPr>
                <p:cNvPr id="36" name="Circle: Hollow 35">
                  <a:extLst>
                    <a:ext uri="{FF2B5EF4-FFF2-40B4-BE49-F238E27FC236}">
                      <a16:creationId xmlns:a16="http://schemas.microsoft.com/office/drawing/2014/main" id="{8CD3886F-C2A2-48AF-B6C8-58B9060659F2}"/>
                    </a:ext>
                  </a:extLst>
                </p:cNvPr>
                <p:cNvSpPr/>
                <p:nvPr/>
              </p:nvSpPr>
              <p:spPr>
                <a:xfrm>
                  <a:off x="4293393" y="4788695"/>
                  <a:ext cx="378619" cy="338136"/>
                </a:xfrm>
                <a:prstGeom prst="donut">
                  <a:avLst>
                    <a:gd name="adj" fmla="val 5175"/>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ircle: Hollow 36">
                  <a:extLst>
                    <a:ext uri="{FF2B5EF4-FFF2-40B4-BE49-F238E27FC236}">
                      <a16:creationId xmlns:a16="http://schemas.microsoft.com/office/drawing/2014/main" id="{851DAF05-73FC-42B4-B68E-823C38341CD1}"/>
                    </a:ext>
                  </a:extLst>
                </p:cNvPr>
                <p:cNvSpPr/>
                <p:nvPr/>
              </p:nvSpPr>
              <p:spPr>
                <a:xfrm>
                  <a:off x="4079081" y="4438649"/>
                  <a:ext cx="530424" cy="522685"/>
                </a:xfrm>
                <a:prstGeom prst="donut">
                  <a:avLst>
                    <a:gd name="adj" fmla="val 5175"/>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8" name="Circle: Hollow 37">
                  <a:extLst>
                    <a:ext uri="{FF2B5EF4-FFF2-40B4-BE49-F238E27FC236}">
                      <a16:creationId xmlns:a16="http://schemas.microsoft.com/office/drawing/2014/main" id="{94333A2F-4AE3-4ABF-8C75-516DD60C77AA}"/>
                    </a:ext>
                  </a:extLst>
                </p:cNvPr>
                <p:cNvSpPr/>
                <p:nvPr/>
              </p:nvSpPr>
              <p:spPr>
                <a:xfrm>
                  <a:off x="3917157" y="4193381"/>
                  <a:ext cx="654844" cy="595313"/>
                </a:xfrm>
                <a:prstGeom prst="donut">
                  <a:avLst>
                    <a:gd name="adj" fmla="val 5175"/>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9" name="Circle: Hollow 38">
                  <a:extLst>
                    <a:ext uri="{FF2B5EF4-FFF2-40B4-BE49-F238E27FC236}">
                      <a16:creationId xmlns:a16="http://schemas.microsoft.com/office/drawing/2014/main" id="{915AAE67-24A7-4082-B6D1-093A92B70028}"/>
                    </a:ext>
                  </a:extLst>
                </p:cNvPr>
                <p:cNvSpPr/>
                <p:nvPr/>
              </p:nvSpPr>
              <p:spPr>
                <a:xfrm>
                  <a:off x="3764756" y="3868341"/>
                  <a:ext cx="907257" cy="767953"/>
                </a:xfrm>
                <a:prstGeom prst="donut">
                  <a:avLst>
                    <a:gd name="adj" fmla="val 5175"/>
                  </a:avLst>
                </a:prstGeom>
                <a:grpFill/>
                <a:ln w="31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grpSp>
      </p:grpSp>
    </p:spTree>
    <p:extLst>
      <p:ext uri="{BB962C8B-B14F-4D97-AF65-F5344CB8AC3E}">
        <p14:creationId xmlns:p14="http://schemas.microsoft.com/office/powerpoint/2010/main" val="3674404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C05CB3-0481-4D12-81BE-B7B76C1992DF}"/>
              </a:ext>
            </a:extLst>
          </p:cNvPr>
          <p:cNvSpPr/>
          <p:nvPr/>
        </p:nvSpPr>
        <p:spPr>
          <a:xfrm>
            <a:off x="737118" y="1904533"/>
            <a:ext cx="7837715" cy="2416046"/>
          </a:xfrm>
          <a:prstGeom prst="rect">
            <a:avLst/>
          </a:prstGeom>
        </p:spPr>
        <p:txBody>
          <a:bodyPr wrap="square">
            <a:spAutoFit/>
          </a:bodyPr>
          <a:lstStyle/>
          <a:p>
            <a:pPr algn="ctr"/>
            <a:r>
              <a:rPr lang="en-US" sz="11500" b="1" kern="1400" spc="150" dirty="0">
                <a:latin typeface="Harrington" panose="04040505050A02020702" pitchFamily="82" charset="0"/>
              </a:rPr>
              <a:t>WHY?</a:t>
            </a:r>
          </a:p>
          <a:p>
            <a:endParaRPr lang="en-US" dirty="0"/>
          </a:p>
          <a:p>
            <a:endParaRPr lang="en-US" dirty="0"/>
          </a:p>
        </p:txBody>
      </p:sp>
    </p:spTree>
    <p:extLst>
      <p:ext uri="{BB962C8B-B14F-4D97-AF65-F5344CB8AC3E}">
        <p14:creationId xmlns:p14="http://schemas.microsoft.com/office/powerpoint/2010/main" val="151758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3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3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3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B23A91-DF8A-4BE6-968F-ED6BDF57EE06}"/>
              </a:ext>
            </a:extLst>
          </p:cNvPr>
          <p:cNvSpPr/>
          <p:nvPr/>
        </p:nvSpPr>
        <p:spPr>
          <a:xfrm>
            <a:off x="705173" y="1348353"/>
            <a:ext cx="7749152" cy="3046988"/>
          </a:xfrm>
          <a:prstGeom prst="rect">
            <a:avLst/>
          </a:prstGeom>
        </p:spPr>
        <p:txBody>
          <a:bodyPr wrap="square">
            <a:spAutoFit/>
          </a:bodyPr>
          <a:lstStyle/>
          <a:p>
            <a:pPr algn="ctr"/>
            <a:r>
              <a:rPr lang="en-US" sz="4800" dirty="0"/>
              <a:t>Traditional grading encourages students to focus on </a:t>
            </a:r>
            <a:r>
              <a:rPr lang="en-US" sz="4800" b="1" dirty="0"/>
              <a:t>getting enough credit </a:t>
            </a:r>
            <a:r>
              <a:rPr lang="en-US" sz="4800" dirty="0"/>
              <a:t>to earn “a good grade.”</a:t>
            </a:r>
          </a:p>
        </p:txBody>
      </p:sp>
    </p:spTree>
    <p:extLst>
      <p:ext uri="{BB962C8B-B14F-4D97-AF65-F5344CB8AC3E}">
        <p14:creationId xmlns:p14="http://schemas.microsoft.com/office/powerpoint/2010/main" val="2121158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2060"/>
                </a:solidFill>
              </a:rPr>
              <a:t>Does this look familiar?</a:t>
            </a:r>
          </a:p>
        </p:txBody>
      </p:sp>
      <p:sp>
        <p:nvSpPr>
          <p:cNvPr id="3" name="Text Placeholder 2"/>
          <p:cNvSpPr>
            <a:spLocks noGrp="1"/>
          </p:cNvSpPr>
          <p:nvPr>
            <p:ph type="body" idx="1"/>
          </p:nvPr>
        </p:nvSpPr>
        <p:spPr>
          <a:solidFill>
            <a:schemeClr val="accent4">
              <a:lumMod val="20000"/>
              <a:lumOff val="80000"/>
            </a:schemeClr>
          </a:solidFill>
        </p:spPr>
        <p:txBody>
          <a:bodyPr>
            <a:normAutofit fontScale="85000" lnSpcReduction="20000"/>
          </a:bodyPr>
          <a:lstStyle/>
          <a:p>
            <a:pPr marL="0" indent="0">
              <a:buNone/>
            </a:pPr>
            <a:r>
              <a:rPr lang="en-US" b="1" dirty="0"/>
              <a:t>Methods of Instruction</a:t>
            </a:r>
            <a:endParaRPr lang="en-US" dirty="0"/>
          </a:p>
          <a:p>
            <a:pPr marL="205740" lvl="1" indent="0">
              <a:buNone/>
            </a:pPr>
            <a:r>
              <a:rPr lang="en-US" dirty="0"/>
              <a:t>In-class work will include lecture, discussion, small group and pair work, and individual reading (both silently and aloud). Homework will include reading the assigned novel, making vocabulary journal entries, and doing assigned exercises from the text.</a:t>
            </a:r>
          </a:p>
          <a:p>
            <a:pPr marL="0" indent="0">
              <a:buNone/>
            </a:pPr>
            <a:r>
              <a:rPr lang="en-US" dirty="0"/>
              <a:t> </a:t>
            </a:r>
          </a:p>
          <a:p>
            <a:pPr marL="0" indent="0">
              <a:buNone/>
            </a:pPr>
            <a:r>
              <a:rPr lang="en-US" b="1" dirty="0"/>
              <a:t>Methods of Evaluation</a:t>
            </a:r>
            <a:endParaRPr lang="en-US" dirty="0"/>
          </a:p>
          <a:p>
            <a:pPr marL="205740" lvl="1" indent="0">
              <a:buNone/>
            </a:pPr>
            <a:r>
              <a:rPr lang="en-US" dirty="0"/>
              <a:t>Students will be given a grade based on assignments, quizzes, and two major exams.</a:t>
            </a:r>
          </a:p>
          <a:p>
            <a:pPr marL="0" indent="0">
              <a:buNone/>
            </a:pPr>
            <a:r>
              <a:rPr lang="en-US" dirty="0"/>
              <a:t> </a:t>
            </a:r>
          </a:p>
          <a:p>
            <a:pPr marL="0" indent="0">
              <a:buNone/>
            </a:pPr>
            <a:r>
              <a:rPr lang="en-US" b="1" dirty="0"/>
              <a:t>Grading</a:t>
            </a:r>
            <a:endParaRPr lang="en-US" dirty="0"/>
          </a:p>
          <a:p>
            <a:pPr marL="205740" lvl="1" indent="0">
              <a:buNone/>
            </a:pPr>
            <a:r>
              <a:rPr lang="en-US" dirty="0"/>
              <a:t>Participation		3%</a:t>
            </a:r>
          </a:p>
          <a:p>
            <a:pPr marL="205740" lvl="1" indent="0">
              <a:buNone/>
            </a:pPr>
            <a:r>
              <a:rPr lang="en-US" dirty="0"/>
              <a:t>Vocabulary Journals	15%</a:t>
            </a:r>
          </a:p>
          <a:p>
            <a:pPr marL="205740" lvl="1" indent="0">
              <a:buNone/>
            </a:pPr>
            <a:r>
              <a:rPr lang="en-US" dirty="0"/>
              <a:t>Quizzes		30%</a:t>
            </a:r>
          </a:p>
          <a:p>
            <a:pPr marL="205740" lvl="1" indent="0">
              <a:buNone/>
            </a:pPr>
            <a:r>
              <a:rPr lang="en-US" dirty="0"/>
              <a:t>Assignments		10%	</a:t>
            </a:r>
          </a:p>
          <a:p>
            <a:pPr marL="205740" lvl="1" indent="0">
              <a:buNone/>
            </a:pPr>
            <a:r>
              <a:rPr lang="en-US" dirty="0"/>
              <a:t>Midterm		15%</a:t>
            </a:r>
          </a:p>
          <a:p>
            <a:pPr marL="205740" lvl="1" indent="0">
              <a:buNone/>
            </a:pPr>
            <a:r>
              <a:rPr lang="en-US" dirty="0"/>
              <a:t>Final Exam		27%</a:t>
            </a:r>
          </a:p>
          <a:p>
            <a:pPr marL="205740" lvl="1" indent="0">
              <a:buNone/>
            </a:pPr>
            <a:r>
              <a:rPr lang="en-US" dirty="0"/>
              <a:t> </a:t>
            </a:r>
          </a:p>
          <a:p>
            <a:endParaRPr lang="en-US" dirty="0"/>
          </a:p>
        </p:txBody>
      </p:sp>
    </p:spTree>
    <p:extLst>
      <p:ext uri="{BB962C8B-B14F-4D97-AF65-F5344CB8AC3E}">
        <p14:creationId xmlns:p14="http://schemas.microsoft.com/office/powerpoint/2010/main" val="410250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fade">
                                      <p:cBhvr>
                                        <p:cTn id="52" dur="1000"/>
                                        <p:tgtEl>
                                          <p:spTgt spid="3">
                                            <p:txEl>
                                              <p:pRg st="8" end="8"/>
                                            </p:txEl>
                                          </p:spTgt>
                                        </p:tgtEl>
                                      </p:cBhvr>
                                    </p:animEffect>
                                    <p:anim calcmode="lin" valueType="num">
                                      <p:cBhvr>
                                        <p:cTn id="5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fade">
                                      <p:cBhvr>
                                        <p:cTn id="57" dur="1000"/>
                                        <p:tgtEl>
                                          <p:spTgt spid="3">
                                            <p:txEl>
                                              <p:pRg st="9" end="9"/>
                                            </p:txEl>
                                          </p:spTgt>
                                        </p:tgtEl>
                                      </p:cBhvr>
                                    </p:animEffect>
                                    <p:anim calcmode="lin" valueType="num">
                                      <p:cBhvr>
                                        <p:cTn id="5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fade">
                                      <p:cBhvr>
                                        <p:cTn id="62" dur="1000"/>
                                        <p:tgtEl>
                                          <p:spTgt spid="3">
                                            <p:txEl>
                                              <p:pRg st="10" end="10"/>
                                            </p:txEl>
                                          </p:spTgt>
                                        </p:tgtEl>
                                      </p:cBhvr>
                                    </p:animEffect>
                                    <p:anim calcmode="lin" valueType="num">
                                      <p:cBhvr>
                                        <p:cTn id="6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animEffect transition="in" filter="fade">
                                      <p:cBhvr>
                                        <p:cTn id="67" dur="1000"/>
                                        <p:tgtEl>
                                          <p:spTgt spid="3">
                                            <p:txEl>
                                              <p:pRg st="11" end="11"/>
                                            </p:txEl>
                                          </p:spTgt>
                                        </p:tgtEl>
                                      </p:cBhvr>
                                    </p:animEffect>
                                    <p:anim calcmode="lin" valueType="num">
                                      <p:cBhvr>
                                        <p:cTn id="6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3">
                                            <p:txEl>
                                              <p:pRg st="12" end="12"/>
                                            </p:txEl>
                                          </p:spTgt>
                                        </p:tgtEl>
                                        <p:attrNameLst>
                                          <p:attrName>style.visibility</p:attrName>
                                        </p:attrNameLst>
                                      </p:cBhvr>
                                      <p:to>
                                        <p:strVal val="visible"/>
                                      </p:to>
                                    </p:set>
                                    <p:animEffect transition="in" filter="fade">
                                      <p:cBhvr>
                                        <p:cTn id="72" dur="1000"/>
                                        <p:tgtEl>
                                          <p:spTgt spid="3">
                                            <p:txEl>
                                              <p:pRg st="12" end="12"/>
                                            </p:txEl>
                                          </p:spTgt>
                                        </p:tgtEl>
                                      </p:cBhvr>
                                    </p:animEffect>
                                    <p:anim calcmode="lin" valueType="num">
                                      <p:cBhvr>
                                        <p:cTn id="7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3">
                                            <p:txEl>
                                              <p:pRg st="13" end="13"/>
                                            </p:txEl>
                                          </p:spTgt>
                                        </p:tgtEl>
                                        <p:attrNameLst>
                                          <p:attrName>style.visibility</p:attrName>
                                        </p:attrNameLst>
                                      </p:cBhvr>
                                      <p:to>
                                        <p:strVal val="visible"/>
                                      </p:to>
                                    </p:set>
                                    <p:animEffect transition="in" filter="fade">
                                      <p:cBhvr>
                                        <p:cTn id="77" dur="1000"/>
                                        <p:tgtEl>
                                          <p:spTgt spid="3">
                                            <p:txEl>
                                              <p:pRg st="13" end="13"/>
                                            </p:txEl>
                                          </p:spTgt>
                                        </p:tgtEl>
                                      </p:cBhvr>
                                    </p:animEffect>
                                    <p:anim calcmode="lin" valueType="num">
                                      <p:cBhvr>
                                        <p:cTn id="78"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C3E6633-A7D8-4C37-8BB3-C51B33ED422F}"/>
              </a:ext>
            </a:extLst>
          </p:cNvPr>
          <p:cNvSpPr/>
          <p:nvPr/>
        </p:nvSpPr>
        <p:spPr>
          <a:xfrm>
            <a:off x="774441" y="794301"/>
            <a:ext cx="8052318" cy="4532010"/>
          </a:xfrm>
          <a:prstGeom prst="rect">
            <a:avLst/>
          </a:prstGeom>
          <a:solidFill>
            <a:schemeClr val="accent6">
              <a:lumMod val="50000"/>
            </a:schemeClr>
          </a:solidFill>
        </p:spPr>
        <p:txBody>
          <a:bodyPr wrap="square">
            <a:spAutoFit/>
          </a:bodyPr>
          <a:lstStyle/>
          <a:p>
            <a:pPr fontAlgn="base">
              <a:lnSpc>
                <a:spcPts val="1250"/>
              </a:lnSpc>
            </a:pPr>
            <a:endParaRPr lang="en-US" sz="2000" b="1" dirty="0">
              <a:solidFill>
                <a:schemeClr val="bg1"/>
              </a:solidFill>
              <a:latin typeface="&amp;quot"/>
              <a:ea typeface="Times New Roman" panose="02020603050405020304" pitchFamily="18" charset="0"/>
            </a:endParaRPr>
          </a:p>
          <a:p>
            <a:pPr fontAlgn="base">
              <a:lnSpc>
                <a:spcPts val="1250"/>
              </a:lnSpc>
            </a:pPr>
            <a:r>
              <a:rPr lang="en-US" sz="2000" b="1" dirty="0">
                <a:solidFill>
                  <a:schemeClr val="bg1"/>
                </a:solidFill>
                <a:latin typeface="&amp;quot"/>
                <a:ea typeface="Times New Roman" panose="02020603050405020304" pitchFamily="18" charset="0"/>
              </a:rPr>
              <a:t>Accounting Example:</a:t>
            </a:r>
          </a:p>
          <a:p>
            <a:pPr fontAlgn="base">
              <a:lnSpc>
                <a:spcPts val="1250"/>
              </a:lnSpc>
            </a:pPr>
            <a:endParaRPr lang="en-US" sz="1600" b="1" u="sng" dirty="0">
              <a:solidFill>
                <a:schemeClr val="bg1"/>
              </a:solidFill>
              <a:latin typeface="&amp;quot"/>
              <a:ea typeface="Times New Roman" panose="02020603050405020304" pitchFamily="18" charset="0"/>
            </a:endParaRPr>
          </a:p>
          <a:p>
            <a:pPr fontAlgn="base"/>
            <a:r>
              <a:rPr lang="en-US" sz="1600" b="1" dirty="0">
                <a:solidFill>
                  <a:schemeClr val="bg1"/>
                </a:solidFill>
                <a:ea typeface="Times New Roman" panose="02020603050405020304" pitchFamily="18" charset="0"/>
              </a:rPr>
              <a:t>GRADING POLICY</a:t>
            </a:r>
            <a:r>
              <a:rPr lang="en-US" sz="1600" dirty="0">
                <a:solidFill>
                  <a:schemeClr val="bg1"/>
                </a:solidFill>
                <a:ea typeface="Times New Roman" panose="02020603050405020304" pitchFamily="18" charset="0"/>
              </a:rPr>
              <a:t> </a:t>
            </a:r>
          </a:p>
          <a:p>
            <a:pPr fontAlgn="base"/>
            <a:r>
              <a:rPr lang="en-US" sz="1600" dirty="0">
                <a:solidFill>
                  <a:schemeClr val="bg1"/>
                </a:solidFill>
                <a:ea typeface="Times New Roman" panose="02020603050405020304" pitchFamily="18" charset="0"/>
              </a:rPr>
              <a:t>Your grades will be posted on the “Grades” page in Canvas on a regular basis.  It is your responsibility to monitor your progress in the course.  It is also your responsibility to drop the course if you decide you cannot complete it.  If you do not drop the course, you will be awarded the grade you earned during the semester.   Grades will be assigned based on points earned on assignments and assessments.  A “C” grade (665 points or 70%) or better is required to pass this class. </a:t>
            </a:r>
          </a:p>
          <a:p>
            <a:pPr fontAlgn="base"/>
            <a:endParaRPr lang="en-US" sz="1600" dirty="0">
              <a:solidFill>
                <a:schemeClr val="bg1"/>
              </a:solidFill>
              <a:ea typeface="Times New Roman" panose="02020603050405020304" pitchFamily="18" charset="0"/>
            </a:endParaRPr>
          </a:p>
          <a:p>
            <a:pPr fontAlgn="base"/>
            <a:r>
              <a:rPr lang="en-US" sz="1600" b="1" dirty="0">
                <a:solidFill>
                  <a:schemeClr val="bg1"/>
                </a:solidFill>
                <a:ea typeface="Times New Roman" panose="02020603050405020304" pitchFamily="18" charset="0"/>
              </a:rPr>
              <a:t>Item 						Total Points						% of Grade </a:t>
            </a:r>
          </a:p>
          <a:p>
            <a:pPr fontAlgn="base"/>
            <a:r>
              <a:rPr lang="en-US" sz="1600" dirty="0">
                <a:solidFill>
                  <a:schemeClr val="bg1"/>
                </a:solidFill>
                <a:ea typeface="Times New Roman" panose="02020603050405020304" pitchFamily="18" charset="0"/>
              </a:rPr>
              <a:t>Chapter Exams 				 	500 								53% </a:t>
            </a:r>
          </a:p>
          <a:p>
            <a:pPr fontAlgn="base"/>
            <a:r>
              <a:rPr lang="en-US" sz="1600" dirty="0">
                <a:solidFill>
                  <a:schemeClr val="bg1"/>
                </a:solidFill>
                <a:ea typeface="Times New Roman" panose="02020603050405020304" pitchFamily="18" charset="0"/>
              </a:rPr>
              <a:t>Comprehensive Final Exam 			  50								05% </a:t>
            </a:r>
          </a:p>
          <a:p>
            <a:pPr fontAlgn="base"/>
            <a:r>
              <a:rPr lang="en-US" sz="1600" dirty="0">
                <a:solidFill>
                  <a:schemeClr val="bg1"/>
                </a:solidFill>
                <a:ea typeface="Times New Roman" panose="02020603050405020304" pitchFamily="18" charset="0"/>
              </a:rPr>
              <a:t>Quizzes 						150 								16% </a:t>
            </a:r>
          </a:p>
          <a:p>
            <a:pPr fontAlgn="base"/>
            <a:r>
              <a:rPr lang="en-US" sz="1600" dirty="0">
                <a:solidFill>
                  <a:schemeClr val="bg1"/>
                </a:solidFill>
                <a:ea typeface="Times New Roman" panose="02020603050405020304" pitchFamily="18" charset="0"/>
              </a:rPr>
              <a:t>Homework Assignments 			110 								12% </a:t>
            </a:r>
          </a:p>
          <a:p>
            <a:pPr fontAlgn="base"/>
            <a:r>
              <a:rPr lang="en-US" sz="1600" dirty="0">
                <a:solidFill>
                  <a:schemeClr val="bg1"/>
                </a:solidFill>
                <a:ea typeface="Times New Roman" panose="02020603050405020304" pitchFamily="18" charset="0"/>
              </a:rPr>
              <a:t>LearnSmart Assignments 			  50 								 05% </a:t>
            </a:r>
          </a:p>
          <a:p>
            <a:pPr fontAlgn="base"/>
            <a:r>
              <a:rPr lang="en-US" sz="1600" dirty="0">
                <a:solidFill>
                  <a:schemeClr val="bg1"/>
                </a:solidFill>
                <a:ea typeface="Times New Roman" panose="02020603050405020304" pitchFamily="18" charset="0"/>
              </a:rPr>
              <a:t>Comprehensive Problems			  90 			 					09% </a:t>
            </a:r>
          </a:p>
          <a:p>
            <a:pPr fontAlgn="base"/>
            <a:r>
              <a:rPr lang="en-US" sz="1600" b="1" dirty="0">
                <a:solidFill>
                  <a:schemeClr val="bg1"/>
                </a:solidFill>
                <a:ea typeface="Times New Roman" panose="02020603050405020304" pitchFamily="18" charset="0"/>
              </a:rPr>
              <a:t>Total Possible Points 				950 							     	100% </a:t>
            </a:r>
            <a:endParaRPr lang="en-US" sz="12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851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5781" y="375781"/>
            <a:ext cx="8455068" cy="5486400"/>
            <a:chOff x="1219200" y="681037"/>
            <a:chExt cx="9753600" cy="5521683"/>
          </a:xfrm>
        </p:grpSpPr>
        <p:pic>
          <p:nvPicPr>
            <p:cNvPr id="6" name="Picture 5" descr="London Assembly investigates refurbishment vs demolition - BETTER &lt;strong&gt;ELEPHANT&lt;/strong&gt;"/>
            <p:cNvPicPr>
              <a:picLocks noChangeAspect="1"/>
            </p:cNvPicPr>
            <p:nvPr/>
          </p:nvPicPr>
          <p:blipFill rotWithShape="1">
            <a:blip r:embed="rId3">
              <a:extLst>
                <a:ext uri="{BEBA8EAE-BF5A-486C-A8C5-ECC9F3942E4B}">
                  <a14:imgProps xmlns:a14="http://schemas.microsoft.com/office/drawing/2010/main">
                    <a14:imgLayer r:embed="rId4">
                      <a14:imgEffect>
                        <a14:backgroundRemoval t="7799" b="93068" l="1270" r="98242">
                          <a14:foregroundMark x1="15527" y1="43154" x2="11035" y2="37782"/>
                          <a14:foregroundMark x1="10645" y1="40728" x2="1660" y2="51646"/>
                          <a14:foregroundMark x1="1660" y1="53206" x2="1660" y2="90295"/>
                          <a14:foregroundMark x1="1660" y1="90295" x2="37988" y2="91161"/>
                          <a14:foregroundMark x1="37988" y1="91161" x2="97363" y2="90988"/>
                          <a14:foregroundMark x1="31250" y1="44367" x2="33203" y2="37608"/>
                          <a14:foregroundMark x1="24609" y1="36568" x2="25000" y2="37088"/>
                          <a14:foregroundMark x1="53418" y1="36568" x2="53418" y2="36568"/>
                          <a14:foregroundMark x1="71777" y1="37262" x2="71777" y2="37262"/>
                          <a14:foregroundMark x1="73730" y1="38475" x2="73730" y2="38475"/>
                          <a14:foregroundMark x1="23047" y1="57019" x2="23047" y2="57019"/>
                          <a14:foregroundMark x1="28613" y1="59619" x2="28613" y2="59619"/>
                          <a14:foregroundMark x1="27246" y1="54593" x2="27246" y2="54593"/>
                          <a14:foregroundMark x1="26074" y1="51127" x2="36621" y2="62392"/>
                          <a14:foregroundMark x1="27344" y1="51820" x2="38965" y2="49393"/>
                          <a14:foregroundMark x1="28711" y1="50260" x2="28711" y2="50260"/>
                          <a14:foregroundMark x1="30566" y1="49220" x2="30566" y2="49220"/>
                          <a14:foregroundMark x1="30957" y1="50433" x2="30957" y2="50433"/>
                          <a14:foregroundMark x1="31836" y1="49913" x2="45605" y2="47660"/>
                          <a14:foregroundMark x1="47070" y1="47660" x2="47363" y2="47834"/>
                          <a14:foregroundMark x1="50488" y1="48700" x2="56250" y2="47140"/>
                          <a14:foregroundMark x1="48730" y1="47660" x2="41602" y2="48354"/>
                          <a14:foregroundMark x1="56445" y1="46620" x2="61426" y2="46967"/>
                          <a14:foregroundMark x1="84863" y1="36742" x2="84863" y2="36742"/>
                          <a14:backgroundMark x1="36914" y1="62392" x2="26367" y2="51300"/>
                          <a14:backgroundMark x1="26367" y1="51300" x2="58691" y2="48007"/>
                          <a14:backgroundMark x1="43750" y1="55633" x2="35742" y2="53206"/>
                          <a14:backgroundMark x1="55859" y1="49393" x2="62207" y2="55113"/>
                        </a14:backgroundRemoval>
                      </a14:imgEffect>
                    </a14:imgLayer>
                  </a14:imgProps>
                </a:ext>
                <a:ext uri="{28A0092B-C50C-407E-A947-70E740481C1C}">
                  <a14:useLocalDpi xmlns:a14="http://schemas.microsoft.com/office/drawing/2010/main" val="0"/>
                </a:ext>
              </a:extLst>
            </a:blip>
            <a:srcRect b="49121"/>
            <a:stretch/>
          </p:blipFill>
          <p:spPr>
            <a:xfrm>
              <a:off x="1219200" y="681037"/>
              <a:ext cx="9753600" cy="2796259"/>
            </a:xfrm>
            <a:prstGeom prst="rect">
              <a:avLst/>
            </a:prstGeom>
          </p:spPr>
        </p:pic>
        <p:pic>
          <p:nvPicPr>
            <p:cNvPr id="5" name="Picture 4" descr="I see, I feel, I blog"/>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5278" l="10000" r="93281"/>
                      </a14:imgEffect>
                    </a14:imgLayer>
                  </a14:imgProps>
                </a:ext>
                <a:ext uri="{28A0092B-C50C-407E-A947-70E740481C1C}">
                  <a14:useLocalDpi xmlns:a14="http://schemas.microsoft.com/office/drawing/2010/main" val="0"/>
                </a:ext>
              </a:extLst>
            </a:blip>
            <a:srcRect l="27547" t="17371" r="7669"/>
            <a:stretch/>
          </p:blipFill>
          <p:spPr>
            <a:xfrm rot="21410879" flipH="1">
              <a:off x="2290218" y="845461"/>
              <a:ext cx="6097083" cy="4231751"/>
            </a:xfrm>
            <a:prstGeom prst="rect">
              <a:avLst/>
            </a:prstGeom>
          </p:spPr>
        </p:pic>
        <p:pic>
          <p:nvPicPr>
            <p:cNvPr id="4" name="Picture 3" descr="London Assembly investigates refurbishment vs demolition - BETTER &lt;strong&gt;ELEPHANT&lt;/strong&gt;"/>
            <p:cNvPicPr>
              <a:picLocks noChangeAspect="1"/>
            </p:cNvPicPr>
            <p:nvPr/>
          </p:nvPicPr>
          <p:blipFill rotWithShape="1">
            <a:blip r:embed="rId3">
              <a:extLst>
                <a:ext uri="{BEBA8EAE-BF5A-486C-A8C5-ECC9F3942E4B}">
                  <a14:imgProps xmlns:a14="http://schemas.microsoft.com/office/drawing/2010/main">
                    <a14:imgLayer r:embed="rId4">
                      <a14:imgEffect>
                        <a14:backgroundRemoval t="7799" b="93068" l="1270" r="98242">
                          <a14:foregroundMark x1="15527" y1="43154" x2="11035" y2="37782"/>
                          <a14:foregroundMark x1="10645" y1="40728" x2="1660" y2="51646"/>
                          <a14:foregroundMark x1="1660" y1="53206" x2="1660" y2="90295"/>
                          <a14:foregroundMark x1="1660" y1="90295" x2="37988" y2="91161"/>
                          <a14:foregroundMark x1="37988" y1="91161" x2="97363" y2="90988"/>
                          <a14:foregroundMark x1="31250" y1="44367" x2="33203" y2="37608"/>
                          <a14:foregroundMark x1="24609" y1="36568" x2="25000" y2="37088"/>
                          <a14:foregroundMark x1="53418" y1="36568" x2="53418" y2="36568"/>
                          <a14:foregroundMark x1="71777" y1="37262" x2="71777" y2="37262"/>
                          <a14:foregroundMark x1="73730" y1="38475" x2="73730" y2="38475"/>
                          <a14:foregroundMark x1="23047" y1="57019" x2="23047" y2="57019"/>
                          <a14:foregroundMark x1="28613" y1="59619" x2="28613" y2="59619"/>
                          <a14:foregroundMark x1="27246" y1="54593" x2="27246" y2="54593"/>
                          <a14:foregroundMark x1="26074" y1="51127" x2="36621" y2="62392"/>
                          <a14:foregroundMark x1="27344" y1="51820" x2="38965" y2="49393"/>
                          <a14:foregroundMark x1="28711" y1="50260" x2="28711" y2="50260"/>
                          <a14:foregroundMark x1="30566" y1="49220" x2="30566" y2="49220"/>
                          <a14:foregroundMark x1="30957" y1="50433" x2="30957" y2="50433"/>
                          <a14:foregroundMark x1="31836" y1="49913" x2="45605" y2="47660"/>
                          <a14:foregroundMark x1="47070" y1="47660" x2="47363" y2="47834"/>
                          <a14:foregroundMark x1="50488" y1="48700" x2="56250" y2="47140"/>
                          <a14:foregroundMark x1="48730" y1="47660" x2="41602" y2="48354"/>
                          <a14:foregroundMark x1="56445" y1="46620" x2="61426" y2="46967"/>
                          <a14:foregroundMark x1="84863" y1="36742" x2="84863" y2="36742"/>
                          <a14:backgroundMark x1="36914" y1="62392" x2="26367" y2="51300"/>
                          <a14:backgroundMark x1="26367" y1="51300" x2="58691" y2="48007"/>
                          <a14:backgroundMark x1="43750" y1="55633" x2="35742" y2="53206"/>
                          <a14:backgroundMark x1="55859" y1="49393" x2="62207" y2="55113"/>
                        </a14:backgroundRemoval>
                      </a14:imgEffect>
                    </a14:imgLayer>
                  </a14:imgProps>
                </a:ext>
                <a:ext uri="{28A0092B-C50C-407E-A947-70E740481C1C}">
                  <a14:useLocalDpi xmlns:a14="http://schemas.microsoft.com/office/drawing/2010/main" val="0"/>
                </a:ext>
              </a:extLst>
            </a:blip>
            <a:srcRect t="50410"/>
            <a:stretch/>
          </p:blipFill>
          <p:spPr>
            <a:xfrm>
              <a:off x="1219200" y="3477296"/>
              <a:ext cx="9753600" cy="2725424"/>
            </a:xfrm>
            <a:prstGeom prst="rect">
              <a:avLst/>
            </a:prstGeom>
          </p:spPr>
        </p:pic>
        <p:sp>
          <p:nvSpPr>
            <p:cNvPr id="7" name="TextBox 6"/>
            <p:cNvSpPr txBox="1"/>
            <p:nvPr/>
          </p:nvSpPr>
          <p:spPr>
            <a:xfrm rot="21195575">
              <a:off x="5597923" y="1493509"/>
              <a:ext cx="2559776" cy="1960977"/>
            </a:xfrm>
            <a:prstGeom prst="rect">
              <a:avLst/>
            </a:prstGeom>
            <a:noFill/>
          </p:spPr>
          <p:txBody>
            <a:bodyPr wrap="square" rtlCol="0">
              <a:prstTxWarp prst="textButtonPour">
                <a:avLst/>
              </a:prstTxWarp>
              <a:spAutoFit/>
            </a:bodyPr>
            <a:lstStyle/>
            <a:p>
              <a:r>
                <a:rPr lang="en-US" sz="2700" dirty="0">
                  <a:solidFill>
                    <a:schemeClr val="bg1"/>
                  </a:solidFill>
                </a:rPr>
                <a:t>SLOs </a:t>
              </a:r>
            </a:p>
          </p:txBody>
        </p:sp>
      </p:grpSp>
    </p:spTree>
    <p:extLst>
      <p:ext uri="{BB962C8B-B14F-4D97-AF65-F5344CB8AC3E}">
        <p14:creationId xmlns:p14="http://schemas.microsoft.com/office/powerpoint/2010/main" val="340624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48945D-E05D-420D-B904-4BDF6DBDC1F2}"/>
              </a:ext>
            </a:extLst>
          </p:cNvPr>
          <p:cNvSpPr/>
          <p:nvPr/>
        </p:nvSpPr>
        <p:spPr>
          <a:xfrm>
            <a:off x="457200" y="906964"/>
            <a:ext cx="8229600" cy="4783361"/>
          </a:xfrm>
          <a:prstGeom prst="rect">
            <a:avLst/>
          </a:prstGeom>
          <a:solidFill>
            <a:schemeClr val="accent6">
              <a:lumMod val="50000"/>
            </a:schemeClr>
          </a:solidFill>
        </p:spPr>
        <p:txBody>
          <a:bodyPr wrap="square">
            <a:spAutoFit/>
          </a:bodyPr>
          <a:lstStyle/>
          <a:p>
            <a:pPr fontAlgn="base"/>
            <a:r>
              <a:rPr lang="en-US" dirty="0">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pPr marR="0" lvl="0" fontAlgn="base">
              <a:spcBef>
                <a:spcPts val="0"/>
              </a:spcBef>
              <a:spcAft>
                <a:spcPts val="0"/>
              </a:spcAft>
            </a:pPr>
            <a:r>
              <a:rPr lang="en-US" sz="1200" b="1" dirty="0">
                <a:solidFill>
                  <a:schemeClr val="bg1"/>
                </a:solidFill>
                <a:latin typeface="Times New Roman" panose="02020603050405020304" pitchFamily="18" charset="0"/>
                <a:ea typeface="Times New Roman" panose="02020603050405020304" pitchFamily="18" charset="0"/>
              </a:rPr>
              <a:t>SLO 1: APPLY ACCOUNTING CONCEPTS AND PRINCIPLES IN MAKING DECISIONS ABOUT BUSINESS OPERATIONS.  </a:t>
            </a:r>
          </a:p>
          <a:p>
            <a:pPr marL="285750" marR="0" lvl="0" indent="-285750" fontAlgn="base">
              <a:spcBef>
                <a:spcPts val="0"/>
              </a:spcBef>
              <a:spcAft>
                <a:spcPts val="0"/>
              </a:spcAft>
              <a:buFont typeface="Arial" panose="020B0604020202020204" pitchFamily="34" charset="0"/>
              <a:buChar char="•"/>
            </a:pPr>
            <a:r>
              <a:rPr lang="en-US" sz="1200" dirty="0">
                <a:solidFill>
                  <a:schemeClr val="bg1"/>
                </a:solidFill>
                <a:latin typeface="Times New Roman" panose="02020603050405020304" pitchFamily="18" charset="0"/>
                <a:ea typeface="Times New Roman" panose="02020603050405020304" pitchFamily="18" charset="0"/>
              </a:rPr>
              <a:t>Interpret financial statements of corporate entities. </a:t>
            </a:r>
          </a:p>
          <a:p>
            <a:pPr marL="285750" marR="0" lvl="0" indent="-285750" fontAlgn="base">
              <a:spcBef>
                <a:spcPts val="0"/>
              </a:spcBef>
              <a:spcAft>
                <a:spcPts val="0"/>
              </a:spcAft>
              <a:buFont typeface="Arial" panose="020B0604020202020204" pitchFamily="34" charset="0"/>
              <a:buChar char="•"/>
            </a:pPr>
            <a:r>
              <a:rPr lang="en-US" sz="1200" dirty="0">
                <a:solidFill>
                  <a:schemeClr val="bg1"/>
                </a:solidFill>
                <a:latin typeface="Times New Roman" panose="02020603050405020304" pitchFamily="18" charset="0"/>
                <a:ea typeface="Times New Roman" panose="02020603050405020304" pitchFamily="18" charset="0"/>
              </a:rPr>
              <a:t>Use generally accepted accounting principles to develop and interpret financial information.</a:t>
            </a:r>
          </a:p>
          <a:p>
            <a:pPr marL="285750" marR="0" lvl="0" indent="-285750" fontAlgn="base">
              <a:spcBef>
                <a:spcPts val="0"/>
              </a:spcBef>
              <a:spcAft>
                <a:spcPts val="0"/>
              </a:spcAft>
              <a:buFont typeface="Arial" panose="020B0604020202020204" pitchFamily="34" charset="0"/>
              <a:buChar char="•"/>
            </a:pPr>
            <a:r>
              <a:rPr lang="en-US" sz="1200" dirty="0">
                <a:solidFill>
                  <a:schemeClr val="bg1"/>
                </a:solidFill>
                <a:latin typeface="Times New Roman" panose="02020603050405020304" pitchFamily="18" charset="0"/>
                <a:ea typeface="Times New Roman" panose="02020603050405020304" pitchFamily="18" charset="0"/>
              </a:rPr>
              <a:t>Explain the importance of operating, investing and financing activities reported in the Statement of Cash Flows.</a:t>
            </a:r>
          </a:p>
          <a:p>
            <a:pPr marL="285750" marR="0" lvl="0" indent="-285750" fontAlgn="base">
              <a:spcBef>
                <a:spcPts val="0"/>
              </a:spcBef>
              <a:spcAft>
                <a:spcPts val="0"/>
              </a:spcAft>
              <a:buFont typeface="Arial" panose="020B0604020202020204" pitchFamily="34" charset="0"/>
              <a:buChar char="•"/>
            </a:pPr>
            <a:r>
              <a:rPr lang="en-US" sz="1200" dirty="0">
                <a:solidFill>
                  <a:schemeClr val="bg1"/>
                </a:solidFill>
                <a:latin typeface="Times New Roman" panose="02020603050405020304" pitchFamily="18" charset="0"/>
                <a:ea typeface="Times New Roman" panose="02020603050405020304" pitchFamily="18" charset="0"/>
              </a:rPr>
              <a:t>Analyze and evaluate the use of accounting information for decision making by potential investors and creditors.</a:t>
            </a:r>
          </a:p>
          <a:p>
            <a:pPr marL="285750" marR="0" lvl="0" indent="-285750" fontAlgn="base">
              <a:spcBef>
                <a:spcPts val="0"/>
              </a:spcBef>
              <a:spcAft>
                <a:spcPts val="0"/>
              </a:spcAft>
              <a:buFont typeface="Arial" panose="020B0604020202020204" pitchFamily="34" charset="0"/>
              <a:buChar char="•"/>
            </a:pPr>
            <a:r>
              <a:rPr lang="en-US" sz="1200" dirty="0">
                <a:solidFill>
                  <a:schemeClr val="bg1"/>
                </a:solidFill>
                <a:latin typeface="Times New Roman" panose="02020603050405020304" pitchFamily="18" charset="0"/>
                <a:ea typeface="Times New Roman" panose="02020603050405020304" pitchFamily="18" charset="0"/>
              </a:rPr>
              <a:t>Analyze financial statements and financial condition using solvency and profitability analysis based on historical and current data. </a:t>
            </a:r>
          </a:p>
          <a:p>
            <a:pPr marR="0" lvl="0" fontAlgn="base">
              <a:spcBef>
                <a:spcPts val="0"/>
              </a:spcBef>
              <a:spcAft>
                <a:spcPts val="0"/>
              </a:spcAft>
            </a:pPr>
            <a:r>
              <a:rPr lang="en-US" sz="1200" b="1" dirty="0">
                <a:solidFill>
                  <a:schemeClr val="bg1"/>
                </a:solidFill>
                <a:latin typeface="Times New Roman" panose="02020603050405020304" pitchFamily="18" charset="0"/>
                <a:ea typeface="Times New Roman" panose="02020603050405020304" pitchFamily="18" charset="0"/>
              </a:rPr>
              <a:t>SLO 2: APPLY THE CONCEPTS AND PRINCIPLES UNDERLYING ACCOUNTING PROCEDURES.  </a:t>
            </a:r>
          </a:p>
          <a:p>
            <a:pPr marL="285750" marR="0" lvl="0" indent="-285750" fontAlgn="base">
              <a:spcBef>
                <a:spcPts val="0"/>
              </a:spcBef>
              <a:spcAft>
                <a:spcPts val="0"/>
              </a:spcAft>
              <a:buFont typeface="Arial" panose="020B0604020202020204" pitchFamily="34" charset="0"/>
              <a:buChar char="•"/>
            </a:pPr>
            <a:r>
              <a:rPr lang="en-US" sz="1200" dirty="0">
                <a:solidFill>
                  <a:schemeClr val="bg1"/>
                </a:solidFill>
                <a:latin typeface="Times New Roman" panose="02020603050405020304" pitchFamily="18" charset="0"/>
                <a:ea typeface="Times New Roman" panose="02020603050405020304" pitchFamily="18" charset="0"/>
              </a:rPr>
              <a:t>Explain the nature and purpose of generally accepted accounting principles (GAAP) and International Financial Reporting Principles (IFRS). </a:t>
            </a:r>
          </a:p>
          <a:p>
            <a:pPr marL="285750" marR="0" lvl="0" indent="-285750" fontAlgn="base">
              <a:spcBef>
                <a:spcPts val="0"/>
              </a:spcBef>
              <a:spcAft>
                <a:spcPts val="0"/>
              </a:spcAft>
              <a:buFont typeface="Arial" panose="020B0604020202020204" pitchFamily="34" charset="0"/>
              <a:buChar char="•"/>
            </a:pPr>
            <a:r>
              <a:rPr lang="en-US" sz="1200" dirty="0">
                <a:solidFill>
                  <a:schemeClr val="bg1"/>
                </a:solidFill>
                <a:latin typeface="Times New Roman" panose="02020603050405020304" pitchFamily="18" charset="0"/>
                <a:ea typeface="Times New Roman" panose="02020603050405020304" pitchFamily="18" charset="0"/>
              </a:rPr>
              <a:t>Interpret the assumptions, concepts, and principles underlying generally accepted financial accounting procedures. </a:t>
            </a:r>
          </a:p>
          <a:p>
            <a:pPr marL="285750" marR="0" lvl="0" indent="-285750" fontAlgn="base">
              <a:spcBef>
                <a:spcPts val="0"/>
              </a:spcBef>
              <a:spcAft>
                <a:spcPts val="0"/>
              </a:spcAft>
              <a:buFont typeface="Arial" panose="020B0604020202020204" pitchFamily="34" charset="0"/>
              <a:buChar char="•"/>
            </a:pPr>
            <a:r>
              <a:rPr lang="en-US" sz="1200" dirty="0">
                <a:solidFill>
                  <a:schemeClr val="bg1"/>
                </a:solidFill>
                <a:latin typeface="Times New Roman" panose="02020603050405020304" pitchFamily="18" charset="0"/>
                <a:ea typeface="Times New Roman" panose="02020603050405020304" pitchFamily="18" charset="0"/>
              </a:rPr>
              <a:t>Prepare financial statements following generally accepted accounting principles. </a:t>
            </a:r>
          </a:p>
          <a:p>
            <a:pPr marL="285750" marR="0" lvl="0" indent="-285750" fontAlgn="base">
              <a:spcBef>
                <a:spcPts val="0"/>
              </a:spcBef>
              <a:spcAft>
                <a:spcPts val="0"/>
              </a:spcAft>
              <a:buFont typeface="Arial" panose="020B0604020202020204" pitchFamily="34" charset="0"/>
              <a:buChar char="•"/>
            </a:pPr>
            <a:r>
              <a:rPr lang="en-US" sz="1200" dirty="0">
                <a:solidFill>
                  <a:schemeClr val="bg1"/>
                </a:solidFill>
                <a:latin typeface="Times New Roman" panose="02020603050405020304" pitchFamily="18" charset="0"/>
                <a:ea typeface="Times New Roman" panose="02020603050405020304" pitchFamily="18" charset="0"/>
              </a:rPr>
              <a:t>Analyze the effect of financial transactions on the accounting equation. </a:t>
            </a:r>
          </a:p>
          <a:p>
            <a:pPr marL="285750" marR="0" lvl="0" indent="-285750" fontAlgn="base">
              <a:spcBef>
                <a:spcPts val="0"/>
              </a:spcBef>
              <a:spcAft>
                <a:spcPts val="0"/>
              </a:spcAft>
              <a:buFont typeface="Arial" panose="020B0604020202020204" pitchFamily="34" charset="0"/>
              <a:buChar char="•"/>
            </a:pPr>
            <a:r>
              <a:rPr lang="en-US" sz="1200" dirty="0">
                <a:solidFill>
                  <a:schemeClr val="bg1"/>
                </a:solidFill>
                <a:latin typeface="Times New Roman" panose="02020603050405020304" pitchFamily="18" charset="0"/>
                <a:ea typeface="Times New Roman" panose="02020603050405020304" pitchFamily="18" charset="0"/>
              </a:rPr>
              <a:t>Apply generally accepted accounting principles in transactions related to cash and receivables, inventories, current liabilities and payroll, plant assets and intangible assets, stockholders' equity, and long-term liabilities.  </a:t>
            </a:r>
          </a:p>
          <a:p>
            <a:pPr marR="0" lvl="0" fontAlgn="base">
              <a:spcBef>
                <a:spcPts val="0"/>
              </a:spcBef>
              <a:spcAft>
                <a:spcPts val="0"/>
              </a:spcAft>
            </a:pPr>
            <a:r>
              <a:rPr lang="en-US" sz="1200" b="1" dirty="0">
                <a:solidFill>
                  <a:schemeClr val="bg1"/>
                </a:solidFill>
                <a:latin typeface="Times New Roman" panose="02020603050405020304" pitchFamily="18" charset="0"/>
                <a:ea typeface="Times New Roman" panose="02020603050405020304" pitchFamily="18" charset="0"/>
              </a:rPr>
              <a:t>SLO 3: ANALYZE, CLASSIFY, RECORD, AND INTERPRET FINANCIAL INFORMATION.  </a:t>
            </a:r>
          </a:p>
          <a:p>
            <a:pPr marL="171450" marR="0" lvl="0" indent="-171450" fontAlgn="base">
              <a:spcBef>
                <a:spcPts val="0"/>
              </a:spcBef>
              <a:spcAft>
                <a:spcPts val="0"/>
              </a:spcAft>
              <a:buFont typeface="Arial" panose="020B0604020202020204" pitchFamily="34" charset="0"/>
              <a:buChar char="•"/>
            </a:pPr>
            <a:r>
              <a:rPr lang="en-US" sz="1200" dirty="0">
                <a:solidFill>
                  <a:schemeClr val="bg1"/>
                </a:solidFill>
                <a:latin typeface="Times New Roman" panose="02020603050405020304" pitchFamily="18" charset="0"/>
                <a:ea typeface="Times New Roman" panose="02020603050405020304" pitchFamily="18" charset="0"/>
              </a:rPr>
              <a:t>Analyze and record business transactions following generally accepted accounting principles. </a:t>
            </a:r>
          </a:p>
          <a:p>
            <a:pPr marL="171450" marR="0" lvl="0" indent="-171450" fontAlgn="base">
              <a:spcBef>
                <a:spcPts val="0"/>
              </a:spcBef>
              <a:spcAft>
                <a:spcPts val="0"/>
              </a:spcAft>
              <a:buFont typeface="Arial" panose="020B0604020202020204" pitchFamily="34" charset="0"/>
              <a:buChar char="•"/>
            </a:pPr>
            <a:r>
              <a:rPr lang="en-US" sz="1200" dirty="0">
                <a:solidFill>
                  <a:schemeClr val="bg1"/>
                </a:solidFill>
                <a:latin typeface="Times New Roman" panose="02020603050405020304" pitchFamily="18" charset="0"/>
                <a:ea typeface="Times New Roman" panose="02020603050405020304" pitchFamily="18" charset="0"/>
              </a:rPr>
              <a:t>Prepare end-of-period entries to adjust and close accounts following generally accepted accounting principles. </a:t>
            </a:r>
          </a:p>
          <a:p>
            <a:pPr marL="171450" marR="0" lvl="0" indent="-171450" fontAlgn="base">
              <a:spcBef>
                <a:spcPts val="0"/>
              </a:spcBef>
              <a:spcAft>
                <a:spcPts val="0"/>
              </a:spcAft>
              <a:buFont typeface="Arial" panose="020B0604020202020204" pitchFamily="34" charset="0"/>
              <a:buChar char="•"/>
            </a:pPr>
            <a:r>
              <a:rPr lang="en-US" sz="1200" dirty="0">
                <a:solidFill>
                  <a:schemeClr val="bg1"/>
                </a:solidFill>
                <a:latin typeface="Times New Roman" panose="02020603050405020304" pitchFamily="18" charset="0"/>
                <a:ea typeface="Times New Roman" panose="02020603050405020304" pitchFamily="18" charset="0"/>
              </a:rPr>
              <a:t>Use special journals and subsidiary ledgers to record entries. </a:t>
            </a:r>
          </a:p>
          <a:p>
            <a:pPr marL="171450" marR="0" lvl="0" indent="-171450" fontAlgn="base">
              <a:spcBef>
                <a:spcPts val="0"/>
              </a:spcBef>
              <a:spcAft>
                <a:spcPts val="0"/>
              </a:spcAft>
              <a:buFont typeface="Arial" panose="020B0604020202020204" pitchFamily="34" charset="0"/>
              <a:buChar char="•"/>
            </a:pPr>
            <a:r>
              <a:rPr lang="en-US" sz="1200" dirty="0">
                <a:solidFill>
                  <a:schemeClr val="bg1"/>
                </a:solidFill>
                <a:latin typeface="Times New Roman" panose="02020603050405020304" pitchFamily="18" charset="0"/>
                <a:ea typeface="Times New Roman" panose="02020603050405020304" pitchFamily="18" charset="0"/>
              </a:rPr>
              <a:t>Complete all phases of the accounting cycle from transaction analysis through financial statement preparation </a:t>
            </a:r>
          </a:p>
          <a:p>
            <a:pPr marR="0" lvl="0" fontAlgn="base">
              <a:spcBef>
                <a:spcPts val="0"/>
              </a:spcBef>
              <a:spcAft>
                <a:spcPts val="0"/>
              </a:spcAft>
            </a:pPr>
            <a:r>
              <a:rPr lang="en-US" sz="1200" b="1" dirty="0">
                <a:solidFill>
                  <a:schemeClr val="bg1"/>
                </a:solidFill>
                <a:latin typeface="Times New Roman" panose="02020603050405020304" pitchFamily="18" charset="0"/>
                <a:ea typeface="Times New Roman" panose="02020603050405020304" pitchFamily="18" charset="0"/>
              </a:rPr>
              <a:t>SLO 4: IDENTIFY THE ETHICAL IMPLICATIONS INHERENT IN FINANCIAL ACCOUNTING AND REPORTING AND BE ABLE TO APPLY STRATEGIES FOR ADDRESSING THEM.</a:t>
            </a:r>
          </a:p>
          <a:p>
            <a:pPr fontAlgn="base">
              <a:lnSpc>
                <a:spcPts val="1250"/>
              </a:lnSpc>
            </a:pPr>
            <a:r>
              <a:rPr lang="en-US" dirty="0">
                <a:solidFill>
                  <a:schemeClr val="bg1"/>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419366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7" end="7"/>
                                            </p:txEl>
                                          </p:spTgt>
                                        </p:tgtEl>
                                        <p:attrNameLst>
                                          <p:attrName>style.visibility</p:attrName>
                                        </p:attrNameLst>
                                      </p:cBhvr>
                                      <p:to>
                                        <p:strVal val="visible"/>
                                      </p:to>
                                    </p:set>
                                    <p:animEffect transition="in" filter="wipe(left)">
                                      <p:cBhvr>
                                        <p:cTn id="10" dur="500"/>
                                        <p:tgtEl>
                                          <p:spTgt spid="2">
                                            <p:txEl>
                                              <p:pRg st="7" end="7"/>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
                                            <p:txEl>
                                              <p:pRg st="13" end="13"/>
                                            </p:txEl>
                                          </p:spTgt>
                                        </p:tgtEl>
                                        <p:attrNameLst>
                                          <p:attrName>style.visibility</p:attrName>
                                        </p:attrNameLst>
                                      </p:cBhvr>
                                      <p:to>
                                        <p:strVal val="visible"/>
                                      </p:to>
                                    </p:set>
                                    <p:animEffect transition="in" filter="wipe(left)">
                                      <p:cBhvr>
                                        <p:cTn id="13" dur="500"/>
                                        <p:tgtEl>
                                          <p:spTgt spid="2">
                                            <p:txEl>
                                              <p:pRg st="13" end="13"/>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2">
                                            <p:txEl>
                                              <p:pRg st="18" end="18"/>
                                            </p:txEl>
                                          </p:spTgt>
                                        </p:tgtEl>
                                        <p:attrNameLst>
                                          <p:attrName>style.visibility</p:attrName>
                                        </p:attrNameLst>
                                      </p:cBhvr>
                                      <p:to>
                                        <p:strVal val="visible"/>
                                      </p:to>
                                    </p:set>
                                    <p:animEffect transition="in" filter="wipe(left)">
                                      <p:cBhvr>
                                        <p:cTn id="16" dur="500"/>
                                        <p:tgtEl>
                                          <p:spTgt spid="2">
                                            <p:txEl>
                                              <p:pRg st="18" end="1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Scale>
                                      <p:cBhvr>
                                        <p:cTn id="21" dur="1000" decel="50000" fill="hold">
                                          <p:stCondLst>
                                            <p:cond delay="0"/>
                                          </p:stCondLst>
                                        </p:cTn>
                                        <p:tgtEl>
                                          <p:spTgt spid="2">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
                                            <p:txEl>
                                              <p:pRg st="2" end="2"/>
                                            </p:txEl>
                                          </p:spTgt>
                                        </p:tgtEl>
                                        <p:attrNameLst>
                                          <p:attrName>ppt_x</p:attrName>
                                          <p:attrName>ppt_y</p:attrName>
                                        </p:attrNameLst>
                                      </p:cBhvr>
                                    </p:animMotion>
                                    <p:animEffect transition="in" filter="fade">
                                      <p:cBhvr>
                                        <p:cTn id="23" dur="1000"/>
                                        <p:tgtEl>
                                          <p:spTgt spid="2">
                                            <p:txEl>
                                              <p:pRg st="2" end="2"/>
                                            </p:txEl>
                                          </p:spTgt>
                                        </p:tgtEl>
                                      </p:cBhvr>
                                    </p:animEffect>
                                  </p:childTnLst>
                                </p:cTn>
                              </p:par>
                              <p:par>
                                <p:cTn id="24" presetID="52" presetClass="entr" presetSubtype="0"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Scale>
                                      <p:cBhvr>
                                        <p:cTn id="26" dur="1000" decel="50000" fill="hold">
                                          <p:stCondLst>
                                            <p:cond delay="0"/>
                                          </p:stCondLst>
                                        </p:cTn>
                                        <p:tgtEl>
                                          <p:spTgt spid="2">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2">
                                            <p:txEl>
                                              <p:pRg st="3" end="3"/>
                                            </p:txEl>
                                          </p:spTgt>
                                        </p:tgtEl>
                                        <p:attrNameLst>
                                          <p:attrName>ppt_x</p:attrName>
                                          <p:attrName>ppt_y</p:attrName>
                                        </p:attrNameLst>
                                      </p:cBhvr>
                                    </p:animMotion>
                                    <p:animEffect transition="in" filter="fade">
                                      <p:cBhvr>
                                        <p:cTn id="28" dur="1000"/>
                                        <p:tgtEl>
                                          <p:spTgt spid="2">
                                            <p:txEl>
                                              <p:pRg st="3" end="3"/>
                                            </p:txEl>
                                          </p:spTgt>
                                        </p:tgtEl>
                                      </p:cBhvr>
                                    </p:animEffect>
                                  </p:childTnLst>
                                </p:cTn>
                              </p:par>
                              <p:par>
                                <p:cTn id="29" presetID="52"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Scale>
                                      <p:cBhvr>
                                        <p:cTn id="31" dur="1000" decel="50000" fill="hold">
                                          <p:stCondLst>
                                            <p:cond delay="0"/>
                                          </p:stCondLst>
                                        </p:cTn>
                                        <p:tgtEl>
                                          <p:spTgt spid="2">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2">
                                            <p:txEl>
                                              <p:pRg st="4" end="4"/>
                                            </p:txEl>
                                          </p:spTgt>
                                        </p:tgtEl>
                                        <p:attrNameLst>
                                          <p:attrName>ppt_x</p:attrName>
                                          <p:attrName>ppt_y</p:attrName>
                                        </p:attrNameLst>
                                      </p:cBhvr>
                                    </p:animMotion>
                                    <p:animEffect transition="in" filter="fade">
                                      <p:cBhvr>
                                        <p:cTn id="33" dur="1000"/>
                                        <p:tgtEl>
                                          <p:spTgt spid="2">
                                            <p:txEl>
                                              <p:pRg st="4" end="4"/>
                                            </p:txEl>
                                          </p:spTgt>
                                        </p:tgtEl>
                                      </p:cBhvr>
                                    </p:animEffect>
                                  </p:childTnLst>
                                </p:cTn>
                              </p:par>
                              <p:par>
                                <p:cTn id="34" presetID="52" presetClass="entr" presetSubtype="0"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Scale>
                                      <p:cBhvr>
                                        <p:cTn id="36" dur="1000" decel="50000" fill="hold">
                                          <p:stCondLst>
                                            <p:cond delay="0"/>
                                          </p:stCondLst>
                                        </p:cTn>
                                        <p:tgtEl>
                                          <p:spTgt spid="2">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2">
                                            <p:txEl>
                                              <p:pRg st="5" end="5"/>
                                            </p:txEl>
                                          </p:spTgt>
                                        </p:tgtEl>
                                        <p:attrNameLst>
                                          <p:attrName>ppt_x</p:attrName>
                                          <p:attrName>ppt_y</p:attrName>
                                        </p:attrNameLst>
                                      </p:cBhvr>
                                    </p:animMotion>
                                    <p:animEffect transition="in" filter="fade">
                                      <p:cBhvr>
                                        <p:cTn id="38" dur="1000"/>
                                        <p:tgtEl>
                                          <p:spTgt spid="2">
                                            <p:txEl>
                                              <p:pRg st="5" end="5"/>
                                            </p:txEl>
                                          </p:spTgt>
                                        </p:tgtEl>
                                      </p:cBhvr>
                                    </p:animEffect>
                                  </p:childTnLst>
                                </p:cTn>
                              </p:par>
                              <p:par>
                                <p:cTn id="39" presetID="52" presetClass="entr" presetSubtype="0" fill="hold" nodeType="with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Scale>
                                      <p:cBhvr>
                                        <p:cTn id="41" dur="1000" decel="50000" fill="hold">
                                          <p:stCondLst>
                                            <p:cond delay="0"/>
                                          </p:stCondLst>
                                        </p:cTn>
                                        <p:tgtEl>
                                          <p:spTgt spid="2">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2">
                                            <p:txEl>
                                              <p:pRg st="6" end="6"/>
                                            </p:txEl>
                                          </p:spTgt>
                                        </p:tgtEl>
                                        <p:attrNameLst>
                                          <p:attrName>ppt_x</p:attrName>
                                          <p:attrName>ppt_y</p:attrName>
                                        </p:attrNameLst>
                                      </p:cBhvr>
                                    </p:animMotion>
                                    <p:animEffect transition="in" filter="fade">
                                      <p:cBhvr>
                                        <p:cTn id="43" dur="1000"/>
                                        <p:tgtEl>
                                          <p:spTgt spid="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2" presetClass="entr" presetSubtype="0" fill="hold" nodeType="click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Scale>
                                      <p:cBhvr>
                                        <p:cTn id="48" dur="1000" decel="50000" fill="hold">
                                          <p:stCondLst>
                                            <p:cond delay="0"/>
                                          </p:stCondLst>
                                        </p:cTn>
                                        <p:tgtEl>
                                          <p:spTgt spid="2">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2">
                                            <p:txEl>
                                              <p:pRg st="8" end="8"/>
                                            </p:txEl>
                                          </p:spTgt>
                                        </p:tgtEl>
                                        <p:attrNameLst>
                                          <p:attrName>ppt_x</p:attrName>
                                          <p:attrName>ppt_y</p:attrName>
                                        </p:attrNameLst>
                                      </p:cBhvr>
                                    </p:animMotion>
                                    <p:animEffect transition="in" filter="fade">
                                      <p:cBhvr>
                                        <p:cTn id="50" dur="1000"/>
                                        <p:tgtEl>
                                          <p:spTgt spid="2">
                                            <p:txEl>
                                              <p:pRg st="8" end="8"/>
                                            </p:txEl>
                                          </p:spTgt>
                                        </p:tgtEl>
                                      </p:cBhvr>
                                    </p:animEffect>
                                  </p:childTnLst>
                                </p:cTn>
                              </p:par>
                              <p:par>
                                <p:cTn id="51" presetID="52" presetClass="entr" presetSubtype="0" fill="hold" nodeType="withEffect">
                                  <p:stCondLst>
                                    <p:cond delay="0"/>
                                  </p:stCondLst>
                                  <p:childTnLst>
                                    <p:set>
                                      <p:cBhvr>
                                        <p:cTn id="52" dur="1" fill="hold">
                                          <p:stCondLst>
                                            <p:cond delay="0"/>
                                          </p:stCondLst>
                                        </p:cTn>
                                        <p:tgtEl>
                                          <p:spTgt spid="2">
                                            <p:txEl>
                                              <p:pRg st="9" end="9"/>
                                            </p:txEl>
                                          </p:spTgt>
                                        </p:tgtEl>
                                        <p:attrNameLst>
                                          <p:attrName>style.visibility</p:attrName>
                                        </p:attrNameLst>
                                      </p:cBhvr>
                                      <p:to>
                                        <p:strVal val="visible"/>
                                      </p:to>
                                    </p:set>
                                    <p:animScale>
                                      <p:cBhvr>
                                        <p:cTn id="53" dur="1000" decel="50000" fill="hold">
                                          <p:stCondLst>
                                            <p:cond delay="0"/>
                                          </p:stCondLst>
                                        </p:cTn>
                                        <p:tgtEl>
                                          <p:spTgt spid="2">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2">
                                            <p:txEl>
                                              <p:pRg st="9" end="9"/>
                                            </p:txEl>
                                          </p:spTgt>
                                        </p:tgtEl>
                                        <p:attrNameLst>
                                          <p:attrName>ppt_x</p:attrName>
                                          <p:attrName>ppt_y</p:attrName>
                                        </p:attrNameLst>
                                      </p:cBhvr>
                                    </p:animMotion>
                                    <p:animEffect transition="in" filter="fade">
                                      <p:cBhvr>
                                        <p:cTn id="55" dur="1000"/>
                                        <p:tgtEl>
                                          <p:spTgt spid="2">
                                            <p:txEl>
                                              <p:pRg st="9" end="9"/>
                                            </p:txEl>
                                          </p:spTgt>
                                        </p:tgtEl>
                                      </p:cBhvr>
                                    </p:animEffect>
                                  </p:childTnLst>
                                </p:cTn>
                              </p:par>
                              <p:par>
                                <p:cTn id="56" presetID="52" presetClass="entr" presetSubtype="0" fill="hold" nodeType="withEffect">
                                  <p:stCondLst>
                                    <p:cond delay="0"/>
                                  </p:stCondLst>
                                  <p:childTnLst>
                                    <p:set>
                                      <p:cBhvr>
                                        <p:cTn id="57" dur="1" fill="hold">
                                          <p:stCondLst>
                                            <p:cond delay="0"/>
                                          </p:stCondLst>
                                        </p:cTn>
                                        <p:tgtEl>
                                          <p:spTgt spid="2">
                                            <p:txEl>
                                              <p:pRg st="10" end="10"/>
                                            </p:txEl>
                                          </p:spTgt>
                                        </p:tgtEl>
                                        <p:attrNameLst>
                                          <p:attrName>style.visibility</p:attrName>
                                        </p:attrNameLst>
                                      </p:cBhvr>
                                      <p:to>
                                        <p:strVal val="visible"/>
                                      </p:to>
                                    </p:set>
                                    <p:animScale>
                                      <p:cBhvr>
                                        <p:cTn id="58" dur="1000" decel="50000" fill="hold">
                                          <p:stCondLst>
                                            <p:cond delay="0"/>
                                          </p:stCondLst>
                                        </p:cTn>
                                        <p:tgtEl>
                                          <p:spTgt spid="2">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2">
                                            <p:txEl>
                                              <p:pRg st="10" end="10"/>
                                            </p:txEl>
                                          </p:spTgt>
                                        </p:tgtEl>
                                        <p:attrNameLst>
                                          <p:attrName>ppt_x</p:attrName>
                                          <p:attrName>ppt_y</p:attrName>
                                        </p:attrNameLst>
                                      </p:cBhvr>
                                    </p:animMotion>
                                    <p:animEffect transition="in" filter="fade">
                                      <p:cBhvr>
                                        <p:cTn id="60" dur="1000"/>
                                        <p:tgtEl>
                                          <p:spTgt spid="2">
                                            <p:txEl>
                                              <p:pRg st="10" end="10"/>
                                            </p:txEl>
                                          </p:spTgt>
                                        </p:tgtEl>
                                      </p:cBhvr>
                                    </p:animEffect>
                                  </p:childTnLst>
                                </p:cTn>
                              </p:par>
                              <p:par>
                                <p:cTn id="61" presetID="52" presetClass="entr" presetSubtype="0" fill="hold" nodeType="withEffect">
                                  <p:stCondLst>
                                    <p:cond delay="0"/>
                                  </p:stCondLst>
                                  <p:childTnLst>
                                    <p:set>
                                      <p:cBhvr>
                                        <p:cTn id="62" dur="1" fill="hold">
                                          <p:stCondLst>
                                            <p:cond delay="0"/>
                                          </p:stCondLst>
                                        </p:cTn>
                                        <p:tgtEl>
                                          <p:spTgt spid="2">
                                            <p:txEl>
                                              <p:pRg st="11" end="11"/>
                                            </p:txEl>
                                          </p:spTgt>
                                        </p:tgtEl>
                                        <p:attrNameLst>
                                          <p:attrName>style.visibility</p:attrName>
                                        </p:attrNameLst>
                                      </p:cBhvr>
                                      <p:to>
                                        <p:strVal val="visible"/>
                                      </p:to>
                                    </p:set>
                                    <p:animScale>
                                      <p:cBhvr>
                                        <p:cTn id="63" dur="1000" decel="50000" fill="hold">
                                          <p:stCondLst>
                                            <p:cond delay="0"/>
                                          </p:stCondLst>
                                        </p:cTn>
                                        <p:tgtEl>
                                          <p:spTgt spid="2">
                                            <p:txEl>
                                              <p:pRg st="11" end="1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2">
                                            <p:txEl>
                                              <p:pRg st="11" end="11"/>
                                            </p:txEl>
                                          </p:spTgt>
                                        </p:tgtEl>
                                        <p:attrNameLst>
                                          <p:attrName>ppt_x</p:attrName>
                                          <p:attrName>ppt_y</p:attrName>
                                        </p:attrNameLst>
                                      </p:cBhvr>
                                    </p:animMotion>
                                    <p:animEffect transition="in" filter="fade">
                                      <p:cBhvr>
                                        <p:cTn id="65" dur="1000"/>
                                        <p:tgtEl>
                                          <p:spTgt spid="2">
                                            <p:txEl>
                                              <p:pRg st="11" end="11"/>
                                            </p:txEl>
                                          </p:spTgt>
                                        </p:tgtEl>
                                      </p:cBhvr>
                                    </p:animEffect>
                                  </p:childTnLst>
                                </p:cTn>
                              </p:par>
                              <p:par>
                                <p:cTn id="66" presetID="52" presetClass="entr" presetSubtype="0" fill="hold" nodeType="withEffect">
                                  <p:stCondLst>
                                    <p:cond delay="0"/>
                                  </p:stCondLst>
                                  <p:childTnLst>
                                    <p:set>
                                      <p:cBhvr>
                                        <p:cTn id="67" dur="1" fill="hold">
                                          <p:stCondLst>
                                            <p:cond delay="0"/>
                                          </p:stCondLst>
                                        </p:cTn>
                                        <p:tgtEl>
                                          <p:spTgt spid="2">
                                            <p:txEl>
                                              <p:pRg st="12" end="12"/>
                                            </p:txEl>
                                          </p:spTgt>
                                        </p:tgtEl>
                                        <p:attrNameLst>
                                          <p:attrName>style.visibility</p:attrName>
                                        </p:attrNameLst>
                                      </p:cBhvr>
                                      <p:to>
                                        <p:strVal val="visible"/>
                                      </p:to>
                                    </p:set>
                                    <p:animScale>
                                      <p:cBhvr>
                                        <p:cTn id="68" dur="1000" decel="50000" fill="hold">
                                          <p:stCondLst>
                                            <p:cond delay="0"/>
                                          </p:stCondLst>
                                        </p:cTn>
                                        <p:tgtEl>
                                          <p:spTgt spid="2">
                                            <p:txEl>
                                              <p:pRg st="12" end="1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2">
                                            <p:txEl>
                                              <p:pRg st="12" end="12"/>
                                            </p:txEl>
                                          </p:spTgt>
                                        </p:tgtEl>
                                        <p:attrNameLst>
                                          <p:attrName>ppt_x</p:attrName>
                                          <p:attrName>ppt_y</p:attrName>
                                        </p:attrNameLst>
                                      </p:cBhvr>
                                    </p:animMotion>
                                    <p:animEffect transition="in" filter="fade">
                                      <p:cBhvr>
                                        <p:cTn id="70" dur="1000"/>
                                        <p:tgtEl>
                                          <p:spTgt spid="2">
                                            <p:txEl>
                                              <p:pRg st="12" end="1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2" presetClass="entr" presetSubtype="0" fill="hold" nodeType="clickEffect">
                                  <p:stCondLst>
                                    <p:cond delay="0"/>
                                  </p:stCondLst>
                                  <p:childTnLst>
                                    <p:set>
                                      <p:cBhvr>
                                        <p:cTn id="74" dur="1" fill="hold">
                                          <p:stCondLst>
                                            <p:cond delay="0"/>
                                          </p:stCondLst>
                                        </p:cTn>
                                        <p:tgtEl>
                                          <p:spTgt spid="2">
                                            <p:txEl>
                                              <p:pRg st="14" end="14"/>
                                            </p:txEl>
                                          </p:spTgt>
                                        </p:tgtEl>
                                        <p:attrNameLst>
                                          <p:attrName>style.visibility</p:attrName>
                                        </p:attrNameLst>
                                      </p:cBhvr>
                                      <p:to>
                                        <p:strVal val="visible"/>
                                      </p:to>
                                    </p:set>
                                    <p:animScale>
                                      <p:cBhvr>
                                        <p:cTn id="75" dur="1000" decel="50000" fill="hold">
                                          <p:stCondLst>
                                            <p:cond delay="0"/>
                                          </p:stCondLst>
                                        </p:cTn>
                                        <p:tgtEl>
                                          <p:spTgt spid="2">
                                            <p:txEl>
                                              <p:pRg st="14" end="1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6" dur="1000" decel="50000" fill="hold">
                                          <p:stCondLst>
                                            <p:cond delay="0"/>
                                          </p:stCondLst>
                                        </p:cTn>
                                        <p:tgtEl>
                                          <p:spTgt spid="2">
                                            <p:txEl>
                                              <p:pRg st="14" end="14"/>
                                            </p:txEl>
                                          </p:spTgt>
                                        </p:tgtEl>
                                        <p:attrNameLst>
                                          <p:attrName>ppt_x</p:attrName>
                                          <p:attrName>ppt_y</p:attrName>
                                        </p:attrNameLst>
                                      </p:cBhvr>
                                    </p:animMotion>
                                    <p:animEffect transition="in" filter="fade">
                                      <p:cBhvr>
                                        <p:cTn id="77" dur="1000"/>
                                        <p:tgtEl>
                                          <p:spTgt spid="2">
                                            <p:txEl>
                                              <p:pRg st="14" end="14"/>
                                            </p:txEl>
                                          </p:spTgt>
                                        </p:tgtEl>
                                      </p:cBhvr>
                                    </p:animEffect>
                                  </p:childTnLst>
                                </p:cTn>
                              </p:par>
                              <p:par>
                                <p:cTn id="78" presetID="52" presetClass="entr" presetSubtype="0" fill="hold" nodeType="withEffect">
                                  <p:stCondLst>
                                    <p:cond delay="0"/>
                                  </p:stCondLst>
                                  <p:childTnLst>
                                    <p:set>
                                      <p:cBhvr>
                                        <p:cTn id="79" dur="1" fill="hold">
                                          <p:stCondLst>
                                            <p:cond delay="0"/>
                                          </p:stCondLst>
                                        </p:cTn>
                                        <p:tgtEl>
                                          <p:spTgt spid="2">
                                            <p:txEl>
                                              <p:pRg st="15" end="15"/>
                                            </p:txEl>
                                          </p:spTgt>
                                        </p:tgtEl>
                                        <p:attrNameLst>
                                          <p:attrName>style.visibility</p:attrName>
                                        </p:attrNameLst>
                                      </p:cBhvr>
                                      <p:to>
                                        <p:strVal val="visible"/>
                                      </p:to>
                                    </p:set>
                                    <p:animScale>
                                      <p:cBhvr>
                                        <p:cTn id="80" dur="1000" decel="50000" fill="hold">
                                          <p:stCondLst>
                                            <p:cond delay="0"/>
                                          </p:stCondLst>
                                        </p:cTn>
                                        <p:tgtEl>
                                          <p:spTgt spid="2">
                                            <p:txEl>
                                              <p:pRg st="15" end="1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1" dur="1000" decel="50000" fill="hold">
                                          <p:stCondLst>
                                            <p:cond delay="0"/>
                                          </p:stCondLst>
                                        </p:cTn>
                                        <p:tgtEl>
                                          <p:spTgt spid="2">
                                            <p:txEl>
                                              <p:pRg st="15" end="15"/>
                                            </p:txEl>
                                          </p:spTgt>
                                        </p:tgtEl>
                                        <p:attrNameLst>
                                          <p:attrName>ppt_x</p:attrName>
                                          <p:attrName>ppt_y</p:attrName>
                                        </p:attrNameLst>
                                      </p:cBhvr>
                                    </p:animMotion>
                                    <p:animEffect transition="in" filter="fade">
                                      <p:cBhvr>
                                        <p:cTn id="82" dur="1000"/>
                                        <p:tgtEl>
                                          <p:spTgt spid="2">
                                            <p:txEl>
                                              <p:pRg st="15" end="15"/>
                                            </p:txEl>
                                          </p:spTgt>
                                        </p:tgtEl>
                                      </p:cBhvr>
                                    </p:animEffect>
                                  </p:childTnLst>
                                </p:cTn>
                              </p:par>
                              <p:par>
                                <p:cTn id="83" presetID="52" presetClass="entr" presetSubtype="0" fill="hold" nodeType="withEffect">
                                  <p:stCondLst>
                                    <p:cond delay="0"/>
                                  </p:stCondLst>
                                  <p:childTnLst>
                                    <p:set>
                                      <p:cBhvr>
                                        <p:cTn id="84" dur="1" fill="hold">
                                          <p:stCondLst>
                                            <p:cond delay="0"/>
                                          </p:stCondLst>
                                        </p:cTn>
                                        <p:tgtEl>
                                          <p:spTgt spid="2">
                                            <p:txEl>
                                              <p:pRg st="16" end="16"/>
                                            </p:txEl>
                                          </p:spTgt>
                                        </p:tgtEl>
                                        <p:attrNameLst>
                                          <p:attrName>style.visibility</p:attrName>
                                        </p:attrNameLst>
                                      </p:cBhvr>
                                      <p:to>
                                        <p:strVal val="visible"/>
                                      </p:to>
                                    </p:set>
                                    <p:animScale>
                                      <p:cBhvr>
                                        <p:cTn id="85" dur="1000" decel="50000" fill="hold">
                                          <p:stCondLst>
                                            <p:cond delay="0"/>
                                          </p:stCondLst>
                                        </p:cTn>
                                        <p:tgtEl>
                                          <p:spTgt spid="2">
                                            <p:txEl>
                                              <p:pRg st="16" end="1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6" dur="1000" decel="50000" fill="hold">
                                          <p:stCondLst>
                                            <p:cond delay="0"/>
                                          </p:stCondLst>
                                        </p:cTn>
                                        <p:tgtEl>
                                          <p:spTgt spid="2">
                                            <p:txEl>
                                              <p:pRg st="16" end="16"/>
                                            </p:txEl>
                                          </p:spTgt>
                                        </p:tgtEl>
                                        <p:attrNameLst>
                                          <p:attrName>ppt_x</p:attrName>
                                          <p:attrName>ppt_y</p:attrName>
                                        </p:attrNameLst>
                                      </p:cBhvr>
                                    </p:animMotion>
                                    <p:animEffect transition="in" filter="fade">
                                      <p:cBhvr>
                                        <p:cTn id="87" dur="1000"/>
                                        <p:tgtEl>
                                          <p:spTgt spid="2">
                                            <p:txEl>
                                              <p:pRg st="16" end="16"/>
                                            </p:txEl>
                                          </p:spTgt>
                                        </p:tgtEl>
                                      </p:cBhvr>
                                    </p:animEffect>
                                  </p:childTnLst>
                                </p:cTn>
                              </p:par>
                              <p:par>
                                <p:cTn id="88" presetID="52" presetClass="entr" presetSubtype="0" fill="hold" nodeType="withEffect">
                                  <p:stCondLst>
                                    <p:cond delay="0"/>
                                  </p:stCondLst>
                                  <p:childTnLst>
                                    <p:set>
                                      <p:cBhvr>
                                        <p:cTn id="89" dur="1" fill="hold">
                                          <p:stCondLst>
                                            <p:cond delay="0"/>
                                          </p:stCondLst>
                                        </p:cTn>
                                        <p:tgtEl>
                                          <p:spTgt spid="2">
                                            <p:txEl>
                                              <p:pRg st="17" end="17"/>
                                            </p:txEl>
                                          </p:spTgt>
                                        </p:tgtEl>
                                        <p:attrNameLst>
                                          <p:attrName>style.visibility</p:attrName>
                                        </p:attrNameLst>
                                      </p:cBhvr>
                                      <p:to>
                                        <p:strVal val="visible"/>
                                      </p:to>
                                    </p:set>
                                    <p:animScale>
                                      <p:cBhvr>
                                        <p:cTn id="90" dur="1000" decel="50000" fill="hold">
                                          <p:stCondLst>
                                            <p:cond delay="0"/>
                                          </p:stCondLst>
                                        </p:cTn>
                                        <p:tgtEl>
                                          <p:spTgt spid="2">
                                            <p:txEl>
                                              <p:pRg st="17" end="17"/>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1" dur="1000" decel="50000" fill="hold">
                                          <p:stCondLst>
                                            <p:cond delay="0"/>
                                          </p:stCondLst>
                                        </p:cTn>
                                        <p:tgtEl>
                                          <p:spTgt spid="2">
                                            <p:txEl>
                                              <p:pRg st="17" end="17"/>
                                            </p:txEl>
                                          </p:spTgt>
                                        </p:tgtEl>
                                        <p:attrNameLst>
                                          <p:attrName>ppt_x</p:attrName>
                                          <p:attrName>ppt_y</p:attrName>
                                        </p:attrNameLst>
                                      </p:cBhvr>
                                    </p:animMotion>
                                    <p:animEffect transition="in" filter="fade">
                                      <p:cBhvr>
                                        <p:cTn id="92" dur="1000"/>
                                        <p:tgtEl>
                                          <p:spTgt spid="2">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0E34F1-0397-48D1-A85B-B1ECEA3DD80E}"/>
              </a:ext>
            </a:extLst>
          </p:cNvPr>
          <p:cNvSpPr/>
          <p:nvPr/>
        </p:nvSpPr>
        <p:spPr>
          <a:xfrm>
            <a:off x="629265" y="432619"/>
            <a:ext cx="8052318" cy="5279923"/>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C3E6633-A7D8-4C37-8BB3-C51B33ED422F}"/>
              </a:ext>
            </a:extLst>
          </p:cNvPr>
          <p:cNvSpPr/>
          <p:nvPr/>
        </p:nvSpPr>
        <p:spPr>
          <a:xfrm>
            <a:off x="774441" y="725475"/>
            <a:ext cx="8052318" cy="3041858"/>
          </a:xfrm>
          <a:prstGeom prst="rect">
            <a:avLst/>
          </a:prstGeom>
        </p:spPr>
        <p:txBody>
          <a:bodyPr wrap="square">
            <a:spAutoFit/>
          </a:bodyPr>
          <a:lstStyle/>
          <a:p>
            <a:pPr fontAlgn="base">
              <a:lnSpc>
                <a:spcPts val="1250"/>
              </a:lnSpc>
            </a:pPr>
            <a:r>
              <a:rPr lang="en-US" sz="2000" b="1" dirty="0">
                <a:solidFill>
                  <a:schemeClr val="bg1"/>
                </a:solidFill>
                <a:latin typeface="&amp;quot"/>
                <a:ea typeface="Times New Roman" panose="02020603050405020304" pitchFamily="18" charset="0"/>
              </a:rPr>
              <a:t>Math Example:</a:t>
            </a:r>
          </a:p>
          <a:p>
            <a:pPr fontAlgn="base">
              <a:lnSpc>
                <a:spcPts val="1250"/>
              </a:lnSpc>
            </a:pPr>
            <a:endParaRPr lang="en-US" sz="1600" b="1" u="sng" dirty="0">
              <a:solidFill>
                <a:schemeClr val="bg1"/>
              </a:solidFill>
              <a:latin typeface="&amp;quot"/>
              <a:ea typeface="Times New Roman" panose="02020603050405020304" pitchFamily="18" charset="0"/>
            </a:endParaRPr>
          </a:p>
          <a:p>
            <a:pPr fontAlgn="base">
              <a:lnSpc>
                <a:spcPts val="1250"/>
              </a:lnSpc>
            </a:pPr>
            <a:r>
              <a:rPr lang="en-US" sz="1600" b="1" u="sng" dirty="0">
                <a:solidFill>
                  <a:schemeClr val="bg1"/>
                </a:solidFill>
                <a:latin typeface="&amp;quot"/>
                <a:ea typeface="Times New Roman" panose="02020603050405020304" pitchFamily="18" charset="0"/>
              </a:rPr>
              <a:t>Student Learning Outcomes </a:t>
            </a:r>
          </a:p>
          <a:p>
            <a:pPr fontAlgn="base">
              <a:lnSpc>
                <a:spcPts val="1250"/>
              </a:lnSpc>
            </a:pPr>
            <a:endParaRPr lang="en-US" sz="1600" u="sng" dirty="0">
              <a:solidFill>
                <a:schemeClr val="bg1"/>
              </a:solidFill>
              <a:latin typeface="&amp;quot"/>
              <a:ea typeface="Times New Roman" panose="02020603050405020304" pitchFamily="18" charset="0"/>
            </a:endParaRPr>
          </a:p>
          <a:p>
            <a:pPr fontAlgn="base">
              <a:lnSpc>
                <a:spcPts val="1250"/>
              </a:lnSpc>
            </a:pPr>
            <a:r>
              <a:rPr lang="en-US" sz="1400" b="1" dirty="0">
                <a:solidFill>
                  <a:schemeClr val="bg1"/>
                </a:solidFill>
                <a:latin typeface="&amp;quot"/>
                <a:ea typeface="Times New Roman" panose="02020603050405020304" pitchFamily="18" charset="0"/>
              </a:rPr>
              <a:t>Students will develop and advance their skills in each of the following:</a:t>
            </a:r>
          </a:p>
          <a:p>
            <a:pPr fontAlgn="base">
              <a:lnSpc>
                <a:spcPts val="1250"/>
              </a:lnSpc>
            </a:pPr>
            <a:endParaRPr lang="en-US" dirty="0">
              <a:solidFill>
                <a:schemeClr val="bg1"/>
              </a:solidFill>
              <a:latin typeface="Times New Roman" panose="02020603050405020304" pitchFamily="18" charset="0"/>
              <a:ea typeface="Times New Roman" panose="02020603050405020304" pitchFamily="18" charset="0"/>
            </a:endParaRPr>
          </a:p>
          <a:p>
            <a:pPr marL="228600" indent="-228600" fontAlgn="base">
              <a:lnSpc>
                <a:spcPct val="150000"/>
              </a:lnSpc>
              <a:buFont typeface="+mj-lt"/>
              <a:buAutoNum type="arabicPeriod"/>
            </a:pPr>
            <a:r>
              <a:rPr lang="en-US" sz="1400" dirty="0">
                <a:solidFill>
                  <a:schemeClr val="bg1"/>
                </a:solidFill>
                <a:latin typeface="&amp;quot"/>
                <a:ea typeface="Times New Roman" panose="02020603050405020304" pitchFamily="18" charset="0"/>
              </a:rPr>
              <a:t> Use mathematical operations (add/subtract/ multiply/divide) on real numbers (positive &amp; negative integers, fractions, decimals, and square roots); </a:t>
            </a:r>
          </a:p>
          <a:p>
            <a:pPr marL="228600" indent="-228600" fontAlgn="base">
              <a:lnSpc>
                <a:spcPct val="150000"/>
              </a:lnSpc>
              <a:buFont typeface="+mj-lt"/>
              <a:buAutoNum type="arabicPeriod"/>
            </a:pPr>
            <a:r>
              <a:rPr lang="en-US" sz="1400" dirty="0">
                <a:solidFill>
                  <a:schemeClr val="bg1"/>
                </a:solidFill>
                <a:latin typeface="&amp;quot"/>
                <a:ea typeface="Times New Roman" panose="02020603050405020304" pitchFamily="18" charset="0"/>
              </a:rPr>
              <a:t>Apply rules for combining &amp; simplifying algebraic expressions,</a:t>
            </a:r>
            <a:endParaRPr lang="en-US" sz="1400" dirty="0">
              <a:solidFill>
                <a:schemeClr val="bg1"/>
              </a:solidFill>
              <a:latin typeface="Times New Roman" panose="02020603050405020304" pitchFamily="18" charset="0"/>
              <a:ea typeface="Times New Roman" panose="02020603050405020304" pitchFamily="18" charset="0"/>
            </a:endParaRPr>
          </a:p>
          <a:p>
            <a:pPr marL="228600" indent="-228600" fontAlgn="base">
              <a:lnSpc>
                <a:spcPct val="150000"/>
              </a:lnSpc>
              <a:buFont typeface="+mj-lt"/>
              <a:buAutoNum type="arabicPeriod"/>
            </a:pPr>
            <a:r>
              <a:rPr lang="en-US" sz="1400" dirty="0">
                <a:solidFill>
                  <a:schemeClr val="bg1"/>
                </a:solidFill>
                <a:latin typeface="&amp;quot"/>
                <a:ea typeface="Times New Roman" panose="02020603050405020304" pitchFamily="18" charset="0"/>
              </a:rPr>
              <a:t> Solve single &amp; multiple-step equations. Graphing solutions to linear equations.</a:t>
            </a:r>
            <a:endParaRPr lang="en-US" sz="1400" dirty="0">
              <a:solidFill>
                <a:schemeClr val="bg1"/>
              </a:solidFill>
              <a:latin typeface="Times New Roman" panose="02020603050405020304" pitchFamily="18" charset="0"/>
              <a:ea typeface="Times New Roman" panose="02020603050405020304" pitchFamily="18" charset="0"/>
            </a:endParaRPr>
          </a:p>
          <a:p>
            <a:pPr marL="228600" indent="-228600" fontAlgn="base">
              <a:lnSpc>
                <a:spcPct val="150000"/>
              </a:lnSpc>
              <a:buFont typeface="+mj-lt"/>
              <a:buAutoNum type="arabicPeriod"/>
            </a:pPr>
            <a:r>
              <a:rPr lang="en-US" sz="1400" dirty="0">
                <a:solidFill>
                  <a:schemeClr val="bg1"/>
                </a:solidFill>
                <a:latin typeface="&amp;quot"/>
                <a:ea typeface="Times New Roman" panose="02020603050405020304" pitchFamily="18" charset="0"/>
              </a:rPr>
              <a:t> Apply algebraic skills and critical thinking to solve problems.</a:t>
            </a:r>
            <a:endParaRPr lang="en-US" sz="1400" dirty="0">
              <a:solidFill>
                <a:schemeClr val="bg1"/>
              </a:solidFill>
              <a:latin typeface="Times New Roman" panose="02020603050405020304" pitchFamily="18" charset="0"/>
              <a:ea typeface="Times New Roman" panose="02020603050405020304" pitchFamily="18" charset="0"/>
            </a:endParaRPr>
          </a:p>
          <a:p>
            <a:pPr fontAlgn="base">
              <a:lnSpc>
                <a:spcPts val="1250"/>
              </a:lnSpc>
            </a:pPr>
            <a:r>
              <a:rPr lang="en-US" sz="1200" dirty="0">
                <a:solidFill>
                  <a:schemeClr val="bg1"/>
                </a:solidFill>
                <a:latin typeface="Times New Roman" panose="02020603050405020304" pitchFamily="18" charset="0"/>
                <a:ea typeface="Times New Roman" panose="02020603050405020304" pitchFamily="18" charset="0"/>
              </a:rPr>
              <a:t> </a:t>
            </a:r>
          </a:p>
          <a:p>
            <a:pPr fontAlgn="base">
              <a:lnSpc>
                <a:spcPts val="1250"/>
              </a:lnSpc>
            </a:pPr>
            <a:r>
              <a:rPr lang="en-US" sz="1200" dirty="0">
                <a:solidFill>
                  <a:schemeClr val="bg1"/>
                </a:solidFill>
                <a:latin typeface="Times New Roman" panose="02020603050405020304" pitchFamily="18" charset="0"/>
                <a:ea typeface="Times New Roman" panose="02020603050405020304" pitchFamily="18" charset="0"/>
              </a:rPr>
              <a:t> </a:t>
            </a:r>
            <a:r>
              <a:rPr lang="en-US" sz="1000" b="1" dirty="0">
                <a:solidFill>
                  <a:schemeClr val="bg1"/>
                </a:solidFill>
                <a:latin typeface="&amp;quot"/>
                <a:ea typeface="Times New Roman" panose="02020603050405020304" pitchFamily="18" charset="0"/>
              </a:rPr>
              <a:t>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90D1A3A2-7B30-4147-B021-716AC7AF8349}"/>
              </a:ext>
            </a:extLst>
          </p:cNvPr>
          <p:cNvGraphicFramePr>
            <a:graphicFrameLocks noGrp="1"/>
          </p:cNvGraphicFramePr>
          <p:nvPr>
            <p:extLst>
              <p:ext uri="{D42A27DB-BD31-4B8C-83A1-F6EECF244321}">
                <p14:modId xmlns:p14="http://schemas.microsoft.com/office/powerpoint/2010/main" val="712677984"/>
              </p:ext>
            </p:extLst>
          </p:nvPr>
        </p:nvGraphicFramePr>
        <p:xfrm>
          <a:off x="2048148" y="3541130"/>
          <a:ext cx="4544008" cy="2065369"/>
        </p:xfrm>
        <a:graphic>
          <a:graphicData uri="http://schemas.openxmlformats.org/drawingml/2006/table">
            <a:tbl>
              <a:tblPr firstRow="1" bandRow="1">
                <a:tableStyleId>{5C22544A-7EE6-4342-B048-85BDC9FD1C3A}</a:tableStyleId>
              </a:tblPr>
              <a:tblGrid>
                <a:gridCol w="2949899">
                  <a:extLst>
                    <a:ext uri="{9D8B030D-6E8A-4147-A177-3AD203B41FA5}">
                      <a16:colId xmlns:a16="http://schemas.microsoft.com/office/drawing/2014/main" val="2618360190"/>
                    </a:ext>
                  </a:extLst>
                </a:gridCol>
                <a:gridCol w="1594109">
                  <a:extLst>
                    <a:ext uri="{9D8B030D-6E8A-4147-A177-3AD203B41FA5}">
                      <a16:colId xmlns:a16="http://schemas.microsoft.com/office/drawing/2014/main" val="1767679871"/>
                    </a:ext>
                  </a:extLst>
                </a:gridCol>
              </a:tblGrid>
              <a:tr h="288574">
                <a:tc>
                  <a:txBody>
                    <a:bodyPr/>
                    <a:lstStyle/>
                    <a:p>
                      <a:pPr marL="0" lvl="1" algn="l" defTabSz="914400" rtl="0" eaLnBrk="1" fontAlgn="base" latinLnBrk="0" hangingPunct="1">
                        <a:lnSpc>
                          <a:spcPts val="1250"/>
                        </a:lnSpc>
                      </a:pPr>
                      <a:r>
                        <a:rPr lang="en-US" sz="1400" b="1" kern="1200" dirty="0">
                          <a:solidFill>
                            <a:schemeClr val="bg1"/>
                          </a:solidFill>
                          <a:latin typeface="+mn-lt"/>
                          <a:ea typeface="+mn-ea"/>
                          <a:cs typeface="+mn-cs"/>
                        </a:rPr>
                        <a:t>Grading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1400" dirty="0">
                          <a:solidFill>
                            <a:schemeClr val="bg1"/>
                          </a:solidFill>
                        </a:rPr>
                        <a:t>Semester Grades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61987655"/>
                  </a:ext>
                </a:extLst>
              </a:tr>
              <a:tr h="203700">
                <a:tc>
                  <a:txBody>
                    <a:bodyPr/>
                    <a:lstStyle/>
                    <a:p>
                      <a:r>
                        <a:rPr lang="en-US" dirty="0">
                          <a:solidFill>
                            <a:schemeClr val="bg1"/>
                          </a:solidFill>
                        </a:rPr>
                        <a:t>Exams  3 @ 20%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dirty="0">
                          <a:solidFill>
                            <a:schemeClr val="bg1"/>
                          </a:solidFill>
                        </a:rPr>
                        <a:t>60%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40591427"/>
                  </a:ext>
                </a:extLst>
              </a:tr>
              <a:tr h="356474">
                <a:tc>
                  <a:txBody>
                    <a:bodyPr/>
                    <a:lstStyle/>
                    <a:p>
                      <a:r>
                        <a:rPr lang="en-US" dirty="0">
                          <a:solidFill>
                            <a:schemeClr val="bg1"/>
                          </a:solidFill>
                        </a:rPr>
                        <a:t>Online Quizzes and Homework</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dirty="0">
                          <a:solidFill>
                            <a:schemeClr val="bg1"/>
                          </a:solidFill>
                        </a:rPr>
                        <a:t>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89243301"/>
                  </a:ext>
                </a:extLst>
              </a:tr>
              <a:tr h="388969">
                <a:tc>
                  <a:txBody>
                    <a:bodyPr/>
                    <a:lstStyle/>
                    <a:p>
                      <a:r>
                        <a:rPr lang="en-US" dirty="0">
                          <a:solidFill>
                            <a:schemeClr val="bg1"/>
                          </a:solidFill>
                        </a:rPr>
                        <a:t>Pencil and Paper Assignments</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dirty="0">
                          <a:solidFill>
                            <a:schemeClr val="bg1"/>
                          </a:solidFill>
                        </a:rPr>
                        <a:t>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55758669"/>
                  </a:ext>
                </a:extLst>
              </a:tr>
              <a:tr h="203700">
                <a:tc>
                  <a:txBody>
                    <a:bodyPr/>
                    <a:lstStyle/>
                    <a:p>
                      <a:r>
                        <a:rPr lang="en-US" dirty="0">
                          <a:solidFill>
                            <a:schemeClr val="bg1"/>
                          </a:solidFill>
                        </a:rPr>
                        <a:t>Final Exam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dirty="0">
                          <a:solidFill>
                            <a:schemeClr val="bg1"/>
                          </a:solidFill>
                        </a:rPr>
                        <a:t>24%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30720581"/>
                  </a:ext>
                </a:extLst>
              </a:tr>
            </a:tbl>
          </a:graphicData>
        </a:graphic>
      </p:graphicFrame>
    </p:spTree>
    <p:extLst>
      <p:ext uri="{BB962C8B-B14F-4D97-AF65-F5344CB8AC3E}">
        <p14:creationId xmlns:p14="http://schemas.microsoft.com/office/powerpoint/2010/main" val="338462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5573" y="313151"/>
            <a:ext cx="8680537" cy="5570756"/>
          </a:xfrm>
          <a:prstGeom prst="rect">
            <a:avLst/>
          </a:prstGeom>
        </p:spPr>
        <p:txBody>
          <a:bodyPr wrap="square">
            <a:spAutoFit/>
          </a:bodyPr>
          <a:lstStyle/>
          <a:p>
            <a:r>
              <a:rPr lang="en-US" sz="2400" dirty="0"/>
              <a:t>With the </a:t>
            </a:r>
            <a:r>
              <a:rPr lang="en-US" sz="2400" b="1" dirty="0"/>
              <a:t>ACCJC</a:t>
            </a:r>
            <a:r>
              <a:rPr lang="en-US" sz="2400" dirty="0"/>
              <a:t> Accreditation Standards adopted in 2014…</a:t>
            </a:r>
            <a:r>
              <a:rPr lang="en-US" sz="2400" b="1" dirty="0"/>
              <a:t>Expectations</a:t>
            </a:r>
            <a:r>
              <a:rPr lang="en-US" sz="2400" dirty="0"/>
              <a:t> in the areas of student learning outcomes </a:t>
            </a:r>
            <a:r>
              <a:rPr lang="en-US" sz="2400" b="1" dirty="0"/>
              <a:t>include</a:t>
            </a:r>
            <a:r>
              <a:rPr lang="en-US" sz="2400" dirty="0"/>
              <a:t> the following: </a:t>
            </a:r>
          </a:p>
          <a:p>
            <a:endParaRPr lang="en-US" sz="2400" dirty="0"/>
          </a:p>
          <a:p>
            <a:pPr lvl="1"/>
            <a:r>
              <a:rPr lang="en-US" sz="2000" dirty="0"/>
              <a:t>• </a:t>
            </a:r>
            <a:r>
              <a:rPr lang="en-US" sz="2000" b="1" dirty="0"/>
              <a:t>Student learning outcomes results are used by students </a:t>
            </a:r>
            <a:r>
              <a:rPr lang="en-US" sz="2000" dirty="0"/>
              <a:t>as they progress through their programs of study and engage in other activities of the institution. </a:t>
            </a:r>
          </a:p>
          <a:p>
            <a:pPr lvl="1"/>
            <a:r>
              <a:rPr lang="en-US" sz="2000" dirty="0"/>
              <a:t>• The </a:t>
            </a:r>
            <a:r>
              <a:rPr lang="en-US" sz="2000" b="1" dirty="0"/>
              <a:t>discussion of student learning </a:t>
            </a:r>
            <a:r>
              <a:rPr lang="en-US" sz="2000" dirty="0"/>
              <a:t>is ongoing at both the institutional and programmatic levels, and </a:t>
            </a:r>
            <a:r>
              <a:rPr lang="en-US" sz="2000" b="1" dirty="0"/>
              <a:t>is tied to data analysis</a:t>
            </a:r>
            <a:r>
              <a:rPr lang="en-US" sz="2000" dirty="0"/>
              <a:t>, program review, planning, resource allocation and other institutional decision-making. </a:t>
            </a:r>
          </a:p>
          <a:p>
            <a:pPr lvl="1"/>
            <a:r>
              <a:rPr lang="en-US" sz="2000" dirty="0"/>
              <a:t>• </a:t>
            </a:r>
            <a:r>
              <a:rPr lang="en-US" sz="2000" b="1" dirty="0"/>
              <a:t>Assessment</a:t>
            </a:r>
            <a:r>
              <a:rPr lang="en-US" sz="2000" dirty="0"/>
              <a:t> of the students’ attainment of the learning outcomes </a:t>
            </a:r>
            <a:r>
              <a:rPr lang="en-US" sz="2000" b="1" dirty="0"/>
              <a:t>happens continuously at the course level</a:t>
            </a:r>
            <a:r>
              <a:rPr lang="en-US" sz="2000" dirty="0"/>
              <a:t> for adaptation and enhancement of instruction and instructional delivery. </a:t>
            </a:r>
          </a:p>
          <a:p>
            <a:pPr lvl="1"/>
            <a:r>
              <a:rPr lang="en-US" sz="2000" dirty="0"/>
              <a:t>• </a:t>
            </a:r>
            <a:r>
              <a:rPr lang="en-US" sz="2000" b="1" dirty="0"/>
              <a:t>Information about student learning outcomes assessment results is available at the appropriate levels of granularity </a:t>
            </a:r>
            <a:r>
              <a:rPr lang="en-US" sz="2000" dirty="0"/>
              <a:t>for</a:t>
            </a:r>
            <a:r>
              <a:rPr lang="en-US" sz="2000" b="1" dirty="0"/>
              <a:t> </a:t>
            </a:r>
            <a:r>
              <a:rPr lang="en-US" sz="2000" dirty="0"/>
              <a:t>use by programs and across programs, and by the institution as a whole, in analysis and evaluation, planning and decision-making, and for implementing change. </a:t>
            </a:r>
          </a:p>
        </p:txBody>
      </p:sp>
    </p:spTree>
    <p:extLst>
      <p:ext uri="{BB962C8B-B14F-4D97-AF65-F5344CB8AC3E}">
        <p14:creationId xmlns:p14="http://schemas.microsoft.com/office/powerpoint/2010/main" val="104468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25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par>
                          <p:cTn id="15" fill="hold">
                            <p:stCondLst>
                              <p:cond delay="250"/>
                            </p:stCondLst>
                            <p:childTnLst>
                              <p:par>
                                <p:cTn id="16" presetID="1" presetClass="entr" presetSubtype="0" fill="hold" nodeType="afterEffect">
                                  <p:stCondLst>
                                    <p:cond delay="250"/>
                                  </p:stCondLst>
                                  <p:childTnLst>
                                    <p:set>
                                      <p:cBhvr>
                                        <p:cTn id="17" dur="1" fill="hold">
                                          <p:stCondLst>
                                            <p:cond delay="0"/>
                                          </p:stCondLst>
                                        </p:cTn>
                                        <p:tgtEl>
                                          <p:spTgt spid="2">
                                            <p:txEl>
                                              <p:pRg st="4" end="4"/>
                                            </p:txEl>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25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79951"/>
            <a:ext cx="7886700" cy="347257"/>
          </a:xfrm>
        </p:spPr>
        <p:txBody>
          <a:bodyPr>
            <a:normAutofit fontScale="90000"/>
          </a:bodyPr>
          <a:lstStyle/>
          <a:p>
            <a:r>
              <a:rPr lang="en-US" dirty="0">
                <a:solidFill>
                  <a:schemeClr val="accent1">
                    <a:lumMod val="50000"/>
                  </a:schemeClr>
                </a:solidFill>
              </a:rPr>
              <a:t>All Accredited Community Colleges must provide evidence </a:t>
            </a:r>
            <a:r>
              <a:rPr lang="en-US" dirty="0">
                <a:solidFill>
                  <a:schemeClr val="accent1">
                    <a:lumMod val="50000"/>
                  </a:schemeClr>
                </a:solidFill>
                <a:sym typeface="Wingdings" panose="05000000000000000000" pitchFamily="2" charset="2"/>
              </a:rPr>
              <a:t></a:t>
            </a:r>
            <a:endParaRPr lang="en-US" dirty="0">
              <a:solidFill>
                <a:schemeClr val="accent1">
                  <a:lumMod val="50000"/>
                </a:schemeClr>
              </a:solidFill>
            </a:endParaRPr>
          </a:p>
        </p:txBody>
      </p:sp>
      <p:sp>
        <p:nvSpPr>
          <p:cNvPr id="3" name="Content Placeholder 2"/>
          <p:cNvSpPr>
            <a:spLocks noGrp="1"/>
          </p:cNvSpPr>
          <p:nvPr>
            <p:ph idx="1"/>
          </p:nvPr>
        </p:nvSpPr>
        <p:spPr>
          <a:xfrm>
            <a:off x="162838" y="1236577"/>
            <a:ext cx="8818324" cy="5621423"/>
          </a:xfrm>
        </p:spPr>
        <p:txBody>
          <a:bodyPr>
            <a:noAutofit/>
          </a:bodyPr>
          <a:lstStyle/>
          <a:p>
            <a:pPr>
              <a:lnSpc>
                <a:spcPct val="120000"/>
              </a:lnSpc>
            </a:pPr>
            <a:r>
              <a:rPr lang="en-US" sz="1600" b="1" dirty="0">
                <a:solidFill>
                  <a:schemeClr val="accent1">
                    <a:lumMod val="50000"/>
                  </a:schemeClr>
                </a:solidFill>
              </a:rPr>
              <a:t>evidence that the college conducts program review, collects </a:t>
            </a:r>
            <a:r>
              <a:rPr lang="en-US" sz="1600" b="1" u="sng" dirty="0">
                <a:solidFill>
                  <a:schemeClr val="accent1">
                    <a:lumMod val="50000"/>
                  </a:schemeClr>
                </a:solidFill>
              </a:rPr>
              <a:t>and uses appropriate research and data on student achievement and progress through educational programs in analyzing its own effectiveness</a:t>
            </a:r>
          </a:p>
          <a:p>
            <a:pPr>
              <a:lnSpc>
                <a:spcPct val="120000"/>
              </a:lnSpc>
            </a:pPr>
            <a:r>
              <a:rPr lang="en-US" sz="1600" b="1" dirty="0">
                <a:solidFill>
                  <a:schemeClr val="accent1">
                    <a:lumMod val="50000"/>
                  </a:schemeClr>
                </a:solidFill>
              </a:rPr>
              <a:t>evidence of how well the institution is achieving its mission by </a:t>
            </a:r>
            <a:r>
              <a:rPr lang="en-US" sz="1600" b="1" u="sng" dirty="0">
                <a:solidFill>
                  <a:schemeClr val="accent1">
                    <a:lumMod val="50000"/>
                  </a:schemeClr>
                </a:solidFill>
              </a:rPr>
              <a:t>using data on student achievement and student learning</a:t>
            </a:r>
          </a:p>
          <a:p>
            <a:pPr>
              <a:lnSpc>
                <a:spcPct val="120000"/>
              </a:lnSpc>
            </a:pPr>
            <a:r>
              <a:rPr lang="en-US" sz="1600" b="1" dirty="0">
                <a:solidFill>
                  <a:schemeClr val="accent1">
                    <a:lumMod val="50000"/>
                  </a:schemeClr>
                </a:solidFill>
              </a:rPr>
              <a:t> evidence that the institution has set future “stretch  goals” or targets or benchmarks for student achievement and student learning, or otherwise </a:t>
            </a:r>
            <a:r>
              <a:rPr lang="en-US" sz="1600" b="1" u="sng" dirty="0">
                <a:solidFill>
                  <a:schemeClr val="accent1">
                    <a:lumMod val="50000"/>
                  </a:schemeClr>
                </a:solidFill>
              </a:rPr>
              <a:t>assessed its own satisfaction with levels of achievement and learning</a:t>
            </a:r>
          </a:p>
          <a:p>
            <a:pPr>
              <a:lnSpc>
                <a:spcPct val="120000"/>
              </a:lnSpc>
            </a:pPr>
            <a:r>
              <a:rPr lang="en-US" sz="1600" b="1" dirty="0">
                <a:solidFill>
                  <a:schemeClr val="accent1">
                    <a:lumMod val="50000"/>
                  </a:schemeClr>
                </a:solidFill>
              </a:rPr>
              <a:t>evidence the college </a:t>
            </a:r>
            <a:r>
              <a:rPr lang="en-US" sz="1600" b="1" u="sng" dirty="0">
                <a:solidFill>
                  <a:schemeClr val="accent1">
                    <a:lumMod val="50000"/>
                  </a:schemeClr>
                </a:solidFill>
              </a:rPr>
              <a:t>uses data on student achievement and student learning to plan and implement improvements </a:t>
            </a:r>
          </a:p>
          <a:p>
            <a:pPr>
              <a:lnSpc>
                <a:spcPct val="120000"/>
              </a:lnSpc>
            </a:pPr>
            <a:r>
              <a:rPr lang="en-US" sz="1600" b="1" dirty="0">
                <a:solidFill>
                  <a:schemeClr val="accent1">
                    <a:lumMod val="50000"/>
                  </a:schemeClr>
                </a:solidFill>
              </a:rPr>
              <a:t>evidence of the </a:t>
            </a:r>
            <a:r>
              <a:rPr lang="en-US" sz="1600" b="1" u="sng" dirty="0">
                <a:solidFill>
                  <a:schemeClr val="accent1">
                    <a:lumMod val="50000"/>
                  </a:schemeClr>
                </a:solidFill>
              </a:rPr>
              <a:t>use of student achievement data in all program review reports</a:t>
            </a:r>
          </a:p>
          <a:p>
            <a:pPr>
              <a:lnSpc>
                <a:spcPct val="120000"/>
              </a:lnSpc>
            </a:pPr>
            <a:r>
              <a:rPr lang="en-US" sz="1600" b="1" dirty="0">
                <a:solidFill>
                  <a:schemeClr val="accent1">
                    <a:lumMod val="50000"/>
                  </a:schemeClr>
                </a:solidFill>
              </a:rPr>
              <a:t> evidence the college has </a:t>
            </a:r>
            <a:r>
              <a:rPr lang="en-US" sz="1600" b="1" u="sng" dirty="0">
                <a:solidFill>
                  <a:schemeClr val="accent1">
                    <a:lumMod val="50000"/>
                  </a:schemeClr>
                </a:solidFill>
              </a:rPr>
              <a:t>identified Student Learning Outcomes, designed appropriate assessments of learning, and uses the results of assessment for improving learning</a:t>
            </a:r>
          </a:p>
          <a:p>
            <a:pPr>
              <a:lnSpc>
                <a:spcPct val="120000"/>
              </a:lnSpc>
            </a:pPr>
            <a:r>
              <a:rPr lang="en-US" sz="1600" b="1" dirty="0">
                <a:solidFill>
                  <a:schemeClr val="accent1">
                    <a:lumMod val="50000"/>
                  </a:schemeClr>
                </a:solidFill>
              </a:rPr>
              <a:t> evidence  the institution </a:t>
            </a:r>
            <a:r>
              <a:rPr lang="en-US" sz="1600" b="1" u="sng" dirty="0">
                <a:solidFill>
                  <a:schemeClr val="accent1">
                    <a:lumMod val="50000"/>
                  </a:schemeClr>
                </a:solidFill>
              </a:rPr>
              <a:t>uses results of learning assessments, and that those analyses factor into institutional priority setting and agendas for change</a:t>
            </a:r>
          </a:p>
        </p:txBody>
      </p:sp>
    </p:spTree>
    <p:extLst>
      <p:ext uri="{BB962C8B-B14F-4D97-AF65-F5344CB8AC3E}">
        <p14:creationId xmlns:p14="http://schemas.microsoft.com/office/powerpoint/2010/main" val="200653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25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par>
                          <p:cTn id="15" fill="hold">
                            <p:stCondLst>
                              <p:cond delay="250"/>
                            </p:stCondLst>
                            <p:childTnLst>
                              <p:par>
                                <p:cTn id="16" presetID="1" presetClass="entr" presetSubtype="0" fill="hold" nodeType="afterEffect">
                                  <p:stCondLst>
                                    <p:cond delay="25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25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par>
                          <p:cTn id="21" fill="hold">
                            <p:stCondLst>
                              <p:cond delay="750"/>
                            </p:stCondLst>
                            <p:childTnLst>
                              <p:par>
                                <p:cTn id="22" presetID="1" presetClass="entr" presetSubtype="0" fill="hold" nodeType="afterEffect">
                                  <p:stCondLst>
                                    <p:cond delay="250"/>
                                  </p:stCondLst>
                                  <p:childTnLst>
                                    <p:set>
                                      <p:cBhvr>
                                        <p:cTn id="23" dur="1" fill="hold">
                                          <p:stCondLst>
                                            <p:cond delay="0"/>
                                          </p:stCondLst>
                                        </p:cTn>
                                        <p:tgtEl>
                                          <p:spTgt spid="3">
                                            <p:txEl>
                                              <p:pRg st="4" end="4"/>
                                            </p:txEl>
                                          </p:spTgt>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nodeType="afterEffect">
                                  <p:stCondLst>
                                    <p:cond delay="25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par>
                          <p:cTn id="27" fill="hold">
                            <p:stCondLst>
                              <p:cond delay="1250"/>
                            </p:stCondLst>
                            <p:childTnLst>
                              <p:par>
                                <p:cTn id="28" presetID="1" presetClass="entr" presetSubtype="0" fill="hold" nodeType="afterEffect">
                                  <p:stCondLst>
                                    <p:cond delay="250"/>
                                  </p:stCondLst>
                                  <p:childTnLst>
                                    <p:set>
                                      <p:cBhvr>
                                        <p:cTn id="2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041" y="918941"/>
            <a:ext cx="7216080" cy="572700"/>
          </a:xfrm>
        </p:spPr>
        <p:txBody>
          <a:bodyPr>
            <a:normAutofit fontScale="90000"/>
          </a:bodyPr>
          <a:lstStyle/>
          <a:p>
            <a:r>
              <a:rPr lang="en-US" b="1" dirty="0">
                <a:solidFill>
                  <a:srgbClr val="002060"/>
                </a:solidFill>
              </a:rPr>
              <a:t>Current SLO Assessment Paradigm</a:t>
            </a:r>
          </a:p>
        </p:txBody>
      </p:sp>
      <p:grpSp>
        <p:nvGrpSpPr>
          <p:cNvPr id="4" name="Group 3"/>
          <p:cNvGrpSpPr/>
          <p:nvPr/>
        </p:nvGrpSpPr>
        <p:grpSpPr>
          <a:xfrm>
            <a:off x="1914701" y="2264418"/>
            <a:ext cx="4388759" cy="2415596"/>
            <a:chOff x="1438193" y="2214314"/>
            <a:chExt cx="4388759" cy="2415596"/>
          </a:xfrm>
        </p:grpSpPr>
        <p:sp>
          <p:nvSpPr>
            <p:cNvPr id="5" name="Freeform 4"/>
            <p:cNvSpPr/>
            <p:nvPr/>
          </p:nvSpPr>
          <p:spPr>
            <a:xfrm>
              <a:off x="1438193" y="2214315"/>
              <a:ext cx="2415595" cy="2415595"/>
            </a:xfrm>
            <a:custGeom>
              <a:avLst/>
              <a:gdLst>
                <a:gd name="connsiteX0" fmla="*/ 0 w 3220793"/>
                <a:gd name="connsiteY0" fmla="*/ 1610397 h 3220793"/>
                <a:gd name="connsiteX1" fmla="*/ 1610397 w 3220793"/>
                <a:gd name="connsiteY1" fmla="*/ 0 h 3220793"/>
                <a:gd name="connsiteX2" fmla="*/ 3220794 w 3220793"/>
                <a:gd name="connsiteY2" fmla="*/ 1610397 h 3220793"/>
                <a:gd name="connsiteX3" fmla="*/ 1610397 w 3220793"/>
                <a:gd name="connsiteY3" fmla="*/ 3220794 h 3220793"/>
                <a:gd name="connsiteX4" fmla="*/ 0 w 3220793"/>
                <a:gd name="connsiteY4" fmla="*/ 1610397 h 3220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793" h="3220793">
                  <a:moveTo>
                    <a:pt x="0" y="1610397"/>
                  </a:moveTo>
                  <a:cubicBezTo>
                    <a:pt x="0" y="720999"/>
                    <a:pt x="720999" y="0"/>
                    <a:pt x="1610397" y="0"/>
                  </a:cubicBezTo>
                  <a:cubicBezTo>
                    <a:pt x="2499795" y="0"/>
                    <a:pt x="3220794" y="720999"/>
                    <a:pt x="3220794" y="1610397"/>
                  </a:cubicBezTo>
                  <a:cubicBezTo>
                    <a:pt x="3220794" y="2499795"/>
                    <a:pt x="2499795" y="3220794"/>
                    <a:pt x="1610397" y="3220794"/>
                  </a:cubicBezTo>
                  <a:cubicBezTo>
                    <a:pt x="720999" y="3220794"/>
                    <a:pt x="0" y="2499795"/>
                    <a:pt x="0" y="1610397"/>
                  </a:cubicBezTo>
                  <a:close/>
                </a:path>
              </a:pathLst>
            </a:custGeom>
            <a:solidFill>
              <a:schemeClr val="accent5">
                <a:lumMod val="50000"/>
              </a:schemeClr>
            </a:solidFill>
          </p:spPr>
          <p:style>
            <a:lnRef idx="0">
              <a:schemeClr val="lt1">
                <a:hueOff val="0"/>
                <a:satOff val="0"/>
                <a:lumOff val="0"/>
                <a:alphaOff val="0"/>
              </a:schemeClr>
            </a:lnRef>
            <a:fillRef idx="3">
              <a:schemeClr val="accent6">
                <a:shade val="80000"/>
                <a:alpha val="50000"/>
                <a:hueOff val="0"/>
                <a:satOff val="0"/>
                <a:lumOff val="0"/>
                <a:alphaOff val="0"/>
              </a:schemeClr>
            </a:fillRef>
            <a:effectRef idx="3">
              <a:schemeClr val="accent6">
                <a:shade val="80000"/>
                <a:alpha val="50000"/>
                <a:hueOff val="0"/>
                <a:satOff val="0"/>
                <a:lumOff val="0"/>
                <a:alphaOff val="0"/>
              </a:schemeClr>
            </a:effectRef>
            <a:fontRef idx="minor">
              <a:schemeClr val="tx1"/>
            </a:fontRef>
          </p:style>
          <p:txBody>
            <a:bodyPr spcFirstLastPara="0" vert="horz" wrap="square" lIns="337313" tIns="284850" rIns="685506" bIns="284851" numCol="1" spcCol="1270" anchor="ctr" anchorCtr="0">
              <a:noAutofit/>
            </a:bodyPr>
            <a:lstStyle/>
            <a:p>
              <a:pPr algn="r" defTabSz="1000125">
                <a:lnSpc>
                  <a:spcPct val="90000"/>
                </a:lnSpc>
                <a:spcBef>
                  <a:spcPct val="0"/>
                </a:spcBef>
              </a:pPr>
              <a:r>
                <a:rPr lang="en-US" sz="2250" dirty="0">
                  <a:solidFill>
                    <a:schemeClr val="bg1"/>
                  </a:solidFill>
                </a:rPr>
                <a:t>Student Learning</a:t>
              </a:r>
            </a:p>
            <a:p>
              <a:pPr algn="r" defTabSz="1000125">
                <a:spcBef>
                  <a:spcPct val="0"/>
                </a:spcBef>
              </a:pPr>
              <a:r>
                <a:rPr lang="en-US" sz="2250" dirty="0">
                  <a:solidFill>
                    <a:schemeClr val="bg1"/>
                  </a:solidFill>
                </a:rPr>
                <a:t>Behaviors</a:t>
              </a:r>
            </a:p>
            <a:p>
              <a:pPr algn="r" defTabSz="1000125">
                <a:spcBef>
                  <a:spcPct val="0"/>
                </a:spcBef>
              </a:pPr>
              <a:r>
                <a:rPr lang="en-US" sz="2250" dirty="0">
                  <a:solidFill>
                    <a:schemeClr val="bg1"/>
                  </a:solidFill>
                </a:rPr>
                <a:t>&amp; </a:t>
              </a:r>
            </a:p>
            <a:p>
              <a:pPr algn="r" defTabSz="1000125">
                <a:spcBef>
                  <a:spcPct val="0"/>
                </a:spcBef>
              </a:pPr>
              <a:r>
                <a:rPr lang="en-US" sz="2250" dirty="0">
                  <a:solidFill>
                    <a:schemeClr val="bg1"/>
                  </a:solidFill>
                </a:rPr>
                <a:t>Grading</a:t>
              </a:r>
            </a:p>
          </p:txBody>
        </p:sp>
        <p:sp>
          <p:nvSpPr>
            <p:cNvPr id="6" name="Freeform 5"/>
            <p:cNvSpPr/>
            <p:nvPr/>
          </p:nvSpPr>
          <p:spPr>
            <a:xfrm>
              <a:off x="3362358" y="2214314"/>
              <a:ext cx="2464594" cy="2415595"/>
            </a:xfrm>
            <a:custGeom>
              <a:avLst/>
              <a:gdLst>
                <a:gd name="connsiteX0" fmla="*/ 0 w 3220793"/>
                <a:gd name="connsiteY0" fmla="*/ 1610397 h 3220793"/>
                <a:gd name="connsiteX1" fmla="*/ 1610397 w 3220793"/>
                <a:gd name="connsiteY1" fmla="*/ 0 h 3220793"/>
                <a:gd name="connsiteX2" fmla="*/ 3220794 w 3220793"/>
                <a:gd name="connsiteY2" fmla="*/ 1610397 h 3220793"/>
                <a:gd name="connsiteX3" fmla="*/ 1610397 w 3220793"/>
                <a:gd name="connsiteY3" fmla="*/ 3220794 h 3220793"/>
                <a:gd name="connsiteX4" fmla="*/ 0 w 3220793"/>
                <a:gd name="connsiteY4" fmla="*/ 1610397 h 3220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793" h="3220793">
                  <a:moveTo>
                    <a:pt x="0" y="1610397"/>
                  </a:moveTo>
                  <a:cubicBezTo>
                    <a:pt x="0" y="720999"/>
                    <a:pt x="720999" y="0"/>
                    <a:pt x="1610397" y="0"/>
                  </a:cubicBezTo>
                  <a:cubicBezTo>
                    <a:pt x="2499795" y="0"/>
                    <a:pt x="3220794" y="720999"/>
                    <a:pt x="3220794" y="1610397"/>
                  </a:cubicBezTo>
                  <a:cubicBezTo>
                    <a:pt x="3220794" y="2499795"/>
                    <a:pt x="2499795" y="3220794"/>
                    <a:pt x="1610397" y="3220794"/>
                  </a:cubicBezTo>
                  <a:cubicBezTo>
                    <a:pt x="720999" y="3220794"/>
                    <a:pt x="0" y="2499795"/>
                    <a:pt x="0" y="1610397"/>
                  </a:cubicBezTo>
                  <a:close/>
                </a:path>
              </a:pathLst>
            </a:custGeom>
            <a:solidFill>
              <a:schemeClr val="accent2">
                <a:lumMod val="75000"/>
                <a:alpha val="47843"/>
              </a:schemeClr>
            </a:solidFill>
          </p:spPr>
          <p:style>
            <a:lnRef idx="0">
              <a:schemeClr val="lt1">
                <a:hueOff val="0"/>
                <a:satOff val="0"/>
                <a:lumOff val="0"/>
                <a:alphaOff val="0"/>
              </a:schemeClr>
            </a:lnRef>
            <a:fillRef idx="3">
              <a:schemeClr val="accent6">
                <a:shade val="80000"/>
                <a:alpha val="50000"/>
                <a:hueOff val="-80"/>
                <a:satOff val="-472"/>
                <a:lumOff val="4736"/>
                <a:alphaOff val="30000"/>
              </a:schemeClr>
            </a:fillRef>
            <a:effectRef idx="3">
              <a:schemeClr val="accent6">
                <a:shade val="80000"/>
                <a:alpha val="50000"/>
                <a:hueOff val="-80"/>
                <a:satOff val="-472"/>
                <a:lumOff val="4736"/>
                <a:alphaOff val="30000"/>
              </a:schemeClr>
            </a:effectRef>
            <a:fontRef idx="minor">
              <a:schemeClr val="tx1"/>
            </a:fontRef>
          </p:style>
          <p:txBody>
            <a:bodyPr spcFirstLastPara="0" vert="horz" wrap="square" lIns="685507" tIns="284851" rIns="337313" bIns="284850" numCol="1" spcCol="1270" anchor="ctr" anchorCtr="0">
              <a:noAutofit/>
            </a:bodyPr>
            <a:lstStyle/>
            <a:p>
              <a:pPr defTabSz="1000125">
                <a:lnSpc>
                  <a:spcPct val="90000"/>
                </a:lnSpc>
                <a:spcBef>
                  <a:spcPct val="0"/>
                </a:spcBef>
                <a:spcAft>
                  <a:spcPct val="35000"/>
                </a:spcAft>
              </a:pPr>
              <a:r>
                <a:rPr lang="en-US" sz="2250" b="1" dirty="0"/>
                <a:t>SLO Assessment &amp; Reporting</a:t>
              </a:r>
            </a:p>
          </p:txBody>
        </p:sp>
      </p:grpSp>
    </p:spTree>
    <p:extLst>
      <p:ext uri="{BB962C8B-B14F-4D97-AF65-F5344CB8AC3E}">
        <p14:creationId xmlns:p14="http://schemas.microsoft.com/office/powerpoint/2010/main" val="6204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What do these terms mean?</a:t>
            </a:r>
          </a:p>
        </p:txBody>
      </p:sp>
      <p:sp>
        <p:nvSpPr>
          <p:cNvPr id="3" name="Content Placeholder 2"/>
          <p:cNvSpPr>
            <a:spLocks noGrp="1"/>
          </p:cNvSpPr>
          <p:nvPr>
            <p:ph idx="1"/>
          </p:nvPr>
        </p:nvSpPr>
        <p:spPr/>
        <p:txBody>
          <a:bodyPr/>
          <a:lstStyle/>
          <a:p>
            <a:r>
              <a:rPr lang="en-US" dirty="0"/>
              <a:t>Course  Objectives </a:t>
            </a:r>
          </a:p>
          <a:p>
            <a:r>
              <a:rPr lang="en-US" dirty="0"/>
              <a:t>Student Learning Outcomes </a:t>
            </a:r>
          </a:p>
          <a:p>
            <a:r>
              <a:rPr lang="en-US" dirty="0"/>
              <a:t>Exit Skills </a:t>
            </a:r>
          </a:p>
          <a:p>
            <a:r>
              <a:rPr lang="en-US" dirty="0"/>
              <a:t>Learning Targets</a:t>
            </a:r>
          </a:p>
          <a:p>
            <a:r>
              <a:rPr lang="en-US" dirty="0"/>
              <a:t>Assessment</a:t>
            </a:r>
          </a:p>
          <a:p>
            <a:r>
              <a:rPr lang="en-US" dirty="0"/>
              <a:t> Quiz</a:t>
            </a:r>
          </a:p>
          <a:p>
            <a:r>
              <a:rPr lang="en-US" dirty="0"/>
              <a:t> Exam</a:t>
            </a:r>
          </a:p>
          <a:p>
            <a:r>
              <a:rPr lang="en-US" dirty="0"/>
              <a:t>Grade</a:t>
            </a:r>
          </a:p>
        </p:txBody>
      </p:sp>
    </p:spTree>
    <p:extLst>
      <p:ext uri="{BB962C8B-B14F-4D97-AF65-F5344CB8AC3E}">
        <p14:creationId xmlns:p14="http://schemas.microsoft.com/office/powerpoint/2010/main" val="885609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4381511" y="1545236"/>
            <a:ext cx="2886075" cy="2864643"/>
          </a:xfrm>
          <a:prstGeom prst="ellipse">
            <a:avLst/>
          </a:prstGeom>
          <a:solidFill>
            <a:srgbClr val="C00000"/>
          </a:solidFill>
          <a:scene3d>
            <a:camera prst="orthographicFront"/>
            <a:lightRig rig="threePt" dir="t"/>
          </a:scene3d>
          <a:sp3d>
            <a:bevelT prst="convex"/>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a:p>
            <a:pPr algn="ctr"/>
            <a:endParaRPr lang="en-US" sz="1350" dirty="0"/>
          </a:p>
          <a:p>
            <a:pPr algn="ctr"/>
            <a:r>
              <a:rPr lang="en-US" sz="1350" dirty="0"/>
              <a:t>Planning </a:t>
            </a:r>
          </a:p>
          <a:p>
            <a:pPr algn="ctr"/>
            <a:r>
              <a:rPr lang="en-US" sz="1350" dirty="0"/>
              <a:t>Writing</a:t>
            </a:r>
          </a:p>
          <a:p>
            <a:pPr algn="ctr"/>
            <a:r>
              <a:rPr lang="en-US" sz="1350" dirty="0"/>
              <a:t>Developing  Materials</a:t>
            </a:r>
          </a:p>
          <a:p>
            <a:pPr algn="ctr"/>
            <a:r>
              <a:rPr lang="en-US" sz="1350" dirty="0"/>
              <a:t>Lectures</a:t>
            </a:r>
          </a:p>
          <a:p>
            <a:pPr algn="ctr"/>
            <a:r>
              <a:rPr lang="en-US" sz="1350" dirty="0"/>
              <a:t>Labs </a:t>
            </a:r>
          </a:p>
          <a:p>
            <a:pPr algn="ctr"/>
            <a:r>
              <a:rPr lang="en-US" sz="1350" dirty="0"/>
              <a:t> Office Hours</a:t>
            </a:r>
          </a:p>
          <a:p>
            <a:pPr algn="ctr"/>
            <a:r>
              <a:rPr lang="en-US" sz="1350" dirty="0"/>
              <a:t>Marking Homework  </a:t>
            </a:r>
          </a:p>
          <a:p>
            <a:pPr algn="ctr"/>
            <a:r>
              <a:rPr lang="en-US" sz="1350" dirty="0"/>
              <a:t>Testing</a:t>
            </a:r>
          </a:p>
          <a:p>
            <a:pPr algn="ctr"/>
            <a:r>
              <a:rPr lang="en-US" sz="1350" dirty="0"/>
              <a:t>Grading </a:t>
            </a:r>
          </a:p>
          <a:p>
            <a:pPr algn="ctr"/>
            <a:r>
              <a:rPr lang="en-US" sz="1350" dirty="0"/>
              <a:t>Meeting </a:t>
            </a:r>
          </a:p>
          <a:p>
            <a:pPr algn="ctr"/>
            <a:r>
              <a:rPr lang="en-US" sz="1350" dirty="0"/>
              <a:t>Plus, plus, plus…    </a:t>
            </a:r>
          </a:p>
          <a:p>
            <a:pPr algn="ctr"/>
            <a:r>
              <a:rPr lang="en-US" sz="1350" dirty="0"/>
              <a:t> </a:t>
            </a:r>
          </a:p>
          <a:p>
            <a:pPr algn="ctr"/>
            <a:endParaRPr lang="en-US" sz="1350" dirty="0"/>
          </a:p>
          <a:p>
            <a:pPr algn="ctr"/>
            <a:endParaRPr lang="en-US" sz="1350" dirty="0"/>
          </a:p>
        </p:txBody>
      </p:sp>
      <p:sp>
        <p:nvSpPr>
          <p:cNvPr id="2" name="Oval 1"/>
          <p:cNvSpPr/>
          <p:nvPr/>
        </p:nvSpPr>
        <p:spPr>
          <a:xfrm>
            <a:off x="1925672" y="1523124"/>
            <a:ext cx="2578893" cy="2621756"/>
          </a:xfrm>
          <a:prstGeom prst="ellipse">
            <a:avLst/>
          </a:prstGeom>
          <a:scene3d>
            <a:camera prst="orthographicFront"/>
            <a:lightRig rig="threePt" dir="t"/>
          </a:scene3d>
          <a:sp3d>
            <a:bevelT w="139700" h="139700" prst="divot"/>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a:p>
            <a:pPr algn="ctr"/>
            <a:endParaRPr lang="en-US" sz="1350" dirty="0"/>
          </a:p>
          <a:p>
            <a:pPr algn="ctr"/>
            <a:r>
              <a:rPr lang="en-US" sz="1350" dirty="0"/>
              <a:t>Planning </a:t>
            </a:r>
          </a:p>
          <a:p>
            <a:pPr algn="ctr"/>
            <a:r>
              <a:rPr lang="en-US" sz="1350" dirty="0"/>
              <a:t>Writing</a:t>
            </a:r>
          </a:p>
          <a:p>
            <a:pPr algn="ctr"/>
            <a:r>
              <a:rPr lang="en-US" sz="1350" dirty="0"/>
              <a:t>Developing  Materials</a:t>
            </a:r>
          </a:p>
          <a:p>
            <a:pPr algn="ctr"/>
            <a:r>
              <a:rPr lang="en-US" sz="1350" dirty="0"/>
              <a:t>Lectures</a:t>
            </a:r>
          </a:p>
          <a:p>
            <a:pPr algn="ctr"/>
            <a:r>
              <a:rPr lang="en-US" sz="1350" dirty="0"/>
              <a:t>Labs </a:t>
            </a:r>
          </a:p>
          <a:p>
            <a:pPr algn="ctr"/>
            <a:r>
              <a:rPr lang="en-US" sz="1350" dirty="0"/>
              <a:t> Office Hours</a:t>
            </a:r>
          </a:p>
          <a:p>
            <a:pPr algn="ctr"/>
            <a:r>
              <a:rPr lang="en-US" sz="1350" dirty="0"/>
              <a:t>Marking Homework  </a:t>
            </a:r>
          </a:p>
          <a:p>
            <a:pPr algn="ctr"/>
            <a:r>
              <a:rPr lang="en-US" sz="1350" dirty="0"/>
              <a:t>Testing</a:t>
            </a:r>
          </a:p>
          <a:p>
            <a:pPr algn="ctr"/>
            <a:r>
              <a:rPr lang="en-US" sz="1350" dirty="0"/>
              <a:t>Grading </a:t>
            </a:r>
          </a:p>
          <a:p>
            <a:pPr algn="ctr"/>
            <a:r>
              <a:rPr lang="en-US" sz="1350" dirty="0"/>
              <a:t>Meeting </a:t>
            </a:r>
          </a:p>
          <a:p>
            <a:pPr algn="ctr"/>
            <a:r>
              <a:rPr lang="en-US" sz="1350" dirty="0"/>
              <a:t>Plus, plus, plus…    </a:t>
            </a:r>
          </a:p>
          <a:p>
            <a:pPr algn="ctr"/>
            <a:r>
              <a:rPr lang="en-US" sz="1350" dirty="0"/>
              <a:t> </a:t>
            </a:r>
          </a:p>
          <a:p>
            <a:pPr algn="ctr"/>
            <a:endParaRPr lang="en-US" sz="1350" dirty="0"/>
          </a:p>
          <a:p>
            <a:pPr algn="ctr"/>
            <a:endParaRPr lang="en-US" sz="1350" dirty="0"/>
          </a:p>
        </p:txBody>
      </p:sp>
      <p:sp>
        <p:nvSpPr>
          <p:cNvPr id="4" name="Rectangle 3"/>
          <p:cNvSpPr/>
          <p:nvPr/>
        </p:nvSpPr>
        <p:spPr>
          <a:xfrm>
            <a:off x="741353" y="730371"/>
            <a:ext cx="6861945" cy="461665"/>
          </a:xfrm>
          <a:prstGeom prst="rect">
            <a:avLst/>
          </a:prstGeom>
        </p:spPr>
        <p:txBody>
          <a:bodyPr wrap="square">
            <a:spAutoFit/>
          </a:bodyPr>
          <a:lstStyle/>
          <a:p>
            <a:r>
              <a:rPr lang="en-US" sz="2400" b="1" dirty="0">
                <a:solidFill>
                  <a:srgbClr val="002060"/>
                </a:solidFill>
              </a:rPr>
              <a:t>What we do for each course we teach:</a:t>
            </a:r>
          </a:p>
        </p:txBody>
      </p:sp>
      <p:sp>
        <p:nvSpPr>
          <p:cNvPr id="6" name="Oval 5"/>
          <p:cNvSpPr/>
          <p:nvPr/>
        </p:nvSpPr>
        <p:spPr>
          <a:xfrm>
            <a:off x="3018965" y="3118559"/>
            <a:ext cx="2578893" cy="2621756"/>
          </a:xfrm>
          <a:prstGeom prst="ellipse">
            <a:avLst/>
          </a:prstGeom>
          <a:solidFill>
            <a:srgbClr val="BE80A4"/>
          </a:solidFill>
          <a:scene3d>
            <a:camera prst="orthographicFront"/>
            <a:lightRig rig="threePt" dir="t"/>
          </a:scene3d>
          <a:sp3d>
            <a:bevelT prst="convex"/>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a:p>
            <a:pPr algn="ctr"/>
            <a:endParaRPr lang="en-US" sz="1350" dirty="0"/>
          </a:p>
          <a:p>
            <a:pPr algn="ctr"/>
            <a:r>
              <a:rPr lang="en-US" sz="1350" dirty="0"/>
              <a:t>Planning </a:t>
            </a:r>
          </a:p>
          <a:p>
            <a:pPr algn="ctr"/>
            <a:r>
              <a:rPr lang="en-US" sz="1350" dirty="0"/>
              <a:t>Writing</a:t>
            </a:r>
          </a:p>
          <a:p>
            <a:pPr algn="ctr"/>
            <a:r>
              <a:rPr lang="en-US" sz="1350" dirty="0"/>
              <a:t>Developing  Materials</a:t>
            </a:r>
          </a:p>
          <a:p>
            <a:pPr algn="ctr"/>
            <a:r>
              <a:rPr lang="en-US" sz="1350" dirty="0"/>
              <a:t>Lectures</a:t>
            </a:r>
          </a:p>
          <a:p>
            <a:pPr algn="ctr"/>
            <a:r>
              <a:rPr lang="en-US" sz="1350" dirty="0"/>
              <a:t>Labs </a:t>
            </a:r>
          </a:p>
          <a:p>
            <a:pPr algn="ctr"/>
            <a:r>
              <a:rPr lang="en-US" sz="1350" dirty="0"/>
              <a:t> Office Hours</a:t>
            </a:r>
          </a:p>
          <a:p>
            <a:pPr algn="ctr"/>
            <a:r>
              <a:rPr lang="en-US" sz="1350" dirty="0"/>
              <a:t>Marking Homework  </a:t>
            </a:r>
          </a:p>
          <a:p>
            <a:pPr algn="ctr"/>
            <a:r>
              <a:rPr lang="en-US" sz="1350" dirty="0"/>
              <a:t>Testing</a:t>
            </a:r>
          </a:p>
          <a:p>
            <a:pPr algn="ctr"/>
            <a:r>
              <a:rPr lang="en-US" sz="1350" dirty="0"/>
              <a:t>Grading </a:t>
            </a:r>
          </a:p>
          <a:p>
            <a:pPr algn="ctr"/>
            <a:r>
              <a:rPr lang="en-US" sz="1350" dirty="0"/>
              <a:t>Meeting </a:t>
            </a:r>
          </a:p>
          <a:p>
            <a:pPr algn="ctr"/>
            <a:r>
              <a:rPr lang="en-US" sz="1350" dirty="0"/>
              <a:t>Plus, plus, plus…    </a:t>
            </a:r>
          </a:p>
          <a:p>
            <a:pPr algn="ctr"/>
            <a:r>
              <a:rPr lang="en-US" sz="1350" dirty="0"/>
              <a:t> </a:t>
            </a:r>
          </a:p>
          <a:p>
            <a:pPr algn="ctr"/>
            <a:endParaRPr lang="en-US" sz="1350" dirty="0"/>
          </a:p>
          <a:p>
            <a:pPr algn="ctr"/>
            <a:endParaRPr lang="en-US" sz="1350" dirty="0"/>
          </a:p>
        </p:txBody>
      </p:sp>
      <p:sp>
        <p:nvSpPr>
          <p:cNvPr id="5" name="Oval 4"/>
          <p:cNvSpPr/>
          <p:nvPr/>
        </p:nvSpPr>
        <p:spPr>
          <a:xfrm>
            <a:off x="943419" y="3118559"/>
            <a:ext cx="2578893" cy="2621756"/>
          </a:xfrm>
          <a:prstGeom prst="ellipse">
            <a:avLst/>
          </a:prstGeom>
          <a:solidFill>
            <a:schemeClr val="accent6">
              <a:lumMod val="75000"/>
            </a:schemeClr>
          </a:solidFill>
          <a:scene3d>
            <a:camera prst="orthographicFront"/>
            <a:lightRig rig="threePt" dir="t"/>
          </a:scene3d>
          <a:sp3d>
            <a:bevelT prst="convex"/>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a:p>
            <a:pPr algn="ctr"/>
            <a:endParaRPr lang="en-US" sz="1350" dirty="0"/>
          </a:p>
          <a:p>
            <a:pPr algn="ctr"/>
            <a:r>
              <a:rPr lang="en-US" sz="1350" dirty="0"/>
              <a:t>Planning </a:t>
            </a:r>
          </a:p>
          <a:p>
            <a:pPr algn="ctr"/>
            <a:r>
              <a:rPr lang="en-US" sz="1350" dirty="0"/>
              <a:t>Writing</a:t>
            </a:r>
          </a:p>
          <a:p>
            <a:pPr algn="ctr"/>
            <a:r>
              <a:rPr lang="en-US" sz="1350" dirty="0"/>
              <a:t>Developing  Materials</a:t>
            </a:r>
          </a:p>
          <a:p>
            <a:pPr algn="ctr"/>
            <a:r>
              <a:rPr lang="en-US" sz="1350" dirty="0"/>
              <a:t>Lectures</a:t>
            </a:r>
          </a:p>
          <a:p>
            <a:pPr algn="ctr"/>
            <a:r>
              <a:rPr lang="en-US" sz="1350" dirty="0"/>
              <a:t>Labs </a:t>
            </a:r>
          </a:p>
          <a:p>
            <a:pPr algn="ctr"/>
            <a:r>
              <a:rPr lang="en-US" sz="1350" dirty="0"/>
              <a:t> Office Hours</a:t>
            </a:r>
          </a:p>
          <a:p>
            <a:pPr algn="ctr"/>
            <a:r>
              <a:rPr lang="en-US" sz="1350" dirty="0"/>
              <a:t>Marking Homework  </a:t>
            </a:r>
          </a:p>
          <a:p>
            <a:pPr algn="ctr"/>
            <a:r>
              <a:rPr lang="en-US" sz="1350" dirty="0"/>
              <a:t>Testing</a:t>
            </a:r>
          </a:p>
          <a:p>
            <a:pPr algn="ctr"/>
            <a:r>
              <a:rPr lang="en-US" sz="1350" dirty="0"/>
              <a:t>Grading </a:t>
            </a:r>
          </a:p>
          <a:p>
            <a:pPr algn="ctr"/>
            <a:r>
              <a:rPr lang="en-US" sz="1350" dirty="0"/>
              <a:t>Meeting </a:t>
            </a:r>
          </a:p>
          <a:p>
            <a:pPr algn="ctr"/>
            <a:r>
              <a:rPr lang="en-US" sz="1350" dirty="0"/>
              <a:t>Plus, plus, plus…    </a:t>
            </a:r>
          </a:p>
          <a:p>
            <a:pPr algn="ctr"/>
            <a:r>
              <a:rPr lang="en-US" sz="1350" dirty="0"/>
              <a:t> </a:t>
            </a:r>
          </a:p>
          <a:p>
            <a:pPr algn="ctr"/>
            <a:endParaRPr lang="en-US" sz="1350" dirty="0"/>
          </a:p>
          <a:p>
            <a:pPr algn="ctr"/>
            <a:endParaRPr lang="en-US" sz="1350" dirty="0"/>
          </a:p>
        </p:txBody>
      </p:sp>
      <p:sp>
        <p:nvSpPr>
          <p:cNvPr id="7" name="Oval 6"/>
          <p:cNvSpPr/>
          <p:nvPr/>
        </p:nvSpPr>
        <p:spPr>
          <a:xfrm>
            <a:off x="171404" y="1433707"/>
            <a:ext cx="2578893" cy="2621756"/>
          </a:xfrm>
          <a:prstGeom prst="ellipse">
            <a:avLst/>
          </a:prstGeom>
          <a:solidFill>
            <a:srgbClr val="FFC000"/>
          </a:solidFill>
          <a:scene3d>
            <a:camera prst="orthographicFront"/>
            <a:lightRig rig="threePt" dir="t"/>
          </a:scene3d>
          <a:sp3d>
            <a:bevelT prst="convex"/>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a:p>
            <a:pPr algn="ctr"/>
            <a:endParaRPr lang="en-US" sz="1350" dirty="0"/>
          </a:p>
          <a:p>
            <a:pPr algn="ctr"/>
            <a:r>
              <a:rPr lang="en-US" sz="1350" dirty="0">
                <a:solidFill>
                  <a:srgbClr val="002060"/>
                </a:solidFill>
              </a:rPr>
              <a:t>Planning </a:t>
            </a:r>
          </a:p>
          <a:p>
            <a:pPr algn="ctr"/>
            <a:r>
              <a:rPr lang="en-US" sz="1350" dirty="0">
                <a:solidFill>
                  <a:srgbClr val="002060"/>
                </a:solidFill>
              </a:rPr>
              <a:t>Writing</a:t>
            </a:r>
          </a:p>
          <a:p>
            <a:pPr algn="ctr"/>
            <a:r>
              <a:rPr lang="en-US" sz="1350" dirty="0">
                <a:solidFill>
                  <a:srgbClr val="002060"/>
                </a:solidFill>
              </a:rPr>
              <a:t>Developing  Materials</a:t>
            </a:r>
          </a:p>
          <a:p>
            <a:pPr algn="ctr"/>
            <a:r>
              <a:rPr lang="en-US" sz="1350" dirty="0">
                <a:solidFill>
                  <a:srgbClr val="002060"/>
                </a:solidFill>
              </a:rPr>
              <a:t>Lectures</a:t>
            </a:r>
          </a:p>
          <a:p>
            <a:pPr algn="ctr"/>
            <a:r>
              <a:rPr lang="en-US" sz="1350" dirty="0">
                <a:solidFill>
                  <a:srgbClr val="002060"/>
                </a:solidFill>
              </a:rPr>
              <a:t>Labs </a:t>
            </a:r>
          </a:p>
          <a:p>
            <a:pPr algn="ctr"/>
            <a:r>
              <a:rPr lang="en-US" sz="1350" dirty="0">
                <a:solidFill>
                  <a:srgbClr val="002060"/>
                </a:solidFill>
              </a:rPr>
              <a:t> Office Hours</a:t>
            </a:r>
          </a:p>
          <a:p>
            <a:pPr algn="ctr"/>
            <a:r>
              <a:rPr lang="en-US" sz="1350" dirty="0">
                <a:solidFill>
                  <a:srgbClr val="002060"/>
                </a:solidFill>
              </a:rPr>
              <a:t>Marking Homework  </a:t>
            </a:r>
          </a:p>
          <a:p>
            <a:pPr algn="ctr"/>
            <a:r>
              <a:rPr lang="en-US" sz="1350" dirty="0">
                <a:solidFill>
                  <a:srgbClr val="002060"/>
                </a:solidFill>
              </a:rPr>
              <a:t>Testing</a:t>
            </a:r>
          </a:p>
          <a:p>
            <a:pPr algn="ctr"/>
            <a:r>
              <a:rPr lang="en-US" sz="1350" dirty="0">
                <a:solidFill>
                  <a:srgbClr val="002060"/>
                </a:solidFill>
              </a:rPr>
              <a:t>Grading </a:t>
            </a:r>
          </a:p>
          <a:p>
            <a:pPr algn="ctr"/>
            <a:r>
              <a:rPr lang="en-US" sz="1350" dirty="0">
                <a:solidFill>
                  <a:srgbClr val="002060"/>
                </a:solidFill>
              </a:rPr>
              <a:t>Meeting </a:t>
            </a:r>
          </a:p>
          <a:p>
            <a:pPr algn="ctr"/>
            <a:r>
              <a:rPr lang="en-US" sz="1350" dirty="0">
                <a:solidFill>
                  <a:srgbClr val="002060"/>
                </a:solidFill>
              </a:rPr>
              <a:t>Plus, plus, plus…  </a:t>
            </a:r>
            <a:r>
              <a:rPr lang="en-US" sz="1350" dirty="0"/>
              <a:t>  </a:t>
            </a:r>
          </a:p>
          <a:p>
            <a:pPr algn="ctr"/>
            <a:r>
              <a:rPr lang="en-US" sz="1350" dirty="0"/>
              <a:t> </a:t>
            </a:r>
          </a:p>
          <a:p>
            <a:pPr algn="ctr"/>
            <a:endParaRPr lang="en-US" sz="1350" dirty="0"/>
          </a:p>
          <a:p>
            <a:pPr algn="ctr"/>
            <a:endParaRPr lang="en-US" sz="1350" dirty="0"/>
          </a:p>
        </p:txBody>
      </p:sp>
      <p:sp>
        <p:nvSpPr>
          <p:cNvPr id="11" name="Cloud 10"/>
          <p:cNvSpPr/>
          <p:nvPr/>
        </p:nvSpPr>
        <p:spPr>
          <a:xfrm>
            <a:off x="4841175" y="2136794"/>
            <a:ext cx="2228850" cy="1394415"/>
          </a:xfrm>
          <a:prstGeom prst="clou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rPr>
              <a:t>Assess  SLO’s  </a:t>
            </a:r>
          </a:p>
          <a:p>
            <a:pPr algn="ctr"/>
            <a:r>
              <a:rPr lang="en-US" sz="1500" b="1" dirty="0">
                <a:solidFill>
                  <a:schemeClr val="tx1"/>
                </a:solidFill>
              </a:rPr>
              <a:t> Report Data      </a:t>
            </a:r>
          </a:p>
        </p:txBody>
      </p:sp>
      <p:sp>
        <p:nvSpPr>
          <p:cNvPr id="12" name="Cloud 11"/>
          <p:cNvSpPr/>
          <p:nvPr/>
        </p:nvSpPr>
        <p:spPr>
          <a:xfrm>
            <a:off x="3293029" y="3323102"/>
            <a:ext cx="2228850" cy="1394415"/>
          </a:xfrm>
          <a:prstGeom prst="clou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rPr>
              <a:t>Assess  SLO’s  </a:t>
            </a:r>
          </a:p>
          <a:p>
            <a:pPr algn="ctr"/>
            <a:r>
              <a:rPr lang="en-US" sz="1500" b="1" dirty="0">
                <a:solidFill>
                  <a:schemeClr val="tx1"/>
                </a:solidFill>
              </a:rPr>
              <a:t> Report Data      </a:t>
            </a:r>
          </a:p>
        </p:txBody>
      </p:sp>
      <p:sp>
        <p:nvSpPr>
          <p:cNvPr id="13" name="Cloud 12"/>
          <p:cNvSpPr/>
          <p:nvPr/>
        </p:nvSpPr>
        <p:spPr>
          <a:xfrm>
            <a:off x="1216101" y="3580172"/>
            <a:ext cx="2228850" cy="1394415"/>
          </a:xfrm>
          <a:prstGeom prst="clou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rPr>
              <a:t>Assess  SLO’s  </a:t>
            </a:r>
          </a:p>
          <a:p>
            <a:pPr algn="ctr"/>
            <a:r>
              <a:rPr lang="en-US" sz="1500" b="1" dirty="0">
                <a:solidFill>
                  <a:schemeClr val="tx1"/>
                </a:solidFill>
              </a:rPr>
              <a:t> Report Data      </a:t>
            </a:r>
          </a:p>
        </p:txBody>
      </p:sp>
      <p:sp>
        <p:nvSpPr>
          <p:cNvPr id="14" name="Cloud 13"/>
          <p:cNvSpPr/>
          <p:nvPr/>
        </p:nvSpPr>
        <p:spPr>
          <a:xfrm>
            <a:off x="2586952" y="2095761"/>
            <a:ext cx="2228850" cy="1394415"/>
          </a:xfrm>
          <a:prstGeom prst="clou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rPr>
              <a:t>Assess  SLO’s  </a:t>
            </a:r>
          </a:p>
          <a:p>
            <a:pPr algn="ctr"/>
            <a:r>
              <a:rPr lang="en-US" sz="1500" b="1" dirty="0">
                <a:solidFill>
                  <a:schemeClr val="tx1"/>
                </a:solidFill>
              </a:rPr>
              <a:t> Report Data      </a:t>
            </a:r>
          </a:p>
        </p:txBody>
      </p:sp>
      <p:sp>
        <p:nvSpPr>
          <p:cNvPr id="15" name="Cloud 14"/>
          <p:cNvSpPr/>
          <p:nvPr/>
        </p:nvSpPr>
        <p:spPr>
          <a:xfrm>
            <a:off x="292163" y="2095761"/>
            <a:ext cx="2228850" cy="1394415"/>
          </a:xfrm>
          <a:prstGeom prst="clou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tx1"/>
                </a:solidFill>
              </a:rPr>
              <a:t>Assess  SLO’s  </a:t>
            </a:r>
          </a:p>
          <a:p>
            <a:pPr algn="ctr"/>
            <a:r>
              <a:rPr lang="en-US" sz="1500" b="1" dirty="0">
                <a:solidFill>
                  <a:schemeClr val="tx1"/>
                </a:solidFill>
              </a:rPr>
              <a:t> Report Data      </a:t>
            </a:r>
          </a:p>
        </p:txBody>
      </p:sp>
      <p:sp>
        <p:nvSpPr>
          <p:cNvPr id="16" name="Cloud 15"/>
          <p:cNvSpPr/>
          <p:nvPr/>
        </p:nvSpPr>
        <p:spPr>
          <a:xfrm rot="714943" flipH="1">
            <a:off x="28755" y="1734458"/>
            <a:ext cx="8877244" cy="3924437"/>
          </a:xfrm>
          <a:prstGeom prst="cloud">
            <a:avLst/>
          </a:prstGeom>
          <a:solidFill>
            <a:schemeClr val="bg2">
              <a:lumMod val="50000"/>
              <a:alpha val="88000"/>
            </a:schemeClr>
          </a:solidFill>
          <a:ln w="19050">
            <a:solidFill>
              <a:schemeClr val="tx1">
                <a:lumMod val="95000"/>
                <a:lumOff val="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scene3d>
              <a:camera prst="isometricOffAxis2Left"/>
              <a:lightRig rig="threePt" dir="t"/>
            </a:scene3d>
          </a:bodyPr>
          <a:lstStyle/>
          <a:p>
            <a:pPr algn="ctr"/>
            <a:r>
              <a:rPr lang="en-US" sz="2700" b="1" dirty="0">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 </a:t>
            </a:r>
            <a:r>
              <a:rPr lang="en-US" sz="2700" b="1" dirty="0">
                <a:ln w="9525">
                  <a:solidFill>
                    <a:schemeClr val="bg1"/>
                  </a:solidFill>
                  <a:prstDash val="solid"/>
                </a:ln>
                <a:solidFill>
                  <a:schemeClr val="accent4">
                    <a:lumMod val="60000"/>
                    <a:lumOff val="40000"/>
                  </a:schemeClr>
                </a:solidFill>
                <a:effectLst>
                  <a:outerShdw blurRad="12700" dist="38100" dir="2700000" algn="tl" rotWithShape="0">
                    <a:schemeClr val="bg1">
                      <a:lumMod val="50000"/>
                    </a:schemeClr>
                  </a:outerShdw>
                  <a:reflection blurRad="6350" stA="55000" endA="300" endPos="45500" dir="5400000" sy="-100000" algn="bl" rotWithShape="0"/>
                </a:effectLst>
              </a:rPr>
              <a:t>Meetings</a:t>
            </a:r>
            <a:r>
              <a:rPr lang="en-US" sz="2700" b="1" dirty="0">
                <a:ln w="9525">
                  <a:solidFill>
                    <a:schemeClr val="bg1"/>
                  </a:solidFill>
                  <a:prstDash val="solid"/>
                </a:ln>
                <a:solidFill>
                  <a:schemeClr val="tx1"/>
                </a:solidFill>
                <a:effectLst>
                  <a:outerShdw blurRad="12700" dist="38100" dir="2700000" algn="tl" rotWithShape="0">
                    <a:schemeClr val="bg1">
                      <a:lumMod val="50000"/>
                    </a:schemeClr>
                  </a:outerShdw>
                  <a:reflection blurRad="6350" stA="55000" endA="300" endPos="45500" dir="5400000" sy="-100000" algn="bl" rotWithShape="0"/>
                </a:effectLst>
              </a:rPr>
              <a:t> </a:t>
            </a:r>
            <a:r>
              <a:rPr lang="en-US" sz="2700" b="1" dirty="0">
                <a:ln w="9525">
                  <a:solidFill>
                    <a:schemeClr val="bg1"/>
                  </a:solidFill>
                  <a:prstDash val="solid"/>
                </a:ln>
                <a:solidFill>
                  <a:schemeClr val="accent4">
                    <a:lumMod val="60000"/>
                    <a:lumOff val="40000"/>
                  </a:schemeClr>
                </a:solidFill>
                <a:effectLst>
                  <a:outerShdw blurRad="12700" dist="38100" dir="2700000" algn="tl" rotWithShape="0">
                    <a:schemeClr val="bg1">
                      <a:lumMod val="50000"/>
                    </a:schemeClr>
                  </a:outerShdw>
                  <a:reflection blurRad="6350" stA="55000" endA="300" endPos="45500" dir="5400000" sy="-100000" algn="bl" rotWithShape="0"/>
                </a:effectLst>
              </a:rPr>
              <a:t>to  discuss and interpret data   </a:t>
            </a:r>
          </a:p>
          <a:p>
            <a:pPr algn="ctr"/>
            <a:r>
              <a:rPr lang="en-US" sz="2700" b="1" dirty="0">
                <a:ln w="9525">
                  <a:solidFill>
                    <a:schemeClr val="bg1"/>
                  </a:solidFill>
                  <a:prstDash val="solid"/>
                </a:ln>
                <a:solidFill>
                  <a:schemeClr val="accent4">
                    <a:lumMod val="60000"/>
                    <a:lumOff val="40000"/>
                  </a:schemeClr>
                </a:solidFill>
                <a:effectLst>
                  <a:outerShdw blurRad="12700" dist="38100" dir="2700000" algn="tl" rotWithShape="0">
                    <a:schemeClr val="bg1">
                      <a:lumMod val="50000"/>
                    </a:schemeClr>
                  </a:outerShdw>
                  <a:reflection blurRad="6350" stA="55000" endA="300" endPos="45500" dir="5400000" sy="-100000" algn="bl" rotWithShape="0"/>
                </a:effectLst>
              </a:rPr>
              <a:t>  Plan changes </a:t>
            </a:r>
          </a:p>
          <a:p>
            <a:pPr algn="ctr"/>
            <a:r>
              <a:rPr lang="en-US" sz="4050" b="1" dirty="0">
                <a:ln w="9525">
                  <a:solidFill>
                    <a:schemeClr val="bg1"/>
                  </a:solidFill>
                  <a:prstDash val="solid"/>
                </a:ln>
                <a:solidFill>
                  <a:schemeClr val="accent4">
                    <a:lumMod val="60000"/>
                    <a:lumOff val="40000"/>
                  </a:schemeClr>
                </a:solidFill>
                <a:effectLst>
                  <a:outerShdw blurRad="12700" dist="38100" dir="2700000" algn="tl" rotWithShape="0">
                    <a:schemeClr val="bg1">
                      <a:lumMod val="50000"/>
                    </a:schemeClr>
                  </a:outerShdw>
                  <a:reflection blurRad="6350" stA="55000" endA="300" endPos="45500" dir="5400000" sy="-100000" algn="bl" rotWithShape="0"/>
                </a:effectLst>
              </a:rPr>
              <a:t>PROGRAM REVIEW</a:t>
            </a:r>
            <a:endParaRPr lang="en-US" sz="4050" dirty="0">
              <a:solidFill>
                <a:schemeClr val="accent4">
                  <a:lumMod val="60000"/>
                  <a:lumOff val="40000"/>
                </a:schemeClr>
              </a:solidFill>
              <a:effectLst>
                <a:outerShdw blurRad="12700" dist="38100" dir="2700000" algn="tl" rotWithShape="0">
                  <a:schemeClr val="bg1">
                    <a:lumMod val="50000"/>
                  </a:schemeClr>
                </a:outerShdw>
                <a:reflection blurRad="6350" stA="55000" endA="300" endPos="45500" dir="5400000" sy="-100000" algn="bl" rotWithShape="0"/>
              </a:effectLst>
            </a:endParaRPr>
          </a:p>
        </p:txBody>
      </p:sp>
    </p:spTree>
    <p:extLst>
      <p:ext uri="{BB962C8B-B14F-4D97-AF65-F5344CB8AC3E}">
        <p14:creationId xmlns:p14="http://schemas.microsoft.com/office/powerpoint/2010/main" val="298976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strVal val="#ppt_w*0.70"/>
                                          </p:val>
                                        </p:tav>
                                        <p:tav tm="100000">
                                          <p:val>
                                            <p:strVal val="#ppt_w"/>
                                          </p:val>
                                        </p:tav>
                                      </p:tavLst>
                                    </p:anim>
                                    <p:anim calcmode="lin" valueType="num">
                                      <p:cBhvr>
                                        <p:cTn id="8" dur="1000" fill="hold"/>
                                        <p:tgtEl>
                                          <p:spTgt spid="7">
                                            <p:bg/>
                                          </p:spTgt>
                                        </p:tgtEl>
                                        <p:attrNameLst>
                                          <p:attrName>ppt_h</p:attrName>
                                        </p:attrNameLst>
                                      </p:cBhvr>
                                      <p:tavLst>
                                        <p:tav tm="0">
                                          <p:val>
                                            <p:strVal val="#ppt_h"/>
                                          </p:val>
                                        </p:tav>
                                        <p:tav tm="100000">
                                          <p:val>
                                            <p:strVal val="#ppt_h"/>
                                          </p:val>
                                        </p:tav>
                                      </p:tavLst>
                                    </p:anim>
                                    <p:animEffect transition="in" filter="fade">
                                      <p:cBhvr>
                                        <p:cTn id="9" dur="1000"/>
                                        <p:tgtEl>
                                          <p:spTgt spid="7">
                                            <p:bg/>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p:cTn id="12" dur="1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7">
                                            <p:txEl>
                                              <p:pRg st="2" end="2"/>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 calcmode="lin" valueType="num">
                                      <p:cBhvr>
                                        <p:cTn id="17" dur="1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7">
                                            <p:txEl>
                                              <p:pRg st="3" end="3"/>
                                            </p:txEl>
                                          </p:spTgt>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 calcmode="lin" valueType="num">
                                      <p:cBhvr>
                                        <p:cTn id="22" dur="1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7">
                                            <p:txEl>
                                              <p:pRg st="4" end="4"/>
                                            </p:txEl>
                                          </p:spTgt>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p:cTn id="27" dur="1000" fill="hold"/>
                                        <p:tgtEl>
                                          <p:spTgt spid="7">
                                            <p:txEl>
                                              <p:pRg st="5" end="5"/>
                                            </p:txEl>
                                          </p:spTgt>
                                        </p:tgtEl>
                                        <p:attrNameLst>
                                          <p:attrName>ppt_w</p:attrName>
                                        </p:attrNameLst>
                                      </p:cBhvr>
                                      <p:tavLst>
                                        <p:tav tm="0">
                                          <p:val>
                                            <p:strVal val="#ppt_w*0.70"/>
                                          </p:val>
                                        </p:tav>
                                        <p:tav tm="100000">
                                          <p:val>
                                            <p:strVal val="#ppt_w"/>
                                          </p:val>
                                        </p:tav>
                                      </p:tavLst>
                                    </p:anim>
                                    <p:anim calcmode="lin" valueType="num">
                                      <p:cBhvr>
                                        <p:cTn id="28" dur="1000" fill="hold"/>
                                        <p:tgtEl>
                                          <p:spTgt spid="7">
                                            <p:txEl>
                                              <p:pRg st="5" end="5"/>
                                            </p:txEl>
                                          </p:spTgt>
                                        </p:tgtEl>
                                        <p:attrNameLst>
                                          <p:attrName>ppt_h</p:attrName>
                                        </p:attrNameLst>
                                      </p:cBhvr>
                                      <p:tavLst>
                                        <p:tav tm="0">
                                          <p:val>
                                            <p:strVal val="#ppt_h"/>
                                          </p:val>
                                        </p:tav>
                                        <p:tav tm="100000">
                                          <p:val>
                                            <p:strVal val="#ppt_h"/>
                                          </p:val>
                                        </p:tav>
                                      </p:tavLst>
                                    </p:anim>
                                    <p:animEffect transition="in" filter="fade">
                                      <p:cBhvr>
                                        <p:cTn id="29" dur="1000"/>
                                        <p:tgtEl>
                                          <p:spTgt spid="7">
                                            <p:txEl>
                                              <p:pRg st="5" end="5"/>
                                            </p:txEl>
                                          </p:spTgt>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 calcmode="lin" valueType="num">
                                      <p:cBhvr>
                                        <p:cTn id="32" dur="1000" fill="hold"/>
                                        <p:tgtEl>
                                          <p:spTgt spid="7">
                                            <p:txEl>
                                              <p:pRg st="6" end="6"/>
                                            </p:txEl>
                                          </p:spTgt>
                                        </p:tgtEl>
                                        <p:attrNameLst>
                                          <p:attrName>ppt_w</p:attrName>
                                        </p:attrNameLst>
                                      </p:cBhvr>
                                      <p:tavLst>
                                        <p:tav tm="0">
                                          <p:val>
                                            <p:strVal val="#ppt_w*0.70"/>
                                          </p:val>
                                        </p:tav>
                                        <p:tav tm="100000">
                                          <p:val>
                                            <p:strVal val="#ppt_w"/>
                                          </p:val>
                                        </p:tav>
                                      </p:tavLst>
                                    </p:anim>
                                    <p:anim calcmode="lin" valueType="num">
                                      <p:cBhvr>
                                        <p:cTn id="33" dur="1000" fill="hold"/>
                                        <p:tgtEl>
                                          <p:spTgt spid="7">
                                            <p:txEl>
                                              <p:pRg st="6" end="6"/>
                                            </p:txEl>
                                          </p:spTgt>
                                        </p:tgtEl>
                                        <p:attrNameLst>
                                          <p:attrName>ppt_h</p:attrName>
                                        </p:attrNameLst>
                                      </p:cBhvr>
                                      <p:tavLst>
                                        <p:tav tm="0">
                                          <p:val>
                                            <p:strVal val="#ppt_h"/>
                                          </p:val>
                                        </p:tav>
                                        <p:tav tm="100000">
                                          <p:val>
                                            <p:strVal val="#ppt_h"/>
                                          </p:val>
                                        </p:tav>
                                      </p:tavLst>
                                    </p:anim>
                                    <p:animEffect transition="in" filter="fade">
                                      <p:cBhvr>
                                        <p:cTn id="34" dur="1000"/>
                                        <p:tgtEl>
                                          <p:spTgt spid="7">
                                            <p:txEl>
                                              <p:pRg st="6" end="6"/>
                                            </p:txEl>
                                          </p:spTgt>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 calcmode="lin" valueType="num">
                                      <p:cBhvr>
                                        <p:cTn id="37" dur="1000" fill="hold"/>
                                        <p:tgtEl>
                                          <p:spTgt spid="7">
                                            <p:txEl>
                                              <p:pRg st="7" end="7"/>
                                            </p:txEl>
                                          </p:spTgt>
                                        </p:tgtEl>
                                        <p:attrNameLst>
                                          <p:attrName>ppt_w</p:attrName>
                                        </p:attrNameLst>
                                      </p:cBhvr>
                                      <p:tavLst>
                                        <p:tav tm="0">
                                          <p:val>
                                            <p:strVal val="#ppt_w*0.70"/>
                                          </p:val>
                                        </p:tav>
                                        <p:tav tm="100000">
                                          <p:val>
                                            <p:strVal val="#ppt_w"/>
                                          </p:val>
                                        </p:tav>
                                      </p:tavLst>
                                    </p:anim>
                                    <p:anim calcmode="lin" valueType="num">
                                      <p:cBhvr>
                                        <p:cTn id="38" dur="1000" fill="hold"/>
                                        <p:tgtEl>
                                          <p:spTgt spid="7">
                                            <p:txEl>
                                              <p:pRg st="7" end="7"/>
                                            </p:txEl>
                                          </p:spTgt>
                                        </p:tgtEl>
                                        <p:attrNameLst>
                                          <p:attrName>ppt_h</p:attrName>
                                        </p:attrNameLst>
                                      </p:cBhvr>
                                      <p:tavLst>
                                        <p:tav tm="0">
                                          <p:val>
                                            <p:strVal val="#ppt_h"/>
                                          </p:val>
                                        </p:tav>
                                        <p:tav tm="100000">
                                          <p:val>
                                            <p:strVal val="#ppt_h"/>
                                          </p:val>
                                        </p:tav>
                                      </p:tavLst>
                                    </p:anim>
                                    <p:animEffect transition="in" filter="fade">
                                      <p:cBhvr>
                                        <p:cTn id="39" dur="1000"/>
                                        <p:tgtEl>
                                          <p:spTgt spid="7">
                                            <p:txEl>
                                              <p:pRg st="7" end="7"/>
                                            </p:txEl>
                                          </p:spTgt>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 calcmode="lin" valueType="num">
                                      <p:cBhvr>
                                        <p:cTn id="42" dur="1000" fill="hold"/>
                                        <p:tgtEl>
                                          <p:spTgt spid="7">
                                            <p:txEl>
                                              <p:pRg st="8" end="8"/>
                                            </p:txEl>
                                          </p:spTgt>
                                        </p:tgtEl>
                                        <p:attrNameLst>
                                          <p:attrName>ppt_w</p:attrName>
                                        </p:attrNameLst>
                                      </p:cBhvr>
                                      <p:tavLst>
                                        <p:tav tm="0">
                                          <p:val>
                                            <p:strVal val="#ppt_w*0.70"/>
                                          </p:val>
                                        </p:tav>
                                        <p:tav tm="100000">
                                          <p:val>
                                            <p:strVal val="#ppt_w"/>
                                          </p:val>
                                        </p:tav>
                                      </p:tavLst>
                                    </p:anim>
                                    <p:anim calcmode="lin" valueType="num">
                                      <p:cBhvr>
                                        <p:cTn id="43" dur="1000" fill="hold"/>
                                        <p:tgtEl>
                                          <p:spTgt spid="7">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7">
                                            <p:txEl>
                                              <p:pRg st="8" end="8"/>
                                            </p:txEl>
                                          </p:spTgt>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 calcmode="lin" valueType="num">
                                      <p:cBhvr>
                                        <p:cTn id="47" dur="1000" fill="hold"/>
                                        <p:tgtEl>
                                          <p:spTgt spid="7">
                                            <p:txEl>
                                              <p:pRg st="9" end="9"/>
                                            </p:txEl>
                                          </p:spTgt>
                                        </p:tgtEl>
                                        <p:attrNameLst>
                                          <p:attrName>ppt_w</p:attrName>
                                        </p:attrNameLst>
                                      </p:cBhvr>
                                      <p:tavLst>
                                        <p:tav tm="0">
                                          <p:val>
                                            <p:strVal val="#ppt_w*0.70"/>
                                          </p:val>
                                        </p:tav>
                                        <p:tav tm="100000">
                                          <p:val>
                                            <p:strVal val="#ppt_w"/>
                                          </p:val>
                                        </p:tav>
                                      </p:tavLst>
                                    </p:anim>
                                    <p:anim calcmode="lin" valueType="num">
                                      <p:cBhvr>
                                        <p:cTn id="48" dur="1000" fill="hold"/>
                                        <p:tgtEl>
                                          <p:spTgt spid="7">
                                            <p:txEl>
                                              <p:pRg st="9" end="9"/>
                                            </p:txEl>
                                          </p:spTgt>
                                        </p:tgtEl>
                                        <p:attrNameLst>
                                          <p:attrName>ppt_h</p:attrName>
                                        </p:attrNameLst>
                                      </p:cBhvr>
                                      <p:tavLst>
                                        <p:tav tm="0">
                                          <p:val>
                                            <p:strVal val="#ppt_h"/>
                                          </p:val>
                                        </p:tav>
                                        <p:tav tm="100000">
                                          <p:val>
                                            <p:strVal val="#ppt_h"/>
                                          </p:val>
                                        </p:tav>
                                      </p:tavLst>
                                    </p:anim>
                                    <p:animEffect transition="in" filter="fade">
                                      <p:cBhvr>
                                        <p:cTn id="49" dur="1000"/>
                                        <p:tgtEl>
                                          <p:spTgt spid="7">
                                            <p:txEl>
                                              <p:pRg st="9" end="9"/>
                                            </p:txEl>
                                          </p:spTgt>
                                        </p:tgtEl>
                                      </p:cBhvr>
                                    </p:animEffect>
                                  </p:childTnLst>
                                </p:cTn>
                              </p:par>
                              <p:par>
                                <p:cTn id="50" presetID="55" presetClass="entr" presetSubtype="0" fill="hold" grpId="0" nodeType="withEffect">
                                  <p:stCondLst>
                                    <p:cond delay="0"/>
                                  </p:stCondLst>
                                  <p:childTnLst>
                                    <p:set>
                                      <p:cBhvr>
                                        <p:cTn id="51" dur="1" fill="hold">
                                          <p:stCondLst>
                                            <p:cond delay="0"/>
                                          </p:stCondLst>
                                        </p:cTn>
                                        <p:tgtEl>
                                          <p:spTgt spid="7">
                                            <p:txEl>
                                              <p:pRg st="10" end="10"/>
                                            </p:txEl>
                                          </p:spTgt>
                                        </p:tgtEl>
                                        <p:attrNameLst>
                                          <p:attrName>style.visibility</p:attrName>
                                        </p:attrNameLst>
                                      </p:cBhvr>
                                      <p:to>
                                        <p:strVal val="visible"/>
                                      </p:to>
                                    </p:set>
                                    <p:anim calcmode="lin" valueType="num">
                                      <p:cBhvr>
                                        <p:cTn id="52" dur="1000" fill="hold"/>
                                        <p:tgtEl>
                                          <p:spTgt spid="7">
                                            <p:txEl>
                                              <p:pRg st="10" end="10"/>
                                            </p:txEl>
                                          </p:spTgt>
                                        </p:tgtEl>
                                        <p:attrNameLst>
                                          <p:attrName>ppt_w</p:attrName>
                                        </p:attrNameLst>
                                      </p:cBhvr>
                                      <p:tavLst>
                                        <p:tav tm="0">
                                          <p:val>
                                            <p:strVal val="#ppt_w*0.70"/>
                                          </p:val>
                                        </p:tav>
                                        <p:tav tm="100000">
                                          <p:val>
                                            <p:strVal val="#ppt_w"/>
                                          </p:val>
                                        </p:tav>
                                      </p:tavLst>
                                    </p:anim>
                                    <p:anim calcmode="lin" valueType="num">
                                      <p:cBhvr>
                                        <p:cTn id="53" dur="1000" fill="hold"/>
                                        <p:tgtEl>
                                          <p:spTgt spid="7">
                                            <p:txEl>
                                              <p:pRg st="10" end="10"/>
                                            </p:txEl>
                                          </p:spTgt>
                                        </p:tgtEl>
                                        <p:attrNameLst>
                                          <p:attrName>ppt_h</p:attrName>
                                        </p:attrNameLst>
                                      </p:cBhvr>
                                      <p:tavLst>
                                        <p:tav tm="0">
                                          <p:val>
                                            <p:strVal val="#ppt_h"/>
                                          </p:val>
                                        </p:tav>
                                        <p:tav tm="100000">
                                          <p:val>
                                            <p:strVal val="#ppt_h"/>
                                          </p:val>
                                        </p:tav>
                                      </p:tavLst>
                                    </p:anim>
                                    <p:animEffect transition="in" filter="fade">
                                      <p:cBhvr>
                                        <p:cTn id="54" dur="1000"/>
                                        <p:tgtEl>
                                          <p:spTgt spid="7">
                                            <p:txEl>
                                              <p:pRg st="10" end="10"/>
                                            </p:txEl>
                                          </p:spTgt>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7">
                                            <p:txEl>
                                              <p:pRg st="11" end="11"/>
                                            </p:txEl>
                                          </p:spTgt>
                                        </p:tgtEl>
                                        <p:attrNameLst>
                                          <p:attrName>style.visibility</p:attrName>
                                        </p:attrNameLst>
                                      </p:cBhvr>
                                      <p:to>
                                        <p:strVal val="visible"/>
                                      </p:to>
                                    </p:set>
                                    <p:anim calcmode="lin" valueType="num">
                                      <p:cBhvr>
                                        <p:cTn id="57" dur="1000" fill="hold"/>
                                        <p:tgtEl>
                                          <p:spTgt spid="7">
                                            <p:txEl>
                                              <p:pRg st="11" end="11"/>
                                            </p:txEl>
                                          </p:spTgt>
                                        </p:tgtEl>
                                        <p:attrNameLst>
                                          <p:attrName>ppt_w</p:attrName>
                                        </p:attrNameLst>
                                      </p:cBhvr>
                                      <p:tavLst>
                                        <p:tav tm="0">
                                          <p:val>
                                            <p:strVal val="#ppt_w*0.70"/>
                                          </p:val>
                                        </p:tav>
                                        <p:tav tm="100000">
                                          <p:val>
                                            <p:strVal val="#ppt_w"/>
                                          </p:val>
                                        </p:tav>
                                      </p:tavLst>
                                    </p:anim>
                                    <p:anim calcmode="lin" valueType="num">
                                      <p:cBhvr>
                                        <p:cTn id="58" dur="1000" fill="hold"/>
                                        <p:tgtEl>
                                          <p:spTgt spid="7">
                                            <p:txEl>
                                              <p:pRg st="11" end="11"/>
                                            </p:txEl>
                                          </p:spTgt>
                                        </p:tgtEl>
                                        <p:attrNameLst>
                                          <p:attrName>ppt_h</p:attrName>
                                        </p:attrNameLst>
                                      </p:cBhvr>
                                      <p:tavLst>
                                        <p:tav tm="0">
                                          <p:val>
                                            <p:strVal val="#ppt_h"/>
                                          </p:val>
                                        </p:tav>
                                        <p:tav tm="100000">
                                          <p:val>
                                            <p:strVal val="#ppt_h"/>
                                          </p:val>
                                        </p:tav>
                                      </p:tavLst>
                                    </p:anim>
                                    <p:animEffect transition="in" filter="fade">
                                      <p:cBhvr>
                                        <p:cTn id="59" dur="1000"/>
                                        <p:tgtEl>
                                          <p:spTgt spid="7">
                                            <p:txEl>
                                              <p:pRg st="11" end="11"/>
                                            </p:txEl>
                                          </p:spTgt>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7">
                                            <p:txEl>
                                              <p:pRg st="12" end="12"/>
                                            </p:txEl>
                                          </p:spTgt>
                                        </p:tgtEl>
                                        <p:attrNameLst>
                                          <p:attrName>style.visibility</p:attrName>
                                        </p:attrNameLst>
                                      </p:cBhvr>
                                      <p:to>
                                        <p:strVal val="visible"/>
                                      </p:to>
                                    </p:set>
                                    <p:anim calcmode="lin" valueType="num">
                                      <p:cBhvr>
                                        <p:cTn id="62" dur="1000" fill="hold"/>
                                        <p:tgtEl>
                                          <p:spTgt spid="7">
                                            <p:txEl>
                                              <p:pRg st="12" end="12"/>
                                            </p:txEl>
                                          </p:spTgt>
                                        </p:tgtEl>
                                        <p:attrNameLst>
                                          <p:attrName>ppt_w</p:attrName>
                                        </p:attrNameLst>
                                      </p:cBhvr>
                                      <p:tavLst>
                                        <p:tav tm="0">
                                          <p:val>
                                            <p:strVal val="#ppt_w*0.70"/>
                                          </p:val>
                                        </p:tav>
                                        <p:tav tm="100000">
                                          <p:val>
                                            <p:strVal val="#ppt_w"/>
                                          </p:val>
                                        </p:tav>
                                      </p:tavLst>
                                    </p:anim>
                                    <p:anim calcmode="lin" valueType="num">
                                      <p:cBhvr>
                                        <p:cTn id="63" dur="1000" fill="hold"/>
                                        <p:tgtEl>
                                          <p:spTgt spid="7">
                                            <p:txEl>
                                              <p:pRg st="12" end="12"/>
                                            </p:txEl>
                                          </p:spTgt>
                                        </p:tgtEl>
                                        <p:attrNameLst>
                                          <p:attrName>ppt_h</p:attrName>
                                        </p:attrNameLst>
                                      </p:cBhvr>
                                      <p:tavLst>
                                        <p:tav tm="0">
                                          <p:val>
                                            <p:strVal val="#ppt_h"/>
                                          </p:val>
                                        </p:tav>
                                        <p:tav tm="100000">
                                          <p:val>
                                            <p:strVal val="#ppt_h"/>
                                          </p:val>
                                        </p:tav>
                                      </p:tavLst>
                                    </p:anim>
                                    <p:animEffect transition="in" filter="fade">
                                      <p:cBhvr>
                                        <p:cTn id="64" dur="1000"/>
                                        <p:tgtEl>
                                          <p:spTgt spid="7">
                                            <p:txEl>
                                              <p:pRg st="12" end="12"/>
                                            </p:txEl>
                                          </p:spTgt>
                                        </p:tgtEl>
                                      </p:cBhvr>
                                    </p:animEffect>
                                  </p:childTnLst>
                                </p:cTn>
                              </p:par>
                              <p:par>
                                <p:cTn id="65" presetID="55" presetClass="entr" presetSubtype="0" fill="hold" grpId="0" nodeType="withEffect">
                                  <p:stCondLst>
                                    <p:cond delay="0"/>
                                  </p:stCondLst>
                                  <p:childTnLst>
                                    <p:set>
                                      <p:cBhvr>
                                        <p:cTn id="66" dur="1" fill="hold">
                                          <p:stCondLst>
                                            <p:cond delay="0"/>
                                          </p:stCondLst>
                                        </p:cTn>
                                        <p:tgtEl>
                                          <p:spTgt spid="7">
                                            <p:txEl>
                                              <p:pRg st="13" end="13"/>
                                            </p:txEl>
                                          </p:spTgt>
                                        </p:tgtEl>
                                        <p:attrNameLst>
                                          <p:attrName>style.visibility</p:attrName>
                                        </p:attrNameLst>
                                      </p:cBhvr>
                                      <p:to>
                                        <p:strVal val="visible"/>
                                      </p:to>
                                    </p:set>
                                    <p:anim calcmode="lin" valueType="num">
                                      <p:cBhvr>
                                        <p:cTn id="67" dur="1000" fill="hold"/>
                                        <p:tgtEl>
                                          <p:spTgt spid="7">
                                            <p:txEl>
                                              <p:pRg st="13" end="13"/>
                                            </p:txEl>
                                          </p:spTgt>
                                        </p:tgtEl>
                                        <p:attrNameLst>
                                          <p:attrName>ppt_w</p:attrName>
                                        </p:attrNameLst>
                                      </p:cBhvr>
                                      <p:tavLst>
                                        <p:tav tm="0">
                                          <p:val>
                                            <p:strVal val="#ppt_w*0.70"/>
                                          </p:val>
                                        </p:tav>
                                        <p:tav tm="100000">
                                          <p:val>
                                            <p:strVal val="#ppt_w"/>
                                          </p:val>
                                        </p:tav>
                                      </p:tavLst>
                                    </p:anim>
                                    <p:anim calcmode="lin" valueType="num">
                                      <p:cBhvr>
                                        <p:cTn id="68" dur="1000" fill="hold"/>
                                        <p:tgtEl>
                                          <p:spTgt spid="7">
                                            <p:txEl>
                                              <p:pRg st="13" end="13"/>
                                            </p:txEl>
                                          </p:spTgt>
                                        </p:tgtEl>
                                        <p:attrNameLst>
                                          <p:attrName>ppt_h</p:attrName>
                                        </p:attrNameLst>
                                      </p:cBhvr>
                                      <p:tavLst>
                                        <p:tav tm="0">
                                          <p:val>
                                            <p:strVal val="#ppt_h"/>
                                          </p:val>
                                        </p:tav>
                                        <p:tav tm="100000">
                                          <p:val>
                                            <p:strVal val="#ppt_h"/>
                                          </p:val>
                                        </p:tav>
                                      </p:tavLst>
                                    </p:anim>
                                    <p:animEffect transition="in" filter="fade">
                                      <p:cBhvr>
                                        <p:cTn id="69" dur="1000"/>
                                        <p:tgtEl>
                                          <p:spTgt spid="7">
                                            <p:txEl>
                                              <p:pRg st="13" end="1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 calcmode="lin" valueType="num">
                                      <p:cBhvr>
                                        <p:cTn id="74" dur="500" fill="hold"/>
                                        <p:tgtEl>
                                          <p:spTgt spid="6"/>
                                        </p:tgtEl>
                                        <p:attrNameLst>
                                          <p:attrName>ppt_w</p:attrName>
                                        </p:attrNameLst>
                                      </p:cBhvr>
                                      <p:tavLst>
                                        <p:tav tm="0">
                                          <p:val>
                                            <p:fltVal val="0"/>
                                          </p:val>
                                        </p:tav>
                                        <p:tav tm="100000">
                                          <p:val>
                                            <p:strVal val="#ppt_w"/>
                                          </p:val>
                                        </p:tav>
                                      </p:tavLst>
                                    </p:anim>
                                    <p:anim calcmode="lin" valueType="num">
                                      <p:cBhvr>
                                        <p:cTn id="75" dur="500" fill="hold"/>
                                        <p:tgtEl>
                                          <p:spTgt spid="6"/>
                                        </p:tgtEl>
                                        <p:attrNameLst>
                                          <p:attrName>ppt_h</p:attrName>
                                        </p:attrNameLst>
                                      </p:cBhvr>
                                      <p:tavLst>
                                        <p:tav tm="0">
                                          <p:val>
                                            <p:fltVal val="0"/>
                                          </p:val>
                                        </p:tav>
                                        <p:tav tm="100000">
                                          <p:val>
                                            <p:strVal val="#ppt_h"/>
                                          </p:val>
                                        </p:tav>
                                      </p:tavLst>
                                    </p:anim>
                                    <p:animEffect transition="in" filter="fade">
                                      <p:cBhvr>
                                        <p:cTn id="76" dur="500"/>
                                        <p:tgtEl>
                                          <p:spTgt spid="6"/>
                                        </p:tgtEl>
                                      </p:cBhvr>
                                    </p:animEffect>
                                  </p:childTnLst>
                                </p:cTn>
                              </p:par>
                            </p:childTnLst>
                          </p:cTn>
                        </p:par>
                        <p:par>
                          <p:cTn id="77" fill="hold">
                            <p:stCondLst>
                              <p:cond delay="500"/>
                            </p:stCondLst>
                            <p:childTnLst>
                              <p:par>
                                <p:cTn id="78" presetID="53" presetClass="entr" presetSubtype="16" fill="hold" grpId="0" nodeType="after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fltVal val="0"/>
                                          </p:val>
                                        </p:tav>
                                        <p:tav tm="100000">
                                          <p:val>
                                            <p:strVal val="#ppt_w"/>
                                          </p:val>
                                        </p:tav>
                                      </p:tavLst>
                                    </p:anim>
                                    <p:anim calcmode="lin" valueType="num">
                                      <p:cBhvr>
                                        <p:cTn id="81" dur="500" fill="hold"/>
                                        <p:tgtEl>
                                          <p:spTgt spid="5"/>
                                        </p:tgtEl>
                                        <p:attrNameLst>
                                          <p:attrName>ppt_h</p:attrName>
                                        </p:attrNameLst>
                                      </p:cBhvr>
                                      <p:tavLst>
                                        <p:tav tm="0">
                                          <p:val>
                                            <p:fltVal val="0"/>
                                          </p:val>
                                        </p:tav>
                                        <p:tav tm="100000">
                                          <p:val>
                                            <p:strVal val="#ppt_h"/>
                                          </p:val>
                                        </p:tav>
                                      </p:tavLst>
                                    </p:anim>
                                    <p:animEffect transition="in" filter="fade">
                                      <p:cBhvr>
                                        <p:cTn id="82" dur="500"/>
                                        <p:tgtEl>
                                          <p:spTgt spid="5"/>
                                        </p:tgtEl>
                                      </p:cBhvr>
                                    </p:animEffect>
                                  </p:childTnLst>
                                </p:cTn>
                              </p:par>
                            </p:childTnLst>
                          </p:cTn>
                        </p:par>
                        <p:par>
                          <p:cTn id="83" fill="hold">
                            <p:stCondLst>
                              <p:cond delay="1000"/>
                            </p:stCondLst>
                            <p:childTnLst>
                              <p:par>
                                <p:cTn id="84" presetID="53" presetClass="entr" presetSubtype="16" fill="hold" grpId="0" nodeType="afterEffect">
                                  <p:stCondLst>
                                    <p:cond delay="0"/>
                                  </p:stCondLst>
                                  <p:childTnLst>
                                    <p:set>
                                      <p:cBhvr>
                                        <p:cTn id="85" dur="1" fill="hold">
                                          <p:stCondLst>
                                            <p:cond delay="0"/>
                                          </p:stCondLst>
                                        </p:cTn>
                                        <p:tgtEl>
                                          <p:spTgt spid="2"/>
                                        </p:tgtEl>
                                        <p:attrNameLst>
                                          <p:attrName>style.visibility</p:attrName>
                                        </p:attrNameLst>
                                      </p:cBhvr>
                                      <p:to>
                                        <p:strVal val="visible"/>
                                      </p:to>
                                    </p:set>
                                    <p:anim calcmode="lin" valueType="num">
                                      <p:cBhvr>
                                        <p:cTn id="86" dur="500" fill="hold"/>
                                        <p:tgtEl>
                                          <p:spTgt spid="2"/>
                                        </p:tgtEl>
                                        <p:attrNameLst>
                                          <p:attrName>ppt_w</p:attrName>
                                        </p:attrNameLst>
                                      </p:cBhvr>
                                      <p:tavLst>
                                        <p:tav tm="0">
                                          <p:val>
                                            <p:fltVal val="0"/>
                                          </p:val>
                                        </p:tav>
                                        <p:tav tm="100000">
                                          <p:val>
                                            <p:strVal val="#ppt_w"/>
                                          </p:val>
                                        </p:tav>
                                      </p:tavLst>
                                    </p:anim>
                                    <p:anim calcmode="lin" valueType="num">
                                      <p:cBhvr>
                                        <p:cTn id="87" dur="500" fill="hold"/>
                                        <p:tgtEl>
                                          <p:spTgt spid="2"/>
                                        </p:tgtEl>
                                        <p:attrNameLst>
                                          <p:attrName>ppt_h</p:attrName>
                                        </p:attrNameLst>
                                      </p:cBhvr>
                                      <p:tavLst>
                                        <p:tav tm="0">
                                          <p:val>
                                            <p:fltVal val="0"/>
                                          </p:val>
                                        </p:tav>
                                        <p:tav tm="100000">
                                          <p:val>
                                            <p:strVal val="#ppt_h"/>
                                          </p:val>
                                        </p:tav>
                                      </p:tavLst>
                                    </p:anim>
                                    <p:animEffect transition="in" filter="fade">
                                      <p:cBhvr>
                                        <p:cTn id="88" dur="500"/>
                                        <p:tgtEl>
                                          <p:spTgt spid="2"/>
                                        </p:tgtEl>
                                      </p:cBhvr>
                                    </p:animEffect>
                                  </p:childTnLst>
                                </p:cTn>
                              </p:par>
                            </p:childTnLst>
                          </p:cTn>
                        </p:par>
                        <p:par>
                          <p:cTn id="89" fill="hold">
                            <p:stCondLst>
                              <p:cond delay="1500"/>
                            </p:stCondLst>
                            <p:childTnLst>
                              <p:par>
                                <p:cTn id="90" presetID="53" presetClass="entr" presetSubtype="16"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 calcmode="lin" valueType="num">
                                      <p:cBhvr>
                                        <p:cTn id="92" dur="500" fill="hold"/>
                                        <p:tgtEl>
                                          <p:spTgt spid="8"/>
                                        </p:tgtEl>
                                        <p:attrNameLst>
                                          <p:attrName>ppt_w</p:attrName>
                                        </p:attrNameLst>
                                      </p:cBhvr>
                                      <p:tavLst>
                                        <p:tav tm="0">
                                          <p:val>
                                            <p:fltVal val="0"/>
                                          </p:val>
                                        </p:tav>
                                        <p:tav tm="100000">
                                          <p:val>
                                            <p:strVal val="#ppt_w"/>
                                          </p:val>
                                        </p:tav>
                                      </p:tavLst>
                                    </p:anim>
                                    <p:anim calcmode="lin" valueType="num">
                                      <p:cBhvr>
                                        <p:cTn id="93" dur="500" fill="hold"/>
                                        <p:tgtEl>
                                          <p:spTgt spid="8"/>
                                        </p:tgtEl>
                                        <p:attrNameLst>
                                          <p:attrName>ppt_h</p:attrName>
                                        </p:attrNameLst>
                                      </p:cBhvr>
                                      <p:tavLst>
                                        <p:tav tm="0">
                                          <p:val>
                                            <p:fltVal val="0"/>
                                          </p:val>
                                        </p:tav>
                                        <p:tav tm="100000">
                                          <p:val>
                                            <p:strVal val="#ppt_h"/>
                                          </p:val>
                                        </p:tav>
                                      </p:tavLst>
                                    </p:anim>
                                    <p:animEffect transition="in" filter="fade">
                                      <p:cBhvr>
                                        <p:cTn id="94" dur="500"/>
                                        <p:tgtEl>
                                          <p:spTgt spid="8"/>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ntr" presetSubtype="32" fill="hold" grpId="0" nodeType="clickEffect">
                                  <p:stCondLst>
                                    <p:cond delay="250"/>
                                  </p:stCondLst>
                                  <p:childTnLst>
                                    <p:set>
                                      <p:cBhvr>
                                        <p:cTn id="98" dur="1" fill="hold">
                                          <p:stCondLst>
                                            <p:cond delay="0"/>
                                          </p:stCondLst>
                                        </p:cTn>
                                        <p:tgtEl>
                                          <p:spTgt spid="11"/>
                                        </p:tgtEl>
                                        <p:attrNameLst>
                                          <p:attrName>style.visibility</p:attrName>
                                        </p:attrNameLst>
                                      </p:cBhvr>
                                      <p:to>
                                        <p:strVal val="visible"/>
                                      </p:to>
                                    </p:set>
                                    <p:animEffect transition="in" filter="circle(out)">
                                      <p:cBhvr>
                                        <p:cTn id="99" dur="2000"/>
                                        <p:tgtEl>
                                          <p:spTgt spid="11"/>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ntr" presetSubtype="32" fill="hold" grpId="0" nodeType="click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circle(out)">
                                      <p:cBhvr>
                                        <p:cTn id="104" dur="2000"/>
                                        <p:tgtEl>
                                          <p:spTgt spid="12"/>
                                        </p:tgtEl>
                                      </p:cBhvr>
                                    </p:animEffect>
                                  </p:childTnLst>
                                </p:cTn>
                              </p:par>
                            </p:childTnLst>
                          </p:cTn>
                        </p:par>
                        <p:par>
                          <p:cTn id="105" fill="hold">
                            <p:stCondLst>
                              <p:cond delay="2000"/>
                            </p:stCondLst>
                            <p:childTnLst>
                              <p:par>
                                <p:cTn id="106" presetID="6" presetClass="entr" presetSubtype="32" fill="hold" grpId="0" nodeType="afterEffect">
                                  <p:stCondLst>
                                    <p:cond delay="250"/>
                                  </p:stCondLst>
                                  <p:childTnLst>
                                    <p:set>
                                      <p:cBhvr>
                                        <p:cTn id="107" dur="1" fill="hold">
                                          <p:stCondLst>
                                            <p:cond delay="0"/>
                                          </p:stCondLst>
                                        </p:cTn>
                                        <p:tgtEl>
                                          <p:spTgt spid="13"/>
                                        </p:tgtEl>
                                        <p:attrNameLst>
                                          <p:attrName>style.visibility</p:attrName>
                                        </p:attrNameLst>
                                      </p:cBhvr>
                                      <p:to>
                                        <p:strVal val="visible"/>
                                      </p:to>
                                    </p:set>
                                    <p:animEffect transition="in" filter="circle(out)">
                                      <p:cBhvr>
                                        <p:cTn id="108" dur="2000"/>
                                        <p:tgtEl>
                                          <p:spTgt spid="13"/>
                                        </p:tgtEl>
                                      </p:cBhvr>
                                    </p:animEffect>
                                  </p:childTnLst>
                                </p:cTn>
                              </p:par>
                            </p:childTnLst>
                          </p:cTn>
                        </p:par>
                        <p:par>
                          <p:cTn id="109" fill="hold">
                            <p:stCondLst>
                              <p:cond delay="4250"/>
                            </p:stCondLst>
                            <p:childTnLst>
                              <p:par>
                                <p:cTn id="110" presetID="6" presetClass="entr" presetSubtype="32" fill="hold" grpId="0" nodeType="afterEffect">
                                  <p:stCondLst>
                                    <p:cond delay="0"/>
                                  </p:stCondLst>
                                  <p:childTnLst>
                                    <p:set>
                                      <p:cBhvr>
                                        <p:cTn id="111" dur="1" fill="hold">
                                          <p:stCondLst>
                                            <p:cond delay="0"/>
                                          </p:stCondLst>
                                        </p:cTn>
                                        <p:tgtEl>
                                          <p:spTgt spid="14"/>
                                        </p:tgtEl>
                                        <p:attrNameLst>
                                          <p:attrName>style.visibility</p:attrName>
                                        </p:attrNameLst>
                                      </p:cBhvr>
                                      <p:to>
                                        <p:strVal val="visible"/>
                                      </p:to>
                                    </p:set>
                                    <p:animEffect transition="in" filter="circle(out)">
                                      <p:cBhvr>
                                        <p:cTn id="112" dur="2000"/>
                                        <p:tgtEl>
                                          <p:spTgt spid="14"/>
                                        </p:tgtEl>
                                      </p:cBhvr>
                                    </p:animEffect>
                                  </p:childTnLst>
                                </p:cTn>
                              </p:par>
                            </p:childTnLst>
                          </p:cTn>
                        </p:par>
                        <p:par>
                          <p:cTn id="113" fill="hold">
                            <p:stCondLst>
                              <p:cond delay="6250"/>
                            </p:stCondLst>
                            <p:childTnLst>
                              <p:par>
                                <p:cTn id="114" presetID="10" presetClass="entr" presetSubtype="0" fill="hold" grpId="0" nodeType="afterEffect">
                                  <p:stCondLst>
                                    <p:cond delay="250"/>
                                  </p:stCondLst>
                                  <p:childTnLst>
                                    <p:set>
                                      <p:cBhvr>
                                        <p:cTn id="115" dur="1" fill="hold">
                                          <p:stCondLst>
                                            <p:cond delay="0"/>
                                          </p:stCondLst>
                                        </p:cTn>
                                        <p:tgtEl>
                                          <p:spTgt spid="15"/>
                                        </p:tgtEl>
                                        <p:attrNameLst>
                                          <p:attrName>style.visibility</p:attrName>
                                        </p:attrNameLst>
                                      </p:cBhvr>
                                      <p:to>
                                        <p:strVal val="visible"/>
                                      </p:to>
                                    </p:set>
                                    <p:animEffect transition="in" filter="fade">
                                      <p:cBhvr>
                                        <p:cTn id="116" dur="500"/>
                                        <p:tgtEl>
                                          <p:spTgt spid="15"/>
                                        </p:tgtEl>
                                      </p:cBhvr>
                                    </p:animEffec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16"/>
                                        </p:tgtEl>
                                        <p:attrNameLst>
                                          <p:attrName>style.visibility</p:attrName>
                                        </p:attrNameLst>
                                      </p:cBhvr>
                                      <p:to>
                                        <p:strVal val="visible"/>
                                      </p:to>
                                    </p:set>
                                    <p:anim calcmode="lin" valueType="num">
                                      <p:cBhvr>
                                        <p:cTn id="121" dur="1250" fill="hold"/>
                                        <p:tgtEl>
                                          <p:spTgt spid="16"/>
                                        </p:tgtEl>
                                        <p:attrNameLst>
                                          <p:attrName>ppt_w</p:attrName>
                                        </p:attrNameLst>
                                      </p:cBhvr>
                                      <p:tavLst>
                                        <p:tav tm="0">
                                          <p:val>
                                            <p:fltVal val="0"/>
                                          </p:val>
                                        </p:tav>
                                        <p:tav tm="100000">
                                          <p:val>
                                            <p:strVal val="#ppt_w"/>
                                          </p:val>
                                        </p:tav>
                                      </p:tavLst>
                                    </p:anim>
                                    <p:anim calcmode="lin" valueType="num">
                                      <p:cBhvr>
                                        <p:cTn id="122" dur="1250" fill="hold"/>
                                        <p:tgtEl>
                                          <p:spTgt spid="16"/>
                                        </p:tgtEl>
                                        <p:attrNameLst>
                                          <p:attrName>ppt_h</p:attrName>
                                        </p:attrNameLst>
                                      </p:cBhvr>
                                      <p:tavLst>
                                        <p:tav tm="0">
                                          <p:val>
                                            <p:fltVal val="0"/>
                                          </p:val>
                                        </p:tav>
                                        <p:tav tm="100000">
                                          <p:val>
                                            <p:strVal val="#ppt_h"/>
                                          </p:val>
                                        </p:tav>
                                      </p:tavLst>
                                    </p:anim>
                                    <p:anim calcmode="lin" valueType="num">
                                      <p:cBhvr>
                                        <p:cTn id="123" dur="1250" fill="hold"/>
                                        <p:tgtEl>
                                          <p:spTgt spid="16"/>
                                        </p:tgtEl>
                                        <p:attrNameLst>
                                          <p:attrName>style.rotation</p:attrName>
                                        </p:attrNameLst>
                                      </p:cBhvr>
                                      <p:tavLst>
                                        <p:tav tm="0">
                                          <p:val>
                                            <p:fltVal val="90"/>
                                          </p:val>
                                        </p:tav>
                                        <p:tav tm="100000">
                                          <p:val>
                                            <p:fltVal val="0"/>
                                          </p:val>
                                        </p:tav>
                                      </p:tavLst>
                                    </p:anim>
                                    <p:animEffect transition="in" filter="fade">
                                      <p:cBhvr>
                                        <p:cTn id="124"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animBg="1"/>
      <p:bldP spid="5" grpId="0" animBg="1"/>
      <p:bldP spid="7" grpId="0" uiExpand="1" build="p" animBg="1"/>
      <p:bldP spid="11" grpId="0" animBg="1"/>
      <p:bldP spid="12"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l estrés entre los profesores de primaria de escuelas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41" y="3496078"/>
            <a:ext cx="5686815" cy="3041995"/>
          </a:xfrm>
          <a:prstGeom prst="rect">
            <a:avLst/>
          </a:prstGeom>
          <a:scene3d>
            <a:camera prst="orthographicFront"/>
            <a:lightRig rig="threePt" dir="t"/>
          </a:scene3d>
          <a:sp3d>
            <a:bevelT w="101600" prst="riblet"/>
          </a:sp3d>
        </p:spPr>
      </p:pic>
      <p:sp>
        <p:nvSpPr>
          <p:cNvPr id="5" name="Cloud Callout 4"/>
          <p:cNvSpPr/>
          <p:nvPr/>
        </p:nvSpPr>
        <p:spPr>
          <a:xfrm>
            <a:off x="1440493" y="425885"/>
            <a:ext cx="7415408" cy="2555309"/>
          </a:xfrm>
          <a:prstGeom prst="cloudCallout">
            <a:avLst>
              <a:gd name="adj1" fmla="val -17553"/>
              <a:gd name="adj2" fmla="val 82749"/>
            </a:avLst>
          </a:prstGeom>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tabLst>
                <a:tab pos="213122" algn="l"/>
              </a:tabLst>
            </a:pPr>
            <a:r>
              <a:rPr lang="en-US" b="1" dirty="0"/>
              <a:t>   5 courses x 150 students = 3,000  papers</a:t>
            </a:r>
          </a:p>
          <a:p>
            <a:pPr algn="ctr">
              <a:lnSpc>
                <a:spcPct val="150000"/>
              </a:lnSpc>
              <a:tabLst>
                <a:tab pos="213122" algn="l"/>
              </a:tabLst>
            </a:pPr>
            <a:r>
              <a:rPr lang="en-US" b="1" dirty="0"/>
              <a:t>+ meetings &amp;  SLO Assessments </a:t>
            </a:r>
          </a:p>
          <a:p>
            <a:pPr algn="ctr">
              <a:lnSpc>
                <a:spcPct val="150000"/>
              </a:lnSpc>
              <a:tabLst>
                <a:tab pos="213122" algn="l"/>
              </a:tabLst>
            </a:pPr>
            <a:r>
              <a:rPr lang="en-US" b="1" dirty="0"/>
              <a:t>&amp; Program Review</a:t>
            </a:r>
          </a:p>
          <a:p>
            <a:pPr algn="ctr">
              <a:lnSpc>
                <a:spcPct val="150000"/>
              </a:lnSpc>
              <a:tabLst>
                <a:tab pos="213122" algn="l"/>
              </a:tabLst>
            </a:pPr>
            <a:r>
              <a:rPr lang="en-US" sz="2400" b="1" i="1" dirty="0" err="1"/>
              <a:t>Ya</a:t>
            </a:r>
            <a:r>
              <a:rPr lang="en-US" sz="2400" b="1" i="1" dirty="0"/>
              <a:t> gotta be </a:t>
            </a:r>
            <a:r>
              <a:rPr lang="en-US" sz="2400" b="1" i="1" dirty="0" err="1"/>
              <a:t>frikin</a:t>
            </a:r>
            <a:r>
              <a:rPr lang="en-US" sz="2400" b="1" i="1" dirty="0"/>
              <a:t>’ </a:t>
            </a:r>
            <a:r>
              <a:rPr lang="en-US" sz="2400" b="1" i="1" dirty="0" err="1"/>
              <a:t>kiddin</a:t>
            </a:r>
            <a:r>
              <a:rPr lang="en-US" sz="2400" b="1" i="1" dirty="0"/>
              <a:t>’ me!</a:t>
            </a:r>
          </a:p>
        </p:txBody>
      </p:sp>
    </p:spTree>
    <p:extLst>
      <p:ext uri="{BB962C8B-B14F-4D97-AF65-F5344CB8AC3E}">
        <p14:creationId xmlns:p14="http://schemas.microsoft.com/office/powerpoint/2010/main" val="167877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1000"/>
                                        <p:tgtEl>
                                          <p:spTgt spid="5">
                                            <p:bg/>
                                          </p:spTgt>
                                        </p:tgtEl>
                                      </p:cBhvr>
                                    </p:animEffect>
                                    <p:anim calcmode="lin" valueType="num">
                                      <p:cBhvr>
                                        <p:cTn id="8" dur="1000" fill="hold"/>
                                        <p:tgtEl>
                                          <p:spTgt spid="5">
                                            <p:bg/>
                                          </p:spTgt>
                                        </p:tgtEl>
                                        <p:attrNameLst>
                                          <p:attrName>ppt_x</p:attrName>
                                        </p:attrNameLst>
                                      </p:cBhvr>
                                      <p:tavLst>
                                        <p:tav tm="0">
                                          <p:val>
                                            <p:strVal val="#ppt_x"/>
                                          </p:val>
                                        </p:tav>
                                        <p:tav tm="100000">
                                          <p:val>
                                            <p:strVal val="#ppt_x"/>
                                          </p:val>
                                        </p:tav>
                                      </p:tavLst>
                                    </p:anim>
                                    <p:anim calcmode="lin" valueType="num">
                                      <p:cBhvr>
                                        <p:cTn id="9" dur="1000" fill="hold"/>
                                        <p:tgtEl>
                                          <p:spTgt spid="5">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wipe(down)">
                                      <p:cBhvr>
                                        <p:cTn id="29" dur="580">
                                          <p:stCondLst>
                                            <p:cond delay="0"/>
                                          </p:stCondLst>
                                        </p:cTn>
                                        <p:tgtEl>
                                          <p:spTgt spid="5">
                                            <p:txEl>
                                              <p:pRg st="3" end="3"/>
                                            </p:txEl>
                                          </p:spTgt>
                                        </p:tgtEl>
                                      </p:cBhvr>
                                    </p:animEffect>
                                    <p:anim calcmode="lin" valueType="num">
                                      <p:cBhvr>
                                        <p:cTn id="30" dur="1822" tmFilter="0,0; 0.14,0.36; 0.43,0.73; 0.71,0.91; 1.0,1.0">
                                          <p:stCondLst>
                                            <p:cond delay="0"/>
                                          </p:stCondLst>
                                        </p:cTn>
                                        <p:tgtEl>
                                          <p:spTgt spid="5">
                                            <p:txEl>
                                              <p:pRg st="3" end="3"/>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5">
                                            <p:txEl>
                                              <p:pRg st="3" end="3"/>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5">
                                            <p:txEl>
                                              <p:pRg st="3" end="3"/>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5">
                                            <p:txEl>
                                              <p:pRg st="3" end="3"/>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5">
                                            <p:txEl>
                                              <p:pRg st="3" end="3"/>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5">
                                            <p:txEl>
                                              <p:pRg st="3" end="3"/>
                                            </p:txEl>
                                          </p:spTgt>
                                        </p:tgtEl>
                                      </p:cBhvr>
                                      <p:to x="100000" y="60000"/>
                                    </p:animScale>
                                    <p:animScale>
                                      <p:cBhvr>
                                        <p:cTn id="36" dur="166" decel="50000">
                                          <p:stCondLst>
                                            <p:cond delay="676"/>
                                          </p:stCondLst>
                                        </p:cTn>
                                        <p:tgtEl>
                                          <p:spTgt spid="5">
                                            <p:txEl>
                                              <p:pRg st="3" end="3"/>
                                            </p:txEl>
                                          </p:spTgt>
                                        </p:tgtEl>
                                      </p:cBhvr>
                                      <p:to x="100000" y="100000"/>
                                    </p:animScale>
                                    <p:animScale>
                                      <p:cBhvr>
                                        <p:cTn id="37" dur="26">
                                          <p:stCondLst>
                                            <p:cond delay="1312"/>
                                          </p:stCondLst>
                                        </p:cTn>
                                        <p:tgtEl>
                                          <p:spTgt spid="5">
                                            <p:txEl>
                                              <p:pRg st="3" end="3"/>
                                            </p:txEl>
                                          </p:spTgt>
                                        </p:tgtEl>
                                      </p:cBhvr>
                                      <p:to x="100000" y="80000"/>
                                    </p:animScale>
                                    <p:animScale>
                                      <p:cBhvr>
                                        <p:cTn id="38" dur="166" decel="50000">
                                          <p:stCondLst>
                                            <p:cond delay="1338"/>
                                          </p:stCondLst>
                                        </p:cTn>
                                        <p:tgtEl>
                                          <p:spTgt spid="5">
                                            <p:txEl>
                                              <p:pRg st="3" end="3"/>
                                            </p:txEl>
                                          </p:spTgt>
                                        </p:tgtEl>
                                      </p:cBhvr>
                                      <p:to x="100000" y="100000"/>
                                    </p:animScale>
                                    <p:animScale>
                                      <p:cBhvr>
                                        <p:cTn id="39" dur="26">
                                          <p:stCondLst>
                                            <p:cond delay="1642"/>
                                          </p:stCondLst>
                                        </p:cTn>
                                        <p:tgtEl>
                                          <p:spTgt spid="5">
                                            <p:txEl>
                                              <p:pRg st="3" end="3"/>
                                            </p:txEl>
                                          </p:spTgt>
                                        </p:tgtEl>
                                      </p:cBhvr>
                                      <p:to x="100000" y="90000"/>
                                    </p:animScale>
                                    <p:animScale>
                                      <p:cBhvr>
                                        <p:cTn id="40" dur="166" decel="50000">
                                          <p:stCondLst>
                                            <p:cond delay="1668"/>
                                          </p:stCondLst>
                                        </p:cTn>
                                        <p:tgtEl>
                                          <p:spTgt spid="5">
                                            <p:txEl>
                                              <p:pRg st="3" end="3"/>
                                            </p:txEl>
                                          </p:spTgt>
                                        </p:tgtEl>
                                      </p:cBhvr>
                                      <p:to x="100000" y="100000"/>
                                    </p:animScale>
                                    <p:animScale>
                                      <p:cBhvr>
                                        <p:cTn id="41" dur="26">
                                          <p:stCondLst>
                                            <p:cond delay="1808"/>
                                          </p:stCondLst>
                                        </p:cTn>
                                        <p:tgtEl>
                                          <p:spTgt spid="5">
                                            <p:txEl>
                                              <p:pRg st="3" end="3"/>
                                            </p:txEl>
                                          </p:spTgt>
                                        </p:tgtEl>
                                      </p:cBhvr>
                                      <p:to x="100000" y="95000"/>
                                    </p:animScale>
                                    <p:animScale>
                                      <p:cBhvr>
                                        <p:cTn id="42" dur="166" decel="50000">
                                          <p:stCondLst>
                                            <p:cond delay="1834"/>
                                          </p:stCondLst>
                                        </p:cTn>
                                        <p:tgtEl>
                                          <p:spTgt spid="5">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53647" y="1803653"/>
            <a:ext cx="7970938" cy="3264693"/>
            <a:chOff x="719534" y="1709740"/>
            <a:chExt cx="10627917" cy="4352924"/>
          </a:xfrm>
        </p:grpSpPr>
        <p:sp>
          <p:nvSpPr>
            <p:cNvPr id="3" name="Title 3"/>
            <p:cNvSpPr txBox="1">
              <a:spLocks/>
            </p:cNvSpPr>
            <p:nvPr/>
          </p:nvSpPr>
          <p:spPr>
            <a:xfrm>
              <a:off x="719534" y="1709740"/>
              <a:ext cx="10627917" cy="2852737"/>
            </a:xfrm>
            <a:prstGeom prst="rect">
              <a:avLst/>
            </a:prstGeom>
            <a:solidFill>
              <a:srgbClr val="00206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t> </a:t>
              </a:r>
            </a:p>
            <a:p>
              <a:pPr algn="ctr"/>
              <a:r>
                <a:rPr lang="en-US" sz="3600" b="1" i="1" spc="200" dirty="0">
                  <a:solidFill>
                    <a:schemeClr val="bg1"/>
                  </a:solidFill>
                  <a:latin typeface="Harrington" panose="04040505050A02020702" pitchFamily="82" charset="0"/>
                </a:rPr>
                <a:t>“No hay mal</a:t>
              </a:r>
            </a:p>
            <a:p>
              <a:pPr algn="ctr"/>
              <a:r>
                <a:rPr lang="en-US" sz="3600" b="1" i="1" spc="200" dirty="0">
                  <a:solidFill>
                    <a:schemeClr val="bg1"/>
                  </a:solidFill>
                  <a:latin typeface="Harrington" panose="04040505050A02020702" pitchFamily="82" charset="0"/>
                </a:rPr>
                <a:t> que por bien</a:t>
              </a:r>
            </a:p>
            <a:p>
              <a:pPr algn="ctr"/>
              <a:r>
                <a:rPr lang="en-US" sz="3600" b="1" i="1" spc="200" dirty="0">
                  <a:solidFill>
                    <a:schemeClr val="bg1"/>
                  </a:solidFill>
                  <a:latin typeface="Harrington" panose="04040505050A02020702" pitchFamily="82" charset="0"/>
                </a:rPr>
                <a:t>no venga.”</a:t>
              </a:r>
            </a:p>
          </p:txBody>
        </p:sp>
        <p:sp>
          <p:nvSpPr>
            <p:cNvPr id="6" name="Text Placeholder 4"/>
            <p:cNvSpPr txBox="1">
              <a:spLocks/>
            </p:cNvSpPr>
            <p:nvPr/>
          </p:nvSpPr>
          <p:spPr>
            <a:xfrm>
              <a:off x="719534" y="4562477"/>
              <a:ext cx="10627917" cy="1500187"/>
            </a:xfrm>
            <a:prstGeom prst="rect">
              <a:avLst/>
            </a:prstGeom>
            <a:solidFill>
              <a:srgbClr val="002060"/>
            </a:solidFill>
          </p:spPr>
          <p:txBody>
            <a:bodyPr vert="horz" lIns="68580" tIns="34290" rIns="68580" bIns="3429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defTabSz="685800">
                <a:spcBef>
                  <a:spcPts val="750"/>
                </a:spcBef>
                <a:defRPr/>
              </a:pPr>
              <a:r>
                <a:rPr lang="en-US" i="1" dirty="0">
                  <a:solidFill>
                    <a:sysClr val="window" lastClr="FFFFFF"/>
                  </a:solidFill>
                  <a:latin typeface="Calibri" panose="020F0502020204030204"/>
                </a:rPr>
                <a:t>(There is no bad from which good cannot come</a:t>
              </a:r>
              <a:r>
                <a:rPr lang="en-US" sz="1800" dirty="0">
                  <a:solidFill>
                    <a:sysClr val="window" lastClr="FFFFFF"/>
                  </a:solidFill>
                  <a:latin typeface="Calibri" panose="020F0502020204030204"/>
                </a:rPr>
                <a:t>.)</a:t>
              </a:r>
            </a:p>
          </p:txBody>
        </p:sp>
      </p:grpSp>
    </p:spTree>
    <p:extLst>
      <p:ext uri="{BB962C8B-B14F-4D97-AF65-F5344CB8AC3E}">
        <p14:creationId xmlns:p14="http://schemas.microsoft.com/office/powerpoint/2010/main" val="143998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CD97-AAE1-4FAA-87DC-671E849F2290}"/>
              </a:ext>
            </a:extLst>
          </p:cNvPr>
          <p:cNvSpPr>
            <a:spLocks noGrp="1"/>
          </p:cNvSpPr>
          <p:nvPr>
            <p:ph type="title" idx="4294967295"/>
          </p:nvPr>
        </p:nvSpPr>
        <p:spPr>
          <a:xfrm>
            <a:off x="685800" y="1181101"/>
            <a:ext cx="7886700" cy="994172"/>
          </a:xfrm>
        </p:spPr>
        <p:txBody>
          <a:bodyPr/>
          <a:lstStyle/>
          <a:p>
            <a:r>
              <a:rPr lang="en-US" b="1" dirty="0">
                <a:solidFill>
                  <a:srgbClr val="002060"/>
                </a:solidFill>
              </a:rPr>
              <a:t>In SLO-Centric Instruction,</a:t>
            </a:r>
          </a:p>
        </p:txBody>
      </p:sp>
      <p:sp>
        <p:nvSpPr>
          <p:cNvPr id="3" name="Content Placeholder 2">
            <a:extLst>
              <a:ext uri="{FF2B5EF4-FFF2-40B4-BE49-F238E27FC236}">
                <a16:creationId xmlns:a16="http://schemas.microsoft.com/office/drawing/2014/main" id="{B4B84818-2BD6-45E3-89B5-A0DF4AB42810}"/>
              </a:ext>
            </a:extLst>
          </p:cNvPr>
          <p:cNvSpPr>
            <a:spLocks noGrp="1"/>
          </p:cNvSpPr>
          <p:nvPr>
            <p:ph idx="4294967295"/>
          </p:nvPr>
        </p:nvSpPr>
        <p:spPr>
          <a:xfrm>
            <a:off x="740569" y="2135982"/>
            <a:ext cx="8017669" cy="4078206"/>
          </a:xfrm>
        </p:spPr>
        <p:txBody>
          <a:bodyPr>
            <a:normAutofit/>
          </a:bodyPr>
          <a:lstStyle/>
          <a:p>
            <a:pPr marL="0" indent="0">
              <a:buNone/>
            </a:pPr>
            <a:r>
              <a:rPr lang="en-US" b="1" dirty="0">
                <a:solidFill>
                  <a:srgbClr val="002060"/>
                </a:solidFill>
              </a:rPr>
              <a:t>Student Learning Outcomes are “unpacked” to determine </a:t>
            </a:r>
          </a:p>
          <a:p>
            <a:pPr lvl="1"/>
            <a:r>
              <a:rPr lang="en-US" sz="2800" b="1" dirty="0">
                <a:solidFill>
                  <a:srgbClr val="002060"/>
                </a:solidFill>
              </a:rPr>
              <a:t>course content and lesson design</a:t>
            </a:r>
          </a:p>
          <a:p>
            <a:pPr lvl="1"/>
            <a:r>
              <a:rPr lang="en-US" sz="2800" b="1" dirty="0">
                <a:solidFill>
                  <a:srgbClr val="002060"/>
                </a:solidFill>
              </a:rPr>
              <a:t>materials and methodology selection</a:t>
            </a:r>
          </a:p>
          <a:p>
            <a:pPr lvl="1"/>
            <a:r>
              <a:rPr lang="en-US" sz="2800" b="1" dirty="0">
                <a:solidFill>
                  <a:srgbClr val="002060"/>
                </a:solidFill>
              </a:rPr>
              <a:t>channels for giving students feedback on their progress</a:t>
            </a:r>
          </a:p>
          <a:p>
            <a:pPr lvl="1"/>
            <a:r>
              <a:rPr lang="en-US" sz="2800" b="1" dirty="0">
                <a:solidFill>
                  <a:srgbClr val="002060"/>
                </a:solidFill>
              </a:rPr>
              <a:t>grading schemes that align course grades to outcomes achievement</a:t>
            </a:r>
          </a:p>
          <a:p>
            <a:pPr lvl="1"/>
            <a:r>
              <a:rPr lang="en-US" sz="2800" b="1" dirty="0">
                <a:solidFill>
                  <a:srgbClr val="002060"/>
                </a:solidFill>
              </a:rPr>
              <a:t>embedded outcomes assessment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2037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left)">
                                      <p:cBhvr>
                                        <p:cTn id="11" dur="500"/>
                                        <p:tgtEl>
                                          <p:spTgt spid="3">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childTnLst>
                          </p:cTn>
                        </p:par>
                        <p:par>
                          <p:cTn id="16" fill="hold">
                            <p:stCondLst>
                              <p:cond delay="1750"/>
                            </p:stCondLst>
                            <p:childTnLst>
                              <p:par>
                                <p:cTn id="17" presetID="22" presetClass="entr" presetSubtype="8" fill="hold" nodeType="afterEffect">
                                  <p:stCondLst>
                                    <p:cond delay="25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childTnLst>
                          </p:cTn>
                        </p:par>
                        <p:par>
                          <p:cTn id="20" fill="hold">
                            <p:stCondLst>
                              <p:cond delay="2500"/>
                            </p:stCondLst>
                            <p:childTnLst>
                              <p:par>
                                <p:cTn id="21" presetID="22" presetClass="entr" presetSubtype="8" fill="hold" nodeType="afterEffect">
                                  <p:stCondLst>
                                    <p:cond delay="25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childTnLst>
                          </p:cTn>
                        </p:par>
                        <p:par>
                          <p:cTn id="24" fill="hold">
                            <p:stCondLst>
                              <p:cond delay="3250"/>
                            </p:stCondLst>
                            <p:childTnLst>
                              <p:par>
                                <p:cTn id="25" presetID="22" presetClass="entr" presetSubtype="8"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59C90CB-84D2-4D7D-80ED-D697C4B0C78D}"/>
              </a:ext>
            </a:extLst>
          </p:cNvPr>
          <p:cNvSpPr/>
          <p:nvPr/>
        </p:nvSpPr>
        <p:spPr>
          <a:xfrm>
            <a:off x="245806" y="1624618"/>
            <a:ext cx="5336458" cy="39382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a16="http://schemas.microsoft.com/office/drawing/2014/main" id="{113BC9A9-ED83-4BE0-BB22-535E6E7A4EDB}"/>
              </a:ext>
            </a:extLst>
          </p:cNvPr>
          <p:cNvSpPr/>
          <p:nvPr/>
        </p:nvSpPr>
        <p:spPr>
          <a:xfrm>
            <a:off x="3075039" y="1624618"/>
            <a:ext cx="5336457" cy="4004657"/>
          </a:xfrm>
          <a:prstGeom prst="ellipse">
            <a:avLst/>
          </a:prstGeom>
          <a:solidFill>
            <a:srgbClr val="D5B2F2">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aphicFrame>
        <p:nvGraphicFramePr>
          <p:cNvPr id="7" name="Table 6">
            <a:extLst>
              <a:ext uri="{FF2B5EF4-FFF2-40B4-BE49-F238E27FC236}">
                <a16:creationId xmlns:a16="http://schemas.microsoft.com/office/drawing/2014/main" id="{D6BBF8B7-8069-4E70-9B2D-7D62C074F941}"/>
              </a:ext>
            </a:extLst>
          </p:cNvPr>
          <p:cNvGraphicFramePr>
            <a:graphicFrameLocks noGrp="1"/>
          </p:cNvGraphicFramePr>
          <p:nvPr>
            <p:extLst>
              <p:ext uri="{D42A27DB-BD31-4B8C-83A1-F6EECF244321}">
                <p14:modId xmlns:p14="http://schemas.microsoft.com/office/powerpoint/2010/main" val="2160589036"/>
              </p:ext>
            </p:extLst>
          </p:nvPr>
        </p:nvGraphicFramePr>
        <p:xfrm>
          <a:off x="370642" y="1469760"/>
          <a:ext cx="7858958" cy="3608761"/>
        </p:xfrm>
        <a:graphic>
          <a:graphicData uri="http://schemas.openxmlformats.org/drawingml/2006/table">
            <a:tbl>
              <a:tblPr firstRow="1" bandRow="1">
                <a:tableStyleId>{5C22544A-7EE6-4342-B048-85BDC9FD1C3A}</a:tableStyleId>
              </a:tblPr>
              <a:tblGrid>
                <a:gridCol w="2619653">
                  <a:extLst>
                    <a:ext uri="{9D8B030D-6E8A-4147-A177-3AD203B41FA5}">
                      <a16:colId xmlns:a16="http://schemas.microsoft.com/office/drawing/2014/main" val="4209492209"/>
                    </a:ext>
                  </a:extLst>
                </a:gridCol>
                <a:gridCol w="2733613">
                  <a:extLst>
                    <a:ext uri="{9D8B030D-6E8A-4147-A177-3AD203B41FA5}">
                      <a16:colId xmlns:a16="http://schemas.microsoft.com/office/drawing/2014/main" val="2891516467"/>
                    </a:ext>
                  </a:extLst>
                </a:gridCol>
                <a:gridCol w="2505692">
                  <a:extLst>
                    <a:ext uri="{9D8B030D-6E8A-4147-A177-3AD203B41FA5}">
                      <a16:colId xmlns:a16="http://schemas.microsoft.com/office/drawing/2014/main" val="1498932023"/>
                    </a:ext>
                  </a:extLst>
                </a:gridCol>
              </a:tblGrid>
              <a:tr h="319263">
                <a:tc>
                  <a:txBody>
                    <a:bodyPr/>
                    <a:lstStyle/>
                    <a:p>
                      <a:pPr algn="ctr"/>
                      <a:r>
                        <a:rPr lang="en-US" sz="2100" b="1" cap="none" spc="50" dirty="0">
                          <a:ln w="0"/>
                          <a:solidFill>
                            <a:schemeClr val="bg2"/>
                          </a:solidFill>
                          <a:effectLst>
                            <a:innerShdw blurRad="63500" dist="50800" dir="13500000">
                              <a:srgbClr val="000000">
                                <a:alpha val="50000"/>
                              </a:srgbClr>
                            </a:innerShdw>
                          </a:effectLst>
                        </a:rPr>
                        <a:t>The Teacher</a:t>
                      </a:r>
                    </a:p>
                  </a:txBody>
                  <a:tcPr marL="68580" marR="68580" marT="34290" marB="34290" anchor="ctr">
                    <a:solidFill>
                      <a:schemeClr val="tx2">
                        <a:lumMod val="60000"/>
                        <a:lumOff val="40000"/>
                      </a:schemeClr>
                    </a:solidFill>
                  </a:tcPr>
                </a:tc>
                <a:tc>
                  <a:txBody>
                    <a:bodyPr/>
                    <a:lstStyle/>
                    <a:p>
                      <a:pPr algn="ctr"/>
                      <a:r>
                        <a:rPr lang="en-US" sz="2100" b="1" cap="none" spc="50" dirty="0">
                          <a:ln w="0"/>
                          <a:solidFill>
                            <a:schemeClr val="bg2"/>
                          </a:solidFill>
                          <a:effectLst>
                            <a:innerShdw blurRad="63500" dist="50800" dir="13500000">
                              <a:srgbClr val="000000">
                                <a:alpha val="50000"/>
                              </a:srgbClr>
                            </a:innerShdw>
                          </a:effectLst>
                        </a:rPr>
                        <a:t>The Classroom</a:t>
                      </a:r>
                    </a:p>
                  </a:txBody>
                  <a:tcPr marL="68580" marR="68580" marT="34290" marB="34290" anchor="ctr">
                    <a:solidFill>
                      <a:schemeClr val="tx2">
                        <a:lumMod val="60000"/>
                        <a:lumOff val="40000"/>
                      </a:schemeClr>
                    </a:solidFill>
                  </a:tcPr>
                </a:tc>
                <a:tc>
                  <a:txBody>
                    <a:bodyPr/>
                    <a:lstStyle/>
                    <a:p>
                      <a:pPr algn="ctr"/>
                      <a:r>
                        <a:rPr lang="en-US" sz="2100" b="1" cap="none" spc="50" dirty="0">
                          <a:ln w="0"/>
                          <a:solidFill>
                            <a:schemeClr val="bg2"/>
                          </a:solidFill>
                          <a:effectLst>
                            <a:innerShdw blurRad="63500" dist="50800" dir="13500000">
                              <a:srgbClr val="000000">
                                <a:alpha val="50000"/>
                              </a:srgbClr>
                            </a:innerShdw>
                          </a:effectLst>
                        </a:rPr>
                        <a:t>The Student</a:t>
                      </a:r>
                    </a:p>
                  </a:txBody>
                  <a:tcPr marL="68580" marR="68580" marT="34290" marB="34290" anchor="ctr">
                    <a:solidFill>
                      <a:schemeClr val="tx2">
                        <a:lumMod val="60000"/>
                        <a:lumOff val="40000"/>
                      </a:schemeClr>
                    </a:solidFill>
                  </a:tcPr>
                </a:tc>
                <a:extLst>
                  <a:ext uri="{0D108BD9-81ED-4DB2-BD59-A6C34878D82A}">
                    <a16:rowId xmlns:a16="http://schemas.microsoft.com/office/drawing/2014/main" val="1085008849"/>
                  </a:ext>
                </a:extLst>
              </a:tr>
              <a:tr h="32201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From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Course SLOs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Develop</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bg1"/>
                        </a:solidFill>
                      </a:endParaRPr>
                    </a:p>
                    <a:p>
                      <a:pPr marL="285750" indent="-285750" algn="l">
                        <a:buFont typeface="Arial" panose="020B0604020202020204" pitchFamily="34" charset="0"/>
                        <a:buChar char="•"/>
                      </a:pPr>
                      <a:r>
                        <a:rPr lang="en-US" sz="1800" dirty="0">
                          <a:solidFill>
                            <a:schemeClr val="bg1"/>
                          </a:solidFill>
                        </a:rPr>
                        <a:t>Course Content</a:t>
                      </a:r>
                    </a:p>
                    <a:p>
                      <a:pPr marL="285750" indent="-285750" algn="l">
                        <a:buFont typeface="Arial" panose="020B0604020202020204" pitchFamily="34" charset="0"/>
                        <a:buChar char="•"/>
                      </a:pPr>
                      <a:r>
                        <a:rPr lang="en-US" sz="1800" dirty="0">
                          <a:solidFill>
                            <a:schemeClr val="bg1"/>
                          </a:solidFill>
                        </a:rPr>
                        <a:t>Course Objectives</a:t>
                      </a:r>
                    </a:p>
                    <a:p>
                      <a:pPr marL="285750" indent="-285750" algn="l">
                        <a:buFont typeface="Arial" panose="020B0604020202020204" pitchFamily="34" charset="0"/>
                        <a:buChar char="•"/>
                      </a:pPr>
                      <a:r>
                        <a:rPr lang="en-US" sz="1800" dirty="0">
                          <a:solidFill>
                            <a:schemeClr val="bg1"/>
                          </a:solidFill>
                        </a:rPr>
                        <a:t>Materials</a:t>
                      </a:r>
                    </a:p>
                    <a:p>
                      <a:pPr marL="285750" indent="-285750" algn="l">
                        <a:buFont typeface="Arial" panose="020B0604020202020204" pitchFamily="34" charset="0"/>
                        <a:buChar char="•"/>
                      </a:pPr>
                      <a:r>
                        <a:rPr lang="en-US" sz="1800" dirty="0">
                          <a:solidFill>
                            <a:schemeClr val="bg1"/>
                          </a:solidFill>
                        </a:rPr>
                        <a:t>Methods</a:t>
                      </a:r>
                    </a:p>
                  </a:txBody>
                  <a:tcPr marL="68580" marR="68580" marT="34290" marB="34290">
                    <a:noFill/>
                  </a:tcPr>
                </a:tc>
                <a:tc>
                  <a:txBody>
                    <a:bodyPr/>
                    <a:lstStyle/>
                    <a:p>
                      <a:pPr algn="ctr"/>
                      <a:r>
                        <a:rPr lang="en-US" sz="2000" b="1" dirty="0">
                          <a:solidFill>
                            <a:srgbClr val="002060"/>
                          </a:solidFill>
                        </a:rPr>
                        <a:t>Learning Targets</a:t>
                      </a:r>
                    </a:p>
                    <a:p>
                      <a:pPr algn="ctr"/>
                      <a:r>
                        <a:rPr lang="en-US" sz="2000" b="1" dirty="0">
                          <a:solidFill>
                            <a:srgbClr val="002060"/>
                          </a:solidFill>
                        </a:rPr>
                        <a:t>Activities</a:t>
                      </a:r>
                    </a:p>
                    <a:p>
                      <a:pPr algn="ctr"/>
                      <a:r>
                        <a:rPr lang="en-US" sz="2000" b="1" dirty="0">
                          <a:solidFill>
                            <a:srgbClr val="002060"/>
                          </a:solidFill>
                        </a:rPr>
                        <a:t>Competency Feedback</a:t>
                      </a:r>
                    </a:p>
                  </a:txBody>
                  <a:tcPr marL="68580" marR="68580" marT="34290" marB="34290" anchor="ctr">
                    <a:noFill/>
                  </a:tcPr>
                </a:tc>
                <a:tc>
                  <a:txBody>
                    <a:bodyPr/>
                    <a:lstStyle/>
                    <a:p>
                      <a:pPr marL="342900" indent="-342900" algn="ctr">
                        <a:buFont typeface="Arial" panose="020B0604020202020204" pitchFamily="34" charset="0"/>
                        <a:buChar char="•"/>
                      </a:pPr>
                      <a:r>
                        <a:rPr lang="en-US" sz="2000" b="1" dirty="0">
                          <a:solidFill>
                            <a:schemeClr val="tx1"/>
                          </a:solidFill>
                        </a:rPr>
                        <a:t>Achieve Learning Targets</a:t>
                      </a:r>
                    </a:p>
                    <a:p>
                      <a:pPr marL="342900" indent="-342900" algn="ctr">
                        <a:buFont typeface="Arial" panose="020B0604020202020204" pitchFamily="34" charset="0"/>
                        <a:buChar char="•"/>
                      </a:pPr>
                      <a:r>
                        <a:rPr lang="en-US" sz="2000" b="1" dirty="0">
                          <a:solidFill>
                            <a:schemeClr val="tx1"/>
                          </a:solidFill>
                        </a:rPr>
                        <a:t>Develop Exit Skills</a:t>
                      </a:r>
                    </a:p>
                    <a:p>
                      <a:pPr marL="342900" indent="-342900" algn="ctr">
                        <a:buFont typeface="Arial" panose="020B0604020202020204" pitchFamily="34" charset="0"/>
                        <a:buChar char="•"/>
                      </a:pPr>
                      <a:r>
                        <a:rPr lang="en-US" sz="2000" b="1" dirty="0">
                          <a:solidFill>
                            <a:schemeClr val="tx1"/>
                          </a:solidFill>
                        </a:rPr>
                        <a:t>Demonstrate SLOs </a:t>
                      </a:r>
                      <a:endParaRPr lang="en-US" sz="1800" b="1" dirty="0">
                        <a:solidFill>
                          <a:schemeClr val="tx1"/>
                        </a:solidFill>
                      </a:endParaRPr>
                    </a:p>
                  </a:txBody>
                  <a:tcPr marL="68580" marR="68580" marT="34290" marB="34290" anchor="ctr">
                    <a:noFill/>
                  </a:tcPr>
                </a:tc>
                <a:extLst>
                  <a:ext uri="{0D108BD9-81ED-4DB2-BD59-A6C34878D82A}">
                    <a16:rowId xmlns:a16="http://schemas.microsoft.com/office/drawing/2014/main" val="2401753696"/>
                  </a:ext>
                </a:extLst>
              </a:tr>
            </a:tbl>
          </a:graphicData>
        </a:graphic>
      </p:graphicFrame>
    </p:spTree>
    <p:extLst>
      <p:ext uri="{BB962C8B-B14F-4D97-AF65-F5344CB8AC3E}">
        <p14:creationId xmlns:p14="http://schemas.microsoft.com/office/powerpoint/2010/main" val="340192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7771-33E6-4814-B2E9-DB0C12288975}"/>
              </a:ext>
            </a:extLst>
          </p:cNvPr>
          <p:cNvSpPr>
            <a:spLocks noGrp="1"/>
          </p:cNvSpPr>
          <p:nvPr>
            <p:ph type="title"/>
          </p:nvPr>
        </p:nvSpPr>
        <p:spPr>
          <a:xfrm>
            <a:off x="200025" y="383834"/>
            <a:ext cx="7886700" cy="590381"/>
          </a:xfrm>
        </p:spPr>
        <p:txBody>
          <a:bodyPr>
            <a:normAutofit fontScale="90000"/>
          </a:bodyPr>
          <a:lstStyle/>
          <a:p>
            <a:r>
              <a:rPr lang="en-US" dirty="0"/>
              <a:t>Consider this schema…</a:t>
            </a:r>
          </a:p>
        </p:txBody>
      </p:sp>
      <p:graphicFrame>
        <p:nvGraphicFramePr>
          <p:cNvPr id="4" name="Content Placeholder 3">
            <a:extLst>
              <a:ext uri="{FF2B5EF4-FFF2-40B4-BE49-F238E27FC236}">
                <a16:creationId xmlns:a16="http://schemas.microsoft.com/office/drawing/2014/main" id="{4713CA1D-FC4F-4D46-AE00-44EEA3AA5EC0}"/>
              </a:ext>
            </a:extLst>
          </p:cNvPr>
          <p:cNvGraphicFramePr>
            <a:graphicFrameLocks noGrp="1"/>
          </p:cNvGraphicFramePr>
          <p:nvPr>
            <p:ph idx="1"/>
            <p:extLst>
              <p:ext uri="{D42A27DB-BD31-4B8C-83A1-F6EECF244321}">
                <p14:modId xmlns:p14="http://schemas.microsoft.com/office/powerpoint/2010/main" val="832501617"/>
              </p:ext>
            </p:extLst>
          </p:nvPr>
        </p:nvGraphicFramePr>
        <p:xfrm>
          <a:off x="200025" y="1104382"/>
          <a:ext cx="8743950" cy="5044440"/>
        </p:xfrm>
        <a:graphic>
          <a:graphicData uri="http://schemas.openxmlformats.org/drawingml/2006/table">
            <a:tbl>
              <a:tblPr firstRow="1" bandRow="1">
                <a:tableStyleId>{5C22544A-7EE6-4342-B048-85BDC9FD1C3A}</a:tableStyleId>
              </a:tblPr>
              <a:tblGrid>
                <a:gridCol w="1748790">
                  <a:extLst>
                    <a:ext uri="{9D8B030D-6E8A-4147-A177-3AD203B41FA5}">
                      <a16:colId xmlns:a16="http://schemas.microsoft.com/office/drawing/2014/main" val="1350826339"/>
                    </a:ext>
                  </a:extLst>
                </a:gridCol>
                <a:gridCol w="1748790">
                  <a:extLst>
                    <a:ext uri="{9D8B030D-6E8A-4147-A177-3AD203B41FA5}">
                      <a16:colId xmlns:a16="http://schemas.microsoft.com/office/drawing/2014/main" val="1798202237"/>
                    </a:ext>
                  </a:extLst>
                </a:gridCol>
                <a:gridCol w="1748790">
                  <a:extLst>
                    <a:ext uri="{9D8B030D-6E8A-4147-A177-3AD203B41FA5}">
                      <a16:colId xmlns:a16="http://schemas.microsoft.com/office/drawing/2014/main" val="1867629751"/>
                    </a:ext>
                  </a:extLst>
                </a:gridCol>
                <a:gridCol w="1748790">
                  <a:extLst>
                    <a:ext uri="{9D8B030D-6E8A-4147-A177-3AD203B41FA5}">
                      <a16:colId xmlns:a16="http://schemas.microsoft.com/office/drawing/2014/main" val="2664010158"/>
                    </a:ext>
                  </a:extLst>
                </a:gridCol>
                <a:gridCol w="1748790">
                  <a:extLst>
                    <a:ext uri="{9D8B030D-6E8A-4147-A177-3AD203B41FA5}">
                      <a16:colId xmlns:a16="http://schemas.microsoft.com/office/drawing/2014/main" val="3930325447"/>
                    </a:ext>
                  </a:extLst>
                </a:gridCol>
              </a:tblGrid>
              <a:tr h="340178">
                <a:tc>
                  <a:txBody>
                    <a:bodyPr/>
                    <a:lstStyle/>
                    <a:p>
                      <a:pPr algn="ctr"/>
                      <a:r>
                        <a:rPr lang="en-US" sz="1400" dirty="0">
                          <a:solidFill>
                            <a:schemeClr val="bg1"/>
                          </a:solidFill>
                        </a:rPr>
                        <a:t>COURSE CONTENT</a:t>
                      </a:r>
                    </a:p>
                  </a:txBody>
                  <a:tcPr marL="68580" marR="68580" marT="34290" marB="34290" anchor="ctr">
                    <a:solidFill>
                      <a:schemeClr val="accent1">
                        <a:lumMod val="50000"/>
                      </a:schemeClr>
                    </a:solidFill>
                  </a:tcPr>
                </a:tc>
                <a:tc>
                  <a:txBody>
                    <a:bodyPr/>
                    <a:lstStyle/>
                    <a:p>
                      <a:pPr algn="ctr"/>
                      <a:r>
                        <a:rPr lang="en-US" sz="1400" dirty="0"/>
                        <a:t>LEARNING SOURCES</a:t>
                      </a:r>
                    </a:p>
                  </a:txBody>
                  <a:tcPr marL="68580" marR="68580" marT="34290" marB="34290" anchor="ctr">
                    <a:solidFill>
                      <a:schemeClr val="accent1">
                        <a:lumMod val="50000"/>
                      </a:schemeClr>
                    </a:solidFill>
                  </a:tcPr>
                </a:tc>
                <a:tc>
                  <a:txBody>
                    <a:bodyPr/>
                    <a:lstStyle/>
                    <a:p>
                      <a:pPr algn="ctr"/>
                      <a:r>
                        <a:rPr lang="en-US" sz="1400" dirty="0"/>
                        <a:t>LEARNING PROCESS</a:t>
                      </a:r>
                    </a:p>
                  </a:txBody>
                  <a:tcPr marL="68580" marR="68580" marT="34290" marB="34290" anchor="ctr">
                    <a:solidFill>
                      <a:schemeClr val="accent1">
                        <a:lumMod val="50000"/>
                      </a:schemeClr>
                    </a:solidFill>
                  </a:tcPr>
                </a:tc>
                <a:tc>
                  <a:txBody>
                    <a:bodyPr/>
                    <a:lstStyle/>
                    <a:p>
                      <a:pPr algn="ctr"/>
                      <a:r>
                        <a:rPr lang="en-US" sz="1400" dirty="0"/>
                        <a:t>LEARNING OUTCOMES</a:t>
                      </a:r>
                    </a:p>
                  </a:txBody>
                  <a:tcPr marL="68580" marR="68580" marT="34290" marB="34290" anchor="ctr">
                    <a:solidFill>
                      <a:schemeClr val="accent1">
                        <a:lumMod val="50000"/>
                      </a:schemeClr>
                    </a:solidFill>
                  </a:tcPr>
                </a:tc>
                <a:tc>
                  <a:txBody>
                    <a:bodyPr/>
                    <a:lstStyle/>
                    <a:p>
                      <a:pPr algn="ctr"/>
                      <a:r>
                        <a:rPr lang="en-US" sz="1400" dirty="0"/>
                        <a:t>SUCCESS-DATA </a:t>
                      </a:r>
                    </a:p>
                  </a:txBody>
                  <a:tcPr marL="68580" marR="68580" marT="34290" marB="34290" anchor="ctr">
                    <a:solidFill>
                      <a:schemeClr val="accent1">
                        <a:lumMod val="50000"/>
                      </a:schemeClr>
                    </a:solidFill>
                  </a:tcPr>
                </a:tc>
                <a:extLst>
                  <a:ext uri="{0D108BD9-81ED-4DB2-BD59-A6C34878D82A}">
                    <a16:rowId xmlns:a16="http://schemas.microsoft.com/office/drawing/2014/main" val="4243838925"/>
                  </a:ext>
                </a:extLst>
              </a:tr>
              <a:tr h="3977640">
                <a:tc>
                  <a:txBody>
                    <a:bodyPr/>
                    <a:lstStyle/>
                    <a:p>
                      <a:pPr algn="ctr"/>
                      <a:r>
                        <a:rPr lang="en-US" sz="1400" b="1" u="sng" dirty="0">
                          <a:solidFill>
                            <a:schemeClr val="tx1"/>
                          </a:solidFill>
                          <a:highlight>
                            <a:srgbClr val="00FFFF"/>
                          </a:highlight>
                        </a:rPr>
                        <a:t>Course Objectives</a:t>
                      </a:r>
                    </a:p>
                    <a:p>
                      <a:pPr algn="ctr"/>
                      <a:endParaRPr lang="en-US" sz="1400" b="1" dirty="0">
                        <a:solidFill>
                          <a:schemeClr val="tx1"/>
                        </a:solidFill>
                      </a:endParaRPr>
                    </a:p>
                    <a:p>
                      <a:pPr marL="117475" indent="-117475" algn="l">
                        <a:buFont typeface="Arial" panose="020B0604020202020204" pitchFamily="34" charset="0"/>
                        <a:buChar char="•"/>
                      </a:pPr>
                      <a:r>
                        <a:rPr lang="en-US" sz="1400" b="1" dirty="0">
                          <a:solidFill>
                            <a:schemeClr val="tx1"/>
                          </a:solidFill>
                        </a:rPr>
                        <a:t>Are derived from intended SLOs</a:t>
                      </a:r>
                    </a:p>
                    <a:p>
                      <a:pPr marL="117475" indent="-117475" algn="l">
                        <a:buFont typeface="Arial" panose="020B0604020202020204" pitchFamily="34" charset="0"/>
                        <a:buChar char="•"/>
                      </a:pPr>
                      <a:r>
                        <a:rPr lang="en-US" sz="1400" b="1" dirty="0">
                          <a:solidFill>
                            <a:schemeClr val="tx1"/>
                          </a:solidFill>
                        </a:rPr>
                        <a:t>define course content.</a:t>
                      </a:r>
                    </a:p>
                    <a:p>
                      <a:pPr marL="117475" indent="-117475" algn="l">
                        <a:buFont typeface="Arial" panose="020B0604020202020204" pitchFamily="34" charset="0"/>
                        <a:buChar char="•"/>
                      </a:pPr>
                      <a:r>
                        <a:rPr lang="en-US" sz="1400" b="1" dirty="0">
                          <a:solidFill>
                            <a:schemeClr val="tx1"/>
                          </a:solidFill>
                        </a:rPr>
                        <a:t>guide the teacher in selecting methods, materials, and activities to facilitate students’ acquisition of course content.</a:t>
                      </a:r>
                    </a:p>
                    <a:p>
                      <a:pPr marL="0" indent="0" algn="l">
                        <a:buFont typeface="Arial" panose="020B0604020202020204" pitchFamily="34" charset="0"/>
                        <a:buNone/>
                      </a:pPr>
                      <a:endParaRPr lang="en-US" sz="1400" b="1" dirty="0">
                        <a:solidFill>
                          <a:schemeClr val="tx1"/>
                        </a:solidFill>
                      </a:endParaRPr>
                    </a:p>
                    <a:p>
                      <a:pPr marL="0" indent="0" algn="ctr">
                        <a:buFont typeface="Arial" panose="020B0604020202020204" pitchFamily="34" charset="0"/>
                        <a:buNone/>
                      </a:pPr>
                      <a:r>
                        <a:rPr lang="en-US" sz="1400" b="1" u="sng" dirty="0">
                          <a:solidFill>
                            <a:schemeClr val="tx1"/>
                          </a:solidFill>
                          <a:highlight>
                            <a:srgbClr val="00FFFF"/>
                          </a:highlight>
                        </a:rPr>
                        <a:t>Exit Skills</a:t>
                      </a:r>
                      <a:endParaRPr lang="en-US" sz="1400" b="1" u="none" dirty="0">
                        <a:solidFill>
                          <a:schemeClr val="tx1"/>
                        </a:solidFill>
                        <a:highlight>
                          <a:srgbClr val="00FFFF"/>
                        </a:highlight>
                      </a:endParaRPr>
                    </a:p>
                    <a:p>
                      <a:pPr marL="0" indent="0" algn="ctr">
                        <a:buFont typeface="Arial" panose="020B0604020202020204" pitchFamily="34" charset="0"/>
                        <a:buNone/>
                      </a:pPr>
                      <a:r>
                        <a:rPr lang="en-US" sz="1400" b="1" u="none" dirty="0">
                          <a:solidFill>
                            <a:schemeClr val="tx1"/>
                          </a:solidFill>
                        </a:rPr>
                        <a:t>Mental and actual tools successful students will be able to apply </a:t>
                      </a:r>
                      <a:endParaRPr lang="en-US" sz="1400" b="1" u="sng" dirty="0">
                        <a:solidFill>
                          <a:schemeClr val="tx1"/>
                        </a:solidFill>
                      </a:endParaRPr>
                    </a:p>
                  </a:txBody>
                  <a:tcPr marL="68580" marR="68580" marT="34290" marB="34290">
                    <a:solidFill>
                      <a:schemeClr val="bg2"/>
                    </a:solidFill>
                  </a:tcPr>
                </a:tc>
                <a:tc>
                  <a:txBody>
                    <a:bodyPr/>
                    <a:lstStyle/>
                    <a:p>
                      <a:pPr marL="0" indent="0" algn="ctr">
                        <a:buFont typeface="Arial" panose="020B0604020202020204" pitchFamily="34" charset="0"/>
                        <a:buNone/>
                      </a:pPr>
                      <a:r>
                        <a:rPr lang="en-US" sz="1400" b="1" u="sng" dirty="0">
                          <a:highlight>
                            <a:srgbClr val="00FFFF"/>
                          </a:highlight>
                        </a:rPr>
                        <a:t>Learning Targets</a:t>
                      </a:r>
                    </a:p>
                    <a:p>
                      <a:pPr marL="0" indent="0" algn="ctr">
                        <a:buFont typeface="Arial" panose="020B0604020202020204" pitchFamily="34" charset="0"/>
                        <a:buNone/>
                      </a:pPr>
                      <a:endParaRPr lang="en-US" sz="1400" b="1" u="sng" dirty="0">
                        <a:highlight>
                          <a:srgbClr val="00FFFF"/>
                        </a:highlight>
                      </a:endParaRPr>
                    </a:p>
                    <a:p>
                      <a:pPr marL="166688" indent="-166688" algn="l">
                        <a:buFont typeface="Arial" panose="020B0604020202020204" pitchFamily="34" charset="0"/>
                        <a:buChar char="•"/>
                      </a:pPr>
                      <a:r>
                        <a:rPr lang="en-US" sz="1400" b="1" u="none" dirty="0"/>
                        <a:t>The knowledge, skills and habits of mind students know they are trying to master</a:t>
                      </a:r>
                    </a:p>
                    <a:p>
                      <a:pPr marL="166688" indent="-166688" algn="l">
                        <a:buFont typeface="Arial" panose="020B0604020202020204" pitchFamily="34" charset="0"/>
                        <a:buNone/>
                      </a:pPr>
                      <a:endParaRPr lang="en-US" sz="1400" b="1" u="none" dirty="0"/>
                    </a:p>
                    <a:p>
                      <a:pPr marL="166688" indent="-166688" algn="ctr">
                        <a:buFont typeface="Arial" panose="020B0604020202020204" pitchFamily="34" charset="0"/>
                        <a:buNone/>
                      </a:pPr>
                      <a:r>
                        <a:rPr lang="en-US" sz="1400" b="1" u="sng" dirty="0">
                          <a:highlight>
                            <a:srgbClr val="00FFFF"/>
                          </a:highlight>
                        </a:rPr>
                        <a:t>Lessons</a:t>
                      </a:r>
                    </a:p>
                    <a:p>
                      <a:pPr marL="166688" indent="-166688" algn="ctr">
                        <a:buFont typeface="Arial" panose="020B0604020202020204" pitchFamily="34" charset="0"/>
                        <a:buNone/>
                      </a:pPr>
                      <a:endParaRPr lang="en-US" sz="1400" b="1" u="sng" dirty="0">
                        <a:highlight>
                          <a:srgbClr val="00FFFF"/>
                        </a:highlight>
                      </a:endParaRPr>
                    </a:p>
                    <a:p>
                      <a:pPr marL="166688" indent="-166688" algn="l">
                        <a:buFont typeface="Arial" panose="020B0604020202020204" pitchFamily="34" charset="0"/>
                        <a:buChar char="•"/>
                      </a:pPr>
                      <a:r>
                        <a:rPr lang="en-US" sz="1400" b="1" u="none" dirty="0"/>
                        <a:t>Lecture</a:t>
                      </a:r>
                    </a:p>
                    <a:p>
                      <a:pPr marL="166688" indent="-166688" algn="l">
                        <a:buFont typeface="Arial" panose="020B0604020202020204" pitchFamily="34" charset="0"/>
                        <a:buChar char="•"/>
                      </a:pPr>
                      <a:r>
                        <a:rPr lang="en-US" sz="1400" b="1" u="none" dirty="0"/>
                        <a:t>Text</a:t>
                      </a:r>
                    </a:p>
                    <a:p>
                      <a:pPr marL="166688" indent="-166688" algn="l">
                        <a:buFont typeface="Arial" panose="020B0604020202020204" pitchFamily="34" charset="0"/>
                        <a:buChar char="•"/>
                      </a:pPr>
                      <a:r>
                        <a:rPr lang="en-US" sz="1400" b="1" u="none" dirty="0"/>
                        <a:t>Activities</a:t>
                      </a:r>
                    </a:p>
                    <a:p>
                      <a:pPr marL="166688" indent="-166688" algn="l">
                        <a:buFont typeface="Arial" panose="020B0604020202020204" pitchFamily="34" charset="0"/>
                        <a:buChar char="•"/>
                      </a:pPr>
                      <a:r>
                        <a:rPr lang="en-US" sz="1400" b="1" u="none" dirty="0"/>
                        <a:t>Homework</a:t>
                      </a:r>
                    </a:p>
                    <a:p>
                      <a:pPr marL="166688" indent="-166688" algn="l">
                        <a:buFont typeface="Arial" panose="020B0604020202020204" pitchFamily="34" charset="0"/>
                        <a:buChar char="•"/>
                      </a:pPr>
                      <a:r>
                        <a:rPr lang="en-US" sz="1400" b="1" u="none" dirty="0"/>
                        <a:t>Research</a:t>
                      </a:r>
                    </a:p>
                    <a:p>
                      <a:pPr marL="166688" indent="-166688" algn="l">
                        <a:buFont typeface="Arial" panose="020B0604020202020204" pitchFamily="34" charset="0"/>
                        <a:buChar char="•"/>
                      </a:pPr>
                      <a:r>
                        <a:rPr lang="en-US" sz="1400" b="1" u="none" dirty="0"/>
                        <a:t>Experimentation</a:t>
                      </a:r>
                    </a:p>
                    <a:p>
                      <a:pPr marL="166688" indent="-166688" algn="l">
                        <a:buFont typeface="Arial" panose="020B0604020202020204" pitchFamily="34" charset="0"/>
                        <a:buChar char="•"/>
                      </a:pPr>
                      <a:r>
                        <a:rPr lang="en-US" sz="1400" b="1" u="none" dirty="0"/>
                        <a:t>Practice</a:t>
                      </a:r>
                    </a:p>
                    <a:p>
                      <a:pPr marL="166688" indent="-166688" algn="l">
                        <a:buFont typeface="Arial" panose="020B0604020202020204" pitchFamily="34" charset="0"/>
                        <a:buChar char="•"/>
                      </a:pPr>
                      <a:r>
                        <a:rPr lang="en-US" sz="1400" b="1" u="none" dirty="0"/>
                        <a:t>Explicit metacognitive skills instruction</a:t>
                      </a:r>
                    </a:p>
                    <a:p>
                      <a:pPr marL="166688" indent="-166688" algn="l">
                        <a:buFont typeface="Arial" panose="020B0604020202020204" pitchFamily="34" charset="0"/>
                        <a:buChar char="•"/>
                      </a:pPr>
                      <a:endParaRPr lang="en-US" sz="1400" b="1" u="none" dirty="0"/>
                    </a:p>
                  </a:txBody>
                  <a:tcPr marL="68580" marR="68580" marT="34290" marB="34290">
                    <a:solidFill>
                      <a:schemeClr val="bg2"/>
                    </a:solidFill>
                  </a:tcPr>
                </a:tc>
                <a:tc>
                  <a:txBody>
                    <a:bodyPr/>
                    <a:lstStyle/>
                    <a:p>
                      <a:pPr marL="0" indent="0" algn="ctr">
                        <a:buFont typeface="Arial" panose="020B0604020202020204" pitchFamily="34" charset="0"/>
                        <a:buNone/>
                      </a:pPr>
                      <a:r>
                        <a:rPr lang="en-US" sz="1400" b="1" u="sng" dirty="0">
                          <a:highlight>
                            <a:srgbClr val="00FFFF"/>
                          </a:highlight>
                        </a:rPr>
                        <a:t>Students</a:t>
                      </a:r>
                    </a:p>
                    <a:p>
                      <a:pPr marL="0" indent="0" algn="ctr">
                        <a:buFont typeface="Arial" panose="020B0604020202020204" pitchFamily="34" charset="0"/>
                        <a:buNone/>
                      </a:pPr>
                      <a:endParaRPr lang="en-US" sz="1400" b="1" u="sng" dirty="0">
                        <a:highlight>
                          <a:srgbClr val="00FFFF"/>
                        </a:highlight>
                      </a:endParaRPr>
                    </a:p>
                    <a:p>
                      <a:pPr marL="117475" indent="-117475" algn="l">
                        <a:buFont typeface="Arial" panose="020B0604020202020204" pitchFamily="34" charset="0"/>
                        <a:buChar char="•"/>
                      </a:pPr>
                      <a:r>
                        <a:rPr lang="en-US" sz="1400" b="1" u="none" dirty="0"/>
                        <a:t>Know the learning targets</a:t>
                      </a:r>
                    </a:p>
                    <a:p>
                      <a:pPr marL="117475" indent="-117475" algn="l">
                        <a:buFont typeface="Arial" panose="020B0604020202020204" pitchFamily="34" charset="0"/>
                        <a:buChar char="•"/>
                      </a:pPr>
                      <a:r>
                        <a:rPr lang="en-US" sz="1400" b="1" u="none" dirty="0"/>
                        <a:t>Engage in lessons with attention to the learning targets</a:t>
                      </a:r>
                    </a:p>
                    <a:p>
                      <a:pPr marL="117475" indent="-117475" algn="l">
                        <a:buFont typeface="Arial" panose="020B0604020202020204" pitchFamily="34" charset="0"/>
                        <a:buChar char="•"/>
                      </a:pPr>
                      <a:r>
                        <a:rPr lang="en-US" sz="1400" b="1" u="none" dirty="0"/>
                        <a:t>Get feedback on progress through quizzes and tests</a:t>
                      </a:r>
                    </a:p>
                    <a:p>
                      <a:pPr marL="117475" indent="-117475" algn="l">
                        <a:buFont typeface="Arial" panose="020B0604020202020204" pitchFamily="34" charset="0"/>
                        <a:buChar char="•"/>
                      </a:pPr>
                      <a:r>
                        <a:rPr lang="en-US" sz="1400" b="1" u="none" dirty="0"/>
                        <a:t>Seek to improve</a:t>
                      </a:r>
                    </a:p>
                    <a:p>
                      <a:pPr marL="117475" indent="-117475" algn="l">
                        <a:buFont typeface="Arial" panose="020B0604020202020204" pitchFamily="34" charset="0"/>
                        <a:buChar char="•"/>
                      </a:pPr>
                      <a:r>
                        <a:rPr lang="en-US" sz="1400" b="1" u="none" dirty="0"/>
                        <a:t>Practice higher order skills such as analysis, integration, and evaluation</a:t>
                      </a:r>
                    </a:p>
                    <a:p>
                      <a:pPr marL="117475" indent="-117475" algn="l">
                        <a:buFont typeface="Arial" panose="020B0604020202020204" pitchFamily="34" charset="0"/>
                        <a:buChar char="•"/>
                      </a:pPr>
                      <a:r>
                        <a:rPr lang="en-US" sz="1400" b="1" u="none" dirty="0"/>
                        <a:t>Demonstrate ability to apply learning</a:t>
                      </a:r>
                    </a:p>
                  </a:txBody>
                  <a:tcPr marL="68580" marR="68580" marT="34290" marB="34290">
                    <a:solidFill>
                      <a:schemeClr val="bg2"/>
                    </a:solidFill>
                  </a:tcPr>
                </a:tc>
                <a:tc>
                  <a:txBody>
                    <a:bodyPr/>
                    <a:lstStyle/>
                    <a:p>
                      <a:pPr algn="ctr"/>
                      <a:r>
                        <a:rPr lang="en-US" sz="1400" b="1" u="sng" dirty="0">
                          <a:highlight>
                            <a:srgbClr val="00FFFF"/>
                          </a:highlight>
                        </a:rPr>
                        <a:t>Student Learning Outcomes</a:t>
                      </a:r>
                    </a:p>
                    <a:p>
                      <a:pPr algn="ctr"/>
                      <a:endParaRPr lang="en-US" sz="1400" b="1" u="sng" dirty="0">
                        <a:highlight>
                          <a:srgbClr val="00FFFF"/>
                        </a:highlight>
                      </a:endParaRPr>
                    </a:p>
                    <a:p>
                      <a:pPr marL="117475" indent="-117475" algn="l">
                        <a:buFont typeface="Arial" panose="020B0604020202020204" pitchFamily="34" charset="0"/>
                        <a:buChar char="•"/>
                      </a:pPr>
                      <a:r>
                        <a:rPr lang="en-US" sz="1400" b="1" dirty="0"/>
                        <a:t>Statements that describe what successful students can do at the end of the course.</a:t>
                      </a:r>
                    </a:p>
                    <a:p>
                      <a:pPr marL="117475" indent="-117475" algn="l">
                        <a:buFont typeface="Arial" panose="020B0604020202020204" pitchFamily="34" charset="0"/>
                        <a:buChar char="•"/>
                      </a:pPr>
                      <a:r>
                        <a:rPr lang="en-US" sz="1400" b="1" dirty="0"/>
                        <a:t>Several Objectives and their component learning targets are integrated to meet an outcome.</a:t>
                      </a:r>
                    </a:p>
                    <a:p>
                      <a:pPr marL="117475" indent="-117475" algn="l">
                        <a:buFont typeface="Arial" panose="020B0604020202020204" pitchFamily="34" charset="0"/>
                        <a:buChar char="•"/>
                      </a:pPr>
                      <a:r>
                        <a:rPr lang="en-US" sz="1400" b="1" dirty="0"/>
                        <a:t>Students’ products evidence acquisition of course content in measurable forms.</a:t>
                      </a:r>
                    </a:p>
                  </a:txBody>
                  <a:tcPr marL="68580" marR="68580" marT="34290" marB="34290">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highlight>
                            <a:srgbClr val="00FFFF"/>
                          </a:highlight>
                        </a:rPr>
                        <a:t>Assessment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i="0" u="none" strike="noStrike" kern="1200" dirty="0">
                        <a:solidFill>
                          <a:schemeClr val="dk1"/>
                        </a:solidFill>
                        <a:effectLst/>
                        <a:latin typeface="+mn-lt"/>
                        <a:ea typeface="+mn-ea"/>
                        <a:cs typeface="+mn-cs"/>
                      </a:endParaRPr>
                    </a:p>
                    <a:p>
                      <a:pPr marL="225425" indent="-166688">
                        <a:buFont typeface="Arial" panose="020B0604020202020204" pitchFamily="34" charset="0"/>
                        <a:buChar char="•"/>
                      </a:pPr>
                      <a:r>
                        <a:rPr lang="en-US" sz="1400" b="1" i="0" u="none" strike="noStrike" kern="1200" dirty="0">
                          <a:solidFill>
                            <a:schemeClr val="dk1"/>
                          </a:solidFill>
                          <a:effectLst/>
                          <a:latin typeface="+mn-lt"/>
                          <a:ea typeface="+mn-ea"/>
                          <a:cs typeface="+mn-cs"/>
                        </a:rPr>
                        <a:t>Evaluation of student success </a:t>
                      </a:r>
                    </a:p>
                    <a:p>
                      <a:pPr marL="225425" indent="-166688">
                        <a:buFont typeface="Arial" panose="020B0604020202020204" pitchFamily="34" charset="0"/>
                        <a:buChar char="•"/>
                      </a:pPr>
                      <a:r>
                        <a:rPr lang="en-US" sz="1400" b="1" i="0" u="none" strike="noStrike" kern="1200" dirty="0">
                          <a:solidFill>
                            <a:schemeClr val="dk1"/>
                          </a:solidFill>
                          <a:effectLst/>
                          <a:latin typeface="+mn-lt"/>
                          <a:ea typeface="+mn-ea"/>
                          <a:cs typeface="+mn-cs"/>
                        </a:rPr>
                        <a:t>Interpreted to identify patterns of strengths and challenges in teaching and learning</a:t>
                      </a:r>
                    </a:p>
                    <a:p>
                      <a:pPr marL="225425" indent="-166688">
                        <a:buFont typeface="Arial" panose="020B0604020202020204" pitchFamily="34" charset="0"/>
                        <a:buChar char="•"/>
                      </a:pPr>
                      <a:r>
                        <a:rPr lang="en-US" sz="1400" b="1" i="0" u="none" strike="noStrike" kern="1200" dirty="0">
                          <a:solidFill>
                            <a:schemeClr val="dk1"/>
                          </a:solidFill>
                          <a:effectLst/>
                          <a:latin typeface="+mn-lt"/>
                          <a:ea typeface="+mn-ea"/>
                          <a:cs typeface="+mn-cs"/>
                        </a:rPr>
                        <a:t>Applied to improve course, methods, materials, and/or learning activities</a:t>
                      </a:r>
                    </a:p>
                    <a:p>
                      <a:pPr marL="225425" indent="-166688">
                        <a:buFont typeface="Arial" panose="020B0604020202020204" pitchFamily="34" charset="0"/>
                        <a:buChar char="•"/>
                      </a:pPr>
                      <a:r>
                        <a:rPr lang="en-US" sz="1400" b="1" i="0" u="none" strike="noStrike" kern="1200" dirty="0">
                          <a:solidFill>
                            <a:schemeClr val="dk1"/>
                          </a:solidFill>
                          <a:effectLst/>
                          <a:latin typeface="+mn-lt"/>
                          <a:ea typeface="+mn-ea"/>
                          <a:cs typeface="+mn-cs"/>
                        </a:rPr>
                        <a:t>Integrated with other course-level data to inform Program Review</a:t>
                      </a:r>
                      <a:endParaRPr lang="en-US" sz="1300" b="1" dirty="0">
                        <a:effectLst/>
                      </a:endParaRPr>
                    </a:p>
                    <a:p>
                      <a:pPr algn="ctr"/>
                      <a:endParaRPr lang="en-US" sz="1400" b="1" dirty="0"/>
                    </a:p>
                  </a:txBody>
                  <a:tcPr marL="68580" marR="68580" marT="34290" marB="34290">
                    <a:solidFill>
                      <a:schemeClr val="bg2"/>
                    </a:solidFill>
                  </a:tcPr>
                </a:tc>
                <a:extLst>
                  <a:ext uri="{0D108BD9-81ED-4DB2-BD59-A6C34878D82A}">
                    <a16:rowId xmlns:a16="http://schemas.microsoft.com/office/drawing/2014/main" val="4112533966"/>
                  </a:ext>
                </a:extLst>
              </a:tr>
            </a:tbl>
          </a:graphicData>
        </a:graphic>
      </p:graphicFrame>
    </p:spTree>
    <p:extLst>
      <p:ext uri="{BB962C8B-B14F-4D97-AF65-F5344CB8AC3E}">
        <p14:creationId xmlns:p14="http://schemas.microsoft.com/office/powerpoint/2010/main" val="2076247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 y="-3"/>
            <a:ext cx="8784769" cy="6858002"/>
            <a:chOff x="3" y="-3"/>
            <a:chExt cx="8784769" cy="6858002"/>
          </a:xfrm>
        </p:grpSpPr>
        <p:grpSp>
          <p:nvGrpSpPr>
            <p:cNvPr id="2" name="Group 1"/>
            <p:cNvGrpSpPr/>
            <p:nvPr/>
          </p:nvGrpSpPr>
          <p:grpSpPr>
            <a:xfrm>
              <a:off x="3" y="-3"/>
              <a:ext cx="4412469" cy="6858002"/>
              <a:chOff x="3" y="-3"/>
              <a:chExt cx="4412469" cy="6858002"/>
            </a:xfrm>
          </p:grpSpPr>
          <p:sp>
            <p:nvSpPr>
              <p:cNvPr id="3" name="Freeform 2"/>
              <p:cNvSpPr/>
              <p:nvPr/>
            </p:nvSpPr>
            <p:spPr>
              <a:xfrm>
                <a:off x="1719912" y="3332079"/>
                <a:ext cx="421183" cy="1424936"/>
              </a:xfrm>
              <a:custGeom>
                <a:avLst/>
                <a:gdLst>
                  <a:gd name="connsiteX0" fmla="*/ 0 w 421183"/>
                  <a:gd name="connsiteY0" fmla="*/ 0 h 1424936"/>
                  <a:gd name="connsiteX1" fmla="*/ 210591 w 421183"/>
                  <a:gd name="connsiteY1" fmla="*/ 0 h 1424936"/>
                  <a:gd name="connsiteX2" fmla="*/ 210591 w 421183"/>
                  <a:gd name="connsiteY2" fmla="*/ 1424936 h 1424936"/>
                  <a:gd name="connsiteX3" fmla="*/ 421183 w 421183"/>
                  <a:gd name="connsiteY3" fmla="*/ 1424936 h 1424936"/>
                </a:gdLst>
                <a:ahLst/>
                <a:cxnLst>
                  <a:cxn ang="0">
                    <a:pos x="connsiteX0" y="connsiteY0"/>
                  </a:cxn>
                  <a:cxn ang="0">
                    <a:pos x="connsiteX1" y="connsiteY1"/>
                  </a:cxn>
                  <a:cxn ang="0">
                    <a:pos x="connsiteX2" y="connsiteY2"/>
                  </a:cxn>
                  <a:cxn ang="0">
                    <a:pos x="connsiteX3" y="connsiteY3"/>
                  </a:cxn>
                </a:cxnLst>
                <a:rect l="l" t="t" r="r" b="b"/>
                <a:pathLst>
                  <a:path w="421183" h="1424936">
                    <a:moveTo>
                      <a:pt x="0" y="0"/>
                    </a:moveTo>
                    <a:lnTo>
                      <a:pt x="210591" y="0"/>
                    </a:lnTo>
                    <a:lnTo>
                      <a:pt x="210591" y="1424936"/>
                    </a:lnTo>
                    <a:lnTo>
                      <a:pt x="421183" y="1424936"/>
                    </a:lnTo>
                  </a:path>
                </a:pathLst>
              </a:custGeom>
              <a:noFill/>
              <a:ln w="571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86145" tIns="675321" rIns="186144" bIns="675321" numCol="1" spcCol="1270" anchor="ctr" anchorCtr="0">
                <a:noAutofit/>
              </a:bodyPr>
              <a:lstStyle/>
              <a:p>
                <a:pPr lvl="0" algn="ctr" defTabSz="222250">
                  <a:lnSpc>
                    <a:spcPct val="90000"/>
                  </a:lnSpc>
                  <a:spcBef>
                    <a:spcPct val="0"/>
                  </a:spcBef>
                  <a:spcAft>
                    <a:spcPct val="35000"/>
                  </a:spcAft>
                </a:pPr>
                <a:endParaRPr lang="en-US" sz="500" kern="1200"/>
              </a:p>
            </p:txBody>
          </p:sp>
          <p:sp>
            <p:nvSpPr>
              <p:cNvPr id="4" name="Freeform 3"/>
              <p:cNvSpPr/>
              <p:nvPr/>
            </p:nvSpPr>
            <p:spPr>
              <a:xfrm>
                <a:off x="1719912" y="3286358"/>
                <a:ext cx="448760" cy="91440"/>
              </a:xfrm>
              <a:custGeom>
                <a:avLst/>
                <a:gdLst>
                  <a:gd name="connsiteX0" fmla="*/ 0 w 448760"/>
                  <a:gd name="connsiteY0" fmla="*/ 45720 h 91440"/>
                  <a:gd name="connsiteX1" fmla="*/ 448760 w 448760"/>
                  <a:gd name="connsiteY1" fmla="*/ 45720 h 91440"/>
                </a:gdLst>
                <a:ahLst/>
                <a:cxnLst>
                  <a:cxn ang="0">
                    <a:pos x="connsiteX0" y="connsiteY0"/>
                  </a:cxn>
                  <a:cxn ang="0">
                    <a:pos x="connsiteX1" y="connsiteY1"/>
                  </a:cxn>
                </a:cxnLst>
                <a:rect l="l" t="t" r="r" b="b"/>
                <a:pathLst>
                  <a:path w="448760" h="91440">
                    <a:moveTo>
                      <a:pt x="0" y="45720"/>
                    </a:moveTo>
                    <a:lnTo>
                      <a:pt x="448760" y="45720"/>
                    </a:lnTo>
                  </a:path>
                </a:pathLst>
              </a:custGeom>
              <a:noFill/>
              <a:ln w="571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25861" tIns="34501" rIns="225861" bIns="34501" numCol="1" spcCol="1270" anchor="ctr" anchorCtr="0">
                <a:noAutofit/>
              </a:bodyPr>
              <a:lstStyle/>
              <a:p>
                <a:pPr lvl="0" algn="ctr" defTabSz="222250">
                  <a:lnSpc>
                    <a:spcPct val="90000"/>
                  </a:lnSpc>
                  <a:spcBef>
                    <a:spcPct val="0"/>
                  </a:spcBef>
                  <a:spcAft>
                    <a:spcPct val="35000"/>
                  </a:spcAft>
                </a:pPr>
                <a:endParaRPr lang="en-US" sz="500" kern="1200"/>
              </a:p>
            </p:txBody>
          </p:sp>
          <p:sp>
            <p:nvSpPr>
              <p:cNvPr id="5" name="Freeform 4"/>
              <p:cNvSpPr/>
              <p:nvPr/>
            </p:nvSpPr>
            <p:spPr>
              <a:xfrm>
                <a:off x="1719912" y="1910843"/>
                <a:ext cx="399418" cy="1421235"/>
              </a:xfrm>
              <a:custGeom>
                <a:avLst/>
                <a:gdLst>
                  <a:gd name="connsiteX0" fmla="*/ 0 w 399418"/>
                  <a:gd name="connsiteY0" fmla="*/ 1421235 h 1421235"/>
                  <a:gd name="connsiteX1" fmla="*/ 199709 w 399418"/>
                  <a:gd name="connsiteY1" fmla="*/ 1421235 h 1421235"/>
                  <a:gd name="connsiteX2" fmla="*/ 199709 w 399418"/>
                  <a:gd name="connsiteY2" fmla="*/ 0 h 1421235"/>
                  <a:gd name="connsiteX3" fmla="*/ 399418 w 399418"/>
                  <a:gd name="connsiteY3" fmla="*/ 0 h 1421235"/>
                </a:gdLst>
                <a:ahLst/>
                <a:cxnLst>
                  <a:cxn ang="0">
                    <a:pos x="connsiteX0" y="connsiteY0"/>
                  </a:cxn>
                  <a:cxn ang="0">
                    <a:pos x="connsiteX1" y="connsiteY1"/>
                  </a:cxn>
                  <a:cxn ang="0">
                    <a:pos x="connsiteX2" y="connsiteY2"/>
                  </a:cxn>
                  <a:cxn ang="0">
                    <a:pos x="connsiteX3" y="connsiteY3"/>
                  </a:cxn>
                </a:cxnLst>
                <a:rect l="l" t="t" r="r" b="b"/>
                <a:pathLst>
                  <a:path w="399418" h="1421235">
                    <a:moveTo>
                      <a:pt x="0" y="1421235"/>
                    </a:moveTo>
                    <a:lnTo>
                      <a:pt x="199709" y="1421235"/>
                    </a:lnTo>
                    <a:lnTo>
                      <a:pt x="199709" y="0"/>
                    </a:lnTo>
                    <a:lnTo>
                      <a:pt x="399418" y="0"/>
                    </a:lnTo>
                  </a:path>
                </a:pathLst>
              </a:custGeom>
              <a:noFill/>
              <a:ln w="57150"/>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75502" tIns="673710" rIns="175502" bIns="673711" numCol="1" spcCol="1270" anchor="ctr" anchorCtr="0">
                <a:noAutofit/>
              </a:bodyPr>
              <a:lstStyle/>
              <a:p>
                <a:pPr lvl="0" algn="ctr" defTabSz="222250">
                  <a:lnSpc>
                    <a:spcPct val="90000"/>
                  </a:lnSpc>
                  <a:spcBef>
                    <a:spcPct val="0"/>
                  </a:spcBef>
                  <a:spcAft>
                    <a:spcPct val="35000"/>
                  </a:spcAft>
                </a:pPr>
                <a:endParaRPr lang="en-US" sz="500" kern="1200"/>
              </a:p>
            </p:txBody>
          </p:sp>
          <p:sp>
            <p:nvSpPr>
              <p:cNvPr id="9" name="Freeform 8"/>
              <p:cNvSpPr/>
              <p:nvPr/>
            </p:nvSpPr>
            <p:spPr>
              <a:xfrm rot="16200000">
                <a:off x="-2569042" y="2569042"/>
                <a:ext cx="6858002" cy="1719912"/>
              </a:xfrm>
              <a:custGeom>
                <a:avLst/>
                <a:gdLst>
                  <a:gd name="connsiteX0" fmla="*/ 0 w 3600450"/>
                  <a:gd name="connsiteY0" fmla="*/ 0 h 684085"/>
                  <a:gd name="connsiteX1" fmla="*/ 3600450 w 3600450"/>
                  <a:gd name="connsiteY1" fmla="*/ 0 h 684085"/>
                  <a:gd name="connsiteX2" fmla="*/ 3600450 w 3600450"/>
                  <a:gd name="connsiteY2" fmla="*/ 684085 h 684085"/>
                  <a:gd name="connsiteX3" fmla="*/ 0 w 3600450"/>
                  <a:gd name="connsiteY3" fmla="*/ 684085 h 684085"/>
                  <a:gd name="connsiteX4" fmla="*/ 0 w 3600450"/>
                  <a:gd name="connsiteY4" fmla="*/ 0 h 684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450" h="684085">
                    <a:moveTo>
                      <a:pt x="0" y="0"/>
                    </a:moveTo>
                    <a:lnTo>
                      <a:pt x="3600450" y="0"/>
                    </a:lnTo>
                    <a:lnTo>
                      <a:pt x="3600450" y="684085"/>
                    </a:lnTo>
                    <a:lnTo>
                      <a:pt x="0" y="684085"/>
                    </a:lnTo>
                    <a:lnTo>
                      <a:pt x="0" y="0"/>
                    </a:lnTo>
                    <a:close/>
                  </a:path>
                </a:pathLst>
              </a:custGeom>
              <a:blipFill dpi="0" rotWithShape="0">
                <a:blip r:embed="rId2">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94" tIns="23494" rIns="23495" bIns="23495" numCol="1" spcCol="1270" anchor="ctr" anchorCtr="0">
                <a:noAutofit/>
              </a:bodyPr>
              <a:lstStyle/>
              <a:p>
                <a:pPr lvl="0" algn="ctr" defTabSz="1644650">
                  <a:lnSpc>
                    <a:spcPct val="90000"/>
                  </a:lnSpc>
                  <a:spcBef>
                    <a:spcPct val="0"/>
                  </a:spcBef>
                  <a:spcAft>
                    <a:spcPct val="35000"/>
                  </a:spcAft>
                </a:pPr>
                <a:r>
                  <a:rPr lang="en-US" sz="3700" kern="1200" dirty="0"/>
                  <a:t>COURSE CONTENT</a:t>
                </a:r>
              </a:p>
            </p:txBody>
          </p:sp>
          <p:sp>
            <p:nvSpPr>
              <p:cNvPr id="10" name="Freeform 9"/>
              <p:cNvSpPr/>
              <p:nvPr/>
            </p:nvSpPr>
            <p:spPr>
              <a:xfrm>
                <a:off x="2119331" y="1568800"/>
                <a:ext cx="2243800" cy="684085"/>
              </a:xfrm>
              <a:custGeom>
                <a:avLst/>
                <a:gdLst>
                  <a:gd name="connsiteX0" fmla="*/ 0 w 2243800"/>
                  <a:gd name="connsiteY0" fmla="*/ 0 h 684085"/>
                  <a:gd name="connsiteX1" fmla="*/ 2243800 w 2243800"/>
                  <a:gd name="connsiteY1" fmla="*/ 0 h 684085"/>
                  <a:gd name="connsiteX2" fmla="*/ 2243800 w 2243800"/>
                  <a:gd name="connsiteY2" fmla="*/ 684085 h 684085"/>
                  <a:gd name="connsiteX3" fmla="*/ 0 w 2243800"/>
                  <a:gd name="connsiteY3" fmla="*/ 684085 h 684085"/>
                  <a:gd name="connsiteX4" fmla="*/ 0 w 2243800"/>
                  <a:gd name="connsiteY4" fmla="*/ 0 h 684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800" h="684085">
                    <a:moveTo>
                      <a:pt x="0" y="0"/>
                    </a:moveTo>
                    <a:lnTo>
                      <a:pt x="2243800" y="0"/>
                    </a:lnTo>
                    <a:lnTo>
                      <a:pt x="2243800" y="684085"/>
                    </a:lnTo>
                    <a:lnTo>
                      <a:pt x="0" y="684085"/>
                    </a:lnTo>
                    <a:lnTo>
                      <a:pt x="0" y="0"/>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en-US" sz="3700" kern="1200" dirty="0"/>
                  <a:t>objective</a:t>
                </a:r>
              </a:p>
            </p:txBody>
          </p:sp>
          <p:sp>
            <p:nvSpPr>
              <p:cNvPr id="11" name="Freeform 10"/>
              <p:cNvSpPr/>
              <p:nvPr/>
            </p:nvSpPr>
            <p:spPr>
              <a:xfrm>
                <a:off x="2168672" y="2990036"/>
                <a:ext cx="2243800" cy="684085"/>
              </a:xfrm>
              <a:custGeom>
                <a:avLst/>
                <a:gdLst>
                  <a:gd name="connsiteX0" fmla="*/ 0 w 2243800"/>
                  <a:gd name="connsiteY0" fmla="*/ 0 h 684085"/>
                  <a:gd name="connsiteX1" fmla="*/ 2243800 w 2243800"/>
                  <a:gd name="connsiteY1" fmla="*/ 0 h 684085"/>
                  <a:gd name="connsiteX2" fmla="*/ 2243800 w 2243800"/>
                  <a:gd name="connsiteY2" fmla="*/ 684085 h 684085"/>
                  <a:gd name="connsiteX3" fmla="*/ 0 w 2243800"/>
                  <a:gd name="connsiteY3" fmla="*/ 684085 h 684085"/>
                  <a:gd name="connsiteX4" fmla="*/ 0 w 2243800"/>
                  <a:gd name="connsiteY4" fmla="*/ 0 h 684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800" h="684085">
                    <a:moveTo>
                      <a:pt x="0" y="0"/>
                    </a:moveTo>
                    <a:lnTo>
                      <a:pt x="2243800" y="0"/>
                    </a:lnTo>
                    <a:lnTo>
                      <a:pt x="2243800" y="684085"/>
                    </a:lnTo>
                    <a:lnTo>
                      <a:pt x="0" y="684085"/>
                    </a:lnTo>
                    <a:lnTo>
                      <a:pt x="0" y="0"/>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en-US" sz="3700" kern="1200" dirty="0"/>
                  <a:t>objective</a:t>
                </a:r>
              </a:p>
            </p:txBody>
          </p:sp>
          <p:sp>
            <p:nvSpPr>
              <p:cNvPr id="15" name="Freeform 14"/>
              <p:cNvSpPr/>
              <p:nvPr/>
            </p:nvSpPr>
            <p:spPr>
              <a:xfrm>
                <a:off x="2141096" y="4414972"/>
                <a:ext cx="2243800" cy="684085"/>
              </a:xfrm>
              <a:custGeom>
                <a:avLst/>
                <a:gdLst>
                  <a:gd name="connsiteX0" fmla="*/ 0 w 2243800"/>
                  <a:gd name="connsiteY0" fmla="*/ 0 h 684085"/>
                  <a:gd name="connsiteX1" fmla="*/ 2243800 w 2243800"/>
                  <a:gd name="connsiteY1" fmla="*/ 0 h 684085"/>
                  <a:gd name="connsiteX2" fmla="*/ 2243800 w 2243800"/>
                  <a:gd name="connsiteY2" fmla="*/ 684085 h 684085"/>
                  <a:gd name="connsiteX3" fmla="*/ 0 w 2243800"/>
                  <a:gd name="connsiteY3" fmla="*/ 684085 h 684085"/>
                  <a:gd name="connsiteX4" fmla="*/ 0 w 2243800"/>
                  <a:gd name="connsiteY4" fmla="*/ 0 h 684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800" h="684085">
                    <a:moveTo>
                      <a:pt x="0" y="0"/>
                    </a:moveTo>
                    <a:lnTo>
                      <a:pt x="2243800" y="0"/>
                    </a:lnTo>
                    <a:lnTo>
                      <a:pt x="2243800" y="684085"/>
                    </a:lnTo>
                    <a:lnTo>
                      <a:pt x="0" y="68408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495" tIns="23495" rIns="23495" bIns="23495" numCol="1" spcCol="1270" anchor="ctr" anchorCtr="0">
                <a:noAutofit/>
              </a:bodyPr>
              <a:lstStyle/>
              <a:p>
                <a:pPr lvl="0" algn="ctr" defTabSz="1644650">
                  <a:lnSpc>
                    <a:spcPct val="90000"/>
                  </a:lnSpc>
                  <a:spcBef>
                    <a:spcPct val="0"/>
                  </a:spcBef>
                  <a:spcAft>
                    <a:spcPct val="35000"/>
                  </a:spcAft>
                </a:pPr>
                <a:r>
                  <a:rPr lang="en-US" sz="3700" kern="1200" dirty="0"/>
                  <a:t>objective</a:t>
                </a:r>
              </a:p>
            </p:txBody>
          </p:sp>
        </p:grpSp>
        <p:graphicFrame>
          <p:nvGraphicFramePr>
            <p:cNvPr id="7" name="Diagram 6">
              <a:extLst>
                <a:ext uri="{FF2B5EF4-FFF2-40B4-BE49-F238E27FC236}">
                  <a16:creationId xmlns:a16="http://schemas.microsoft.com/office/drawing/2014/main" id="{F5D6FB06-2A7D-4CFC-BDC9-613EE3A9CF2A}"/>
                </a:ext>
              </a:extLst>
            </p:cNvPr>
            <p:cNvGraphicFramePr/>
            <p:nvPr>
              <p:extLst>
                <p:ext uri="{D42A27DB-BD31-4B8C-83A1-F6EECF244321}">
                  <p14:modId xmlns:p14="http://schemas.microsoft.com/office/powerpoint/2010/main" val="3488938402"/>
                </p:ext>
              </p:extLst>
            </p:nvPr>
          </p:nvGraphicFramePr>
          <p:xfrm>
            <a:off x="3241219" y="927614"/>
            <a:ext cx="4027714" cy="1778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B09D969D-5C8B-43EF-BE98-DCF87B2C7C78}"/>
                </a:ext>
              </a:extLst>
            </p:cNvPr>
            <p:cNvGraphicFramePr/>
            <p:nvPr>
              <p:extLst>
                <p:ext uri="{D42A27DB-BD31-4B8C-83A1-F6EECF244321}">
                  <p14:modId xmlns:p14="http://schemas.microsoft.com/office/powerpoint/2010/main" val="1432315674"/>
                </p:ext>
              </p:extLst>
            </p:nvPr>
          </p:nvGraphicFramePr>
          <p:xfrm>
            <a:off x="3241221" y="2585232"/>
            <a:ext cx="4027714" cy="17789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a:extLst>
                <a:ext uri="{FF2B5EF4-FFF2-40B4-BE49-F238E27FC236}">
                  <a16:creationId xmlns:a16="http://schemas.microsoft.com/office/drawing/2014/main" id="{7FAA309D-F1C1-43B1-9360-C4CEA70FF014}"/>
                </a:ext>
              </a:extLst>
            </p:cNvPr>
            <p:cNvGraphicFramePr/>
            <p:nvPr>
              <p:extLst>
                <p:ext uri="{D42A27DB-BD31-4B8C-83A1-F6EECF244321}">
                  <p14:modId xmlns:p14="http://schemas.microsoft.com/office/powerpoint/2010/main" val="3174107533"/>
                </p:ext>
              </p:extLst>
            </p:nvPr>
          </p:nvGraphicFramePr>
          <p:xfrm>
            <a:off x="3241220" y="4049939"/>
            <a:ext cx="4027714" cy="177890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Rectangle 12">
              <a:extLst>
                <a:ext uri="{FF2B5EF4-FFF2-40B4-BE49-F238E27FC236}">
                  <a16:creationId xmlns:a16="http://schemas.microsoft.com/office/drawing/2014/main" id="{49162DC8-9327-4774-B154-904267E22060}"/>
                </a:ext>
              </a:extLst>
            </p:cNvPr>
            <p:cNvSpPr/>
            <p:nvPr/>
          </p:nvSpPr>
          <p:spPr>
            <a:xfrm>
              <a:off x="6841672" y="1918607"/>
              <a:ext cx="1943100" cy="3135086"/>
            </a:xfrm>
            <a:prstGeom prst="rect">
              <a:avLst/>
            </a:prstGeom>
            <a:solidFill>
              <a:srgbClr val="BE80A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Student Learning Outcome</a:t>
              </a:r>
            </a:p>
          </p:txBody>
        </p:sp>
        <p:sp>
          <p:nvSpPr>
            <p:cNvPr id="14" name="Arrow: Chevron 13">
              <a:extLst>
                <a:ext uri="{FF2B5EF4-FFF2-40B4-BE49-F238E27FC236}">
                  <a16:creationId xmlns:a16="http://schemas.microsoft.com/office/drawing/2014/main" id="{F114877E-0053-4619-84D6-335B92C1DA45}"/>
                </a:ext>
              </a:extLst>
            </p:cNvPr>
            <p:cNvSpPr/>
            <p:nvPr/>
          </p:nvSpPr>
          <p:spPr>
            <a:xfrm>
              <a:off x="6122859" y="1907142"/>
              <a:ext cx="669472" cy="3135086"/>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spTree>
    <p:extLst>
      <p:ext uri="{BB962C8B-B14F-4D97-AF65-F5344CB8AC3E}">
        <p14:creationId xmlns:p14="http://schemas.microsoft.com/office/powerpoint/2010/main" val="841618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2732" y="2209531"/>
            <a:ext cx="7742618" cy="2888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p:cNvSpPr>
            <a:spLocks noGrp="1"/>
          </p:cNvSpPr>
          <p:nvPr>
            <p:ph type="title"/>
          </p:nvPr>
        </p:nvSpPr>
        <p:spPr/>
        <p:txBody>
          <a:bodyPr/>
          <a:lstStyle/>
          <a:p>
            <a:r>
              <a:rPr lang="en-US" b="1" dirty="0"/>
              <a:t>  Course </a:t>
            </a:r>
            <a:r>
              <a:rPr lang="en-US" sz="4050" b="1" dirty="0"/>
              <a:t>Student Learning Outcomes</a:t>
            </a:r>
            <a:endParaRPr lang="en-US" b="1" dirty="0"/>
          </a:p>
        </p:txBody>
      </p:sp>
      <p:sp>
        <p:nvSpPr>
          <p:cNvPr id="5" name="Content Placeholder 4"/>
          <p:cNvSpPr>
            <a:spLocks noGrp="1"/>
          </p:cNvSpPr>
          <p:nvPr>
            <p:ph idx="1"/>
          </p:nvPr>
        </p:nvSpPr>
        <p:spPr>
          <a:xfrm>
            <a:off x="933061" y="2499306"/>
            <a:ext cx="7427168" cy="2057401"/>
          </a:xfrm>
        </p:spPr>
        <p:txBody>
          <a:bodyPr>
            <a:normAutofit/>
          </a:bodyPr>
          <a:lstStyle/>
          <a:p>
            <a:pPr marL="0" indent="0" algn="ctr">
              <a:buNone/>
            </a:pPr>
            <a:r>
              <a:rPr lang="en-US" sz="3600" dirty="0">
                <a:solidFill>
                  <a:schemeClr val="bg1"/>
                </a:solidFill>
                <a:latin typeface="Arial" panose="020B0604020202020204" pitchFamily="34" charset="0"/>
              </a:rPr>
              <a:t>The descriptions of what students must show they can do by the end of this course</a:t>
            </a:r>
            <a:endParaRPr lang="en-US" sz="2400" b="1" dirty="0">
              <a:solidFill>
                <a:srgbClr val="002060"/>
              </a:solidFill>
            </a:endParaRPr>
          </a:p>
        </p:txBody>
      </p:sp>
    </p:spTree>
    <p:extLst>
      <p:ext uri="{BB962C8B-B14F-4D97-AF65-F5344CB8AC3E}">
        <p14:creationId xmlns:p14="http://schemas.microsoft.com/office/powerpoint/2010/main" val="3644259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28649" y="2209531"/>
            <a:ext cx="8082731" cy="15937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p:cNvSpPr>
            <a:spLocks noGrp="1"/>
          </p:cNvSpPr>
          <p:nvPr>
            <p:ph type="title"/>
          </p:nvPr>
        </p:nvSpPr>
        <p:spPr/>
        <p:txBody>
          <a:bodyPr/>
          <a:lstStyle/>
          <a:p>
            <a:r>
              <a:rPr lang="en-US" b="1" dirty="0"/>
              <a:t> </a:t>
            </a:r>
            <a:r>
              <a:rPr lang="en-US" sz="4050" b="1" dirty="0"/>
              <a:t>Course Objectives</a:t>
            </a:r>
            <a:endParaRPr lang="en-US" b="1" dirty="0"/>
          </a:p>
        </p:txBody>
      </p:sp>
      <p:sp>
        <p:nvSpPr>
          <p:cNvPr id="5" name="Content Placeholder 4"/>
          <p:cNvSpPr>
            <a:spLocks noGrp="1"/>
          </p:cNvSpPr>
          <p:nvPr>
            <p:ph idx="1"/>
          </p:nvPr>
        </p:nvSpPr>
        <p:spPr>
          <a:xfrm>
            <a:off x="628650" y="2209531"/>
            <a:ext cx="7886700" cy="4351338"/>
          </a:xfrm>
        </p:spPr>
        <p:txBody>
          <a:bodyPr/>
          <a:lstStyle/>
          <a:p>
            <a:r>
              <a:rPr lang="en-US" sz="2400" dirty="0">
                <a:solidFill>
                  <a:schemeClr val="bg1"/>
                </a:solidFill>
              </a:rPr>
              <a:t>Determine course content </a:t>
            </a:r>
          </a:p>
          <a:p>
            <a:r>
              <a:rPr lang="en-US" sz="2400" dirty="0">
                <a:solidFill>
                  <a:schemeClr val="bg1"/>
                </a:solidFill>
                <a:ea typeface="Times New Roman" panose="02020603050405020304" pitchFamily="18" charset="0"/>
              </a:rPr>
              <a:t>Are addressed when we design or select the materials, activities and tasks that constitute opportunities for students to learn the course content.</a:t>
            </a:r>
          </a:p>
          <a:p>
            <a:pPr marL="0" indent="0">
              <a:buNone/>
            </a:pPr>
            <a:endParaRPr lang="en-US" b="1" dirty="0">
              <a:solidFill>
                <a:srgbClr val="002060"/>
              </a:solidFill>
            </a:endParaRPr>
          </a:p>
          <a:p>
            <a:pPr marL="0" indent="0">
              <a:buNone/>
            </a:pPr>
            <a:r>
              <a:rPr lang="en-US" i="1" dirty="0">
                <a:solidFill>
                  <a:srgbClr val="C00000"/>
                </a:solidFill>
              </a:rPr>
              <a:t>For example:</a:t>
            </a:r>
          </a:p>
          <a:p>
            <a:pPr marL="0" indent="0">
              <a:buNone/>
            </a:pPr>
            <a:r>
              <a:rPr lang="en-US" b="1" dirty="0">
                <a:solidFill>
                  <a:srgbClr val="002060"/>
                </a:solidFill>
              </a:rPr>
              <a:t> 	Objective: Students will learn to write complex sentences.</a:t>
            </a:r>
          </a:p>
        </p:txBody>
      </p:sp>
    </p:spTree>
    <p:extLst>
      <p:ext uri="{BB962C8B-B14F-4D97-AF65-F5344CB8AC3E}">
        <p14:creationId xmlns:p14="http://schemas.microsoft.com/office/powerpoint/2010/main" val="284364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25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wipe(left)">
                                      <p:cBhvr>
                                        <p:cTn id="20" dur="500"/>
                                        <p:tgtEl>
                                          <p:spTgt spid="5">
                                            <p:txEl>
                                              <p:pRg st="3" end="3"/>
                                            </p:txEl>
                                          </p:spTgt>
                                        </p:tgtEl>
                                      </p:cBhvr>
                                    </p:animEffect>
                                  </p:childTnLst>
                                </p:cTn>
                              </p:par>
                              <p:par>
                                <p:cTn id="21" presetID="22" presetClass="entr" presetSubtype="8" fill="hold" nodeType="withEffect">
                                  <p:stCondLst>
                                    <p:cond delay="25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22834" y="2189867"/>
            <a:ext cx="7742618" cy="2888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p:cNvSpPr>
            <a:spLocks noGrp="1"/>
          </p:cNvSpPr>
          <p:nvPr>
            <p:ph type="title"/>
          </p:nvPr>
        </p:nvSpPr>
        <p:spPr/>
        <p:txBody>
          <a:bodyPr/>
          <a:lstStyle/>
          <a:p>
            <a:r>
              <a:rPr lang="en-US" b="1" dirty="0"/>
              <a:t> </a:t>
            </a:r>
            <a:r>
              <a:rPr lang="en-US" sz="4050" b="1" dirty="0"/>
              <a:t>Learning Targets</a:t>
            </a:r>
            <a:endParaRPr lang="en-US" b="1" dirty="0"/>
          </a:p>
        </p:txBody>
      </p:sp>
      <p:sp>
        <p:nvSpPr>
          <p:cNvPr id="5" name="Content Placeholder 4"/>
          <p:cNvSpPr>
            <a:spLocks noGrp="1"/>
          </p:cNvSpPr>
          <p:nvPr>
            <p:ph idx="1"/>
          </p:nvPr>
        </p:nvSpPr>
        <p:spPr>
          <a:xfrm>
            <a:off x="772732" y="2296463"/>
            <a:ext cx="7742618" cy="3653399"/>
          </a:xfrm>
        </p:spPr>
        <p:txBody>
          <a:bodyPr>
            <a:normAutofit/>
          </a:bodyPr>
          <a:lstStyle/>
          <a:p>
            <a:pPr marL="0" indent="0">
              <a:buNone/>
            </a:pPr>
            <a:r>
              <a:rPr lang="en-US" sz="2400" dirty="0">
                <a:solidFill>
                  <a:schemeClr val="bg1"/>
                </a:solidFill>
                <a:latin typeface="Arial" panose="020B0604020202020204" pitchFamily="34" charset="0"/>
                <a:ea typeface="Times New Roman" panose="02020603050405020304" pitchFamily="18" charset="0"/>
              </a:rPr>
              <a:t>Discrete elements of knowledge, skills, and habits of mind that combine to enable one to demonstrate an outcome. </a:t>
            </a:r>
          </a:p>
          <a:p>
            <a:pPr marL="0" indent="0">
              <a:buNone/>
            </a:pPr>
            <a:endParaRPr lang="en-US" sz="2000" dirty="0">
              <a:solidFill>
                <a:schemeClr val="bg1"/>
              </a:solidFill>
              <a:latin typeface="Arial" panose="020B0604020202020204" pitchFamily="34" charset="0"/>
              <a:ea typeface="Times New Roman" panose="02020603050405020304" pitchFamily="18" charset="0"/>
            </a:endParaRPr>
          </a:p>
          <a:p>
            <a:pPr marL="0" indent="0">
              <a:buNone/>
            </a:pPr>
            <a:r>
              <a:rPr lang="en-US" sz="1400" dirty="0">
                <a:solidFill>
                  <a:schemeClr val="bg1"/>
                </a:solidFill>
                <a:latin typeface="Arial" panose="020B0604020202020204" pitchFamily="34" charset="0"/>
                <a:ea typeface="Times New Roman" panose="02020603050405020304" pitchFamily="18" charset="0"/>
              </a:rPr>
              <a:t>(</a:t>
            </a:r>
            <a:r>
              <a:rPr lang="en-US" sz="2000" dirty="0">
                <a:solidFill>
                  <a:schemeClr val="bg1"/>
                </a:solidFill>
                <a:latin typeface="Arial" panose="020B0604020202020204" pitchFamily="34" charset="0"/>
                <a:ea typeface="Times New Roman" panose="02020603050405020304" pitchFamily="18" charset="0"/>
              </a:rPr>
              <a:t>students are often expected to have competence in certain learning targets BEFORE undertaking the course, but it is a good idea to identify the targets and identify which of them need more attention…not just review</a:t>
            </a:r>
            <a:r>
              <a:rPr lang="en-US" sz="1200" dirty="0">
                <a:solidFill>
                  <a:schemeClr val="bg1"/>
                </a:solidFill>
                <a:latin typeface="Arial" panose="020B0604020202020204" pitchFamily="34" charset="0"/>
                <a:ea typeface="Times New Roman" panose="02020603050405020304" pitchFamily="18" charset="0"/>
              </a:rPr>
              <a:t>)</a:t>
            </a:r>
            <a:endParaRPr lang="en-US" sz="1050" dirty="0">
              <a:solidFill>
                <a:schemeClr val="bg1"/>
              </a:solidFill>
              <a:latin typeface="Times New Roman" panose="02020603050405020304" pitchFamily="18" charset="0"/>
              <a:ea typeface="Times New Roman" panose="02020603050405020304" pitchFamily="18" charset="0"/>
            </a:endParaRPr>
          </a:p>
          <a:p>
            <a:endParaRPr lang="en-US" sz="1350" b="1" dirty="0">
              <a:solidFill>
                <a:srgbClr val="002060"/>
              </a:solidFill>
            </a:endParaRPr>
          </a:p>
        </p:txBody>
      </p:sp>
    </p:spTree>
    <p:extLst>
      <p:ext uri="{BB962C8B-B14F-4D97-AF65-F5344CB8AC3E}">
        <p14:creationId xmlns:p14="http://schemas.microsoft.com/office/powerpoint/2010/main" val="214062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left)">
                                      <p:cBhvr>
                                        <p:cTn id="11" dur="500"/>
                                        <p:tgtEl>
                                          <p:spTgt spid="5">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left)">
                                      <p:cBhvr>
                                        <p:cTn id="19"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F47B47-287E-4DC9-B16C-E118D5CF17E3}"/>
              </a:ext>
            </a:extLst>
          </p:cNvPr>
          <p:cNvSpPr/>
          <p:nvPr/>
        </p:nvSpPr>
        <p:spPr>
          <a:xfrm>
            <a:off x="1675546" y="2216208"/>
            <a:ext cx="5945757" cy="3381182"/>
          </a:xfrm>
          <a:prstGeom prst="rect">
            <a:avLst/>
          </a:prstGeom>
        </p:spPr>
        <p:txBody>
          <a:bodyPr wrap="square">
            <a:spAutoFit/>
          </a:bodyPr>
          <a:lstStyle/>
          <a:p>
            <a:pPr marL="171450" algn="ctr" fontAlgn="base">
              <a:lnSpc>
                <a:spcPct val="107000"/>
              </a:lnSpc>
              <a:spcAft>
                <a:spcPts val="844"/>
              </a:spcAft>
            </a:pPr>
            <a:r>
              <a:rPr lang="en-US" sz="3600" b="1" dirty="0">
                <a:solidFill>
                  <a:srgbClr val="002060"/>
                </a:solidFill>
                <a:latin typeface="&amp;quot"/>
                <a:ea typeface="Times New Roman" panose="02020603050405020304" pitchFamily="18" charset="0"/>
                <a:cs typeface="Times New Roman" panose="02020603050405020304" pitchFamily="18" charset="0"/>
              </a:rPr>
              <a:t>“The course provides for measurement of student performance in terms of the stated course objectives.”</a:t>
            </a:r>
          </a:p>
          <a:p>
            <a:pPr marL="171450" fontAlgn="base">
              <a:lnSpc>
                <a:spcPct val="107000"/>
              </a:lnSpc>
              <a:spcAft>
                <a:spcPts val="844"/>
              </a:spcAft>
            </a:pPr>
            <a:r>
              <a:rPr lang="en-US" sz="1350" dirty="0">
                <a:solidFill>
                  <a:schemeClr val="bg1"/>
                </a:solidFill>
                <a:latin typeface="&amp;quot"/>
                <a:ea typeface="Times New Roman" panose="02020603050405020304" pitchFamily="18" charset="0"/>
                <a:cs typeface="Times New Roman" panose="02020603050405020304" pitchFamily="18" charset="0"/>
              </a:rPr>
              <a:t> </a:t>
            </a:r>
            <a:endParaRPr lang="en-US" sz="1350" dirty="0">
              <a:solidFill>
                <a:schemeClr val="bg1"/>
              </a:solidFill>
            </a:endParaRPr>
          </a:p>
        </p:txBody>
      </p:sp>
      <p:sp>
        <p:nvSpPr>
          <p:cNvPr id="4" name="Rectangle 3"/>
          <p:cNvSpPr/>
          <p:nvPr/>
        </p:nvSpPr>
        <p:spPr>
          <a:xfrm>
            <a:off x="1914038" y="1441827"/>
            <a:ext cx="4745796" cy="353943"/>
          </a:xfrm>
          <a:prstGeom prst="rect">
            <a:avLst/>
          </a:prstGeom>
        </p:spPr>
        <p:txBody>
          <a:bodyPr wrap="square">
            <a:spAutoFit/>
          </a:bodyPr>
          <a:lstStyle/>
          <a:p>
            <a:pPr fontAlgn="base">
              <a:lnSpc>
                <a:spcPts val="1871"/>
              </a:lnSpc>
              <a:spcAft>
                <a:spcPts val="844"/>
              </a:spcAft>
            </a:pPr>
            <a:r>
              <a:rPr lang="en-US" sz="2400" b="1" kern="1800" dirty="0">
                <a:solidFill>
                  <a:srgbClr val="002060"/>
                </a:solidFill>
                <a:latin typeface="&amp;quot"/>
                <a:ea typeface="Times New Roman" panose="02020603050405020304" pitchFamily="18" charset="0"/>
                <a:cs typeface="Times New Roman" panose="02020603050405020304" pitchFamily="18" charset="0"/>
              </a:rPr>
              <a:t>T</a:t>
            </a:r>
            <a:r>
              <a:rPr lang="en-US" sz="1600" b="1" kern="1800" dirty="0">
                <a:solidFill>
                  <a:srgbClr val="002060"/>
                </a:solidFill>
                <a:latin typeface="&amp;quot"/>
                <a:ea typeface="Times New Roman" panose="02020603050405020304" pitchFamily="18" charset="0"/>
                <a:cs typeface="Times New Roman" panose="02020603050405020304" pitchFamily="18" charset="0"/>
              </a:rPr>
              <a:t>i</a:t>
            </a:r>
            <a:r>
              <a:rPr lang="en-US" sz="2400" b="1" kern="1800" dirty="0">
                <a:solidFill>
                  <a:srgbClr val="002060"/>
                </a:solidFill>
                <a:latin typeface="&amp;quot"/>
                <a:ea typeface="Times New Roman" panose="02020603050405020304" pitchFamily="18" charset="0"/>
                <a:cs typeface="Times New Roman" panose="02020603050405020304" pitchFamily="18" charset="0"/>
              </a:rPr>
              <a:t>tle V division 6 section 55023</a:t>
            </a:r>
            <a:endParaRPr lang="en-US" sz="105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814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5574" y="1349867"/>
            <a:ext cx="8089256" cy="461665"/>
          </a:xfrm>
          <a:prstGeom prst="rect">
            <a:avLst/>
          </a:prstGeom>
        </p:spPr>
        <p:txBody>
          <a:bodyPr wrap="square">
            <a:spAutoFit/>
          </a:bodyPr>
          <a:lstStyle/>
          <a:p>
            <a:r>
              <a:rPr lang="en-US" sz="2400" b="1" dirty="0">
                <a:solidFill>
                  <a:srgbClr val="002060"/>
                </a:solidFill>
              </a:rPr>
              <a:t>Objective: Students will learn to write complex sentences.</a:t>
            </a:r>
          </a:p>
        </p:txBody>
      </p:sp>
      <p:sp>
        <p:nvSpPr>
          <p:cNvPr id="6" name="Rectangle 5"/>
          <p:cNvSpPr/>
          <p:nvPr/>
        </p:nvSpPr>
        <p:spPr>
          <a:xfrm>
            <a:off x="589209" y="2156584"/>
            <a:ext cx="8345510" cy="3139321"/>
          </a:xfrm>
          <a:prstGeom prst="rect">
            <a:avLst/>
          </a:prstGeom>
        </p:spPr>
        <p:txBody>
          <a:bodyPr wrap="square">
            <a:spAutoFit/>
          </a:bodyPr>
          <a:lstStyle/>
          <a:p>
            <a:pPr lvl="3"/>
            <a:r>
              <a:rPr lang="en-US" sz="2000" b="1" dirty="0">
                <a:solidFill>
                  <a:srgbClr val="C00000"/>
                </a:solidFill>
                <a:latin typeface="Arial" panose="020B0604020202020204" pitchFamily="34" charset="0"/>
                <a:ea typeface="Times New Roman" panose="02020603050405020304" pitchFamily="18" charset="0"/>
              </a:rPr>
              <a:t>Learning Targets:</a:t>
            </a:r>
          </a:p>
          <a:p>
            <a:pPr lvl="3"/>
            <a:endParaRPr lang="en-US" dirty="0">
              <a:solidFill>
                <a:srgbClr val="C00000"/>
              </a:solidFill>
              <a:latin typeface="Times New Roman" panose="02020603050405020304" pitchFamily="18" charset="0"/>
              <a:ea typeface="Times New Roman" panose="02020603050405020304" pitchFamily="18" charset="0"/>
            </a:endParaRPr>
          </a:p>
          <a:p>
            <a:pPr marL="1628775" lvl="4" indent="-257175">
              <a:buFont typeface="Arial" panose="020B0604020202020204" pitchFamily="34" charset="0"/>
              <a:buChar char="•"/>
            </a:pPr>
            <a:r>
              <a:rPr lang="en-US" sz="2000" dirty="0">
                <a:solidFill>
                  <a:srgbClr val="C00000"/>
                </a:solidFill>
                <a:latin typeface="Arial" panose="020B0604020202020204" pitchFamily="34" charset="0"/>
                <a:ea typeface="Times New Roman" panose="02020603050405020304" pitchFamily="18" charset="0"/>
              </a:rPr>
              <a:t>Know and use phrase and clause structures</a:t>
            </a:r>
            <a:endParaRPr lang="en-US" dirty="0">
              <a:solidFill>
                <a:srgbClr val="C00000"/>
              </a:solidFill>
              <a:latin typeface="Times New Roman" panose="02020603050405020304" pitchFamily="18" charset="0"/>
              <a:ea typeface="Times New Roman" panose="02020603050405020304" pitchFamily="18" charset="0"/>
            </a:endParaRPr>
          </a:p>
          <a:p>
            <a:pPr marL="1628775" lvl="4" indent="-257175">
              <a:buFont typeface="Arial" panose="020B0604020202020204" pitchFamily="34" charset="0"/>
              <a:buChar char="•"/>
            </a:pPr>
            <a:r>
              <a:rPr lang="en-US" sz="2000" dirty="0">
                <a:solidFill>
                  <a:srgbClr val="C00000"/>
                </a:solidFill>
                <a:latin typeface="Arial" panose="020B0604020202020204" pitchFamily="34" charset="0"/>
                <a:ea typeface="Times New Roman" panose="02020603050405020304" pitchFamily="18" charset="0"/>
              </a:rPr>
              <a:t>Write a complete idea into one clause</a:t>
            </a:r>
            <a:endParaRPr lang="en-US" dirty="0">
              <a:solidFill>
                <a:srgbClr val="C00000"/>
              </a:solidFill>
              <a:latin typeface="Times New Roman" panose="02020603050405020304" pitchFamily="18" charset="0"/>
              <a:ea typeface="Times New Roman" panose="02020603050405020304" pitchFamily="18" charset="0"/>
            </a:endParaRPr>
          </a:p>
          <a:p>
            <a:pPr marL="1628775" lvl="4" indent="-257175">
              <a:buFont typeface="Arial" panose="020B0604020202020204" pitchFamily="34" charset="0"/>
              <a:buChar char="•"/>
            </a:pPr>
            <a:r>
              <a:rPr lang="en-US" sz="2000" dirty="0">
                <a:solidFill>
                  <a:srgbClr val="C00000"/>
                </a:solidFill>
                <a:latin typeface="Arial" panose="020B0604020202020204" pitchFamily="34" charset="0"/>
                <a:ea typeface="Times New Roman" panose="02020603050405020304" pitchFamily="18" charset="0"/>
              </a:rPr>
              <a:t>Add information to sentence constituents</a:t>
            </a:r>
            <a:endParaRPr lang="en-US" dirty="0">
              <a:solidFill>
                <a:srgbClr val="C00000"/>
              </a:solidFill>
              <a:latin typeface="Times New Roman" panose="02020603050405020304" pitchFamily="18" charset="0"/>
              <a:ea typeface="Times New Roman" panose="02020603050405020304" pitchFamily="18" charset="0"/>
            </a:endParaRPr>
          </a:p>
          <a:p>
            <a:pPr marL="1628775" lvl="4" indent="-257175">
              <a:buFont typeface="Arial" panose="020B0604020202020204" pitchFamily="34" charset="0"/>
              <a:buChar char="•"/>
            </a:pPr>
            <a:r>
              <a:rPr lang="en-US" sz="2000" dirty="0">
                <a:solidFill>
                  <a:srgbClr val="C00000"/>
                </a:solidFill>
                <a:latin typeface="Arial" panose="020B0604020202020204" pitchFamily="34" charset="0"/>
                <a:ea typeface="Times New Roman" panose="02020603050405020304" pitchFamily="18" charset="0"/>
              </a:rPr>
              <a:t>Use relative and reduced clauses to modify words and phrases in sentences</a:t>
            </a:r>
            <a:endParaRPr lang="en-US" dirty="0">
              <a:solidFill>
                <a:srgbClr val="C00000"/>
              </a:solidFill>
              <a:latin typeface="Times New Roman" panose="02020603050405020304" pitchFamily="18" charset="0"/>
              <a:ea typeface="Times New Roman" panose="02020603050405020304" pitchFamily="18" charset="0"/>
            </a:endParaRPr>
          </a:p>
          <a:p>
            <a:pPr marL="1628775" lvl="4" indent="-257175">
              <a:buFont typeface="Arial" panose="020B0604020202020204" pitchFamily="34" charset="0"/>
              <a:buChar char="•"/>
            </a:pPr>
            <a:r>
              <a:rPr lang="en-US" sz="2000" dirty="0">
                <a:solidFill>
                  <a:srgbClr val="C00000"/>
                </a:solidFill>
                <a:latin typeface="Arial" panose="020B0604020202020204" pitchFamily="34" charset="0"/>
                <a:ea typeface="Times New Roman" panose="02020603050405020304" pitchFamily="18" charset="0"/>
              </a:rPr>
              <a:t>Understand and use logical connectors </a:t>
            </a:r>
            <a:endParaRPr lang="en-US" dirty="0">
              <a:solidFill>
                <a:srgbClr val="C00000"/>
              </a:solidFill>
              <a:latin typeface="Times New Roman" panose="02020603050405020304" pitchFamily="18" charset="0"/>
              <a:ea typeface="Times New Roman" panose="02020603050405020304" pitchFamily="18" charset="0"/>
            </a:endParaRPr>
          </a:p>
          <a:p>
            <a:pPr marL="1628775" lvl="4" indent="-257175">
              <a:buFont typeface="Arial" panose="020B0604020202020204" pitchFamily="34" charset="0"/>
              <a:buChar char="•"/>
            </a:pPr>
            <a:r>
              <a:rPr lang="en-US" sz="2000" dirty="0">
                <a:solidFill>
                  <a:srgbClr val="C00000"/>
                </a:solidFill>
                <a:latin typeface="Arial" panose="020B0604020202020204" pitchFamily="34" charset="0"/>
                <a:ea typeface="Times New Roman" panose="02020603050405020304" pitchFamily="18" charset="0"/>
              </a:rPr>
              <a:t>Understand and use anaphora (pronouns)</a:t>
            </a:r>
            <a:endParaRPr lang="en-US" dirty="0">
              <a:solidFill>
                <a:srgbClr val="C00000"/>
              </a:solidFill>
              <a:latin typeface="Times New Roman" panose="02020603050405020304" pitchFamily="18" charset="0"/>
              <a:ea typeface="Times New Roman" panose="02020603050405020304" pitchFamily="18" charset="0"/>
            </a:endParaRPr>
          </a:p>
          <a:p>
            <a:pPr marL="1628775" lvl="4" indent="-257175">
              <a:buFont typeface="Arial" panose="020B0604020202020204" pitchFamily="34" charset="0"/>
              <a:buChar char="•"/>
            </a:pPr>
            <a:r>
              <a:rPr lang="en-US" sz="2000" dirty="0">
                <a:solidFill>
                  <a:srgbClr val="C00000"/>
                </a:solidFill>
                <a:latin typeface="Arial" panose="020B0604020202020204" pitchFamily="34" charset="0"/>
                <a:ea typeface="Times New Roman" panose="02020603050405020304" pitchFamily="18" charset="0"/>
              </a:rPr>
              <a:t>Punctuation conventions for complex sentences</a:t>
            </a:r>
            <a:endParaRPr lang="en-US" dirty="0">
              <a:solidFill>
                <a:srgbClr val="C00000"/>
              </a:solidFill>
              <a:latin typeface="Times New Roman" panose="02020603050405020304" pitchFamily="18" charset="0"/>
              <a:ea typeface="Times New Roman" panose="02020603050405020304" pitchFamily="18" charset="0"/>
            </a:endParaRPr>
          </a:p>
        </p:txBody>
      </p:sp>
      <p:sp>
        <p:nvSpPr>
          <p:cNvPr id="2" name="TextBox 1"/>
          <p:cNvSpPr txBox="1"/>
          <p:nvPr/>
        </p:nvSpPr>
        <p:spPr>
          <a:xfrm>
            <a:off x="1002082" y="588723"/>
            <a:ext cx="3081403" cy="461665"/>
          </a:xfrm>
          <a:prstGeom prst="rect">
            <a:avLst/>
          </a:prstGeom>
          <a:noFill/>
        </p:spPr>
        <p:txBody>
          <a:bodyPr wrap="square" rtlCol="0">
            <a:spAutoFit/>
          </a:bodyPr>
          <a:lstStyle/>
          <a:p>
            <a:r>
              <a:rPr lang="en-US" sz="2400" b="1" dirty="0"/>
              <a:t>EXAMPLE</a:t>
            </a:r>
          </a:p>
        </p:txBody>
      </p:sp>
    </p:spTree>
    <p:extLst>
      <p:ext uri="{BB962C8B-B14F-4D97-AF65-F5344CB8AC3E}">
        <p14:creationId xmlns:p14="http://schemas.microsoft.com/office/powerpoint/2010/main" val="8761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up)">
                                      <p:cBhvr>
                                        <p:cTn id="11" dur="500"/>
                                        <p:tgtEl>
                                          <p:spTgt spid="6">
                                            <p:txEl>
                                              <p:pRg st="0" end="0"/>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wipe(up)">
                                      <p:cBhvr>
                                        <p:cTn id="15" dur="500"/>
                                        <p:tgtEl>
                                          <p:spTgt spid="6">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wipe(up)">
                                      <p:cBhvr>
                                        <p:cTn id="19" dur="500"/>
                                        <p:tgtEl>
                                          <p:spTgt spid="6">
                                            <p:txEl>
                                              <p:pRg st="3" end="3"/>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wipe(up)">
                                      <p:cBhvr>
                                        <p:cTn id="23" dur="500"/>
                                        <p:tgtEl>
                                          <p:spTgt spid="6">
                                            <p:txEl>
                                              <p:pRg st="4" end="4"/>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up)">
                                      <p:cBhvr>
                                        <p:cTn id="27" dur="500"/>
                                        <p:tgtEl>
                                          <p:spTgt spid="6">
                                            <p:txEl>
                                              <p:pRg st="5" end="5"/>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wipe(up)">
                                      <p:cBhvr>
                                        <p:cTn id="31" dur="500"/>
                                        <p:tgtEl>
                                          <p:spTgt spid="6">
                                            <p:txEl>
                                              <p:pRg st="6" end="6"/>
                                            </p:txEl>
                                          </p:spTgt>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wipe(up)">
                                      <p:cBhvr>
                                        <p:cTn id="35" dur="500"/>
                                        <p:tgtEl>
                                          <p:spTgt spid="6">
                                            <p:txEl>
                                              <p:pRg st="7" end="7"/>
                                            </p:txEl>
                                          </p:spTgt>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wipe(up)">
                                      <p:cBhvr>
                                        <p:cTn id="39"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2732" y="2209531"/>
            <a:ext cx="7742618" cy="28880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itle 3"/>
          <p:cNvSpPr>
            <a:spLocks noGrp="1"/>
          </p:cNvSpPr>
          <p:nvPr>
            <p:ph type="title"/>
          </p:nvPr>
        </p:nvSpPr>
        <p:spPr/>
        <p:txBody>
          <a:bodyPr/>
          <a:lstStyle/>
          <a:p>
            <a:r>
              <a:rPr lang="en-US" b="1" dirty="0"/>
              <a:t> </a:t>
            </a:r>
            <a:r>
              <a:rPr lang="en-US" sz="4050" b="1" dirty="0"/>
              <a:t>Student Learning Outcomes</a:t>
            </a:r>
            <a:endParaRPr lang="en-US" b="1" dirty="0"/>
          </a:p>
        </p:txBody>
      </p:sp>
      <p:sp>
        <p:nvSpPr>
          <p:cNvPr id="5" name="Content Placeholder 4"/>
          <p:cNvSpPr>
            <a:spLocks noGrp="1"/>
          </p:cNvSpPr>
          <p:nvPr>
            <p:ph idx="1"/>
          </p:nvPr>
        </p:nvSpPr>
        <p:spPr>
          <a:xfrm>
            <a:off x="2231265" y="2499306"/>
            <a:ext cx="4095482" cy="2057401"/>
          </a:xfrm>
        </p:spPr>
        <p:txBody>
          <a:bodyPr>
            <a:normAutofit lnSpcReduction="10000"/>
          </a:bodyPr>
          <a:lstStyle/>
          <a:p>
            <a:pPr marL="0" indent="0" algn="ctr">
              <a:buNone/>
            </a:pPr>
            <a:r>
              <a:rPr lang="en-US" sz="3600" dirty="0">
                <a:solidFill>
                  <a:schemeClr val="bg1"/>
                </a:solidFill>
                <a:latin typeface="Arial" panose="020B0604020202020204" pitchFamily="34" charset="0"/>
                <a:ea typeface="Times New Roman" panose="02020603050405020304" pitchFamily="18" charset="0"/>
              </a:rPr>
              <a:t>What a student is able to do because s/he passed this course</a:t>
            </a:r>
            <a:endParaRPr lang="en-US" sz="2400" b="1" dirty="0">
              <a:solidFill>
                <a:srgbClr val="002060"/>
              </a:solidFill>
            </a:endParaRPr>
          </a:p>
        </p:txBody>
      </p:sp>
    </p:spTree>
    <p:extLst>
      <p:ext uri="{BB962C8B-B14F-4D97-AF65-F5344CB8AC3E}">
        <p14:creationId xmlns:p14="http://schemas.microsoft.com/office/powerpoint/2010/main" val="5127439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5818" y="320444"/>
            <a:ext cx="7872211" cy="1677382"/>
          </a:xfrm>
          <a:prstGeom prst="rect">
            <a:avLst/>
          </a:prstGeom>
        </p:spPr>
        <p:txBody>
          <a:bodyPr wrap="square">
            <a:spAutoFit/>
          </a:bodyPr>
          <a:lstStyle/>
          <a:p>
            <a:r>
              <a:rPr lang="en-US" sz="2800" b="1" dirty="0">
                <a:solidFill>
                  <a:schemeClr val="accent6">
                    <a:lumMod val="75000"/>
                  </a:schemeClr>
                </a:solidFill>
              </a:rPr>
              <a:t>Student Learning Outcome: </a:t>
            </a:r>
          </a:p>
          <a:p>
            <a:pPr lvl="1"/>
            <a:r>
              <a:rPr lang="en-US" i="1" dirty="0">
                <a:solidFill>
                  <a:srgbClr val="538135"/>
                </a:solidFill>
                <a:latin typeface="Arial" panose="020B0604020202020204" pitchFamily="34" charset="0"/>
                <a:ea typeface="Times New Roman" panose="02020603050405020304" pitchFamily="18" charset="0"/>
              </a:rPr>
              <a:t>Write a 500-word academic essay that effectively develops a thesis, employs rhetorical forms appropriate to the writer’s purpose, and includes appropriately cited quotations.</a:t>
            </a:r>
            <a:endParaRPr lang="en-US" sz="1200" dirty="0">
              <a:latin typeface="Times New Roman" panose="02020603050405020304" pitchFamily="18" charset="0"/>
              <a:ea typeface="Times New Roman" panose="02020603050405020304" pitchFamily="18" charset="0"/>
            </a:endParaRPr>
          </a:p>
          <a:p>
            <a:r>
              <a:rPr lang="en-US" sz="2100" b="1" dirty="0">
                <a:solidFill>
                  <a:schemeClr val="accent6">
                    <a:lumMod val="75000"/>
                  </a:schemeClr>
                </a:solidFill>
              </a:rPr>
              <a:t> </a:t>
            </a:r>
          </a:p>
        </p:txBody>
      </p:sp>
      <p:sp>
        <p:nvSpPr>
          <p:cNvPr id="6" name="Rectangle 5"/>
          <p:cNvSpPr/>
          <p:nvPr/>
        </p:nvSpPr>
        <p:spPr>
          <a:xfrm>
            <a:off x="106251" y="1850774"/>
            <a:ext cx="9037750" cy="4362733"/>
          </a:xfrm>
          <a:prstGeom prst="rect">
            <a:avLst/>
          </a:prstGeom>
        </p:spPr>
        <p:txBody>
          <a:bodyPr wrap="square">
            <a:spAutoFit/>
          </a:bodyPr>
          <a:lstStyle/>
          <a:p>
            <a:pPr lvl="3"/>
            <a:r>
              <a:rPr lang="en-US" sz="1600" b="1" dirty="0">
                <a:solidFill>
                  <a:srgbClr val="002060"/>
                </a:solidFill>
                <a:latin typeface="Arial" panose="020B0604020202020204" pitchFamily="34" charset="0"/>
                <a:ea typeface="Times New Roman" panose="02020603050405020304" pitchFamily="18" charset="0"/>
              </a:rPr>
              <a:t>  Objectives:</a:t>
            </a:r>
          </a:p>
          <a:p>
            <a:pPr marL="1971675" lvl="5" indent="-257175">
              <a:buFont typeface="Arial" panose="020B0604020202020204" pitchFamily="34" charset="0"/>
              <a:buChar char="•"/>
            </a:pPr>
            <a:r>
              <a:rPr lang="en-US" sz="2000" b="1" dirty="0">
                <a:solidFill>
                  <a:srgbClr val="002060"/>
                </a:solidFill>
              </a:rPr>
              <a:t>The writing process</a:t>
            </a:r>
            <a:endParaRPr lang="en-US" sz="1400" dirty="0">
              <a:solidFill>
                <a:srgbClr val="002060"/>
              </a:solidFill>
            </a:endParaRPr>
          </a:p>
          <a:p>
            <a:pPr marL="1971675" lvl="5" indent="-257175">
              <a:buFont typeface="Arial" panose="020B0604020202020204" pitchFamily="34" charset="0"/>
              <a:buChar char="•"/>
            </a:pPr>
            <a:r>
              <a:rPr lang="en-US" sz="2000" b="1" dirty="0">
                <a:solidFill>
                  <a:srgbClr val="002060"/>
                </a:solidFill>
              </a:rPr>
              <a:t>Rhetorical forms and paragraph structures</a:t>
            </a:r>
            <a:endParaRPr lang="en-US" sz="1400" dirty="0">
              <a:solidFill>
                <a:srgbClr val="002060"/>
              </a:solidFill>
            </a:endParaRPr>
          </a:p>
          <a:p>
            <a:pPr marL="1971675" lvl="5" indent="-257175">
              <a:buFont typeface="Arial" panose="020B0604020202020204" pitchFamily="34" charset="0"/>
              <a:buChar char="•"/>
            </a:pPr>
            <a:r>
              <a:rPr lang="en-US" sz="2000" b="1" dirty="0">
                <a:solidFill>
                  <a:srgbClr val="002060"/>
                </a:solidFill>
              </a:rPr>
              <a:t>Logic and fallacies</a:t>
            </a:r>
            <a:endParaRPr lang="en-US" sz="1400" dirty="0">
              <a:solidFill>
                <a:srgbClr val="002060"/>
              </a:solidFill>
            </a:endParaRPr>
          </a:p>
          <a:p>
            <a:pPr marL="1971675" lvl="5" indent="-257175">
              <a:buFont typeface="Arial" panose="020B0604020202020204" pitchFamily="34" charset="0"/>
              <a:buChar char="•"/>
            </a:pPr>
            <a:r>
              <a:rPr lang="en-US" sz="2000" b="1" dirty="0">
                <a:solidFill>
                  <a:srgbClr val="002060"/>
                </a:solidFill>
              </a:rPr>
              <a:t>Write simple, compound, and complex sentences</a:t>
            </a:r>
            <a:endParaRPr lang="en-US" sz="1400" dirty="0">
              <a:solidFill>
                <a:srgbClr val="002060"/>
              </a:solidFill>
            </a:endParaRPr>
          </a:p>
          <a:p>
            <a:pPr marL="1971675" lvl="5" indent="-257175">
              <a:buFont typeface="Arial" panose="020B0604020202020204" pitchFamily="34" charset="0"/>
              <a:buChar char="•"/>
            </a:pPr>
            <a:r>
              <a:rPr lang="en-US" sz="2000" b="1" dirty="0">
                <a:solidFill>
                  <a:srgbClr val="002060"/>
                </a:solidFill>
              </a:rPr>
              <a:t>MLA citation</a:t>
            </a:r>
            <a:endParaRPr lang="en-US" sz="1400" dirty="0">
              <a:solidFill>
                <a:srgbClr val="002060"/>
              </a:solidFill>
            </a:endParaRPr>
          </a:p>
          <a:p>
            <a:pPr marL="1971675" lvl="5" indent="-257175">
              <a:buFont typeface="Arial" panose="020B0604020202020204" pitchFamily="34" charset="0"/>
              <a:buChar char="•"/>
            </a:pPr>
            <a:r>
              <a:rPr lang="en-US" sz="2000" b="1" dirty="0">
                <a:solidFill>
                  <a:srgbClr val="002060"/>
                </a:solidFill>
              </a:rPr>
              <a:t>Paraphrasing</a:t>
            </a:r>
            <a:endParaRPr lang="en-US" sz="1400" dirty="0">
              <a:solidFill>
                <a:srgbClr val="002060"/>
              </a:solidFill>
            </a:endParaRPr>
          </a:p>
          <a:p>
            <a:pPr marL="1971675" lvl="5" indent="-257175">
              <a:buFont typeface="Arial" panose="020B0604020202020204" pitchFamily="34" charset="0"/>
              <a:buChar char="•"/>
            </a:pPr>
            <a:r>
              <a:rPr lang="en-US" sz="2000" b="1" dirty="0">
                <a:solidFill>
                  <a:srgbClr val="002060"/>
                </a:solidFill>
              </a:rPr>
              <a:t>Sentence variety</a:t>
            </a:r>
          </a:p>
          <a:p>
            <a:pPr marL="2171700" lvl="6"/>
            <a:r>
              <a:rPr lang="en-US" sz="1500" b="1" dirty="0">
                <a:solidFill>
                  <a:srgbClr val="C00000"/>
                </a:solidFill>
              </a:rPr>
              <a:t>LEARNING TARGETS</a:t>
            </a:r>
          </a:p>
          <a:p>
            <a:pPr marL="2771775" lvl="7" indent="-257175">
              <a:buFont typeface="Arial" panose="020B0604020202020204" pitchFamily="34" charset="0"/>
              <a:buChar char="•"/>
            </a:pPr>
            <a:r>
              <a:rPr lang="en-US" sz="1350" dirty="0">
                <a:solidFill>
                  <a:srgbClr val="C00000"/>
                </a:solidFill>
                <a:latin typeface="Arial" panose="020B0604020202020204" pitchFamily="34" charset="0"/>
                <a:ea typeface="Times New Roman" panose="02020603050405020304" pitchFamily="18" charset="0"/>
              </a:rPr>
              <a:t>Know and use phrase and clause structures</a:t>
            </a:r>
            <a:endParaRPr lang="en-US" sz="1050" dirty="0">
              <a:latin typeface="Times New Roman" panose="02020603050405020304" pitchFamily="18" charset="0"/>
              <a:ea typeface="Times New Roman" panose="02020603050405020304" pitchFamily="18" charset="0"/>
            </a:endParaRPr>
          </a:p>
          <a:p>
            <a:pPr marL="2771775" lvl="7" indent="-257175">
              <a:buFont typeface="Arial" panose="020B0604020202020204" pitchFamily="34" charset="0"/>
              <a:buChar char="•"/>
            </a:pPr>
            <a:r>
              <a:rPr lang="en-US" sz="1350" dirty="0">
                <a:solidFill>
                  <a:srgbClr val="C00000"/>
                </a:solidFill>
                <a:latin typeface="Arial" panose="020B0604020202020204" pitchFamily="34" charset="0"/>
                <a:ea typeface="Times New Roman" panose="02020603050405020304" pitchFamily="18" charset="0"/>
              </a:rPr>
              <a:t>Write a complete idea into one clause</a:t>
            </a:r>
            <a:endParaRPr lang="en-US" sz="1050" dirty="0">
              <a:latin typeface="Times New Roman" panose="02020603050405020304" pitchFamily="18" charset="0"/>
              <a:ea typeface="Times New Roman" panose="02020603050405020304" pitchFamily="18" charset="0"/>
            </a:endParaRPr>
          </a:p>
          <a:p>
            <a:pPr marL="2771775" lvl="7" indent="-257175">
              <a:buFont typeface="Arial" panose="020B0604020202020204" pitchFamily="34" charset="0"/>
              <a:buChar char="•"/>
            </a:pPr>
            <a:r>
              <a:rPr lang="en-US" sz="1350" dirty="0">
                <a:solidFill>
                  <a:srgbClr val="C00000"/>
                </a:solidFill>
                <a:latin typeface="Arial" panose="020B0604020202020204" pitchFamily="34" charset="0"/>
                <a:ea typeface="Times New Roman" panose="02020603050405020304" pitchFamily="18" charset="0"/>
              </a:rPr>
              <a:t>Add information to sentence constituents</a:t>
            </a:r>
            <a:endParaRPr lang="en-US" sz="1050" dirty="0">
              <a:latin typeface="Times New Roman" panose="02020603050405020304" pitchFamily="18" charset="0"/>
              <a:ea typeface="Times New Roman" panose="02020603050405020304" pitchFamily="18" charset="0"/>
            </a:endParaRPr>
          </a:p>
          <a:p>
            <a:pPr marL="2771775" lvl="7" indent="-257175">
              <a:buFont typeface="Arial" panose="020B0604020202020204" pitchFamily="34" charset="0"/>
              <a:buChar char="•"/>
            </a:pPr>
            <a:r>
              <a:rPr lang="en-US" sz="1350" dirty="0">
                <a:solidFill>
                  <a:srgbClr val="C00000"/>
                </a:solidFill>
                <a:latin typeface="Arial" panose="020B0604020202020204" pitchFamily="34" charset="0"/>
                <a:ea typeface="Times New Roman" panose="02020603050405020304" pitchFamily="18" charset="0"/>
              </a:rPr>
              <a:t>Use relative and reduced clauses to modify words and phrases in sentences</a:t>
            </a:r>
            <a:endParaRPr lang="en-US" sz="1050" dirty="0">
              <a:latin typeface="Times New Roman" panose="02020603050405020304" pitchFamily="18" charset="0"/>
              <a:ea typeface="Times New Roman" panose="02020603050405020304" pitchFamily="18" charset="0"/>
            </a:endParaRPr>
          </a:p>
          <a:p>
            <a:pPr marL="2771775" lvl="7" indent="-257175">
              <a:buFont typeface="Arial" panose="020B0604020202020204" pitchFamily="34" charset="0"/>
              <a:buChar char="•"/>
            </a:pPr>
            <a:r>
              <a:rPr lang="en-US" sz="1350" dirty="0">
                <a:solidFill>
                  <a:srgbClr val="C00000"/>
                </a:solidFill>
                <a:latin typeface="Arial" panose="020B0604020202020204" pitchFamily="34" charset="0"/>
                <a:ea typeface="Times New Roman" panose="02020603050405020304" pitchFamily="18" charset="0"/>
              </a:rPr>
              <a:t>Understand and use logical connectors </a:t>
            </a:r>
            <a:endParaRPr lang="en-US" sz="1050" dirty="0">
              <a:latin typeface="Times New Roman" panose="02020603050405020304" pitchFamily="18" charset="0"/>
              <a:ea typeface="Times New Roman" panose="02020603050405020304" pitchFamily="18" charset="0"/>
            </a:endParaRPr>
          </a:p>
          <a:p>
            <a:pPr marL="2771775" lvl="7" indent="-257175">
              <a:buFont typeface="Arial" panose="020B0604020202020204" pitchFamily="34" charset="0"/>
              <a:buChar char="•"/>
            </a:pPr>
            <a:r>
              <a:rPr lang="en-US" sz="1350" dirty="0">
                <a:solidFill>
                  <a:srgbClr val="C00000"/>
                </a:solidFill>
                <a:latin typeface="Arial" panose="020B0604020202020204" pitchFamily="34" charset="0"/>
                <a:ea typeface="Times New Roman" panose="02020603050405020304" pitchFamily="18" charset="0"/>
              </a:rPr>
              <a:t>Understand and use anaphora (pronouns)</a:t>
            </a:r>
            <a:endParaRPr lang="en-US" sz="1050" dirty="0">
              <a:latin typeface="Times New Roman" panose="02020603050405020304" pitchFamily="18" charset="0"/>
              <a:ea typeface="Times New Roman" panose="02020603050405020304" pitchFamily="18" charset="0"/>
            </a:endParaRPr>
          </a:p>
          <a:p>
            <a:pPr marL="2771775" lvl="7" indent="-257175">
              <a:buFont typeface="Arial" panose="020B0604020202020204" pitchFamily="34" charset="0"/>
              <a:buChar char="•"/>
            </a:pPr>
            <a:r>
              <a:rPr lang="en-US" sz="1350" dirty="0">
                <a:solidFill>
                  <a:srgbClr val="C00000"/>
                </a:solidFill>
                <a:latin typeface="Arial" panose="020B0604020202020204" pitchFamily="34" charset="0"/>
                <a:ea typeface="Times New Roman" panose="02020603050405020304" pitchFamily="18" charset="0"/>
              </a:rPr>
              <a:t>Punctuation conventions for complex sentences</a:t>
            </a:r>
            <a:endParaRPr lang="en-US" sz="1200" dirty="0">
              <a:solidFill>
                <a:srgbClr val="002060"/>
              </a:solidFill>
            </a:endParaRPr>
          </a:p>
          <a:p>
            <a:pPr lvl="4"/>
            <a:endParaRPr lang="en-US" sz="1200"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1224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left)">
                                      <p:cBhvr>
                                        <p:cTn id="26" dur="500"/>
                                        <p:tgtEl>
                                          <p:spTgt spid="6">
                                            <p:txEl>
                                              <p:pRg st="2" end="2"/>
                                            </p:txEl>
                                          </p:spTgt>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left)">
                                      <p:cBhvr>
                                        <p:cTn id="30" dur="500"/>
                                        <p:tgtEl>
                                          <p:spTgt spid="6">
                                            <p:txEl>
                                              <p:pRg st="3" end="3"/>
                                            </p:txEl>
                                          </p:spTgt>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wipe(left)">
                                      <p:cBhvr>
                                        <p:cTn id="34" dur="500"/>
                                        <p:tgtEl>
                                          <p:spTgt spid="6">
                                            <p:txEl>
                                              <p:pRg st="4" end="4"/>
                                            </p:txEl>
                                          </p:spTgt>
                                        </p:tgtEl>
                                      </p:cBhvr>
                                    </p:animEffec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wipe(left)">
                                      <p:cBhvr>
                                        <p:cTn id="38" dur="500"/>
                                        <p:tgtEl>
                                          <p:spTgt spid="6">
                                            <p:txEl>
                                              <p:pRg st="5" end="5"/>
                                            </p:txEl>
                                          </p:spTgt>
                                        </p:tgtEl>
                                      </p:cBhvr>
                                    </p:animEffect>
                                  </p:childTnLst>
                                </p:cTn>
                              </p:par>
                            </p:childTnLst>
                          </p:cTn>
                        </p:par>
                        <p:par>
                          <p:cTn id="39" fill="hold">
                            <p:stCondLst>
                              <p:cond delay="2500"/>
                            </p:stCondLst>
                            <p:childTnLst>
                              <p:par>
                                <p:cTn id="40" presetID="22" presetClass="entr" presetSubtype="8" fill="hold" nodeType="after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ipe(left)">
                                      <p:cBhvr>
                                        <p:cTn id="42" dur="500"/>
                                        <p:tgtEl>
                                          <p:spTgt spid="6">
                                            <p:txEl>
                                              <p:pRg st="6" end="6"/>
                                            </p:txEl>
                                          </p:spTgt>
                                        </p:tgtEl>
                                      </p:cBhvr>
                                    </p:animEffect>
                                  </p:childTnLst>
                                </p:cTn>
                              </p:par>
                            </p:childTnLst>
                          </p:cTn>
                        </p:par>
                        <p:par>
                          <p:cTn id="43" fill="hold">
                            <p:stCondLst>
                              <p:cond delay="3000"/>
                            </p:stCondLst>
                            <p:childTnLst>
                              <p:par>
                                <p:cTn id="44" presetID="22" presetClass="entr" presetSubtype="8" fill="hold" nodeType="afterEffect">
                                  <p:stCondLst>
                                    <p:cond delay="0"/>
                                  </p:stCondLst>
                                  <p:childTnLst>
                                    <p:set>
                                      <p:cBhvr>
                                        <p:cTn id="45" dur="1" fill="hold">
                                          <p:stCondLst>
                                            <p:cond delay="0"/>
                                          </p:stCondLst>
                                        </p:cTn>
                                        <p:tgtEl>
                                          <p:spTgt spid="6">
                                            <p:txEl>
                                              <p:pRg st="7" end="7"/>
                                            </p:txEl>
                                          </p:spTgt>
                                        </p:tgtEl>
                                        <p:attrNameLst>
                                          <p:attrName>style.visibility</p:attrName>
                                        </p:attrNameLst>
                                      </p:cBhvr>
                                      <p:to>
                                        <p:strVal val="visible"/>
                                      </p:to>
                                    </p:set>
                                    <p:animEffect transition="in" filter="wipe(left)">
                                      <p:cBhvr>
                                        <p:cTn id="46" dur="500"/>
                                        <p:tgtEl>
                                          <p:spTgt spid="6">
                                            <p:txEl>
                                              <p:pRg st="7" end="7"/>
                                            </p:txEl>
                                          </p:spTgt>
                                        </p:tgtEl>
                                      </p:cBhvr>
                                    </p:animEffect>
                                  </p:childTnLst>
                                </p:cTn>
                              </p:par>
                            </p:childTnLst>
                          </p:cTn>
                        </p:par>
                        <p:par>
                          <p:cTn id="47" fill="hold">
                            <p:stCondLst>
                              <p:cond delay="3500"/>
                            </p:stCondLst>
                            <p:childTnLst>
                              <p:par>
                                <p:cTn id="48" presetID="22" presetClass="entr" presetSubtype="8" fill="hold" nodeType="afterEffect">
                                  <p:stCondLst>
                                    <p:cond delay="0"/>
                                  </p:stCondLst>
                                  <p:childTnLst>
                                    <p:set>
                                      <p:cBhvr>
                                        <p:cTn id="49" dur="1" fill="hold">
                                          <p:stCondLst>
                                            <p:cond delay="0"/>
                                          </p:stCondLst>
                                        </p:cTn>
                                        <p:tgtEl>
                                          <p:spTgt spid="6">
                                            <p:txEl>
                                              <p:pRg st="8" end="8"/>
                                            </p:txEl>
                                          </p:spTgt>
                                        </p:tgtEl>
                                        <p:attrNameLst>
                                          <p:attrName>style.visibility</p:attrName>
                                        </p:attrNameLst>
                                      </p:cBhvr>
                                      <p:to>
                                        <p:strVal val="visible"/>
                                      </p:to>
                                    </p:set>
                                    <p:animEffect transition="in" filter="wipe(left)">
                                      <p:cBhvr>
                                        <p:cTn id="50" dur="500"/>
                                        <p:tgtEl>
                                          <p:spTgt spid="6">
                                            <p:txEl>
                                              <p:pRg st="8" end="8"/>
                                            </p:txEl>
                                          </p:spTgt>
                                        </p:tgtEl>
                                      </p:cBhvr>
                                    </p:animEffect>
                                  </p:childTnLst>
                                </p:cTn>
                              </p:par>
                              <p:par>
                                <p:cTn id="51" presetID="52" presetClass="entr" presetSubtype="0" fill="hold" nodeType="withEffect">
                                  <p:stCondLst>
                                    <p:cond delay="0"/>
                                  </p:stCondLst>
                                  <p:childTnLst>
                                    <p:set>
                                      <p:cBhvr>
                                        <p:cTn id="52" dur="1" fill="hold">
                                          <p:stCondLst>
                                            <p:cond delay="0"/>
                                          </p:stCondLst>
                                        </p:cTn>
                                        <p:tgtEl>
                                          <p:spTgt spid="6">
                                            <p:txEl>
                                              <p:pRg st="9" end="9"/>
                                            </p:txEl>
                                          </p:spTgt>
                                        </p:tgtEl>
                                        <p:attrNameLst>
                                          <p:attrName>style.visibility</p:attrName>
                                        </p:attrNameLst>
                                      </p:cBhvr>
                                      <p:to>
                                        <p:strVal val="visible"/>
                                      </p:to>
                                    </p:set>
                                    <p:animScale>
                                      <p:cBhvr>
                                        <p:cTn id="53" dur="1000" decel="50000" fill="hold">
                                          <p:stCondLst>
                                            <p:cond delay="0"/>
                                          </p:stCondLst>
                                        </p:cTn>
                                        <p:tgtEl>
                                          <p:spTgt spid="6">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1000" decel="50000" fill="hold">
                                          <p:stCondLst>
                                            <p:cond delay="0"/>
                                          </p:stCondLst>
                                        </p:cTn>
                                        <p:tgtEl>
                                          <p:spTgt spid="6">
                                            <p:txEl>
                                              <p:pRg st="9" end="9"/>
                                            </p:txEl>
                                          </p:spTgt>
                                        </p:tgtEl>
                                        <p:attrNameLst>
                                          <p:attrName>ppt_x</p:attrName>
                                          <p:attrName>ppt_y</p:attrName>
                                        </p:attrNameLst>
                                      </p:cBhvr>
                                    </p:animMotion>
                                    <p:animEffect transition="in" filter="fade">
                                      <p:cBhvr>
                                        <p:cTn id="55" dur="1000"/>
                                        <p:tgtEl>
                                          <p:spTgt spid="6">
                                            <p:txEl>
                                              <p:pRg st="9" end="9"/>
                                            </p:txEl>
                                          </p:spTgt>
                                        </p:tgtEl>
                                      </p:cBhvr>
                                    </p:animEffect>
                                  </p:childTnLst>
                                </p:cTn>
                              </p:par>
                              <p:par>
                                <p:cTn id="56" presetID="52" presetClass="entr" presetSubtype="0" fill="hold" nodeType="withEffect">
                                  <p:stCondLst>
                                    <p:cond delay="0"/>
                                  </p:stCondLst>
                                  <p:childTnLst>
                                    <p:set>
                                      <p:cBhvr>
                                        <p:cTn id="57" dur="1" fill="hold">
                                          <p:stCondLst>
                                            <p:cond delay="0"/>
                                          </p:stCondLst>
                                        </p:cTn>
                                        <p:tgtEl>
                                          <p:spTgt spid="6">
                                            <p:txEl>
                                              <p:pRg st="10" end="10"/>
                                            </p:txEl>
                                          </p:spTgt>
                                        </p:tgtEl>
                                        <p:attrNameLst>
                                          <p:attrName>style.visibility</p:attrName>
                                        </p:attrNameLst>
                                      </p:cBhvr>
                                      <p:to>
                                        <p:strVal val="visible"/>
                                      </p:to>
                                    </p:set>
                                    <p:animScale>
                                      <p:cBhvr>
                                        <p:cTn id="58" dur="1000" decel="50000" fill="hold">
                                          <p:stCondLst>
                                            <p:cond delay="0"/>
                                          </p:stCondLst>
                                        </p:cTn>
                                        <p:tgtEl>
                                          <p:spTgt spid="6">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6">
                                            <p:txEl>
                                              <p:pRg st="10" end="10"/>
                                            </p:txEl>
                                          </p:spTgt>
                                        </p:tgtEl>
                                        <p:attrNameLst>
                                          <p:attrName>ppt_x</p:attrName>
                                          <p:attrName>ppt_y</p:attrName>
                                        </p:attrNameLst>
                                      </p:cBhvr>
                                    </p:animMotion>
                                    <p:animEffect transition="in" filter="fade">
                                      <p:cBhvr>
                                        <p:cTn id="60" dur="1000"/>
                                        <p:tgtEl>
                                          <p:spTgt spid="6">
                                            <p:txEl>
                                              <p:pRg st="10" end="10"/>
                                            </p:txEl>
                                          </p:spTgt>
                                        </p:tgtEl>
                                      </p:cBhvr>
                                    </p:animEffect>
                                  </p:childTnLst>
                                </p:cTn>
                              </p:par>
                              <p:par>
                                <p:cTn id="61" presetID="52" presetClass="entr" presetSubtype="0" fill="hold" nodeType="withEffect">
                                  <p:stCondLst>
                                    <p:cond delay="0"/>
                                  </p:stCondLst>
                                  <p:childTnLst>
                                    <p:set>
                                      <p:cBhvr>
                                        <p:cTn id="62" dur="1" fill="hold">
                                          <p:stCondLst>
                                            <p:cond delay="0"/>
                                          </p:stCondLst>
                                        </p:cTn>
                                        <p:tgtEl>
                                          <p:spTgt spid="6">
                                            <p:txEl>
                                              <p:pRg st="11" end="11"/>
                                            </p:txEl>
                                          </p:spTgt>
                                        </p:tgtEl>
                                        <p:attrNameLst>
                                          <p:attrName>style.visibility</p:attrName>
                                        </p:attrNameLst>
                                      </p:cBhvr>
                                      <p:to>
                                        <p:strVal val="visible"/>
                                      </p:to>
                                    </p:set>
                                    <p:animScale>
                                      <p:cBhvr>
                                        <p:cTn id="63" dur="1000" decel="50000" fill="hold">
                                          <p:stCondLst>
                                            <p:cond delay="0"/>
                                          </p:stCondLst>
                                        </p:cTn>
                                        <p:tgtEl>
                                          <p:spTgt spid="6">
                                            <p:txEl>
                                              <p:pRg st="11" end="1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6">
                                            <p:txEl>
                                              <p:pRg st="11" end="11"/>
                                            </p:txEl>
                                          </p:spTgt>
                                        </p:tgtEl>
                                        <p:attrNameLst>
                                          <p:attrName>ppt_x</p:attrName>
                                          <p:attrName>ppt_y</p:attrName>
                                        </p:attrNameLst>
                                      </p:cBhvr>
                                    </p:animMotion>
                                    <p:animEffect transition="in" filter="fade">
                                      <p:cBhvr>
                                        <p:cTn id="65" dur="1000"/>
                                        <p:tgtEl>
                                          <p:spTgt spid="6">
                                            <p:txEl>
                                              <p:pRg st="11" end="11"/>
                                            </p:txEl>
                                          </p:spTgt>
                                        </p:tgtEl>
                                      </p:cBhvr>
                                    </p:animEffect>
                                  </p:childTnLst>
                                </p:cTn>
                              </p:par>
                              <p:par>
                                <p:cTn id="66" presetID="52" presetClass="entr" presetSubtype="0" fill="hold" nodeType="withEffect">
                                  <p:stCondLst>
                                    <p:cond delay="0"/>
                                  </p:stCondLst>
                                  <p:childTnLst>
                                    <p:set>
                                      <p:cBhvr>
                                        <p:cTn id="67" dur="1" fill="hold">
                                          <p:stCondLst>
                                            <p:cond delay="0"/>
                                          </p:stCondLst>
                                        </p:cTn>
                                        <p:tgtEl>
                                          <p:spTgt spid="6">
                                            <p:txEl>
                                              <p:pRg st="12" end="12"/>
                                            </p:txEl>
                                          </p:spTgt>
                                        </p:tgtEl>
                                        <p:attrNameLst>
                                          <p:attrName>style.visibility</p:attrName>
                                        </p:attrNameLst>
                                      </p:cBhvr>
                                      <p:to>
                                        <p:strVal val="visible"/>
                                      </p:to>
                                    </p:set>
                                    <p:animScale>
                                      <p:cBhvr>
                                        <p:cTn id="68" dur="1000" decel="50000" fill="hold">
                                          <p:stCondLst>
                                            <p:cond delay="0"/>
                                          </p:stCondLst>
                                        </p:cTn>
                                        <p:tgtEl>
                                          <p:spTgt spid="6">
                                            <p:txEl>
                                              <p:pRg st="12" end="1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9" dur="1000" decel="50000" fill="hold">
                                          <p:stCondLst>
                                            <p:cond delay="0"/>
                                          </p:stCondLst>
                                        </p:cTn>
                                        <p:tgtEl>
                                          <p:spTgt spid="6">
                                            <p:txEl>
                                              <p:pRg st="12" end="12"/>
                                            </p:txEl>
                                          </p:spTgt>
                                        </p:tgtEl>
                                        <p:attrNameLst>
                                          <p:attrName>ppt_x</p:attrName>
                                          <p:attrName>ppt_y</p:attrName>
                                        </p:attrNameLst>
                                      </p:cBhvr>
                                    </p:animMotion>
                                    <p:animEffect transition="in" filter="fade">
                                      <p:cBhvr>
                                        <p:cTn id="70" dur="1000"/>
                                        <p:tgtEl>
                                          <p:spTgt spid="6">
                                            <p:txEl>
                                              <p:pRg st="12" end="12"/>
                                            </p:txEl>
                                          </p:spTgt>
                                        </p:tgtEl>
                                      </p:cBhvr>
                                    </p:animEffect>
                                  </p:childTnLst>
                                </p:cTn>
                              </p:par>
                              <p:par>
                                <p:cTn id="71" presetID="52" presetClass="entr" presetSubtype="0" fill="hold" nodeType="withEffect">
                                  <p:stCondLst>
                                    <p:cond delay="0"/>
                                  </p:stCondLst>
                                  <p:childTnLst>
                                    <p:set>
                                      <p:cBhvr>
                                        <p:cTn id="72" dur="1" fill="hold">
                                          <p:stCondLst>
                                            <p:cond delay="0"/>
                                          </p:stCondLst>
                                        </p:cTn>
                                        <p:tgtEl>
                                          <p:spTgt spid="6">
                                            <p:txEl>
                                              <p:pRg st="13" end="13"/>
                                            </p:txEl>
                                          </p:spTgt>
                                        </p:tgtEl>
                                        <p:attrNameLst>
                                          <p:attrName>style.visibility</p:attrName>
                                        </p:attrNameLst>
                                      </p:cBhvr>
                                      <p:to>
                                        <p:strVal val="visible"/>
                                      </p:to>
                                    </p:set>
                                    <p:animScale>
                                      <p:cBhvr>
                                        <p:cTn id="73" dur="1000" decel="50000" fill="hold">
                                          <p:stCondLst>
                                            <p:cond delay="0"/>
                                          </p:stCondLst>
                                        </p:cTn>
                                        <p:tgtEl>
                                          <p:spTgt spid="6">
                                            <p:txEl>
                                              <p:pRg st="13" end="1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4" dur="1000" decel="50000" fill="hold">
                                          <p:stCondLst>
                                            <p:cond delay="0"/>
                                          </p:stCondLst>
                                        </p:cTn>
                                        <p:tgtEl>
                                          <p:spTgt spid="6">
                                            <p:txEl>
                                              <p:pRg st="13" end="13"/>
                                            </p:txEl>
                                          </p:spTgt>
                                        </p:tgtEl>
                                        <p:attrNameLst>
                                          <p:attrName>ppt_x</p:attrName>
                                          <p:attrName>ppt_y</p:attrName>
                                        </p:attrNameLst>
                                      </p:cBhvr>
                                    </p:animMotion>
                                    <p:animEffect transition="in" filter="fade">
                                      <p:cBhvr>
                                        <p:cTn id="75" dur="1000"/>
                                        <p:tgtEl>
                                          <p:spTgt spid="6">
                                            <p:txEl>
                                              <p:pRg st="13" end="13"/>
                                            </p:txEl>
                                          </p:spTgt>
                                        </p:tgtEl>
                                      </p:cBhvr>
                                    </p:animEffect>
                                  </p:childTnLst>
                                </p:cTn>
                              </p:par>
                              <p:par>
                                <p:cTn id="76" presetID="52" presetClass="entr" presetSubtype="0" fill="hold" nodeType="withEffect">
                                  <p:stCondLst>
                                    <p:cond delay="0"/>
                                  </p:stCondLst>
                                  <p:childTnLst>
                                    <p:set>
                                      <p:cBhvr>
                                        <p:cTn id="77" dur="1" fill="hold">
                                          <p:stCondLst>
                                            <p:cond delay="0"/>
                                          </p:stCondLst>
                                        </p:cTn>
                                        <p:tgtEl>
                                          <p:spTgt spid="6">
                                            <p:txEl>
                                              <p:pRg st="14" end="14"/>
                                            </p:txEl>
                                          </p:spTgt>
                                        </p:tgtEl>
                                        <p:attrNameLst>
                                          <p:attrName>style.visibility</p:attrName>
                                        </p:attrNameLst>
                                      </p:cBhvr>
                                      <p:to>
                                        <p:strVal val="visible"/>
                                      </p:to>
                                    </p:set>
                                    <p:animScale>
                                      <p:cBhvr>
                                        <p:cTn id="78" dur="1000" decel="50000" fill="hold">
                                          <p:stCondLst>
                                            <p:cond delay="0"/>
                                          </p:stCondLst>
                                        </p:cTn>
                                        <p:tgtEl>
                                          <p:spTgt spid="6">
                                            <p:txEl>
                                              <p:pRg st="14" end="1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9" dur="1000" decel="50000" fill="hold">
                                          <p:stCondLst>
                                            <p:cond delay="0"/>
                                          </p:stCondLst>
                                        </p:cTn>
                                        <p:tgtEl>
                                          <p:spTgt spid="6">
                                            <p:txEl>
                                              <p:pRg st="14" end="14"/>
                                            </p:txEl>
                                          </p:spTgt>
                                        </p:tgtEl>
                                        <p:attrNameLst>
                                          <p:attrName>ppt_x</p:attrName>
                                          <p:attrName>ppt_y</p:attrName>
                                        </p:attrNameLst>
                                      </p:cBhvr>
                                    </p:animMotion>
                                    <p:animEffect transition="in" filter="fade">
                                      <p:cBhvr>
                                        <p:cTn id="80" dur="1000"/>
                                        <p:tgtEl>
                                          <p:spTgt spid="6">
                                            <p:txEl>
                                              <p:pRg st="14" end="14"/>
                                            </p:txEl>
                                          </p:spTgt>
                                        </p:tgtEl>
                                      </p:cBhvr>
                                    </p:animEffect>
                                  </p:childTnLst>
                                </p:cTn>
                              </p:par>
                              <p:par>
                                <p:cTn id="81" presetID="52" presetClass="entr" presetSubtype="0" fill="hold" nodeType="withEffect">
                                  <p:stCondLst>
                                    <p:cond delay="0"/>
                                  </p:stCondLst>
                                  <p:childTnLst>
                                    <p:set>
                                      <p:cBhvr>
                                        <p:cTn id="82" dur="1" fill="hold">
                                          <p:stCondLst>
                                            <p:cond delay="0"/>
                                          </p:stCondLst>
                                        </p:cTn>
                                        <p:tgtEl>
                                          <p:spTgt spid="6">
                                            <p:txEl>
                                              <p:pRg st="15" end="15"/>
                                            </p:txEl>
                                          </p:spTgt>
                                        </p:tgtEl>
                                        <p:attrNameLst>
                                          <p:attrName>style.visibility</p:attrName>
                                        </p:attrNameLst>
                                      </p:cBhvr>
                                      <p:to>
                                        <p:strVal val="visible"/>
                                      </p:to>
                                    </p:set>
                                    <p:animScale>
                                      <p:cBhvr>
                                        <p:cTn id="83" dur="1000" decel="50000" fill="hold">
                                          <p:stCondLst>
                                            <p:cond delay="0"/>
                                          </p:stCondLst>
                                        </p:cTn>
                                        <p:tgtEl>
                                          <p:spTgt spid="6">
                                            <p:txEl>
                                              <p:pRg st="15" end="1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4" dur="1000" decel="50000" fill="hold">
                                          <p:stCondLst>
                                            <p:cond delay="0"/>
                                          </p:stCondLst>
                                        </p:cTn>
                                        <p:tgtEl>
                                          <p:spTgt spid="6">
                                            <p:txEl>
                                              <p:pRg st="15" end="15"/>
                                            </p:txEl>
                                          </p:spTgt>
                                        </p:tgtEl>
                                        <p:attrNameLst>
                                          <p:attrName>ppt_x</p:attrName>
                                          <p:attrName>ppt_y</p:attrName>
                                        </p:attrNameLst>
                                      </p:cBhvr>
                                    </p:animMotion>
                                    <p:animEffect transition="in" filter="fade">
                                      <p:cBhvr>
                                        <p:cTn id="85" dur="1000"/>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35830" y="1438437"/>
            <a:ext cx="4797089" cy="3161654"/>
          </a:xfrm>
        </p:spPr>
        <p:txBody>
          <a:bodyPr>
            <a:normAutofit/>
          </a:bodyPr>
          <a:lstStyle/>
          <a:p>
            <a:pPr algn="ctr"/>
            <a:r>
              <a:rPr lang="en-US" dirty="0"/>
              <a:t> </a:t>
            </a:r>
            <a:r>
              <a:rPr lang="en-US" sz="4500" dirty="0"/>
              <a:t>So … how is all this supposed to make SLO work more meaningful?</a:t>
            </a:r>
            <a:endParaRPr lang="en-US" dirty="0"/>
          </a:p>
        </p:txBody>
      </p:sp>
      <p:pic>
        <p:nvPicPr>
          <p:cNvPr id="6" name="Picture 5" descr="How To Open Up People's Minds to Change - PsyBlog"/>
          <p:cNvPicPr>
            <a:picLocks noChangeAspect="1"/>
          </p:cNvPicPr>
          <p:nvPr/>
        </p:nvPicPr>
        <p:blipFill>
          <a:blip r:embed="rId2">
            <a:extLst>
              <a:ext uri="{BEBA8EAE-BF5A-486C-A8C5-ECC9F3942E4B}">
                <a14:imgProps xmlns:a14="http://schemas.microsoft.com/office/drawing/2010/main">
                  <a14:imgLayer r:embed="rId3">
                    <a14:imgEffect>
                      <a14:backgroundRemoval t="887" b="100000" l="10000" r="90000"/>
                    </a14:imgEffect>
                  </a14:imgLayer>
                </a14:imgProps>
              </a:ext>
              <a:ext uri="{28A0092B-C50C-407E-A947-70E740481C1C}">
                <a14:useLocalDpi xmlns:a14="http://schemas.microsoft.com/office/drawing/2010/main" val="0"/>
              </a:ext>
            </a:extLst>
          </a:blip>
          <a:stretch>
            <a:fillRect/>
          </a:stretch>
        </p:blipFill>
        <p:spPr>
          <a:xfrm>
            <a:off x="-634462" y="1723905"/>
            <a:ext cx="4171950" cy="3484351"/>
          </a:xfrm>
          <a:prstGeom prst="rect">
            <a:avLst/>
          </a:prstGeom>
        </p:spPr>
      </p:pic>
      <p:pic>
        <p:nvPicPr>
          <p:cNvPr id="7" name="Picture 6" descr="The L Word: ¿Qué ha pasado con sus protagonistas? - Lesbicanarias"/>
          <p:cNvPicPr>
            <a:picLocks noChangeAspect="1"/>
          </p:cNvPicPr>
          <p:nvPr/>
        </p:nvPicPr>
        <p:blipFill>
          <a:blip r:embed="rId4" cstate="print">
            <a:extLst>
              <a:ext uri="{BEBA8EAE-BF5A-486C-A8C5-ECC9F3942E4B}">
                <a14:imgProps xmlns:a14="http://schemas.microsoft.com/office/drawing/2010/main">
                  <a14:imgLayer r:embed="rId5">
                    <a14:imgEffect>
                      <a14:backgroundRemoval t="3155" b="100000" l="9644" r="91405">
                        <a14:foregroundMark x1="45283" y1="13565" x2="52201" y2="9779"/>
                        <a14:foregroundMark x1="54298" y1="10726" x2="54298" y2="10726"/>
                        <a14:foregroundMark x1="54927" y1="12303" x2="54927" y2="12934"/>
                        <a14:foregroundMark x1="56394" y1="15773" x2="56394" y2="15773"/>
                        <a14:foregroundMark x1="57862" y1="17666" x2="57862" y2="17666"/>
                        <a14:foregroundMark x1="40881" y1="89905" x2="42348" y2="96215"/>
                        <a14:foregroundMark x1="68553" y1="92744" x2="66876" y2="98738"/>
                        <a14:foregroundMark x1="80503" y1="98107" x2="91614" y2="89274"/>
                        <a14:foregroundMark x1="63103" y1="71609" x2="62683" y2="57098"/>
                        <a14:backgroundMark x1="42138" y1="13880" x2="41719" y2="34385"/>
                        <a14:backgroundMark x1="43187" y1="40063" x2="28512" y2="50473"/>
                        <a14:backgroundMark x1="59748" y1="12934" x2="63732" y2="36278"/>
                        <a14:backgroundMark x1="70440" y1="39117" x2="86373" y2="23028"/>
                        <a14:backgroundMark x1="76730" y1="48265" x2="84277" y2="62776"/>
                        <a14:backgroundMark x1="76310" y1="80442" x2="71908" y2="91483"/>
                        <a14:backgroundMark x1="37526" y1="85804" x2="32285" y2="80442"/>
                        <a14:backgroundMark x1="36059" y1="76972" x2="40671" y2="81703"/>
                        <a14:backgroundMark x1="46960" y1="8833" x2="52411" y2="5363"/>
                        <a14:backgroundMark x1="35639" y1="52050" x2="27463" y2="60568"/>
                      </a14:backgroundRemoval>
                    </a14:imgEffect>
                  </a14:imgLayer>
                </a14:imgProps>
              </a:ext>
              <a:ext uri="{28A0092B-C50C-407E-A947-70E740481C1C}">
                <a14:useLocalDpi xmlns:a14="http://schemas.microsoft.com/office/drawing/2010/main" val="0"/>
              </a:ext>
            </a:extLst>
          </a:blip>
          <a:stretch>
            <a:fillRect/>
          </a:stretch>
        </p:blipFill>
        <p:spPr>
          <a:xfrm>
            <a:off x="354887" y="2159108"/>
            <a:ext cx="5141885" cy="3417376"/>
          </a:xfrm>
          <a:prstGeom prst="rect">
            <a:avLst/>
          </a:prstGeom>
        </p:spPr>
      </p:pic>
    </p:spTree>
    <p:extLst>
      <p:ext uri="{BB962C8B-B14F-4D97-AF65-F5344CB8AC3E}">
        <p14:creationId xmlns:p14="http://schemas.microsoft.com/office/powerpoint/2010/main" val="148312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reeform 5"/>
          <p:cNvSpPr/>
          <p:nvPr/>
        </p:nvSpPr>
        <p:spPr>
          <a:xfrm>
            <a:off x="3279722" y="4382018"/>
            <a:ext cx="3106686" cy="627706"/>
          </a:xfrm>
          <a:custGeom>
            <a:avLst/>
            <a:gdLst>
              <a:gd name="connsiteX0" fmla="*/ 0 w 3106686"/>
              <a:gd name="connsiteY0" fmla="*/ 0 h 627706"/>
              <a:gd name="connsiteX1" fmla="*/ 3106686 w 3106686"/>
              <a:gd name="connsiteY1" fmla="*/ 0 h 627706"/>
              <a:gd name="connsiteX2" fmla="*/ 3106686 w 3106686"/>
              <a:gd name="connsiteY2" fmla="*/ 627706 h 627706"/>
              <a:gd name="connsiteX3" fmla="*/ 0 w 3106686"/>
              <a:gd name="connsiteY3" fmla="*/ 627706 h 627706"/>
              <a:gd name="connsiteX4" fmla="*/ 0 w 3106686"/>
              <a:gd name="connsiteY4" fmla="*/ 0 h 627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6686" h="627706">
                <a:moveTo>
                  <a:pt x="0" y="0"/>
                </a:moveTo>
                <a:lnTo>
                  <a:pt x="3106686" y="0"/>
                </a:lnTo>
                <a:lnTo>
                  <a:pt x="3106686" y="627706"/>
                </a:lnTo>
                <a:lnTo>
                  <a:pt x="0" y="6277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Course Objectives leading to a Student Learning Outcome</a:t>
            </a:r>
          </a:p>
        </p:txBody>
      </p:sp>
      <p:sp>
        <p:nvSpPr>
          <p:cNvPr id="7" name="Block Arc 6"/>
          <p:cNvSpPr/>
          <p:nvPr/>
        </p:nvSpPr>
        <p:spPr>
          <a:xfrm rot="2744807">
            <a:off x="2802084" y="590684"/>
            <a:ext cx="3137525" cy="3138007"/>
          </a:xfrm>
          <a:prstGeom prst="blockArc">
            <a:avLst>
              <a:gd name="adj1" fmla="val 13500000"/>
              <a:gd name="adj2" fmla="val 19029172"/>
              <a:gd name="adj3" fmla="val 5257"/>
            </a:avLst>
          </a:prstGeom>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Block Arc 7"/>
          <p:cNvSpPr/>
          <p:nvPr/>
        </p:nvSpPr>
        <p:spPr>
          <a:xfrm rot="8752133">
            <a:off x="2911008" y="1008102"/>
            <a:ext cx="3137525" cy="3138007"/>
          </a:xfrm>
          <a:prstGeom prst="blockArc">
            <a:avLst>
              <a:gd name="adj1" fmla="val 13500000"/>
              <a:gd name="adj2" fmla="val 18900000"/>
              <a:gd name="adj3" fmla="val 4960"/>
            </a:avLst>
          </a:pr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sp>
        <p:nvSpPr>
          <p:cNvPr id="9" name="Freeform 8"/>
          <p:cNvSpPr/>
          <p:nvPr/>
        </p:nvSpPr>
        <p:spPr>
          <a:xfrm>
            <a:off x="6589396" y="3563500"/>
            <a:ext cx="2382227" cy="627706"/>
          </a:xfrm>
          <a:custGeom>
            <a:avLst/>
            <a:gdLst>
              <a:gd name="connsiteX0" fmla="*/ 0 w 2382227"/>
              <a:gd name="connsiteY0" fmla="*/ 0 h 627706"/>
              <a:gd name="connsiteX1" fmla="*/ 2382227 w 2382227"/>
              <a:gd name="connsiteY1" fmla="*/ 0 h 627706"/>
              <a:gd name="connsiteX2" fmla="*/ 2382227 w 2382227"/>
              <a:gd name="connsiteY2" fmla="*/ 627706 h 627706"/>
              <a:gd name="connsiteX3" fmla="*/ 0 w 2382227"/>
              <a:gd name="connsiteY3" fmla="*/ 627706 h 627706"/>
              <a:gd name="connsiteX4" fmla="*/ 0 w 2382227"/>
              <a:gd name="connsiteY4" fmla="*/ 0 h 627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227" h="627706">
                <a:moveTo>
                  <a:pt x="0" y="0"/>
                </a:moveTo>
                <a:lnTo>
                  <a:pt x="2382227" y="0"/>
                </a:lnTo>
                <a:lnTo>
                  <a:pt x="2382227" y="627706"/>
                </a:lnTo>
                <a:lnTo>
                  <a:pt x="0" y="6277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Student Learning Outcome</a:t>
            </a:r>
          </a:p>
        </p:txBody>
      </p:sp>
      <p:sp>
        <p:nvSpPr>
          <p:cNvPr id="10" name="Freeform 9"/>
          <p:cNvSpPr/>
          <p:nvPr/>
        </p:nvSpPr>
        <p:spPr>
          <a:xfrm>
            <a:off x="3307137" y="513141"/>
            <a:ext cx="1559030" cy="1550914"/>
          </a:xfrm>
          <a:custGeom>
            <a:avLst/>
            <a:gdLst>
              <a:gd name="connsiteX0" fmla="*/ 0 w 1437539"/>
              <a:gd name="connsiteY0" fmla="*/ 718770 h 1437539"/>
              <a:gd name="connsiteX1" fmla="*/ 718770 w 1437539"/>
              <a:gd name="connsiteY1" fmla="*/ 0 h 1437539"/>
              <a:gd name="connsiteX2" fmla="*/ 1437540 w 1437539"/>
              <a:gd name="connsiteY2" fmla="*/ 718770 h 1437539"/>
              <a:gd name="connsiteX3" fmla="*/ 718770 w 1437539"/>
              <a:gd name="connsiteY3" fmla="*/ 1437540 h 1437539"/>
              <a:gd name="connsiteX4" fmla="*/ 0 w 1437539"/>
              <a:gd name="connsiteY4" fmla="*/ 718770 h 1437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7539" h="1437539">
                <a:moveTo>
                  <a:pt x="0" y="718770"/>
                </a:moveTo>
                <a:cubicBezTo>
                  <a:pt x="0" y="321804"/>
                  <a:pt x="321804" y="0"/>
                  <a:pt x="718770" y="0"/>
                </a:cubicBezTo>
                <a:cubicBezTo>
                  <a:pt x="1115736" y="0"/>
                  <a:pt x="1437540" y="321804"/>
                  <a:pt x="1437540" y="718770"/>
                </a:cubicBezTo>
                <a:cubicBezTo>
                  <a:pt x="1437540" y="1115736"/>
                  <a:pt x="1115736" y="1437540"/>
                  <a:pt x="718770" y="1437540"/>
                </a:cubicBezTo>
                <a:cubicBezTo>
                  <a:pt x="321804" y="1437540"/>
                  <a:pt x="0" y="1115736"/>
                  <a:pt x="0" y="718770"/>
                </a:cubicBezTo>
                <a:close/>
              </a:path>
            </a:pathLst>
          </a:custGeom>
          <a:solidFill>
            <a:srgbClr val="FF0000">
              <a:alpha val="50000"/>
            </a:srgbClr>
          </a:solidFill>
        </p:spPr>
        <p:style>
          <a:lnRef idx="2">
            <a:schemeClr val="lt1">
              <a:hueOff val="0"/>
              <a:satOff val="0"/>
              <a:lumOff val="0"/>
              <a:alphaOff val="0"/>
            </a:schemeClr>
          </a:lnRef>
          <a:fillRef idx="1">
            <a:scrgbClr r="0" g="0" b="0"/>
          </a:fillRef>
          <a:effectRef idx="0">
            <a:schemeClr val="accent5">
              <a:alpha val="50000"/>
              <a:hueOff val="0"/>
              <a:satOff val="0"/>
              <a:lumOff val="0"/>
              <a:alphaOff val="0"/>
            </a:schemeClr>
          </a:effectRef>
          <a:fontRef idx="minor">
            <a:schemeClr val="tx1"/>
          </a:fontRef>
        </p:style>
        <p:txBody>
          <a:bodyPr spcFirstLastPara="0" vert="horz" wrap="square" lIns="200737" tIns="169517" rIns="407951" bIns="169516" numCol="1" spcCol="1270" anchor="ctr" anchorCtr="0">
            <a:noAutofit/>
          </a:bodyPr>
          <a:lstStyle/>
          <a:p>
            <a:pPr lvl="0" algn="ctr" defTabSz="711200">
              <a:lnSpc>
                <a:spcPct val="90000"/>
              </a:lnSpc>
              <a:spcBef>
                <a:spcPct val="0"/>
              </a:spcBef>
              <a:spcAft>
                <a:spcPct val="35000"/>
              </a:spcAft>
            </a:pPr>
            <a:r>
              <a:rPr lang="en-US" sz="1600" b="1" kern="1200" dirty="0"/>
              <a:t>objective X</a:t>
            </a:r>
          </a:p>
        </p:txBody>
      </p:sp>
      <p:sp>
        <p:nvSpPr>
          <p:cNvPr id="11" name="Freeform 10"/>
          <p:cNvSpPr/>
          <p:nvPr/>
        </p:nvSpPr>
        <p:spPr>
          <a:xfrm>
            <a:off x="3284481" y="2735452"/>
            <a:ext cx="1650133" cy="1405533"/>
          </a:xfrm>
          <a:custGeom>
            <a:avLst/>
            <a:gdLst>
              <a:gd name="connsiteX0" fmla="*/ 0 w 1437539"/>
              <a:gd name="connsiteY0" fmla="*/ 718770 h 1437539"/>
              <a:gd name="connsiteX1" fmla="*/ 718770 w 1437539"/>
              <a:gd name="connsiteY1" fmla="*/ 0 h 1437539"/>
              <a:gd name="connsiteX2" fmla="*/ 1437540 w 1437539"/>
              <a:gd name="connsiteY2" fmla="*/ 718770 h 1437539"/>
              <a:gd name="connsiteX3" fmla="*/ 718770 w 1437539"/>
              <a:gd name="connsiteY3" fmla="*/ 1437540 h 1437539"/>
              <a:gd name="connsiteX4" fmla="*/ 0 w 1437539"/>
              <a:gd name="connsiteY4" fmla="*/ 718770 h 1437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7539" h="1437539">
                <a:moveTo>
                  <a:pt x="0" y="718770"/>
                </a:moveTo>
                <a:cubicBezTo>
                  <a:pt x="0" y="321804"/>
                  <a:pt x="321804" y="0"/>
                  <a:pt x="718770" y="0"/>
                </a:cubicBezTo>
                <a:cubicBezTo>
                  <a:pt x="1115736" y="0"/>
                  <a:pt x="1437540" y="321804"/>
                  <a:pt x="1437540" y="718770"/>
                </a:cubicBezTo>
                <a:cubicBezTo>
                  <a:pt x="1437540" y="1115736"/>
                  <a:pt x="1115736" y="1437540"/>
                  <a:pt x="718770" y="1437540"/>
                </a:cubicBezTo>
                <a:cubicBezTo>
                  <a:pt x="321804" y="1437540"/>
                  <a:pt x="0" y="1115736"/>
                  <a:pt x="0" y="718770"/>
                </a:cubicBezTo>
                <a:close/>
              </a:path>
            </a:pathLst>
          </a:custGeom>
          <a:solidFill>
            <a:srgbClr val="0070C0">
              <a:alpha val="49804"/>
            </a:srgbClr>
          </a:solidFill>
        </p:spPr>
        <p:style>
          <a:lnRef idx="2">
            <a:schemeClr val="lt1">
              <a:hueOff val="0"/>
              <a:satOff val="0"/>
              <a:lumOff val="0"/>
              <a:alphaOff val="0"/>
            </a:schemeClr>
          </a:lnRef>
          <a:fillRef idx="1">
            <a:scrgbClr r="0" g="0" b="0"/>
          </a:fillRef>
          <a:effectRef idx="0">
            <a:schemeClr val="accent5">
              <a:alpha val="50000"/>
              <a:hueOff val="-965506"/>
              <a:satOff val="-2488"/>
              <a:lumOff val="-1681"/>
              <a:alphaOff val="0"/>
            </a:schemeClr>
          </a:effectRef>
          <a:fontRef idx="minor">
            <a:schemeClr val="tx1"/>
          </a:fontRef>
        </p:style>
        <p:txBody>
          <a:bodyPr spcFirstLastPara="0" vert="horz" wrap="square" lIns="407950" tIns="169517" rIns="200738" bIns="169516" numCol="1" spcCol="1270" anchor="ctr" anchorCtr="0">
            <a:noAutofit/>
          </a:bodyPr>
          <a:lstStyle/>
          <a:p>
            <a:pPr lvl="0" algn="ctr" defTabSz="711200">
              <a:lnSpc>
                <a:spcPct val="90000"/>
              </a:lnSpc>
              <a:spcBef>
                <a:spcPct val="0"/>
              </a:spcBef>
              <a:spcAft>
                <a:spcPct val="35000"/>
              </a:spcAft>
            </a:pPr>
            <a:r>
              <a:rPr lang="en-US" sz="1600" b="1" kern="1200" dirty="0"/>
              <a:t>Objective</a:t>
            </a:r>
          </a:p>
          <a:p>
            <a:pPr lvl="0" algn="ctr" defTabSz="711200">
              <a:lnSpc>
                <a:spcPct val="90000"/>
              </a:lnSpc>
              <a:spcBef>
                <a:spcPct val="0"/>
              </a:spcBef>
              <a:spcAft>
                <a:spcPct val="35000"/>
              </a:spcAft>
            </a:pPr>
            <a:r>
              <a:rPr lang="en-US" sz="1600" b="1" kern="1200" dirty="0"/>
              <a:t>Y</a:t>
            </a:r>
          </a:p>
        </p:txBody>
      </p:sp>
      <p:grpSp>
        <p:nvGrpSpPr>
          <p:cNvPr id="20" name="Group 19"/>
          <p:cNvGrpSpPr/>
          <p:nvPr/>
        </p:nvGrpSpPr>
        <p:grpSpPr>
          <a:xfrm>
            <a:off x="4053" y="2162051"/>
            <a:ext cx="3138007" cy="3137525"/>
            <a:chOff x="-112733" y="1415559"/>
            <a:chExt cx="3138007" cy="3137525"/>
          </a:xfrm>
        </p:grpSpPr>
        <p:sp>
          <p:nvSpPr>
            <p:cNvPr id="4" name="Block Arc 3"/>
            <p:cNvSpPr/>
            <p:nvPr/>
          </p:nvSpPr>
          <p:spPr>
            <a:xfrm rot="5400000">
              <a:off x="-112492" y="1415318"/>
              <a:ext cx="3137525" cy="3138007"/>
            </a:xfrm>
            <a:prstGeom prst="blockArc">
              <a:avLst>
                <a:gd name="adj1" fmla="val 13500000"/>
                <a:gd name="adj2" fmla="val 18900000"/>
                <a:gd name="adj3" fmla="val 496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2" name="Freeform 11"/>
            <p:cNvSpPr/>
            <p:nvPr/>
          </p:nvSpPr>
          <p:spPr>
            <a:xfrm>
              <a:off x="707707" y="1830614"/>
              <a:ext cx="994152" cy="994176"/>
            </a:xfrm>
            <a:custGeom>
              <a:avLst/>
              <a:gdLst>
                <a:gd name="connsiteX0" fmla="*/ 0 w 994152"/>
                <a:gd name="connsiteY0" fmla="*/ 497088 h 994176"/>
                <a:gd name="connsiteX1" fmla="*/ 497076 w 994152"/>
                <a:gd name="connsiteY1" fmla="*/ 0 h 994176"/>
                <a:gd name="connsiteX2" fmla="*/ 994152 w 994152"/>
                <a:gd name="connsiteY2" fmla="*/ 497088 h 994176"/>
                <a:gd name="connsiteX3" fmla="*/ 497076 w 994152"/>
                <a:gd name="connsiteY3" fmla="*/ 994176 h 994176"/>
                <a:gd name="connsiteX4" fmla="*/ 0 w 994152"/>
                <a:gd name="connsiteY4" fmla="*/ 497088 h 99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52" h="994176">
                  <a:moveTo>
                    <a:pt x="0" y="497088"/>
                  </a:moveTo>
                  <a:cubicBezTo>
                    <a:pt x="0" y="222554"/>
                    <a:pt x="222549" y="0"/>
                    <a:pt x="497076" y="0"/>
                  </a:cubicBezTo>
                  <a:cubicBezTo>
                    <a:pt x="771603" y="0"/>
                    <a:pt x="994152" y="222554"/>
                    <a:pt x="994152" y="497088"/>
                  </a:cubicBezTo>
                  <a:cubicBezTo>
                    <a:pt x="994152" y="771622"/>
                    <a:pt x="771603" y="994176"/>
                    <a:pt x="497076" y="994176"/>
                  </a:cubicBezTo>
                  <a:cubicBezTo>
                    <a:pt x="222549" y="994176"/>
                    <a:pt x="0" y="771622"/>
                    <a:pt x="0" y="497088"/>
                  </a:cubicBezTo>
                  <a:close/>
                </a:path>
              </a:pathLst>
            </a:custGeom>
            <a:solidFill>
              <a:srgbClr val="C00000">
                <a:alpha val="50000"/>
              </a:srgbClr>
            </a:solidFill>
          </p:spPr>
          <p:style>
            <a:lnRef idx="2">
              <a:schemeClr val="lt1">
                <a:hueOff val="0"/>
                <a:satOff val="0"/>
                <a:lumOff val="0"/>
                <a:alphaOff val="0"/>
              </a:schemeClr>
            </a:lnRef>
            <a:fillRef idx="1">
              <a:scrgbClr r="0" g="0" b="0"/>
            </a:fillRef>
            <a:effectRef idx="0">
              <a:schemeClr val="accent5">
                <a:alpha val="50000"/>
                <a:hueOff val="-1931012"/>
                <a:satOff val="-4977"/>
                <a:lumOff val="-3361"/>
                <a:alphaOff val="0"/>
              </a:schemeClr>
            </a:effectRef>
            <a:fontRef idx="minor">
              <a:schemeClr val="tx1"/>
            </a:fontRef>
          </p:style>
          <p:txBody>
            <a:bodyPr spcFirstLastPara="0" vert="horz" wrap="square" lIns="221790" tIns="221794" rIns="221790" bIns="221794" numCol="1" spcCol="1270" anchor="ctr" anchorCtr="0">
              <a:noAutofit/>
            </a:bodyPr>
            <a:lstStyle/>
            <a:p>
              <a:pPr lvl="0" algn="ctr" defTabSz="889000">
                <a:lnSpc>
                  <a:spcPct val="90000"/>
                </a:lnSpc>
                <a:spcBef>
                  <a:spcPct val="0"/>
                </a:spcBef>
                <a:spcAft>
                  <a:spcPct val="35000"/>
                </a:spcAft>
              </a:pPr>
              <a:r>
                <a:rPr lang="en-US" sz="2000" b="1" kern="1200" dirty="0"/>
                <a:t>skills</a:t>
              </a:r>
            </a:p>
          </p:txBody>
        </p:sp>
        <p:sp>
          <p:nvSpPr>
            <p:cNvPr id="13" name="Oval 12"/>
            <p:cNvSpPr/>
            <p:nvPr/>
          </p:nvSpPr>
          <p:spPr>
            <a:xfrm>
              <a:off x="341047" y="2661789"/>
              <a:ext cx="488335" cy="488140"/>
            </a:xfrm>
            <a:prstGeom prst="ellipse">
              <a:avLst/>
            </a:prstGeom>
            <a:solidFill>
              <a:srgbClr val="0070C0">
                <a:alpha val="50000"/>
              </a:srgbClr>
            </a:solidFill>
          </p:spPr>
          <p:style>
            <a:lnRef idx="2">
              <a:schemeClr val="lt1">
                <a:hueOff val="0"/>
                <a:satOff val="0"/>
                <a:lumOff val="0"/>
                <a:alphaOff val="0"/>
              </a:schemeClr>
            </a:lnRef>
            <a:fillRef idx="1">
              <a:scrgbClr r="0" g="0" b="0"/>
            </a:fillRef>
            <a:effectRef idx="0">
              <a:schemeClr val="accent5">
                <a:alpha val="50000"/>
                <a:hueOff val="-2896518"/>
                <a:satOff val="-7465"/>
                <a:lumOff val="-5042"/>
                <a:alphaOff val="0"/>
              </a:schemeClr>
            </a:effectRef>
            <a:fontRef idx="minor">
              <a:schemeClr val="tx1"/>
            </a:fontRef>
          </p:style>
        </p:sp>
        <p:sp>
          <p:nvSpPr>
            <p:cNvPr id="14" name="Oval 13"/>
            <p:cNvSpPr/>
            <p:nvPr/>
          </p:nvSpPr>
          <p:spPr>
            <a:xfrm>
              <a:off x="1783443" y="2026172"/>
              <a:ext cx="284143" cy="283957"/>
            </a:xfrm>
            <a:prstGeom prst="ellipse">
              <a:avLst/>
            </a:prstGeom>
            <a:solidFill>
              <a:srgbClr val="F41AC5">
                <a:alpha val="49804"/>
              </a:srgbClr>
            </a:solidFill>
          </p:spPr>
          <p:style>
            <a:lnRef idx="2">
              <a:schemeClr val="lt1">
                <a:hueOff val="0"/>
                <a:satOff val="0"/>
                <a:lumOff val="0"/>
                <a:alphaOff val="0"/>
              </a:schemeClr>
            </a:lnRef>
            <a:fillRef idx="1">
              <a:scrgbClr r="0" g="0" b="0"/>
            </a:fillRef>
            <a:effectRef idx="0">
              <a:schemeClr val="accent5">
                <a:alpha val="50000"/>
                <a:hueOff val="-3862025"/>
                <a:satOff val="-9954"/>
                <a:lumOff val="-6723"/>
                <a:alphaOff val="0"/>
              </a:schemeClr>
            </a:effectRef>
            <a:fontRef idx="minor">
              <a:schemeClr val="tx1"/>
            </a:fontRef>
          </p:style>
        </p:sp>
        <p:sp>
          <p:nvSpPr>
            <p:cNvPr id="15" name="Freeform 14"/>
            <p:cNvSpPr/>
            <p:nvPr/>
          </p:nvSpPr>
          <p:spPr>
            <a:xfrm>
              <a:off x="1508710" y="2304789"/>
              <a:ext cx="1332432" cy="1233404"/>
            </a:xfrm>
            <a:custGeom>
              <a:avLst/>
              <a:gdLst>
                <a:gd name="connsiteX0" fmla="*/ 0 w 1332432"/>
                <a:gd name="connsiteY0" fmla="*/ 616702 h 1233404"/>
                <a:gd name="connsiteX1" fmla="*/ 666216 w 1332432"/>
                <a:gd name="connsiteY1" fmla="*/ 0 h 1233404"/>
                <a:gd name="connsiteX2" fmla="*/ 1332432 w 1332432"/>
                <a:gd name="connsiteY2" fmla="*/ 616702 h 1233404"/>
                <a:gd name="connsiteX3" fmla="*/ 666216 w 1332432"/>
                <a:gd name="connsiteY3" fmla="*/ 1233404 h 1233404"/>
                <a:gd name="connsiteX4" fmla="*/ 0 w 1332432"/>
                <a:gd name="connsiteY4" fmla="*/ 616702 h 123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432" h="1233404">
                  <a:moveTo>
                    <a:pt x="0" y="616702"/>
                  </a:moveTo>
                  <a:cubicBezTo>
                    <a:pt x="0" y="276107"/>
                    <a:pt x="298275" y="0"/>
                    <a:pt x="666216" y="0"/>
                  </a:cubicBezTo>
                  <a:cubicBezTo>
                    <a:pt x="1034157" y="0"/>
                    <a:pt x="1332432" y="276107"/>
                    <a:pt x="1332432" y="616702"/>
                  </a:cubicBezTo>
                  <a:cubicBezTo>
                    <a:pt x="1332432" y="957297"/>
                    <a:pt x="1034157" y="1233404"/>
                    <a:pt x="666216" y="1233404"/>
                  </a:cubicBezTo>
                  <a:cubicBezTo>
                    <a:pt x="298275" y="1233404"/>
                    <a:pt x="0" y="957297"/>
                    <a:pt x="0" y="616702"/>
                  </a:cubicBezTo>
                  <a:close/>
                </a:path>
              </a:pathLst>
            </a:custGeom>
            <a:solidFill>
              <a:srgbClr val="00B050">
                <a:alpha val="50000"/>
              </a:srgbClr>
            </a:solidFill>
          </p:spPr>
          <p:style>
            <a:lnRef idx="2">
              <a:schemeClr val="lt1">
                <a:hueOff val="0"/>
                <a:satOff val="0"/>
                <a:lumOff val="0"/>
                <a:alphaOff val="0"/>
              </a:schemeClr>
            </a:lnRef>
            <a:fillRef idx="1">
              <a:scrgbClr r="0" g="0" b="0"/>
            </a:fillRef>
            <a:effectRef idx="0">
              <a:schemeClr val="accent5">
                <a:alpha val="50000"/>
                <a:hueOff val="-4827531"/>
                <a:satOff val="-12442"/>
                <a:lumOff val="-8404"/>
                <a:alphaOff val="0"/>
              </a:schemeClr>
            </a:effectRef>
            <a:fontRef idx="minor">
              <a:schemeClr val="tx1"/>
            </a:fontRef>
          </p:style>
          <p:txBody>
            <a:bodyPr spcFirstLastPara="0" vert="horz" wrap="square" lIns="248470" tIns="233968" rIns="248470" bIns="233968" numCol="1" spcCol="1270" anchor="ctr" anchorCtr="0">
              <a:noAutofit/>
            </a:bodyPr>
            <a:lstStyle/>
            <a:p>
              <a:pPr lvl="0" algn="ctr" defTabSz="622300">
                <a:lnSpc>
                  <a:spcPct val="90000"/>
                </a:lnSpc>
                <a:spcBef>
                  <a:spcPct val="0"/>
                </a:spcBef>
                <a:spcAft>
                  <a:spcPct val="35000"/>
                </a:spcAft>
              </a:pPr>
              <a:r>
                <a:rPr lang="en-US" sz="1400" b="1" kern="1200" dirty="0"/>
                <a:t>knowledge</a:t>
              </a:r>
            </a:p>
          </p:txBody>
        </p:sp>
        <p:sp>
          <p:nvSpPr>
            <p:cNvPr id="16" name="Oval 15"/>
            <p:cNvSpPr/>
            <p:nvPr/>
          </p:nvSpPr>
          <p:spPr>
            <a:xfrm>
              <a:off x="1781811" y="3479381"/>
              <a:ext cx="284143" cy="283957"/>
            </a:xfrm>
            <a:prstGeom prst="ellipse">
              <a:avLst/>
            </a:prstGeom>
            <a:solidFill>
              <a:srgbClr val="0EDEEE">
                <a:alpha val="49804"/>
              </a:srgbClr>
            </a:solidFill>
          </p:spPr>
          <p:style>
            <a:lnRef idx="2">
              <a:schemeClr val="lt1">
                <a:hueOff val="0"/>
                <a:satOff val="0"/>
                <a:lumOff val="0"/>
                <a:alphaOff val="0"/>
              </a:schemeClr>
            </a:lnRef>
            <a:fillRef idx="1">
              <a:scrgbClr r="0" g="0" b="0"/>
            </a:fillRef>
            <a:effectRef idx="0">
              <a:schemeClr val="accent5">
                <a:alpha val="50000"/>
                <a:hueOff val="-5793037"/>
                <a:satOff val="-14931"/>
                <a:lumOff val="-10084"/>
                <a:alphaOff val="0"/>
              </a:schemeClr>
            </a:effectRef>
            <a:fontRef idx="minor">
              <a:schemeClr val="tx1"/>
            </a:fontRef>
          </p:style>
        </p:sp>
        <p:sp>
          <p:nvSpPr>
            <p:cNvPr id="17" name="Freeform 16"/>
            <p:cNvSpPr/>
            <p:nvPr/>
          </p:nvSpPr>
          <p:spPr>
            <a:xfrm>
              <a:off x="586454" y="2833208"/>
              <a:ext cx="1272087" cy="1239140"/>
            </a:xfrm>
            <a:custGeom>
              <a:avLst/>
              <a:gdLst>
                <a:gd name="connsiteX0" fmla="*/ 0 w 1272087"/>
                <a:gd name="connsiteY0" fmla="*/ 619570 h 1239140"/>
                <a:gd name="connsiteX1" fmla="*/ 636044 w 1272087"/>
                <a:gd name="connsiteY1" fmla="*/ 0 h 1239140"/>
                <a:gd name="connsiteX2" fmla="*/ 1272088 w 1272087"/>
                <a:gd name="connsiteY2" fmla="*/ 619570 h 1239140"/>
                <a:gd name="connsiteX3" fmla="*/ 636044 w 1272087"/>
                <a:gd name="connsiteY3" fmla="*/ 1239140 h 1239140"/>
                <a:gd name="connsiteX4" fmla="*/ 0 w 1272087"/>
                <a:gd name="connsiteY4" fmla="*/ 619570 h 1239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087" h="1239140">
                  <a:moveTo>
                    <a:pt x="0" y="619570"/>
                  </a:moveTo>
                  <a:cubicBezTo>
                    <a:pt x="0" y="277391"/>
                    <a:pt x="284767" y="0"/>
                    <a:pt x="636044" y="0"/>
                  </a:cubicBezTo>
                  <a:cubicBezTo>
                    <a:pt x="987321" y="0"/>
                    <a:pt x="1272088" y="277391"/>
                    <a:pt x="1272088" y="619570"/>
                  </a:cubicBezTo>
                  <a:cubicBezTo>
                    <a:pt x="1272088" y="961749"/>
                    <a:pt x="987321" y="1239140"/>
                    <a:pt x="636044" y="1239140"/>
                  </a:cubicBezTo>
                  <a:cubicBezTo>
                    <a:pt x="284767" y="1239140"/>
                    <a:pt x="0" y="961749"/>
                    <a:pt x="0" y="619570"/>
                  </a:cubicBezTo>
                  <a:close/>
                </a:path>
              </a:pathLst>
            </a:custGeom>
            <a:solidFill>
              <a:srgbClr val="FFC000">
                <a:alpha val="50000"/>
              </a:srgbClr>
            </a:solidFill>
          </p:spPr>
          <p:style>
            <a:lnRef idx="2">
              <a:schemeClr val="lt1">
                <a:hueOff val="0"/>
                <a:satOff val="0"/>
                <a:lumOff val="0"/>
                <a:alphaOff val="0"/>
              </a:schemeClr>
            </a:lnRef>
            <a:fillRef idx="1">
              <a:scrgbClr r="0" g="0" b="0"/>
            </a:fillRef>
            <a:effectRef idx="0">
              <a:schemeClr val="accent5">
                <a:alpha val="50000"/>
                <a:hueOff val="-6758543"/>
                <a:satOff val="-17419"/>
                <a:lumOff val="-11765"/>
                <a:alphaOff val="0"/>
              </a:schemeClr>
            </a:effectRef>
            <a:fontRef idx="minor">
              <a:schemeClr val="tx1"/>
            </a:fontRef>
          </p:style>
          <p:txBody>
            <a:bodyPr spcFirstLastPara="0" vert="horz" wrap="square" lIns="254873" tIns="250048" rIns="254873" bIns="250048" numCol="1" spcCol="1270" anchor="ctr" anchorCtr="0">
              <a:noAutofit/>
            </a:bodyPr>
            <a:lstStyle/>
            <a:p>
              <a:pPr lvl="0" algn="ctr" defTabSz="800100">
                <a:lnSpc>
                  <a:spcPct val="90000"/>
                </a:lnSpc>
                <a:spcBef>
                  <a:spcPct val="0"/>
                </a:spcBef>
                <a:spcAft>
                  <a:spcPct val="35000"/>
                </a:spcAft>
              </a:pPr>
              <a:r>
                <a:rPr lang="en-US" sz="1800" b="1" kern="1200" dirty="0"/>
                <a:t>habits of mind</a:t>
              </a:r>
            </a:p>
          </p:txBody>
        </p:sp>
      </p:grpSp>
      <p:sp>
        <p:nvSpPr>
          <p:cNvPr id="18" name="Freeform 17"/>
          <p:cNvSpPr/>
          <p:nvPr/>
        </p:nvSpPr>
        <p:spPr>
          <a:xfrm>
            <a:off x="5604351" y="1810510"/>
            <a:ext cx="1832482" cy="1832151"/>
          </a:xfrm>
          <a:custGeom>
            <a:avLst/>
            <a:gdLst>
              <a:gd name="connsiteX0" fmla="*/ 0 w 1832482"/>
              <a:gd name="connsiteY0" fmla="*/ 916076 h 1832151"/>
              <a:gd name="connsiteX1" fmla="*/ 916241 w 1832482"/>
              <a:gd name="connsiteY1" fmla="*/ 0 h 1832151"/>
              <a:gd name="connsiteX2" fmla="*/ 1832482 w 1832482"/>
              <a:gd name="connsiteY2" fmla="*/ 916076 h 1832151"/>
              <a:gd name="connsiteX3" fmla="*/ 916241 w 1832482"/>
              <a:gd name="connsiteY3" fmla="*/ 1832152 h 1832151"/>
              <a:gd name="connsiteX4" fmla="*/ 0 w 1832482"/>
              <a:gd name="connsiteY4" fmla="*/ 916076 h 1832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2482" h="1832151">
                <a:moveTo>
                  <a:pt x="0" y="916076"/>
                </a:moveTo>
                <a:cubicBezTo>
                  <a:pt x="0" y="410141"/>
                  <a:pt x="410215" y="0"/>
                  <a:pt x="916241" y="0"/>
                </a:cubicBezTo>
                <a:cubicBezTo>
                  <a:pt x="1422267" y="0"/>
                  <a:pt x="1832482" y="410141"/>
                  <a:pt x="1832482" y="916076"/>
                </a:cubicBezTo>
                <a:cubicBezTo>
                  <a:pt x="1832482" y="1422011"/>
                  <a:pt x="1422267" y="1832152"/>
                  <a:pt x="916241" y="1832152"/>
                </a:cubicBezTo>
                <a:cubicBezTo>
                  <a:pt x="410215" y="1832152"/>
                  <a:pt x="0" y="1422011"/>
                  <a:pt x="0" y="916076"/>
                </a:cubicBezTo>
                <a:close/>
              </a:path>
            </a:pathLst>
          </a:custGeom>
          <a:solidFill>
            <a:srgbClr val="7030A0"/>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329321" tIns="329272" rIns="329321" bIns="329272" numCol="1" spcCol="1270" anchor="ctr" anchorCtr="0">
            <a:noAutofit/>
          </a:bodyPr>
          <a:lstStyle/>
          <a:p>
            <a:pPr lvl="0" algn="ctr" defTabSz="711200">
              <a:lnSpc>
                <a:spcPct val="90000"/>
              </a:lnSpc>
              <a:spcBef>
                <a:spcPct val="0"/>
              </a:spcBef>
              <a:spcAft>
                <a:spcPct val="35000"/>
              </a:spcAft>
            </a:pPr>
            <a:r>
              <a:rPr lang="en-US" sz="1600" kern="1200"/>
              <a:t>Successful Students can do this</a:t>
            </a:r>
          </a:p>
        </p:txBody>
      </p:sp>
      <p:sp>
        <p:nvSpPr>
          <p:cNvPr id="19" name="Freeform 18"/>
          <p:cNvSpPr/>
          <p:nvPr/>
        </p:nvSpPr>
        <p:spPr>
          <a:xfrm>
            <a:off x="458915" y="5087786"/>
            <a:ext cx="2382227" cy="627706"/>
          </a:xfrm>
          <a:custGeom>
            <a:avLst/>
            <a:gdLst>
              <a:gd name="connsiteX0" fmla="*/ 0 w 2382227"/>
              <a:gd name="connsiteY0" fmla="*/ 0 h 627706"/>
              <a:gd name="connsiteX1" fmla="*/ 2382227 w 2382227"/>
              <a:gd name="connsiteY1" fmla="*/ 0 h 627706"/>
              <a:gd name="connsiteX2" fmla="*/ 2382227 w 2382227"/>
              <a:gd name="connsiteY2" fmla="*/ 627706 h 627706"/>
              <a:gd name="connsiteX3" fmla="*/ 0 w 2382227"/>
              <a:gd name="connsiteY3" fmla="*/ 627706 h 627706"/>
              <a:gd name="connsiteX4" fmla="*/ 0 w 2382227"/>
              <a:gd name="connsiteY4" fmla="*/ 0 h 627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2227" h="627706">
                <a:moveTo>
                  <a:pt x="0" y="0"/>
                </a:moveTo>
                <a:lnTo>
                  <a:pt x="2382227" y="0"/>
                </a:lnTo>
                <a:lnTo>
                  <a:pt x="2382227" y="627706"/>
                </a:lnTo>
                <a:lnTo>
                  <a:pt x="0" y="6277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Learning Targets derived from course objectives</a:t>
            </a:r>
          </a:p>
        </p:txBody>
      </p:sp>
      <p:grpSp>
        <p:nvGrpSpPr>
          <p:cNvPr id="21" name="Group 20"/>
          <p:cNvGrpSpPr/>
          <p:nvPr/>
        </p:nvGrpSpPr>
        <p:grpSpPr>
          <a:xfrm>
            <a:off x="56492" y="-171954"/>
            <a:ext cx="3138007" cy="3137525"/>
            <a:chOff x="-112733" y="1415559"/>
            <a:chExt cx="3138007" cy="3137525"/>
          </a:xfrm>
        </p:grpSpPr>
        <p:sp>
          <p:nvSpPr>
            <p:cNvPr id="22" name="Block Arc 21"/>
            <p:cNvSpPr/>
            <p:nvPr/>
          </p:nvSpPr>
          <p:spPr>
            <a:xfrm rot="5400000">
              <a:off x="-112492" y="1415318"/>
              <a:ext cx="3137525" cy="3138007"/>
            </a:xfrm>
            <a:prstGeom prst="blockArc">
              <a:avLst>
                <a:gd name="adj1" fmla="val 13500000"/>
                <a:gd name="adj2" fmla="val 18900000"/>
                <a:gd name="adj3" fmla="val 496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23" name="Freeform 22"/>
            <p:cNvSpPr/>
            <p:nvPr/>
          </p:nvSpPr>
          <p:spPr>
            <a:xfrm>
              <a:off x="707707" y="1830614"/>
              <a:ext cx="994152" cy="994176"/>
            </a:xfrm>
            <a:custGeom>
              <a:avLst/>
              <a:gdLst>
                <a:gd name="connsiteX0" fmla="*/ 0 w 994152"/>
                <a:gd name="connsiteY0" fmla="*/ 497088 h 994176"/>
                <a:gd name="connsiteX1" fmla="*/ 497076 w 994152"/>
                <a:gd name="connsiteY1" fmla="*/ 0 h 994176"/>
                <a:gd name="connsiteX2" fmla="*/ 994152 w 994152"/>
                <a:gd name="connsiteY2" fmla="*/ 497088 h 994176"/>
                <a:gd name="connsiteX3" fmla="*/ 497076 w 994152"/>
                <a:gd name="connsiteY3" fmla="*/ 994176 h 994176"/>
                <a:gd name="connsiteX4" fmla="*/ 0 w 994152"/>
                <a:gd name="connsiteY4" fmla="*/ 497088 h 994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52" h="994176">
                  <a:moveTo>
                    <a:pt x="0" y="497088"/>
                  </a:moveTo>
                  <a:cubicBezTo>
                    <a:pt x="0" y="222554"/>
                    <a:pt x="222549" y="0"/>
                    <a:pt x="497076" y="0"/>
                  </a:cubicBezTo>
                  <a:cubicBezTo>
                    <a:pt x="771603" y="0"/>
                    <a:pt x="994152" y="222554"/>
                    <a:pt x="994152" y="497088"/>
                  </a:cubicBezTo>
                  <a:cubicBezTo>
                    <a:pt x="994152" y="771622"/>
                    <a:pt x="771603" y="994176"/>
                    <a:pt x="497076" y="994176"/>
                  </a:cubicBezTo>
                  <a:cubicBezTo>
                    <a:pt x="222549" y="994176"/>
                    <a:pt x="0" y="771622"/>
                    <a:pt x="0" y="497088"/>
                  </a:cubicBezTo>
                  <a:close/>
                </a:path>
              </a:pathLst>
            </a:custGeom>
            <a:solidFill>
              <a:srgbClr val="C00000">
                <a:alpha val="50000"/>
              </a:srgbClr>
            </a:solidFill>
          </p:spPr>
          <p:style>
            <a:lnRef idx="2">
              <a:schemeClr val="lt1">
                <a:hueOff val="0"/>
                <a:satOff val="0"/>
                <a:lumOff val="0"/>
                <a:alphaOff val="0"/>
              </a:schemeClr>
            </a:lnRef>
            <a:fillRef idx="1">
              <a:scrgbClr r="0" g="0" b="0"/>
            </a:fillRef>
            <a:effectRef idx="0">
              <a:schemeClr val="accent5">
                <a:alpha val="50000"/>
                <a:hueOff val="-1931012"/>
                <a:satOff val="-4977"/>
                <a:lumOff val="-3361"/>
                <a:alphaOff val="0"/>
              </a:schemeClr>
            </a:effectRef>
            <a:fontRef idx="minor">
              <a:schemeClr val="tx1"/>
            </a:fontRef>
          </p:style>
          <p:txBody>
            <a:bodyPr spcFirstLastPara="0" vert="horz" wrap="square" lIns="221790" tIns="221794" rIns="221790" bIns="221794" numCol="1" spcCol="1270" anchor="ctr" anchorCtr="0">
              <a:noAutofit/>
            </a:bodyPr>
            <a:lstStyle/>
            <a:p>
              <a:pPr lvl="0" algn="ctr" defTabSz="889000">
                <a:lnSpc>
                  <a:spcPct val="90000"/>
                </a:lnSpc>
                <a:spcBef>
                  <a:spcPct val="0"/>
                </a:spcBef>
                <a:spcAft>
                  <a:spcPct val="35000"/>
                </a:spcAft>
              </a:pPr>
              <a:r>
                <a:rPr lang="en-US" sz="2000" b="1" kern="1200" dirty="0"/>
                <a:t>skills</a:t>
              </a:r>
            </a:p>
          </p:txBody>
        </p:sp>
        <p:sp>
          <p:nvSpPr>
            <p:cNvPr id="24" name="Oval 23"/>
            <p:cNvSpPr/>
            <p:nvPr/>
          </p:nvSpPr>
          <p:spPr>
            <a:xfrm>
              <a:off x="341047" y="2661789"/>
              <a:ext cx="488335" cy="488140"/>
            </a:xfrm>
            <a:prstGeom prst="ellipse">
              <a:avLst/>
            </a:prstGeom>
            <a:solidFill>
              <a:srgbClr val="0070C0">
                <a:alpha val="50000"/>
              </a:srgbClr>
            </a:solidFill>
          </p:spPr>
          <p:style>
            <a:lnRef idx="2">
              <a:schemeClr val="lt1">
                <a:hueOff val="0"/>
                <a:satOff val="0"/>
                <a:lumOff val="0"/>
                <a:alphaOff val="0"/>
              </a:schemeClr>
            </a:lnRef>
            <a:fillRef idx="1">
              <a:scrgbClr r="0" g="0" b="0"/>
            </a:fillRef>
            <a:effectRef idx="0">
              <a:schemeClr val="accent5">
                <a:alpha val="50000"/>
                <a:hueOff val="-2896518"/>
                <a:satOff val="-7465"/>
                <a:lumOff val="-5042"/>
                <a:alphaOff val="0"/>
              </a:schemeClr>
            </a:effectRef>
            <a:fontRef idx="minor">
              <a:schemeClr val="tx1"/>
            </a:fontRef>
          </p:style>
        </p:sp>
        <p:sp>
          <p:nvSpPr>
            <p:cNvPr id="25" name="Oval 24"/>
            <p:cNvSpPr/>
            <p:nvPr/>
          </p:nvSpPr>
          <p:spPr>
            <a:xfrm>
              <a:off x="1783443" y="2026172"/>
              <a:ext cx="284143" cy="283957"/>
            </a:xfrm>
            <a:prstGeom prst="ellipse">
              <a:avLst/>
            </a:prstGeom>
            <a:solidFill>
              <a:srgbClr val="F41AC5">
                <a:alpha val="49804"/>
              </a:srgbClr>
            </a:solidFill>
          </p:spPr>
          <p:style>
            <a:lnRef idx="2">
              <a:schemeClr val="lt1">
                <a:hueOff val="0"/>
                <a:satOff val="0"/>
                <a:lumOff val="0"/>
                <a:alphaOff val="0"/>
              </a:schemeClr>
            </a:lnRef>
            <a:fillRef idx="1">
              <a:scrgbClr r="0" g="0" b="0"/>
            </a:fillRef>
            <a:effectRef idx="0">
              <a:schemeClr val="accent5">
                <a:alpha val="50000"/>
                <a:hueOff val="-3862025"/>
                <a:satOff val="-9954"/>
                <a:lumOff val="-6723"/>
                <a:alphaOff val="0"/>
              </a:schemeClr>
            </a:effectRef>
            <a:fontRef idx="minor">
              <a:schemeClr val="tx1"/>
            </a:fontRef>
          </p:style>
        </p:sp>
        <p:sp>
          <p:nvSpPr>
            <p:cNvPr id="26" name="Freeform 25"/>
            <p:cNvSpPr/>
            <p:nvPr/>
          </p:nvSpPr>
          <p:spPr>
            <a:xfrm>
              <a:off x="1508710" y="2304789"/>
              <a:ext cx="1332432" cy="1233404"/>
            </a:xfrm>
            <a:custGeom>
              <a:avLst/>
              <a:gdLst>
                <a:gd name="connsiteX0" fmla="*/ 0 w 1332432"/>
                <a:gd name="connsiteY0" fmla="*/ 616702 h 1233404"/>
                <a:gd name="connsiteX1" fmla="*/ 666216 w 1332432"/>
                <a:gd name="connsiteY1" fmla="*/ 0 h 1233404"/>
                <a:gd name="connsiteX2" fmla="*/ 1332432 w 1332432"/>
                <a:gd name="connsiteY2" fmla="*/ 616702 h 1233404"/>
                <a:gd name="connsiteX3" fmla="*/ 666216 w 1332432"/>
                <a:gd name="connsiteY3" fmla="*/ 1233404 h 1233404"/>
                <a:gd name="connsiteX4" fmla="*/ 0 w 1332432"/>
                <a:gd name="connsiteY4" fmla="*/ 616702 h 1233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432" h="1233404">
                  <a:moveTo>
                    <a:pt x="0" y="616702"/>
                  </a:moveTo>
                  <a:cubicBezTo>
                    <a:pt x="0" y="276107"/>
                    <a:pt x="298275" y="0"/>
                    <a:pt x="666216" y="0"/>
                  </a:cubicBezTo>
                  <a:cubicBezTo>
                    <a:pt x="1034157" y="0"/>
                    <a:pt x="1332432" y="276107"/>
                    <a:pt x="1332432" y="616702"/>
                  </a:cubicBezTo>
                  <a:cubicBezTo>
                    <a:pt x="1332432" y="957297"/>
                    <a:pt x="1034157" y="1233404"/>
                    <a:pt x="666216" y="1233404"/>
                  </a:cubicBezTo>
                  <a:cubicBezTo>
                    <a:pt x="298275" y="1233404"/>
                    <a:pt x="0" y="957297"/>
                    <a:pt x="0" y="616702"/>
                  </a:cubicBezTo>
                  <a:close/>
                </a:path>
              </a:pathLst>
            </a:custGeom>
            <a:solidFill>
              <a:srgbClr val="00B050">
                <a:alpha val="50000"/>
              </a:srgbClr>
            </a:solidFill>
          </p:spPr>
          <p:style>
            <a:lnRef idx="2">
              <a:schemeClr val="lt1">
                <a:hueOff val="0"/>
                <a:satOff val="0"/>
                <a:lumOff val="0"/>
                <a:alphaOff val="0"/>
              </a:schemeClr>
            </a:lnRef>
            <a:fillRef idx="1">
              <a:scrgbClr r="0" g="0" b="0"/>
            </a:fillRef>
            <a:effectRef idx="0">
              <a:schemeClr val="accent5">
                <a:alpha val="50000"/>
                <a:hueOff val="-4827531"/>
                <a:satOff val="-12442"/>
                <a:lumOff val="-8404"/>
                <a:alphaOff val="0"/>
              </a:schemeClr>
            </a:effectRef>
            <a:fontRef idx="minor">
              <a:schemeClr val="tx1"/>
            </a:fontRef>
          </p:style>
          <p:txBody>
            <a:bodyPr spcFirstLastPara="0" vert="horz" wrap="square" lIns="248470" tIns="233968" rIns="248470" bIns="233968" numCol="1" spcCol="1270" anchor="ctr" anchorCtr="0">
              <a:noAutofit/>
            </a:bodyPr>
            <a:lstStyle/>
            <a:p>
              <a:pPr lvl="0" algn="ctr" defTabSz="622300">
                <a:lnSpc>
                  <a:spcPct val="90000"/>
                </a:lnSpc>
                <a:spcBef>
                  <a:spcPct val="0"/>
                </a:spcBef>
                <a:spcAft>
                  <a:spcPct val="35000"/>
                </a:spcAft>
              </a:pPr>
              <a:r>
                <a:rPr lang="en-US" sz="1400" b="1" kern="1200" dirty="0"/>
                <a:t>knowledge</a:t>
              </a:r>
            </a:p>
          </p:txBody>
        </p:sp>
        <p:sp>
          <p:nvSpPr>
            <p:cNvPr id="27" name="Oval 26"/>
            <p:cNvSpPr/>
            <p:nvPr/>
          </p:nvSpPr>
          <p:spPr>
            <a:xfrm>
              <a:off x="1781811" y="3479381"/>
              <a:ext cx="284143" cy="283957"/>
            </a:xfrm>
            <a:prstGeom prst="ellipse">
              <a:avLst/>
            </a:prstGeom>
            <a:solidFill>
              <a:srgbClr val="0EDEEE">
                <a:alpha val="49804"/>
              </a:srgbClr>
            </a:solidFill>
          </p:spPr>
          <p:style>
            <a:lnRef idx="2">
              <a:schemeClr val="lt1">
                <a:hueOff val="0"/>
                <a:satOff val="0"/>
                <a:lumOff val="0"/>
                <a:alphaOff val="0"/>
              </a:schemeClr>
            </a:lnRef>
            <a:fillRef idx="1">
              <a:scrgbClr r="0" g="0" b="0"/>
            </a:fillRef>
            <a:effectRef idx="0">
              <a:schemeClr val="accent5">
                <a:alpha val="50000"/>
                <a:hueOff val="-5793037"/>
                <a:satOff val="-14931"/>
                <a:lumOff val="-10084"/>
                <a:alphaOff val="0"/>
              </a:schemeClr>
            </a:effectRef>
            <a:fontRef idx="minor">
              <a:schemeClr val="tx1"/>
            </a:fontRef>
          </p:style>
        </p:sp>
        <p:sp>
          <p:nvSpPr>
            <p:cNvPr id="28" name="Freeform 27"/>
            <p:cNvSpPr/>
            <p:nvPr/>
          </p:nvSpPr>
          <p:spPr>
            <a:xfrm>
              <a:off x="586454" y="2833208"/>
              <a:ext cx="1272087" cy="1239140"/>
            </a:xfrm>
            <a:custGeom>
              <a:avLst/>
              <a:gdLst>
                <a:gd name="connsiteX0" fmla="*/ 0 w 1272087"/>
                <a:gd name="connsiteY0" fmla="*/ 619570 h 1239140"/>
                <a:gd name="connsiteX1" fmla="*/ 636044 w 1272087"/>
                <a:gd name="connsiteY1" fmla="*/ 0 h 1239140"/>
                <a:gd name="connsiteX2" fmla="*/ 1272088 w 1272087"/>
                <a:gd name="connsiteY2" fmla="*/ 619570 h 1239140"/>
                <a:gd name="connsiteX3" fmla="*/ 636044 w 1272087"/>
                <a:gd name="connsiteY3" fmla="*/ 1239140 h 1239140"/>
                <a:gd name="connsiteX4" fmla="*/ 0 w 1272087"/>
                <a:gd name="connsiteY4" fmla="*/ 619570 h 1239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087" h="1239140">
                  <a:moveTo>
                    <a:pt x="0" y="619570"/>
                  </a:moveTo>
                  <a:cubicBezTo>
                    <a:pt x="0" y="277391"/>
                    <a:pt x="284767" y="0"/>
                    <a:pt x="636044" y="0"/>
                  </a:cubicBezTo>
                  <a:cubicBezTo>
                    <a:pt x="987321" y="0"/>
                    <a:pt x="1272088" y="277391"/>
                    <a:pt x="1272088" y="619570"/>
                  </a:cubicBezTo>
                  <a:cubicBezTo>
                    <a:pt x="1272088" y="961749"/>
                    <a:pt x="987321" y="1239140"/>
                    <a:pt x="636044" y="1239140"/>
                  </a:cubicBezTo>
                  <a:cubicBezTo>
                    <a:pt x="284767" y="1239140"/>
                    <a:pt x="0" y="961749"/>
                    <a:pt x="0" y="619570"/>
                  </a:cubicBezTo>
                  <a:close/>
                </a:path>
              </a:pathLst>
            </a:custGeom>
            <a:solidFill>
              <a:srgbClr val="FFC000">
                <a:alpha val="50000"/>
              </a:srgbClr>
            </a:solidFill>
          </p:spPr>
          <p:style>
            <a:lnRef idx="2">
              <a:schemeClr val="lt1">
                <a:hueOff val="0"/>
                <a:satOff val="0"/>
                <a:lumOff val="0"/>
                <a:alphaOff val="0"/>
              </a:schemeClr>
            </a:lnRef>
            <a:fillRef idx="1">
              <a:scrgbClr r="0" g="0" b="0"/>
            </a:fillRef>
            <a:effectRef idx="0">
              <a:schemeClr val="accent5">
                <a:alpha val="50000"/>
                <a:hueOff val="-6758543"/>
                <a:satOff val="-17419"/>
                <a:lumOff val="-11765"/>
                <a:alphaOff val="0"/>
              </a:schemeClr>
            </a:effectRef>
            <a:fontRef idx="minor">
              <a:schemeClr val="tx1"/>
            </a:fontRef>
          </p:style>
          <p:txBody>
            <a:bodyPr spcFirstLastPara="0" vert="horz" wrap="square" lIns="254873" tIns="250048" rIns="254873" bIns="250048" numCol="1" spcCol="1270" anchor="ctr" anchorCtr="0">
              <a:noAutofit/>
            </a:bodyPr>
            <a:lstStyle/>
            <a:p>
              <a:pPr lvl="0" algn="ctr" defTabSz="800100">
                <a:lnSpc>
                  <a:spcPct val="90000"/>
                </a:lnSpc>
                <a:spcBef>
                  <a:spcPct val="0"/>
                </a:spcBef>
                <a:spcAft>
                  <a:spcPct val="35000"/>
                </a:spcAft>
              </a:pPr>
              <a:r>
                <a:rPr lang="en-US" sz="1800" b="1" kern="1200" dirty="0"/>
                <a:t>habits of mind</a:t>
              </a:r>
            </a:p>
          </p:txBody>
        </p:sp>
      </p:grpSp>
    </p:spTree>
    <p:extLst>
      <p:ext uri="{BB962C8B-B14F-4D97-AF65-F5344CB8AC3E}">
        <p14:creationId xmlns:p14="http://schemas.microsoft.com/office/powerpoint/2010/main" val="21710162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2402697" y="1886974"/>
            <a:ext cx="2415595" cy="2415595"/>
          </a:xfrm>
          <a:custGeom>
            <a:avLst/>
            <a:gdLst>
              <a:gd name="connsiteX0" fmla="*/ 0 w 3220793"/>
              <a:gd name="connsiteY0" fmla="*/ 1610397 h 3220793"/>
              <a:gd name="connsiteX1" fmla="*/ 1610397 w 3220793"/>
              <a:gd name="connsiteY1" fmla="*/ 0 h 3220793"/>
              <a:gd name="connsiteX2" fmla="*/ 3220794 w 3220793"/>
              <a:gd name="connsiteY2" fmla="*/ 1610397 h 3220793"/>
              <a:gd name="connsiteX3" fmla="*/ 1610397 w 3220793"/>
              <a:gd name="connsiteY3" fmla="*/ 3220794 h 3220793"/>
              <a:gd name="connsiteX4" fmla="*/ 0 w 3220793"/>
              <a:gd name="connsiteY4" fmla="*/ 1610397 h 3220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793" h="3220793">
                <a:moveTo>
                  <a:pt x="0" y="1610397"/>
                </a:moveTo>
                <a:cubicBezTo>
                  <a:pt x="0" y="720999"/>
                  <a:pt x="720999" y="0"/>
                  <a:pt x="1610397" y="0"/>
                </a:cubicBezTo>
                <a:cubicBezTo>
                  <a:pt x="2499795" y="0"/>
                  <a:pt x="3220794" y="720999"/>
                  <a:pt x="3220794" y="1610397"/>
                </a:cubicBezTo>
                <a:cubicBezTo>
                  <a:pt x="3220794" y="2499795"/>
                  <a:pt x="2499795" y="3220794"/>
                  <a:pt x="1610397" y="3220794"/>
                </a:cubicBezTo>
                <a:cubicBezTo>
                  <a:pt x="720999" y="3220794"/>
                  <a:pt x="0" y="2499795"/>
                  <a:pt x="0" y="1610397"/>
                </a:cubicBezTo>
                <a:close/>
              </a:path>
            </a:pathLst>
          </a:custGeom>
        </p:spPr>
        <p:style>
          <a:lnRef idx="0">
            <a:schemeClr val="lt1">
              <a:hueOff val="0"/>
              <a:satOff val="0"/>
              <a:lumOff val="0"/>
              <a:alphaOff val="0"/>
            </a:schemeClr>
          </a:lnRef>
          <a:fillRef idx="3">
            <a:schemeClr val="accent6">
              <a:shade val="80000"/>
              <a:alpha val="50000"/>
              <a:hueOff val="0"/>
              <a:satOff val="0"/>
              <a:lumOff val="0"/>
              <a:alphaOff val="0"/>
            </a:schemeClr>
          </a:fillRef>
          <a:effectRef idx="3">
            <a:schemeClr val="accent6">
              <a:shade val="80000"/>
              <a:alpha val="50000"/>
              <a:hueOff val="0"/>
              <a:satOff val="0"/>
              <a:lumOff val="0"/>
              <a:alphaOff val="0"/>
            </a:schemeClr>
          </a:effectRef>
          <a:fontRef idx="minor">
            <a:schemeClr val="tx1"/>
          </a:fontRef>
        </p:style>
        <p:txBody>
          <a:bodyPr spcFirstLastPara="0" vert="horz" wrap="square" lIns="337313" tIns="284850" rIns="685506" bIns="284851" numCol="1" spcCol="1270" anchor="ctr" anchorCtr="0">
            <a:noAutofit/>
          </a:bodyPr>
          <a:lstStyle/>
          <a:p>
            <a:pPr algn="r" defTabSz="1000125">
              <a:lnSpc>
                <a:spcPct val="90000"/>
              </a:lnSpc>
              <a:spcBef>
                <a:spcPct val="0"/>
              </a:spcBef>
            </a:pPr>
            <a:r>
              <a:rPr lang="en-US" sz="2250" dirty="0">
                <a:solidFill>
                  <a:schemeClr val="bg1"/>
                </a:solidFill>
              </a:rPr>
              <a:t>Student Learning</a:t>
            </a:r>
          </a:p>
          <a:p>
            <a:pPr algn="r" defTabSz="1000125">
              <a:spcBef>
                <a:spcPct val="0"/>
              </a:spcBef>
            </a:pPr>
            <a:r>
              <a:rPr lang="en-US" sz="2250" dirty="0">
                <a:solidFill>
                  <a:schemeClr val="bg1"/>
                </a:solidFill>
              </a:rPr>
              <a:t>Behaviors</a:t>
            </a:r>
          </a:p>
          <a:p>
            <a:pPr algn="r" defTabSz="1000125">
              <a:spcBef>
                <a:spcPct val="0"/>
              </a:spcBef>
            </a:pPr>
            <a:r>
              <a:rPr lang="en-US" sz="2250" dirty="0">
                <a:solidFill>
                  <a:schemeClr val="bg1"/>
                </a:solidFill>
              </a:rPr>
              <a:t>&amp; </a:t>
            </a:r>
          </a:p>
          <a:p>
            <a:pPr algn="r" defTabSz="1000125">
              <a:spcBef>
                <a:spcPct val="0"/>
              </a:spcBef>
            </a:pPr>
            <a:r>
              <a:rPr lang="en-US" sz="2250" dirty="0">
                <a:solidFill>
                  <a:schemeClr val="bg1"/>
                </a:solidFill>
              </a:rPr>
              <a:t>Grading</a:t>
            </a:r>
          </a:p>
        </p:txBody>
      </p:sp>
      <p:sp>
        <p:nvSpPr>
          <p:cNvPr id="6" name="Freeform 5"/>
          <p:cNvSpPr/>
          <p:nvPr/>
        </p:nvSpPr>
        <p:spPr>
          <a:xfrm>
            <a:off x="4359791" y="1886974"/>
            <a:ext cx="2464594" cy="2415595"/>
          </a:xfrm>
          <a:custGeom>
            <a:avLst/>
            <a:gdLst>
              <a:gd name="connsiteX0" fmla="*/ 0 w 3220793"/>
              <a:gd name="connsiteY0" fmla="*/ 1610397 h 3220793"/>
              <a:gd name="connsiteX1" fmla="*/ 1610397 w 3220793"/>
              <a:gd name="connsiteY1" fmla="*/ 0 h 3220793"/>
              <a:gd name="connsiteX2" fmla="*/ 3220794 w 3220793"/>
              <a:gd name="connsiteY2" fmla="*/ 1610397 h 3220793"/>
              <a:gd name="connsiteX3" fmla="*/ 1610397 w 3220793"/>
              <a:gd name="connsiteY3" fmla="*/ 3220794 h 3220793"/>
              <a:gd name="connsiteX4" fmla="*/ 0 w 3220793"/>
              <a:gd name="connsiteY4" fmla="*/ 1610397 h 3220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793" h="3220793">
                <a:moveTo>
                  <a:pt x="0" y="1610397"/>
                </a:moveTo>
                <a:cubicBezTo>
                  <a:pt x="0" y="720999"/>
                  <a:pt x="720999" y="0"/>
                  <a:pt x="1610397" y="0"/>
                </a:cubicBezTo>
                <a:cubicBezTo>
                  <a:pt x="2499795" y="0"/>
                  <a:pt x="3220794" y="720999"/>
                  <a:pt x="3220794" y="1610397"/>
                </a:cubicBezTo>
                <a:cubicBezTo>
                  <a:pt x="3220794" y="2499795"/>
                  <a:pt x="2499795" y="3220794"/>
                  <a:pt x="1610397" y="3220794"/>
                </a:cubicBezTo>
                <a:cubicBezTo>
                  <a:pt x="720999" y="3220794"/>
                  <a:pt x="0" y="2499795"/>
                  <a:pt x="0" y="1610397"/>
                </a:cubicBezTo>
                <a:close/>
              </a:path>
            </a:pathLst>
          </a:custGeom>
        </p:spPr>
        <p:style>
          <a:lnRef idx="0">
            <a:schemeClr val="lt1">
              <a:hueOff val="0"/>
              <a:satOff val="0"/>
              <a:lumOff val="0"/>
              <a:alphaOff val="0"/>
            </a:schemeClr>
          </a:lnRef>
          <a:fillRef idx="3">
            <a:schemeClr val="accent6">
              <a:shade val="80000"/>
              <a:alpha val="50000"/>
              <a:hueOff val="-80"/>
              <a:satOff val="-472"/>
              <a:lumOff val="4736"/>
              <a:alphaOff val="30000"/>
            </a:schemeClr>
          </a:fillRef>
          <a:effectRef idx="3">
            <a:schemeClr val="accent6">
              <a:shade val="80000"/>
              <a:alpha val="50000"/>
              <a:hueOff val="-80"/>
              <a:satOff val="-472"/>
              <a:lumOff val="4736"/>
              <a:alphaOff val="30000"/>
            </a:schemeClr>
          </a:effectRef>
          <a:fontRef idx="minor">
            <a:schemeClr val="tx1"/>
          </a:fontRef>
        </p:style>
        <p:txBody>
          <a:bodyPr spcFirstLastPara="0" vert="horz" wrap="square" lIns="685507" tIns="284851" rIns="337313" bIns="284850" numCol="1" spcCol="1270" anchor="ctr" anchorCtr="0">
            <a:noAutofit/>
          </a:bodyPr>
          <a:lstStyle/>
          <a:p>
            <a:pPr defTabSz="1000125">
              <a:lnSpc>
                <a:spcPct val="90000"/>
              </a:lnSpc>
              <a:spcBef>
                <a:spcPct val="0"/>
              </a:spcBef>
              <a:spcAft>
                <a:spcPct val="35000"/>
              </a:spcAft>
            </a:pPr>
            <a:r>
              <a:rPr lang="en-US" sz="2250" b="1" dirty="0"/>
              <a:t>SLO Assessment &amp; Reporting</a:t>
            </a:r>
          </a:p>
        </p:txBody>
      </p:sp>
      <p:sp>
        <p:nvSpPr>
          <p:cNvPr id="7" name="Freeform 6"/>
          <p:cNvSpPr/>
          <p:nvPr/>
        </p:nvSpPr>
        <p:spPr>
          <a:xfrm>
            <a:off x="2289963" y="1046765"/>
            <a:ext cx="4622104" cy="4096011"/>
          </a:xfrm>
          <a:custGeom>
            <a:avLst/>
            <a:gdLst>
              <a:gd name="connsiteX0" fmla="*/ 0 w 3220793"/>
              <a:gd name="connsiteY0" fmla="*/ 1610397 h 3220793"/>
              <a:gd name="connsiteX1" fmla="*/ 1610397 w 3220793"/>
              <a:gd name="connsiteY1" fmla="*/ 0 h 3220793"/>
              <a:gd name="connsiteX2" fmla="*/ 3220794 w 3220793"/>
              <a:gd name="connsiteY2" fmla="*/ 1610397 h 3220793"/>
              <a:gd name="connsiteX3" fmla="*/ 1610397 w 3220793"/>
              <a:gd name="connsiteY3" fmla="*/ 3220794 h 3220793"/>
              <a:gd name="connsiteX4" fmla="*/ 0 w 3220793"/>
              <a:gd name="connsiteY4" fmla="*/ 1610397 h 3220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0793" h="3220793">
                <a:moveTo>
                  <a:pt x="0" y="1610397"/>
                </a:moveTo>
                <a:cubicBezTo>
                  <a:pt x="0" y="720999"/>
                  <a:pt x="720999" y="0"/>
                  <a:pt x="1610397" y="0"/>
                </a:cubicBezTo>
                <a:cubicBezTo>
                  <a:pt x="2499795" y="0"/>
                  <a:pt x="3220794" y="720999"/>
                  <a:pt x="3220794" y="1610397"/>
                </a:cubicBezTo>
                <a:cubicBezTo>
                  <a:pt x="3220794" y="2499795"/>
                  <a:pt x="2499795" y="3220794"/>
                  <a:pt x="1610397" y="3220794"/>
                </a:cubicBezTo>
                <a:cubicBezTo>
                  <a:pt x="720999" y="3220794"/>
                  <a:pt x="0" y="2499795"/>
                  <a:pt x="0" y="1610397"/>
                </a:cubicBezTo>
                <a:close/>
              </a:path>
            </a:pathLst>
          </a:custGeom>
          <a:solidFill>
            <a:srgbClr val="002060"/>
          </a:solidFill>
        </p:spPr>
        <p:style>
          <a:lnRef idx="0">
            <a:schemeClr val="lt1">
              <a:hueOff val="0"/>
              <a:satOff val="0"/>
              <a:lumOff val="0"/>
              <a:alphaOff val="0"/>
            </a:schemeClr>
          </a:lnRef>
          <a:fillRef idx="3">
            <a:schemeClr val="accent6">
              <a:shade val="80000"/>
              <a:alpha val="50000"/>
              <a:hueOff val="0"/>
              <a:satOff val="0"/>
              <a:lumOff val="0"/>
              <a:alphaOff val="0"/>
            </a:schemeClr>
          </a:fillRef>
          <a:effectRef idx="3">
            <a:schemeClr val="accent6">
              <a:shade val="80000"/>
              <a:alpha val="50000"/>
              <a:hueOff val="0"/>
              <a:satOff val="0"/>
              <a:lumOff val="0"/>
              <a:alphaOff val="0"/>
            </a:schemeClr>
          </a:effectRef>
          <a:fontRef idx="minor">
            <a:schemeClr val="tx1"/>
          </a:fontRef>
        </p:style>
        <p:txBody>
          <a:bodyPr spcFirstLastPara="0" vert="horz" wrap="square" lIns="337313" tIns="284850" rIns="685506" bIns="284851" numCol="1" spcCol="1270" anchor="ctr" anchorCtr="0">
            <a:noAutofit/>
          </a:bodyPr>
          <a:lstStyle/>
          <a:p>
            <a:pPr algn="ctr" defTabSz="1000125">
              <a:lnSpc>
                <a:spcPct val="90000"/>
              </a:lnSpc>
              <a:spcBef>
                <a:spcPct val="0"/>
              </a:spcBef>
            </a:pPr>
            <a:r>
              <a:rPr lang="en-US" sz="2800" dirty="0">
                <a:solidFill>
                  <a:schemeClr val="bg1"/>
                </a:solidFill>
              </a:rPr>
              <a:t>Student Learning</a:t>
            </a:r>
          </a:p>
          <a:p>
            <a:pPr algn="ctr" defTabSz="1000125">
              <a:spcBef>
                <a:spcPct val="0"/>
              </a:spcBef>
            </a:pPr>
            <a:r>
              <a:rPr lang="en-US" sz="2800" dirty="0">
                <a:solidFill>
                  <a:schemeClr val="bg1"/>
                </a:solidFill>
              </a:rPr>
              <a:t>Behaviors,</a:t>
            </a:r>
          </a:p>
          <a:p>
            <a:pPr algn="ctr" defTabSz="1000125">
              <a:spcBef>
                <a:spcPct val="0"/>
              </a:spcBef>
            </a:pPr>
            <a:r>
              <a:rPr lang="en-US" sz="2800" dirty="0">
                <a:solidFill>
                  <a:schemeClr val="bg1"/>
                </a:solidFill>
              </a:rPr>
              <a:t>Competency feedback, </a:t>
            </a:r>
          </a:p>
          <a:p>
            <a:pPr algn="ctr" defTabSz="1000125">
              <a:spcBef>
                <a:spcPct val="0"/>
              </a:spcBef>
            </a:pPr>
            <a:r>
              <a:rPr lang="en-US" sz="2800" dirty="0">
                <a:solidFill>
                  <a:schemeClr val="bg1"/>
                </a:solidFill>
              </a:rPr>
              <a:t> &amp; </a:t>
            </a:r>
          </a:p>
          <a:p>
            <a:pPr algn="ctr" defTabSz="1000125">
              <a:spcBef>
                <a:spcPct val="0"/>
              </a:spcBef>
            </a:pPr>
            <a:r>
              <a:rPr lang="en-US" sz="2800" dirty="0">
                <a:solidFill>
                  <a:schemeClr val="bg1"/>
                </a:solidFill>
              </a:rPr>
              <a:t>SLO Assessment</a:t>
            </a:r>
          </a:p>
        </p:txBody>
      </p:sp>
    </p:spTree>
    <p:extLst>
      <p:ext uri="{BB962C8B-B14F-4D97-AF65-F5344CB8AC3E}">
        <p14:creationId xmlns:p14="http://schemas.microsoft.com/office/powerpoint/2010/main" val="198329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7969 -0.01528 L -0.07969 -0.01505 C -0.07205 -0.01597 -0.06458 -0.01597 -0.05694 -0.0169 C -0.0533 -0.01713 -0.04514 -0.02084 -0.04219 -0.02107 L -0.02187 -0.02246 C -0.01927 -0.02292 -0.01684 -0.02361 -0.01406 -0.02385 C 0.02483 -0.02616 0.0191 -0.0257 0.05156 -0.02385 L 0.05399 -0.02107 L 0.05469 -0.02107 L 0.05469 -0.02084 " pathEditMode="relative" rAng="0" ptsTypes="AAAAAAAAAA">
                                      <p:cBhvr>
                                        <p:cTn id="6" dur="2000" fill="hold"/>
                                        <p:tgtEl>
                                          <p:spTgt spid="5"/>
                                        </p:tgtEl>
                                        <p:attrNameLst>
                                          <p:attrName>ppt_x</p:attrName>
                                          <p:attrName>ppt_y</p:attrName>
                                        </p:attrNameLst>
                                      </p:cBhvr>
                                      <p:rCtr x="6719" y="-509"/>
                                    </p:animMotion>
                                  </p:childTnLst>
                                </p:cTn>
                              </p:par>
                              <p:par>
                                <p:cTn id="7" presetID="0" presetClass="path" presetSubtype="0" accel="50000" decel="50000" fill="hold" grpId="0" nodeType="withEffect">
                                  <p:stCondLst>
                                    <p:cond delay="0"/>
                                  </p:stCondLst>
                                  <p:childTnLst>
                                    <p:animMotion origin="layout" path="M 1.66667E-6 2.59259E-6 L 1.66667E-6 0.00046 C -0.00191 -0.00047 -0.00399 -0.00093 -0.00556 -0.00139 C -0.00625 -0.00209 -0.00677 -0.00301 -0.00747 -0.00301 C -0.0099 -0.00417 -0.01233 -0.00417 -0.01493 -0.00463 C -0.02274 -0.0088 -0.01146 -0.00324 -0.02396 -0.00764 C -0.02483 -0.00834 -0.0257 -0.00903 -0.02639 -0.00926 C -0.03368 -0.01297 -0.03316 -0.0125 -0.03993 -0.01389 C -0.04358 -0.01713 -0.04271 -0.0169 -0.04861 -0.01713 C -0.06077 -0.01806 -0.07274 -0.01806 -0.08472 -0.01852 L -0.12031 -0.01713 C -0.12292 -0.01713 -0.12535 -0.01621 -0.12778 -0.01551 C -0.12899 -0.01528 -0.12986 -0.01412 -0.1309 -0.01389 C -0.13455 -0.01366 -0.1382 -0.01389 -0.14184 -0.01389 L -0.14184 -0.01366 L -0.14184 -0.01389 " pathEditMode="relative" rAng="0" ptsTypes="AAAAAAAAAAAAAAAA">
                                      <p:cBhvr>
                                        <p:cTn id="8" dur="2000" fill="hold"/>
                                        <p:tgtEl>
                                          <p:spTgt spid="6"/>
                                        </p:tgtEl>
                                        <p:attrNameLst>
                                          <p:attrName>ppt_x</p:attrName>
                                          <p:attrName>ppt_y</p:attrName>
                                        </p:attrNameLst>
                                      </p:cBhvr>
                                      <p:rCtr x="-7101" y="-903"/>
                                    </p:animMotion>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1500"/>
                                        <p:tgtEl>
                                          <p:spTgt spid="7"/>
                                        </p:tgtEl>
                                      </p:cBhvr>
                                    </p:animEffect>
                                  </p:childTnLst>
                                </p:cTn>
                              </p:par>
                              <p:par>
                                <p:cTn id="14" presetID="10" presetClass="exit" presetSubtype="0" fill="hold" grpId="1" nodeType="with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7335015"/>
              </p:ext>
            </p:extLst>
          </p:nvPr>
        </p:nvGraphicFramePr>
        <p:xfrm>
          <a:off x="430583" y="150312"/>
          <a:ext cx="8422480" cy="5589897"/>
        </p:xfrm>
        <a:graphic>
          <a:graphicData uri="http://schemas.openxmlformats.org/drawingml/2006/table">
            <a:tbl>
              <a:tblPr firstRow="1" firstCol="1" bandRow="1">
                <a:tableStyleId>{5C22544A-7EE6-4342-B048-85BDC9FD1C3A}</a:tableStyleId>
              </a:tblPr>
              <a:tblGrid>
                <a:gridCol w="3853318">
                  <a:extLst>
                    <a:ext uri="{9D8B030D-6E8A-4147-A177-3AD203B41FA5}">
                      <a16:colId xmlns:a16="http://schemas.microsoft.com/office/drawing/2014/main" val="3117721357"/>
                    </a:ext>
                  </a:extLst>
                </a:gridCol>
                <a:gridCol w="2066795">
                  <a:extLst>
                    <a:ext uri="{9D8B030D-6E8A-4147-A177-3AD203B41FA5}">
                      <a16:colId xmlns:a16="http://schemas.microsoft.com/office/drawing/2014/main" val="3000946790"/>
                    </a:ext>
                  </a:extLst>
                </a:gridCol>
                <a:gridCol w="1265129">
                  <a:extLst>
                    <a:ext uri="{9D8B030D-6E8A-4147-A177-3AD203B41FA5}">
                      <a16:colId xmlns:a16="http://schemas.microsoft.com/office/drawing/2014/main" val="112674759"/>
                    </a:ext>
                  </a:extLst>
                </a:gridCol>
                <a:gridCol w="1237238">
                  <a:extLst>
                    <a:ext uri="{9D8B030D-6E8A-4147-A177-3AD203B41FA5}">
                      <a16:colId xmlns:a16="http://schemas.microsoft.com/office/drawing/2014/main" val="2442121231"/>
                    </a:ext>
                  </a:extLst>
                </a:gridCol>
              </a:tblGrid>
              <a:tr h="338493">
                <a:tc>
                  <a:txBody>
                    <a:bodyPr/>
                    <a:lstStyle/>
                    <a:p>
                      <a:pPr marL="0" marR="0" algn="ctr">
                        <a:spcBef>
                          <a:spcPts val="0"/>
                        </a:spcBef>
                        <a:spcAft>
                          <a:spcPts val="0"/>
                        </a:spcAft>
                      </a:pPr>
                      <a:r>
                        <a:rPr lang="en-US" sz="1050" dirty="0">
                          <a:solidFill>
                            <a:schemeClr val="accent5">
                              <a:lumMod val="50000"/>
                            </a:schemeClr>
                          </a:solidFill>
                          <a:effectLst/>
                        </a:rPr>
                        <a:t>Student Learning Outcomes</a:t>
                      </a:r>
                      <a:endParaRPr lang="en-US" sz="1100"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735" marR="34735" marT="0" marB="0" anchor="ctr">
                    <a:noFill/>
                  </a:tcPr>
                </a:tc>
                <a:tc>
                  <a:txBody>
                    <a:bodyPr/>
                    <a:lstStyle/>
                    <a:p>
                      <a:pPr marL="0" marR="0" algn="ctr">
                        <a:spcBef>
                          <a:spcPts val="0"/>
                        </a:spcBef>
                        <a:spcAft>
                          <a:spcPts val="0"/>
                        </a:spcAft>
                      </a:pPr>
                      <a:r>
                        <a:rPr lang="en-US" sz="1050" b="1" dirty="0">
                          <a:solidFill>
                            <a:schemeClr val="tx1"/>
                          </a:solidFill>
                          <a:effectLst/>
                        </a:rPr>
                        <a:t>Instructional Activities</a:t>
                      </a:r>
                      <a:endParaRPr lang="en-US" sz="1800" b="1"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735" marR="34735" marT="0" marB="0" anchor="ctr">
                    <a:solidFill>
                      <a:srgbClr val="66FFFF"/>
                    </a:solidFill>
                  </a:tcPr>
                </a:tc>
                <a:tc>
                  <a:txBody>
                    <a:bodyPr/>
                    <a:lstStyle/>
                    <a:p>
                      <a:pPr marL="0" marR="0" algn="ctr" defTabSz="914400" rtl="0" eaLnBrk="1" latinLnBrk="0" hangingPunct="1">
                        <a:spcBef>
                          <a:spcPts val="0"/>
                        </a:spcBef>
                        <a:spcAft>
                          <a:spcPts val="0"/>
                        </a:spcAft>
                      </a:pPr>
                      <a:r>
                        <a:rPr lang="en-US" sz="1050" b="1" kern="1200" dirty="0">
                          <a:solidFill>
                            <a:schemeClr val="tx1"/>
                          </a:solidFill>
                          <a:effectLst/>
                          <a:latin typeface="+mn-lt"/>
                          <a:ea typeface="+mn-ea"/>
                          <a:cs typeface="+mn-cs"/>
                        </a:rPr>
                        <a:t>Assessments</a:t>
                      </a:r>
                    </a:p>
                  </a:txBody>
                  <a:tcPr marL="34735" marR="34735" marT="0" marB="0" anchor="ctr">
                    <a:solidFill>
                      <a:srgbClr val="66CCFF"/>
                    </a:solidFill>
                  </a:tcPr>
                </a:tc>
                <a:tc>
                  <a:txBody>
                    <a:bodyPr/>
                    <a:lstStyle/>
                    <a:p>
                      <a:pPr marL="0" marR="0" algn="ctr" defTabSz="914400" rtl="0" eaLnBrk="1" latinLnBrk="0" hangingPunct="1">
                        <a:spcBef>
                          <a:spcPts val="0"/>
                        </a:spcBef>
                        <a:spcAft>
                          <a:spcPts val="0"/>
                        </a:spcAft>
                      </a:pPr>
                      <a:r>
                        <a:rPr lang="en-US" sz="1050" b="1" kern="1200" dirty="0">
                          <a:solidFill>
                            <a:schemeClr val="tx1"/>
                          </a:solidFill>
                          <a:effectLst/>
                          <a:latin typeface="+mn-lt"/>
                          <a:ea typeface="+mn-ea"/>
                          <a:cs typeface="+mn-cs"/>
                        </a:rPr>
                        <a:t>% of Final Grade</a:t>
                      </a:r>
                    </a:p>
                  </a:txBody>
                  <a:tcPr marL="34735" marR="34735" marT="0" marB="0" anchor="ctr">
                    <a:solidFill>
                      <a:schemeClr val="accent6">
                        <a:lumMod val="40000"/>
                        <a:lumOff val="60000"/>
                      </a:schemeClr>
                    </a:solidFill>
                  </a:tcPr>
                </a:tc>
                <a:extLst>
                  <a:ext uri="{0D108BD9-81ED-4DB2-BD59-A6C34878D82A}">
                    <a16:rowId xmlns:a16="http://schemas.microsoft.com/office/drawing/2014/main" val="1910615842"/>
                  </a:ext>
                </a:extLst>
              </a:tr>
              <a:tr h="809216">
                <a:tc>
                  <a:txBody>
                    <a:bodyPr/>
                    <a:lstStyle/>
                    <a:p>
                      <a:pPr marL="57150" marR="0">
                        <a:spcBef>
                          <a:spcPts val="0"/>
                        </a:spcBef>
                        <a:spcAft>
                          <a:spcPts val="0"/>
                        </a:spcAft>
                      </a:pPr>
                      <a:r>
                        <a:rPr lang="en-US" sz="800" dirty="0">
                          <a:solidFill>
                            <a:schemeClr val="accent5">
                              <a:lumMod val="50000"/>
                            </a:schemeClr>
                          </a:solidFill>
                          <a:effectLst/>
                        </a:rPr>
                        <a:t>SLO #1: EMPLOY "TOP-DOWN" COMPREHENSION STRATEGIES </a:t>
                      </a:r>
                      <a:endParaRPr lang="en-US" sz="900" dirty="0">
                        <a:solidFill>
                          <a:schemeClr val="accent5">
                            <a:lumMod val="50000"/>
                          </a:schemeClr>
                        </a:solidFill>
                        <a:effectLst/>
                      </a:endParaRPr>
                    </a:p>
                    <a:p>
                      <a:pPr marL="342900" marR="0" lvl="0" indent="-342900">
                        <a:lnSpc>
                          <a:spcPct val="115000"/>
                        </a:lnSpc>
                        <a:spcBef>
                          <a:spcPts val="0"/>
                        </a:spcBef>
                        <a:spcAft>
                          <a:spcPts val="0"/>
                        </a:spcAft>
                        <a:buFont typeface="Symbol" panose="05050102010706020507" pitchFamily="18" charset="2"/>
                        <a:buChar char=""/>
                      </a:pPr>
                      <a:r>
                        <a:rPr lang="en-US" sz="800" dirty="0">
                          <a:solidFill>
                            <a:schemeClr val="accent5">
                              <a:lumMod val="50000"/>
                            </a:schemeClr>
                          </a:solidFill>
                          <a:effectLst/>
                        </a:rPr>
                        <a:t>use context clues and structural analysis as aids to understanding word meanings. </a:t>
                      </a:r>
                    </a:p>
                    <a:p>
                      <a:pPr marL="342900" marR="0" lvl="0" indent="-342900">
                        <a:lnSpc>
                          <a:spcPct val="115000"/>
                        </a:lnSpc>
                        <a:spcBef>
                          <a:spcPts val="0"/>
                        </a:spcBef>
                        <a:spcAft>
                          <a:spcPts val="0"/>
                        </a:spcAft>
                        <a:buFont typeface="Symbol" panose="05050102010706020507" pitchFamily="18" charset="2"/>
                        <a:buChar char=""/>
                      </a:pPr>
                      <a:r>
                        <a:rPr lang="en-US" sz="800" dirty="0">
                          <a:solidFill>
                            <a:schemeClr val="accent5">
                              <a:lumMod val="50000"/>
                            </a:schemeClr>
                          </a:solidFill>
                          <a:effectLst/>
                        </a:rPr>
                        <a:t>infer meaning through application of previous knowledge. </a:t>
                      </a:r>
                    </a:p>
                    <a:p>
                      <a:pPr marL="342900" marR="0" lvl="0" indent="-342900">
                        <a:lnSpc>
                          <a:spcPct val="115000"/>
                        </a:lnSpc>
                        <a:spcBef>
                          <a:spcPts val="0"/>
                        </a:spcBef>
                        <a:spcAft>
                          <a:spcPts val="0"/>
                        </a:spcAft>
                        <a:buFont typeface="Symbol" panose="05050102010706020507" pitchFamily="18" charset="2"/>
                        <a:buChar char=""/>
                      </a:pPr>
                      <a:r>
                        <a:rPr lang="en-US" sz="800" dirty="0">
                          <a:solidFill>
                            <a:schemeClr val="accent5">
                              <a:lumMod val="50000"/>
                            </a:schemeClr>
                          </a:solidFill>
                          <a:effectLst/>
                        </a:rPr>
                        <a:t>identify implied ideas in level appropriate texts. </a:t>
                      </a:r>
                      <a:endParaRPr lang="en-US" sz="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735" marR="34735" marT="0" marB="0">
                    <a:noFill/>
                  </a:tcPr>
                </a:tc>
                <a:tc>
                  <a:txBody>
                    <a:bodyPr/>
                    <a:lstStyle/>
                    <a:p>
                      <a:pPr marL="342900" marR="0" lvl="0" indent="-342900">
                        <a:lnSpc>
                          <a:spcPct val="115000"/>
                        </a:lnSpc>
                        <a:spcBef>
                          <a:spcPts val="0"/>
                        </a:spcBef>
                        <a:spcAft>
                          <a:spcPts val="0"/>
                        </a:spcAft>
                        <a:buFont typeface="Symbol" panose="05050102010706020507" pitchFamily="18" charset="2"/>
                        <a:buChar char=""/>
                      </a:pPr>
                      <a:r>
                        <a:rPr lang="en-US" sz="800" b="1" dirty="0">
                          <a:effectLst/>
                        </a:rPr>
                        <a:t>Lecture</a:t>
                      </a:r>
                      <a:endParaRPr lang="en-US" sz="1100" b="1" dirty="0">
                        <a:effectLst/>
                      </a:endParaRPr>
                    </a:p>
                    <a:p>
                      <a:pPr marL="342900" marR="0" lvl="0" indent="-342900">
                        <a:lnSpc>
                          <a:spcPct val="115000"/>
                        </a:lnSpc>
                        <a:spcBef>
                          <a:spcPts val="0"/>
                        </a:spcBef>
                        <a:spcAft>
                          <a:spcPts val="0"/>
                        </a:spcAft>
                        <a:buFont typeface="Symbol" panose="05050102010706020507" pitchFamily="18" charset="2"/>
                        <a:buChar char=""/>
                      </a:pPr>
                      <a:r>
                        <a:rPr lang="en-US" sz="800" b="1" dirty="0">
                          <a:effectLst/>
                        </a:rPr>
                        <a:t>Textbook assignments</a:t>
                      </a:r>
                      <a:endParaRPr lang="en-US" sz="1100" b="1" dirty="0">
                        <a:effectLst/>
                      </a:endParaRPr>
                    </a:p>
                    <a:p>
                      <a:pPr marL="342900" marR="0" lvl="0" indent="-342900">
                        <a:lnSpc>
                          <a:spcPct val="115000"/>
                        </a:lnSpc>
                        <a:spcBef>
                          <a:spcPts val="0"/>
                        </a:spcBef>
                        <a:spcAft>
                          <a:spcPts val="0"/>
                        </a:spcAft>
                        <a:buFont typeface="Symbol" panose="05050102010706020507" pitchFamily="18" charset="2"/>
                        <a:buChar char=""/>
                      </a:pPr>
                      <a:r>
                        <a:rPr lang="en-US" sz="800" b="1" dirty="0">
                          <a:effectLst/>
                        </a:rPr>
                        <a:t>Extensive Reading Assignments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34735" marR="34735" marT="0" marB="0" anchor="ctr">
                    <a:solidFill>
                      <a:srgbClr val="66FFFF"/>
                    </a:solidFill>
                  </a:tcPr>
                </a:tc>
                <a:tc>
                  <a:txBody>
                    <a:bodyPr/>
                    <a:lstStyle/>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Quizzes</a:t>
                      </a:r>
                    </a:p>
                  </a:txBody>
                  <a:tcPr marL="34735" marR="34735" marT="0" marB="0" anchor="ctr">
                    <a:solidFill>
                      <a:srgbClr val="66CCFF"/>
                    </a:solidFill>
                  </a:tcPr>
                </a:tc>
                <a:tc>
                  <a:txBody>
                    <a:bodyPr/>
                    <a:lstStyle/>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25%</a:t>
                      </a:r>
                    </a:p>
                  </a:txBody>
                  <a:tcPr marL="34735" marR="34735" marT="0" marB="0" anchor="ctr">
                    <a:solidFill>
                      <a:schemeClr val="accent6">
                        <a:lumMod val="40000"/>
                        <a:lumOff val="60000"/>
                      </a:schemeClr>
                    </a:solidFill>
                  </a:tcPr>
                </a:tc>
                <a:extLst>
                  <a:ext uri="{0D108BD9-81ED-4DB2-BD59-A6C34878D82A}">
                    <a16:rowId xmlns:a16="http://schemas.microsoft.com/office/drawing/2014/main" val="2473868313"/>
                  </a:ext>
                </a:extLst>
              </a:tr>
              <a:tr h="1031820">
                <a:tc>
                  <a:txBody>
                    <a:bodyPr/>
                    <a:lstStyle/>
                    <a:p>
                      <a:pPr marL="57150" marR="0">
                        <a:spcBef>
                          <a:spcPts val="0"/>
                        </a:spcBef>
                        <a:spcAft>
                          <a:spcPts val="0"/>
                        </a:spcAft>
                      </a:pPr>
                      <a:r>
                        <a:rPr lang="en-US" sz="800" dirty="0">
                          <a:solidFill>
                            <a:schemeClr val="accent5">
                              <a:lumMod val="50000"/>
                            </a:schemeClr>
                          </a:solidFill>
                          <a:effectLst/>
                        </a:rPr>
                        <a:t>SLO #2: DEMONSTRATE EXPLICIT COMPREHENSION OF LEVEL-APPROPRIATE TEXTS </a:t>
                      </a:r>
                      <a:endParaRPr lang="en-US" sz="900" dirty="0">
                        <a:solidFill>
                          <a:schemeClr val="accent5">
                            <a:lumMod val="50000"/>
                          </a:schemeClr>
                        </a:solidFill>
                        <a:effectLst/>
                      </a:endParaRPr>
                    </a:p>
                    <a:p>
                      <a:pPr marL="342900" marR="0" lvl="0" indent="-342900">
                        <a:lnSpc>
                          <a:spcPct val="115000"/>
                        </a:lnSpc>
                        <a:spcBef>
                          <a:spcPts val="0"/>
                        </a:spcBef>
                        <a:spcAft>
                          <a:spcPts val="0"/>
                        </a:spcAft>
                        <a:buFont typeface="Symbol" panose="05050102010706020507" pitchFamily="18" charset="2"/>
                        <a:buChar char=""/>
                      </a:pPr>
                      <a:r>
                        <a:rPr lang="en-US" sz="800" dirty="0">
                          <a:solidFill>
                            <a:schemeClr val="accent5">
                              <a:lumMod val="50000"/>
                            </a:schemeClr>
                          </a:solidFill>
                          <a:effectLst/>
                        </a:rPr>
                        <a:t>recognize main ideas in intermediate level reading passages. </a:t>
                      </a:r>
                    </a:p>
                    <a:p>
                      <a:pPr marL="342900" marR="0" lvl="0" indent="-342900">
                        <a:lnSpc>
                          <a:spcPct val="115000"/>
                        </a:lnSpc>
                        <a:spcBef>
                          <a:spcPts val="0"/>
                        </a:spcBef>
                        <a:spcAft>
                          <a:spcPts val="0"/>
                        </a:spcAft>
                        <a:buFont typeface="Symbol" panose="05050102010706020507" pitchFamily="18" charset="2"/>
                        <a:buChar char=""/>
                      </a:pPr>
                      <a:r>
                        <a:rPr lang="en-US" sz="800" dirty="0">
                          <a:solidFill>
                            <a:schemeClr val="accent5">
                              <a:lumMod val="50000"/>
                            </a:schemeClr>
                          </a:solidFill>
                          <a:effectLst/>
                        </a:rPr>
                        <a:t>locate topics and major supporting details of assigned readings. </a:t>
                      </a:r>
                    </a:p>
                    <a:p>
                      <a:pPr marL="342900" marR="0" lvl="0" indent="-342900">
                        <a:lnSpc>
                          <a:spcPct val="115000"/>
                        </a:lnSpc>
                        <a:spcBef>
                          <a:spcPts val="0"/>
                        </a:spcBef>
                        <a:spcAft>
                          <a:spcPts val="0"/>
                        </a:spcAft>
                        <a:buFont typeface="Symbol" panose="05050102010706020507" pitchFamily="18" charset="2"/>
                        <a:buChar char=""/>
                      </a:pPr>
                      <a:r>
                        <a:rPr lang="en-US" sz="800" dirty="0">
                          <a:solidFill>
                            <a:schemeClr val="accent5">
                              <a:lumMod val="50000"/>
                            </a:schemeClr>
                          </a:solidFill>
                          <a:effectLst/>
                        </a:rPr>
                        <a:t>discuss and write responses to ideas from both fiction and non-fiction readings. </a:t>
                      </a:r>
                    </a:p>
                    <a:p>
                      <a:pPr marL="342900" marR="0" lvl="0" indent="-342900">
                        <a:lnSpc>
                          <a:spcPct val="115000"/>
                        </a:lnSpc>
                        <a:spcBef>
                          <a:spcPts val="0"/>
                        </a:spcBef>
                        <a:spcAft>
                          <a:spcPts val="0"/>
                        </a:spcAft>
                        <a:buFont typeface="Symbol" panose="05050102010706020507" pitchFamily="18" charset="2"/>
                        <a:buChar char=""/>
                      </a:pPr>
                      <a:r>
                        <a:rPr lang="en-US" sz="800" dirty="0">
                          <a:solidFill>
                            <a:schemeClr val="accent5">
                              <a:lumMod val="50000"/>
                            </a:schemeClr>
                          </a:solidFill>
                          <a:effectLst/>
                        </a:rPr>
                        <a:t>answer literal comprehension and vocabulary-in-context questions after assigned readings. </a:t>
                      </a:r>
                      <a:endParaRPr lang="en-US" sz="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735" marR="34735" marT="0" marB="0">
                    <a:noFill/>
                  </a:tcPr>
                </a:tc>
                <a:tc>
                  <a:txBody>
                    <a:bodyPr/>
                    <a:lstStyle/>
                    <a:p>
                      <a:pPr marL="342900" marR="0" lvl="0" indent="-342900">
                        <a:lnSpc>
                          <a:spcPct val="115000"/>
                        </a:lnSpc>
                        <a:spcBef>
                          <a:spcPts val="0"/>
                        </a:spcBef>
                        <a:spcAft>
                          <a:spcPts val="0"/>
                        </a:spcAft>
                        <a:buFont typeface="Symbol" panose="05050102010706020507" pitchFamily="18" charset="2"/>
                        <a:buChar char=""/>
                      </a:pPr>
                      <a:r>
                        <a:rPr lang="en-US" sz="800" b="1" dirty="0">
                          <a:effectLst/>
                        </a:rPr>
                        <a:t>Lecture</a:t>
                      </a:r>
                      <a:endParaRPr lang="en-US" sz="1100" b="1" dirty="0">
                        <a:effectLst/>
                      </a:endParaRPr>
                    </a:p>
                    <a:p>
                      <a:pPr marL="342900" marR="0" lvl="0" indent="-342900">
                        <a:lnSpc>
                          <a:spcPct val="115000"/>
                        </a:lnSpc>
                        <a:spcBef>
                          <a:spcPts val="0"/>
                        </a:spcBef>
                        <a:spcAft>
                          <a:spcPts val="0"/>
                        </a:spcAft>
                        <a:buFont typeface="Symbol" panose="05050102010706020507" pitchFamily="18" charset="2"/>
                        <a:buChar char=""/>
                      </a:pPr>
                      <a:r>
                        <a:rPr lang="en-US" sz="800" b="1" dirty="0">
                          <a:effectLst/>
                        </a:rPr>
                        <a:t>Textbook assignments</a:t>
                      </a:r>
                      <a:endParaRPr lang="en-US" sz="1100" b="1" dirty="0">
                        <a:effectLst/>
                      </a:endParaRPr>
                    </a:p>
                    <a:p>
                      <a:pPr marL="342900" marR="0" lvl="0" indent="-342900">
                        <a:lnSpc>
                          <a:spcPct val="115000"/>
                        </a:lnSpc>
                        <a:spcBef>
                          <a:spcPts val="0"/>
                        </a:spcBef>
                        <a:spcAft>
                          <a:spcPts val="0"/>
                        </a:spcAft>
                        <a:buFont typeface="Symbol" panose="05050102010706020507" pitchFamily="18" charset="2"/>
                        <a:buChar char=""/>
                      </a:pPr>
                      <a:r>
                        <a:rPr lang="en-US" sz="800" b="1" dirty="0">
                          <a:effectLst/>
                        </a:rPr>
                        <a:t>Reading: </a:t>
                      </a:r>
                      <a:r>
                        <a:rPr lang="en-US" sz="800" b="1" u="sng" dirty="0">
                          <a:effectLst/>
                        </a:rPr>
                        <a:t>A Long Walk to Water</a:t>
                      </a:r>
                      <a:endParaRPr lang="en-US" sz="1100" b="1" dirty="0">
                        <a:effectLst/>
                      </a:endParaRPr>
                    </a:p>
                  </a:txBody>
                  <a:tcPr marL="34735" marR="34735" marT="0" marB="0" anchor="ctr">
                    <a:solidFill>
                      <a:srgbClr val="66FFFF"/>
                    </a:solidFill>
                  </a:tcPr>
                </a:tc>
                <a:tc>
                  <a:txBody>
                    <a:bodyPr/>
                    <a:lstStyle/>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Quizzes</a:t>
                      </a:r>
                    </a:p>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Worksheets on </a:t>
                      </a:r>
                    </a:p>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A Long Walk to Water</a:t>
                      </a:r>
                    </a:p>
                  </a:txBody>
                  <a:tcPr marL="34735" marR="34735" marT="0" marB="0" anchor="ctr">
                    <a:solidFill>
                      <a:srgbClr val="66CCFF"/>
                    </a:solidFill>
                  </a:tcPr>
                </a:tc>
                <a:tc>
                  <a:txBody>
                    <a:bodyPr/>
                    <a:lstStyle/>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20%</a:t>
                      </a:r>
                    </a:p>
                  </a:txBody>
                  <a:tcPr marL="34735" marR="34735" marT="0" marB="0" anchor="ctr">
                    <a:solidFill>
                      <a:schemeClr val="accent6">
                        <a:lumMod val="40000"/>
                        <a:lumOff val="60000"/>
                      </a:schemeClr>
                    </a:solidFill>
                  </a:tcPr>
                </a:tc>
                <a:extLst>
                  <a:ext uri="{0D108BD9-81ED-4DB2-BD59-A6C34878D82A}">
                    <a16:rowId xmlns:a16="http://schemas.microsoft.com/office/drawing/2014/main" val="3780853542"/>
                  </a:ext>
                </a:extLst>
              </a:tr>
              <a:tr h="912100">
                <a:tc>
                  <a:txBody>
                    <a:bodyPr/>
                    <a:lstStyle/>
                    <a:p>
                      <a:pPr marL="57150" marR="0">
                        <a:spcBef>
                          <a:spcPts val="0"/>
                        </a:spcBef>
                        <a:spcAft>
                          <a:spcPts val="0"/>
                        </a:spcAft>
                      </a:pPr>
                      <a:r>
                        <a:rPr lang="en-US" sz="800" dirty="0">
                          <a:solidFill>
                            <a:schemeClr val="accent5">
                              <a:lumMod val="50000"/>
                            </a:schemeClr>
                          </a:solidFill>
                          <a:effectLst/>
                        </a:rPr>
                        <a:t>SLO #3: DISTINGUISH THE MEANINGS CONVEYED BY FUNDAMENTAL ENGLISH GRAMMAR STRUCTURES </a:t>
                      </a:r>
                      <a:endParaRPr lang="en-US" sz="900" dirty="0">
                        <a:solidFill>
                          <a:schemeClr val="accent5">
                            <a:lumMod val="50000"/>
                          </a:schemeClr>
                        </a:solidFill>
                        <a:effectLst/>
                      </a:endParaRPr>
                    </a:p>
                    <a:p>
                      <a:pPr marL="342900" marR="0" lvl="0" indent="-342900">
                        <a:lnSpc>
                          <a:spcPct val="115000"/>
                        </a:lnSpc>
                        <a:spcBef>
                          <a:spcPts val="0"/>
                        </a:spcBef>
                        <a:spcAft>
                          <a:spcPts val="0"/>
                        </a:spcAft>
                        <a:buFont typeface="Symbol" panose="05050102010706020507" pitchFamily="18" charset="2"/>
                        <a:buChar char=""/>
                      </a:pPr>
                      <a:r>
                        <a:rPr lang="en-US" sz="800" dirty="0">
                          <a:solidFill>
                            <a:schemeClr val="accent5">
                              <a:lumMod val="50000"/>
                            </a:schemeClr>
                          </a:solidFill>
                          <a:effectLst/>
                        </a:rPr>
                        <a:t>recognize parts of speech from word forms and sentence structure. </a:t>
                      </a:r>
                    </a:p>
                    <a:p>
                      <a:pPr marL="342900" marR="0" lvl="0" indent="-342900">
                        <a:lnSpc>
                          <a:spcPct val="115000"/>
                        </a:lnSpc>
                        <a:spcBef>
                          <a:spcPts val="0"/>
                        </a:spcBef>
                        <a:spcAft>
                          <a:spcPts val="0"/>
                        </a:spcAft>
                        <a:buFont typeface="Symbol" panose="05050102010706020507" pitchFamily="18" charset="2"/>
                        <a:buChar char=""/>
                      </a:pPr>
                      <a:r>
                        <a:rPr lang="en-US" sz="800" dirty="0">
                          <a:solidFill>
                            <a:schemeClr val="accent5">
                              <a:lumMod val="50000"/>
                            </a:schemeClr>
                          </a:solidFill>
                          <a:effectLst/>
                        </a:rPr>
                        <a:t>analyze sentences for their component parts and recognize the effect of word order on meaning. </a:t>
                      </a:r>
                    </a:p>
                    <a:p>
                      <a:pPr marL="57150" marR="0">
                        <a:spcBef>
                          <a:spcPts val="0"/>
                        </a:spcBef>
                        <a:spcAft>
                          <a:spcPts val="0"/>
                        </a:spcAft>
                      </a:pPr>
                      <a:r>
                        <a:rPr lang="en-US" sz="800" dirty="0">
                          <a:solidFill>
                            <a:schemeClr val="accent5">
                              <a:lumMod val="50000"/>
                            </a:schemeClr>
                          </a:solidFill>
                          <a:effectLst/>
                        </a:rPr>
                        <a:t> </a:t>
                      </a:r>
                      <a:endParaRPr lang="en-US" sz="900"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735" marR="34735" marT="0" marB="0">
                    <a:noFill/>
                  </a:tcPr>
                </a:tc>
                <a:tc>
                  <a:txBody>
                    <a:bodyPr/>
                    <a:lstStyle/>
                    <a:p>
                      <a:pPr marL="342900" marR="0" lvl="0" indent="-342900">
                        <a:lnSpc>
                          <a:spcPct val="115000"/>
                        </a:lnSpc>
                        <a:spcBef>
                          <a:spcPts val="0"/>
                        </a:spcBef>
                        <a:spcAft>
                          <a:spcPts val="0"/>
                        </a:spcAft>
                        <a:buFont typeface="Symbol" panose="05050102010706020507" pitchFamily="18" charset="2"/>
                        <a:buChar char=""/>
                      </a:pPr>
                      <a:r>
                        <a:rPr lang="en-US" sz="800" b="1" dirty="0">
                          <a:effectLst/>
                        </a:rPr>
                        <a:t>Lecture</a:t>
                      </a:r>
                      <a:endParaRPr lang="en-US" sz="1100" b="1" dirty="0">
                        <a:effectLst/>
                      </a:endParaRPr>
                    </a:p>
                    <a:p>
                      <a:pPr marL="342900" marR="0" lvl="0" indent="-342900">
                        <a:lnSpc>
                          <a:spcPct val="115000"/>
                        </a:lnSpc>
                        <a:spcBef>
                          <a:spcPts val="0"/>
                        </a:spcBef>
                        <a:spcAft>
                          <a:spcPts val="0"/>
                        </a:spcAft>
                        <a:buFont typeface="Symbol" panose="05050102010706020507" pitchFamily="18" charset="2"/>
                        <a:buChar char=""/>
                      </a:pPr>
                      <a:r>
                        <a:rPr lang="en-US" sz="800" b="1" dirty="0">
                          <a:effectLst/>
                        </a:rPr>
                        <a:t>In-class practice</a:t>
                      </a:r>
                      <a:endParaRPr lang="en-US" sz="1100" b="1" dirty="0">
                        <a:effectLst/>
                      </a:endParaRPr>
                    </a:p>
                    <a:p>
                      <a:pPr marL="342900" marR="0" lvl="0" indent="-342900">
                        <a:lnSpc>
                          <a:spcPct val="115000"/>
                        </a:lnSpc>
                        <a:spcBef>
                          <a:spcPts val="0"/>
                        </a:spcBef>
                        <a:spcAft>
                          <a:spcPts val="0"/>
                        </a:spcAft>
                        <a:buFont typeface="Symbol" panose="05050102010706020507" pitchFamily="18" charset="2"/>
                        <a:buChar char=""/>
                      </a:pPr>
                      <a:r>
                        <a:rPr lang="en-US" sz="800" b="1" dirty="0">
                          <a:effectLst/>
                        </a:rPr>
                        <a:t>Textbook assignments</a:t>
                      </a:r>
                      <a:endParaRPr lang="en-US" sz="1100" b="1" dirty="0">
                        <a:effectLst/>
                      </a:endParaRPr>
                    </a:p>
                    <a:p>
                      <a:pPr marL="342900" marR="0" lvl="0" indent="-342900">
                        <a:lnSpc>
                          <a:spcPct val="115000"/>
                        </a:lnSpc>
                        <a:spcBef>
                          <a:spcPts val="0"/>
                        </a:spcBef>
                        <a:spcAft>
                          <a:spcPts val="0"/>
                        </a:spcAft>
                        <a:buFont typeface="Symbol" panose="05050102010706020507" pitchFamily="18" charset="2"/>
                        <a:buChar char=""/>
                      </a:pPr>
                      <a:r>
                        <a:rPr lang="en-US" sz="800" b="1" dirty="0">
                          <a:effectLst/>
                        </a:rPr>
                        <a:t>Word Web Journal</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34735" marR="34735" marT="0" marB="0" anchor="ctr">
                    <a:solidFill>
                      <a:srgbClr val="66FFFF"/>
                    </a:solidFill>
                  </a:tcPr>
                </a:tc>
                <a:tc>
                  <a:txBody>
                    <a:bodyPr/>
                    <a:lstStyle/>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Sentence Journal</a:t>
                      </a:r>
                    </a:p>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Quiz</a:t>
                      </a:r>
                    </a:p>
                  </a:txBody>
                  <a:tcPr marL="34735" marR="34735" marT="0" marB="0" anchor="ctr">
                    <a:solidFill>
                      <a:srgbClr val="66CCFF"/>
                    </a:solidFill>
                  </a:tcPr>
                </a:tc>
                <a:tc>
                  <a:txBody>
                    <a:bodyPr/>
                    <a:lstStyle/>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25%</a:t>
                      </a:r>
                    </a:p>
                  </a:txBody>
                  <a:tcPr marL="34735" marR="34735" marT="0" marB="0" anchor="ctr">
                    <a:solidFill>
                      <a:schemeClr val="accent6">
                        <a:lumMod val="40000"/>
                        <a:lumOff val="60000"/>
                      </a:schemeClr>
                    </a:solidFill>
                  </a:tcPr>
                </a:tc>
                <a:extLst>
                  <a:ext uri="{0D108BD9-81ED-4DB2-BD59-A6C34878D82A}">
                    <a16:rowId xmlns:a16="http://schemas.microsoft.com/office/drawing/2014/main" val="223388308"/>
                  </a:ext>
                </a:extLst>
              </a:tr>
              <a:tr h="448985">
                <a:tc>
                  <a:txBody>
                    <a:bodyPr/>
                    <a:lstStyle/>
                    <a:p>
                      <a:pPr marL="57150" marR="0">
                        <a:spcBef>
                          <a:spcPts val="0"/>
                        </a:spcBef>
                        <a:spcAft>
                          <a:spcPts val="0"/>
                        </a:spcAft>
                      </a:pPr>
                      <a:r>
                        <a:rPr lang="en-US" sz="800" dirty="0">
                          <a:solidFill>
                            <a:schemeClr val="accent5">
                              <a:lumMod val="50000"/>
                            </a:schemeClr>
                          </a:solidFill>
                          <a:effectLst/>
                        </a:rPr>
                        <a:t>SLO #4: DEMONSTRATE ABILITY TO READ LEVEL-APPROPRIATE TEXTS ALOUD </a:t>
                      </a:r>
                      <a:endParaRPr lang="en-US" sz="900" dirty="0">
                        <a:solidFill>
                          <a:schemeClr val="accent5">
                            <a:lumMod val="50000"/>
                          </a:schemeClr>
                        </a:solidFill>
                        <a:effectLst/>
                      </a:endParaRPr>
                    </a:p>
                    <a:p>
                      <a:pPr marL="342900" marR="0" lvl="0" indent="-342900">
                        <a:lnSpc>
                          <a:spcPct val="115000"/>
                        </a:lnSpc>
                        <a:spcBef>
                          <a:spcPts val="0"/>
                        </a:spcBef>
                        <a:spcAft>
                          <a:spcPts val="0"/>
                        </a:spcAft>
                        <a:buFont typeface="Symbol" panose="05050102010706020507" pitchFamily="18" charset="2"/>
                        <a:buChar char=""/>
                      </a:pPr>
                      <a:r>
                        <a:rPr lang="en-US" sz="800" dirty="0">
                          <a:solidFill>
                            <a:schemeClr val="accent5">
                              <a:lumMod val="50000"/>
                            </a:schemeClr>
                          </a:solidFill>
                          <a:effectLst/>
                        </a:rPr>
                        <a:t>use phonetic skills to attack and pronounce unfamiliar words. </a:t>
                      </a:r>
                      <a:endParaRPr lang="en-US" sz="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735" marR="34735" marT="0" marB="0">
                    <a:noFill/>
                  </a:tcPr>
                </a:tc>
                <a:tc>
                  <a:txBody>
                    <a:bodyPr/>
                    <a:lstStyle/>
                    <a:p>
                      <a:pPr marL="342900" marR="0" lvl="0" indent="-342900">
                        <a:lnSpc>
                          <a:spcPct val="115000"/>
                        </a:lnSpc>
                        <a:spcBef>
                          <a:spcPts val="0"/>
                        </a:spcBef>
                        <a:spcAft>
                          <a:spcPts val="0"/>
                        </a:spcAft>
                        <a:buFont typeface="Symbol" panose="05050102010706020507" pitchFamily="18" charset="2"/>
                        <a:buChar char=""/>
                      </a:pPr>
                      <a:r>
                        <a:rPr lang="en-US" sz="800" b="1" dirty="0">
                          <a:effectLst/>
                        </a:rPr>
                        <a:t>Lecture</a:t>
                      </a:r>
                      <a:endParaRPr lang="en-US" sz="1100" b="1" dirty="0">
                        <a:effectLst/>
                      </a:endParaRPr>
                    </a:p>
                    <a:p>
                      <a:pPr marL="342900" marR="0" lvl="0" indent="-342900">
                        <a:lnSpc>
                          <a:spcPct val="115000"/>
                        </a:lnSpc>
                        <a:spcBef>
                          <a:spcPts val="0"/>
                        </a:spcBef>
                        <a:spcAft>
                          <a:spcPts val="0"/>
                        </a:spcAft>
                        <a:buFont typeface="Symbol" panose="05050102010706020507" pitchFamily="18" charset="2"/>
                        <a:buChar char=""/>
                      </a:pPr>
                      <a:r>
                        <a:rPr lang="en-US" sz="800" b="1" dirty="0">
                          <a:effectLst/>
                        </a:rPr>
                        <a:t>In-class practice</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34735" marR="34735" marT="0" marB="0" anchor="ctr">
                    <a:solidFill>
                      <a:srgbClr val="66FFFF"/>
                    </a:solidFill>
                  </a:tcPr>
                </a:tc>
                <a:tc>
                  <a:txBody>
                    <a:bodyPr/>
                    <a:lstStyle/>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Teacher Observation</a:t>
                      </a:r>
                    </a:p>
                  </a:txBody>
                  <a:tcPr marL="34735" marR="34735" marT="0" marB="0" anchor="ctr">
                    <a:solidFill>
                      <a:srgbClr val="66CCFF"/>
                    </a:solidFill>
                  </a:tcPr>
                </a:tc>
                <a:tc>
                  <a:txBody>
                    <a:bodyPr/>
                    <a:lstStyle/>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05%</a:t>
                      </a:r>
                    </a:p>
                  </a:txBody>
                  <a:tcPr marL="34735" marR="34735" marT="0" marB="0" anchor="ctr">
                    <a:solidFill>
                      <a:schemeClr val="accent6">
                        <a:lumMod val="40000"/>
                        <a:lumOff val="60000"/>
                      </a:schemeClr>
                    </a:solidFill>
                  </a:tcPr>
                </a:tc>
                <a:extLst>
                  <a:ext uri="{0D108BD9-81ED-4DB2-BD59-A6C34878D82A}">
                    <a16:rowId xmlns:a16="http://schemas.microsoft.com/office/drawing/2014/main" val="1506330450"/>
                  </a:ext>
                </a:extLst>
              </a:tr>
              <a:tr h="918652">
                <a:tc>
                  <a:txBody>
                    <a:bodyPr/>
                    <a:lstStyle/>
                    <a:p>
                      <a:pPr marL="57150" marR="0">
                        <a:spcBef>
                          <a:spcPts val="0"/>
                        </a:spcBef>
                        <a:spcAft>
                          <a:spcPts val="0"/>
                        </a:spcAft>
                      </a:pPr>
                      <a:r>
                        <a:rPr lang="en-US" sz="800" dirty="0">
                          <a:solidFill>
                            <a:schemeClr val="accent5">
                              <a:lumMod val="50000"/>
                            </a:schemeClr>
                          </a:solidFill>
                          <a:effectLst/>
                        </a:rPr>
                        <a:t>SLO #5: DEMONSTRATE ABILITY TO READ AND UNDERSTAND EXTENDED WORKS OF LEVEL-APPROPRIATE FICTION </a:t>
                      </a:r>
                      <a:endParaRPr lang="en-US" sz="900" dirty="0">
                        <a:solidFill>
                          <a:schemeClr val="accent5">
                            <a:lumMod val="50000"/>
                          </a:schemeClr>
                        </a:solidFill>
                        <a:effectLst/>
                      </a:endParaRPr>
                    </a:p>
                    <a:p>
                      <a:pPr marL="342900" marR="0" lvl="0" indent="-342900">
                        <a:lnSpc>
                          <a:spcPct val="115000"/>
                        </a:lnSpc>
                        <a:spcBef>
                          <a:spcPts val="0"/>
                        </a:spcBef>
                        <a:spcAft>
                          <a:spcPts val="0"/>
                        </a:spcAft>
                        <a:buFont typeface="Symbol" panose="05050102010706020507" pitchFamily="18" charset="2"/>
                        <a:buChar char=""/>
                      </a:pPr>
                      <a:r>
                        <a:rPr lang="en-US" sz="800" dirty="0">
                          <a:solidFill>
                            <a:schemeClr val="accent5">
                              <a:lumMod val="50000"/>
                            </a:schemeClr>
                          </a:solidFill>
                          <a:effectLst/>
                        </a:rPr>
                        <a:t>increase vocabulary through reading. </a:t>
                      </a:r>
                    </a:p>
                    <a:p>
                      <a:pPr marL="342900" marR="0" lvl="0" indent="-342900">
                        <a:lnSpc>
                          <a:spcPct val="115000"/>
                        </a:lnSpc>
                        <a:spcBef>
                          <a:spcPts val="0"/>
                        </a:spcBef>
                        <a:spcAft>
                          <a:spcPts val="0"/>
                        </a:spcAft>
                        <a:buFont typeface="Symbol" panose="05050102010706020507" pitchFamily="18" charset="2"/>
                        <a:buChar char=""/>
                      </a:pPr>
                      <a:r>
                        <a:rPr lang="en-US" sz="800" dirty="0">
                          <a:solidFill>
                            <a:schemeClr val="accent5">
                              <a:lumMod val="50000"/>
                            </a:schemeClr>
                          </a:solidFill>
                          <a:effectLst/>
                        </a:rPr>
                        <a:t>search for contextual clues to meaning. </a:t>
                      </a:r>
                    </a:p>
                    <a:p>
                      <a:pPr marL="342900" marR="0" lvl="0" indent="-342900">
                        <a:lnSpc>
                          <a:spcPct val="115000"/>
                        </a:lnSpc>
                        <a:spcBef>
                          <a:spcPts val="0"/>
                        </a:spcBef>
                        <a:spcAft>
                          <a:spcPts val="0"/>
                        </a:spcAft>
                        <a:buFont typeface="Symbol" panose="05050102010706020507" pitchFamily="18" charset="2"/>
                        <a:buChar char=""/>
                      </a:pPr>
                      <a:r>
                        <a:rPr lang="en-US" sz="800" dirty="0">
                          <a:solidFill>
                            <a:schemeClr val="accent5">
                              <a:lumMod val="50000"/>
                            </a:schemeClr>
                          </a:solidFill>
                          <a:effectLst/>
                        </a:rPr>
                        <a:t>employ basic strategies to increase reading speed. </a:t>
                      </a:r>
                    </a:p>
                    <a:p>
                      <a:pPr marL="342900" marR="0" lvl="0" indent="-342900">
                        <a:lnSpc>
                          <a:spcPct val="115000"/>
                        </a:lnSpc>
                        <a:spcBef>
                          <a:spcPts val="0"/>
                        </a:spcBef>
                        <a:spcAft>
                          <a:spcPts val="0"/>
                        </a:spcAft>
                        <a:buFont typeface="Symbol" panose="05050102010706020507" pitchFamily="18" charset="2"/>
                        <a:buChar char=""/>
                      </a:pPr>
                      <a:r>
                        <a:rPr lang="en-US" sz="800" dirty="0">
                          <a:solidFill>
                            <a:schemeClr val="accent5">
                              <a:lumMod val="50000"/>
                            </a:schemeClr>
                          </a:solidFill>
                          <a:effectLst/>
                        </a:rPr>
                        <a:t>employ rudimentary scanning techniques to locate specific textual information. </a:t>
                      </a:r>
                      <a:endParaRPr lang="en-US" sz="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735" marR="34735" marT="0" marB="0">
                    <a:noFill/>
                  </a:tcPr>
                </a:tc>
                <a:tc>
                  <a:txBody>
                    <a:bodyPr/>
                    <a:lstStyle/>
                    <a:p>
                      <a:pPr marL="342900" marR="0" lvl="0" indent="-342900">
                        <a:lnSpc>
                          <a:spcPct val="115000"/>
                        </a:lnSpc>
                        <a:spcBef>
                          <a:spcPts val="0"/>
                        </a:spcBef>
                        <a:spcAft>
                          <a:spcPts val="0"/>
                        </a:spcAft>
                        <a:buFont typeface="Symbol" panose="05050102010706020507" pitchFamily="18" charset="2"/>
                        <a:buChar char=""/>
                      </a:pPr>
                      <a:r>
                        <a:rPr lang="en-US" sz="800" b="1" dirty="0">
                          <a:effectLst/>
                        </a:rPr>
                        <a:t>A Long Walk to Water</a:t>
                      </a:r>
                      <a:endParaRPr lang="en-US" sz="1100" b="1" dirty="0">
                        <a:effectLst/>
                      </a:endParaRPr>
                    </a:p>
                    <a:p>
                      <a:pPr marL="342900" marR="0" lvl="0" indent="-342900">
                        <a:lnSpc>
                          <a:spcPct val="115000"/>
                        </a:lnSpc>
                        <a:spcBef>
                          <a:spcPts val="0"/>
                        </a:spcBef>
                        <a:spcAft>
                          <a:spcPts val="0"/>
                        </a:spcAft>
                        <a:buFont typeface="Symbol" panose="05050102010706020507" pitchFamily="18" charset="2"/>
                        <a:buChar char=""/>
                      </a:pPr>
                      <a:r>
                        <a:rPr lang="en-US" sz="800" b="1" dirty="0">
                          <a:effectLst/>
                        </a:rPr>
                        <a:t>“Reading Faster” exercises</a:t>
                      </a:r>
                      <a:endParaRPr lang="en-US" sz="1100" b="1" dirty="0">
                        <a:effectLst/>
                      </a:endParaRPr>
                    </a:p>
                    <a:p>
                      <a:pPr marL="342900" marR="0" lvl="0" indent="-342900">
                        <a:lnSpc>
                          <a:spcPct val="115000"/>
                        </a:lnSpc>
                        <a:spcBef>
                          <a:spcPts val="0"/>
                        </a:spcBef>
                        <a:spcAft>
                          <a:spcPts val="0"/>
                        </a:spcAft>
                        <a:buFont typeface="Symbol" panose="05050102010706020507" pitchFamily="18" charset="2"/>
                        <a:buChar char=""/>
                      </a:pPr>
                      <a:r>
                        <a:rPr lang="en-US" sz="800" b="1" dirty="0">
                          <a:effectLst/>
                        </a:rPr>
                        <a:t>Textbook assignments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34735" marR="34735" marT="0" marB="0" anchor="ctr">
                    <a:solidFill>
                      <a:srgbClr val="66FFFF"/>
                    </a:solidFill>
                  </a:tcPr>
                </a:tc>
                <a:tc>
                  <a:txBody>
                    <a:bodyPr/>
                    <a:lstStyle/>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Quiz</a:t>
                      </a:r>
                    </a:p>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Journal</a:t>
                      </a:r>
                    </a:p>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Student records of Reading Speed and Comprehension</a:t>
                      </a:r>
                    </a:p>
                  </a:txBody>
                  <a:tcPr marL="34735" marR="34735" marT="0" marB="0" anchor="ctr">
                    <a:solidFill>
                      <a:srgbClr val="66CCFF"/>
                    </a:solidFill>
                  </a:tcPr>
                </a:tc>
                <a:tc>
                  <a:txBody>
                    <a:bodyPr/>
                    <a:lstStyle/>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15%</a:t>
                      </a:r>
                    </a:p>
                  </a:txBody>
                  <a:tcPr marL="34735" marR="34735" marT="0" marB="0" anchor="ctr">
                    <a:solidFill>
                      <a:schemeClr val="accent6">
                        <a:lumMod val="40000"/>
                        <a:lumOff val="60000"/>
                      </a:schemeClr>
                    </a:solidFill>
                  </a:tcPr>
                </a:tc>
                <a:extLst>
                  <a:ext uri="{0D108BD9-81ED-4DB2-BD59-A6C34878D82A}">
                    <a16:rowId xmlns:a16="http://schemas.microsoft.com/office/drawing/2014/main" val="1048380277"/>
                  </a:ext>
                </a:extLst>
              </a:tr>
              <a:tr h="457155">
                <a:tc>
                  <a:txBody>
                    <a:bodyPr/>
                    <a:lstStyle/>
                    <a:p>
                      <a:pPr marL="0" marR="0">
                        <a:spcBef>
                          <a:spcPts val="0"/>
                        </a:spcBef>
                        <a:spcAft>
                          <a:spcPts val="0"/>
                        </a:spcAft>
                      </a:pPr>
                      <a:r>
                        <a:rPr lang="en-US" sz="800" dirty="0">
                          <a:solidFill>
                            <a:schemeClr val="accent5">
                              <a:lumMod val="50000"/>
                            </a:schemeClr>
                          </a:solidFill>
                          <a:effectLst/>
                        </a:rPr>
                        <a:t>SLO #6:  B</a:t>
                      </a:r>
                      <a:r>
                        <a:rPr lang="en-US" sz="800" baseline="0" dirty="0">
                          <a:solidFill>
                            <a:schemeClr val="accent5">
                              <a:lumMod val="50000"/>
                            </a:schemeClr>
                          </a:solidFill>
                          <a:effectLst/>
                        </a:rPr>
                        <a:t>E AN AUTONOMOUS LEARNER</a:t>
                      </a:r>
                      <a:r>
                        <a:rPr lang="en-US" sz="800" dirty="0">
                          <a:solidFill>
                            <a:schemeClr val="accent5">
                              <a:lumMod val="50000"/>
                            </a:schemeClr>
                          </a:solidFill>
                          <a:effectLst/>
                        </a:rPr>
                        <a:t> </a:t>
                      </a:r>
                      <a:endParaRPr lang="en-US" sz="900" dirty="0">
                        <a:solidFill>
                          <a:schemeClr val="accent5">
                            <a:lumMod val="50000"/>
                          </a:schemeClr>
                        </a:solidFill>
                        <a:effectLst/>
                      </a:endParaRPr>
                    </a:p>
                    <a:p>
                      <a:pPr marL="342900" marR="0" lvl="0" indent="-342900">
                        <a:lnSpc>
                          <a:spcPct val="115000"/>
                        </a:lnSpc>
                        <a:spcBef>
                          <a:spcPts val="0"/>
                        </a:spcBef>
                        <a:spcAft>
                          <a:spcPts val="0"/>
                        </a:spcAft>
                        <a:buFont typeface="Symbol" panose="05050102010706020507" pitchFamily="18" charset="2"/>
                        <a:buChar char=""/>
                      </a:pPr>
                      <a:r>
                        <a:rPr lang="en-US" sz="800" dirty="0">
                          <a:solidFill>
                            <a:schemeClr val="accent5">
                              <a:lumMod val="50000"/>
                            </a:schemeClr>
                          </a:solidFill>
                          <a:effectLst/>
                        </a:rPr>
                        <a:t>use an American English dictionary effectively in lieu of reliance on a translating dictionary</a:t>
                      </a:r>
                      <a:endParaRPr lang="en-US" sz="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34735" marR="34735" marT="0" marB="0">
                    <a:noFill/>
                  </a:tcPr>
                </a:tc>
                <a:tc>
                  <a:txBody>
                    <a:bodyPr/>
                    <a:lstStyle/>
                    <a:p>
                      <a:pPr marL="342900" marR="0" lvl="0" indent="-342900">
                        <a:lnSpc>
                          <a:spcPct val="115000"/>
                        </a:lnSpc>
                        <a:spcBef>
                          <a:spcPts val="0"/>
                        </a:spcBef>
                        <a:spcAft>
                          <a:spcPts val="0"/>
                        </a:spcAft>
                        <a:buFont typeface="Symbol" panose="05050102010706020507" pitchFamily="18" charset="2"/>
                        <a:buChar char=""/>
                      </a:pPr>
                      <a:r>
                        <a:rPr lang="en-US" sz="800" b="1" dirty="0">
                          <a:effectLst/>
                        </a:rPr>
                        <a:t>Lecture</a:t>
                      </a:r>
                      <a:endParaRPr lang="en-US" sz="1100" b="1" dirty="0">
                        <a:effectLst/>
                      </a:endParaRPr>
                    </a:p>
                    <a:p>
                      <a:pPr marL="342900" marR="0" lvl="0" indent="-342900">
                        <a:lnSpc>
                          <a:spcPct val="115000"/>
                        </a:lnSpc>
                        <a:spcBef>
                          <a:spcPts val="0"/>
                        </a:spcBef>
                        <a:spcAft>
                          <a:spcPts val="0"/>
                        </a:spcAft>
                        <a:buFont typeface="Symbol" panose="05050102010706020507" pitchFamily="18" charset="2"/>
                        <a:buChar char=""/>
                      </a:pPr>
                      <a:r>
                        <a:rPr lang="en-US" sz="800" b="1" dirty="0">
                          <a:effectLst/>
                        </a:rPr>
                        <a:t>Textbook assignments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34735" marR="34735" marT="0" marB="0" anchor="ctr">
                    <a:solidFill>
                      <a:srgbClr val="66FFFF"/>
                    </a:solidFill>
                  </a:tcPr>
                </a:tc>
                <a:tc>
                  <a:txBody>
                    <a:bodyPr/>
                    <a:lstStyle/>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Quiz</a:t>
                      </a:r>
                    </a:p>
                  </a:txBody>
                  <a:tcPr marL="34735" marR="34735" marT="0" marB="0" anchor="ctr">
                    <a:solidFill>
                      <a:srgbClr val="66CCFF"/>
                    </a:solidFill>
                  </a:tcPr>
                </a:tc>
                <a:tc rowSpan="3">
                  <a:txBody>
                    <a:bodyPr/>
                    <a:lstStyle/>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10%</a:t>
                      </a:r>
                    </a:p>
                  </a:txBody>
                  <a:tcPr marL="34735" marR="34735" marT="0" marB="0" anchor="ctr">
                    <a:solidFill>
                      <a:schemeClr val="accent6">
                        <a:lumMod val="40000"/>
                        <a:lumOff val="60000"/>
                      </a:schemeClr>
                    </a:solidFill>
                  </a:tcPr>
                </a:tc>
                <a:extLst>
                  <a:ext uri="{0D108BD9-81ED-4DB2-BD59-A6C34878D82A}">
                    <a16:rowId xmlns:a16="http://schemas.microsoft.com/office/drawing/2014/main" val="176900569"/>
                  </a:ext>
                </a:extLst>
              </a:tr>
              <a:tr h="313245">
                <a:tc>
                  <a:txBody>
                    <a:bodyPr/>
                    <a:lstStyle/>
                    <a:p>
                      <a:pPr marL="57150" marR="0">
                        <a:spcBef>
                          <a:spcPts val="0"/>
                        </a:spcBef>
                        <a:spcAft>
                          <a:spcPts val="0"/>
                        </a:spcAft>
                      </a:pPr>
                      <a:r>
                        <a:rPr lang="en-US" sz="800">
                          <a:solidFill>
                            <a:schemeClr val="accent5">
                              <a:lumMod val="50000"/>
                            </a:schemeClr>
                          </a:solidFill>
                          <a:effectLst/>
                        </a:rPr>
                        <a:t>SLO #7: DEMONSTRATE APPROPRIATE PARTICIPATION BEHAVIORS IN SMALL AND LARGE GROUP ACTIVITIES. </a:t>
                      </a:r>
                      <a:endParaRPr lang="en-US" sz="90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735" marR="34735" marT="0" marB="0">
                    <a:noFill/>
                  </a:tcPr>
                </a:tc>
                <a:tc>
                  <a:txBody>
                    <a:bodyPr/>
                    <a:lstStyle/>
                    <a:p>
                      <a:pPr marL="342900" marR="0" lvl="0" indent="-342900">
                        <a:lnSpc>
                          <a:spcPct val="115000"/>
                        </a:lnSpc>
                        <a:spcBef>
                          <a:spcPts val="0"/>
                        </a:spcBef>
                        <a:spcAft>
                          <a:spcPts val="0"/>
                        </a:spcAft>
                        <a:buFont typeface="Symbol" panose="05050102010706020507" pitchFamily="18" charset="2"/>
                        <a:buChar char=""/>
                      </a:pPr>
                      <a:r>
                        <a:rPr lang="en-US" sz="800" b="1" dirty="0">
                          <a:effectLst/>
                        </a:rPr>
                        <a:t>Classroom participation</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34735" marR="34735" marT="0" marB="0" anchor="ctr">
                    <a:solidFill>
                      <a:srgbClr val="66FFFF"/>
                    </a:solidFill>
                  </a:tcPr>
                </a:tc>
                <a:tc>
                  <a:txBody>
                    <a:bodyPr/>
                    <a:lstStyle/>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Teacher Observation</a:t>
                      </a:r>
                    </a:p>
                  </a:txBody>
                  <a:tcPr marL="34735" marR="34735" marT="0" marB="0" anchor="ctr">
                    <a:solidFill>
                      <a:srgbClr val="66CCFF"/>
                    </a:solidFill>
                  </a:tcPr>
                </a:tc>
                <a:tc vMerge="1">
                  <a:txBody>
                    <a:bodyPr/>
                    <a:lstStyle/>
                    <a:p>
                      <a:endParaRPr lang="en-US"/>
                    </a:p>
                  </a:txBody>
                  <a:tcPr/>
                </a:tc>
                <a:extLst>
                  <a:ext uri="{0D108BD9-81ED-4DB2-BD59-A6C34878D82A}">
                    <a16:rowId xmlns:a16="http://schemas.microsoft.com/office/drawing/2014/main" val="2024595052"/>
                  </a:ext>
                </a:extLst>
              </a:tr>
              <a:tr h="360231">
                <a:tc>
                  <a:txBody>
                    <a:bodyPr/>
                    <a:lstStyle/>
                    <a:p>
                      <a:pPr marL="57150" marR="0">
                        <a:spcBef>
                          <a:spcPts val="0"/>
                        </a:spcBef>
                        <a:spcAft>
                          <a:spcPts val="0"/>
                        </a:spcAft>
                      </a:pPr>
                      <a:r>
                        <a:rPr lang="en-US" sz="800" dirty="0">
                          <a:solidFill>
                            <a:schemeClr val="accent5">
                              <a:lumMod val="50000"/>
                            </a:schemeClr>
                          </a:solidFill>
                          <a:effectLst/>
                        </a:rPr>
                        <a:t>SLO #8: EMPLOY TIME MANAGEMENT STRATEGIES TO COMPLETE OUT-OF-CLASS ASSIGNMENTS ACCORDING TO A GIVEN SCHEDULE</a:t>
                      </a:r>
                      <a:endParaRPr lang="en-US" sz="900" dirty="0">
                        <a:solidFill>
                          <a:schemeClr val="accent5">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34735" marR="34735" marT="0" marB="0">
                    <a:noFill/>
                  </a:tcPr>
                </a:tc>
                <a:tc>
                  <a:txBody>
                    <a:bodyPr/>
                    <a:lstStyle/>
                    <a:p>
                      <a:pPr marL="342900" marR="0" lvl="0" indent="-342900">
                        <a:lnSpc>
                          <a:spcPct val="115000"/>
                        </a:lnSpc>
                        <a:spcBef>
                          <a:spcPts val="0"/>
                        </a:spcBef>
                        <a:spcAft>
                          <a:spcPts val="0"/>
                        </a:spcAft>
                        <a:buFont typeface="Symbol" panose="05050102010706020507" pitchFamily="18" charset="2"/>
                        <a:buChar char=""/>
                      </a:pPr>
                      <a:r>
                        <a:rPr lang="en-US" sz="800" b="1" dirty="0">
                          <a:effectLst/>
                        </a:rPr>
                        <a:t>Scheduled due dates</a:t>
                      </a:r>
                      <a:endParaRPr lang="en-US" sz="1100" b="1" dirty="0">
                        <a:effectLst/>
                      </a:endParaRPr>
                    </a:p>
                    <a:p>
                      <a:pPr marL="342900" marR="0" lvl="0" indent="-342900">
                        <a:lnSpc>
                          <a:spcPct val="115000"/>
                        </a:lnSpc>
                        <a:spcBef>
                          <a:spcPts val="0"/>
                        </a:spcBef>
                        <a:spcAft>
                          <a:spcPts val="0"/>
                        </a:spcAft>
                        <a:buFont typeface="Symbol" panose="05050102010706020507" pitchFamily="18" charset="2"/>
                        <a:buChar char=""/>
                      </a:pPr>
                      <a:r>
                        <a:rPr lang="en-US" sz="800" b="1" dirty="0">
                          <a:effectLst/>
                        </a:rPr>
                        <a:t>Unscheduled Progress Checks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34735" marR="34735" marT="0" marB="0" anchor="ctr">
                    <a:solidFill>
                      <a:srgbClr val="66FFFF"/>
                    </a:solidFill>
                  </a:tcPr>
                </a:tc>
                <a:tc>
                  <a:txBody>
                    <a:bodyPr/>
                    <a:lstStyle/>
                    <a:p>
                      <a:pPr marL="0" marR="0" algn="ctr" defTabSz="914400" rtl="0" eaLnBrk="1" latinLnBrk="0" hangingPunct="1">
                        <a:spcBef>
                          <a:spcPts val="0"/>
                        </a:spcBef>
                        <a:spcAft>
                          <a:spcPts val="0"/>
                        </a:spcAft>
                      </a:pPr>
                      <a:r>
                        <a:rPr lang="en-US" sz="800" b="1" kern="1200" dirty="0">
                          <a:solidFill>
                            <a:schemeClr val="tx1"/>
                          </a:solidFill>
                          <a:effectLst/>
                          <a:latin typeface="+mn-lt"/>
                          <a:ea typeface="+mn-ea"/>
                          <a:cs typeface="+mn-cs"/>
                        </a:rPr>
                        <a:t>Timeliness of Homework Completion </a:t>
                      </a:r>
                    </a:p>
                  </a:txBody>
                  <a:tcPr marL="34735" marR="34735" marT="0" marB="0" anchor="ctr">
                    <a:solidFill>
                      <a:srgbClr val="66CCFF"/>
                    </a:solidFill>
                  </a:tcPr>
                </a:tc>
                <a:tc vMerge="1">
                  <a:txBody>
                    <a:bodyPr/>
                    <a:lstStyle/>
                    <a:p>
                      <a:endParaRPr lang="en-US"/>
                    </a:p>
                  </a:txBody>
                  <a:tcPr/>
                </a:tc>
                <a:extLst>
                  <a:ext uri="{0D108BD9-81ED-4DB2-BD59-A6C34878D82A}">
                    <a16:rowId xmlns:a16="http://schemas.microsoft.com/office/drawing/2014/main" val="1741968055"/>
                  </a:ext>
                </a:extLst>
              </a:tr>
            </a:tbl>
          </a:graphicData>
        </a:graphic>
      </p:graphicFrame>
    </p:spTree>
    <p:extLst>
      <p:ext uri="{BB962C8B-B14F-4D97-AF65-F5344CB8AC3E}">
        <p14:creationId xmlns:p14="http://schemas.microsoft.com/office/powerpoint/2010/main" val="1318085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0486" y="907256"/>
            <a:ext cx="7526831" cy="523197"/>
          </a:xfrm>
          <a:prstGeom prst="rect">
            <a:avLst/>
          </a:prstGeom>
          <a:solidFill>
            <a:srgbClr val="002060"/>
          </a:solidFill>
          <a:scene3d>
            <a:camera prst="orthographicFront"/>
            <a:lightRig rig="flat" dir="t"/>
          </a:scene3d>
          <a:sp3d prstMaterial="plastic">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latin typeface="Arial Black" panose="020B0A04020102020204" pitchFamily="34" charset="0"/>
              </a:rPr>
              <a:t>  </a:t>
            </a:r>
            <a:r>
              <a:rPr lang="en-US" sz="1500" dirty="0">
                <a:latin typeface="Arial Black" panose="020B0A04020102020204" pitchFamily="34" charset="0"/>
              </a:rPr>
              <a:t>Students apply what they’ve learned to demonstrate a course SLO </a:t>
            </a:r>
            <a:endParaRPr lang="en-US" sz="2100" dirty="0">
              <a:latin typeface="Arial Black" panose="020B0A04020102020204" pitchFamily="34" charset="0"/>
            </a:endParaRPr>
          </a:p>
        </p:txBody>
      </p:sp>
      <p:sp>
        <p:nvSpPr>
          <p:cNvPr id="3" name="Up Arrow 2"/>
          <p:cNvSpPr/>
          <p:nvPr/>
        </p:nvSpPr>
        <p:spPr>
          <a:xfrm>
            <a:off x="990757" y="1327089"/>
            <a:ext cx="1960988" cy="1519588"/>
          </a:xfrm>
          <a:prstGeom prst="up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Black" panose="020B0A04020102020204" pitchFamily="34" charset="0"/>
              </a:rPr>
              <a:t>Objective</a:t>
            </a:r>
          </a:p>
          <a:p>
            <a:pPr algn="ctr"/>
            <a:r>
              <a:rPr lang="en-US" sz="1350" dirty="0">
                <a:latin typeface="Arial Black" panose="020B0A04020102020204" pitchFamily="34" charset="0"/>
              </a:rPr>
              <a:t>A</a:t>
            </a:r>
          </a:p>
          <a:p>
            <a:pPr algn="ctr"/>
            <a:endParaRPr lang="en-US" sz="1350" dirty="0">
              <a:latin typeface="Arial Black" panose="020B0A04020102020204" pitchFamily="34" charset="0"/>
            </a:endParaRPr>
          </a:p>
          <a:p>
            <a:pPr algn="ctr"/>
            <a:endParaRPr lang="en-US" sz="1350" dirty="0">
              <a:latin typeface="Arial Black" panose="020B0A04020102020204" pitchFamily="34" charset="0"/>
            </a:endParaRPr>
          </a:p>
          <a:p>
            <a:pPr algn="ctr"/>
            <a:endParaRPr lang="en-US" sz="1350" dirty="0">
              <a:latin typeface="Arial Black" panose="020B0A04020102020204" pitchFamily="34" charset="0"/>
            </a:endParaRPr>
          </a:p>
          <a:p>
            <a:pPr algn="ctr"/>
            <a:endParaRPr lang="en-US" sz="1350" dirty="0">
              <a:latin typeface="Arial Black" panose="020B0A04020102020204" pitchFamily="34" charset="0"/>
            </a:endParaRPr>
          </a:p>
        </p:txBody>
      </p:sp>
      <p:sp>
        <p:nvSpPr>
          <p:cNvPr id="4" name="Up Arrow 3"/>
          <p:cNvSpPr/>
          <p:nvPr/>
        </p:nvSpPr>
        <p:spPr>
          <a:xfrm>
            <a:off x="3449148" y="1327090"/>
            <a:ext cx="2032180" cy="1504418"/>
          </a:xfrm>
          <a:prstGeom prst="up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Black" panose="020B0A04020102020204" pitchFamily="34" charset="0"/>
              </a:rPr>
              <a:t>Objective</a:t>
            </a:r>
          </a:p>
          <a:p>
            <a:pPr algn="ctr"/>
            <a:r>
              <a:rPr lang="en-US" sz="1350" dirty="0">
                <a:latin typeface="Arial Black" panose="020B0A04020102020204" pitchFamily="34" charset="0"/>
              </a:rPr>
              <a:t>B</a:t>
            </a:r>
          </a:p>
          <a:p>
            <a:pPr algn="ctr"/>
            <a:endParaRPr lang="en-US" sz="1350" dirty="0">
              <a:latin typeface="Arial Black" panose="020B0A04020102020204" pitchFamily="34" charset="0"/>
            </a:endParaRPr>
          </a:p>
          <a:p>
            <a:pPr algn="ctr"/>
            <a:endParaRPr lang="en-US" sz="1350" dirty="0">
              <a:latin typeface="Arial Black" panose="020B0A04020102020204" pitchFamily="34" charset="0"/>
            </a:endParaRPr>
          </a:p>
          <a:p>
            <a:pPr algn="ctr"/>
            <a:endParaRPr lang="en-US" sz="1350" dirty="0">
              <a:latin typeface="Arial Black" panose="020B0A04020102020204" pitchFamily="34" charset="0"/>
            </a:endParaRPr>
          </a:p>
          <a:p>
            <a:pPr algn="ctr"/>
            <a:endParaRPr lang="en-US" sz="1350" dirty="0">
              <a:latin typeface="Arial Black" panose="020B0A04020102020204" pitchFamily="34" charset="0"/>
            </a:endParaRPr>
          </a:p>
        </p:txBody>
      </p:sp>
      <p:sp>
        <p:nvSpPr>
          <p:cNvPr id="5" name="Up Arrow 4"/>
          <p:cNvSpPr/>
          <p:nvPr/>
        </p:nvSpPr>
        <p:spPr>
          <a:xfrm>
            <a:off x="6110838" y="1327090"/>
            <a:ext cx="2053753" cy="1504418"/>
          </a:xfrm>
          <a:prstGeom prst="upArrow">
            <a:avLst/>
          </a:prstGeom>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Black" panose="020B0A04020102020204" pitchFamily="34" charset="0"/>
              </a:rPr>
              <a:t>Objective</a:t>
            </a:r>
          </a:p>
          <a:p>
            <a:pPr algn="ctr"/>
            <a:r>
              <a:rPr lang="en-US" sz="1350" dirty="0">
                <a:latin typeface="Arial Black" panose="020B0A04020102020204" pitchFamily="34" charset="0"/>
              </a:rPr>
              <a:t>C</a:t>
            </a:r>
          </a:p>
          <a:p>
            <a:pPr algn="ctr"/>
            <a:endParaRPr lang="en-US" sz="1350" dirty="0">
              <a:latin typeface="Arial Black" panose="020B0A04020102020204" pitchFamily="34" charset="0"/>
            </a:endParaRPr>
          </a:p>
          <a:p>
            <a:pPr algn="ctr"/>
            <a:endParaRPr lang="en-US" sz="1350" dirty="0">
              <a:latin typeface="Arial Black" panose="020B0A04020102020204" pitchFamily="34" charset="0"/>
            </a:endParaRPr>
          </a:p>
          <a:p>
            <a:pPr algn="ctr"/>
            <a:endParaRPr lang="en-US" sz="1350" dirty="0">
              <a:latin typeface="Arial Black" panose="020B0A04020102020204" pitchFamily="34" charset="0"/>
            </a:endParaRPr>
          </a:p>
          <a:p>
            <a:pPr algn="ctr"/>
            <a:endParaRPr lang="en-US" sz="1350" dirty="0">
              <a:latin typeface="Arial Black" panose="020B0A04020102020204" pitchFamily="34" charset="0"/>
            </a:endParaRPr>
          </a:p>
        </p:txBody>
      </p:sp>
      <p:sp>
        <p:nvSpPr>
          <p:cNvPr id="7" name="TextBox 6"/>
          <p:cNvSpPr txBox="1"/>
          <p:nvPr/>
        </p:nvSpPr>
        <p:spPr>
          <a:xfrm>
            <a:off x="1864087" y="1852017"/>
            <a:ext cx="1476717" cy="1754326"/>
          </a:xfrm>
          <a:prstGeom prst="rect">
            <a:avLst/>
          </a:prstGeom>
          <a:noFill/>
        </p:spPr>
        <p:txBody>
          <a:bodyPr wrap="square" rtlCol="0">
            <a:spAutoFit/>
          </a:bodyPr>
          <a:lstStyle/>
          <a:p>
            <a:r>
              <a:rPr lang="en-US" sz="1200" b="1" dirty="0">
                <a:solidFill>
                  <a:srgbClr val="C00000"/>
                </a:solidFill>
              </a:rPr>
              <a:t>LEARNING TARGETS</a:t>
            </a:r>
          </a:p>
          <a:p>
            <a:pPr marL="214313" indent="-214313">
              <a:buFont typeface="Arial" panose="020B0604020202020204" pitchFamily="34" charset="0"/>
              <a:buChar char="•"/>
            </a:pPr>
            <a:r>
              <a:rPr lang="en-US" sz="1200" b="1" dirty="0">
                <a:solidFill>
                  <a:srgbClr val="C00000"/>
                </a:solidFill>
              </a:rPr>
              <a:t>Understand:</a:t>
            </a:r>
          </a:p>
          <a:p>
            <a:pPr marL="214313" indent="-214313">
              <a:buFont typeface="Arial" panose="020B0604020202020204" pitchFamily="34" charset="0"/>
              <a:buChar char="•"/>
            </a:pPr>
            <a:r>
              <a:rPr lang="en-US" sz="1200" b="1" dirty="0">
                <a:solidFill>
                  <a:srgbClr val="C00000"/>
                </a:solidFill>
              </a:rPr>
              <a:t>Know:</a:t>
            </a:r>
          </a:p>
          <a:p>
            <a:pPr marL="214313" indent="-214313">
              <a:buFont typeface="Arial" panose="020B0604020202020204" pitchFamily="34" charset="0"/>
              <a:buChar char="•"/>
            </a:pPr>
            <a:r>
              <a:rPr lang="en-US" sz="1200" b="1" dirty="0">
                <a:solidFill>
                  <a:srgbClr val="C00000"/>
                </a:solidFill>
              </a:rPr>
              <a:t>Apply</a:t>
            </a:r>
          </a:p>
          <a:p>
            <a:pPr marL="214313" indent="-214313">
              <a:buFont typeface="Arial" panose="020B0604020202020204" pitchFamily="34" charset="0"/>
              <a:buChar char="•"/>
            </a:pPr>
            <a:r>
              <a:rPr lang="en-US" sz="1200" b="1" dirty="0">
                <a:solidFill>
                  <a:srgbClr val="C00000"/>
                </a:solidFill>
              </a:rPr>
              <a:t>Perform:</a:t>
            </a:r>
          </a:p>
          <a:p>
            <a:pPr marL="214313" indent="-214313">
              <a:buFont typeface="Arial" panose="020B0604020202020204" pitchFamily="34" charset="0"/>
              <a:buChar char="•"/>
            </a:pPr>
            <a:r>
              <a:rPr lang="en-US" sz="1200" b="1" dirty="0">
                <a:solidFill>
                  <a:srgbClr val="C00000"/>
                </a:solidFill>
              </a:rPr>
              <a:t>Solve: </a:t>
            </a:r>
          </a:p>
          <a:p>
            <a:pPr marL="214313" indent="-214313">
              <a:buFont typeface="Arial" panose="020B0604020202020204" pitchFamily="34" charset="0"/>
              <a:buChar char="•"/>
            </a:pPr>
            <a:r>
              <a:rPr lang="en-US" sz="1200" b="1" dirty="0">
                <a:solidFill>
                  <a:srgbClr val="C00000"/>
                </a:solidFill>
              </a:rPr>
              <a:t>Find: </a:t>
            </a:r>
          </a:p>
          <a:p>
            <a:pPr marL="214313" indent="-214313">
              <a:buFont typeface="Arial" panose="020B0604020202020204" pitchFamily="34" charset="0"/>
              <a:buChar char="•"/>
            </a:pPr>
            <a:r>
              <a:rPr lang="en-US" sz="1200" b="1" dirty="0">
                <a:solidFill>
                  <a:srgbClr val="C00000"/>
                </a:solidFill>
              </a:rPr>
              <a:t>Analyze:</a:t>
            </a:r>
          </a:p>
          <a:p>
            <a:pPr marL="214313" indent="-214313">
              <a:buFont typeface="Arial" panose="020B0604020202020204" pitchFamily="34" charset="0"/>
              <a:buChar char="•"/>
            </a:pPr>
            <a:r>
              <a:rPr lang="en-US" sz="1200" b="1" dirty="0">
                <a:solidFill>
                  <a:srgbClr val="C00000"/>
                </a:solidFill>
              </a:rPr>
              <a:t>Etc…</a:t>
            </a:r>
          </a:p>
        </p:txBody>
      </p:sp>
      <p:sp>
        <p:nvSpPr>
          <p:cNvPr id="8" name="TextBox 7"/>
          <p:cNvSpPr txBox="1"/>
          <p:nvPr/>
        </p:nvSpPr>
        <p:spPr>
          <a:xfrm>
            <a:off x="1473607" y="4462693"/>
            <a:ext cx="5951999" cy="369332"/>
          </a:xfrm>
          <a:prstGeom prst="rect">
            <a:avLst/>
          </a:prstGeom>
          <a:noFill/>
        </p:spPr>
        <p:txBody>
          <a:bodyPr wrap="square" rtlCol="0">
            <a:spAutoFit/>
          </a:bodyPr>
          <a:lstStyle/>
          <a:p>
            <a:pPr algn="ctr"/>
            <a:r>
              <a:rPr lang="en-US" b="1" dirty="0"/>
              <a:t>Learning  Opportunities for Students</a:t>
            </a:r>
          </a:p>
        </p:txBody>
      </p:sp>
      <p:pic>
        <p:nvPicPr>
          <p:cNvPr id="11" name="Picture 10" descr="Woman uses &lt;strong&gt;a computer&lt;/strong&gt; in an internet cafe | People &lt;strong&gt;using&lt;/strong&gt; com… | Flickr - Photo Sharing!"/>
          <p:cNvPicPr>
            <a:picLocks noChangeAspect="1"/>
          </p:cNvPicPr>
          <p:nvPr/>
        </p:nvPicPr>
        <p:blipFill>
          <a:blip r:embed="rId2" cstate="hqprint">
            <a:extLst>
              <a:ext uri="{BEBA8EAE-BF5A-486C-A8C5-ECC9F3942E4B}">
                <a14:imgProps xmlns:a14="http://schemas.microsoft.com/office/drawing/2010/main">
                  <a14:imgLayer r:embed="rId3">
                    <a14:imgEffect>
                      <a14:backgroundRemoval t="928" b="74583" l="469" r="95625">
                        <a14:foregroundMark x1="7031" y1="30983" x2="469" y2="37291"/>
                        <a14:foregroundMark x1="1250" y1="38219" x2="1719" y2="70686"/>
                        <a14:foregroundMark x1="1719" y1="70686" x2="62500" y2="71614"/>
                        <a14:foregroundMark x1="90000" y1="50649" x2="88125" y2="56586"/>
                        <a14:foregroundMark x1="72656" y1="59740" x2="85156" y2="61410"/>
                        <a14:foregroundMark x1="76875" y1="35807" x2="91406" y2="36549"/>
                        <a14:foregroundMark x1="91406" y1="36549" x2="71563" y2="55102"/>
                        <a14:foregroundMark x1="44531" y1="56772" x2="51719" y2="60482"/>
                        <a14:foregroundMark x1="6875" y1="21336" x2="10625" y2="18367"/>
                        <a14:foregroundMark x1="10781" y1="18367" x2="17031" y2="20037"/>
                        <a14:foregroundMark x1="6875" y1="31911" x2="16563" y2="41558"/>
                        <a14:foregroundMark x1="27656" y1="27273" x2="25625" y2="17069"/>
                        <a14:foregroundMark x1="25625" y1="17069" x2="30938" y2="8905"/>
                        <a14:foregroundMark x1="31406" y1="8905" x2="40000" y2="12430"/>
                        <a14:foregroundMark x1="37188" y1="70501" x2="43125" y2="71985"/>
                        <a14:foregroundMark x1="35781" y1="74583" x2="50000" y2="74397"/>
                      </a14:backgroundRemoval>
                    </a14:imgEffect>
                  </a14:imgLayer>
                </a14:imgProps>
              </a:ext>
              <a:ext uri="{28A0092B-C50C-407E-A947-70E740481C1C}">
                <a14:useLocalDpi xmlns:a14="http://schemas.microsoft.com/office/drawing/2010/main" val="0"/>
              </a:ext>
            </a:extLst>
          </a:blip>
          <a:stretch>
            <a:fillRect/>
          </a:stretch>
        </p:blipFill>
        <p:spPr>
          <a:xfrm>
            <a:off x="600075" y="4654964"/>
            <a:ext cx="1309608" cy="1109530"/>
          </a:xfrm>
          <a:prstGeom prst="rect">
            <a:avLst/>
          </a:prstGeom>
        </p:spPr>
      </p:pic>
      <p:pic>
        <p:nvPicPr>
          <p:cNvPr id="12" name="Picture 11" descr="301 Moved Permanently"/>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29467" b="96526" l="3390" r="100000">
                        <a14:foregroundMark x1="18148" y1="30583" x2="15420" y2="56266"/>
                        <a14:foregroundMark x1="15420" y1="56266" x2="25920" y2="69727"/>
                        <a14:foregroundMark x1="25920" y1="69727" x2="4961" y2="71774"/>
                        <a14:foregroundMark x1="4878" y1="71774" x2="4795" y2="30707"/>
                        <a14:foregroundMark x1="4795" y1="30707" x2="17776" y2="31824"/>
                        <a14:foregroundMark x1="5250" y1="80335" x2="4878" y2="93672"/>
                        <a14:foregroundMark x1="4217" y1="84305" x2="3679" y2="95223"/>
                        <a14:foregroundMark x1="4299" y1="94789" x2="98718" y2="95782"/>
                        <a14:foregroundMark x1="98718" y1="95099" x2="99256" y2="29467"/>
                        <a14:foregroundMark x1="75362" y1="30583" x2="77305" y2="58623"/>
                        <a14:foregroundMark x1="77305" y1="58623" x2="76933" y2="62717"/>
                        <a14:foregroundMark x1="76933" y1="62841" x2="71889" y2="60422"/>
                        <a14:foregroundMark x1="6366" y1="69293" x2="82803" y2="61973"/>
                        <a14:foregroundMark x1="78338" y1="29901" x2="84870" y2="57754"/>
                        <a14:foregroundMark x1="79165" y1="31017" x2="98429" y2="30707"/>
                        <a14:foregroundMark x1="30757" y1="79777" x2="58702" y2="94231"/>
                        <a14:foregroundMark x1="58909" y1="94107" x2="66556" y2="72084"/>
                        <a14:foregroundMark x1="66556" y1="72084" x2="57958" y2="64392"/>
                        <a14:foregroundMark x1="49731" y1="65757" x2="55229" y2="87903"/>
                        <a14:foregroundMark x1="47044" y1="87655" x2="45887" y2="66191"/>
                        <a14:foregroundMark x1="54485" y1="90323" x2="59529" y2="89454"/>
                        <a14:foregroundMark x1="82265" y1="34615" x2="88053" y2="49938"/>
                      </a14:backgroundRemoval>
                    </a14:imgEffect>
                  </a14:imgLayer>
                </a14:imgProps>
              </a:ext>
              <a:ext uri="{28A0092B-C50C-407E-A947-70E740481C1C}">
                <a14:useLocalDpi xmlns:a14="http://schemas.microsoft.com/office/drawing/2010/main" val="0"/>
              </a:ext>
            </a:extLst>
          </a:blip>
          <a:srcRect l="3659" t="29871" b="3656"/>
          <a:stretch/>
        </p:blipFill>
        <p:spPr>
          <a:xfrm>
            <a:off x="1971252" y="4917758"/>
            <a:ext cx="1262389" cy="583940"/>
          </a:xfrm>
          <a:prstGeom prst="rect">
            <a:avLst/>
          </a:prstGeom>
          <a:effectLst>
            <a:softEdge rad="63500"/>
          </a:effectLst>
        </p:spPr>
      </p:pic>
      <p:pic>
        <p:nvPicPr>
          <p:cNvPr id="13" name="Picture 12" descr="The Cellular Scale: What is an &lt;strong&gt;Experiment&lt;/strong&gt;?"/>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32456" y="4826092"/>
            <a:ext cx="610517" cy="687953"/>
          </a:xfrm>
          <a:prstGeom prst="rect">
            <a:avLst/>
          </a:prstGeom>
        </p:spPr>
      </p:pic>
      <p:pic>
        <p:nvPicPr>
          <p:cNvPr id="14" name="Picture 13" descr="5-Stroke &lt;strong&gt;Engines&lt;/strong&gt; - What are these things? - Motor Vehicle Maintenance &amp; &lt;strong&gt;Repair&lt;/strong&gt; Stack Exchange"/>
          <p:cNvPicPr>
            <a:picLocks noChangeAspect="1"/>
          </p:cNvPicPr>
          <p:nvPr/>
        </p:nvPicPr>
        <p:blipFill>
          <a:blip r:embed="rId7"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5114" y="4791402"/>
            <a:ext cx="1144405" cy="757332"/>
          </a:xfrm>
          <a:prstGeom prst="rect">
            <a:avLst/>
          </a:prstGeom>
        </p:spPr>
      </p:pic>
      <p:pic>
        <p:nvPicPr>
          <p:cNvPr id="15" name="Picture 14" descr="3rd Grade Thoughts: Whole Brain Teaching: Simple Lesson Plan Template"/>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89071" y="4760338"/>
            <a:ext cx="591490" cy="793367"/>
          </a:xfrm>
          <a:prstGeom prst="rect">
            <a:avLst/>
          </a:prstGeom>
        </p:spPr>
      </p:pic>
      <p:pic>
        <p:nvPicPr>
          <p:cNvPr id="16" name="Picture 15" descr="Radical rethink: how to design university &lt;strong&gt;courses&lt;/strong&gt; in the online age"/>
          <p:cNvPicPr>
            <a:picLocks noChangeAspect="1"/>
          </p:cNvPicPr>
          <p:nvPr/>
        </p:nvPicPr>
        <p:blipFill>
          <a:blip r:embed="rId9" cstate="hqprint">
            <a:extLst>
              <a:ext uri="{BEBA8EAE-BF5A-486C-A8C5-ECC9F3942E4B}">
                <a14:imgProps xmlns:a14="http://schemas.microsoft.com/office/drawing/2010/main">
                  <a14:imgLayer r:embed="rId10">
                    <a14:imgEffect>
                      <a14:backgroundRemoval t="0" b="98046" l="0" r="100000">
                        <a14:foregroundMark x1="56735" y1="28664" x2="53469" y2="36808"/>
                        <a14:foregroundMark x1="50612" y1="43648" x2="61837" y2="49837"/>
                        <a14:foregroundMark x1="2653" y1="87948" x2="97755" y2="87622"/>
                        <a14:foregroundMark x1="71429" y1="72638" x2="81429" y2="70033"/>
                        <a14:foregroundMark x1="72449" y1="58306" x2="80612" y2="55700"/>
                        <a14:foregroundMark x1="75306" y1="33550" x2="74082" y2="36482"/>
                        <a14:foregroundMark x1="97551" y1="18893" x2="97143" y2="30293"/>
                        <a14:foregroundMark x1="21224" y1="50814" x2="28980" y2="58632"/>
                        <a14:foregroundMark x1="9592" y1="63844" x2="35102" y2="70358"/>
                        <a14:foregroundMark x1="15306" y1="90554" x2="98980" y2="94137"/>
                        <a14:foregroundMark x1="23878" y1="96743" x2="64898" y2="96417"/>
                        <a14:foregroundMark x1="24082" y1="42020" x2="27959" y2="45928"/>
                        <a14:foregroundMark x1="86531" y1="27687" x2="83265" y2="31922"/>
                        <a14:foregroundMark x1="83673" y1="26059" x2="82449" y2="28664"/>
                        <a14:backgroundMark x1="1224" y1="1954" x2="1020" y2="19870"/>
                        <a14:backgroundMark x1="1224" y1="19870" x2="3469" y2="22801"/>
                        <a14:backgroundMark x1="3469" y1="22801" x2="5510" y2="27036"/>
                        <a14:backgroundMark x1="5510" y1="27036" x2="4490" y2="35179"/>
                        <a14:backgroundMark x1="4490" y1="35179" x2="4694" y2="39414"/>
                        <a14:backgroundMark x1="5510" y1="32248" x2="9796" y2="17915"/>
                        <a14:backgroundMark x1="9796" y1="17915" x2="18776" y2="21498"/>
                        <a14:backgroundMark x1="18776" y1="21498" x2="18776" y2="32899"/>
                        <a14:backgroundMark x1="63469" y1="3909" x2="88367" y2="3909"/>
                        <a14:backgroundMark x1="88367" y1="3909" x2="88367" y2="23453"/>
                        <a14:backgroundMark x1="89388" y1="23453" x2="93673" y2="37134"/>
                      </a14:backgroundRemoval>
                    </a14:imgEffect>
                  </a14:imgLayer>
                </a14:imgProps>
              </a:ext>
              <a:ext uri="{28A0092B-C50C-407E-A947-70E740481C1C}">
                <a14:useLocalDpi xmlns:a14="http://schemas.microsoft.com/office/drawing/2010/main" val="0"/>
              </a:ext>
            </a:extLst>
          </a:blip>
          <a:stretch>
            <a:fillRect/>
          </a:stretch>
        </p:blipFill>
        <p:spPr>
          <a:xfrm>
            <a:off x="3449148" y="4854426"/>
            <a:ext cx="1000458" cy="631285"/>
          </a:xfrm>
          <a:prstGeom prst="rect">
            <a:avLst/>
          </a:prstGeom>
        </p:spPr>
      </p:pic>
      <p:pic>
        <p:nvPicPr>
          <p:cNvPr id="17" name="Picture 16" descr="Lecture Busters small &lt;strong&gt;group discussion&lt;/strong&gt; | Explore Duke CIT's … | Flickr - Photo Sharing!"/>
          <p:cNvPicPr>
            <a:picLocks noChangeAspect="1"/>
          </p:cNvPicPr>
          <p:nvPr/>
        </p:nvPicPr>
        <p:blipFill>
          <a:blip r:embed="rId11" cstate="hqprint">
            <a:extLst>
              <a:ext uri="{BEBA8EAE-BF5A-486C-A8C5-ECC9F3942E4B}">
                <a14:imgProps xmlns:a14="http://schemas.microsoft.com/office/drawing/2010/main">
                  <a14:imgLayer r:embed="rId12">
                    <a14:imgEffect>
                      <a14:backgroundRemoval t="11458" b="100000" l="0" r="95469">
                        <a14:foregroundMark x1="2969" y1="35833" x2="4219" y2="93333"/>
                        <a14:foregroundMark x1="4219" y1="93333" x2="94688" y2="95625"/>
                        <a14:foregroundMark x1="86406" y1="24792" x2="90000" y2="34583"/>
                        <a14:foregroundMark x1="67031" y1="25625" x2="67188" y2="11667"/>
                        <a14:foregroundMark x1="67188" y1="11667" x2="96250" y2="12083"/>
                        <a14:foregroundMark x1="84219" y1="91667" x2="85938" y2="50208"/>
                        <a14:foregroundMark x1="70938" y1="90000" x2="77344" y2="68333"/>
                        <a14:foregroundMark x1="12188" y1="71875" x2="69844" y2="40208"/>
                        <a14:foregroundMark x1="45781" y1="35833" x2="48281" y2="43958"/>
                        <a14:foregroundMark x1="47656" y1="62292" x2="48594" y2="62292"/>
                      </a14:backgroundRemoval>
                    </a14:imgEffect>
                  </a14:imgLayer>
                </a14:imgProps>
              </a:ext>
              <a:ext uri="{28A0092B-C50C-407E-A947-70E740481C1C}">
                <a14:useLocalDpi xmlns:a14="http://schemas.microsoft.com/office/drawing/2010/main" val="0"/>
              </a:ext>
            </a:extLst>
          </a:blip>
          <a:stretch>
            <a:fillRect/>
          </a:stretch>
        </p:blipFill>
        <p:spPr>
          <a:xfrm>
            <a:off x="7716701" y="4740853"/>
            <a:ext cx="1006043" cy="759042"/>
          </a:xfrm>
          <a:prstGeom prst="rect">
            <a:avLst/>
          </a:prstGeom>
        </p:spPr>
      </p:pic>
      <p:sp>
        <p:nvSpPr>
          <p:cNvPr id="18" name="TextBox 17"/>
          <p:cNvSpPr txBox="1"/>
          <p:nvPr/>
        </p:nvSpPr>
        <p:spPr>
          <a:xfrm>
            <a:off x="4371346" y="1844925"/>
            <a:ext cx="1476717" cy="1754326"/>
          </a:xfrm>
          <a:prstGeom prst="rect">
            <a:avLst/>
          </a:prstGeom>
          <a:noFill/>
        </p:spPr>
        <p:txBody>
          <a:bodyPr wrap="square" rtlCol="0">
            <a:spAutoFit/>
          </a:bodyPr>
          <a:lstStyle/>
          <a:p>
            <a:r>
              <a:rPr lang="en-US" sz="1200" b="1" dirty="0">
                <a:solidFill>
                  <a:srgbClr val="C00000"/>
                </a:solidFill>
              </a:rPr>
              <a:t>LEARNING TARGETS</a:t>
            </a:r>
          </a:p>
          <a:p>
            <a:pPr marL="214313" indent="-214313">
              <a:buFont typeface="Arial" panose="020B0604020202020204" pitchFamily="34" charset="0"/>
              <a:buChar char="•"/>
            </a:pPr>
            <a:r>
              <a:rPr lang="en-US" sz="1200" b="1" dirty="0">
                <a:solidFill>
                  <a:srgbClr val="C00000"/>
                </a:solidFill>
              </a:rPr>
              <a:t>Understand:</a:t>
            </a:r>
          </a:p>
          <a:p>
            <a:pPr marL="214313" indent="-214313">
              <a:buFont typeface="Arial" panose="020B0604020202020204" pitchFamily="34" charset="0"/>
              <a:buChar char="•"/>
            </a:pPr>
            <a:r>
              <a:rPr lang="en-US" sz="1200" b="1" dirty="0">
                <a:solidFill>
                  <a:srgbClr val="C00000"/>
                </a:solidFill>
              </a:rPr>
              <a:t>Know:</a:t>
            </a:r>
          </a:p>
          <a:p>
            <a:pPr marL="214313" indent="-214313">
              <a:buFont typeface="Arial" panose="020B0604020202020204" pitchFamily="34" charset="0"/>
              <a:buChar char="•"/>
            </a:pPr>
            <a:r>
              <a:rPr lang="en-US" sz="1200" b="1" dirty="0">
                <a:solidFill>
                  <a:srgbClr val="C00000"/>
                </a:solidFill>
              </a:rPr>
              <a:t>Apply</a:t>
            </a:r>
          </a:p>
          <a:p>
            <a:pPr marL="214313" indent="-214313">
              <a:buFont typeface="Arial" panose="020B0604020202020204" pitchFamily="34" charset="0"/>
              <a:buChar char="•"/>
            </a:pPr>
            <a:r>
              <a:rPr lang="en-US" sz="1200" b="1" dirty="0">
                <a:solidFill>
                  <a:srgbClr val="C00000"/>
                </a:solidFill>
              </a:rPr>
              <a:t>Perform:</a:t>
            </a:r>
          </a:p>
          <a:p>
            <a:pPr marL="214313" indent="-214313">
              <a:buFont typeface="Arial" panose="020B0604020202020204" pitchFamily="34" charset="0"/>
              <a:buChar char="•"/>
            </a:pPr>
            <a:r>
              <a:rPr lang="en-US" sz="1200" b="1" dirty="0">
                <a:solidFill>
                  <a:srgbClr val="C00000"/>
                </a:solidFill>
              </a:rPr>
              <a:t>Solve: </a:t>
            </a:r>
          </a:p>
          <a:p>
            <a:pPr marL="214313" indent="-214313">
              <a:buFont typeface="Arial" panose="020B0604020202020204" pitchFamily="34" charset="0"/>
              <a:buChar char="•"/>
            </a:pPr>
            <a:r>
              <a:rPr lang="en-US" sz="1200" b="1" dirty="0">
                <a:solidFill>
                  <a:srgbClr val="C00000"/>
                </a:solidFill>
              </a:rPr>
              <a:t>Find: </a:t>
            </a:r>
          </a:p>
          <a:p>
            <a:pPr marL="214313" indent="-214313">
              <a:buFont typeface="Arial" panose="020B0604020202020204" pitchFamily="34" charset="0"/>
              <a:buChar char="•"/>
            </a:pPr>
            <a:r>
              <a:rPr lang="en-US" sz="1200" b="1" dirty="0">
                <a:solidFill>
                  <a:srgbClr val="C00000"/>
                </a:solidFill>
              </a:rPr>
              <a:t>Analyze:</a:t>
            </a:r>
          </a:p>
          <a:p>
            <a:pPr marL="214313" indent="-214313">
              <a:buFont typeface="Arial" panose="020B0604020202020204" pitchFamily="34" charset="0"/>
              <a:buChar char="•"/>
            </a:pPr>
            <a:r>
              <a:rPr lang="en-US" sz="1200" b="1" dirty="0">
                <a:solidFill>
                  <a:srgbClr val="C00000"/>
                </a:solidFill>
              </a:rPr>
              <a:t>Etc…</a:t>
            </a:r>
          </a:p>
        </p:txBody>
      </p:sp>
      <p:sp>
        <p:nvSpPr>
          <p:cNvPr id="19" name="TextBox 18"/>
          <p:cNvSpPr txBox="1"/>
          <p:nvPr/>
        </p:nvSpPr>
        <p:spPr>
          <a:xfrm>
            <a:off x="7040870" y="1844925"/>
            <a:ext cx="1476717" cy="1754326"/>
          </a:xfrm>
          <a:prstGeom prst="rect">
            <a:avLst/>
          </a:prstGeom>
          <a:noFill/>
        </p:spPr>
        <p:txBody>
          <a:bodyPr wrap="square" rtlCol="0">
            <a:spAutoFit/>
          </a:bodyPr>
          <a:lstStyle/>
          <a:p>
            <a:r>
              <a:rPr lang="en-US" sz="1200" b="1" dirty="0">
                <a:solidFill>
                  <a:srgbClr val="C00000"/>
                </a:solidFill>
              </a:rPr>
              <a:t>LEARNING TARGETS</a:t>
            </a:r>
          </a:p>
          <a:p>
            <a:pPr marL="214313" indent="-214313">
              <a:buFont typeface="Arial" panose="020B0604020202020204" pitchFamily="34" charset="0"/>
              <a:buChar char="•"/>
            </a:pPr>
            <a:r>
              <a:rPr lang="en-US" sz="1200" b="1" dirty="0">
                <a:solidFill>
                  <a:srgbClr val="C00000"/>
                </a:solidFill>
              </a:rPr>
              <a:t>Understand:</a:t>
            </a:r>
          </a:p>
          <a:p>
            <a:pPr marL="214313" indent="-214313">
              <a:buFont typeface="Arial" panose="020B0604020202020204" pitchFamily="34" charset="0"/>
              <a:buChar char="•"/>
            </a:pPr>
            <a:r>
              <a:rPr lang="en-US" sz="1200" b="1" dirty="0">
                <a:solidFill>
                  <a:srgbClr val="C00000"/>
                </a:solidFill>
              </a:rPr>
              <a:t>Know:</a:t>
            </a:r>
          </a:p>
          <a:p>
            <a:pPr marL="214313" indent="-214313">
              <a:buFont typeface="Arial" panose="020B0604020202020204" pitchFamily="34" charset="0"/>
              <a:buChar char="•"/>
            </a:pPr>
            <a:r>
              <a:rPr lang="en-US" sz="1200" b="1" dirty="0">
                <a:solidFill>
                  <a:srgbClr val="C00000"/>
                </a:solidFill>
              </a:rPr>
              <a:t>Apply</a:t>
            </a:r>
          </a:p>
          <a:p>
            <a:pPr marL="214313" indent="-214313">
              <a:buFont typeface="Arial" panose="020B0604020202020204" pitchFamily="34" charset="0"/>
              <a:buChar char="•"/>
            </a:pPr>
            <a:r>
              <a:rPr lang="en-US" sz="1200" b="1" dirty="0">
                <a:solidFill>
                  <a:srgbClr val="C00000"/>
                </a:solidFill>
              </a:rPr>
              <a:t>Perform:</a:t>
            </a:r>
          </a:p>
          <a:p>
            <a:pPr marL="214313" indent="-214313">
              <a:buFont typeface="Arial" panose="020B0604020202020204" pitchFamily="34" charset="0"/>
              <a:buChar char="•"/>
            </a:pPr>
            <a:r>
              <a:rPr lang="en-US" sz="1200" b="1" dirty="0">
                <a:solidFill>
                  <a:srgbClr val="C00000"/>
                </a:solidFill>
              </a:rPr>
              <a:t>Solve: </a:t>
            </a:r>
          </a:p>
          <a:p>
            <a:pPr marL="214313" indent="-214313">
              <a:buFont typeface="Arial" panose="020B0604020202020204" pitchFamily="34" charset="0"/>
              <a:buChar char="•"/>
            </a:pPr>
            <a:r>
              <a:rPr lang="en-US" sz="1200" b="1" dirty="0">
                <a:solidFill>
                  <a:srgbClr val="C00000"/>
                </a:solidFill>
              </a:rPr>
              <a:t>Find: </a:t>
            </a:r>
          </a:p>
          <a:p>
            <a:pPr marL="214313" indent="-214313">
              <a:buFont typeface="Arial" panose="020B0604020202020204" pitchFamily="34" charset="0"/>
              <a:buChar char="•"/>
            </a:pPr>
            <a:r>
              <a:rPr lang="en-US" sz="1200" b="1" dirty="0">
                <a:solidFill>
                  <a:srgbClr val="C00000"/>
                </a:solidFill>
              </a:rPr>
              <a:t>Analyze:</a:t>
            </a:r>
          </a:p>
          <a:p>
            <a:pPr marL="214313" indent="-214313">
              <a:buFont typeface="Arial" panose="020B0604020202020204" pitchFamily="34" charset="0"/>
              <a:buChar char="•"/>
            </a:pPr>
            <a:r>
              <a:rPr lang="en-US" sz="1200" b="1" dirty="0">
                <a:solidFill>
                  <a:srgbClr val="C00000"/>
                </a:solidFill>
              </a:rPr>
              <a:t>Etc…</a:t>
            </a:r>
          </a:p>
        </p:txBody>
      </p:sp>
      <p:sp>
        <p:nvSpPr>
          <p:cNvPr id="21" name="Rectangle 20"/>
          <p:cNvSpPr/>
          <p:nvPr/>
        </p:nvSpPr>
        <p:spPr>
          <a:xfrm>
            <a:off x="990757" y="5724870"/>
            <a:ext cx="7526831" cy="231895"/>
          </a:xfrm>
          <a:prstGeom prst="rect">
            <a:avLst/>
          </a:prstGeom>
          <a:solidFill>
            <a:srgbClr val="002060"/>
          </a:solidFill>
          <a:scene3d>
            <a:camera prst="orthographicFront"/>
            <a:lightRig rig="flat" dir="t"/>
          </a:scene3d>
          <a:sp3d prstMaterial="plastic">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latin typeface="Arial Black" panose="020B0A04020102020204" pitchFamily="34" charset="0"/>
              </a:rPr>
              <a:t>Course  SLO’s  Guide Content, Methods, and Materials</a:t>
            </a:r>
          </a:p>
        </p:txBody>
      </p:sp>
    </p:spTree>
    <p:extLst>
      <p:ext uri="{BB962C8B-B14F-4D97-AF65-F5344CB8AC3E}">
        <p14:creationId xmlns:p14="http://schemas.microsoft.com/office/powerpoint/2010/main" val="375080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ppt_x"/>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par>
                          <p:cTn id="35" fill="hold">
                            <p:stCondLst>
                              <p:cond delay="2500"/>
                            </p:stCondLst>
                            <p:childTnLst>
                              <p:par>
                                <p:cTn id="36" presetID="10"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3000"/>
                            </p:stCondLst>
                            <p:childTnLst>
                              <p:par>
                                <p:cTn id="40" presetID="10" presetClass="entr" presetSubtype="0"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wipe(down)">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1000" fill="hold"/>
                                        <p:tgtEl>
                                          <p:spTgt spid="7"/>
                                        </p:tgtEl>
                                        <p:attrNameLst>
                                          <p:attrName>ppt_w</p:attrName>
                                        </p:attrNameLst>
                                      </p:cBhvr>
                                      <p:tavLst>
                                        <p:tav tm="0">
                                          <p:val>
                                            <p:fltVal val="0"/>
                                          </p:val>
                                        </p:tav>
                                        <p:tav tm="100000">
                                          <p:val>
                                            <p:strVal val="#ppt_w"/>
                                          </p:val>
                                        </p:tav>
                                      </p:tavLst>
                                    </p:anim>
                                    <p:anim calcmode="lin" valueType="num">
                                      <p:cBhvr>
                                        <p:cTn id="59" dur="1000" fill="hold"/>
                                        <p:tgtEl>
                                          <p:spTgt spid="7"/>
                                        </p:tgtEl>
                                        <p:attrNameLst>
                                          <p:attrName>ppt_h</p:attrName>
                                        </p:attrNameLst>
                                      </p:cBhvr>
                                      <p:tavLst>
                                        <p:tav tm="0">
                                          <p:val>
                                            <p:fltVal val="0"/>
                                          </p:val>
                                        </p:tav>
                                        <p:tav tm="100000">
                                          <p:val>
                                            <p:strVal val="#ppt_h"/>
                                          </p:val>
                                        </p:tav>
                                      </p:tavLst>
                                    </p:anim>
                                    <p:anim calcmode="lin" valueType="num">
                                      <p:cBhvr>
                                        <p:cTn id="60" dur="1000" fill="hold"/>
                                        <p:tgtEl>
                                          <p:spTgt spid="7"/>
                                        </p:tgtEl>
                                        <p:attrNameLst>
                                          <p:attrName>style.rotation</p:attrName>
                                        </p:attrNameLst>
                                      </p:cBhvr>
                                      <p:tavLst>
                                        <p:tav tm="0">
                                          <p:val>
                                            <p:fltVal val="90"/>
                                          </p:val>
                                        </p:tav>
                                        <p:tav tm="100000">
                                          <p:val>
                                            <p:fltVal val="0"/>
                                          </p:val>
                                        </p:tav>
                                      </p:tavLst>
                                    </p:anim>
                                    <p:animEffect transition="in" filter="fade">
                                      <p:cBhvr>
                                        <p:cTn id="61" dur="1000"/>
                                        <p:tgtEl>
                                          <p:spTgt spid="7"/>
                                        </p:tgtEl>
                                      </p:cBhvr>
                                    </p:animEffect>
                                  </p:childTnLst>
                                </p:cTn>
                              </p:par>
                              <p:par>
                                <p:cTn id="62" presetID="0" presetClass="path" presetSubtype="0" accel="50000" decel="50000" fill="hold" grpId="1" nodeType="withEffect">
                                  <p:stCondLst>
                                    <p:cond delay="0"/>
                                  </p:stCondLst>
                                  <p:childTnLst>
                                    <p:animMotion origin="layout" path="M 0 0 L 0 0 C 0.00027 0.00416 0.00079 0.0081 0.00079 0.0125 C 0.00079 0.05 0.00248 0.08773 0 0.125 C -0.00013 0.1287 -0.00416 0.12314 -0.00625 0.12222 C -0.00729 0.12175 -0.00833 0.12129 -0.00937 0.12083 C -0.01015 0.12037 -0.0108 0.11967 -0.01171 0.11944 C -0.01302 0.11875 -0.01432 0.11851 -0.01562 0.11805 C -0.01666 0.11759 -0.01757 0.11689 -0.01875 0.11666 C -0.02109 0.11597 -0.02343 0.11574 -0.02578 0.11527 C -0.02708 0.11481 -0.02838 0.11412 -0.02968 0.11388 C -0.03229 0.11319 -0.03489 0.11296 -0.0375 0.1125 C -0.05026 0.10995 -0.03854 0.1118 -0.0539 0.10972 C -0.0552 0.10925 -0.05651 0.10879 -0.05781 0.10833 C -0.05885 0.10787 -0.05989 0.10717 -0.06093 0.10694 C -0.06302 0.10625 -0.0651 0.10601 -0.06718 0.10555 C -0.06875 0.10509 -0.07031 0.10463 -0.07187 0.10416 C -0.07591 0.10578 -0.07486 0.1037 -0.07578 0.11111 C -0.0763 0.1155 -0.07734 0.125 -0.07734 0.125 C -0.07773 0.13703 -0.0789 0.17754 -0.07968 0.18611 C -0.07994 0.18888 -0.08007 0.19166 -0.08046 0.19444 C -0.08059 0.19583 -0.08111 0.19699 -0.08125 0.19861 C -0.08138 0.20115 -0.08125 0.20416 -0.08125 0.20694 L -0.08125 0.20694 " pathEditMode="relative" ptsTypes="AAAAAAAAAAAAAAAAAAAAAAAA">
                                      <p:cBhvr>
                                        <p:cTn id="63" dur="2000" fill="hold"/>
                                        <p:tgtEl>
                                          <p:spTgt spid="7"/>
                                        </p:tgtEl>
                                        <p:attrNameLst>
                                          <p:attrName>ppt_x</p:attrName>
                                          <p:attrName>ppt_y</p:attrName>
                                        </p:attrNameLst>
                                      </p:cBhvr>
                                    </p:animMotion>
                                  </p:childTnLst>
                                </p:cTn>
                              </p:par>
                            </p:childTnLst>
                          </p:cTn>
                        </p:par>
                        <p:par>
                          <p:cTn id="64" fill="hold">
                            <p:stCondLst>
                              <p:cond delay="2000"/>
                            </p:stCondLst>
                            <p:childTnLst>
                              <p:par>
                                <p:cTn id="65" presetID="31"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1000" fill="hold"/>
                                        <p:tgtEl>
                                          <p:spTgt spid="18"/>
                                        </p:tgtEl>
                                        <p:attrNameLst>
                                          <p:attrName>ppt_w</p:attrName>
                                        </p:attrNameLst>
                                      </p:cBhvr>
                                      <p:tavLst>
                                        <p:tav tm="0">
                                          <p:val>
                                            <p:fltVal val="0"/>
                                          </p:val>
                                        </p:tav>
                                        <p:tav tm="100000">
                                          <p:val>
                                            <p:strVal val="#ppt_w"/>
                                          </p:val>
                                        </p:tav>
                                      </p:tavLst>
                                    </p:anim>
                                    <p:anim calcmode="lin" valueType="num">
                                      <p:cBhvr>
                                        <p:cTn id="68" dur="1000" fill="hold"/>
                                        <p:tgtEl>
                                          <p:spTgt spid="18"/>
                                        </p:tgtEl>
                                        <p:attrNameLst>
                                          <p:attrName>ppt_h</p:attrName>
                                        </p:attrNameLst>
                                      </p:cBhvr>
                                      <p:tavLst>
                                        <p:tav tm="0">
                                          <p:val>
                                            <p:fltVal val="0"/>
                                          </p:val>
                                        </p:tav>
                                        <p:tav tm="100000">
                                          <p:val>
                                            <p:strVal val="#ppt_h"/>
                                          </p:val>
                                        </p:tav>
                                      </p:tavLst>
                                    </p:anim>
                                    <p:anim calcmode="lin" valueType="num">
                                      <p:cBhvr>
                                        <p:cTn id="69" dur="1000" fill="hold"/>
                                        <p:tgtEl>
                                          <p:spTgt spid="18"/>
                                        </p:tgtEl>
                                        <p:attrNameLst>
                                          <p:attrName>style.rotation</p:attrName>
                                        </p:attrNameLst>
                                      </p:cBhvr>
                                      <p:tavLst>
                                        <p:tav tm="0">
                                          <p:val>
                                            <p:fltVal val="90"/>
                                          </p:val>
                                        </p:tav>
                                        <p:tav tm="100000">
                                          <p:val>
                                            <p:fltVal val="0"/>
                                          </p:val>
                                        </p:tav>
                                      </p:tavLst>
                                    </p:anim>
                                    <p:animEffect transition="in" filter="fade">
                                      <p:cBhvr>
                                        <p:cTn id="70" dur="1000"/>
                                        <p:tgtEl>
                                          <p:spTgt spid="18"/>
                                        </p:tgtEl>
                                      </p:cBhvr>
                                    </p:animEffect>
                                  </p:childTnLst>
                                </p:cTn>
                              </p:par>
                              <p:par>
                                <p:cTn id="71" presetID="0" presetClass="path" presetSubtype="0" accel="50000" decel="50000" fill="hold" grpId="1" nodeType="withEffect">
                                  <p:stCondLst>
                                    <p:cond delay="0"/>
                                  </p:stCondLst>
                                  <p:childTnLst>
                                    <p:animMotion origin="layout" path="M -0.07213 -0.125 L -0.07213 -0.12454 C -0.07291 -0.12894 -0.07369 -0.13426 -0.07448 -0.1375 C -0.07513 -0.13959 -0.07578 -0.14028 -0.07656 -0.14167 C -0.0789 -0.14676 -0.07591 -0.14075 -0.07877 -0.14607 C -0.07916 -0.14653 -0.07942 -0.14792 -0.07981 -0.14815 C -0.08099 -0.14908 -0.08229 -0.14954 -0.08346 -0.15024 C -0.08802 -0.15741 -0.08515 -0.15371 -0.09492 -0.15024 C -0.09544 -0.14977 -0.09583 -0.14838 -0.09622 -0.14815 C -0.09687 -0.14723 -0.09765 -0.14676 -0.0983 -0.14607 C -0.09856 -0.14538 -0.09882 -0.14445 -0.09921 -0.14399 C -0.09987 -0.1426 -0.10052 -0.14237 -0.10117 -0.14167 C -0.10156 -0.14028 -0.10182 -0.1382 -0.10221 -0.1375 C -0.10377 -0.1338 -0.10364 -0.13727 -0.10481 -0.13357 C -0.1052 -0.13218 -0.10546 -0.1301 -0.10586 -0.12894 C -0.10612 -0.12801 -0.10651 -0.12778 -0.10677 -0.12709 C -0.10716 -0.1257 -0.10742 -0.12385 -0.10781 -0.12292 C -0.1082 -0.1213 -0.10872 -0.11991 -0.10911 -0.11852 C -0.10989 -0.11575 -0.11067 -0.11135 -0.11145 -0.10788 C -0.11171 -0.10625 -0.11211 -0.1051 -0.11237 -0.10371 C -0.11445 -0.09283 -0.11224 -0.10116 -0.11471 -0.09329 C -0.11497 -0.09051 -0.11536 -0.0875 -0.11562 -0.08473 C -0.11666 -0.07686 -0.11666 -0.08056 -0.11731 -0.072 C -0.11783 -0.06667 -0.11823 -0.06088 -0.11862 -0.05533 C -0.11888 -0.05255 -0.11901 -0.04931 -0.11927 -0.04676 L -0.11992 -0.04028 C -0.12096 -0.01413 -0.11966 -0.04676 -0.12057 -0.0257 C -0.12083 -0.02292 -0.12083 -0.01991 -0.12096 -0.01713 C -0.12122 -0.01343 -0.12135 -0.01042 -0.12161 -0.00695 C -0.12226 0.01828 -0.12161 -0.00417 -0.12226 0.01412 C -0.12278 0.02986 -0.12239 0.0199 -0.12291 0.03125 C -0.12304 0.04212 -0.1233 0.05439 -0.12356 0.06504 C -0.12369 0.06736 -0.12382 0.06921 -0.12395 0.07106 C -0.125 0.12291 -0.12421 0.08101 -0.12421 0.19814 L -0.12421 0.19884 " pathEditMode="relative" rAng="0" ptsTypes="AAAAAAAAAAAAAAAAAAAAAAAAAAAAAAAAAAA">
                                      <p:cBhvr>
                                        <p:cTn id="72" dur="2000" fill="hold"/>
                                        <p:tgtEl>
                                          <p:spTgt spid="18"/>
                                        </p:tgtEl>
                                        <p:attrNameLst>
                                          <p:attrName>ppt_x</p:attrName>
                                          <p:attrName>ppt_y</p:attrName>
                                        </p:attrNameLst>
                                      </p:cBhvr>
                                      <p:rCtr x="-2617" y="14722"/>
                                    </p:animMotion>
                                  </p:childTnLst>
                                </p:cTn>
                              </p:par>
                            </p:childTnLst>
                          </p:cTn>
                        </p:par>
                        <p:par>
                          <p:cTn id="73" fill="hold">
                            <p:stCondLst>
                              <p:cond delay="4000"/>
                            </p:stCondLst>
                            <p:childTnLst>
                              <p:par>
                                <p:cTn id="74" presetID="55" presetClass="entr" presetSubtype="0" fill="hold" grpId="0" nodeType="afterEffect">
                                  <p:stCondLst>
                                    <p:cond delay="0"/>
                                  </p:stCondLst>
                                  <p:childTnLst>
                                    <p:set>
                                      <p:cBhvr>
                                        <p:cTn id="75" dur="1" fill="hold">
                                          <p:stCondLst>
                                            <p:cond delay="0"/>
                                          </p:stCondLst>
                                        </p:cTn>
                                        <p:tgtEl>
                                          <p:spTgt spid="19"/>
                                        </p:tgtEl>
                                        <p:attrNameLst>
                                          <p:attrName>style.visibility</p:attrName>
                                        </p:attrNameLst>
                                      </p:cBhvr>
                                      <p:to>
                                        <p:strVal val="visible"/>
                                      </p:to>
                                    </p:set>
                                    <p:anim calcmode="lin" valueType="num">
                                      <p:cBhvr>
                                        <p:cTn id="76" dur="1000" fill="hold"/>
                                        <p:tgtEl>
                                          <p:spTgt spid="19"/>
                                        </p:tgtEl>
                                        <p:attrNameLst>
                                          <p:attrName>ppt_w</p:attrName>
                                        </p:attrNameLst>
                                      </p:cBhvr>
                                      <p:tavLst>
                                        <p:tav tm="0">
                                          <p:val>
                                            <p:strVal val="#ppt_w*0.70"/>
                                          </p:val>
                                        </p:tav>
                                        <p:tav tm="100000">
                                          <p:val>
                                            <p:strVal val="#ppt_w"/>
                                          </p:val>
                                        </p:tav>
                                      </p:tavLst>
                                    </p:anim>
                                    <p:anim calcmode="lin" valueType="num">
                                      <p:cBhvr>
                                        <p:cTn id="77" dur="1000" fill="hold"/>
                                        <p:tgtEl>
                                          <p:spTgt spid="19"/>
                                        </p:tgtEl>
                                        <p:attrNameLst>
                                          <p:attrName>ppt_h</p:attrName>
                                        </p:attrNameLst>
                                      </p:cBhvr>
                                      <p:tavLst>
                                        <p:tav tm="0">
                                          <p:val>
                                            <p:strVal val="#ppt_h"/>
                                          </p:val>
                                        </p:tav>
                                        <p:tav tm="100000">
                                          <p:val>
                                            <p:strVal val="#ppt_h"/>
                                          </p:val>
                                        </p:tav>
                                      </p:tavLst>
                                    </p:anim>
                                    <p:animEffect transition="in" filter="fade">
                                      <p:cBhvr>
                                        <p:cTn id="78" dur="1000"/>
                                        <p:tgtEl>
                                          <p:spTgt spid="19"/>
                                        </p:tgtEl>
                                      </p:cBhvr>
                                    </p:animEffect>
                                  </p:childTnLst>
                                </p:cTn>
                              </p:par>
                              <p:par>
                                <p:cTn id="79" presetID="0" presetClass="path" presetSubtype="0" accel="50000" decel="50000" fill="hold" grpId="1" nodeType="withEffect">
                                  <p:stCondLst>
                                    <p:cond delay="0"/>
                                  </p:stCondLst>
                                  <p:childTnLst>
                                    <p:animMotion origin="layout" path="M -0.04622 -0.11343 L -0.04622 -0.1132 C -0.04857 -0.11436 -0.05091 -0.11598 -0.05325 -0.11621 C -0.06588 -0.1169 -0.06588 -0.11575 -0.07435 -0.11343 C -0.07617 -0.11274 -0.07812 -0.1125 -0.07982 -0.11204 C -0.0832 -0.11088 -0.08242 -0.11065 -0.08529 -0.10926 C -0.08633 -0.10857 -0.0875 -0.10834 -0.08841 -0.10788 C -0.09844 -0.10116 -0.08581 -0.10857 -0.09388 -0.10232 C -0.09544 -0.10093 -0.09726 -0.10116 -0.09857 -0.09954 L -0.1056 -0.09121 C -0.10638 -0.09028 -0.10729 -0.08959 -0.10794 -0.08843 C -0.11094 -0.08311 -0.10924 -0.08473 -0.11263 -0.08288 C -0.11341 -0.08149 -0.11419 -0.07987 -0.11497 -0.07871 C -0.11575 -0.07755 -0.11667 -0.07709 -0.11732 -0.07593 C -0.12252 -0.06667 -0.11497 -0.07639 -0.12122 -0.06899 C -0.12513 -0.0588 -0.12044 -0.07153 -0.12435 -0.05926 C -0.12487 -0.05764 -0.12565 -0.05649 -0.12591 -0.0551 C -0.12669 -0.05232 -0.12695 -0.04954 -0.12747 -0.04676 L -0.12825 -0.0426 L -0.12982 -0.03426 L -0.1306 -0.0301 C -0.13086 -0.02639 -0.13112 -0.02246 -0.13138 -0.01899 C -0.13164 -0.0169 -0.13203 -0.01528 -0.13216 -0.01343 C -0.1332 -0.00209 -0.13307 0.00555 -0.13372 0.01712 C -0.13398 0.02013 -0.13424 0.02268 -0.1345 0.02546 C -0.13424 0.03657 -0.13424 0.04791 -0.13372 0.05879 C -0.13372 0.06111 -0.13268 0.0662 -0.13216 0.06851 C -0.13242 0.07546 -0.13255 0.08263 -0.13294 0.08935 C -0.13333 0.09421 -0.13424 0.09861 -0.1345 0.10324 C -0.13698 0.13842 -0.13385 0.09467 -0.13607 0.12268 C -0.13737 0.13796 -0.1362 0.12916 -0.13763 0.13935 C -0.13841 0.15208 -0.13932 0.16111 -0.13763 0.17407 C -0.1375 0.17615 -0.13607 0.17685 -0.13529 0.17824 C -0.13437 0.18379 -0.1345 0.18101 -0.1345 0.1868 L -0.1345 0.18703 " pathEditMode="relative" rAng="0" ptsTypes="AAAAAAAAAAAAAAAAAAAAAAAAAAAAAAAAAAA">
                                      <p:cBhvr>
                                        <p:cTn id="80" dur="2000" fill="hold"/>
                                        <p:tgtEl>
                                          <p:spTgt spid="19"/>
                                        </p:tgtEl>
                                        <p:attrNameLst>
                                          <p:attrName>ppt_x</p:attrName>
                                          <p:attrName>ppt_y</p:attrName>
                                        </p:attrNameLst>
                                      </p:cBhvr>
                                      <p:rCtr x="-4622" y="14861"/>
                                    </p:animMotion>
                                  </p:childTnLst>
                                </p:cTn>
                              </p:par>
                            </p:childTnLst>
                          </p:cTn>
                        </p:par>
                      </p:childTnLst>
                    </p:cTn>
                  </p:par>
                  <p:par>
                    <p:cTn id="81" fill="hold">
                      <p:stCondLst>
                        <p:cond delay="indefinite"/>
                      </p:stCondLst>
                      <p:childTnLst>
                        <p:par>
                          <p:cTn id="82" fill="hold">
                            <p:stCondLst>
                              <p:cond delay="0"/>
                            </p:stCondLst>
                            <p:childTnLst>
                              <p:par>
                                <p:cTn id="83" presetID="43" presetClass="entr" presetSubtype="0"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fade">
                                      <p:cBhvr>
                                        <p:cTn id="85" dur="100"/>
                                        <p:tgtEl>
                                          <p:spTgt spid="2"/>
                                        </p:tgtEl>
                                      </p:cBhvr>
                                    </p:animEffect>
                                    <p:anim calcmode="lin" valueType="num">
                                      <p:cBhvr>
                                        <p:cTn id="86" dur="400" fill="hold"/>
                                        <p:tgtEl>
                                          <p:spTgt spid="2"/>
                                        </p:tgtEl>
                                        <p:attrNameLst>
                                          <p:attrName>ppt_x</p:attrName>
                                        </p:attrNameLst>
                                      </p:cBhvr>
                                      <p:tavLst>
                                        <p:tav tm="0">
                                          <p:val>
                                            <p:strVal val="#ppt_x"/>
                                          </p:val>
                                        </p:tav>
                                        <p:tav tm="100000">
                                          <p:val>
                                            <p:strVal val="#ppt_x"/>
                                          </p:val>
                                        </p:tav>
                                      </p:tavLst>
                                    </p:anim>
                                    <p:anim calcmode="lin" valueType="num">
                                      <p:cBhvr>
                                        <p:cTn id="87" dur="400" fill="hold"/>
                                        <p:tgtEl>
                                          <p:spTgt spid="2"/>
                                        </p:tgtEl>
                                        <p:attrNameLst>
                                          <p:attrName>ppt_y</p:attrName>
                                        </p:attrNameLst>
                                      </p:cBhvr>
                                      <p:tavLst>
                                        <p:tav tm="0">
                                          <p:val>
                                            <p:strVal val="#ppt_y+0.31"/>
                                          </p:val>
                                        </p:tav>
                                        <p:tav tm="100000">
                                          <p:val>
                                            <p:strVal val="#ppt_y+0.31"/>
                                          </p:val>
                                        </p:tav>
                                      </p:tavLst>
                                    </p:anim>
                                    <p:anim calcmode="lin" valueType="num">
                                      <p:cBhvr>
                                        <p:cTn id="88"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9"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p:bldP spid="7" grpId="1"/>
      <p:bldP spid="8" grpId="0"/>
      <p:bldP spid="18" grpId="0"/>
      <p:bldP spid="18" grpId="1"/>
      <p:bldP spid="19" grpId="0"/>
      <p:bldP spid="19" grpId="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758803" y="646624"/>
            <a:ext cx="7522369" cy="5016758"/>
          </a:xfrm>
          <a:prstGeom prst="rect">
            <a:avLst/>
          </a:prstGeom>
        </p:spPr>
        <p:txBody>
          <a:bodyPr wrap="square">
            <a:spAutoFit/>
          </a:bodyPr>
          <a:lstStyle/>
          <a:p>
            <a:r>
              <a:rPr lang="en-US" sz="1600" dirty="0">
                <a:solidFill>
                  <a:schemeClr val="accent5">
                    <a:lumMod val="50000"/>
                  </a:schemeClr>
                </a:solidFill>
                <a:latin typeface="LatoWeb"/>
              </a:rPr>
              <a:t>Course Learning Targets</a:t>
            </a:r>
          </a:p>
          <a:p>
            <a:r>
              <a:rPr lang="en-US" sz="1600" dirty="0">
                <a:solidFill>
                  <a:schemeClr val="accent5">
                    <a:lumMod val="50000"/>
                  </a:schemeClr>
                </a:solidFill>
                <a:latin typeface="LatoWeb"/>
              </a:rPr>
              <a:t>To successfully pass this class, students must show that they can:</a:t>
            </a:r>
          </a:p>
          <a:p>
            <a:pPr lvl="1">
              <a:buFont typeface="Arial" panose="020B0604020202020204" pitchFamily="34" charset="0"/>
              <a:buChar char="•"/>
            </a:pPr>
            <a:r>
              <a:rPr lang="en-US" sz="1600" dirty="0">
                <a:solidFill>
                  <a:schemeClr val="accent5">
                    <a:lumMod val="50000"/>
                  </a:schemeClr>
                </a:solidFill>
                <a:latin typeface="Arial" panose="020B0604020202020204" pitchFamily="34" charset="0"/>
              </a:rPr>
              <a:t>read English without translating</a:t>
            </a:r>
            <a:endParaRPr lang="en-US" sz="1600" dirty="0">
              <a:solidFill>
                <a:schemeClr val="accent5">
                  <a:lumMod val="50000"/>
                </a:schemeClr>
              </a:solidFill>
              <a:latin typeface="LatoWeb"/>
            </a:endParaRPr>
          </a:p>
          <a:p>
            <a:pPr lvl="1">
              <a:buFont typeface="Arial" panose="020B0604020202020204" pitchFamily="34" charset="0"/>
              <a:buChar char="•"/>
            </a:pPr>
            <a:r>
              <a:rPr lang="en-US" sz="1600" dirty="0">
                <a:solidFill>
                  <a:schemeClr val="accent5">
                    <a:lumMod val="50000"/>
                  </a:schemeClr>
                </a:solidFill>
                <a:latin typeface="Arial" panose="020B0604020202020204" pitchFamily="34" charset="0"/>
              </a:rPr>
              <a:t>recognize parts of speech from word forms and sentence structure</a:t>
            </a:r>
          </a:p>
          <a:p>
            <a:pPr lvl="1">
              <a:buFont typeface="Arial" panose="020B0604020202020204" pitchFamily="34" charset="0"/>
              <a:buChar char="•"/>
            </a:pPr>
            <a:r>
              <a:rPr lang="en-US" sz="1600" dirty="0">
                <a:solidFill>
                  <a:schemeClr val="accent5">
                    <a:lumMod val="50000"/>
                  </a:schemeClr>
                </a:solidFill>
                <a:latin typeface="Arial" panose="020B0604020202020204" pitchFamily="34" charset="0"/>
              </a:rPr>
              <a:t>recognize sentence parts and understand the effect of word order on meaning</a:t>
            </a:r>
          </a:p>
          <a:p>
            <a:pPr lvl="1">
              <a:buFont typeface="Arial" panose="020B0604020202020204" pitchFamily="34" charset="0"/>
              <a:buChar char="•"/>
            </a:pPr>
            <a:r>
              <a:rPr lang="en-US" sz="1600" dirty="0">
                <a:solidFill>
                  <a:schemeClr val="accent5">
                    <a:lumMod val="50000"/>
                  </a:schemeClr>
                </a:solidFill>
                <a:latin typeface="Arial" panose="020B0604020202020204" pitchFamily="34" charset="0"/>
              </a:rPr>
              <a:t>s</a:t>
            </a:r>
            <a:r>
              <a:rPr lang="en-US" sz="1600" dirty="0">
                <a:solidFill>
                  <a:schemeClr val="accent5">
                    <a:lumMod val="50000"/>
                  </a:schemeClr>
                </a:solidFill>
                <a:latin typeface="LatoWeb"/>
              </a:rPr>
              <a:t>earch for and use contextual clues to understand written English</a:t>
            </a:r>
          </a:p>
          <a:p>
            <a:pPr lvl="1">
              <a:buFont typeface="Arial" panose="020B0604020202020204" pitchFamily="34" charset="0"/>
              <a:buChar char="•"/>
            </a:pPr>
            <a:r>
              <a:rPr lang="en-US" sz="1600" dirty="0">
                <a:solidFill>
                  <a:schemeClr val="accent5">
                    <a:lumMod val="50000"/>
                  </a:schemeClr>
                </a:solidFill>
                <a:latin typeface="Arial" panose="020B0604020202020204" pitchFamily="34" charset="0"/>
              </a:rPr>
              <a:t>increase vocabulary through reading, not from assigned lists</a:t>
            </a:r>
            <a:endParaRPr lang="en-US" sz="1600" dirty="0">
              <a:solidFill>
                <a:schemeClr val="accent5">
                  <a:lumMod val="50000"/>
                </a:schemeClr>
              </a:solidFill>
              <a:latin typeface="LatoWeb"/>
            </a:endParaRPr>
          </a:p>
          <a:p>
            <a:pPr lvl="1">
              <a:buFont typeface="Arial" panose="020B0604020202020204" pitchFamily="34" charset="0"/>
              <a:buChar char="•"/>
            </a:pPr>
            <a:r>
              <a:rPr lang="en-US" sz="1600" dirty="0">
                <a:solidFill>
                  <a:schemeClr val="accent5">
                    <a:lumMod val="50000"/>
                  </a:schemeClr>
                </a:solidFill>
                <a:latin typeface="LatoWeb"/>
              </a:rPr>
              <a:t>use context and grammar clues to understand word meanings</a:t>
            </a:r>
          </a:p>
          <a:p>
            <a:pPr lvl="1">
              <a:buFont typeface="Arial" panose="020B0604020202020204" pitchFamily="34" charset="0"/>
              <a:buChar char="•"/>
            </a:pPr>
            <a:r>
              <a:rPr lang="en-US" sz="1600" dirty="0">
                <a:solidFill>
                  <a:schemeClr val="accent5">
                    <a:lumMod val="50000"/>
                  </a:schemeClr>
                </a:solidFill>
                <a:latin typeface="Arial" panose="020B0604020202020204" pitchFamily="34" charset="0"/>
              </a:rPr>
              <a:t>recognize main ideas</a:t>
            </a:r>
            <a:endParaRPr lang="en-US" sz="1600" dirty="0">
              <a:solidFill>
                <a:schemeClr val="accent5">
                  <a:lumMod val="50000"/>
                </a:schemeClr>
              </a:solidFill>
              <a:latin typeface="LatoWeb"/>
            </a:endParaRPr>
          </a:p>
          <a:p>
            <a:pPr lvl="1">
              <a:buFont typeface="Arial" panose="020B0604020202020204" pitchFamily="34" charset="0"/>
              <a:buChar char="•"/>
            </a:pPr>
            <a:r>
              <a:rPr lang="en-US" sz="1600" dirty="0">
                <a:solidFill>
                  <a:schemeClr val="accent5">
                    <a:lumMod val="50000"/>
                  </a:schemeClr>
                </a:solidFill>
                <a:latin typeface="LatoWeb"/>
              </a:rPr>
              <a:t>infer meaning by combining information from reading with previous knowledge</a:t>
            </a:r>
          </a:p>
          <a:p>
            <a:pPr lvl="1">
              <a:buFont typeface="Arial" panose="020B0604020202020204" pitchFamily="34" charset="0"/>
              <a:buChar char="•"/>
            </a:pPr>
            <a:r>
              <a:rPr lang="en-US" sz="1600" dirty="0">
                <a:solidFill>
                  <a:schemeClr val="accent5">
                    <a:lumMod val="50000"/>
                  </a:schemeClr>
                </a:solidFill>
                <a:latin typeface="LatoWeb"/>
              </a:rPr>
              <a:t>identify implied ideas in readings from the text and the assigned novel</a:t>
            </a:r>
          </a:p>
          <a:p>
            <a:pPr lvl="1">
              <a:buFont typeface="Arial" panose="020B0604020202020204" pitchFamily="34" charset="0"/>
              <a:buChar char="•"/>
            </a:pPr>
            <a:r>
              <a:rPr lang="en-US" sz="1600" dirty="0">
                <a:solidFill>
                  <a:schemeClr val="accent5">
                    <a:lumMod val="50000"/>
                  </a:schemeClr>
                </a:solidFill>
                <a:latin typeface="LatoWeb"/>
              </a:rPr>
              <a:t>locate topics and major supporting details of assigned readings</a:t>
            </a:r>
          </a:p>
          <a:p>
            <a:pPr lvl="1">
              <a:buFont typeface="Arial" panose="020B0604020202020204" pitchFamily="34" charset="0"/>
              <a:buChar char="•"/>
            </a:pPr>
            <a:r>
              <a:rPr lang="en-US" sz="1600" dirty="0">
                <a:solidFill>
                  <a:schemeClr val="accent5">
                    <a:lumMod val="50000"/>
                  </a:schemeClr>
                </a:solidFill>
                <a:latin typeface="LatoWeb"/>
              </a:rPr>
              <a:t>discuss and write responses to readings</a:t>
            </a:r>
          </a:p>
          <a:p>
            <a:pPr lvl="1">
              <a:buFont typeface="Arial" panose="020B0604020202020204" pitchFamily="34" charset="0"/>
              <a:buChar char="•"/>
            </a:pPr>
            <a:r>
              <a:rPr lang="en-US" sz="1600" dirty="0">
                <a:solidFill>
                  <a:schemeClr val="accent5">
                    <a:lumMod val="50000"/>
                  </a:schemeClr>
                </a:solidFill>
                <a:latin typeface="LatoWeb"/>
              </a:rPr>
              <a:t>answer comprehension and vocabulary-in-context questions about readings</a:t>
            </a:r>
          </a:p>
          <a:p>
            <a:pPr lvl="1">
              <a:buFont typeface="Arial" panose="020B0604020202020204" pitchFamily="34" charset="0"/>
              <a:buChar char="•"/>
            </a:pPr>
            <a:r>
              <a:rPr lang="en-US" sz="1600" dirty="0">
                <a:solidFill>
                  <a:schemeClr val="accent5">
                    <a:lumMod val="50000"/>
                  </a:schemeClr>
                </a:solidFill>
                <a:latin typeface="LatoWeb"/>
              </a:rPr>
              <a:t>scan for and quickly locate specific information</a:t>
            </a:r>
          </a:p>
          <a:p>
            <a:pPr lvl="1">
              <a:buFont typeface="Arial" panose="020B0604020202020204" pitchFamily="34" charset="0"/>
              <a:buChar char="•"/>
            </a:pPr>
            <a:r>
              <a:rPr lang="en-US" sz="1600" dirty="0">
                <a:solidFill>
                  <a:schemeClr val="accent5">
                    <a:lumMod val="50000"/>
                  </a:schemeClr>
                </a:solidFill>
                <a:latin typeface="LatoWeb"/>
              </a:rPr>
              <a:t>use an American English dictionary</a:t>
            </a:r>
          </a:p>
          <a:p>
            <a:pPr lvl="1">
              <a:buFont typeface="Arial" panose="020B0604020202020204" pitchFamily="34" charset="0"/>
              <a:buChar char="•"/>
            </a:pPr>
            <a:r>
              <a:rPr lang="en-US" sz="1600" dirty="0">
                <a:solidFill>
                  <a:schemeClr val="accent5">
                    <a:lumMod val="50000"/>
                  </a:schemeClr>
                </a:solidFill>
                <a:latin typeface="LatoWeb"/>
              </a:rPr>
              <a:t>work collaboratively with students from other language backgrounds</a:t>
            </a:r>
          </a:p>
          <a:p>
            <a:pPr lvl="1">
              <a:buFont typeface="Arial" panose="020B0604020202020204" pitchFamily="34" charset="0"/>
              <a:buChar char="•"/>
            </a:pPr>
            <a:r>
              <a:rPr lang="en-US" sz="1600" dirty="0">
                <a:solidFill>
                  <a:schemeClr val="accent5">
                    <a:lumMod val="50000"/>
                  </a:schemeClr>
                </a:solidFill>
                <a:latin typeface="LatoWeb"/>
              </a:rPr>
              <a:t>attend class regularly and meet schedule deadlines </a:t>
            </a:r>
          </a:p>
        </p:txBody>
      </p:sp>
    </p:spTree>
    <p:extLst>
      <p:ext uri="{BB962C8B-B14F-4D97-AF65-F5344CB8AC3E}">
        <p14:creationId xmlns:p14="http://schemas.microsoft.com/office/powerpoint/2010/main" val="3429626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5737" y="409868"/>
            <a:ext cx="8958263" cy="369332"/>
          </a:xfrm>
          <a:prstGeom prst="rect">
            <a:avLst/>
          </a:prstGeom>
          <a:noFill/>
        </p:spPr>
        <p:txBody>
          <a:bodyPr wrap="square" rtlCol="0">
            <a:spAutoFit/>
          </a:bodyPr>
          <a:lstStyle/>
          <a:p>
            <a:pPr algn="ctr"/>
            <a:r>
              <a:rPr lang="en-US" b="1" dirty="0">
                <a:solidFill>
                  <a:schemeClr val="accent5">
                    <a:lumMod val="50000"/>
                  </a:schemeClr>
                </a:solidFill>
              </a:rPr>
              <a:t>Learning  opportunities  explicitly linked to Learning Targets, Objectives, and  SLOs</a:t>
            </a:r>
          </a:p>
        </p:txBody>
      </p:sp>
      <p:pic>
        <p:nvPicPr>
          <p:cNvPr id="11" name="Picture 10" descr="Woman uses &lt;strong&gt;a computer&lt;/strong&gt; in an internet cafe | People &lt;strong&gt;using&lt;/strong&gt; com… | Flickr - Photo Sharing!"/>
          <p:cNvPicPr>
            <a:picLocks noChangeAspect="1"/>
          </p:cNvPicPr>
          <p:nvPr/>
        </p:nvPicPr>
        <p:blipFill>
          <a:blip r:embed="rId3" cstate="hqprint">
            <a:extLst>
              <a:ext uri="{BEBA8EAE-BF5A-486C-A8C5-ECC9F3942E4B}">
                <a14:imgProps xmlns:a14="http://schemas.microsoft.com/office/drawing/2010/main">
                  <a14:imgLayer r:embed="rId4">
                    <a14:imgEffect>
                      <a14:backgroundRemoval t="928" b="74583" l="469" r="95625">
                        <a14:foregroundMark x1="7031" y1="30983" x2="469" y2="37291"/>
                        <a14:foregroundMark x1="1250" y1="38219" x2="1719" y2="70686"/>
                        <a14:foregroundMark x1="1719" y1="70686" x2="62500" y2="71614"/>
                        <a14:foregroundMark x1="90000" y1="50649" x2="88125" y2="56586"/>
                        <a14:foregroundMark x1="72656" y1="59740" x2="85156" y2="61410"/>
                        <a14:foregroundMark x1="76875" y1="35807" x2="91406" y2="36549"/>
                        <a14:foregroundMark x1="91406" y1="36549" x2="71563" y2="55102"/>
                        <a14:foregroundMark x1="44531" y1="56772" x2="51719" y2="60482"/>
                        <a14:foregroundMark x1="6875" y1="21336" x2="10625" y2="18367"/>
                        <a14:foregroundMark x1="10781" y1="18367" x2="17031" y2="20037"/>
                        <a14:foregroundMark x1="6875" y1="31911" x2="16563" y2="41558"/>
                        <a14:foregroundMark x1="27656" y1="27273" x2="25625" y2="17069"/>
                        <a14:foregroundMark x1="25625" y1="17069" x2="30938" y2="8905"/>
                        <a14:foregroundMark x1="31406" y1="8905" x2="40000" y2="12430"/>
                        <a14:foregroundMark x1="37188" y1="70501" x2="43125" y2="71985"/>
                        <a14:foregroundMark x1="35781" y1="74583" x2="50000" y2="74397"/>
                      </a14:backgroundRemoval>
                    </a14:imgEffect>
                  </a14:imgLayer>
                </a14:imgProps>
              </a:ext>
              <a:ext uri="{28A0092B-C50C-407E-A947-70E740481C1C}">
                <a14:useLocalDpi xmlns:a14="http://schemas.microsoft.com/office/drawing/2010/main" val="0"/>
              </a:ext>
            </a:extLst>
          </a:blip>
          <a:stretch>
            <a:fillRect/>
          </a:stretch>
        </p:blipFill>
        <p:spPr>
          <a:xfrm>
            <a:off x="560290" y="966372"/>
            <a:ext cx="1309608" cy="1109530"/>
          </a:xfrm>
          <a:prstGeom prst="rect">
            <a:avLst/>
          </a:prstGeom>
        </p:spPr>
      </p:pic>
      <p:pic>
        <p:nvPicPr>
          <p:cNvPr id="12" name="Picture 11" descr="301 Moved Permanently"/>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29467" b="96526" l="3390" r="100000">
                        <a14:foregroundMark x1="18148" y1="30583" x2="15420" y2="56266"/>
                        <a14:foregroundMark x1="15420" y1="56266" x2="25920" y2="69727"/>
                        <a14:foregroundMark x1="25920" y1="69727" x2="4961" y2="71774"/>
                        <a14:foregroundMark x1="4878" y1="71774" x2="4795" y2="30707"/>
                        <a14:foregroundMark x1="4795" y1="30707" x2="17776" y2="31824"/>
                        <a14:foregroundMark x1="5250" y1="80335" x2="4878" y2="93672"/>
                        <a14:foregroundMark x1="4217" y1="84305" x2="3679" y2="95223"/>
                        <a14:foregroundMark x1="4299" y1="94789" x2="98718" y2="95782"/>
                        <a14:foregroundMark x1="98718" y1="95099" x2="99256" y2="29467"/>
                        <a14:foregroundMark x1="75362" y1="30583" x2="77305" y2="58623"/>
                        <a14:foregroundMark x1="77305" y1="58623" x2="76933" y2="62717"/>
                        <a14:foregroundMark x1="76933" y1="62841" x2="71889" y2="60422"/>
                        <a14:foregroundMark x1="6366" y1="69293" x2="82803" y2="61973"/>
                        <a14:foregroundMark x1="78338" y1="29901" x2="84870" y2="57754"/>
                        <a14:foregroundMark x1="79165" y1="31017" x2="98429" y2="30707"/>
                        <a14:foregroundMark x1="30757" y1="79777" x2="58702" y2="94231"/>
                        <a14:foregroundMark x1="58909" y1="94107" x2="66556" y2="72084"/>
                        <a14:foregroundMark x1="66556" y1="72084" x2="57958" y2="64392"/>
                        <a14:foregroundMark x1="49731" y1="65757" x2="55229" y2="87903"/>
                        <a14:foregroundMark x1="47044" y1="87655" x2="45887" y2="66191"/>
                        <a14:foregroundMark x1="54485" y1="90323" x2="59529" y2="89454"/>
                        <a14:foregroundMark x1="82265" y1="34615" x2="88053" y2="49938"/>
                      </a14:backgroundRemoval>
                    </a14:imgEffect>
                  </a14:imgLayer>
                </a14:imgProps>
              </a:ext>
              <a:ext uri="{28A0092B-C50C-407E-A947-70E740481C1C}">
                <a14:useLocalDpi xmlns:a14="http://schemas.microsoft.com/office/drawing/2010/main" val="0"/>
              </a:ext>
            </a:extLst>
          </a:blip>
          <a:srcRect l="3659" t="29871" b="3656"/>
          <a:stretch/>
        </p:blipFill>
        <p:spPr>
          <a:xfrm>
            <a:off x="1959674" y="1229167"/>
            <a:ext cx="1262389" cy="583940"/>
          </a:xfrm>
          <a:prstGeom prst="rect">
            <a:avLst/>
          </a:prstGeom>
          <a:effectLst>
            <a:softEdge rad="63500"/>
          </a:effectLst>
        </p:spPr>
      </p:pic>
      <p:pic>
        <p:nvPicPr>
          <p:cNvPr id="13" name="Picture 12" descr="The Cellular Scale: What is an &lt;strong&gt;Experiment&lt;/strong&gt;?"/>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59030" y="1090080"/>
            <a:ext cx="610517" cy="687953"/>
          </a:xfrm>
          <a:prstGeom prst="rect">
            <a:avLst/>
          </a:prstGeom>
        </p:spPr>
      </p:pic>
      <p:pic>
        <p:nvPicPr>
          <p:cNvPr id="14" name="Picture 13" descr="5-Stroke &lt;strong&gt;Engines&lt;/strong&gt; - What are these things? - Motor Vehicle Maintenance &amp; &lt;strong&gt;Repair&lt;/strong&gt; Stack Exchange"/>
          <p:cNvPicPr>
            <a:picLocks noChangeAspect="1"/>
          </p:cNvPicPr>
          <p:nvPr/>
        </p:nvPicPr>
        <p:blipFill>
          <a:blip r:embed="rId8"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1688" y="1102811"/>
            <a:ext cx="1144405" cy="757332"/>
          </a:xfrm>
          <a:prstGeom prst="rect">
            <a:avLst/>
          </a:prstGeom>
        </p:spPr>
      </p:pic>
      <p:pic>
        <p:nvPicPr>
          <p:cNvPr id="15" name="Picture 14" descr="3rd Grade Thoughts: Whole Brain Teaching: Simple Lesson Plan Template"/>
          <p:cNvPicPr>
            <a:picLocks noChangeAspect="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15645" y="1071747"/>
            <a:ext cx="591490" cy="793367"/>
          </a:xfrm>
          <a:prstGeom prst="rect">
            <a:avLst/>
          </a:prstGeom>
        </p:spPr>
      </p:pic>
      <p:pic>
        <p:nvPicPr>
          <p:cNvPr id="16" name="Picture 15" descr="Radical rethink: how to design university &lt;strong&gt;courses&lt;/strong&gt; in the online age"/>
          <p:cNvPicPr>
            <a:picLocks noChangeAspect="1"/>
          </p:cNvPicPr>
          <p:nvPr/>
        </p:nvPicPr>
        <p:blipFill>
          <a:blip r:embed="rId10" cstate="hqprint">
            <a:extLst>
              <a:ext uri="{BEBA8EAE-BF5A-486C-A8C5-ECC9F3942E4B}">
                <a14:imgProps xmlns:a14="http://schemas.microsoft.com/office/drawing/2010/main">
                  <a14:imgLayer r:embed="rId11">
                    <a14:imgEffect>
                      <a14:backgroundRemoval t="0" b="98046" l="0" r="100000">
                        <a14:foregroundMark x1="56735" y1="28664" x2="53469" y2="36808"/>
                        <a14:foregroundMark x1="50612" y1="43648" x2="61837" y2="49837"/>
                        <a14:foregroundMark x1="2653" y1="87948" x2="97755" y2="87622"/>
                        <a14:foregroundMark x1="71429" y1="72638" x2="81429" y2="70033"/>
                        <a14:foregroundMark x1="72449" y1="58306" x2="80612" y2="55700"/>
                        <a14:foregroundMark x1="75306" y1="33550" x2="74082" y2="36482"/>
                        <a14:foregroundMark x1="97551" y1="18893" x2="97143" y2="30293"/>
                        <a14:foregroundMark x1="21224" y1="50814" x2="28980" y2="58632"/>
                        <a14:foregroundMark x1="9592" y1="63844" x2="35102" y2="70358"/>
                        <a14:foregroundMark x1="15306" y1="90554" x2="98980" y2="94137"/>
                        <a14:foregroundMark x1="23878" y1="96743" x2="64898" y2="96417"/>
                        <a14:foregroundMark x1="24082" y1="42020" x2="27959" y2="45928"/>
                        <a14:foregroundMark x1="86531" y1="27687" x2="83265" y2="31922"/>
                        <a14:foregroundMark x1="83673" y1="26059" x2="82449" y2="28664"/>
                        <a14:backgroundMark x1="1224" y1="1954" x2="1020" y2="19870"/>
                        <a14:backgroundMark x1="1224" y1="19870" x2="3469" y2="22801"/>
                        <a14:backgroundMark x1="3469" y1="22801" x2="5510" y2="27036"/>
                        <a14:backgroundMark x1="5510" y1="27036" x2="4490" y2="35179"/>
                        <a14:backgroundMark x1="4490" y1="35179" x2="4694" y2="39414"/>
                        <a14:backgroundMark x1="5510" y1="32248" x2="9796" y2="17915"/>
                        <a14:backgroundMark x1="9796" y1="17915" x2="18776" y2="21498"/>
                        <a14:backgroundMark x1="18776" y1="21498" x2="18776" y2="32899"/>
                        <a14:backgroundMark x1="63469" y1="3909" x2="88367" y2="3909"/>
                        <a14:backgroundMark x1="88367" y1="3909" x2="88367" y2="23453"/>
                        <a14:backgroundMark x1="89388" y1="23453" x2="93673" y2="37134"/>
                      </a14:backgroundRemoval>
                    </a14:imgEffect>
                  </a14:imgLayer>
                </a14:imgProps>
              </a:ext>
              <a:ext uri="{28A0092B-C50C-407E-A947-70E740481C1C}">
                <a14:useLocalDpi xmlns:a14="http://schemas.microsoft.com/office/drawing/2010/main" val="0"/>
              </a:ext>
            </a:extLst>
          </a:blip>
          <a:stretch>
            <a:fillRect/>
          </a:stretch>
        </p:blipFill>
        <p:spPr>
          <a:xfrm>
            <a:off x="3437570" y="1165836"/>
            <a:ext cx="1000458" cy="631285"/>
          </a:xfrm>
          <a:prstGeom prst="rect">
            <a:avLst/>
          </a:prstGeom>
        </p:spPr>
      </p:pic>
      <p:pic>
        <p:nvPicPr>
          <p:cNvPr id="17" name="Picture 16" descr="Lecture Busters small &lt;strong&gt;group discussion&lt;/strong&gt; | Explore Duke CIT's … | Flickr - Photo Sharing!"/>
          <p:cNvPicPr>
            <a:picLocks noChangeAspect="1"/>
          </p:cNvPicPr>
          <p:nvPr/>
        </p:nvPicPr>
        <p:blipFill>
          <a:blip r:embed="rId12" cstate="hqprint">
            <a:extLst>
              <a:ext uri="{BEBA8EAE-BF5A-486C-A8C5-ECC9F3942E4B}">
                <a14:imgProps xmlns:a14="http://schemas.microsoft.com/office/drawing/2010/main">
                  <a14:imgLayer r:embed="rId13">
                    <a14:imgEffect>
                      <a14:backgroundRemoval t="11458" b="100000" l="0" r="95469">
                        <a14:foregroundMark x1="2969" y1="35833" x2="4219" y2="93333"/>
                        <a14:foregroundMark x1="4219" y1="93333" x2="94688" y2="95625"/>
                        <a14:foregroundMark x1="86406" y1="24792" x2="90000" y2="34583"/>
                        <a14:foregroundMark x1="67031" y1="25625" x2="67188" y2="11667"/>
                        <a14:foregroundMark x1="67188" y1="11667" x2="96250" y2="12083"/>
                        <a14:foregroundMark x1="84219" y1="91667" x2="85938" y2="50208"/>
                        <a14:foregroundMark x1="70938" y1="90000" x2="77344" y2="68333"/>
                        <a14:foregroundMark x1="12188" y1="71875" x2="69844" y2="40208"/>
                        <a14:foregroundMark x1="45781" y1="35833" x2="48281" y2="43958"/>
                        <a14:foregroundMark x1="47656" y1="62292" x2="48594" y2="62292"/>
                      </a14:backgroundRemoval>
                    </a14:imgEffect>
                  </a14:imgLayer>
                </a14:imgProps>
              </a:ext>
              <a:ext uri="{28A0092B-C50C-407E-A947-70E740481C1C}">
                <a14:useLocalDpi xmlns:a14="http://schemas.microsoft.com/office/drawing/2010/main" val="0"/>
              </a:ext>
            </a:extLst>
          </a:blip>
          <a:stretch>
            <a:fillRect/>
          </a:stretch>
        </p:blipFill>
        <p:spPr>
          <a:xfrm>
            <a:off x="7566711" y="1004841"/>
            <a:ext cx="1006043" cy="759042"/>
          </a:xfrm>
          <a:prstGeom prst="rect">
            <a:avLst/>
          </a:prstGeom>
        </p:spPr>
      </p:pic>
      <p:sp>
        <p:nvSpPr>
          <p:cNvPr id="20" name="TextBox 19"/>
          <p:cNvSpPr txBox="1"/>
          <p:nvPr/>
        </p:nvSpPr>
        <p:spPr>
          <a:xfrm>
            <a:off x="0" y="1958981"/>
            <a:ext cx="8958263" cy="1015663"/>
          </a:xfrm>
          <a:prstGeom prst="rect">
            <a:avLst/>
          </a:prstGeom>
          <a:noFill/>
        </p:spPr>
        <p:txBody>
          <a:bodyPr wrap="square" rtlCol="0">
            <a:spAutoFit/>
          </a:bodyPr>
          <a:lstStyle/>
          <a:p>
            <a:pPr algn="ctr"/>
            <a:r>
              <a:rPr lang="en-US" sz="2000" b="1" dirty="0">
                <a:solidFill>
                  <a:schemeClr val="accent5">
                    <a:lumMod val="50000"/>
                  </a:schemeClr>
                </a:solidFill>
              </a:rPr>
              <a:t>Rather than giving grades to assignments and  tests, students receive  feedback  to help them monitor  their progress  toward  meeting  competency as they  internalize and achieve Learning Targets and objectives required for each  SLO.</a:t>
            </a:r>
          </a:p>
        </p:txBody>
      </p:sp>
      <p:grpSp>
        <p:nvGrpSpPr>
          <p:cNvPr id="3" name="Group 2"/>
          <p:cNvGrpSpPr/>
          <p:nvPr/>
        </p:nvGrpSpPr>
        <p:grpSpPr>
          <a:xfrm>
            <a:off x="1106179" y="3039924"/>
            <a:ext cx="7317888" cy="2943567"/>
            <a:chOff x="965876" y="3574425"/>
            <a:chExt cx="7317888" cy="2943567"/>
          </a:xfrm>
        </p:grpSpPr>
        <p:sp>
          <p:nvSpPr>
            <p:cNvPr id="2" name="Rectangle 1"/>
            <p:cNvSpPr/>
            <p:nvPr/>
          </p:nvSpPr>
          <p:spPr>
            <a:xfrm>
              <a:off x="965876" y="3574425"/>
              <a:ext cx="7317888" cy="2943567"/>
            </a:xfrm>
            <a:prstGeom prst="rect">
              <a:avLst/>
            </a:prstGeom>
            <a:solidFill>
              <a:srgbClr val="002060"/>
            </a:solidFill>
            <a:scene3d>
              <a:camera prst="orthographicFront"/>
              <a:lightRig rig="flat" dir="t"/>
            </a:scene3d>
            <a:sp3d prstMaterial="plastic">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100" dirty="0">
                  <a:latin typeface="Arial Black" panose="020B0A04020102020204" pitchFamily="34" charset="0"/>
                </a:rPr>
                <a:t>  </a:t>
              </a:r>
              <a:r>
                <a:rPr lang="en-US" sz="1500" dirty="0">
                  <a:latin typeface="Arial Black" panose="020B0A04020102020204" pitchFamily="34" charset="0"/>
                </a:rPr>
                <a:t> </a:t>
              </a:r>
              <a:endParaRPr lang="en-US" sz="2100" dirty="0">
                <a:latin typeface="Arial Black" panose="020B0A04020102020204" pitchFamily="34" charset="0"/>
              </a:endParaRPr>
            </a:p>
          </p:txBody>
        </p:sp>
        <p:grpSp>
          <p:nvGrpSpPr>
            <p:cNvPr id="9" name="Group 8"/>
            <p:cNvGrpSpPr/>
            <p:nvPr/>
          </p:nvGrpSpPr>
          <p:grpSpPr>
            <a:xfrm>
              <a:off x="1731486" y="3720684"/>
              <a:ext cx="2985431" cy="1765241"/>
              <a:chOff x="4160896" y="3420438"/>
              <a:chExt cx="3980574" cy="2353655"/>
            </a:xfrm>
          </p:grpSpPr>
          <p:sp>
            <p:nvSpPr>
              <p:cNvPr id="10" name="Shape 9"/>
              <p:cNvSpPr/>
              <p:nvPr/>
            </p:nvSpPr>
            <p:spPr>
              <a:xfrm>
                <a:off x="4160896" y="3420438"/>
                <a:ext cx="3358896" cy="2099310"/>
              </a:xfrm>
              <a:prstGeom prst="swooshArrow">
                <a:avLst>
                  <a:gd name="adj1" fmla="val 25000"/>
                  <a:gd name="adj2" fmla="val 25000"/>
                </a:avLst>
              </a:prstGeom>
            </p:spPr>
            <p:style>
              <a:lnRef idx="0">
                <a:schemeClr val="accent6">
                  <a:hueOff val="0"/>
                  <a:satOff val="0"/>
                  <a:lumOff val="0"/>
                  <a:alphaOff val="0"/>
                </a:schemeClr>
              </a:lnRef>
              <a:fillRef idx="1">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sp>
          <p:sp>
            <p:nvSpPr>
              <p:cNvPr id="23" name="Block Arc 22"/>
              <p:cNvSpPr/>
              <p:nvPr/>
            </p:nvSpPr>
            <p:spPr>
              <a:xfrm rot="19372731">
                <a:off x="4425556" y="4928554"/>
                <a:ext cx="325139" cy="202623"/>
              </a:xfrm>
              <a:prstGeom prst="blockArc">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Freeform 23"/>
              <p:cNvSpPr/>
              <p:nvPr/>
            </p:nvSpPr>
            <p:spPr>
              <a:xfrm>
                <a:off x="4572007" y="5167393"/>
                <a:ext cx="782622" cy="606700"/>
              </a:xfrm>
              <a:custGeom>
                <a:avLst/>
                <a:gdLst>
                  <a:gd name="connsiteX0" fmla="*/ 0 w 782622"/>
                  <a:gd name="connsiteY0" fmla="*/ 0 h 606700"/>
                  <a:gd name="connsiteX1" fmla="*/ 782622 w 782622"/>
                  <a:gd name="connsiteY1" fmla="*/ 0 h 606700"/>
                  <a:gd name="connsiteX2" fmla="*/ 782622 w 782622"/>
                  <a:gd name="connsiteY2" fmla="*/ 606700 h 606700"/>
                  <a:gd name="connsiteX3" fmla="*/ 0 w 782622"/>
                  <a:gd name="connsiteY3" fmla="*/ 606700 h 606700"/>
                  <a:gd name="connsiteX4" fmla="*/ 0 w 782622"/>
                  <a:gd name="connsiteY4" fmla="*/ 0 h 60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622" h="606700">
                    <a:moveTo>
                      <a:pt x="0" y="0"/>
                    </a:moveTo>
                    <a:lnTo>
                      <a:pt x="782622" y="0"/>
                    </a:lnTo>
                    <a:lnTo>
                      <a:pt x="782622" y="606700"/>
                    </a:lnTo>
                    <a:lnTo>
                      <a:pt x="0" y="6067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706" tIns="0" rIns="0" bIns="0" numCol="1" spcCol="1270" anchor="t" anchorCtr="0">
                <a:noAutofit/>
              </a:bodyPr>
              <a:lstStyle/>
              <a:p>
                <a:pPr defTabSz="266700">
                  <a:lnSpc>
                    <a:spcPct val="90000"/>
                  </a:lnSpc>
                  <a:spcBef>
                    <a:spcPct val="0"/>
                  </a:spcBef>
                  <a:spcAft>
                    <a:spcPct val="35000"/>
                  </a:spcAft>
                </a:pPr>
                <a:r>
                  <a:rPr lang="en-US" sz="600" b="1" dirty="0">
                    <a:solidFill>
                      <a:schemeClr val="bg1"/>
                    </a:solidFill>
                    <a:latin typeface="Calibri" panose="020F0502020204030204"/>
                  </a:rPr>
                  <a:t>Early Attempts</a:t>
                </a:r>
              </a:p>
            </p:txBody>
          </p:sp>
          <p:sp>
            <p:nvSpPr>
              <p:cNvPr id="25" name="Block Arc 24"/>
              <p:cNvSpPr/>
              <p:nvPr/>
            </p:nvSpPr>
            <p:spPr>
              <a:xfrm rot="20276020">
                <a:off x="4897625" y="4230006"/>
                <a:ext cx="1393141" cy="540177"/>
              </a:xfrm>
              <a:prstGeom prst="blockArc">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6" name="Freeform 25"/>
              <p:cNvSpPr/>
              <p:nvPr/>
            </p:nvSpPr>
            <p:spPr>
              <a:xfrm>
                <a:off x="5642832" y="4526118"/>
                <a:ext cx="806135" cy="1142024"/>
              </a:xfrm>
              <a:custGeom>
                <a:avLst/>
                <a:gdLst>
                  <a:gd name="connsiteX0" fmla="*/ 0 w 806135"/>
                  <a:gd name="connsiteY0" fmla="*/ 0 h 1142024"/>
                  <a:gd name="connsiteX1" fmla="*/ 806135 w 806135"/>
                  <a:gd name="connsiteY1" fmla="*/ 0 h 1142024"/>
                  <a:gd name="connsiteX2" fmla="*/ 806135 w 806135"/>
                  <a:gd name="connsiteY2" fmla="*/ 1142024 h 1142024"/>
                  <a:gd name="connsiteX3" fmla="*/ 0 w 806135"/>
                  <a:gd name="connsiteY3" fmla="*/ 1142024 h 1142024"/>
                  <a:gd name="connsiteX4" fmla="*/ 0 w 806135"/>
                  <a:gd name="connsiteY4" fmla="*/ 0 h 114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135" h="1142024">
                    <a:moveTo>
                      <a:pt x="0" y="0"/>
                    </a:moveTo>
                    <a:lnTo>
                      <a:pt x="806135" y="0"/>
                    </a:lnTo>
                    <a:lnTo>
                      <a:pt x="806135" y="1142024"/>
                    </a:lnTo>
                    <a:lnTo>
                      <a:pt x="0" y="114202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738" tIns="0" rIns="0" bIns="0" numCol="1" spcCol="1270" anchor="t" anchorCtr="0">
                <a:noAutofit/>
              </a:bodyPr>
              <a:lstStyle/>
              <a:p>
                <a:pPr defTabSz="266700">
                  <a:lnSpc>
                    <a:spcPct val="90000"/>
                  </a:lnSpc>
                  <a:spcBef>
                    <a:spcPct val="0"/>
                  </a:spcBef>
                  <a:spcAft>
                    <a:spcPct val="35000"/>
                  </a:spcAft>
                </a:pPr>
                <a:r>
                  <a:rPr lang="en-US" sz="600" b="1" dirty="0">
                    <a:solidFill>
                      <a:schemeClr val="bg1"/>
                    </a:solidFill>
                    <a:latin typeface="Calibri" panose="020F0502020204030204"/>
                  </a:rPr>
                  <a:t>Developing Competence</a:t>
                </a:r>
              </a:p>
            </p:txBody>
          </p:sp>
          <p:sp>
            <p:nvSpPr>
              <p:cNvPr id="27" name="Wave 26"/>
              <p:cNvSpPr/>
              <p:nvPr/>
            </p:nvSpPr>
            <p:spPr>
              <a:xfrm rot="9083937">
                <a:off x="6882428" y="3740413"/>
                <a:ext cx="597491" cy="318893"/>
              </a:xfrm>
              <a:prstGeom prst="wave">
                <a:avLst/>
              </a:prstGeom>
            </p:spPr>
            <p:style>
              <a:lnRef idx="2">
                <a:schemeClr val="accent6">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8" name="Freeform 27"/>
              <p:cNvSpPr/>
              <p:nvPr/>
            </p:nvSpPr>
            <p:spPr>
              <a:xfrm>
                <a:off x="7468622" y="3802098"/>
                <a:ext cx="672848" cy="1240109"/>
              </a:xfrm>
              <a:custGeom>
                <a:avLst/>
                <a:gdLst>
                  <a:gd name="connsiteX0" fmla="*/ 0 w 672848"/>
                  <a:gd name="connsiteY0" fmla="*/ 0 h 1240109"/>
                  <a:gd name="connsiteX1" fmla="*/ 672848 w 672848"/>
                  <a:gd name="connsiteY1" fmla="*/ 0 h 1240109"/>
                  <a:gd name="connsiteX2" fmla="*/ 672848 w 672848"/>
                  <a:gd name="connsiteY2" fmla="*/ 1240109 h 1240109"/>
                  <a:gd name="connsiteX3" fmla="*/ 0 w 672848"/>
                  <a:gd name="connsiteY3" fmla="*/ 1240109 h 1240109"/>
                  <a:gd name="connsiteX4" fmla="*/ 0 w 672848"/>
                  <a:gd name="connsiteY4" fmla="*/ 0 h 1240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848" h="1240109">
                    <a:moveTo>
                      <a:pt x="0" y="0"/>
                    </a:moveTo>
                    <a:lnTo>
                      <a:pt x="672848" y="0"/>
                    </a:lnTo>
                    <a:lnTo>
                      <a:pt x="672848" y="1240109"/>
                    </a:lnTo>
                    <a:lnTo>
                      <a:pt x="0" y="124010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6766" tIns="0" rIns="0" bIns="0" numCol="1" spcCol="1270" anchor="t" anchorCtr="0">
                <a:noAutofit/>
              </a:bodyPr>
              <a:lstStyle/>
              <a:p>
                <a:pPr defTabSz="266700">
                  <a:lnSpc>
                    <a:spcPct val="90000"/>
                  </a:lnSpc>
                  <a:spcBef>
                    <a:spcPct val="0"/>
                  </a:spcBef>
                  <a:spcAft>
                    <a:spcPct val="35000"/>
                  </a:spcAft>
                </a:pPr>
                <a:r>
                  <a:rPr lang="en-US" sz="600" b="1" dirty="0">
                    <a:solidFill>
                      <a:schemeClr val="bg1"/>
                    </a:solidFill>
                    <a:latin typeface="Calibri" panose="020F0502020204030204"/>
                  </a:rPr>
                  <a:t>Highest Competence</a:t>
                </a:r>
              </a:p>
            </p:txBody>
          </p:sp>
        </p:grpSp>
        <p:pic>
          <p:nvPicPr>
            <p:cNvPr id="31" name="Picture 30"/>
            <p:cNvPicPr>
              <a:picLocks noChangeAspect="1"/>
            </p:cNvPicPr>
            <p:nvPr/>
          </p:nvPicPr>
          <p:blipFill>
            <a:blip r:embed="rId14"/>
            <a:stretch>
              <a:fillRect/>
            </a:stretch>
          </p:blipFill>
          <p:spPr>
            <a:xfrm>
              <a:off x="3397198" y="4820208"/>
              <a:ext cx="4486275" cy="1393031"/>
            </a:xfrm>
            <a:prstGeom prst="rect">
              <a:avLst/>
            </a:prstGeom>
          </p:spPr>
        </p:pic>
      </p:grpSp>
    </p:spTree>
    <p:extLst>
      <p:ext uri="{BB962C8B-B14F-4D97-AF65-F5344CB8AC3E}">
        <p14:creationId xmlns:p14="http://schemas.microsoft.com/office/powerpoint/2010/main" val="183690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1354" y="1582829"/>
            <a:ext cx="7653402" cy="3605987"/>
          </a:xfrm>
          <a:prstGeom prst="rect">
            <a:avLst/>
          </a:prstGeom>
        </p:spPr>
        <p:txBody>
          <a:bodyPr wrap="square">
            <a:spAutoFit/>
          </a:bodyPr>
          <a:lstStyle/>
          <a:p>
            <a:pPr marL="171450" algn="ctr" fontAlgn="base">
              <a:lnSpc>
                <a:spcPct val="107000"/>
              </a:lnSpc>
              <a:spcAft>
                <a:spcPts val="844"/>
              </a:spcAft>
            </a:pPr>
            <a:r>
              <a:rPr lang="en-US" sz="3600" dirty="0">
                <a:solidFill>
                  <a:srgbClr val="002060"/>
                </a:solidFill>
                <a:latin typeface="&amp;quot"/>
                <a:ea typeface="Times New Roman" panose="02020603050405020304" pitchFamily="18" charset="0"/>
                <a:cs typeface="Times New Roman" panose="02020603050405020304" pitchFamily="18" charset="0"/>
              </a:rPr>
              <a:t>“…</a:t>
            </a:r>
            <a:r>
              <a:rPr lang="en-US" sz="3600" b="1" dirty="0">
                <a:solidFill>
                  <a:srgbClr val="002060"/>
                </a:solidFill>
                <a:latin typeface="&amp;quot"/>
                <a:ea typeface="Times New Roman" panose="02020603050405020304" pitchFamily="18" charset="0"/>
                <a:cs typeface="Times New Roman" panose="02020603050405020304" pitchFamily="18" charset="0"/>
              </a:rPr>
              <a:t>culminates in a formal, permanently recorded grade based upon…</a:t>
            </a:r>
            <a:r>
              <a:rPr lang="en-US" sz="3600" dirty="0">
                <a:solidFill>
                  <a:srgbClr val="002060"/>
                </a:solidFill>
                <a:latin typeface="&amp;quot"/>
                <a:ea typeface="Times New Roman" panose="02020603050405020304" pitchFamily="18" charset="0"/>
                <a:cs typeface="Times New Roman" panose="02020603050405020304" pitchFamily="18" charset="0"/>
              </a:rPr>
              <a:t> </a:t>
            </a:r>
            <a:r>
              <a:rPr lang="en-US" sz="3600" b="1" dirty="0">
                <a:solidFill>
                  <a:srgbClr val="002060"/>
                </a:solidFill>
                <a:latin typeface="&amp;quot"/>
                <a:ea typeface="Times New Roman" panose="02020603050405020304" pitchFamily="18" charset="0"/>
                <a:cs typeface="Times New Roman" panose="02020603050405020304" pitchFamily="18" charset="0"/>
              </a:rPr>
              <a:t>ability to </a:t>
            </a:r>
            <a:r>
              <a:rPr lang="en-US" sz="3600" b="1" dirty="0">
                <a:solidFill>
                  <a:srgbClr val="002060"/>
                </a:solidFill>
                <a:latin typeface="&amp;quot"/>
                <a:cs typeface="Times New Roman" panose="02020603050405020304" pitchFamily="18" charset="0"/>
              </a:rPr>
              <a:t>demonstrate…proficiency</a:t>
            </a:r>
            <a:r>
              <a:rPr lang="en-US" sz="3600" dirty="0">
                <a:solidFill>
                  <a:srgbClr val="002060"/>
                </a:solidFill>
                <a:latin typeface="&amp;quot"/>
                <a:cs typeface="Times New Roman" panose="02020603050405020304" pitchFamily="18" charset="0"/>
              </a:rPr>
              <a:t>…by means of…skills demonstrations by students</a:t>
            </a:r>
            <a:r>
              <a:rPr lang="en-US" sz="3600" b="1" dirty="0">
                <a:solidFill>
                  <a:srgbClr val="002060"/>
                </a:solidFill>
                <a:latin typeface="&amp;quot"/>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2048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6C85F1-00C3-40F9-8229-AFFB3F2A6921}"/>
              </a:ext>
            </a:extLst>
          </p:cNvPr>
          <p:cNvSpPr txBox="1"/>
          <p:nvPr/>
        </p:nvSpPr>
        <p:spPr>
          <a:xfrm>
            <a:off x="2448232" y="1376516"/>
            <a:ext cx="4670323" cy="2862322"/>
          </a:xfrm>
          <a:prstGeom prst="rect">
            <a:avLst/>
          </a:prstGeom>
          <a:noFill/>
        </p:spPr>
        <p:txBody>
          <a:bodyPr wrap="square" rtlCol="0">
            <a:spAutoFit/>
          </a:bodyPr>
          <a:lstStyle/>
          <a:p>
            <a:pPr algn="ctr"/>
            <a:r>
              <a:rPr lang="en-US" sz="3600" b="1" dirty="0"/>
              <a:t>Individual assignments can be graded </a:t>
            </a:r>
          </a:p>
          <a:p>
            <a:pPr algn="ctr"/>
            <a:r>
              <a:rPr lang="en-US" sz="3600" b="1" dirty="0"/>
              <a:t>using rubrics </a:t>
            </a:r>
          </a:p>
          <a:p>
            <a:pPr algn="ctr"/>
            <a:r>
              <a:rPr lang="en-US" sz="3600" b="1" dirty="0"/>
              <a:t>in </a:t>
            </a:r>
          </a:p>
          <a:p>
            <a:pPr algn="ctr"/>
            <a:r>
              <a:rPr lang="en-US" sz="3600" b="1" dirty="0"/>
              <a:t>Canvas.</a:t>
            </a:r>
          </a:p>
        </p:txBody>
      </p:sp>
    </p:spTree>
    <p:extLst>
      <p:ext uri="{BB962C8B-B14F-4D97-AF65-F5344CB8AC3E}">
        <p14:creationId xmlns:p14="http://schemas.microsoft.com/office/powerpoint/2010/main" val="2972780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68CB80-B4FB-46E2-BC2A-F253EBDA4126}"/>
              </a:ext>
            </a:extLst>
          </p:cNvPr>
          <p:cNvPicPr>
            <a:picLocks noChangeAspect="1"/>
          </p:cNvPicPr>
          <p:nvPr/>
        </p:nvPicPr>
        <p:blipFill>
          <a:blip r:embed="rId2"/>
          <a:stretch>
            <a:fillRect/>
          </a:stretch>
        </p:blipFill>
        <p:spPr>
          <a:xfrm>
            <a:off x="956054" y="294968"/>
            <a:ext cx="7740108" cy="5687092"/>
          </a:xfrm>
          <a:prstGeom prst="rect">
            <a:avLst/>
          </a:prstGeom>
        </p:spPr>
      </p:pic>
    </p:spTree>
    <p:extLst>
      <p:ext uri="{BB962C8B-B14F-4D97-AF65-F5344CB8AC3E}">
        <p14:creationId xmlns:p14="http://schemas.microsoft.com/office/powerpoint/2010/main" val="3937854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8DB03C-D367-4AE0-8783-42EDA7159332}"/>
              </a:ext>
            </a:extLst>
          </p:cNvPr>
          <p:cNvPicPr>
            <a:picLocks noChangeAspect="1"/>
          </p:cNvPicPr>
          <p:nvPr/>
        </p:nvPicPr>
        <p:blipFill>
          <a:blip r:embed="rId2"/>
          <a:stretch>
            <a:fillRect/>
          </a:stretch>
        </p:blipFill>
        <p:spPr>
          <a:xfrm>
            <a:off x="5201265" y="471947"/>
            <a:ext cx="3365090" cy="5608484"/>
          </a:xfrm>
          <a:prstGeom prst="rect">
            <a:avLst/>
          </a:prstGeom>
        </p:spPr>
      </p:pic>
      <p:sp>
        <p:nvSpPr>
          <p:cNvPr id="4" name="TextBox 3">
            <a:extLst>
              <a:ext uri="{FF2B5EF4-FFF2-40B4-BE49-F238E27FC236}">
                <a16:creationId xmlns:a16="http://schemas.microsoft.com/office/drawing/2014/main" id="{AB185BD5-A022-457C-A51B-62331F6AD629}"/>
              </a:ext>
            </a:extLst>
          </p:cNvPr>
          <p:cNvSpPr txBox="1"/>
          <p:nvPr/>
        </p:nvSpPr>
        <p:spPr>
          <a:xfrm>
            <a:off x="1012722" y="393290"/>
            <a:ext cx="3962400" cy="5509200"/>
          </a:xfrm>
          <a:prstGeom prst="rect">
            <a:avLst/>
          </a:prstGeom>
          <a:noFill/>
        </p:spPr>
        <p:txBody>
          <a:bodyPr wrap="square" rtlCol="0">
            <a:spAutoFit/>
          </a:bodyPr>
          <a:lstStyle/>
          <a:p>
            <a:r>
              <a:rPr lang="en-US" sz="3200" b="1" dirty="0"/>
              <a:t>In Canvas</a:t>
            </a:r>
            <a:r>
              <a:rPr lang="en-US" sz="3200" dirty="0"/>
              <a:t>, all assignments can be linked to one or more SLOs, and each SLO can be weighted according to the impact that achieving a particular SLO should have on a student’s final grade in the course</a:t>
            </a:r>
          </a:p>
        </p:txBody>
      </p:sp>
    </p:spTree>
    <p:extLst>
      <p:ext uri="{BB962C8B-B14F-4D97-AF65-F5344CB8AC3E}">
        <p14:creationId xmlns:p14="http://schemas.microsoft.com/office/powerpoint/2010/main" val="1817826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951" y="849107"/>
            <a:ext cx="8976049" cy="5062924"/>
          </a:xfrm>
          <a:prstGeom prst="rect">
            <a:avLst/>
          </a:prstGeom>
        </p:spPr>
        <p:txBody>
          <a:bodyPr wrap="square">
            <a:spAutoFit/>
          </a:bodyPr>
          <a:lstStyle/>
          <a:p>
            <a:pPr algn="ctr"/>
            <a:r>
              <a:rPr lang="en-US" sz="4050" b="1" dirty="0">
                <a:latin typeface="+mj-lt"/>
                <a:ea typeface="+mj-ea"/>
                <a:cs typeface="+mj-cs"/>
              </a:rPr>
              <a:t>Use the Outcomes feature in Canvas to assess Student Learning</a:t>
            </a:r>
          </a:p>
          <a:p>
            <a:endParaRPr lang="en-US" dirty="0"/>
          </a:p>
          <a:p>
            <a:pPr lvl="1"/>
            <a:r>
              <a:rPr lang="en-US" sz="3200" dirty="0">
                <a:solidFill>
                  <a:srgbClr val="000000"/>
                </a:solidFill>
                <a:latin typeface="Open Sans"/>
              </a:rPr>
              <a:t>The Outcomes Feature in Canvas tracks student learning mastery in a course. As you create and use outcomes you can build rubrics, associate the rubrics to assignments and evaluate students’ mastery as you grade assignments… </a:t>
            </a:r>
          </a:p>
          <a:p>
            <a:pPr marL="457200" indent="-457200">
              <a:buFont typeface="Arial" panose="020B0604020202020204" pitchFamily="34" charset="0"/>
              <a:buChar char="•"/>
            </a:pPr>
            <a:endParaRPr lang="en-US" sz="3200" dirty="0">
              <a:solidFill>
                <a:srgbClr val="000000"/>
              </a:solidFill>
              <a:latin typeface="Open Sans"/>
            </a:endParaRPr>
          </a:p>
        </p:txBody>
      </p:sp>
    </p:spTree>
    <p:extLst>
      <p:ext uri="{BB962C8B-B14F-4D97-AF65-F5344CB8AC3E}">
        <p14:creationId xmlns:p14="http://schemas.microsoft.com/office/powerpoint/2010/main" val="2947320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8253" y="77348"/>
            <a:ext cx="5428034" cy="1200329"/>
          </a:xfrm>
          <a:prstGeom prst="rect">
            <a:avLst/>
          </a:prstGeom>
          <a:noFill/>
        </p:spPr>
        <p:txBody>
          <a:bodyPr wrap="square" rtlCol="0">
            <a:spAutoFit/>
          </a:bodyPr>
          <a:lstStyle/>
          <a:p>
            <a:r>
              <a:rPr lang="en-US" sz="2400" dirty="0">
                <a:solidFill>
                  <a:srgbClr val="000000"/>
                </a:solidFill>
                <a:latin typeface="Open Sans"/>
              </a:rPr>
              <a:t>Add your outcomes to your rubrics to assess student mastery of a particular outcome</a:t>
            </a:r>
          </a:p>
        </p:txBody>
      </p:sp>
      <p:pic>
        <p:nvPicPr>
          <p:cNvPr id="6" name="Picture 5"/>
          <p:cNvPicPr>
            <a:picLocks noChangeAspect="1"/>
          </p:cNvPicPr>
          <p:nvPr/>
        </p:nvPicPr>
        <p:blipFill>
          <a:blip r:embed="rId2"/>
          <a:stretch>
            <a:fillRect/>
          </a:stretch>
        </p:blipFill>
        <p:spPr>
          <a:xfrm>
            <a:off x="905333" y="1514714"/>
            <a:ext cx="7333333" cy="3828571"/>
          </a:xfrm>
          <a:prstGeom prst="rect">
            <a:avLst/>
          </a:prstGeom>
        </p:spPr>
      </p:pic>
    </p:spTree>
    <p:extLst>
      <p:ext uri="{BB962C8B-B14F-4D97-AF65-F5344CB8AC3E}">
        <p14:creationId xmlns:p14="http://schemas.microsoft.com/office/powerpoint/2010/main" val="29667833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burwick\AppData\Local\Temp\SNAGHTML39e77f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0549" y="1382155"/>
            <a:ext cx="6702357" cy="411314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5429596" y="1235413"/>
            <a:ext cx="1068481" cy="923907"/>
          </a:xfrm>
          <a:prstGeom prst="straightConnector1">
            <a:avLst/>
          </a:prstGeom>
          <a:ln w="50800">
            <a:solidFill>
              <a:srgbClr val="203864"/>
            </a:solidFill>
            <a:tailEnd type="triangle" w="lg" len="lg"/>
          </a:ln>
        </p:spPr>
        <p:style>
          <a:lnRef idx="1">
            <a:schemeClr val="accent2"/>
          </a:lnRef>
          <a:fillRef idx="0">
            <a:schemeClr val="accent2"/>
          </a:fillRef>
          <a:effectRef idx="0">
            <a:schemeClr val="accent2"/>
          </a:effectRef>
          <a:fontRef idx="minor">
            <a:schemeClr val="tx1"/>
          </a:fontRef>
        </p:style>
      </p:cxnSp>
      <p:sp>
        <p:nvSpPr>
          <p:cNvPr id="6" name="TextBox 5"/>
          <p:cNvSpPr txBox="1"/>
          <p:nvPr/>
        </p:nvSpPr>
        <p:spPr>
          <a:xfrm>
            <a:off x="1527243" y="350196"/>
            <a:ext cx="4661212" cy="923330"/>
          </a:xfrm>
          <a:prstGeom prst="rect">
            <a:avLst/>
          </a:prstGeom>
          <a:noFill/>
        </p:spPr>
        <p:txBody>
          <a:bodyPr wrap="none" rtlCol="0">
            <a:spAutoFit/>
          </a:bodyPr>
          <a:lstStyle/>
          <a:p>
            <a:r>
              <a:rPr lang="en-US" dirty="0"/>
              <a:t>Click the Outcome link to get more information:</a:t>
            </a:r>
          </a:p>
          <a:p>
            <a:pPr marL="285750" indent="-285750">
              <a:buFont typeface="Arial" panose="020B0604020202020204" pitchFamily="34" charset="0"/>
              <a:buChar char="•"/>
            </a:pPr>
            <a:r>
              <a:rPr lang="en-US" dirty="0"/>
              <a:t>Aligned Items</a:t>
            </a:r>
          </a:p>
          <a:p>
            <a:pPr marL="285750" indent="-285750">
              <a:buFont typeface="Arial" panose="020B0604020202020204" pitchFamily="34" charset="0"/>
              <a:buChar char="•"/>
            </a:pPr>
            <a:r>
              <a:rPr lang="en-US" dirty="0"/>
              <a:t>Outcome Results by assignment</a:t>
            </a:r>
          </a:p>
        </p:txBody>
      </p:sp>
    </p:spTree>
    <p:extLst>
      <p:ext uri="{BB962C8B-B14F-4D97-AF65-F5344CB8AC3E}">
        <p14:creationId xmlns:p14="http://schemas.microsoft.com/office/powerpoint/2010/main" val="25032423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86FC20-D243-47D8-9639-033DCD0990EB}"/>
              </a:ext>
            </a:extLst>
          </p:cNvPr>
          <p:cNvPicPr>
            <a:picLocks noChangeAspect="1"/>
          </p:cNvPicPr>
          <p:nvPr/>
        </p:nvPicPr>
        <p:blipFill>
          <a:blip r:embed="rId2"/>
          <a:stretch>
            <a:fillRect/>
          </a:stretch>
        </p:blipFill>
        <p:spPr>
          <a:xfrm>
            <a:off x="1469258" y="196645"/>
            <a:ext cx="6573529" cy="5850590"/>
          </a:xfrm>
          <a:prstGeom prst="rect">
            <a:avLst/>
          </a:prstGeom>
        </p:spPr>
      </p:pic>
    </p:spTree>
    <p:extLst>
      <p:ext uri="{BB962C8B-B14F-4D97-AF65-F5344CB8AC3E}">
        <p14:creationId xmlns:p14="http://schemas.microsoft.com/office/powerpoint/2010/main" val="3070968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3.amazonaws.com/screensteps_live/image_assets/assets/000/788/038/original/228aae3e-d54e-4121-a30e-e2f37007c3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1805" y="3144043"/>
            <a:ext cx="1714500" cy="295275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7181850" y="1546086"/>
            <a:ext cx="497205" cy="1768614"/>
          </a:xfrm>
          <a:prstGeom prst="straightConnector1">
            <a:avLst/>
          </a:prstGeom>
          <a:ln w="50800">
            <a:solidFill>
              <a:srgbClr val="203864"/>
            </a:solidFill>
            <a:tailEnd type="triangle" w="lg" len="lg"/>
          </a:ln>
        </p:spPr>
        <p:style>
          <a:lnRef idx="1">
            <a:schemeClr val="accent2"/>
          </a:lnRef>
          <a:fillRef idx="0">
            <a:schemeClr val="accent2"/>
          </a:fillRef>
          <a:effectRef idx="0">
            <a:schemeClr val="accent2"/>
          </a:effectRef>
          <a:fontRef idx="minor">
            <a:schemeClr val="tx1"/>
          </a:fontRef>
        </p:style>
      </p:cxnSp>
      <p:sp>
        <p:nvSpPr>
          <p:cNvPr id="4" name="TextBox 3"/>
          <p:cNvSpPr txBox="1"/>
          <p:nvPr/>
        </p:nvSpPr>
        <p:spPr>
          <a:xfrm>
            <a:off x="5029200" y="838200"/>
            <a:ext cx="3429000" cy="707886"/>
          </a:xfrm>
          <a:prstGeom prst="rect">
            <a:avLst/>
          </a:prstGeom>
          <a:noFill/>
        </p:spPr>
        <p:txBody>
          <a:bodyPr wrap="square" rtlCol="0">
            <a:spAutoFit/>
          </a:bodyPr>
          <a:lstStyle/>
          <a:p>
            <a:r>
              <a:rPr lang="en-US" sz="2000" b="1" dirty="0">
                <a:solidFill>
                  <a:srgbClr val="000000"/>
                </a:solidFill>
                <a:latin typeface="Open Sans"/>
              </a:rPr>
              <a:t>Click the Outcomes link In Course Navigation.</a:t>
            </a:r>
          </a:p>
        </p:txBody>
      </p:sp>
      <p:pic>
        <p:nvPicPr>
          <p:cNvPr id="1028" name="Picture 4" descr="C:\Users\pburwick\AppData\Local\Temp\SNAGHTML38d5a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2853755"/>
            <a:ext cx="6296025" cy="29580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19100" y="504825"/>
            <a:ext cx="3752850" cy="1323439"/>
          </a:xfrm>
          <a:prstGeom prst="rect">
            <a:avLst/>
          </a:prstGeom>
          <a:noFill/>
        </p:spPr>
        <p:txBody>
          <a:bodyPr wrap="square" rtlCol="0">
            <a:spAutoFit/>
          </a:bodyPr>
          <a:lstStyle/>
          <a:p>
            <a:r>
              <a:rPr lang="en-US" sz="2000" b="1" dirty="0">
                <a:solidFill>
                  <a:srgbClr val="000000"/>
                </a:solidFill>
                <a:latin typeface="Open Sans"/>
              </a:rPr>
              <a:t>Activate Learning Mastery Gradebook and Student Learning Mastery Gradebook In Course Settings</a:t>
            </a:r>
          </a:p>
        </p:txBody>
      </p:sp>
      <p:cxnSp>
        <p:nvCxnSpPr>
          <p:cNvPr id="10" name="Straight Arrow Connector 9"/>
          <p:cNvCxnSpPr/>
          <p:nvPr/>
        </p:nvCxnSpPr>
        <p:spPr>
          <a:xfrm>
            <a:off x="4096703" y="1897346"/>
            <a:ext cx="1973580" cy="1880687"/>
          </a:xfrm>
          <a:prstGeom prst="straightConnector1">
            <a:avLst/>
          </a:prstGeom>
          <a:ln w="50800">
            <a:solidFill>
              <a:srgbClr val="203864"/>
            </a:solidFill>
            <a:tailEnd type="triangle" w="lg" len="lg"/>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a:off x="3810000" y="2571577"/>
            <a:ext cx="2105978" cy="2048841"/>
          </a:xfrm>
          <a:prstGeom prst="straightConnector1">
            <a:avLst/>
          </a:prstGeom>
          <a:ln w="50800">
            <a:solidFill>
              <a:srgbClr val="203864"/>
            </a:solidFill>
            <a:tailEnd type="triangle" w="lg" len="lg"/>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72775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2372" y="1877440"/>
            <a:ext cx="7819500" cy="2412458"/>
          </a:xfrm>
          <a:prstGeom prst="rect">
            <a:avLst/>
          </a:prstGeom>
        </p:spPr>
      </p:pic>
      <p:sp>
        <p:nvSpPr>
          <p:cNvPr id="3" name="TextBox 2"/>
          <p:cNvSpPr txBox="1"/>
          <p:nvPr/>
        </p:nvSpPr>
        <p:spPr>
          <a:xfrm>
            <a:off x="2002733" y="1118682"/>
            <a:ext cx="5138779" cy="369332"/>
          </a:xfrm>
          <a:prstGeom prst="rect">
            <a:avLst/>
          </a:prstGeom>
          <a:noFill/>
        </p:spPr>
        <p:txBody>
          <a:bodyPr wrap="none" rtlCol="0">
            <a:spAutoFit/>
          </a:bodyPr>
          <a:lstStyle/>
          <a:p>
            <a:r>
              <a:rPr lang="en-US" dirty="0"/>
              <a:t>View the progress of your students on each outcome</a:t>
            </a:r>
          </a:p>
        </p:txBody>
      </p:sp>
    </p:spTree>
    <p:extLst>
      <p:ext uri="{BB962C8B-B14F-4D97-AF65-F5344CB8AC3E}">
        <p14:creationId xmlns:p14="http://schemas.microsoft.com/office/powerpoint/2010/main" val="4128199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pburwick\AppData\Local\Temp\SNAGHTML3c0c6f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8363" y="354080"/>
            <a:ext cx="2257425" cy="15049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pburwick\AppData\Local\Temp\SNAGHTML3c1205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58" y="1989752"/>
            <a:ext cx="7890483" cy="38797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6758" y="661481"/>
            <a:ext cx="4380943" cy="369332"/>
          </a:xfrm>
          <a:prstGeom prst="rect">
            <a:avLst/>
          </a:prstGeom>
          <a:noFill/>
        </p:spPr>
        <p:txBody>
          <a:bodyPr wrap="none" rtlCol="0">
            <a:spAutoFit/>
          </a:bodyPr>
          <a:lstStyle/>
          <a:p>
            <a:r>
              <a:rPr lang="en-US" dirty="0"/>
              <a:t>View details of each Outcome by assignment</a:t>
            </a:r>
          </a:p>
        </p:txBody>
      </p:sp>
      <p:cxnSp>
        <p:nvCxnSpPr>
          <p:cNvPr id="7" name="Straight Arrow Connector 6"/>
          <p:cNvCxnSpPr/>
          <p:nvPr/>
        </p:nvCxnSpPr>
        <p:spPr>
          <a:xfrm>
            <a:off x="4891688" y="1030813"/>
            <a:ext cx="1332688" cy="407293"/>
          </a:xfrm>
          <a:prstGeom prst="straightConnector1">
            <a:avLst/>
          </a:prstGeom>
          <a:ln w="50800">
            <a:solidFill>
              <a:srgbClr val="203864"/>
            </a:solidFill>
            <a:tailEnd type="triangle" w="lg" len="lg"/>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04309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7304" y="662321"/>
            <a:ext cx="8455068" cy="3973973"/>
          </a:xfrm>
          <a:prstGeom prst="rect">
            <a:avLst/>
          </a:prstGeom>
        </p:spPr>
        <p:txBody>
          <a:bodyPr wrap="square">
            <a:spAutoFit/>
          </a:bodyPr>
          <a:lstStyle/>
          <a:p>
            <a:pPr marL="171450" algn="ctr" fontAlgn="base">
              <a:lnSpc>
                <a:spcPct val="107000"/>
              </a:lnSpc>
              <a:spcAft>
                <a:spcPts val="844"/>
              </a:spcAft>
            </a:pPr>
            <a:r>
              <a:rPr lang="en-US" sz="3600" b="1" dirty="0">
                <a:solidFill>
                  <a:srgbClr val="002060"/>
                </a:solidFill>
                <a:latin typeface="&amp;quot"/>
                <a:cs typeface="Times New Roman" panose="02020603050405020304" pitchFamily="18" charset="0"/>
              </a:rPr>
              <a:t>“[Course] grades …shall be averaged </a:t>
            </a:r>
            <a:r>
              <a:rPr lang="en-US" sz="3600" dirty="0">
                <a:solidFill>
                  <a:srgbClr val="002060"/>
                </a:solidFill>
                <a:latin typeface="&amp;quot"/>
                <a:cs typeface="Times New Roman" panose="02020603050405020304" pitchFamily="18" charset="0"/>
              </a:rPr>
              <a:t>on the basis of the point equivalencies </a:t>
            </a:r>
            <a:r>
              <a:rPr lang="en-US" sz="3600" b="1" dirty="0">
                <a:solidFill>
                  <a:srgbClr val="002060"/>
                </a:solidFill>
                <a:latin typeface="&amp;quot"/>
                <a:cs typeface="Times New Roman" panose="02020603050405020304" pitchFamily="18" charset="0"/>
              </a:rPr>
              <a:t>to determine a student's grade </a:t>
            </a:r>
            <a:r>
              <a:rPr lang="en-US" sz="3600" b="1" dirty="0">
                <a:solidFill>
                  <a:srgbClr val="002060"/>
                </a:solidFill>
                <a:latin typeface="&amp;quot"/>
                <a:ea typeface="Times New Roman" panose="02020603050405020304" pitchFamily="18" charset="0"/>
                <a:cs typeface="Times New Roman" panose="02020603050405020304" pitchFamily="18" charset="0"/>
              </a:rPr>
              <a:t>point average</a:t>
            </a:r>
            <a:r>
              <a:rPr lang="en-US" sz="3600" dirty="0">
                <a:solidFill>
                  <a:srgbClr val="002060"/>
                </a:solidFill>
                <a:latin typeface="&amp;quot"/>
                <a:ea typeface="Times New Roman" panose="02020603050405020304" pitchFamily="18" charset="0"/>
                <a:cs typeface="Times New Roman" panose="02020603050405020304" pitchFamily="18" charset="0"/>
              </a:rPr>
              <a:t> using only the following evaluative symbols…”</a:t>
            </a:r>
            <a:endParaRPr lang="en-US" sz="36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L="171450" fontAlgn="base">
              <a:lnSpc>
                <a:spcPct val="107000"/>
              </a:lnSpc>
              <a:spcAft>
                <a:spcPts val="844"/>
              </a:spcAft>
            </a:pPr>
            <a:r>
              <a:rPr lang="en-US" sz="1350" dirty="0">
                <a:solidFill>
                  <a:srgbClr val="000000"/>
                </a:solidFill>
                <a:latin typeface="&amp;quot"/>
                <a:ea typeface="Times New Roman" panose="02020603050405020304" pitchFamily="18" charset="0"/>
                <a:cs typeface="Times New Roman" panose="02020603050405020304" pitchFamily="18" charset="0"/>
              </a:rPr>
              <a:t> </a:t>
            </a:r>
            <a:endParaRPr lang="en-US" sz="1350" dirty="0"/>
          </a:p>
        </p:txBody>
      </p:sp>
      <p:pic>
        <p:nvPicPr>
          <p:cNvPr id="3" name="Picture 2"/>
          <p:cNvPicPr>
            <a:picLocks noChangeAspect="1"/>
          </p:cNvPicPr>
          <p:nvPr/>
        </p:nvPicPr>
        <p:blipFill>
          <a:blip r:embed="rId2"/>
          <a:stretch>
            <a:fillRect/>
          </a:stretch>
        </p:blipFill>
        <p:spPr>
          <a:xfrm>
            <a:off x="1027134" y="3822610"/>
            <a:ext cx="7089732" cy="2030836"/>
          </a:xfrm>
          <a:prstGeom prst="rect">
            <a:avLst/>
          </a:prstGeom>
        </p:spPr>
      </p:pic>
    </p:spTree>
    <p:extLst>
      <p:ext uri="{BB962C8B-B14F-4D97-AF65-F5344CB8AC3E}">
        <p14:creationId xmlns:p14="http://schemas.microsoft.com/office/powerpoint/2010/main" val="73120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AC032C-C78D-41BB-9D6F-4E73B5BD2020}"/>
              </a:ext>
            </a:extLst>
          </p:cNvPr>
          <p:cNvPicPr>
            <a:picLocks noChangeAspect="1"/>
          </p:cNvPicPr>
          <p:nvPr/>
        </p:nvPicPr>
        <p:blipFill>
          <a:blip r:embed="rId2"/>
          <a:stretch>
            <a:fillRect/>
          </a:stretch>
        </p:blipFill>
        <p:spPr>
          <a:xfrm>
            <a:off x="404105" y="461873"/>
            <a:ext cx="6672835" cy="1277260"/>
          </a:xfrm>
          <a:prstGeom prst="rect">
            <a:avLst/>
          </a:prstGeom>
        </p:spPr>
      </p:pic>
      <p:pic>
        <p:nvPicPr>
          <p:cNvPr id="2" name="Picture 1">
            <a:extLst>
              <a:ext uri="{FF2B5EF4-FFF2-40B4-BE49-F238E27FC236}">
                <a16:creationId xmlns:a16="http://schemas.microsoft.com/office/drawing/2014/main" id="{74EAFAED-6480-41A8-B78B-26A25111E152}"/>
              </a:ext>
            </a:extLst>
          </p:cNvPr>
          <p:cNvPicPr>
            <a:picLocks noChangeAspect="1"/>
          </p:cNvPicPr>
          <p:nvPr/>
        </p:nvPicPr>
        <p:blipFill>
          <a:blip r:embed="rId3"/>
          <a:stretch>
            <a:fillRect/>
          </a:stretch>
        </p:blipFill>
        <p:spPr>
          <a:xfrm>
            <a:off x="3457485" y="2018580"/>
            <a:ext cx="3098645" cy="4494363"/>
          </a:xfrm>
          <a:prstGeom prst="rect">
            <a:avLst/>
          </a:prstGeom>
        </p:spPr>
      </p:pic>
      <p:cxnSp>
        <p:nvCxnSpPr>
          <p:cNvPr id="5" name="Straight Arrow Connector 4">
            <a:extLst>
              <a:ext uri="{FF2B5EF4-FFF2-40B4-BE49-F238E27FC236}">
                <a16:creationId xmlns:a16="http://schemas.microsoft.com/office/drawing/2014/main" id="{1814B932-C514-494B-94FA-BC649FB70B4A}"/>
              </a:ext>
            </a:extLst>
          </p:cNvPr>
          <p:cNvCxnSpPr/>
          <p:nvPr/>
        </p:nvCxnSpPr>
        <p:spPr>
          <a:xfrm flipV="1">
            <a:off x="1500389" y="1423115"/>
            <a:ext cx="1461752" cy="11655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AED44AB-2F4F-4029-90DE-8049585D5F4E}"/>
              </a:ext>
            </a:extLst>
          </p:cNvPr>
          <p:cNvCxnSpPr>
            <a:cxnSpLocks/>
          </p:cNvCxnSpPr>
          <p:nvPr/>
        </p:nvCxnSpPr>
        <p:spPr>
          <a:xfrm>
            <a:off x="3071004" y="1472242"/>
            <a:ext cx="529087" cy="67861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ECC3E7B-24E4-4FE4-9756-31ED197A5BCA}"/>
              </a:ext>
            </a:extLst>
          </p:cNvPr>
          <p:cNvSpPr txBox="1"/>
          <p:nvPr/>
        </p:nvSpPr>
        <p:spPr>
          <a:xfrm>
            <a:off x="112305" y="3065432"/>
            <a:ext cx="2776167" cy="1477328"/>
          </a:xfrm>
          <a:prstGeom prst="rect">
            <a:avLst/>
          </a:prstGeom>
          <a:noFill/>
        </p:spPr>
        <p:txBody>
          <a:bodyPr wrap="square" rtlCol="0">
            <a:spAutoFit/>
          </a:bodyPr>
          <a:lstStyle/>
          <a:p>
            <a:pPr lvl="1"/>
            <a:r>
              <a:rPr lang="en-US" dirty="0">
                <a:solidFill>
                  <a:srgbClr val="000000"/>
                </a:solidFill>
                <a:latin typeface="Open Sans"/>
              </a:rPr>
              <a:t>From the Learning Mastery Gradebook, hover over a learning outcome and the detail pops-out</a:t>
            </a:r>
          </a:p>
        </p:txBody>
      </p:sp>
    </p:spTree>
    <p:extLst>
      <p:ext uri="{BB962C8B-B14F-4D97-AF65-F5344CB8AC3E}">
        <p14:creationId xmlns:p14="http://schemas.microsoft.com/office/powerpoint/2010/main" val="40481541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7796" y="350196"/>
            <a:ext cx="4464995" cy="646331"/>
          </a:xfrm>
          <a:prstGeom prst="rect">
            <a:avLst/>
          </a:prstGeom>
          <a:noFill/>
        </p:spPr>
        <p:txBody>
          <a:bodyPr wrap="square" rtlCol="0">
            <a:spAutoFit/>
          </a:bodyPr>
          <a:lstStyle/>
          <a:p>
            <a:r>
              <a:rPr lang="en-US" dirty="0"/>
              <a:t>You can also view Outcome Reports from the User Details Page:</a:t>
            </a:r>
          </a:p>
        </p:txBody>
      </p:sp>
      <p:pic>
        <p:nvPicPr>
          <p:cNvPr id="5130" name="Picture 10" descr="C:\Users\pburwick\AppData\Local\Temp\SNAGHTML3cefcb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044" y="1209804"/>
            <a:ext cx="4640161" cy="183715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Users\pburwick\AppData\Local\Temp\SNAGHTML3cf9d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964" y="3051711"/>
            <a:ext cx="1994827" cy="27042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01575" y="1209804"/>
            <a:ext cx="2704290" cy="923330"/>
          </a:xfrm>
          <a:prstGeom prst="rect">
            <a:avLst/>
          </a:prstGeom>
          <a:noFill/>
        </p:spPr>
        <p:txBody>
          <a:bodyPr wrap="square" rtlCol="0">
            <a:spAutoFit/>
          </a:bodyPr>
          <a:lstStyle/>
          <a:p>
            <a:r>
              <a:rPr lang="en-US" dirty="0"/>
              <a:t>From the [1] Course Roster, click a student’s name; </a:t>
            </a:r>
          </a:p>
        </p:txBody>
      </p:sp>
      <p:sp>
        <p:nvSpPr>
          <p:cNvPr id="4" name="TextBox 3"/>
          <p:cNvSpPr txBox="1"/>
          <p:nvPr/>
        </p:nvSpPr>
        <p:spPr>
          <a:xfrm>
            <a:off x="4027405" y="3203509"/>
            <a:ext cx="2450559" cy="1200329"/>
          </a:xfrm>
          <a:prstGeom prst="rect">
            <a:avLst/>
          </a:prstGeom>
          <a:noFill/>
        </p:spPr>
        <p:txBody>
          <a:bodyPr wrap="square" rtlCol="0">
            <a:spAutoFit/>
          </a:bodyPr>
          <a:lstStyle/>
          <a:p>
            <a:r>
              <a:rPr lang="en-US" dirty="0"/>
              <a:t>then, click the [2] student’s name from the Context Card…</a:t>
            </a:r>
          </a:p>
          <a:p>
            <a:endParaRPr lang="en-US" dirty="0"/>
          </a:p>
        </p:txBody>
      </p:sp>
      <p:pic>
        <p:nvPicPr>
          <p:cNvPr id="5" name="Picture 4"/>
          <p:cNvPicPr>
            <a:picLocks noChangeAspect="1"/>
          </p:cNvPicPr>
          <p:nvPr/>
        </p:nvPicPr>
        <p:blipFill>
          <a:blip r:embed="rId4"/>
          <a:stretch>
            <a:fillRect/>
          </a:stretch>
        </p:blipFill>
        <p:spPr>
          <a:xfrm>
            <a:off x="1069268" y="4403837"/>
            <a:ext cx="1852798" cy="2013213"/>
          </a:xfrm>
          <a:prstGeom prst="rect">
            <a:avLst/>
          </a:prstGeom>
        </p:spPr>
      </p:pic>
      <p:sp>
        <p:nvSpPr>
          <p:cNvPr id="6" name="TextBox 5"/>
          <p:cNvSpPr txBox="1"/>
          <p:nvPr/>
        </p:nvSpPr>
        <p:spPr>
          <a:xfrm>
            <a:off x="3055054" y="4403837"/>
            <a:ext cx="2992358" cy="369332"/>
          </a:xfrm>
          <a:prstGeom prst="rect">
            <a:avLst/>
          </a:prstGeom>
          <a:noFill/>
        </p:spPr>
        <p:txBody>
          <a:bodyPr wrap="none" rtlCol="0">
            <a:spAutoFit/>
          </a:bodyPr>
          <a:lstStyle/>
          <a:p>
            <a:r>
              <a:rPr lang="en-US" dirty="0"/>
              <a:t>Click the [3] Outcomes Report</a:t>
            </a:r>
          </a:p>
        </p:txBody>
      </p:sp>
    </p:spTree>
    <p:extLst>
      <p:ext uri="{BB962C8B-B14F-4D97-AF65-F5344CB8AC3E}">
        <p14:creationId xmlns:p14="http://schemas.microsoft.com/office/powerpoint/2010/main" val="323908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951" y="849107"/>
            <a:ext cx="8976049" cy="3585597"/>
          </a:xfrm>
          <a:prstGeom prst="rect">
            <a:avLst/>
          </a:prstGeom>
        </p:spPr>
        <p:txBody>
          <a:bodyPr wrap="square">
            <a:spAutoFit/>
          </a:bodyPr>
          <a:lstStyle/>
          <a:p>
            <a:pPr algn="ctr"/>
            <a:r>
              <a:rPr lang="en-US" sz="4050" b="1" dirty="0">
                <a:latin typeface="+mj-lt"/>
                <a:ea typeface="+mj-ea"/>
                <a:cs typeface="+mj-cs"/>
              </a:rPr>
              <a:t>Using the Outcomes feature in Canvas to assess Student Learning…</a:t>
            </a:r>
          </a:p>
          <a:p>
            <a:endParaRPr lang="en-US" dirty="0"/>
          </a:p>
          <a:p>
            <a:pPr lvl="1"/>
            <a:r>
              <a:rPr lang="en-US" sz="3200" dirty="0">
                <a:solidFill>
                  <a:srgbClr val="000000"/>
                </a:solidFill>
                <a:latin typeface="Open Sans"/>
              </a:rPr>
              <a:t>…facilitates data-driven, informed decision making and makes end-of-term reporting much easier!</a:t>
            </a:r>
          </a:p>
          <a:p>
            <a:pPr marL="457200" indent="-457200">
              <a:buFont typeface="Arial" panose="020B0604020202020204" pitchFamily="34" charset="0"/>
              <a:buChar char="•"/>
            </a:pPr>
            <a:endParaRPr lang="en-US" sz="3200" dirty="0">
              <a:solidFill>
                <a:srgbClr val="000000"/>
              </a:solidFill>
              <a:latin typeface="Open Sans"/>
            </a:endParaRPr>
          </a:p>
        </p:txBody>
      </p:sp>
    </p:spTree>
    <p:extLst>
      <p:ext uri="{BB962C8B-B14F-4D97-AF65-F5344CB8AC3E}">
        <p14:creationId xmlns:p14="http://schemas.microsoft.com/office/powerpoint/2010/main" val="6036355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711" y="465649"/>
            <a:ext cx="8710578" cy="5509200"/>
          </a:xfrm>
          <a:prstGeom prst="rect">
            <a:avLst/>
          </a:prstGeom>
        </p:spPr>
        <p:txBody>
          <a:bodyPr wrap="square">
            <a:spAutoFit/>
          </a:bodyPr>
          <a:lstStyle/>
          <a:p>
            <a:pPr marL="457200" indent="-457200">
              <a:buFont typeface="Arial" panose="020B0604020202020204" pitchFamily="34" charset="0"/>
              <a:buChar char="•"/>
            </a:pPr>
            <a:r>
              <a:rPr lang="en-US" sz="3200" dirty="0">
                <a:solidFill>
                  <a:srgbClr val="000000"/>
                </a:solidFill>
                <a:latin typeface="Open Sans"/>
              </a:rPr>
              <a:t>Use SLOs to guide course content and student learning</a:t>
            </a:r>
          </a:p>
          <a:p>
            <a:pPr marL="457200" indent="-457200">
              <a:buFont typeface="Arial" panose="020B0604020202020204" pitchFamily="34" charset="0"/>
              <a:buChar char="•"/>
            </a:pPr>
            <a:endParaRPr lang="en-US" sz="3200" dirty="0">
              <a:solidFill>
                <a:srgbClr val="000000"/>
              </a:solidFill>
              <a:latin typeface="Open Sans"/>
            </a:endParaRPr>
          </a:p>
          <a:p>
            <a:pPr marL="457200" indent="-457200">
              <a:buFont typeface="Arial" panose="020B0604020202020204" pitchFamily="34" charset="0"/>
              <a:buChar char="•"/>
            </a:pPr>
            <a:r>
              <a:rPr lang="en-US" sz="3200" dirty="0">
                <a:solidFill>
                  <a:srgbClr val="000000"/>
                </a:solidFill>
                <a:latin typeface="Open Sans"/>
              </a:rPr>
              <a:t>Develop grading strategies to simultaneously conduct comprehensive outcomes assessment without ‘workload creep’. </a:t>
            </a:r>
          </a:p>
          <a:p>
            <a:pPr marL="457200" indent="-457200">
              <a:buFont typeface="Arial" panose="020B0604020202020204" pitchFamily="34" charset="0"/>
              <a:buChar char="•"/>
            </a:pPr>
            <a:endParaRPr lang="en-US" sz="3200" dirty="0">
              <a:solidFill>
                <a:srgbClr val="000000"/>
              </a:solidFill>
              <a:latin typeface="Open Sans"/>
            </a:endParaRPr>
          </a:p>
          <a:p>
            <a:pPr marL="457200" indent="-457200">
              <a:buFont typeface="Arial" panose="020B0604020202020204" pitchFamily="34" charset="0"/>
              <a:buChar char="•"/>
            </a:pPr>
            <a:r>
              <a:rPr lang="en-US" sz="3200" dirty="0">
                <a:solidFill>
                  <a:srgbClr val="000000"/>
                </a:solidFill>
                <a:latin typeface="Open Sans"/>
              </a:rPr>
              <a:t> Manage assignments and grades in CANVAS to assess all course SLOs every semester</a:t>
            </a:r>
          </a:p>
        </p:txBody>
      </p:sp>
    </p:spTree>
    <p:extLst>
      <p:ext uri="{BB962C8B-B14F-4D97-AF65-F5344CB8AC3E}">
        <p14:creationId xmlns:p14="http://schemas.microsoft.com/office/powerpoint/2010/main" val="40014752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1594" y="2178844"/>
            <a:ext cx="6300788" cy="2123658"/>
          </a:xfrm>
          <a:prstGeom prst="rect">
            <a:avLst/>
          </a:prstGeom>
          <a:blipFill>
            <a:blip r:embed="rId2"/>
            <a:tile tx="0" ty="0" sx="100000" sy="100000" flip="none" algn="tl"/>
          </a:blipFill>
        </p:spPr>
        <p:txBody>
          <a:bodyPr wrap="square" rtlCol="0">
            <a:spAutoFit/>
          </a:bodyPr>
          <a:lstStyle/>
          <a:p>
            <a:pPr algn="ctr"/>
            <a:r>
              <a:rPr lang="en-US" sz="3300" dirty="0">
                <a:latin typeface="&amp;quot"/>
              </a:rPr>
              <a:t> Title V talks about averaging course grades as a standard for maintaining records of student  GPA  -- </a:t>
            </a:r>
          </a:p>
        </p:txBody>
      </p:sp>
    </p:spTree>
    <p:extLst>
      <p:ext uri="{BB962C8B-B14F-4D97-AF65-F5344CB8AC3E}">
        <p14:creationId xmlns:p14="http://schemas.microsoft.com/office/powerpoint/2010/main" val="94678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1594" y="2178844"/>
            <a:ext cx="6300788" cy="1615827"/>
          </a:xfrm>
          <a:prstGeom prst="rect">
            <a:avLst/>
          </a:prstGeom>
          <a:blipFill>
            <a:blip r:embed="rId2"/>
            <a:tile tx="0" ty="0" sx="100000" sy="100000" flip="none" algn="tl"/>
          </a:blipFill>
        </p:spPr>
        <p:txBody>
          <a:bodyPr wrap="square" rtlCol="0">
            <a:spAutoFit/>
          </a:bodyPr>
          <a:lstStyle/>
          <a:p>
            <a:pPr algn="ctr"/>
            <a:r>
              <a:rPr lang="en-US" sz="3300" dirty="0">
                <a:latin typeface="&amp;quot"/>
              </a:rPr>
              <a:t> Title V talks about awarding </a:t>
            </a:r>
            <a:r>
              <a:rPr lang="en-US" sz="3300" b="1" dirty="0">
                <a:latin typeface="&amp;quot"/>
              </a:rPr>
              <a:t>course grades </a:t>
            </a:r>
            <a:r>
              <a:rPr lang="en-US" sz="3300" dirty="0">
                <a:latin typeface="&amp;quot"/>
              </a:rPr>
              <a:t>based on demonstrated proficiency.</a:t>
            </a:r>
          </a:p>
        </p:txBody>
      </p:sp>
    </p:spTree>
    <p:extLst>
      <p:ext uri="{BB962C8B-B14F-4D97-AF65-F5344CB8AC3E}">
        <p14:creationId xmlns:p14="http://schemas.microsoft.com/office/powerpoint/2010/main" val="329670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2750" b="79300" l="17653" r="89063">
                        <a14:foregroundMark x1="30452" y1="4100" x2="30452" y2="4100"/>
                        <a14:foregroundMark x1="17719" y1="3150" x2="17719" y2="3150"/>
                        <a14:foregroundMark x1="65691" y1="12450" x2="65691" y2="12450"/>
                        <a14:foregroundMark x1="65691" y1="12450" x2="65691" y2="12450"/>
                        <a14:foregroundMark x1="70977" y1="12850" x2="70977" y2="12850"/>
                        <a14:foregroundMark x1="67586" y1="7500" x2="67586" y2="7500"/>
                        <a14:foregroundMark x1="64794" y1="7700" x2="74535" y2="18150"/>
                        <a14:foregroundMark x1="73504" y1="23850" x2="73504" y2="9250"/>
                        <a14:foregroundMark x1="73404" y1="28600" x2="89063" y2="49300"/>
                        <a14:foregroundMark x1="84508" y1="46450" x2="84641" y2="72850"/>
                        <a14:foregroundMark x1="70612" y1="69600" x2="17719" y2="65050"/>
                        <a14:foregroundMark x1="18484" y1="73200" x2="86902" y2="74000"/>
                        <a14:foregroundMark x1="18085" y1="4300" x2="30585" y2="2750"/>
                        <a14:foregroundMark x1="29189" y1="12100" x2="21110" y2="17600"/>
                        <a14:foregroundMark x1="20246" y1="18550" x2="26430" y2="29550"/>
                        <a14:foregroundMark x1="18218" y1="50650" x2="18218" y2="50650"/>
                        <a14:foregroundMark x1="18218" y1="50650" x2="17852" y2="72250"/>
                        <a14:foregroundMark x1="17852" y1="79300" x2="86004" y2="76850"/>
                        <a14:backgroundMark x1="85007" y1="44000" x2="85007" y2="44000"/>
                        <a14:backgroundMark x1="85273" y1="44000" x2="85273" y2="45300"/>
                        <a14:backgroundMark x1="83112" y1="41150" x2="83112" y2="41150"/>
                        <a14:backgroundMark x1="83876" y1="42650" x2="83876" y2="42650"/>
                        <a14:backgroundMark x1="87899" y1="49300" x2="87899" y2="49300"/>
                        <a14:backgroundMark x1="65691" y1="3900" x2="65691" y2="3900"/>
                        <a14:backgroundMark x1="72507" y1="4850" x2="72507" y2="4850"/>
                        <a14:backgroundMark x1="78557" y1="4100" x2="78557" y2="4100"/>
                        <a14:backgroundMark x1="16955" y1="83100" x2="16955" y2="83100"/>
                        <a14:backgroundMark x1="19481" y1="83100" x2="19481" y2="83100"/>
                        <a14:backgroundMark x1="23404" y1="83100" x2="23404" y2="83100"/>
                        <a14:backgroundMark x1="21243" y1="18150" x2="21243" y2="18150"/>
                        <a14:backgroundMark x1="21376" y1="3350" x2="21376" y2="3350"/>
                        <a14:backgroundMark x1="20878" y1="2750" x2="20878" y2="2750"/>
                        <a14:backgroundMark x1="26031" y1="2750" x2="26031" y2="2750"/>
                        <a14:backgroundMark x1="38930" y1="40950" x2="38930" y2="40950"/>
                        <a14:backgroundMark x1="42952" y1="60300" x2="42952" y2="60300"/>
                        <a14:backgroundMark x1="40426" y1="60500" x2="40426" y2="60500"/>
                        <a14:backgroundMark x1="47872" y1="58800" x2="47872" y2="58800"/>
                        <a14:backgroundMark x1="45745" y1="63350" x2="45745" y2="63350"/>
                        <a14:backgroundMark x1="41323" y1="67150" x2="41323" y2="67150"/>
                        <a14:backgroundMark x1="40824" y1="64500" x2="40824" y2="64500"/>
                        <a14:backgroundMark x1="40691" y1="61650" x2="40691" y2="61650"/>
                        <a14:backgroundMark x1="43085" y1="68100" x2="43085" y2="68100"/>
                        <a14:backgroundMark x1="45479" y1="66200" x2="45479" y2="66200"/>
                        <a14:backgroundMark x1="43085" y1="66000" x2="43085" y2="66000"/>
                        <a14:backgroundMark x1="42453" y1="66950" x2="42453" y2="66950"/>
                        <a14:backgroundMark x1="41955" y1="43400" x2="41955" y2="43400"/>
                        <a14:backgroundMark x1="39162" y1="42250" x2="39162" y2="42250"/>
                        <a14:backgroundMark x1="40193" y1="43200" x2="40193" y2="43200"/>
                        <a14:backgroundMark x1="42586" y1="43400" x2="42586" y2="43400"/>
                        <a14:backgroundMark x1="86270" y1="47400" x2="86270" y2="47400"/>
                      </a14:backgroundRemoval>
                    </a14:imgEffect>
                  </a14:imgLayer>
                </a14:imgProps>
              </a:ext>
              <a:ext uri="{28A0092B-C50C-407E-A947-70E740481C1C}">
                <a14:useLocalDpi xmlns:a14="http://schemas.microsoft.com/office/drawing/2010/main" val="0"/>
              </a:ext>
            </a:extLst>
          </a:blip>
          <a:srcRect l="30210" r="16759" b="20699"/>
          <a:stretch/>
        </p:blipFill>
        <p:spPr>
          <a:xfrm>
            <a:off x="2852762" y="2681641"/>
            <a:ext cx="3586511" cy="3133253"/>
          </a:xfrm>
          <a:prstGeom prst="roundRect">
            <a:avLst/>
          </a:prstGeom>
          <a:effectLst/>
        </p:spPr>
      </p:pic>
      <p:sp>
        <p:nvSpPr>
          <p:cNvPr id="13" name="Oval Callout 12"/>
          <p:cNvSpPr/>
          <p:nvPr/>
        </p:nvSpPr>
        <p:spPr>
          <a:xfrm>
            <a:off x="491706" y="2193271"/>
            <a:ext cx="2265256" cy="1257295"/>
          </a:xfrm>
          <a:prstGeom prst="wedgeEllipseCallout">
            <a:avLst>
              <a:gd name="adj1" fmla="val 66845"/>
              <a:gd name="adj2" fmla="val 3778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Comic Sans MS" panose="030F0702030302020204" pitchFamily="66" charset="0"/>
            </a:endParaRPr>
          </a:p>
          <a:p>
            <a:pPr algn="ctr"/>
            <a:r>
              <a:rPr lang="en-US" sz="1400" b="1" dirty="0">
                <a:solidFill>
                  <a:schemeClr val="tx1"/>
                </a:solidFill>
                <a:latin typeface="Comic Sans MS" panose="030F0702030302020204" pitchFamily="66" charset="0"/>
              </a:rPr>
              <a:t>When are you going to tell us what we have to know from the book?</a:t>
            </a:r>
          </a:p>
          <a:p>
            <a:pPr algn="ctr"/>
            <a:endParaRPr lang="en-US" sz="1200" b="1" dirty="0">
              <a:solidFill>
                <a:schemeClr val="tx1"/>
              </a:solidFill>
              <a:latin typeface="Comic Sans MS" panose="030F0702030302020204" pitchFamily="66" charset="0"/>
            </a:endParaRPr>
          </a:p>
        </p:txBody>
      </p:sp>
      <p:sp>
        <p:nvSpPr>
          <p:cNvPr id="14" name="Oval Callout 13"/>
          <p:cNvSpPr/>
          <p:nvPr/>
        </p:nvSpPr>
        <p:spPr>
          <a:xfrm rot="20187429">
            <a:off x="169533" y="3818763"/>
            <a:ext cx="2112208" cy="1289027"/>
          </a:xfrm>
          <a:prstGeom prst="wedgeEllipseCallout">
            <a:avLst>
              <a:gd name="adj1" fmla="val 105922"/>
              <a:gd name="adj2" fmla="val 939"/>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chemeClr val="tx1"/>
                </a:solidFill>
                <a:latin typeface="Comic Sans MS" panose="030F0702030302020204" pitchFamily="66" charset="0"/>
              </a:rPr>
              <a:t>So…if I mess up on the midterm, can I still get an A in the class?</a:t>
            </a:r>
          </a:p>
        </p:txBody>
      </p:sp>
      <p:sp>
        <p:nvSpPr>
          <p:cNvPr id="15" name="Cloud Callout 14"/>
          <p:cNvSpPr/>
          <p:nvPr/>
        </p:nvSpPr>
        <p:spPr>
          <a:xfrm>
            <a:off x="5485726" y="1302348"/>
            <a:ext cx="3436995" cy="1924558"/>
          </a:xfrm>
          <a:prstGeom prst="cloudCallout">
            <a:avLst>
              <a:gd name="adj1" fmla="val -51899"/>
              <a:gd name="adj2" fmla="val 448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lumMod val="20000"/>
                    <a:lumOff val="80000"/>
                  </a:schemeClr>
                </a:solidFill>
                <a:latin typeface="Chiller" panose="04020404031007020602" pitchFamily="82" charset="0"/>
              </a:rPr>
              <a:t>…another student who didn’t read the syllabus…</a:t>
            </a:r>
          </a:p>
        </p:txBody>
      </p:sp>
      <p:sp>
        <p:nvSpPr>
          <p:cNvPr id="16" name="Oval Callout 15"/>
          <p:cNvSpPr/>
          <p:nvPr/>
        </p:nvSpPr>
        <p:spPr>
          <a:xfrm>
            <a:off x="733245" y="733245"/>
            <a:ext cx="2635135" cy="1300094"/>
          </a:xfrm>
          <a:prstGeom prst="wedgeEllipseCallout">
            <a:avLst>
              <a:gd name="adj1" fmla="val 46999"/>
              <a:gd name="adj2" fmla="val 12386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omic Sans MS" panose="030F0702030302020204" pitchFamily="66" charset="0"/>
              </a:rPr>
              <a:t>Why do we even have to read this when you talk about different stuff in class?</a:t>
            </a:r>
          </a:p>
        </p:txBody>
      </p:sp>
      <p:sp>
        <p:nvSpPr>
          <p:cNvPr id="12" name="Oval Callout 11"/>
          <p:cNvSpPr/>
          <p:nvPr/>
        </p:nvSpPr>
        <p:spPr>
          <a:xfrm>
            <a:off x="3554082" y="569344"/>
            <a:ext cx="2096219" cy="1926670"/>
          </a:xfrm>
          <a:prstGeom prst="wedgeEllipseCallout">
            <a:avLst>
              <a:gd name="adj1" fmla="val -47838"/>
              <a:gd name="adj2" fmla="val 8441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Comic Sans MS" panose="030F0702030302020204" pitchFamily="66" charset="0"/>
              </a:rPr>
              <a:t>I mean…you’ll give me something to do for extra credit, so I can still get an A, right?</a:t>
            </a:r>
          </a:p>
        </p:txBody>
      </p:sp>
    </p:spTree>
    <p:extLst>
      <p:ext uri="{BB962C8B-B14F-4D97-AF65-F5344CB8AC3E}">
        <p14:creationId xmlns:p14="http://schemas.microsoft.com/office/powerpoint/2010/main" val="425139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p:stCondLst>
                              <p:cond delay="2500"/>
                            </p:stCondLst>
                            <p:childTnLst>
                              <p:par>
                                <p:cTn id="13" presetID="22" presetClass="entr" presetSubtype="1" fill="hold" grpId="0" nodeType="afterEffect">
                                  <p:stCondLst>
                                    <p:cond delay="25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3000"/>
                                        <p:tgtEl>
                                          <p:spTgt spid="16"/>
                                        </p:tgtEl>
                                      </p:cBhvr>
                                    </p:animEffect>
                                  </p:childTnLst>
                                </p:cTn>
                              </p:par>
                            </p:childTnLst>
                          </p:cTn>
                        </p:par>
                        <p:par>
                          <p:cTn id="16" fill="hold">
                            <p:stCondLst>
                              <p:cond delay="5750"/>
                            </p:stCondLst>
                            <p:childTnLst>
                              <p:par>
                                <p:cTn id="17" presetID="22" presetClass="entr" presetSubtype="2" fill="hold" grpId="0"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par>
                          <p:cTn id="20" fill="hold">
                            <p:stCondLst>
                              <p:cond delay="6750"/>
                            </p:stCondLst>
                            <p:childTnLst>
                              <p:par>
                                <p:cTn id="21" presetID="22" presetClass="entr" presetSubtype="1" fill="hold" grpId="0" nodeType="afterEffect">
                                  <p:stCondLst>
                                    <p:cond delay="25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750"/>
                                        <p:tgtEl>
                                          <p:spTgt spid="12"/>
                                        </p:tgtEl>
                                      </p:cBhvr>
                                    </p:animEffect>
                                  </p:childTnLst>
                                </p:cTn>
                              </p:par>
                            </p:childTnLst>
                          </p:cTn>
                        </p:par>
                        <p:par>
                          <p:cTn id="24" fill="hold">
                            <p:stCondLst>
                              <p:cond delay="7750"/>
                            </p:stCondLst>
                            <p:childTnLst>
                              <p:par>
                                <p:cTn id="25" presetID="10" presetClass="entr" presetSubtype="0" fill="hold" grpId="0" nodeType="afterEffect">
                                  <p:stCondLst>
                                    <p:cond delay="0"/>
                                  </p:stCondLst>
                                  <p:iterate type="wd">
                                    <p:tmPct val="10000"/>
                                  </p:iterate>
                                  <p:childTnLst>
                                    <p:set>
                                      <p:cBhvr>
                                        <p:cTn id="26" dur="1" fill="hold">
                                          <p:stCondLst>
                                            <p:cond delay="0"/>
                                          </p:stCondLst>
                                        </p:cTn>
                                        <p:tgtEl>
                                          <p:spTgt spid="15"/>
                                        </p:tgtEl>
                                        <p:attrNameLst>
                                          <p:attrName>style.visibility</p:attrName>
                                        </p:attrNameLst>
                                      </p:cBhvr>
                                      <p:to>
                                        <p:strVal val="visible"/>
                                      </p:to>
                                    </p:set>
                                    <p:animEffect transition="in" filter="fade">
                                      <p:cBhvr>
                                        <p:cTn id="2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C05CB3-0481-4D12-81BE-B7B76C1992DF}"/>
              </a:ext>
            </a:extLst>
          </p:cNvPr>
          <p:cNvSpPr/>
          <p:nvPr/>
        </p:nvSpPr>
        <p:spPr>
          <a:xfrm>
            <a:off x="1026367" y="738206"/>
            <a:ext cx="7837715" cy="4678204"/>
          </a:xfrm>
          <a:prstGeom prst="rect">
            <a:avLst/>
          </a:prstGeom>
        </p:spPr>
        <p:txBody>
          <a:bodyPr wrap="square">
            <a:spAutoFit/>
          </a:bodyPr>
          <a:lstStyle/>
          <a:p>
            <a:r>
              <a:rPr lang="en-US" sz="3600" b="1" dirty="0"/>
              <a:t>Common Student Assumptions</a:t>
            </a:r>
          </a:p>
          <a:p>
            <a:endParaRPr lang="en-US" dirty="0"/>
          </a:p>
          <a:p>
            <a:endParaRPr lang="en-US" sz="2800" dirty="0"/>
          </a:p>
          <a:p>
            <a:pPr marL="285750" indent="-285750">
              <a:buFont typeface="Arial" panose="020B0604020202020204" pitchFamily="34" charset="0"/>
              <a:buChar char="•"/>
            </a:pPr>
            <a:r>
              <a:rPr lang="en-US" sz="3600" dirty="0"/>
              <a:t>Grades come from the teacher.</a:t>
            </a:r>
          </a:p>
          <a:p>
            <a:pPr marL="285750" indent="-285750">
              <a:buFont typeface="Arial" panose="020B0604020202020204" pitchFamily="34" charset="0"/>
              <a:buChar char="•"/>
            </a:pPr>
            <a:r>
              <a:rPr lang="en-US" sz="3600" dirty="0"/>
              <a:t>Good grades come from earning credit for doing assignments and taking tests.</a:t>
            </a:r>
          </a:p>
          <a:p>
            <a:pPr marL="285750" indent="-285750">
              <a:buFont typeface="Arial" panose="020B0604020202020204" pitchFamily="34" charset="0"/>
              <a:buChar char="•"/>
            </a:pPr>
            <a:r>
              <a:rPr lang="en-US" sz="3600" dirty="0"/>
              <a:t>Bad grades come from not getting a total or average score equal to a stated NUMBER.</a:t>
            </a:r>
            <a:endParaRPr lang="en-US" sz="2800" dirty="0"/>
          </a:p>
        </p:txBody>
      </p:sp>
    </p:spTree>
    <p:extLst>
      <p:ext uri="{BB962C8B-B14F-4D97-AF65-F5344CB8AC3E}">
        <p14:creationId xmlns:p14="http://schemas.microsoft.com/office/powerpoint/2010/main" val="2318367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wipe(left)">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left)">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wipe(left)">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2235</TotalTime>
  <Words>2637</Words>
  <Application>Microsoft Office PowerPoint</Application>
  <PresentationFormat>On-screen Show (4:3)</PresentationFormat>
  <Paragraphs>547</Paragraphs>
  <Slides>53</Slides>
  <Notes>3</Notes>
  <HiddenSlides>3</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53</vt:i4>
      </vt:variant>
    </vt:vector>
  </HeadingPairs>
  <TitlesOfParts>
    <vt:vector size="70" baseType="lpstr">
      <vt:lpstr>&amp;quot</vt:lpstr>
      <vt:lpstr>Arial</vt:lpstr>
      <vt:lpstr>Arial Black</vt:lpstr>
      <vt:lpstr>Book Antiqua</vt:lpstr>
      <vt:lpstr>Calibri</vt:lpstr>
      <vt:lpstr>Calibri Light</vt:lpstr>
      <vt:lpstr>Chiller</vt:lpstr>
      <vt:lpstr>Comic Sans MS</vt:lpstr>
      <vt:lpstr>Harrington</vt:lpstr>
      <vt:lpstr>LatoWeb</vt:lpstr>
      <vt:lpstr>Open Sans</vt:lpstr>
      <vt:lpstr>Segoe Script</vt:lpstr>
      <vt:lpstr>Segoe UI</vt:lpstr>
      <vt:lpstr>Symbol</vt:lpstr>
      <vt:lpstr>Times New Roman</vt:lpstr>
      <vt:lpstr>Wingdings</vt:lpstr>
      <vt:lpstr>Office Theme</vt:lpstr>
      <vt:lpstr>SLO-Centric Instruction</vt:lpstr>
      <vt:lpstr> What do these terms mean?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Does this look familiar?</vt:lpstr>
      <vt:lpstr>PowerPoint Presentation</vt:lpstr>
      <vt:lpstr>PowerPoint Presentation</vt:lpstr>
      <vt:lpstr>PowerPoint Presentation</vt:lpstr>
      <vt:lpstr>PowerPoint Presentation</vt:lpstr>
      <vt:lpstr>PowerPoint Presentation</vt:lpstr>
      <vt:lpstr>All Accredited Community Colleges must provide evidence </vt:lpstr>
      <vt:lpstr>Current SLO Assessment Paradigm</vt:lpstr>
      <vt:lpstr>PowerPoint Presentation</vt:lpstr>
      <vt:lpstr>PowerPoint Presentation</vt:lpstr>
      <vt:lpstr>PowerPoint Presentation</vt:lpstr>
      <vt:lpstr>In SLO-Centric Instruction,</vt:lpstr>
      <vt:lpstr>PowerPoint Presentation</vt:lpstr>
      <vt:lpstr>Consider this schema…</vt:lpstr>
      <vt:lpstr>PowerPoint Presentation</vt:lpstr>
      <vt:lpstr>  Course Student Learning Outcomes</vt:lpstr>
      <vt:lpstr> Course Objectives</vt:lpstr>
      <vt:lpstr> Learning Targets</vt:lpstr>
      <vt:lpstr>PowerPoint Presentation</vt:lpstr>
      <vt:lpstr> Student Learning Outcomes</vt:lpstr>
      <vt:lpstr>PowerPoint Presentation</vt:lpstr>
      <vt:lpstr> So … how is all this supposed to make SLO work more meaningful?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dc:creator>
  <cp:lastModifiedBy>Lisa Marchand</cp:lastModifiedBy>
  <cp:revision>75</cp:revision>
  <dcterms:created xsi:type="dcterms:W3CDTF">2018-01-06T16:12:43Z</dcterms:created>
  <dcterms:modified xsi:type="dcterms:W3CDTF">2018-02-09T13:23:51Z</dcterms:modified>
</cp:coreProperties>
</file>