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31"/>
  </p:notesMasterIdLst>
  <p:sldIdLst>
    <p:sldId id="329" r:id="rId2"/>
    <p:sldId id="331" r:id="rId3"/>
    <p:sldId id="330" r:id="rId4"/>
    <p:sldId id="337" r:id="rId5"/>
    <p:sldId id="338" r:id="rId6"/>
    <p:sldId id="333" r:id="rId7"/>
    <p:sldId id="332" r:id="rId8"/>
    <p:sldId id="341" r:id="rId9"/>
    <p:sldId id="340" r:id="rId10"/>
    <p:sldId id="342" r:id="rId11"/>
    <p:sldId id="335" r:id="rId12"/>
    <p:sldId id="343" r:id="rId13"/>
    <p:sldId id="344" r:id="rId14"/>
    <p:sldId id="336" r:id="rId15"/>
    <p:sldId id="346" r:id="rId16"/>
    <p:sldId id="345" r:id="rId17"/>
    <p:sldId id="349" r:id="rId18"/>
    <p:sldId id="348" r:id="rId19"/>
    <p:sldId id="359" r:id="rId20"/>
    <p:sldId id="358" r:id="rId21"/>
    <p:sldId id="361" r:id="rId22"/>
    <p:sldId id="360" r:id="rId23"/>
    <p:sldId id="350" r:id="rId24"/>
    <p:sldId id="351" r:id="rId25"/>
    <p:sldId id="352" r:id="rId26"/>
    <p:sldId id="354" r:id="rId27"/>
    <p:sldId id="353" r:id="rId28"/>
    <p:sldId id="355" r:id="rId29"/>
    <p:sldId id="35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F81DF3-3F7C-4B44-822A-C3F5DDFE09D7}">
          <p14:sldIdLst>
            <p14:sldId id="329"/>
            <p14:sldId id="331"/>
            <p14:sldId id="330"/>
            <p14:sldId id="337"/>
            <p14:sldId id="338"/>
            <p14:sldId id="333"/>
            <p14:sldId id="332"/>
            <p14:sldId id="341"/>
            <p14:sldId id="340"/>
            <p14:sldId id="342"/>
            <p14:sldId id="335"/>
            <p14:sldId id="343"/>
            <p14:sldId id="344"/>
            <p14:sldId id="336"/>
            <p14:sldId id="346"/>
            <p14:sldId id="345"/>
            <p14:sldId id="349"/>
            <p14:sldId id="348"/>
            <p14:sldId id="359"/>
            <p14:sldId id="358"/>
            <p14:sldId id="361"/>
            <p14:sldId id="360"/>
            <p14:sldId id="350"/>
            <p14:sldId id="351"/>
            <p14:sldId id="352"/>
            <p14:sldId id="354"/>
            <p14:sldId id="353"/>
            <p14:sldId id="355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237" autoAdjust="0"/>
  </p:normalViewPr>
  <p:slideViewPr>
    <p:cSldViewPr snapToGrid="0">
      <p:cViewPr varScale="1">
        <p:scale>
          <a:sx n="102" d="100"/>
          <a:sy n="102" d="100"/>
        </p:scale>
        <p:origin x="119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2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F57A-9EFD-441A-9B46-0893C16A474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901B0-8F55-48F0-A0BA-C68D1231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6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87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3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02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19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26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65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22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73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5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9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2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63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85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14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39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8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52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3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2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80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6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9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5262-8B15-46FF-9621-4E837DC10F8D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6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1476-9518-44CF-B1B1-F017E078F0F9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BAE6-F0A3-40BA-AC8B-8230951D2A47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54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2031-C87D-47D1-94AE-8476EB09F3E0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1166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D886-C603-451A-A35B-B5D57BE868E0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021C-1514-41BB-94C8-96AB6D37F509}" type="datetime1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76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62E3-139F-4360-91A1-94E88C8FFA3D}" type="datetime1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C20B-686A-49BD-B6B9-23A2D4D3095E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30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8C6E-23D2-4023-9B7C-825B72C9A0CD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6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02E9-E266-43B8-A76D-CDBA274EFA28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6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040F-23F7-4D02-A95D-923079EB7698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3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01B-FCE2-4314-9869-4A1E089D5AA0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2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735F-25FD-4F0B-9804-7AD431133637}" type="datetime1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1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F7C9-911D-441B-A4F6-4C37003C8411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5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C713-9626-4AC1-8805-396D2D8A2A2A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6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7967-04AC-416F-BE07-1C6583A9C719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1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019C-7A59-48B5-B8DC-8D18F4BEEF48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0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8214B2-1198-4D73-B8FD-154331F6A810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8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</p:sldLayoutIdLst>
  <p:hf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ccc.net/" TargetMode="External"/><Relationship Id="rId7" Type="http://schemas.openxmlformats.org/officeDocument/2006/relationships/hyperlink" Target="https://www.bls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mart.cccco.edu/datamart.aspx" TargetMode="External"/><Relationship Id="rId5" Type="http://schemas.openxmlformats.org/officeDocument/2006/relationships/hyperlink" Target="https://www.edd.ca.gov/" TargetMode="External"/><Relationship Id="rId4" Type="http://schemas.openxmlformats.org/officeDocument/2006/relationships/hyperlink" Target="http://doingwhatmatters.cccco.ed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ipeds/cipcode/Default.aspx?y=5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fap.ed.gov/150PercentDirectSubsidizedLoanLimitInfo/FAQ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cccco.edu/Portals/1/AA/Credit/2013Files/TOPmanual6_2009_09corrected_12.5.13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ccc.net/COE/media/Media/TOP-CIP-SOC-crosswalk-revised-by-COE-May-2016.xls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.ca.gov/da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doingwhatmatters.cccco.edu/LaunchBoard/CodeAlignment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soc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9900"/>
                </a:solidFill>
              </a:rPr>
              <a:t>SOC, CIP, TOP, SAM: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200" dirty="0">
                <a:solidFill>
                  <a:schemeClr val="tx1"/>
                </a:solidFill>
              </a:rPr>
              <a:t>Re-imagining Curriculum</a:t>
            </a:r>
            <a:br>
              <a:rPr lang="en-US" sz="4200" dirty="0">
                <a:solidFill>
                  <a:schemeClr val="tx1"/>
                </a:solidFill>
              </a:rPr>
            </a:br>
            <a:r>
              <a:rPr lang="en-US" sz="4200" dirty="0">
                <a:solidFill>
                  <a:schemeClr val="tx1"/>
                </a:solidFill>
              </a:rPr>
              <a:t>in Three-letter Words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15472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Daniel Keller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dean of curriculum and instructional SUPPORT services,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laccd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Michelle </a:t>
            </a:r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Sampat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Associate dean of instruction, Mt. San Antonio College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alpha val="60000"/>
                  </a:schemeClr>
                </a:solidFill>
              </a:rPr>
              <a:t>SOC, CIP, TOP, SAM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help find these statistics?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COE</a:t>
            </a:r>
            <a:r>
              <a:rPr lang="en-US" dirty="0"/>
              <a:t>: </a:t>
            </a:r>
            <a:r>
              <a:rPr lang="en-US" b="1" dirty="0">
                <a:solidFill>
                  <a:srgbClr val="FF9900"/>
                </a:solidFill>
              </a:rPr>
              <a:t>C</a:t>
            </a:r>
            <a:r>
              <a:rPr lang="en-US" dirty="0"/>
              <a:t>enters </a:t>
            </a:r>
            <a:r>
              <a:rPr lang="en-US" b="1" dirty="0">
                <a:solidFill>
                  <a:srgbClr val="FF9900"/>
                </a:solidFill>
              </a:rPr>
              <a:t>o</a:t>
            </a:r>
            <a:r>
              <a:rPr lang="en-US" dirty="0"/>
              <a:t>f </a:t>
            </a:r>
            <a:r>
              <a:rPr lang="en-US" b="1" dirty="0">
                <a:solidFill>
                  <a:srgbClr val="FF9900"/>
                </a:solidFill>
              </a:rPr>
              <a:t>E</a:t>
            </a:r>
            <a:r>
              <a:rPr lang="en-US" dirty="0"/>
              <a:t>xcellence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http://www.coeccc.net/</a:t>
            </a:r>
            <a:r>
              <a:rPr lang="en-US" sz="1600" dirty="0"/>
              <a:t>)</a:t>
            </a:r>
          </a:p>
          <a:p>
            <a:r>
              <a:rPr lang="en-US" b="1" dirty="0" smtClean="0"/>
              <a:t>DWM: </a:t>
            </a:r>
            <a:r>
              <a:rPr lang="en-US" b="1" dirty="0" smtClean="0">
                <a:solidFill>
                  <a:srgbClr val="FF9900"/>
                </a:solidFill>
              </a:rPr>
              <a:t>D</a:t>
            </a:r>
            <a:r>
              <a:rPr lang="en-US" dirty="0" smtClean="0"/>
              <a:t>oing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9900"/>
                </a:solidFill>
              </a:rPr>
              <a:t>W</a:t>
            </a:r>
            <a:r>
              <a:rPr lang="en-US" dirty="0" smtClean="0"/>
              <a:t>hat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9900"/>
                </a:solidFill>
              </a:rPr>
              <a:t>M</a:t>
            </a:r>
            <a:r>
              <a:rPr lang="en-US" dirty="0" smtClean="0"/>
              <a:t>atters</a:t>
            </a:r>
            <a:r>
              <a:rPr lang="en-US" dirty="0"/>
              <a:t> </a:t>
            </a:r>
            <a:r>
              <a:rPr lang="en-US" sz="1600" dirty="0"/>
              <a:t>(</a:t>
            </a:r>
            <a:r>
              <a:rPr lang="en-US" sz="1600" dirty="0">
                <a:hlinkClick r:id="rId4"/>
              </a:rPr>
              <a:t>http://doingwhatmatters.cccco.edu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)</a:t>
            </a:r>
          </a:p>
          <a:p>
            <a:r>
              <a:rPr lang="en-US" b="1" dirty="0"/>
              <a:t>E</a:t>
            </a:r>
            <a:r>
              <a:rPr lang="en-US" b="1" dirty="0" smtClean="0"/>
              <a:t>DD</a:t>
            </a:r>
            <a:r>
              <a:rPr lang="en-US" dirty="0"/>
              <a:t>: </a:t>
            </a:r>
            <a:r>
              <a:rPr lang="en-US" dirty="0" smtClean="0"/>
              <a:t>California </a:t>
            </a:r>
            <a:r>
              <a:rPr lang="en-US" b="1" dirty="0">
                <a:solidFill>
                  <a:srgbClr val="FF9900"/>
                </a:solidFill>
              </a:rPr>
              <a:t>E</a:t>
            </a:r>
            <a:r>
              <a:rPr lang="en-US" dirty="0"/>
              <a:t>mployment </a:t>
            </a:r>
            <a:r>
              <a:rPr lang="en-US" b="1" dirty="0">
                <a:solidFill>
                  <a:srgbClr val="FF9900"/>
                </a:solidFill>
              </a:rPr>
              <a:t>D</a:t>
            </a:r>
            <a:r>
              <a:rPr lang="en-US" dirty="0"/>
              <a:t>evelopment </a:t>
            </a:r>
            <a:r>
              <a:rPr lang="en-US" b="1" dirty="0" err="1" smtClean="0">
                <a:solidFill>
                  <a:srgbClr val="FF9900"/>
                </a:solidFill>
              </a:rPr>
              <a:t>D</a:t>
            </a:r>
            <a:r>
              <a:rPr lang="en-US" dirty="0" err="1" smtClean="0"/>
              <a:t>ept</a:t>
            </a:r>
            <a:r>
              <a:rPr lang="en-US" dirty="0" smtClean="0"/>
              <a:t> </a:t>
            </a:r>
            <a:r>
              <a:rPr lang="en-US" sz="1600" dirty="0"/>
              <a:t>(</a:t>
            </a:r>
            <a:r>
              <a:rPr lang="en-US" sz="1600" dirty="0">
                <a:hlinkClick r:id="rId5"/>
              </a:rPr>
              <a:t>https://www.edd.ca.gov/</a:t>
            </a:r>
            <a:r>
              <a:rPr lang="en-US" sz="1600" dirty="0"/>
              <a:t>)</a:t>
            </a:r>
          </a:p>
          <a:p>
            <a:r>
              <a:rPr lang="en-US" b="1" dirty="0" smtClean="0"/>
              <a:t>MIS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9900"/>
                </a:solidFill>
              </a:rPr>
              <a:t>M</a:t>
            </a:r>
            <a:r>
              <a:rPr lang="en-US" dirty="0" smtClean="0"/>
              <a:t>anagement </a:t>
            </a:r>
            <a:r>
              <a:rPr lang="en-US" b="1" dirty="0" smtClean="0">
                <a:solidFill>
                  <a:srgbClr val="FF9900"/>
                </a:solidFill>
              </a:rPr>
              <a:t>I</a:t>
            </a:r>
            <a:r>
              <a:rPr lang="en-US" dirty="0" smtClean="0"/>
              <a:t>nformation </a:t>
            </a:r>
            <a:r>
              <a:rPr lang="en-US" b="1" dirty="0" smtClean="0">
                <a:solidFill>
                  <a:srgbClr val="FF9900"/>
                </a:solidFill>
              </a:rPr>
              <a:t>S</a:t>
            </a:r>
            <a:r>
              <a:rPr lang="en-US" dirty="0"/>
              <a:t>ystems </a:t>
            </a:r>
            <a:r>
              <a:rPr lang="en-US" i="1" dirty="0"/>
              <a:t>DataMart </a:t>
            </a:r>
            <a:r>
              <a:rPr lang="en-US" sz="1600" dirty="0"/>
              <a:t>(</a:t>
            </a: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datamart.cccco.edu/datamart.aspx</a:t>
            </a:r>
            <a:r>
              <a:rPr lang="en-US" sz="1600" dirty="0" smtClean="0"/>
              <a:t>)</a:t>
            </a:r>
            <a:endParaRPr lang="en-US" dirty="0" smtClean="0"/>
          </a:p>
          <a:p>
            <a:r>
              <a:rPr lang="en-US" b="1" dirty="0" smtClean="0"/>
              <a:t>BLS</a:t>
            </a:r>
            <a:r>
              <a:rPr lang="en-US" dirty="0" smtClean="0"/>
              <a:t>: US </a:t>
            </a:r>
            <a:r>
              <a:rPr lang="en-US" b="1" dirty="0" smtClean="0">
                <a:solidFill>
                  <a:srgbClr val="FF9900"/>
                </a:solidFill>
              </a:rPr>
              <a:t>B</a:t>
            </a:r>
            <a:r>
              <a:rPr lang="en-US" dirty="0" smtClean="0"/>
              <a:t>ureau of </a:t>
            </a:r>
            <a:r>
              <a:rPr lang="en-US" b="1" dirty="0">
                <a:solidFill>
                  <a:srgbClr val="FF9900"/>
                </a:solidFill>
              </a:rPr>
              <a:t>L</a:t>
            </a:r>
            <a:r>
              <a:rPr lang="en-US" dirty="0"/>
              <a:t>abor </a:t>
            </a:r>
            <a:r>
              <a:rPr lang="en-US" b="1" dirty="0">
                <a:solidFill>
                  <a:srgbClr val="FF9900"/>
                </a:solidFill>
              </a:rPr>
              <a:t>S</a:t>
            </a:r>
            <a:r>
              <a:rPr lang="en-US" dirty="0"/>
              <a:t>tatistics </a:t>
            </a:r>
            <a:r>
              <a:rPr lang="en-US" sz="1600" dirty="0"/>
              <a:t>(</a:t>
            </a:r>
            <a:r>
              <a:rPr lang="en-US" sz="1600" dirty="0">
                <a:hlinkClick r:id="rId7"/>
              </a:rPr>
              <a:t>https://www.bls.gov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)</a:t>
            </a:r>
          </a:p>
          <a:p>
            <a:r>
              <a:rPr lang="en-US" dirty="0" smtClean="0"/>
              <a:t>Your college researcher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subject does the program fall under?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options</a:t>
            </a:r>
          </a:p>
          <a:p>
            <a:pPr lvl="1"/>
            <a:r>
              <a:rPr lang="en-US" dirty="0" smtClean="0"/>
              <a:t>On the dart board: use a cross-walk*</a:t>
            </a:r>
          </a:p>
          <a:p>
            <a:pPr lvl="1"/>
            <a:r>
              <a:rPr lang="en-US" dirty="0" smtClean="0"/>
              <a:t>Hit the bull’s-eye: ask a discipline expert</a:t>
            </a:r>
          </a:p>
          <a:p>
            <a:r>
              <a:rPr lang="en-US" dirty="0" smtClean="0"/>
              <a:t>Only the discipline experts know which is best.</a:t>
            </a:r>
          </a:p>
          <a:p>
            <a:pPr marL="457207" lvl="1" indent="0">
              <a:buNone/>
            </a:pPr>
            <a:endParaRPr lang="en-US" sz="1100" dirty="0" smtClean="0"/>
          </a:p>
          <a:p>
            <a:pPr marL="457207" lvl="1" indent="0">
              <a:buNone/>
            </a:pPr>
            <a:r>
              <a:rPr lang="en-US" sz="1100" dirty="0" smtClean="0"/>
              <a:t>*More on this later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9101"/>
            <a:ext cx="2903553" cy="2476500"/>
          </a:xfrm>
        </p:spPr>
        <p:txBody>
          <a:bodyPr anchor="t"/>
          <a:lstStyle/>
          <a:p>
            <a:r>
              <a:rPr lang="en-US" sz="3600" b="1" dirty="0" err="1" smtClean="0">
                <a:solidFill>
                  <a:srgbClr val="FF9900"/>
                </a:solidFill>
              </a:rPr>
              <a:t>C</a:t>
            </a:r>
            <a:r>
              <a:rPr lang="en-US" dirty="0" err="1" smtClean="0"/>
              <a:t>lassicification</a:t>
            </a:r>
            <a:r>
              <a:rPr lang="en-US" dirty="0" smtClean="0"/>
              <a:t> of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 err="1" smtClean="0">
                <a:solidFill>
                  <a:srgbClr val="FF9900"/>
                </a:solidFill>
              </a:rPr>
              <a:t>I</a:t>
            </a:r>
            <a:r>
              <a:rPr lang="en-US" dirty="0" err="1" smtClean="0"/>
              <a:t>instructional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solidFill>
                  <a:srgbClr val="FF9900"/>
                </a:solidFill>
              </a:rPr>
              <a:t>P</a:t>
            </a:r>
            <a:r>
              <a:rPr lang="en-US" dirty="0" smtClean="0"/>
              <a:t>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n-US" dirty="0"/>
              <a:t>US Department of </a:t>
            </a:r>
            <a:r>
              <a:rPr lang="en-US" dirty="0" smtClean="0"/>
              <a:t>Education postsecondary </a:t>
            </a:r>
            <a:r>
              <a:rPr lang="en-US" dirty="0"/>
              <a:t>instruction programs</a:t>
            </a:r>
          </a:p>
          <a:p>
            <a:r>
              <a:rPr lang="en-US" dirty="0" smtClean="0"/>
              <a:t>Eligibility for </a:t>
            </a:r>
            <a:r>
              <a:rPr lang="en-US" dirty="0"/>
              <a:t>financial aid, veterans </a:t>
            </a:r>
            <a:r>
              <a:rPr lang="en-US" dirty="0" smtClean="0"/>
              <a:t>benefits</a:t>
            </a:r>
          </a:p>
          <a:p>
            <a:r>
              <a:rPr lang="en-US" dirty="0"/>
              <a:t>G</a:t>
            </a:r>
            <a:r>
              <a:rPr lang="en-US" dirty="0" smtClean="0"/>
              <a:t>ainful </a:t>
            </a:r>
            <a:r>
              <a:rPr lang="en-US" dirty="0"/>
              <a:t>employment and </a:t>
            </a:r>
            <a:r>
              <a:rPr lang="en-US" dirty="0" smtClean="0"/>
              <a:t>accreditation reporting</a:t>
            </a:r>
            <a:endParaRPr lang="en-US" dirty="0"/>
          </a:p>
          <a:p>
            <a:r>
              <a:rPr lang="en-US" dirty="0"/>
              <a:t>Like California’s </a:t>
            </a:r>
            <a:r>
              <a:rPr lang="en-US" dirty="0" smtClean="0"/>
              <a:t>“TOP</a:t>
            </a:r>
            <a:r>
              <a:rPr lang="en-US" dirty="0"/>
              <a:t>” code</a:t>
            </a:r>
            <a:r>
              <a:rPr lang="en-US" dirty="0" smtClean="0"/>
              <a:t>,* </a:t>
            </a:r>
            <a:r>
              <a:rPr lang="en-US" dirty="0"/>
              <a:t>but more specific and more frequently </a:t>
            </a:r>
            <a:r>
              <a:rPr lang="en-US" dirty="0" smtClean="0"/>
              <a:t>updated</a:t>
            </a:r>
          </a:p>
          <a:p>
            <a:r>
              <a:rPr lang="en-US" sz="1700" dirty="0">
                <a:hlinkClick r:id="rId3"/>
              </a:rPr>
              <a:t>https://</a:t>
            </a:r>
            <a:r>
              <a:rPr lang="en-US" sz="1700" dirty="0" smtClean="0">
                <a:hlinkClick r:id="rId3"/>
              </a:rPr>
              <a:t>nces.ed.gov/ipeds/cipcode/Default.aspx?y=55</a:t>
            </a:r>
            <a:endParaRPr lang="en-US" sz="1700" dirty="0" smtClean="0"/>
          </a:p>
          <a:p>
            <a:pPr marL="342900" indent="0">
              <a:buNone/>
            </a:pPr>
            <a:endParaRPr lang="en-US" sz="1200" dirty="0" smtClean="0"/>
          </a:p>
          <a:p>
            <a:pPr marL="342900" indent="0">
              <a:buNone/>
            </a:pPr>
            <a:r>
              <a:rPr lang="en-US" sz="1200" dirty="0" smtClean="0"/>
              <a:t>*More later</a:t>
            </a: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914400" indent="-914400"/>
            <a:r>
              <a:rPr lang="en-US" dirty="0"/>
              <a:t>Example:</a:t>
            </a:r>
          </a:p>
          <a:p>
            <a:pPr marL="914400" indent="-914400"/>
            <a:r>
              <a:rPr lang="en-US" b="1" dirty="0">
                <a:solidFill>
                  <a:srgbClr val="FFC000"/>
                </a:solidFill>
              </a:rPr>
              <a:t>50</a:t>
            </a:r>
            <a:r>
              <a:rPr lang="en-US" dirty="0"/>
              <a:t>.0000	Visual and Performing Arts</a:t>
            </a:r>
          </a:p>
          <a:p>
            <a:pPr marL="914400" indent="-914400"/>
            <a:r>
              <a:rPr lang="en-US" dirty="0"/>
              <a:t>50.</a:t>
            </a:r>
            <a:r>
              <a:rPr lang="en-US" b="1" dirty="0">
                <a:solidFill>
                  <a:srgbClr val="FFC000"/>
                </a:solidFill>
              </a:rPr>
              <a:t>04</a:t>
            </a:r>
            <a:r>
              <a:rPr lang="en-US" dirty="0"/>
              <a:t>00	Design and Applied Arts</a:t>
            </a:r>
          </a:p>
          <a:p>
            <a:pPr marL="914400" indent="-914400"/>
            <a:r>
              <a:rPr lang="en-US" dirty="0"/>
              <a:t>50.04</a:t>
            </a:r>
            <a:r>
              <a:rPr lang="en-US" b="1" dirty="0">
                <a:solidFill>
                  <a:srgbClr val="FFC000"/>
                </a:solidFill>
              </a:rPr>
              <a:t>02</a:t>
            </a:r>
            <a:r>
              <a:rPr lang="en-US" dirty="0"/>
              <a:t>	Commercial and Advertising 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“ECAR”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</a:rPr>
              <a:t>E</a:t>
            </a:r>
            <a:r>
              <a:rPr lang="en-US" dirty="0" smtClean="0"/>
              <a:t>ligibility and </a:t>
            </a:r>
            <a:r>
              <a:rPr lang="en-US" b="1" dirty="0" smtClean="0">
                <a:solidFill>
                  <a:srgbClr val="FF9900"/>
                </a:solidFill>
              </a:rPr>
              <a:t>C</a:t>
            </a:r>
            <a:r>
              <a:rPr lang="en-US" dirty="0" smtClean="0"/>
              <a:t>ertification </a:t>
            </a:r>
            <a:r>
              <a:rPr lang="en-US" b="1" dirty="0" smtClean="0">
                <a:solidFill>
                  <a:srgbClr val="FF9900"/>
                </a:solidFill>
              </a:rPr>
              <a:t>A</a:t>
            </a:r>
            <a:r>
              <a:rPr lang="en-US" dirty="0" smtClean="0"/>
              <a:t>pproval </a:t>
            </a:r>
            <a:r>
              <a:rPr lang="en-US" b="1" dirty="0" smtClean="0">
                <a:solidFill>
                  <a:srgbClr val="FF9900"/>
                </a:solidFill>
              </a:rPr>
              <a:t>R</a:t>
            </a:r>
            <a:r>
              <a:rPr lang="en-US" dirty="0" smtClean="0"/>
              <a:t>eport</a:t>
            </a:r>
          </a:p>
          <a:p>
            <a:pPr marL="342900" indent="0">
              <a:buNone/>
            </a:pPr>
            <a:r>
              <a:rPr lang="en-US" sz="1600" dirty="0" smtClean="0"/>
              <a:t>(Sorry, that’s a </a:t>
            </a:r>
            <a:r>
              <a:rPr lang="en-US" sz="1600" i="1" dirty="0" smtClean="0"/>
              <a:t>four</a:t>
            </a:r>
            <a:r>
              <a:rPr lang="en-US" sz="1600" dirty="0" smtClean="0"/>
              <a:t>-letter acronym.)</a:t>
            </a:r>
          </a:p>
          <a:p>
            <a:r>
              <a:rPr lang="en-US" dirty="0" smtClean="0"/>
              <a:t>US Department of Education (DOE)</a:t>
            </a:r>
          </a:p>
          <a:p>
            <a:pPr lvl="1"/>
            <a:r>
              <a:rPr lang="en-US" dirty="0" smtClean="0"/>
              <a:t>Eligibility for financial aid</a:t>
            </a:r>
          </a:p>
          <a:p>
            <a:pPr lvl="1"/>
            <a:r>
              <a:rPr lang="en-US" b="1" dirty="0" smtClean="0"/>
              <a:t>SULA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9900"/>
                </a:solidFill>
              </a:rPr>
              <a:t>S</a:t>
            </a:r>
            <a:r>
              <a:rPr lang="en-US" dirty="0" smtClean="0"/>
              <a:t>ubsidized </a:t>
            </a:r>
            <a:r>
              <a:rPr lang="en-US" b="1" dirty="0" smtClean="0">
                <a:solidFill>
                  <a:srgbClr val="FF9900"/>
                </a:solidFill>
              </a:rPr>
              <a:t>U</a:t>
            </a:r>
            <a:r>
              <a:rPr lang="en-US" dirty="0" smtClean="0"/>
              <a:t>sage </a:t>
            </a:r>
            <a:r>
              <a:rPr lang="en-US" b="1" dirty="0" smtClean="0">
                <a:solidFill>
                  <a:srgbClr val="FF9900"/>
                </a:solidFill>
              </a:rPr>
              <a:t>L</a:t>
            </a:r>
            <a:r>
              <a:rPr lang="en-US" dirty="0" smtClean="0"/>
              <a:t>imit </a:t>
            </a:r>
            <a:r>
              <a:rPr lang="en-US" b="1" dirty="0" smtClean="0">
                <a:solidFill>
                  <a:srgbClr val="FF9900"/>
                </a:solidFill>
              </a:rPr>
              <a:t>A</a:t>
            </a:r>
            <a:r>
              <a:rPr lang="en-US" dirty="0" smtClean="0"/>
              <a:t>pplies</a:t>
            </a:r>
          </a:p>
          <a:p>
            <a:pPr marL="742950" lvl="1" indent="0">
              <a:buNone/>
            </a:pPr>
            <a:r>
              <a:rPr lang="en-US" sz="1400" dirty="0" smtClean="0"/>
              <a:t>(Another four-letter acronym!)</a:t>
            </a:r>
          </a:p>
          <a:p>
            <a:pPr lvl="2"/>
            <a:r>
              <a:rPr lang="en-US" dirty="0" smtClean="0"/>
              <a:t>150</a:t>
            </a:r>
            <a:r>
              <a:rPr lang="en-US" dirty="0"/>
              <a:t>% limit on financial </a:t>
            </a:r>
            <a:r>
              <a:rPr lang="en-US" dirty="0" smtClean="0"/>
              <a:t>aid</a:t>
            </a:r>
            <a:endParaRPr lang="en-US" dirty="0"/>
          </a:p>
          <a:p>
            <a:pPr lvl="2"/>
            <a:r>
              <a:rPr lang="en-US" dirty="0" smtClean="0"/>
              <a:t>Based on program length (in weeks)</a:t>
            </a:r>
          </a:p>
          <a:p>
            <a:pPr lvl="2"/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ifap.ed.gov/150PercentDirectSubsidizedLoanLimitInfo/FAQ.html</a:t>
            </a:r>
            <a:endParaRPr lang="en-US" sz="1100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GE (no, not </a:t>
            </a:r>
            <a:r>
              <a:rPr lang="en-US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that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GE)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</a:rPr>
              <a:t>G</a:t>
            </a:r>
            <a:r>
              <a:rPr lang="en-US" dirty="0" smtClean="0"/>
              <a:t>ainful </a:t>
            </a:r>
            <a:r>
              <a:rPr lang="en-US" b="1" dirty="0" smtClean="0">
                <a:solidFill>
                  <a:srgbClr val="FF9900"/>
                </a:solidFill>
              </a:rPr>
              <a:t>e</a:t>
            </a:r>
            <a:r>
              <a:rPr lang="en-US" dirty="0" smtClean="0"/>
              <a:t>mployment report (usually on the college website)</a:t>
            </a:r>
          </a:p>
          <a:p>
            <a:pPr lvl="1"/>
            <a:r>
              <a:rPr lang="en-US" dirty="0" smtClean="0"/>
              <a:t>Cost of program</a:t>
            </a:r>
          </a:p>
          <a:p>
            <a:pPr lvl="1"/>
            <a:r>
              <a:rPr lang="en-US" dirty="0" smtClean="0"/>
              <a:t>Financial aid and other benefits available</a:t>
            </a:r>
          </a:p>
          <a:p>
            <a:pPr lvl="1"/>
            <a:r>
              <a:rPr lang="en-US" dirty="0" smtClean="0"/>
              <a:t>Length of program</a:t>
            </a:r>
          </a:p>
          <a:p>
            <a:pPr lvl="1"/>
            <a:r>
              <a:rPr lang="en-US" dirty="0" smtClean="0"/>
              <a:t>Prospective jobs available at the end</a:t>
            </a:r>
          </a:p>
          <a:p>
            <a:pPr lvl="1"/>
            <a:r>
              <a:rPr lang="en-US" dirty="0" smtClean="0"/>
              <a:t>Job placement rates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Who can help with ECAR and GE: ask your </a:t>
            </a:r>
            <a:r>
              <a:rPr lang="en-US" b="1" dirty="0" smtClean="0">
                <a:solidFill>
                  <a:srgbClr val="FF9900"/>
                </a:solidFill>
              </a:rPr>
              <a:t>F</a:t>
            </a:r>
            <a:r>
              <a:rPr lang="en-US" dirty="0" smtClean="0"/>
              <a:t>inancial </a:t>
            </a:r>
            <a:r>
              <a:rPr lang="en-US" b="1" dirty="0" smtClean="0">
                <a:solidFill>
                  <a:srgbClr val="FF9900"/>
                </a:solidFill>
              </a:rPr>
              <a:t>A</a:t>
            </a:r>
            <a:r>
              <a:rPr lang="en-US" dirty="0" smtClean="0"/>
              <a:t>id </a:t>
            </a:r>
            <a:r>
              <a:rPr lang="en-US" b="1" dirty="0" smtClean="0">
                <a:solidFill>
                  <a:srgbClr val="FF9900"/>
                </a:solidFill>
              </a:rPr>
              <a:t>O</a:t>
            </a:r>
            <a:r>
              <a:rPr lang="en-US" dirty="0" smtClean="0"/>
              <a:t>fficer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Gainful employment sample: </a:t>
            </a:r>
            <a:r>
              <a:rPr lang="en-US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(Source: a college GE website)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238" y="1853248"/>
            <a:ext cx="7849959" cy="4522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63431" y="1853248"/>
            <a:ext cx="1585472" cy="507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9101"/>
            <a:ext cx="2903553" cy="2476500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9900"/>
                </a:solidFill>
              </a:rPr>
              <a:t>T</a:t>
            </a:r>
            <a:r>
              <a:rPr lang="en-US" dirty="0" smtClean="0"/>
              <a:t>axonomy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solidFill>
                  <a:srgbClr val="FF9900"/>
                </a:solidFill>
              </a:rPr>
              <a:t>o</a:t>
            </a:r>
            <a:r>
              <a:rPr lang="en-US" dirty="0" smtClean="0"/>
              <a:t>f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solidFill>
                  <a:srgbClr val="FF9900"/>
                </a:solidFill>
              </a:rPr>
              <a:t>P</a:t>
            </a:r>
            <a:r>
              <a:rPr lang="en-US" dirty="0" smtClean="0"/>
              <a:t>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ea typeface="ＭＳ Ｐゴシック" charset="-128"/>
                <a:cs typeface="ＭＳ Ｐゴシック" charset="-128"/>
              </a:rPr>
              <a:t>State of California (only)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Identifies 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the 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primary subject (of both programs and courses)</a:t>
            </a:r>
            <a:endParaRPr lang="en-US" altLang="ja-JP" dirty="0">
              <a:ea typeface="ＭＳ Ｐゴシック" charset="-128"/>
              <a:cs typeface="ＭＳ Ｐゴシック" charset="-128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Student </a:t>
            </a:r>
            <a:r>
              <a:rPr lang="en-US" dirty="0"/>
              <a:t>Success Scorecard, Data Mart, Salary Surfer, LaunchBoard, </a:t>
            </a:r>
            <a:r>
              <a:rPr lang="en-US" dirty="0" smtClean="0"/>
              <a:t>etc.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ea typeface="ＭＳ Ｐゴシック" charset="-128"/>
                <a:cs typeface="ＭＳ Ｐゴシック" charset="-128"/>
                <a:hlinkClick r:id="rId3"/>
              </a:rPr>
              <a:t>http://extranet.cccco.edu/Portals/1/AA/Credit/2013Files/TOPmanual6_2009_09corrected_12.5.13.pdf</a:t>
            </a:r>
            <a:endParaRPr lang="en-US" altLang="ja-JP" sz="1600" dirty="0" smtClean="0">
              <a:ea typeface="ＭＳ Ｐゴシック" charset="-128"/>
              <a:cs typeface="ＭＳ Ｐゴシック" charset="-128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altLang="ja-JP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Example:</a:t>
            </a:r>
          </a:p>
          <a:p>
            <a:pPr marL="1371600" indent="-914400">
              <a:lnSpc>
                <a:spcPct val="12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b="1" dirty="0">
                <a:solidFill>
                  <a:srgbClr val="FF9900"/>
                </a:solidFill>
              </a:rPr>
              <a:t>12</a:t>
            </a:r>
            <a:r>
              <a:rPr lang="en-US" dirty="0"/>
              <a:t>00.00	Health</a:t>
            </a:r>
          </a:p>
          <a:p>
            <a:pPr marL="1371600" indent="-914400">
              <a:lnSpc>
                <a:spcPct val="12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dirty="0"/>
              <a:t>12</a:t>
            </a:r>
            <a:r>
              <a:rPr lang="en-US" b="1" dirty="0">
                <a:solidFill>
                  <a:srgbClr val="FF9900"/>
                </a:solidFill>
              </a:rPr>
              <a:t>30</a:t>
            </a:r>
            <a:r>
              <a:rPr lang="en-US" dirty="0"/>
              <a:t>.00	Nursing</a:t>
            </a:r>
          </a:p>
          <a:p>
            <a:pPr marL="1371600" indent="-914400">
              <a:lnSpc>
                <a:spcPct val="12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dirty="0"/>
              <a:t>1230.</a:t>
            </a:r>
            <a:r>
              <a:rPr lang="en-US" b="1" dirty="0">
                <a:solidFill>
                  <a:srgbClr val="FF9900"/>
                </a:solidFill>
              </a:rPr>
              <a:t>30</a:t>
            </a:r>
            <a:r>
              <a:rPr lang="en-US" dirty="0"/>
              <a:t>	Certified Nursing Assistant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TOP data example: </a:t>
            </a:r>
            <a:r>
              <a:rPr lang="en-US" sz="1400" dirty="0" smtClean="0"/>
              <a:t>(Source: </a:t>
            </a:r>
            <a:r>
              <a:rPr lang="en-US" sz="1400" dirty="0" err="1" smtClean="0"/>
              <a:t>Launchboard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711" y="1314450"/>
            <a:ext cx="744961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Exercise: </a:t>
            </a:r>
            <a:r>
              <a:rPr lang="en-US" i="1" dirty="0" smtClean="0">
                <a:solidFill>
                  <a:schemeClr val="tx1"/>
                </a:solidFill>
              </a:rPr>
              <a:t>Is the following program coded well?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33080"/>
            <a:ext cx="6711654" cy="4430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9900"/>
                </a:solidFill>
              </a:rPr>
              <a:t>Exploring Business</a:t>
            </a:r>
            <a:endParaRPr lang="en-US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en-US" dirty="0" smtClean="0"/>
              <a:t>Career Certificate (9 units)</a:t>
            </a:r>
          </a:p>
          <a:p>
            <a:pPr marL="457207" lvl="1" indent="0">
              <a:buNone/>
            </a:pPr>
            <a:r>
              <a:rPr lang="en-US" dirty="0" smtClean="0"/>
              <a:t>BUS 100	Intro to Business (3)</a:t>
            </a:r>
          </a:p>
          <a:p>
            <a:pPr marL="457207" lvl="1" indent="0">
              <a:buNone/>
            </a:pPr>
            <a:r>
              <a:rPr lang="en-US" dirty="0" smtClean="0"/>
              <a:t>BUS 101	Intro to Management (3)</a:t>
            </a:r>
          </a:p>
          <a:p>
            <a:pPr marL="457207" lvl="1" indent="0">
              <a:buNone/>
            </a:pPr>
            <a:r>
              <a:rPr lang="en-US" dirty="0" smtClean="0"/>
              <a:t>BUS 102	Intro to Sales (3)</a:t>
            </a:r>
          </a:p>
          <a:p>
            <a:pPr marL="457207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Current coding </a:t>
            </a:r>
            <a:r>
              <a:rPr lang="en-US" dirty="0" smtClean="0"/>
              <a:t>(using the TOP-CIP-SOC cross-walk*)</a:t>
            </a:r>
          </a:p>
          <a:p>
            <a:pPr lvl="1"/>
            <a:r>
              <a:rPr lang="en-US" dirty="0" smtClean="0"/>
              <a:t>TOP: 0501.00	Business and Commerce</a:t>
            </a:r>
          </a:p>
          <a:p>
            <a:pPr lvl="1"/>
            <a:r>
              <a:rPr lang="en-US" dirty="0" smtClean="0"/>
              <a:t>CIP: 52.0101	Business/Commerce, General</a:t>
            </a:r>
          </a:p>
          <a:p>
            <a:pPr lvl="1"/>
            <a:r>
              <a:rPr lang="en-US" dirty="0" smtClean="0"/>
              <a:t>SOC: 11-1011	</a:t>
            </a:r>
            <a:r>
              <a:rPr lang="en-US" b="1" dirty="0" smtClean="0">
                <a:solidFill>
                  <a:srgbClr val="FF9900"/>
                </a:solidFill>
              </a:rPr>
              <a:t>Chief Executives</a:t>
            </a:r>
          </a:p>
          <a:p>
            <a:pPr marL="457207" lvl="1" indent="0">
              <a:buNone/>
            </a:pPr>
            <a:endParaRPr lang="en-US" sz="1100" dirty="0" smtClean="0"/>
          </a:p>
          <a:p>
            <a:pPr marL="457207" lvl="1" indent="0">
              <a:buNone/>
            </a:pPr>
            <a:r>
              <a:rPr lang="en-US" sz="1100" dirty="0" smtClean="0"/>
              <a:t>*More on this in the next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TOP-CIP-SOC </a:t>
            </a:r>
            <a:r>
              <a:rPr lang="en-US" dirty="0" smtClean="0">
                <a:hlinkClick r:id="rId3"/>
              </a:rPr>
              <a:t>crosswalk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(Source: Centers of Excellence)</a:t>
            </a:r>
            <a:endParaRPr lang="en-US" sz="1400" dirty="0">
              <a:solidFill>
                <a:srgbClr val="FF99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7" y="1481590"/>
            <a:ext cx="7687025" cy="445248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a code for that!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</a:t>
            </a:r>
          </a:p>
          <a:p>
            <a:pPr lvl="1"/>
            <a:r>
              <a:rPr lang="en-US" dirty="0"/>
              <a:t>What jobs are completers prepared to get?</a:t>
            </a:r>
          </a:p>
          <a:p>
            <a:pPr lvl="1"/>
            <a:r>
              <a:rPr lang="en-US" dirty="0"/>
              <a:t>What subject does the program fall under?</a:t>
            </a:r>
          </a:p>
          <a:p>
            <a:r>
              <a:rPr lang="en-US" dirty="0" smtClean="0"/>
              <a:t>Course</a:t>
            </a:r>
            <a:endParaRPr lang="en-US" dirty="0"/>
          </a:p>
          <a:p>
            <a:pPr lvl="1"/>
            <a:r>
              <a:rPr lang="en-US" dirty="0"/>
              <a:t>What subject does the </a:t>
            </a:r>
            <a:r>
              <a:rPr lang="en-US" i="1" dirty="0"/>
              <a:t>course</a:t>
            </a:r>
            <a:r>
              <a:rPr lang="en-US" dirty="0"/>
              <a:t> fall under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it a CTE course?</a:t>
            </a:r>
            <a:endParaRPr lang="en-US" dirty="0"/>
          </a:p>
          <a:p>
            <a:pPr lvl="1"/>
            <a:r>
              <a:rPr lang="en-US" dirty="0"/>
              <a:t>Where in the program sequence does </a:t>
            </a:r>
            <a:r>
              <a:rPr lang="en-US" dirty="0" smtClean="0"/>
              <a:t>it fall?</a:t>
            </a:r>
          </a:p>
          <a:p>
            <a:pPr marL="457207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Who are the best people to answer </a:t>
            </a:r>
            <a:r>
              <a:rPr lang="en-US" sz="2800" dirty="0" smtClean="0"/>
              <a:t>these questions?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Would this be more accurate?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33080"/>
            <a:ext cx="6711654" cy="4430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9900"/>
                </a:solidFill>
              </a:rPr>
              <a:t>Exploring Business</a:t>
            </a:r>
            <a:endParaRPr lang="en-US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en-US" dirty="0"/>
              <a:t>Career Certificate (9 units)</a:t>
            </a:r>
          </a:p>
          <a:p>
            <a:pPr marL="457207" lvl="1" indent="0">
              <a:buNone/>
            </a:pPr>
            <a:r>
              <a:rPr lang="en-US" dirty="0"/>
              <a:t>BUS 100	Intro to Business (3)</a:t>
            </a:r>
          </a:p>
          <a:p>
            <a:pPr marL="457207" lvl="1" indent="0">
              <a:buNone/>
            </a:pPr>
            <a:r>
              <a:rPr lang="en-US" dirty="0"/>
              <a:t>BUS 101	Intro to Management (3)</a:t>
            </a:r>
          </a:p>
          <a:p>
            <a:pPr marL="457207" lvl="1" indent="0">
              <a:buNone/>
            </a:pPr>
            <a:r>
              <a:rPr lang="en-US" dirty="0"/>
              <a:t>BUS 102	Intro to Sales (3)</a:t>
            </a:r>
          </a:p>
          <a:p>
            <a:pPr marL="457207" lvl="1" indent="0">
              <a:buNone/>
            </a:pPr>
            <a:endParaRPr lang="en-US" dirty="0" smtClean="0"/>
          </a:p>
          <a:p>
            <a:r>
              <a:rPr lang="en-US" b="1" dirty="0" smtClean="0"/>
              <a:t>Re-coding</a:t>
            </a:r>
            <a:endParaRPr lang="en-US" dirty="0"/>
          </a:p>
          <a:p>
            <a:pPr lvl="1"/>
            <a:r>
              <a:rPr lang="en-US" b="1" dirty="0">
                <a:solidFill>
                  <a:srgbClr val="FF9900"/>
                </a:solidFill>
              </a:rPr>
              <a:t>Sales and Related Workers</a:t>
            </a:r>
            <a:r>
              <a:rPr lang="en-US" dirty="0"/>
              <a:t> (SOC 41-9099)</a:t>
            </a:r>
          </a:p>
          <a:p>
            <a:pPr lvl="1"/>
            <a:r>
              <a:rPr lang="en-US" b="1" dirty="0">
                <a:solidFill>
                  <a:srgbClr val="FF9900"/>
                </a:solidFill>
              </a:rPr>
              <a:t>Retail Sales </a:t>
            </a:r>
            <a:r>
              <a:rPr lang="en-US" dirty="0"/>
              <a:t>(SOC 41-2031)</a:t>
            </a:r>
          </a:p>
          <a:p>
            <a:pPr lvl="1"/>
            <a:r>
              <a:rPr lang="en-US" dirty="0" smtClean="0"/>
              <a:t>And there are probably several more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Dart-board analogy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hit the dart board use a cross-walk</a:t>
            </a:r>
          </a:p>
          <a:p>
            <a:r>
              <a:rPr lang="en-US" dirty="0" smtClean="0"/>
              <a:t>To hit the bull’s-eye ask a discipline expert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Courses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33080"/>
            <a:ext cx="6711654" cy="4430349"/>
          </a:xfrm>
        </p:spPr>
        <p:txBody>
          <a:bodyPr>
            <a:normAutofit/>
          </a:bodyPr>
          <a:lstStyle/>
          <a:p>
            <a:r>
              <a:rPr lang="en-US" dirty="0"/>
              <a:t>What subject does the program fall under?</a:t>
            </a:r>
          </a:p>
          <a:p>
            <a:pPr lvl="1"/>
            <a:r>
              <a:rPr lang="en-US" dirty="0" smtClean="0"/>
              <a:t>TOP</a:t>
            </a:r>
            <a:endParaRPr lang="en-US" dirty="0"/>
          </a:p>
          <a:p>
            <a:r>
              <a:rPr lang="en-US" dirty="0" smtClean="0"/>
              <a:t>Where </a:t>
            </a:r>
            <a:r>
              <a:rPr lang="en-US" dirty="0"/>
              <a:t>in the program sequence does it fall?</a:t>
            </a:r>
          </a:p>
          <a:p>
            <a:pPr lvl="1"/>
            <a:r>
              <a:rPr lang="en-US" dirty="0" smtClean="0"/>
              <a:t>SAM</a:t>
            </a:r>
            <a:endParaRPr lang="en-US" dirty="0"/>
          </a:p>
          <a:p>
            <a:pPr marL="457207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SOC, CIP, TOP, SAM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9101"/>
            <a:ext cx="2903553" cy="2476500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9900"/>
                </a:solidFill>
              </a:rPr>
              <a:t>S</a:t>
            </a:r>
            <a:r>
              <a:rPr lang="en-US" dirty="0" smtClean="0"/>
              <a:t>tandard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solidFill>
                  <a:srgbClr val="FF9900"/>
                </a:solidFill>
              </a:rPr>
              <a:t>A</a:t>
            </a:r>
            <a:r>
              <a:rPr lang="en-US" dirty="0" smtClean="0"/>
              <a:t>ccountability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solidFill>
                  <a:srgbClr val="FF9900"/>
                </a:solidFill>
              </a:rPr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Identifies CTE vs. non-CTE, and CTE 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course sequencing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ja-JP" dirty="0">
                <a:ea typeface="ＭＳ Ｐゴシック" charset="-128"/>
                <a:cs typeface="ＭＳ Ｐゴシック" charset="-128"/>
              </a:rPr>
              <a:t>Used to determine Perkins and Strong Workforce Program funding 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eligibility</a:t>
            </a:r>
          </a:p>
          <a:p>
            <a:pPr marL="742956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(Only SAM A, B, and C count)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Used in calculations 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for the Student Success Scorecard, CTE Outcomes Survey, and 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LaunchBoard</a:t>
            </a:r>
            <a:endParaRPr lang="en-US" altLang="ja-JP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tabLst>
                <a:tab pos="342900" algn="l"/>
              </a:tabLst>
            </a:pPr>
            <a:r>
              <a:rPr lang="en-US" dirty="0"/>
              <a:t>A:	</a:t>
            </a:r>
            <a:r>
              <a:rPr lang="en-US" dirty="0" smtClean="0"/>
              <a:t>Apprenticeship*</a:t>
            </a:r>
            <a:endParaRPr lang="en-US" dirty="0"/>
          </a:p>
          <a:p>
            <a:pPr marL="342900" indent="-342900">
              <a:spcBef>
                <a:spcPts val="0"/>
              </a:spcBef>
              <a:tabLst>
                <a:tab pos="342900" algn="l"/>
              </a:tabLst>
            </a:pPr>
            <a:r>
              <a:rPr lang="en-US" dirty="0"/>
              <a:t>B:	Advanced Occupational</a:t>
            </a:r>
          </a:p>
          <a:p>
            <a:pPr marL="342900" indent="-342900">
              <a:spcBef>
                <a:spcPts val="0"/>
              </a:spcBef>
              <a:tabLst>
                <a:tab pos="342900" algn="l"/>
              </a:tabLst>
            </a:pPr>
            <a:r>
              <a:rPr lang="en-US" dirty="0"/>
              <a:t>C:	Clearly Occupational</a:t>
            </a:r>
          </a:p>
          <a:p>
            <a:pPr marL="342900" indent="-342900">
              <a:spcBef>
                <a:spcPts val="0"/>
              </a:spcBef>
              <a:tabLst>
                <a:tab pos="342900" algn="l"/>
              </a:tabLst>
            </a:pPr>
            <a:r>
              <a:rPr lang="en-US" dirty="0"/>
              <a:t>D:	Possibly Occupational</a:t>
            </a:r>
          </a:p>
          <a:p>
            <a:pPr marL="342900" indent="-342900">
              <a:spcBef>
                <a:spcPts val="0"/>
              </a:spcBef>
              <a:tabLst>
                <a:tab pos="342900" algn="l"/>
              </a:tabLst>
            </a:pPr>
            <a:r>
              <a:rPr lang="en-US" dirty="0"/>
              <a:t>E:	Not </a:t>
            </a:r>
            <a:r>
              <a:rPr lang="en-US" dirty="0" smtClean="0"/>
              <a:t>Occupational</a:t>
            </a:r>
          </a:p>
          <a:p>
            <a:pPr marL="342900" indent="-342900">
              <a:spcBef>
                <a:spcPts val="0"/>
              </a:spcBef>
              <a:tabLst>
                <a:tab pos="342900" algn="l"/>
              </a:tabLst>
            </a:pPr>
            <a:endParaRPr lang="en-US" dirty="0"/>
          </a:p>
          <a:p>
            <a:pPr marL="342900" indent="-342900">
              <a:spcBef>
                <a:spcPts val="0"/>
              </a:spcBef>
              <a:tabLst>
                <a:tab pos="342900" algn="l"/>
              </a:tabLst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1000" dirty="0" smtClean="0"/>
              <a:t>*Only courses approved by the </a:t>
            </a:r>
            <a:r>
              <a:rPr lang="en-US" sz="1000" b="1" dirty="0" smtClean="0">
                <a:solidFill>
                  <a:srgbClr val="FF9900"/>
                </a:solidFill>
                <a:hlinkClick r:id="rId3"/>
              </a:rPr>
              <a:t>D</a:t>
            </a:r>
            <a:r>
              <a:rPr lang="en-US" sz="1000" dirty="0" smtClean="0">
                <a:hlinkClick r:id="rId3"/>
              </a:rPr>
              <a:t>ivision of </a:t>
            </a:r>
            <a:r>
              <a:rPr lang="en-US" sz="1000" b="1" dirty="0" smtClean="0">
                <a:solidFill>
                  <a:srgbClr val="FF9900"/>
                </a:solidFill>
                <a:hlinkClick r:id="rId3"/>
              </a:rPr>
              <a:t>A</a:t>
            </a:r>
            <a:r>
              <a:rPr lang="en-US" sz="1000" dirty="0" smtClean="0">
                <a:hlinkClick r:id="rId3"/>
              </a:rPr>
              <a:t>pprenticeship </a:t>
            </a:r>
            <a:r>
              <a:rPr lang="en-US" sz="1000" b="1" dirty="0" smtClean="0">
                <a:solidFill>
                  <a:srgbClr val="FF9900"/>
                </a:solidFill>
                <a:hlinkClick r:id="rId3"/>
              </a:rPr>
              <a:t>S</a:t>
            </a:r>
            <a:r>
              <a:rPr lang="en-US" sz="1000" dirty="0" smtClean="0">
                <a:hlinkClick r:id="rId3"/>
              </a:rPr>
              <a:t>tandards</a:t>
            </a:r>
            <a:r>
              <a:rPr lang="en-US" sz="1000" dirty="0" smtClean="0"/>
              <a:t> (DAS) may be coded A.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Statistical snapshot: </a:t>
            </a:r>
            <a:r>
              <a:rPr lang="en-US" sz="1400" dirty="0"/>
              <a:t>(Source: </a:t>
            </a:r>
            <a:r>
              <a:rPr lang="en-US" sz="1400" dirty="0" err="1"/>
              <a:t>Launchboard</a:t>
            </a:r>
            <a:r>
              <a:rPr lang="en-US" sz="14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24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710" y="1333500"/>
            <a:ext cx="740199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codes, prerequisites, and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decide which courses are clearly occupational vs. advanced occupation?</a:t>
            </a:r>
          </a:p>
          <a:p>
            <a:r>
              <a:rPr lang="en-US" dirty="0" smtClean="0"/>
              <a:t>How might SAM codes and prerequisite sequences help define program maps (pathways) and educational plans?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find my codes?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 and SAM</a:t>
            </a:r>
          </a:p>
          <a:p>
            <a:pPr lvl="1"/>
            <a:r>
              <a:rPr lang="en-US" dirty="0"/>
              <a:t>COR: </a:t>
            </a:r>
            <a:r>
              <a:rPr lang="en-US" b="1" dirty="0">
                <a:solidFill>
                  <a:srgbClr val="FF9900"/>
                </a:solidFill>
              </a:rPr>
              <a:t>C</a:t>
            </a:r>
            <a:r>
              <a:rPr lang="en-US" dirty="0"/>
              <a:t>ourse </a:t>
            </a:r>
            <a:r>
              <a:rPr lang="en-US" b="1" dirty="0">
                <a:solidFill>
                  <a:srgbClr val="FF9900"/>
                </a:solidFill>
              </a:rPr>
              <a:t>O</a:t>
            </a:r>
            <a:r>
              <a:rPr lang="en-US" dirty="0"/>
              <a:t>utline of </a:t>
            </a:r>
            <a:r>
              <a:rPr lang="en-US" b="1" dirty="0">
                <a:solidFill>
                  <a:srgbClr val="FF9900"/>
                </a:solidFill>
              </a:rPr>
              <a:t>R</a:t>
            </a:r>
            <a:r>
              <a:rPr lang="en-US" dirty="0"/>
              <a:t>ecord</a:t>
            </a:r>
          </a:p>
          <a:p>
            <a:pPr lvl="1"/>
            <a:r>
              <a:rPr lang="en-US" dirty="0" smtClean="0"/>
              <a:t>COCI: </a:t>
            </a:r>
            <a:r>
              <a:rPr lang="en-US" b="1" dirty="0" smtClean="0">
                <a:solidFill>
                  <a:srgbClr val="FF9900"/>
                </a:solidFill>
              </a:rPr>
              <a:t>C</a:t>
            </a:r>
            <a:r>
              <a:rPr lang="en-US" dirty="0" smtClean="0"/>
              <a:t>hancellor’s </a:t>
            </a:r>
            <a:r>
              <a:rPr lang="en-US" b="1" dirty="0" smtClean="0">
                <a:solidFill>
                  <a:srgbClr val="FF9900"/>
                </a:solidFill>
              </a:rPr>
              <a:t>O</a:t>
            </a:r>
            <a:r>
              <a:rPr lang="en-US" dirty="0" smtClean="0"/>
              <a:t>fficer </a:t>
            </a:r>
            <a:r>
              <a:rPr lang="en-US" b="1" dirty="0" smtClean="0">
                <a:solidFill>
                  <a:srgbClr val="FF9900"/>
                </a:solidFill>
              </a:rPr>
              <a:t>C</a:t>
            </a:r>
            <a:r>
              <a:rPr lang="en-US" dirty="0" smtClean="0"/>
              <a:t>urriculum </a:t>
            </a:r>
            <a:r>
              <a:rPr lang="en-US" b="1" dirty="0" smtClean="0">
                <a:solidFill>
                  <a:srgbClr val="FF9900"/>
                </a:solidFill>
              </a:rPr>
              <a:t>I</a:t>
            </a:r>
            <a:r>
              <a:rPr lang="en-US" dirty="0" smtClean="0"/>
              <a:t>nventory</a:t>
            </a:r>
          </a:p>
          <a:p>
            <a:r>
              <a:rPr lang="en-US" dirty="0" smtClean="0"/>
              <a:t>SOC</a:t>
            </a:r>
          </a:p>
          <a:p>
            <a:pPr lvl="1"/>
            <a:r>
              <a:rPr lang="en-US" dirty="0" smtClean="0"/>
              <a:t>SIS: </a:t>
            </a:r>
            <a:r>
              <a:rPr lang="en-US" b="1" dirty="0" smtClean="0">
                <a:solidFill>
                  <a:srgbClr val="FF9900"/>
                </a:solidFill>
              </a:rPr>
              <a:t>S</a:t>
            </a:r>
            <a:r>
              <a:rPr lang="en-US" dirty="0" smtClean="0"/>
              <a:t>tudent </a:t>
            </a:r>
            <a:r>
              <a:rPr lang="en-US" b="1" dirty="0" smtClean="0">
                <a:solidFill>
                  <a:srgbClr val="FF9900"/>
                </a:solidFill>
              </a:rPr>
              <a:t>I</a:t>
            </a:r>
            <a:r>
              <a:rPr lang="en-US" dirty="0" smtClean="0"/>
              <a:t>nformation </a:t>
            </a:r>
            <a:r>
              <a:rPr lang="en-US" b="1" dirty="0" smtClean="0">
                <a:solidFill>
                  <a:srgbClr val="FF9900"/>
                </a:solidFill>
              </a:rPr>
              <a:t>S</a:t>
            </a:r>
            <a:r>
              <a:rPr lang="en-US" dirty="0" smtClean="0"/>
              <a:t>ystem</a:t>
            </a:r>
          </a:p>
          <a:p>
            <a:pPr lvl="1"/>
            <a:r>
              <a:rPr lang="en-US" dirty="0" err="1" smtClean="0"/>
              <a:t>Launchboard</a:t>
            </a:r>
            <a:endParaRPr lang="en-US" dirty="0" smtClean="0"/>
          </a:p>
          <a:p>
            <a:r>
              <a:rPr lang="en-US" dirty="0" smtClean="0"/>
              <a:t>CIP</a:t>
            </a:r>
          </a:p>
          <a:p>
            <a:pPr lvl="1"/>
            <a:r>
              <a:rPr lang="en-US" dirty="0" smtClean="0"/>
              <a:t>ECAR (Eligibility Certification and Approval Report)</a:t>
            </a:r>
          </a:p>
          <a:p>
            <a:pPr lvl="1"/>
            <a:r>
              <a:rPr lang="en-US" dirty="0" smtClean="0"/>
              <a:t>SIS</a:t>
            </a:r>
          </a:p>
          <a:p>
            <a:r>
              <a:rPr lang="en-US" dirty="0" smtClean="0"/>
              <a:t>Elsewhere: ask your researcher and financial aid officer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change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SAM and TOP</a:t>
            </a:r>
          </a:p>
          <a:p>
            <a:pPr lvl="1"/>
            <a:r>
              <a:rPr lang="en-US" dirty="0" smtClean="0"/>
              <a:t>Curriculum Committee/Senate</a:t>
            </a:r>
          </a:p>
          <a:p>
            <a:pPr lvl="1"/>
            <a:r>
              <a:rPr lang="en-US" b="1" dirty="0" smtClean="0">
                <a:solidFill>
                  <a:srgbClr val="FF9900"/>
                </a:solidFill>
              </a:rPr>
              <a:t>C</a:t>
            </a:r>
            <a:r>
              <a:rPr lang="en-US" dirty="0" smtClean="0"/>
              <a:t>urriculum </a:t>
            </a:r>
            <a:r>
              <a:rPr lang="en-US" b="1" dirty="0" smtClean="0">
                <a:solidFill>
                  <a:srgbClr val="FF9900"/>
                </a:solidFill>
              </a:rPr>
              <a:t>m</a:t>
            </a:r>
            <a:r>
              <a:rPr lang="en-US" dirty="0" smtClean="0"/>
              <a:t>anagement </a:t>
            </a:r>
            <a:r>
              <a:rPr lang="en-US" b="1" dirty="0" smtClean="0">
                <a:solidFill>
                  <a:srgbClr val="FF9900"/>
                </a:solidFill>
              </a:rPr>
              <a:t>s</a:t>
            </a:r>
            <a:r>
              <a:rPr lang="en-US" dirty="0" smtClean="0"/>
              <a:t>ystem, SIS</a:t>
            </a:r>
          </a:p>
          <a:p>
            <a:pPr lvl="1"/>
            <a:r>
              <a:rPr lang="en-US" dirty="0" smtClean="0"/>
              <a:t>COCI (currently a “substantial change”)</a:t>
            </a:r>
          </a:p>
          <a:p>
            <a:r>
              <a:rPr lang="en-US" dirty="0" smtClean="0"/>
              <a:t>CIP</a:t>
            </a:r>
          </a:p>
          <a:p>
            <a:pPr lvl="1"/>
            <a:r>
              <a:rPr lang="en-US" dirty="0" smtClean="0"/>
              <a:t>Curriculum Committee/Senate</a:t>
            </a:r>
          </a:p>
          <a:p>
            <a:pPr lvl="1"/>
            <a:r>
              <a:rPr lang="en-US" dirty="0"/>
              <a:t>Curriculum management system, SIS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Coordinate </a:t>
            </a:r>
            <a:r>
              <a:rPr lang="en-US" dirty="0"/>
              <a:t>with your financial aid </a:t>
            </a:r>
            <a:r>
              <a:rPr lang="en-US" dirty="0" smtClean="0"/>
              <a:t>officer and researcher</a:t>
            </a:r>
            <a:endParaRPr lang="en-US" dirty="0"/>
          </a:p>
          <a:p>
            <a:r>
              <a:rPr lang="en-US" dirty="0" smtClean="0"/>
              <a:t>SOC</a:t>
            </a:r>
          </a:p>
          <a:p>
            <a:pPr lvl="1"/>
            <a:r>
              <a:rPr lang="en-US" dirty="0" smtClean="0"/>
              <a:t>Curriculum Committee/Senate</a:t>
            </a:r>
          </a:p>
          <a:p>
            <a:pPr lvl="1"/>
            <a:r>
              <a:rPr lang="en-US" dirty="0"/>
              <a:t>Curriculum management system, </a:t>
            </a:r>
            <a:r>
              <a:rPr lang="en-US" dirty="0" smtClean="0"/>
              <a:t>SIS?</a:t>
            </a:r>
            <a:endParaRPr lang="en-US" dirty="0"/>
          </a:p>
          <a:p>
            <a:pPr lvl="1"/>
            <a:r>
              <a:rPr lang="en-US" dirty="0" smtClean="0"/>
              <a:t>Coordinate with your researcher and CTE Dean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places to update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Launchboard</a:t>
            </a:r>
            <a:endParaRPr lang="en-US" dirty="0" smtClean="0"/>
          </a:p>
          <a:p>
            <a:r>
              <a:rPr lang="en-US" dirty="0" smtClean="0"/>
              <a:t>IPEDS: </a:t>
            </a:r>
            <a:r>
              <a:rPr lang="en-US" b="1" dirty="0">
                <a:solidFill>
                  <a:srgbClr val="FF9900"/>
                </a:solidFill>
              </a:rPr>
              <a:t>I</a:t>
            </a:r>
            <a:r>
              <a:rPr lang="en-US" dirty="0"/>
              <a:t>ntegrated </a:t>
            </a:r>
            <a:r>
              <a:rPr lang="en-US" b="1" dirty="0">
                <a:solidFill>
                  <a:srgbClr val="FF9900"/>
                </a:solidFill>
              </a:rPr>
              <a:t>P</a:t>
            </a:r>
            <a:r>
              <a:rPr lang="en-US" dirty="0"/>
              <a:t>ostsecondary </a:t>
            </a:r>
            <a:r>
              <a:rPr lang="en-US" b="1" dirty="0">
                <a:solidFill>
                  <a:srgbClr val="FF9900"/>
                </a:solidFill>
              </a:rPr>
              <a:t>E</a:t>
            </a:r>
            <a:r>
              <a:rPr lang="en-US" dirty="0"/>
              <a:t>ducation </a:t>
            </a:r>
            <a:r>
              <a:rPr lang="en-US" b="1" dirty="0">
                <a:solidFill>
                  <a:srgbClr val="FF9900"/>
                </a:solidFill>
              </a:rPr>
              <a:t>D</a:t>
            </a:r>
            <a:r>
              <a:rPr lang="en-US" dirty="0"/>
              <a:t>ata </a:t>
            </a:r>
            <a:r>
              <a:rPr lang="en-US" b="1" dirty="0" smtClean="0">
                <a:solidFill>
                  <a:srgbClr val="FF9900"/>
                </a:solidFill>
              </a:rPr>
              <a:t>S</a:t>
            </a:r>
            <a:r>
              <a:rPr lang="en-US" dirty="0" smtClean="0"/>
              <a:t>ystem</a:t>
            </a:r>
          </a:p>
          <a:p>
            <a:pPr lvl="1"/>
            <a:r>
              <a:rPr lang="en-US" dirty="0" smtClean="0"/>
              <a:t>US Dept. of Ed. surveys </a:t>
            </a:r>
            <a:r>
              <a:rPr lang="en-US" dirty="0"/>
              <a:t>on institutions receiving federal financial aid </a:t>
            </a:r>
            <a:r>
              <a:rPr lang="en-US" dirty="0" smtClean="0"/>
              <a:t>conducted by the </a:t>
            </a:r>
            <a:r>
              <a:rPr lang="en-US" b="1" dirty="0" smtClean="0">
                <a:solidFill>
                  <a:srgbClr val="FF9900"/>
                </a:solidFill>
              </a:rPr>
              <a:t>N</a:t>
            </a:r>
            <a:r>
              <a:rPr lang="en-US" dirty="0" smtClean="0"/>
              <a:t>ational </a:t>
            </a:r>
            <a:r>
              <a:rPr lang="en-US" b="1" dirty="0">
                <a:solidFill>
                  <a:srgbClr val="FF9900"/>
                </a:solidFill>
              </a:rPr>
              <a:t>C</a:t>
            </a:r>
            <a:r>
              <a:rPr lang="en-US" dirty="0"/>
              <a:t>enter for </a:t>
            </a:r>
            <a:r>
              <a:rPr lang="en-US" b="1" dirty="0">
                <a:solidFill>
                  <a:srgbClr val="FF9900"/>
                </a:solidFill>
              </a:rPr>
              <a:t>E</a:t>
            </a:r>
            <a:r>
              <a:rPr lang="en-US" dirty="0"/>
              <a:t>ducation </a:t>
            </a:r>
            <a:r>
              <a:rPr lang="en-US" b="1" dirty="0">
                <a:solidFill>
                  <a:srgbClr val="FF9900"/>
                </a:solidFill>
              </a:rPr>
              <a:t>S</a:t>
            </a:r>
            <a:r>
              <a:rPr lang="en-US" dirty="0"/>
              <a:t>tatistics (NCES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Where else?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9900"/>
                </a:solidFill>
              </a:rPr>
              <a:t>C</a:t>
            </a:r>
            <a:r>
              <a:rPr lang="en-US" dirty="0"/>
              <a:t>ode </a:t>
            </a:r>
            <a:r>
              <a:rPr lang="en-US" b="1" dirty="0">
                <a:solidFill>
                  <a:srgbClr val="FF9900"/>
                </a:solidFill>
              </a:rPr>
              <a:t>A</a:t>
            </a:r>
            <a:r>
              <a:rPr lang="en-US" dirty="0"/>
              <a:t>lignment </a:t>
            </a:r>
            <a:r>
              <a:rPr lang="en-US" b="1" dirty="0" smtClean="0">
                <a:solidFill>
                  <a:srgbClr val="FF9900"/>
                </a:solidFill>
              </a:rPr>
              <a:t>P</a:t>
            </a:r>
            <a:r>
              <a:rPr lang="en-US" dirty="0" smtClean="0"/>
              <a:t>roject (no, not </a:t>
            </a:r>
            <a:r>
              <a:rPr lang="en-US" i="1" dirty="0" smtClean="0"/>
              <a:t>that</a:t>
            </a:r>
            <a:r>
              <a:rPr lang="en-US" dirty="0" smtClean="0"/>
              <a:t> CAP)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Information on codes and where they come from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Recommended code alignment process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What </a:t>
            </a:r>
            <a:r>
              <a:rPr lang="en-US" dirty="0"/>
              <a:t>to know before changing a code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doingwhatmatters.cccco.edu/LaunchBoard/CodeAlignment.aspx</a:t>
            </a:r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Accurate coding benefits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Perkins, Strong Workforce</a:t>
            </a:r>
            <a:endParaRPr lang="en-US" dirty="0"/>
          </a:p>
          <a:p>
            <a:r>
              <a:rPr lang="en-US" dirty="0"/>
              <a:t>Federal financial </a:t>
            </a:r>
            <a:r>
              <a:rPr lang="en-US" dirty="0" smtClean="0"/>
              <a:t>aid, veterans </a:t>
            </a:r>
            <a:r>
              <a:rPr lang="en-US" dirty="0"/>
              <a:t>benefits</a:t>
            </a:r>
          </a:p>
          <a:p>
            <a:r>
              <a:rPr lang="en-US" dirty="0"/>
              <a:t>Salary Surfer, Here to Career, Career </a:t>
            </a:r>
            <a:r>
              <a:rPr lang="en-US" dirty="0" smtClean="0"/>
              <a:t>Coach</a:t>
            </a:r>
          </a:p>
          <a:p>
            <a:r>
              <a:rPr lang="en-US" dirty="0" smtClean="0"/>
              <a:t>Data Mart, Scorecard, CTE Outcomes Survey, LaunchBoard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speak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SOC: </a:t>
            </a:r>
            <a:r>
              <a:rPr lang="en-US" b="1" dirty="0" smtClean="0">
                <a:solidFill>
                  <a:srgbClr val="FF9900"/>
                </a:solidFill>
              </a:rPr>
              <a:t>S</a:t>
            </a:r>
            <a:r>
              <a:rPr lang="en-US" dirty="0" smtClean="0"/>
              <a:t>tandard </a:t>
            </a:r>
            <a:r>
              <a:rPr lang="en-US" b="1" dirty="0" smtClean="0">
                <a:solidFill>
                  <a:srgbClr val="FF9900"/>
                </a:solidFill>
              </a:rPr>
              <a:t>O</a:t>
            </a:r>
            <a:r>
              <a:rPr lang="en-US" dirty="0" smtClean="0"/>
              <a:t>ccupational </a:t>
            </a:r>
            <a:r>
              <a:rPr lang="en-US" b="1" dirty="0" smtClean="0">
                <a:solidFill>
                  <a:srgbClr val="FF9900"/>
                </a:solidFill>
              </a:rPr>
              <a:t>C</a:t>
            </a:r>
            <a:r>
              <a:rPr lang="en-US" dirty="0" smtClean="0"/>
              <a:t>lassification codes</a:t>
            </a:r>
          </a:p>
          <a:p>
            <a:r>
              <a:rPr lang="en-US" dirty="0" smtClean="0"/>
              <a:t>CIP: </a:t>
            </a:r>
            <a:r>
              <a:rPr lang="en-US" b="1" dirty="0" smtClean="0">
                <a:solidFill>
                  <a:srgbClr val="FF9900"/>
                </a:solidFill>
              </a:rPr>
              <a:t>C</a:t>
            </a:r>
            <a:r>
              <a:rPr lang="en-US" dirty="0" smtClean="0"/>
              <a:t>lassification of </a:t>
            </a:r>
            <a:r>
              <a:rPr lang="en-US" b="1" dirty="0" smtClean="0">
                <a:solidFill>
                  <a:srgbClr val="FF9900"/>
                </a:solidFill>
              </a:rPr>
              <a:t>I</a:t>
            </a:r>
            <a:r>
              <a:rPr lang="en-US" dirty="0" smtClean="0"/>
              <a:t>nstructional </a:t>
            </a:r>
            <a:r>
              <a:rPr lang="en-US" b="1" dirty="0" smtClean="0">
                <a:solidFill>
                  <a:srgbClr val="FF9900"/>
                </a:solidFill>
              </a:rPr>
              <a:t>P</a:t>
            </a:r>
            <a:r>
              <a:rPr lang="en-US" dirty="0" smtClean="0"/>
              <a:t>rograms</a:t>
            </a:r>
          </a:p>
          <a:p>
            <a:r>
              <a:rPr lang="en-US" dirty="0" smtClean="0"/>
              <a:t>TOP: </a:t>
            </a:r>
            <a:r>
              <a:rPr lang="en-US" b="1" dirty="0" smtClean="0">
                <a:solidFill>
                  <a:srgbClr val="FF9900"/>
                </a:solidFill>
              </a:rPr>
              <a:t>T</a:t>
            </a:r>
            <a:r>
              <a:rPr lang="en-US" dirty="0" smtClean="0"/>
              <a:t>axonomy </a:t>
            </a:r>
            <a:r>
              <a:rPr lang="en-US" b="1" dirty="0" smtClean="0">
                <a:solidFill>
                  <a:srgbClr val="FF9900"/>
                </a:solidFill>
              </a:rPr>
              <a:t>o</a:t>
            </a:r>
            <a:r>
              <a:rPr lang="en-US" dirty="0" smtClean="0"/>
              <a:t>f </a:t>
            </a:r>
            <a:r>
              <a:rPr lang="en-US" b="1" dirty="0" smtClean="0">
                <a:solidFill>
                  <a:srgbClr val="FF9900"/>
                </a:solidFill>
              </a:rPr>
              <a:t>P</a:t>
            </a:r>
            <a:r>
              <a:rPr lang="en-US" dirty="0" smtClean="0"/>
              <a:t>rograms</a:t>
            </a:r>
          </a:p>
          <a:p>
            <a:r>
              <a:rPr lang="en-US" dirty="0" smtClean="0"/>
              <a:t>SAM: </a:t>
            </a:r>
            <a:r>
              <a:rPr lang="en-US" b="1" dirty="0" smtClean="0">
                <a:solidFill>
                  <a:srgbClr val="FF9900"/>
                </a:solidFill>
              </a:rPr>
              <a:t>S</a:t>
            </a:r>
            <a:r>
              <a:rPr lang="en-US" dirty="0" smtClean="0"/>
              <a:t>tandard </a:t>
            </a:r>
            <a:r>
              <a:rPr lang="en-US" b="1" dirty="0" smtClean="0">
                <a:solidFill>
                  <a:srgbClr val="FF9900"/>
                </a:solidFill>
              </a:rPr>
              <a:t>A</a:t>
            </a:r>
            <a:r>
              <a:rPr lang="en-US" dirty="0" smtClean="0"/>
              <a:t>ccountability </a:t>
            </a:r>
            <a:r>
              <a:rPr lang="en-US" b="1" dirty="0" smtClean="0">
                <a:solidFill>
                  <a:srgbClr val="FF9900"/>
                </a:solidFill>
              </a:rPr>
              <a:t>M</a:t>
            </a:r>
            <a:r>
              <a:rPr lang="en-US" dirty="0" smtClean="0"/>
              <a:t>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How do you wield these three-letter acronyms to better serve your students?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at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primary goal of your program?</a:t>
            </a:r>
          </a:p>
          <a:p>
            <a:pPr lvl="1"/>
            <a:r>
              <a:rPr lang="en-US" dirty="0" smtClean="0"/>
              <a:t>To prepare students for transfer</a:t>
            </a:r>
          </a:p>
          <a:p>
            <a:pPr lvl="1"/>
            <a:r>
              <a:rPr lang="en-US" dirty="0" smtClean="0"/>
              <a:t>To prepare students for work</a:t>
            </a:r>
          </a:p>
          <a:p>
            <a:pPr lvl="1"/>
            <a:r>
              <a:rPr lang="en-US" dirty="0" smtClean="0"/>
              <a:t>To prepare students for a transfer or CTE program</a:t>
            </a:r>
          </a:p>
          <a:p>
            <a:pPr lvl="1"/>
            <a:r>
              <a:rPr lang="en-US" dirty="0" smtClean="0"/>
              <a:t>Other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SOC, CIP, TOP, SAM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jobs are completers prepared to get…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(Assuming </a:t>
            </a:r>
            <a:r>
              <a:rPr lang="en-US" dirty="0"/>
              <a:t>no prior or additional coursework, training, or experience</a:t>
            </a:r>
            <a:r>
              <a:rPr lang="en-US" dirty="0" smtClean="0"/>
              <a:t>?)</a:t>
            </a:r>
            <a:endParaRPr lang="en-US" dirty="0"/>
          </a:p>
          <a:p>
            <a:r>
              <a:rPr lang="en-US" dirty="0" smtClean="0"/>
              <a:t>Are there more than one?</a:t>
            </a:r>
          </a:p>
          <a:p>
            <a:r>
              <a:rPr lang="en-US" dirty="0" smtClean="0"/>
              <a:t>How many is too many?</a:t>
            </a:r>
            <a:endParaRPr lang="en-US" dirty="0"/>
          </a:p>
          <a:p>
            <a:pPr lvl="1"/>
            <a:r>
              <a:rPr lang="en-US" dirty="0" smtClean="0"/>
              <a:t>Breadth vs. depth</a:t>
            </a:r>
          </a:p>
          <a:p>
            <a:pPr lvl="1"/>
            <a:r>
              <a:rPr lang="en-US" dirty="0" smtClean="0"/>
              <a:t>Transfer patterns</a:t>
            </a:r>
          </a:p>
          <a:p>
            <a:pPr lvl="1"/>
            <a:r>
              <a:rPr lang="en-US" dirty="0" smtClean="0"/>
              <a:t>CTE advisory committee recommendations</a:t>
            </a:r>
          </a:p>
          <a:p>
            <a:r>
              <a:rPr lang="en-US" dirty="0" smtClean="0"/>
              <a:t>Ultimately, the discipline experts know best.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9101"/>
            <a:ext cx="2903553" cy="2476500"/>
          </a:xfrm>
        </p:spPr>
        <p:txBody>
          <a:bodyPr anchor="t"/>
          <a:lstStyle/>
          <a:p>
            <a:r>
              <a:rPr lang="en-US" sz="3600" b="1" dirty="0" smtClean="0">
                <a:solidFill>
                  <a:srgbClr val="FF9900"/>
                </a:solidFill>
              </a:rPr>
              <a:t>S</a:t>
            </a:r>
            <a:r>
              <a:rPr lang="en-US" dirty="0" smtClean="0"/>
              <a:t>tandard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solidFill>
                  <a:srgbClr val="FF9900"/>
                </a:solidFill>
              </a:rPr>
              <a:t>O</a:t>
            </a:r>
            <a:r>
              <a:rPr lang="en-US" dirty="0" smtClean="0"/>
              <a:t>ccupational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solidFill>
                  <a:srgbClr val="FF9900"/>
                </a:solidFill>
              </a:rPr>
              <a:t>C</a:t>
            </a:r>
            <a:r>
              <a:rPr lang="en-US" dirty="0" smtClean="0"/>
              <a:t>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US </a:t>
            </a:r>
            <a:r>
              <a:rPr lang="en-US" b="1" dirty="0" smtClean="0">
                <a:solidFill>
                  <a:srgbClr val="FF9900"/>
                </a:solidFill>
              </a:rPr>
              <a:t>B</a:t>
            </a:r>
            <a:r>
              <a:rPr lang="en-US" dirty="0" smtClean="0"/>
              <a:t>ureau of </a:t>
            </a:r>
            <a:r>
              <a:rPr lang="en-US" b="1" dirty="0" smtClean="0">
                <a:solidFill>
                  <a:srgbClr val="FF9900"/>
                </a:solidFill>
              </a:rPr>
              <a:t>L</a:t>
            </a:r>
            <a:r>
              <a:rPr lang="en-US" dirty="0" smtClean="0"/>
              <a:t>abor </a:t>
            </a:r>
            <a:r>
              <a:rPr lang="en-US" b="1" dirty="0" smtClean="0">
                <a:solidFill>
                  <a:srgbClr val="FF9900"/>
                </a:solidFill>
              </a:rPr>
              <a:t>S</a:t>
            </a:r>
            <a:r>
              <a:rPr lang="en-US" dirty="0" smtClean="0"/>
              <a:t>tatistics occupational categories</a:t>
            </a:r>
            <a:endParaRPr lang="en-US" dirty="0"/>
          </a:p>
          <a:p>
            <a:r>
              <a:rPr lang="en-US" dirty="0"/>
              <a:t>Typical entry-level education required for employment</a:t>
            </a:r>
          </a:p>
          <a:p>
            <a:r>
              <a:rPr lang="en-US" dirty="0" smtClean="0"/>
              <a:t>Projected </a:t>
            </a:r>
            <a:r>
              <a:rPr lang="en-US" dirty="0"/>
              <a:t>job </a:t>
            </a:r>
            <a:r>
              <a:rPr lang="en-US" dirty="0" smtClean="0"/>
              <a:t>openings </a:t>
            </a:r>
            <a:r>
              <a:rPr lang="en-US" sz="1600" dirty="0" smtClean="0"/>
              <a:t>(LMI: </a:t>
            </a:r>
            <a:r>
              <a:rPr lang="en-US" sz="1600" b="1" dirty="0" smtClean="0">
                <a:solidFill>
                  <a:srgbClr val="FF9900"/>
                </a:solidFill>
              </a:rPr>
              <a:t>L</a:t>
            </a:r>
            <a:r>
              <a:rPr lang="en-US" sz="1600" dirty="0" smtClean="0"/>
              <a:t>abor </a:t>
            </a:r>
            <a:r>
              <a:rPr lang="en-US" sz="1600" b="1" dirty="0" smtClean="0">
                <a:solidFill>
                  <a:srgbClr val="FF9900"/>
                </a:solidFill>
              </a:rPr>
              <a:t>M</a:t>
            </a:r>
            <a:r>
              <a:rPr lang="en-US" sz="1600" dirty="0" smtClean="0"/>
              <a:t>arket </a:t>
            </a:r>
            <a:r>
              <a:rPr lang="en-US" sz="1600" b="1" dirty="0" smtClean="0">
                <a:solidFill>
                  <a:srgbClr val="FF9900"/>
                </a:solidFill>
              </a:rPr>
              <a:t>I</a:t>
            </a:r>
            <a:r>
              <a:rPr lang="en-US" sz="1600" dirty="0" smtClean="0"/>
              <a:t>nformation)</a:t>
            </a:r>
          </a:p>
          <a:p>
            <a:r>
              <a:rPr lang="en-US" sz="1600" dirty="0">
                <a:hlinkClick r:id="rId3"/>
              </a:rPr>
              <a:t>https://www.bls.gov/soc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914400" indent="-914400"/>
            <a:r>
              <a:rPr lang="en-US" dirty="0"/>
              <a:t>Example:</a:t>
            </a:r>
          </a:p>
          <a:p>
            <a:pPr marL="914400" indent="-914400"/>
            <a:r>
              <a:rPr lang="en-US" b="1" dirty="0">
                <a:solidFill>
                  <a:srgbClr val="FFC000"/>
                </a:solidFill>
              </a:rPr>
              <a:t>15</a:t>
            </a:r>
            <a:r>
              <a:rPr lang="en-US" dirty="0"/>
              <a:t>-0000	Computer and Mathematical Occupations</a:t>
            </a:r>
          </a:p>
          <a:p>
            <a:pPr marL="914400" indent="-914400"/>
            <a:r>
              <a:rPr lang="en-US" dirty="0"/>
              <a:t>15-</a:t>
            </a:r>
            <a:r>
              <a:rPr lang="en-US" b="1" dirty="0">
                <a:solidFill>
                  <a:srgbClr val="FFC000"/>
                </a:solidFill>
              </a:rPr>
              <a:t>11</a:t>
            </a:r>
            <a:r>
              <a:rPr lang="en-US" dirty="0"/>
              <a:t>00	Computer Occupations</a:t>
            </a:r>
          </a:p>
          <a:p>
            <a:pPr marL="914400" indent="-914400"/>
            <a:r>
              <a:rPr lang="en-US" dirty="0"/>
              <a:t>15-11</a:t>
            </a:r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dirty="0"/>
              <a:t>0	Computer and Information Analysts</a:t>
            </a:r>
          </a:p>
          <a:p>
            <a:pPr marL="914400" indent="-914400"/>
            <a:r>
              <a:rPr lang="en-US" dirty="0"/>
              <a:t>15-112</a:t>
            </a:r>
            <a:r>
              <a:rPr lang="en-US" b="1" dirty="0">
                <a:solidFill>
                  <a:srgbClr val="FFC000"/>
                </a:solidFill>
              </a:rPr>
              <a:t>1</a:t>
            </a:r>
            <a:r>
              <a:rPr lang="en-US" dirty="0"/>
              <a:t>	Computer Systems Analysts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entry-level education required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4"/>
          <a:stretch/>
        </p:blipFill>
        <p:spPr>
          <a:xfrm>
            <a:off x="484710" y="2815144"/>
            <a:ext cx="7281721" cy="3633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4709" y="2244780"/>
            <a:ext cx="728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SOC codes 17-3000 </a:t>
            </a:r>
            <a:r>
              <a:rPr lang="en-US" sz="1400" dirty="0" smtClean="0"/>
              <a:t>(Source: Centers of Excellence)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95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job openings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SOC, CIP, TOP, SAM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709" y="1746360"/>
            <a:ext cx="728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SOC codes </a:t>
            </a:r>
            <a:r>
              <a:rPr lang="en-US" dirty="0"/>
              <a:t>17-3000 </a:t>
            </a:r>
            <a:r>
              <a:rPr lang="en-US" sz="1400" dirty="0"/>
              <a:t>(Source: Centers </a:t>
            </a:r>
            <a:r>
              <a:rPr lang="en-US" sz="1400" dirty="0" smtClean="0"/>
              <a:t>of </a:t>
            </a:r>
            <a:r>
              <a:rPr lang="en-US" sz="1400" dirty="0"/>
              <a:t>Excellence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10" y="2388393"/>
            <a:ext cx="7281722" cy="4126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4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1773</TotalTime>
  <Words>1271</Words>
  <Application>Microsoft Office PowerPoint</Application>
  <PresentationFormat>On-screen Show (4:3)</PresentationFormat>
  <Paragraphs>310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Century Gothic</vt:lpstr>
      <vt:lpstr>Wingdings 3</vt:lpstr>
      <vt:lpstr>Ion</vt:lpstr>
      <vt:lpstr>SOC, CIP, TOP, SAM: Re-imagining Curriculum in Three-letter Words</vt:lpstr>
      <vt:lpstr>There’s a code for that!</vt:lpstr>
      <vt:lpstr>Accurate coding benefits students</vt:lpstr>
      <vt:lpstr>Do you speak code?</vt:lpstr>
      <vt:lpstr>Start at the end</vt:lpstr>
      <vt:lpstr>What jobs are completers prepared to get…</vt:lpstr>
      <vt:lpstr>Standard Occupational Classification</vt:lpstr>
      <vt:lpstr>Typical entry-level education required</vt:lpstr>
      <vt:lpstr>Projected job openings</vt:lpstr>
      <vt:lpstr>Who can help find these statistics?</vt:lpstr>
      <vt:lpstr>What subject does the program fall under?</vt:lpstr>
      <vt:lpstr>Classicification of Iinstructional Programs</vt:lpstr>
      <vt:lpstr>Example: the “ECAR”</vt:lpstr>
      <vt:lpstr>GE (no, not that GE)</vt:lpstr>
      <vt:lpstr>Gainful employment sample: (Source: a college GE website)</vt:lpstr>
      <vt:lpstr>Taxonomy of Programs</vt:lpstr>
      <vt:lpstr>TOP data example: (Source: Launchboard)</vt:lpstr>
      <vt:lpstr>Exercise: Is the following program coded well?</vt:lpstr>
      <vt:lpstr>TOP-CIP-SOC crosswalk (Source: Centers of Excellence)</vt:lpstr>
      <vt:lpstr>Would this be more accurate?</vt:lpstr>
      <vt:lpstr>Dart-board analogy (again)</vt:lpstr>
      <vt:lpstr>Courses</vt:lpstr>
      <vt:lpstr>Standard Accountability Model</vt:lpstr>
      <vt:lpstr>Statistical snapshot: (Source: Launchboard)</vt:lpstr>
      <vt:lpstr>SAM codes, prerequisites, and pathways</vt:lpstr>
      <vt:lpstr>Where do I find my codes?</vt:lpstr>
      <vt:lpstr>How do I change them?</vt:lpstr>
      <vt:lpstr>Other places to update them</vt:lpstr>
      <vt:lpstr>One more link</vt:lpstr>
    </vt:vector>
  </TitlesOfParts>
  <Company>Chaffey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Code Realignment Project</dc:title>
  <dc:creator>Marie Boyd</dc:creator>
  <cp:lastModifiedBy>Keller, Daniel</cp:lastModifiedBy>
  <cp:revision>126</cp:revision>
  <dcterms:created xsi:type="dcterms:W3CDTF">2016-12-09T00:12:34Z</dcterms:created>
  <dcterms:modified xsi:type="dcterms:W3CDTF">2018-07-16T21:50:36Z</dcterms:modified>
</cp:coreProperties>
</file>