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14"/>
  </p:notesMasterIdLst>
  <p:handoutMasterIdLst>
    <p:handoutMasterId r:id="rId15"/>
  </p:handoutMasterIdLst>
  <p:sldIdLst>
    <p:sldId id="256" r:id="rId3"/>
    <p:sldId id="262" r:id="rId4"/>
    <p:sldId id="263" r:id="rId5"/>
    <p:sldId id="258" r:id="rId6"/>
    <p:sldId id="260" r:id="rId7"/>
    <p:sldId id="259" r:id="rId8"/>
    <p:sldId id="261" r:id="rId9"/>
    <p:sldId id="265" r:id="rId10"/>
    <p:sldId id="266" r:id="rId11"/>
    <p:sldId id="257" r:id="rId12"/>
    <p:sldId id="26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0721" autoAdjust="0"/>
  </p:normalViewPr>
  <p:slideViewPr>
    <p:cSldViewPr>
      <p:cViewPr varScale="1">
        <p:scale>
          <a:sx n="55" d="100"/>
          <a:sy n="55" d="100"/>
        </p:scale>
        <p:origin x="-267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27" tIns="45713" rIns="91427" bIns="45713" rtlCol="0"/>
          <a:lstStyle>
            <a:lvl1pPr algn="r">
              <a:defRPr sz="1200"/>
            </a:lvl1pPr>
          </a:lstStyle>
          <a:p>
            <a:fld id="{9C5E43BE-BD26-436A-8BEA-7402BC358EF1}" type="datetimeFigureOut">
              <a:rPr lang="en-US" smtClean="0"/>
              <a:t>3/14/15</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27" tIns="45713" rIns="91427" bIns="45713" rtlCol="0" anchor="b"/>
          <a:lstStyle>
            <a:lvl1pPr algn="r">
              <a:defRPr sz="1200"/>
            </a:lvl1pPr>
          </a:lstStyle>
          <a:p>
            <a:fld id="{9E0E51E3-22D4-48E4-AA48-878A5A5D4A80}" type="slidenum">
              <a:rPr lang="en-US" smtClean="0"/>
              <a:t>‹#›</a:t>
            </a:fld>
            <a:endParaRPr lang="en-US"/>
          </a:p>
        </p:txBody>
      </p:sp>
    </p:spTree>
    <p:extLst>
      <p:ext uri="{BB962C8B-B14F-4D97-AF65-F5344CB8AC3E}">
        <p14:creationId xmlns:p14="http://schemas.microsoft.com/office/powerpoint/2010/main" val="2122486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4" tIns="46582" rIns="93164" bIns="46582" rtlCol="0"/>
          <a:lstStyle>
            <a:lvl1pPr algn="r">
              <a:defRPr sz="1200"/>
            </a:lvl1pPr>
          </a:lstStyle>
          <a:p>
            <a:fld id="{D314E30F-95FA-4484-A4EA-E48ABD88CCD7}" type="datetimeFigureOut">
              <a:rPr lang="en-US" smtClean="0"/>
              <a:t>3/14/15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4" tIns="46582" rIns="93164"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4" tIns="46582" rIns="93164" bIns="46582" rtlCol="0" anchor="b"/>
          <a:lstStyle>
            <a:lvl1pPr algn="r">
              <a:defRPr sz="1200"/>
            </a:lvl1pPr>
          </a:lstStyle>
          <a:p>
            <a:fld id="{42C6139F-97A1-4133-859A-267433C32A4F}" type="slidenum">
              <a:rPr lang="en-US" smtClean="0"/>
              <a:t>‹#›</a:t>
            </a:fld>
            <a:endParaRPr lang="en-US"/>
          </a:p>
        </p:txBody>
      </p:sp>
    </p:spTree>
    <p:extLst>
      <p:ext uri="{BB962C8B-B14F-4D97-AF65-F5344CB8AC3E}">
        <p14:creationId xmlns:p14="http://schemas.microsoft.com/office/powerpoint/2010/main" val="626205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sz="1400" b="1" dirty="0"/>
              <a:t>Picture on canvas background</a:t>
            </a:r>
          </a:p>
          <a:p>
            <a:pPr defTabSz="931637">
              <a:defRPr/>
            </a:pPr>
            <a:r>
              <a:rPr lang="en-US" sz="1400" dirty="0"/>
              <a:t>(Advanced)</a:t>
            </a:r>
          </a:p>
          <a:p>
            <a:pPr defTabSz="931637">
              <a:defRPr/>
            </a:pPr>
            <a:endParaRPr lang="en-US" baseline="0" dirty="0" smtClean="0"/>
          </a:p>
          <a:p>
            <a:pPr defTabSz="931637">
              <a:defRPr/>
            </a:pPr>
            <a:endParaRPr lang="en-US" baseline="0" dirty="0" smtClean="0"/>
          </a:p>
          <a:p>
            <a:pPr defTabSz="931637">
              <a:defRPr/>
            </a:pPr>
            <a:r>
              <a:rPr lang="en-US" dirty="0" smtClean="0"/>
              <a:t>To reproduce the background effects on this slide, do the following:</a:t>
            </a:r>
          </a:p>
          <a:p>
            <a:pPr marL="232909" indent="-232909" defTabSz="931637">
              <a:buFont typeface="+mj-lt"/>
              <a:buAutoNum type="arabicPeriod"/>
              <a:defRPr/>
            </a:pPr>
            <a:r>
              <a:rPr lang="en-US" dirty="0" smtClean="0"/>
              <a:t>On</a:t>
            </a:r>
            <a:r>
              <a:rPr lang="en-US" baseline="0" dirty="0" smtClean="0"/>
              <a:t> the </a:t>
            </a:r>
            <a:r>
              <a:rPr lang="en-US" b="1" baseline="0" dirty="0" smtClean="0"/>
              <a:t>Design</a:t>
            </a:r>
            <a:r>
              <a:rPr lang="en-US" baseline="0" dirty="0" smtClean="0"/>
              <a:t> tab, in the </a:t>
            </a:r>
            <a:r>
              <a:rPr lang="en-US" b="1" baseline="0" dirty="0" smtClean="0"/>
              <a:t>Background</a:t>
            </a:r>
            <a:r>
              <a:rPr lang="en-US" baseline="0" dirty="0" smtClean="0"/>
              <a:t> group, click the </a:t>
            </a:r>
            <a:r>
              <a:rPr lang="en-US" b="1" baseline="0" dirty="0" smtClean="0"/>
              <a:t>Format</a:t>
            </a:r>
            <a:r>
              <a:rPr lang="en-US" baseline="0" dirty="0" smtClean="0"/>
              <a:t> </a:t>
            </a:r>
            <a:r>
              <a:rPr lang="en-US" b="1" baseline="0" dirty="0" smtClean="0"/>
              <a:t>Background</a:t>
            </a:r>
            <a:r>
              <a:rPr lang="en-US" baseline="0" dirty="0" smtClean="0"/>
              <a:t> dialog box launcher. In the </a:t>
            </a:r>
            <a:r>
              <a:rPr lang="en-US" b="1" baseline="0" dirty="0" smtClean="0"/>
              <a:t>Format</a:t>
            </a:r>
            <a:r>
              <a:rPr lang="en-US" baseline="0" dirty="0" smtClean="0"/>
              <a:t> </a:t>
            </a:r>
            <a:r>
              <a:rPr lang="en-US" b="1" baseline="0" dirty="0" smtClean="0"/>
              <a:t>Background</a:t>
            </a:r>
            <a:r>
              <a:rPr lang="en-US" baseline="0" dirty="0" smtClean="0"/>
              <a:t> dialog box, click </a:t>
            </a:r>
            <a:r>
              <a:rPr lang="en-US" b="1" baseline="0" dirty="0" smtClean="0"/>
              <a:t>Fill</a:t>
            </a:r>
            <a:r>
              <a:rPr lang="en-US" baseline="0" dirty="0" smtClean="0"/>
              <a:t> in the left pane, and in the </a:t>
            </a:r>
            <a:r>
              <a:rPr lang="en-US" b="1" baseline="0" dirty="0" smtClean="0"/>
              <a:t>Fill</a:t>
            </a:r>
            <a:r>
              <a:rPr lang="en-US" baseline="0" dirty="0" smtClean="0"/>
              <a:t> pane, click </a:t>
            </a:r>
            <a:r>
              <a:rPr lang="en-US" b="1" baseline="0" dirty="0" smtClean="0"/>
              <a:t>Picture or texture fill</a:t>
            </a:r>
            <a:r>
              <a:rPr lang="en-US" baseline="0" dirty="0" smtClean="0"/>
              <a:t>. Also in the </a:t>
            </a:r>
            <a:r>
              <a:rPr lang="en-US" b="1" baseline="0" dirty="0" smtClean="0"/>
              <a:t>Fill</a:t>
            </a:r>
            <a:r>
              <a:rPr lang="en-US" baseline="0" dirty="0" smtClean="0"/>
              <a:t> pane, click </a:t>
            </a:r>
            <a:r>
              <a:rPr lang="en-US" b="1" baseline="0" dirty="0" smtClean="0"/>
              <a:t>Texture</a:t>
            </a:r>
            <a:r>
              <a:rPr lang="en-US" baseline="0" dirty="0" smtClean="0"/>
              <a:t>, and then click </a:t>
            </a:r>
            <a:r>
              <a:rPr lang="en-US" b="1" baseline="0" dirty="0" smtClean="0"/>
              <a:t>Canvas</a:t>
            </a:r>
            <a:r>
              <a:rPr lang="en-US" baseline="0" dirty="0" smtClean="0"/>
              <a:t> (first row, second option).</a:t>
            </a:r>
          </a:p>
          <a:p>
            <a:pPr marL="232909" indent="-232909" defTabSz="931637">
              <a:buFont typeface="+mj-lt"/>
              <a:buAutoNum type="arabicPeriod"/>
              <a:defRPr/>
            </a:pPr>
            <a:r>
              <a:rPr lang="en-US" baseline="0" dirty="0" smtClean="0"/>
              <a:t>Also in the </a:t>
            </a:r>
            <a:r>
              <a:rPr lang="en-US" b="1" baseline="0" dirty="0" smtClean="0"/>
              <a:t>Format Background </a:t>
            </a:r>
            <a:r>
              <a:rPr lang="en-US" baseline="0" dirty="0" smtClean="0"/>
              <a:t>dialog box, click </a:t>
            </a:r>
            <a:r>
              <a:rPr lang="en-US" b="1" baseline="0" dirty="0" smtClean="0"/>
              <a:t>Picture Corrections </a:t>
            </a:r>
            <a:r>
              <a:rPr lang="en-US" baseline="0" dirty="0" smtClean="0"/>
              <a:t>in the left pane, and in the </a:t>
            </a:r>
            <a:r>
              <a:rPr lang="en-US" b="1" baseline="0" dirty="0" smtClean="0"/>
              <a:t>Picture Corrections </a:t>
            </a:r>
            <a:r>
              <a:rPr lang="en-US" baseline="0" dirty="0" smtClean="0"/>
              <a:t>pane, under </a:t>
            </a:r>
            <a:r>
              <a:rPr lang="en-US" b="1" baseline="0" dirty="0" smtClean="0"/>
              <a:t>Brightness and Contrast</a:t>
            </a:r>
            <a:r>
              <a:rPr lang="en-US" baseline="0" dirty="0" smtClean="0"/>
              <a:t>, in the </a:t>
            </a:r>
            <a:r>
              <a:rPr lang="en-US" b="1" baseline="0" dirty="0" smtClean="0"/>
              <a:t>Brightness</a:t>
            </a:r>
            <a:r>
              <a:rPr lang="en-US" baseline="0" dirty="0" smtClean="0"/>
              <a:t> box, enter </a:t>
            </a:r>
            <a:r>
              <a:rPr lang="en-US" b="1" baseline="0" dirty="0" smtClean="0"/>
              <a:t>-15%</a:t>
            </a:r>
            <a:r>
              <a:rPr lang="en-US" b="0" baseline="0" dirty="0" smtClean="0"/>
              <a:t>.</a:t>
            </a:r>
            <a:endParaRPr lang="en-US" b="0" dirty="0" smtClean="0"/>
          </a:p>
          <a:p>
            <a:pPr defTabSz="931637">
              <a:defRPr/>
            </a:pPr>
            <a:endParaRPr lang="en-US" baseline="0" dirty="0" smtClean="0"/>
          </a:p>
          <a:p>
            <a:pPr defTabSz="931637">
              <a:defRPr/>
            </a:pPr>
            <a:endParaRPr lang="en-US" baseline="0" dirty="0" smtClean="0"/>
          </a:p>
          <a:p>
            <a:pPr defTabSz="931637">
              <a:defRPr/>
            </a:pPr>
            <a:r>
              <a:rPr lang="en-US" baseline="0" dirty="0" smtClean="0"/>
              <a:t>To reproduce the picture effects on this slide, do the following:</a:t>
            </a:r>
          </a:p>
          <a:p>
            <a:pPr marL="232909" indent="-232909" defTabSz="931637">
              <a:buFont typeface="+mj-lt"/>
              <a:buAutoNum type="arabicPeriod"/>
              <a:defRPr/>
            </a:pPr>
            <a:r>
              <a:rPr lang="en-US" baseline="0" dirty="0" smtClean="0"/>
              <a:t>On the </a:t>
            </a:r>
            <a:r>
              <a:rPr lang="en-US" b="1" baseline="0" dirty="0" smtClean="0"/>
              <a:t>Home</a:t>
            </a:r>
            <a:r>
              <a:rPr lang="en-US" baseline="0" dirty="0" smtClean="0"/>
              <a:t> tab, in the </a:t>
            </a:r>
            <a:r>
              <a:rPr lang="en-US" b="1" baseline="0" dirty="0" smtClean="0"/>
              <a:t>Slides</a:t>
            </a:r>
            <a:r>
              <a:rPr lang="en-US" baseline="0" dirty="0" smtClean="0"/>
              <a:t> group, click </a:t>
            </a:r>
            <a:r>
              <a:rPr lang="en-US" b="1" baseline="0" dirty="0" smtClean="0"/>
              <a:t>Layout</a:t>
            </a:r>
            <a:r>
              <a:rPr lang="en-US" baseline="0" dirty="0" smtClean="0"/>
              <a:t>, and then click </a:t>
            </a:r>
            <a:r>
              <a:rPr lang="en-US" b="1" baseline="0" dirty="0" smtClean="0"/>
              <a:t>Blank</a:t>
            </a:r>
            <a:r>
              <a:rPr lang="en-US" baseline="0" dirty="0" smtClean="0"/>
              <a:t>.</a:t>
            </a:r>
          </a:p>
          <a:p>
            <a:pPr marL="232909" indent="-232909" defTabSz="931637">
              <a:buFont typeface="+mj-lt"/>
              <a:buAutoNum type="arabicPeriod"/>
              <a:defRPr/>
            </a:pPr>
            <a:r>
              <a:rPr lang="en-US" baseline="0" dirty="0" smtClean="0"/>
              <a:t>On the </a:t>
            </a:r>
            <a:r>
              <a:rPr lang="en-US" b="1" baseline="0" dirty="0" smtClean="0"/>
              <a:t>Insert</a:t>
            </a:r>
            <a:r>
              <a:rPr lang="en-US" baseline="0" dirty="0" smtClean="0"/>
              <a:t> tab, in the </a:t>
            </a:r>
            <a:r>
              <a:rPr lang="en-US" b="1" baseline="0" dirty="0" smtClean="0"/>
              <a:t>Illustrations</a:t>
            </a:r>
            <a:r>
              <a:rPr lang="en-US" baseline="0" dirty="0" smtClean="0"/>
              <a:t> group, click </a:t>
            </a:r>
            <a:r>
              <a:rPr lang="en-US" b="1" baseline="0" dirty="0" smtClean="0"/>
              <a:t>Shapes</a:t>
            </a:r>
            <a:r>
              <a:rPr lang="en-US" baseline="0" dirty="0" smtClean="0"/>
              <a:t>, and then under </a:t>
            </a:r>
            <a:r>
              <a:rPr lang="en-US" b="1" baseline="0" dirty="0" smtClean="0"/>
              <a:t>Basic Shapes </a:t>
            </a:r>
            <a:r>
              <a:rPr lang="en-US" baseline="0" dirty="0" smtClean="0"/>
              <a:t>click </a:t>
            </a:r>
            <a:r>
              <a:rPr lang="en-US" b="1" baseline="0" dirty="0" smtClean="0"/>
              <a:t>Oval</a:t>
            </a:r>
            <a:r>
              <a:rPr lang="en-US" b="0" baseline="0" dirty="0" smtClean="0"/>
              <a:t>. </a:t>
            </a:r>
          </a:p>
          <a:p>
            <a:pPr marL="232909" indent="-232909" defTabSz="931637">
              <a:buFont typeface="+mj-lt"/>
              <a:buAutoNum type="arabicPeriod"/>
              <a:defRPr/>
            </a:pPr>
            <a:r>
              <a:rPr lang="en-US" b="0" baseline="0" dirty="0" smtClean="0"/>
              <a:t>On the slide, drag to draw an oval.</a:t>
            </a:r>
          </a:p>
          <a:p>
            <a:pPr marL="232909" indent="-232909" defTabSz="931637">
              <a:buFont typeface="+mj-lt"/>
              <a:buAutoNum type="arabicPeriod"/>
              <a:defRPr/>
            </a:pPr>
            <a:r>
              <a:rPr lang="en-US" b="0" baseline="0" dirty="0" smtClean="0"/>
              <a:t>Select the oval. Under </a:t>
            </a:r>
            <a:r>
              <a:rPr lang="en-US" b="1" baseline="0" dirty="0" smtClean="0"/>
              <a:t>Drawing Tools</a:t>
            </a:r>
            <a:r>
              <a:rPr lang="en-US" b="0" baseline="0" dirty="0" smtClean="0"/>
              <a:t>, on the </a:t>
            </a:r>
            <a:r>
              <a:rPr lang="en-US" b="1" baseline="0" dirty="0" smtClean="0"/>
              <a:t>Format</a:t>
            </a:r>
            <a:r>
              <a:rPr lang="en-US" b="0" baseline="0" dirty="0" smtClean="0"/>
              <a:t> tab, in the </a:t>
            </a:r>
            <a:r>
              <a:rPr lang="en-US" b="1" baseline="0" dirty="0" smtClean="0"/>
              <a:t>Shape Styles </a:t>
            </a:r>
            <a:r>
              <a:rPr lang="en-US" b="0" baseline="0" dirty="0" smtClean="0"/>
              <a:t>group, click the </a:t>
            </a:r>
            <a:r>
              <a:rPr lang="en-US" b="1" baseline="0" dirty="0" smtClean="0"/>
              <a:t>Format Shape </a:t>
            </a:r>
            <a:r>
              <a:rPr lang="en-US" b="0" baseline="0" dirty="0" smtClean="0"/>
              <a:t>dialog box launcher. In the </a:t>
            </a:r>
            <a:r>
              <a:rPr lang="en-US" b="1" baseline="0" dirty="0" smtClean="0"/>
              <a:t>Format Shape </a:t>
            </a:r>
            <a:r>
              <a:rPr lang="en-US" b="0" baseline="0" dirty="0" smtClean="0"/>
              <a:t>dialog box, click </a:t>
            </a:r>
            <a:r>
              <a:rPr lang="en-US" b="1" baseline="0" dirty="0" smtClean="0"/>
              <a:t>Fill</a:t>
            </a:r>
            <a:r>
              <a:rPr lang="en-US" b="0" baseline="0" dirty="0" smtClean="0"/>
              <a:t> in the left pane, in the </a:t>
            </a:r>
            <a:r>
              <a:rPr lang="en-US" b="1" baseline="0" dirty="0" smtClean="0"/>
              <a:t>Fill</a:t>
            </a:r>
            <a:r>
              <a:rPr lang="en-US" b="0" baseline="0" dirty="0" smtClean="0"/>
              <a:t> pane, click </a:t>
            </a:r>
            <a:r>
              <a:rPr lang="en-US" b="1" baseline="0" dirty="0" smtClean="0"/>
              <a:t>Solid fill</a:t>
            </a:r>
            <a:r>
              <a:rPr lang="en-US" b="0" baseline="0" dirty="0" smtClean="0"/>
              <a:t>, and then do the following:</a:t>
            </a:r>
          </a:p>
          <a:p>
            <a:pPr marL="698727" lvl="1" indent="-232909" defTabSz="931637">
              <a:buFont typeface="Arial" pitchFamily="34" charset="0"/>
              <a:buChar char="•"/>
              <a:defRPr/>
            </a:pPr>
            <a:r>
              <a:rPr lang="en-US" b="0" baseline="0" dirty="0" smtClean="0"/>
              <a:t>Click the button next to </a:t>
            </a:r>
            <a:r>
              <a:rPr lang="en-US" b="1" baseline="0" dirty="0" smtClean="0"/>
              <a:t>Color</a:t>
            </a:r>
            <a:r>
              <a:rPr lang="en-US" b="0" baseline="0" dirty="0" smtClean="0"/>
              <a:t> and then click </a:t>
            </a:r>
            <a:r>
              <a:rPr lang="en-US" b="1" baseline="0" dirty="0" smtClean="0"/>
              <a:t>White, Background 1</a:t>
            </a:r>
            <a:r>
              <a:rPr lang="en-US" b="0" baseline="0" dirty="0" smtClean="0"/>
              <a:t>.</a:t>
            </a:r>
          </a:p>
          <a:p>
            <a:pPr marL="698727" lvl="1" indent="-232909" defTabSz="931637">
              <a:buFont typeface="Arial" pitchFamily="34" charset="0"/>
              <a:buChar char="•"/>
              <a:defRPr/>
            </a:pPr>
            <a:r>
              <a:rPr lang="en-US" b="0" baseline="0" dirty="0" smtClean="0"/>
              <a:t>In the </a:t>
            </a:r>
            <a:r>
              <a:rPr lang="en-US" b="1" baseline="0" dirty="0" smtClean="0"/>
              <a:t>Transparency</a:t>
            </a:r>
            <a:r>
              <a:rPr lang="en-US" b="0" baseline="0" dirty="0" smtClean="0"/>
              <a:t> box, enter </a:t>
            </a:r>
            <a:r>
              <a:rPr lang="en-US" b="1" baseline="0" dirty="0" smtClean="0"/>
              <a:t>30%</a:t>
            </a:r>
            <a:r>
              <a:rPr lang="en-US" b="0" baseline="0" dirty="0" smtClean="0"/>
              <a:t>.</a:t>
            </a:r>
          </a:p>
          <a:p>
            <a:pPr marL="232909" indent="-232909" defTabSz="931637">
              <a:buFont typeface="+mj-lt"/>
              <a:buAutoNum type="arabicPeriod"/>
              <a:defRPr/>
            </a:pPr>
            <a:r>
              <a:rPr lang="en-US" b="0" baseline="0" dirty="0" smtClean="0"/>
              <a:t>Also in the </a:t>
            </a:r>
            <a:r>
              <a:rPr lang="en-US" b="1" baseline="0" dirty="0" smtClean="0"/>
              <a:t>Format Shape </a:t>
            </a:r>
            <a:r>
              <a:rPr lang="en-US" b="0" baseline="0" dirty="0" smtClean="0"/>
              <a:t>dialog box, click </a:t>
            </a:r>
            <a:r>
              <a:rPr lang="en-US" b="1" baseline="0" dirty="0" smtClean="0"/>
              <a:t>Line Color </a:t>
            </a:r>
            <a:r>
              <a:rPr lang="en-US" b="0" baseline="0" dirty="0" smtClean="0"/>
              <a:t>in the left pane, and in the </a:t>
            </a:r>
            <a:r>
              <a:rPr lang="en-US" b="1" baseline="0" dirty="0" smtClean="0"/>
              <a:t>Line Color </a:t>
            </a:r>
            <a:r>
              <a:rPr lang="en-US" b="0" baseline="0" dirty="0" smtClean="0"/>
              <a:t>pane, click </a:t>
            </a:r>
            <a:r>
              <a:rPr lang="en-US" b="1" baseline="0" dirty="0" smtClean="0"/>
              <a:t>No line</a:t>
            </a:r>
            <a:r>
              <a:rPr lang="en-US" b="0" baseline="0" dirty="0" smtClean="0"/>
              <a:t>.</a:t>
            </a:r>
          </a:p>
          <a:p>
            <a:pPr marL="232909" indent="-232909" defTabSz="931637">
              <a:buFont typeface="+mj-lt"/>
              <a:buAutoNum type="arabicPeriod"/>
              <a:defRPr/>
            </a:pPr>
            <a:r>
              <a:rPr lang="en-US" b="0" baseline="0" dirty="0" smtClean="0"/>
              <a:t>Also in the </a:t>
            </a:r>
            <a:r>
              <a:rPr lang="en-US" b="1" baseline="0" dirty="0" smtClean="0"/>
              <a:t>Format Shape </a:t>
            </a:r>
            <a:r>
              <a:rPr lang="en-US" b="0" baseline="0" dirty="0" smtClean="0"/>
              <a:t>dialog box, click </a:t>
            </a:r>
            <a:r>
              <a:rPr lang="en-US" b="1" baseline="0" dirty="0" smtClean="0"/>
              <a:t>Glow and Soft Edges</a:t>
            </a:r>
            <a:r>
              <a:rPr lang="en-US" b="0" baseline="0" dirty="0" smtClean="0"/>
              <a:t> in the left pane, and in the </a:t>
            </a:r>
            <a:r>
              <a:rPr lang="en-US" b="1" baseline="0" dirty="0" smtClean="0"/>
              <a:t>Glow and Soft Edges </a:t>
            </a:r>
            <a:r>
              <a:rPr lang="en-US" b="0" baseline="0" dirty="0" smtClean="0"/>
              <a:t>pane, under </a:t>
            </a:r>
            <a:r>
              <a:rPr lang="en-US" b="1" baseline="0" dirty="0" smtClean="0"/>
              <a:t>Soft Edges</a:t>
            </a:r>
            <a:r>
              <a:rPr lang="en-US" b="0" baseline="0" dirty="0" smtClean="0"/>
              <a:t>, in the </a:t>
            </a:r>
            <a:r>
              <a:rPr lang="en-US" b="1" baseline="0" dirty="0" smtClean="0"/>
              <a:t>Size</a:t>
            </a:r>
            <a:r>
              <a:rPr lang="en-US" b="0" baseline="0" dirty="0" smtClean="0"/>
              <a:t> box enter </a:t>
            </a:r>
            <a:r>
              <a:rPr lang="en-US" b="1" baseline="0" dirty="0" smtClean="0"/>
              <a:t>25 pt</a:t>
            </a:r>
            <a:r>
              <a:rPr lang="en-US" b="0" baseline="0" dirty="0" smtClean="0"/>
              <a:t>.</a:t>
            </a:r>
          </a:p>
          <a:p>
            <a:pPr marL="232909" indent="-232909" defTabSz="931637">
              <a:buFont typeface="+mj-lt"/>
              <a:buAutoNum type="arabicPeriod"/>
              <a:defRPr/>
            </a:pPr>
            <a:r>
              <a:rPr lang="en-US" b="0" baseline="0" dirty="0" smtClean="0"/>
              <a:t>Also in the </a:t>
            </a:r>
            <a:r>
              <a:rPr lang="en-US" b="1" baseline="0" dirty="0" smtClean="0"/>
              <a:t>Format</a:t>
            </a:r>
            <a:r>
              <a:rPr lang="en-US" b="0" baseline="0" dirty="0" smtClean="0"/>
              <a:t> </a:t>
            </a:r>
            <a:r>
              <a:rPr lang="en-US" b="1" baseline="0" dirty="0" smtClean="0"/>
              <a:t>Shape</a:t>
            </a:r>
            <a:r>
              <a:rPr lang="en-US" b="0" baseline="0" dirty="0" smtClean="0"/>
              <a:t> dialog box, click </a:t>
            </a:r>
            <a:r>
              <a:rPr lang="en-US" b="1" baseline="0" dirty="0" smtClean="0"/>
              <a:t>Size</a:t>
            </a:r>
            <a:r>
              <a:rPr lang="en-US" b="0" baseline="0" dirty="0" smtClean="0"/>
              <a:t> in the left pane, and in the </a:t>
            </a:r>
            <a:r>
              <a:rPr lang="en-US" b="1" baseline="0" dirty="0" smtClean="0"/>
              <a:t>Size</a:t>
            </a:r>
            <a:r>
              <a:rPr lang="en-US" b="0" baseline="0" dirty="0" smtClean="0"/>
              <a:t> pane, under </a:t>
            </a:r>
            <a:r>
              <a:rPr lang="en-US" b="1" baseline="0" dirty="0" smtClean="0"/>
              <a:t>Size and rotate</a:t>
            </a:r>
            <a:r>
              <a:rPr lang="en-US" b="0" baseline="0" dirty="0" smtClean="0"/>
              <a:t>, do the following:</a:t>
            </a:r>
          </a:p>
          <a:p>
            <a:pPr marL="698727" lvl="1" indent="-232909" defTabSz="931637">
              <a:buFont typeface="Arial" pitchFamily="34" charset="0"/>
              <a:buChar char="•"/>
              <a:defRPr/>
            </a:pPr>
            <a:r>
              <a:rPr lang="en-US" b="0" baseline="0" dirty="0" smtClean="0"/>
              <a:t>In the </a:t>
            </a:r>
            <a:r>
              <a:rPr lang="en-US" b="1" baseline="0" dirty="0" smtClean="0"/>
              <a:t>Height</a:t>
            </a:r>
            <a:r>
              <a:rPr lang="en-US" b="0" baseline="0" dirty="0" smtClean="0"/>
              <a:t> box, enter </a:t>
            </a:r>
            <a:r>
              <a:rPr lang="en-US" b="1" baseline="0" dirty="0" smtClean="0"/>
              <a:t>5.71”.</a:t>
            </a:r>
          </a:p>
          <a:p>
            <a:pPr marL="698727" lvl="1" indent="-232909" defTabSz="931637">
              <a:buFont typeface="Arial" pitchFamily="34" charset="0"/>
              <a:buChar char="•"/>
              <a:defRPr/>
            </a:pPr>
            <a:r>
              <a:rPr lang="en-US" b="0" baseline="0" dirty="0" smtClean="0"/>
              <a:t>In the </a:t>
            </a:r>
            <a:r>
              <a:rPr lang="en-US" b="1" baseline="0" dirty="0" smtClean="0"/>
              <a:t>Width</a:t>
            </a:r>
            <a:r>
              <a:rPr lang="en-US" b="0" baseline="0" dirty="0" smtClean="0"/>
              <a:t> box, enter </a:t>
            </a:r>
            <a:r>
              <a:rPr lang="en-US" b="1" baseline="0" dirty="0" smtClean="0"/>
              <a:t>7.83”</a:t>
            </a:r>
            <a:r>
              <a:rPr lang="en-US" b="0" baseline="0" dirty="0" smtClean="0"/>
              <a:t>.</a:t>
            </a:r>
          </a:p>
          <a:p>
            <a:pPr marL="698727" lvl="1" indent="-232909" defTabSz="931637">
              <a:buFont typeface="Arial" pitchFamily="34" charset="0"/>
              <a:buChar char="•"/>
              <a:defRPr/>
            </a:pPr>
            <a:r>
              <a:rPr lang="en-US" b="0" baseline="0" dirty="0" smtClean="0"/>
              <a:t>In the </a:t>
            </a:r>
            <a:r>
              <a:rPr lang="en-US" b="1" baseline="0" dirty="0" smtClean="0"/>
              <a:t>Rotation</a:t>
            </a:r>
            <a:r>
              <a:rPr lang="en-US" b="0" baseline="0" dirty="0" smtClean="0"/>
              <a:t> box, enter </a:t>
            </a:r>
            <a:r>
              <a:rPr lang="en-US" b="1" baseline="0" dirty="0" smtClean="0"/>
              <a:t>350°.</a:t>
            </a:r>
          </a:p>
          <a:p>
            <a:pPr marL="232909" indent="-232909" defTabSz="931637">
              <a:buFont typeface="+mj-lt"/>
              <a:buAutoNum type="arabicPeriod"/>
              <a:defRPr/>
            </a:pPr>
            <a:r>
              <a:rPr lang="en-US" baseline="0" dirty="0" smtClean="0"/>
              <a:t>Select the oval. On the </a:t>
            </a:r>
            <a:r>
              <a:rPr lang="en-US" b="1" baseline="0" dirty="0" smtClean="0"/>
              <a:t>Home</a:t>
            </a:r>
            <a:r>
              <a:rPr lang="en-US" baseline="0" dirty="0" smtClean="0"/>
              <a:t> tab, in the </a:t>
            </a:r>
            <a:r>
              <a:rPr lang="en-US" b="1" baseline="0" dirty="0" smtClean="0"/>
              <a:t>Drawing</a:t>
            </a:r>
            <a:r>
              <a:rPr lang="en-US" baseline="0" dirty="0" smtClean="0"/>
              <a:t> group, click </a:t>
            </a:r>
            <a:r>
              <a:rPr lang="en-US" b="1" baseline="0" dirty="0" smtClean="0"/>
              <a:t>Arrange</a:t>
            </a:r>
            <a:r>
              <a:rPr lang="en-US" baseline="0" dirty="0" smtClean="0"/>
              <a:t>, point to </a:t>
            </a:r>
            <a:r>
              <a:rPr lang="en-US" b="1" baseline="0" dirty="0" smtClean="0"/>
              <a:t>Align</a:t>
            </a:r>
            <a:r>
              <a:rPr lang="en-US" baseline="0" dirty="0" smtClean="0"/>
              <a:t>, and then do the following:</a:t>
            </a:r>
          </a:p>
          <a:p>
            <a:pPr marL="698727" lvl="1" indent="-232909" defTabSz="931637">
              <a:buFont typeface="+mj-lt"/>
              <a:buAutoNum type="arabicPeriod"/>
              <a:defRPr/>
            </a:pPr>
            <a:r>
              <a:rPr lang="en-US" baseline="0" dirty="0" smtClean="0"/>
              <a:t>Click </a:t>
            </a:r>
            <a:r>
              <a:rPr lang="en-US" b="1" baseline="0" dirty="0" smtClean="0"/>
              <a:t>Align Middle</a:t>
            </a:r>
            <a:r>
              <a:rPr lang="en-US" baseline="0" dirty="0" smtClean="0"/>
              <a:t>.</a:t>
            </a:r>
          </a:p>
          <a:p>
            <a:pPr marL="698727" lvl="1" indent="-232909" defTabSz="931637">
              <a:buFont typeface="+mj-lt"/>
              <a:buAutoNum type="arabicPeriod"/>
              <a:defRPr/>
            </a:pPr>
            <a:r>
              <a:rPr lang="en-US" baseline="0" dirty="0" smtClean="0"/>
              <a:t>Click </a:t>
            </a:r>
            <a:r>
              <a:rPr lang="en-US" b="1" baseline="0" dirty="0" smtClean="0"/>
              <a:t>Align Center</a:t>
            </a:r>
            <a:r>
              <a:rPr lang="en-US" baseline="0" dirty="0" smtClean="0"/>
              <a:t>.</a:t>
            </a:r>
          </a:p>
          <a:p>
            <a:pPr marL="232909" indent="-232909" defTabSz="931637">
              <a:buFont typeface="+mj-lt"/>
              <a:buAutoNum type="arabicPeriod"/>
              <a:defRPr/>
            </a:pPr>
            <a:r>
              <a:rPr lang="en-US" baseline="0" dirty="0" smtClean="0"/>
              <a:t>On the </a:t>
            </a:r>
            <a:r>
              <a:rPr lang="en-US" b="1" baseline="0" dirty="0" smtClean="0"/>
              <a:t>Insert</a:t>
            </a:r>
            <a:r>
              <a:rPr lang="en-US" baseline="0" dirty="0" smtClean="0"/>
              <a:t> tab, in the </a:t>
            </a:r>
            <a:r>
              <a:rPr lang="en-US" b="1" baseline="0" dirty="0" smtClean="0"/>
              <a:t>Images</a:t>
            </a:r>
            <a:r>
              <a:rPr lang="en-US" baseline="0" dirty="0" smtClean="0"/>
              <a:t> group, click </a:t>
            </a:r>
            <a:r>
              <a:rPr lang="en-US" b="1" baseline="0" dirty="0" smtClean="0"/>
              <a:t>Picture</a:t>
            </a:r>
            <a:r>
              <a:rPr lang="en-US" baseline="0" dirty="0" smtClean="0"/>
              <a:t>. </a:t>
            </a:r>
            <a:r>
              <a:rPr lang="en-US" dirty="0"/>
              <a:t>In the </a:t>
            </a:r>
            <a:r>
              <a:rPr lang="en-US" b="1" dirty="0"/>
              <a:t>Insert Picture </a:t>
            </a:r>
            <a:r>
              <a:rPr lang="en-US" dirty="0"/>
              <a:t>dialog box, select a picture and then click </a:t>
            </a:r>
            <a:r>
              <a:rPr lang="en-US" b="1" dirty="0"/>
              <a:t>Insert</a:t>
            </a:r>
            <a:r>
              <a:rPr lang="en-US" dirty="0"/>
              <a:t>.</a:t>
            </a:r>
          </a:p>
          <a:p>
            <a:pPr marL="232909" indent="-232909">
              <a:buFont typeface="+mj-lt"/>
              <a:buAutoNum type="arabicPeriod"/>
            </a:pPr>
            <a:r>
              <a:rPr lang="en-US" dirty="0"/>
              <a:t>Under </a:t>
            </a:r>
            <a:r>
              <a:rPr lang="en-US" b="1" dirty="0"/>
              <a:t>Picture</a:t>
            </a:r>
            <a:r>
              <a:rPr lang="en-US" dirty="0"/>
              <a:t> </a:t>
            </a:r>
            <a:r>
              <a:rPr lang="en-US" b="1" dirty="0"/>
              <a:t>Tools</a:t>
            </a:r>
            <a:r>
              <a:rPr lang="en-US" dirty="0"/>
              <a:t>, on the </a:t>
            </a:r>
            <a:r>
              <a:rPr lang="en-US" b="1" dirty="0"/>
              <a:t>Format</a:t>
            </a:r>
            <a:r>
              <a:rPr lang="en-US" dirty="0"/>
              <a:t> tab, in the </a:t>
            </a:r>
            <a:r>
              <a:rPr lang="en-US" b="1" dirty="0"/>
              <a:t>Size</a:t>
            </a:r>
            <a:r>
              <a:rPr lang="en-US" dirty="0"/>
              <a:t> group, click the </a:t>
            </a:r>
            <a:r>
              <a:rPr lang="en-US" b="1" dirty="0"/>
              <a:t>Size and Position</a:t>
            </a:r>
            <a:r>
              <a:rPr lang="en-US" dirty="0"/>
              <a:t> dialog box launcher. In the </a:t>
            </a:r>
            <a:r>
              <a:rPr lang="en-US" b="1" dirty="0"/>
              <a:t>Format Picture </a:t>
            </a:r>
            <a:r>
              <a:rPr lang="en-US" dirty="0"/>
              <a:t>dialog box, resize or crop the image so that the height is set to </a:t>
            </a:r>
            <a:r>
              <a:rPr lang="en-US" b="1" dirty="0"/>
              <a:t>4.0”</a:t>
            </a:r>
            <a:r>
              <a:rPr lang="en-US" dirty="0"/>
              <a:t> and the width</a:t>
            </a:r>
            <a:r>
              <a:rPr lang="en-US" b="1" dirty="0"/>
              <a:t> </a:t>
            </a:r>
            <a:r>
              <a:rPr lang="en-US" dirty="0"/>
              <a:t>is set to </a:t>
            </a:r>
            <a:r>
              <a:rPr lang="en-US" b="1" dirty="0"/>
              <a:t>6.0”</a:t>
            </a:r>
            <a:r>
              <a:rPr lang="en-US" dirty="0"/>
              <a:t>. </a:t>
            </a:r>
          </a:p>
          <a:p>
            <a:pPr marL="640500" lvl="1" indent="-174683">
              <a:buFont typeface="Arial" pitchFamily="34" charset="0"/>
              <a:buChar char="•"/>
            </a:pPr>
            <a:r>
              <a:rPr lang="en-US" dirty="0"/>
              <a:t>To crop the picture, click </a:t>
            </a:r>
            <a:r>
              <a:rPr lang="en-US" b="1" dirty="0"/>
              <a:t>Crop</a:t>
            </a:r>
            <a:r>
              <a:rPr lang="en-US" dirty="0"/>
              <a:t> in the left pane, and in the </a:t>
            </a:r>
            <a:r>
              <a:rPr lang="en-US" b="1" dirty="0"/>
              <a:t>Crop</a:t>
            </a:r>
            <a:r>
              <a:rPr lang="en-US" dirty="0"/>
              <a:t> pane, under </a:t>
            </a:r>
            <a:r>
              <a:rPr lang="en-US" b="1" dirty="0"/>
              <a:t>Crop position</a:t>
            </a:r>
            <a:r>
              <a:rPr lang="en-US" dirty="0"/>
              <a:t>, enter values into the </a:t>
            </a:r>
            <a:r>
              <a:rPr lang="en-US" b="1" dirty="0"/>
              <a:t>Height</a:t>
            </a:r>
            <a:r>
              <a:rPr lang="en-US" dirty="0"/>
              <a:t>, </a:t>
            </a:r>
            <a:r>
              <a:rPr lang="en-US" b="1" dirty="0"/>
              <a:t>Width</a:t>
            </a:r>
            <a:r>
              <a:rPr lang="en-US" dirty="0"/>
              <a:t>, </a:t>
            </a:r>
            <a:r>
              <a:rPr lang="en-US" b="1" dirty="0"/>
              <a:t>Left</a:t>
            </a:r>
            <a:r>
              <a:rPr lang="en-US" dirty="0"/>
              <a:t>, and </a:t>
            </a:r>
            <a:r>
              <a:rPr lang="en-US" b="1" dirty="0"/>
              <a:t>Top</a:t>
            </a:r>
            <a:r>
              <a:rPr lang="en-US" dirty="0"/>
              <a:t> boxes. </a:t>
            </a:r>
          </a:p>
          <a:p>
            <a:pPr marL="640500" lvl="1" indent="-174683">
              <a:buFont typeface="Arial" pitchFamily="34" charset="0"/>
              <a:buChar char="•"/>
            </a:pPr>
            <a:r>
              <a:rPr lang="en-US" dirty="0"/>
              <a:t>To resize the picture, click </a:t>
            </a:r>
            <a:r>
              <a:rPr lang="en-US" b="1" dirty="0"/>
              <a:t>Size</a:t>
            </a:r>
            <a:r>
              <a:rPr lang="en-US" dirty="0"/>
              <a:t> in the left pane, and in the </a:t>
            </a:r>
            <a:r>
              <a:rPr lang="en-US" b="1" dirty="0"/>
              <a:t>Size</a:t>
            </a:r>
            <a:r>
              <a:rPr lang="en-US" dirty="0"/>
              <a:t> pane, under </a:t>
            </a:r>
            <a:r>
              <a:rPr lang="en-US" b="1" dirty="0"/>
              <a:t>Size and rotate</a:t>
            </a:r>
            <a:r>
              <a:rPr lang="en-US" dirty="0"/>
              <a:t>, enter values into the </a:t>
            </a:r>
            <a:r>
              <a:rPr lang="en-US" b="1" dirty="0"/>
              <a:t>Height</a:t>
            </a:r>
            <a:r>
              <a:rPr lang="en-US" dirty="0"/>
              <a:t> and </a:t>
            </a:r>
            <a:r>
              <a:rPr lang="en-US" b="1" dirty="0"/>
              <a:t>Width</a:t>
            </a:r>
            <a:r>
              <a:rPr lang="en-US" dirty="0"/>
              <a:t> boxes.</a:t>
            </a:r>
          </a:p>
          <a:p>
            <a:pPr marL="232909" indent="-232909" defTabSz="931637">
              <a:buFont typeface="+mj-lt"/>
              <a:buAutoNum type="arabicPeriod"/>
              <a:defRPr/>
            </a:pPr>
            <a:r>
              <a:rPr lang="en-US" dirty="0"/>
              <a:t>Also in the </a:t>
            </a:r>
            <a:r>
              <a:rPr lang="en-US" b="1" dirty="0"/>
              <a:t>Format</a:t>
            </a:r>
            <a:r>
              <a:rPr lang="en-US" dirty="0"/>
              <a:t> </a:t>
            </a:r>
            <a:r>
              <a:rPr lang="en-US" b="1" dirty="0"/>
              <a:t>Picture</a:t>
            </a:r>
            <a:r>
              <a:rPr lang="en-US" dirty="0"/>
              <a:t> dialog box, click </a:t>
            </a:r>
            <a:r>
              <a:rPr lang="en-US" b="1" dirty="0"/>
              <a:t>Shadow</a:t>
            </a:r>
            <a:r>
              <a:rPr lang="en-US" dirty="0"/>
              <a:t> in the left pane, and in the </a:t>
            </a:r>
            <a:r>
              <a:rPr lang="en-US" b="1" dirty="0"/>
              <a:t>Shadow</a:t>
            </a:r>
            <a:r>
              <a:rPr lang="en-US" dirty="0"/>
              <a:t> pane, click </a:t>
            </a:r>
            <a:r>
              <a:rPr lang="en-US" b="1" dirty="0"/>
              <a:t>Presets</a:t>
            </a:r>
            <a:r>
              <a:rPr lang="en-US" dirty="0"/>
              <a:t>, and then under </a:t>
            </a:r>
            <a:r>
              <a:rPr lang="en-US" b="1" dirty="0"/>
              <a:t>Outer</a:t>
            </a:r>
            <a:r>
              <a:rPr lang="en-US" dirty="0"/>
              <a:t> click </a:t>
            </a:r>
            <a:r>
              <a:rPr lang="en-US" b="1" dirty="0"/>
              <a:t>Offset Center</a:t>
            </a:r>
            <a:r>
              <a:rPr lang="en-US" dirty="0"/>
              <a:t>.</a:t>
            </a:r>
          </a:p>
          <a:p>
            <a:pPr marL="232909" indent="-232909" defTabSz="931637">
              <a:buFont typeface="+mj-lt"/>
              <a:buAutoNum type="arabicPeriod"/>
              <a:defRPr/>
            </a:pPr>
            <a:r>
              <a:rPr lang="en-US" dirty="0"/>
              <a:t>Also in the </a:t>
            </a:r>
            <a:r>
              <a:rPr lang="en-US" b="1" dirty="0"/>
              <a:t>Format Picture </a:t>
            </a:r>
            <a:r>
              <a:rPr lang="en-US" dirty="0"/>
              <a:t>dialog box, click </a:t>
            </a:r>
            <a:r>
              <a:rPr lang="en-US" b="1" dirty="0"/>
              <a:t>Artistic Effects </a:t>
            </a:r>
            <a:r>
              <a:rPr lang="en-US" dirty="0"/>
              <a:t>in the left pane, and in the </a:t>
            </a:r>
            <a:r>
              <a:rPr lang="en-US" b="1" dirty="0"/>
              <a:t>Artistic Effects </a:t>
            </a:r>
            <a:r>
              <a:rPr lang="en-US" dirty="0"/>
              <a:t>pane, click the button next to </a:t>
            </a:r>
            <a:r>
              <a:rPr lang="en-US" b="1" dirty="0"/>
              <a:t>Artistic Effects</a:t>
            </a:r>
            <a:r>
              <a:rPr lang="en-US" dirty="0"/>
              <a:t>, and then click </a:t>
            </a:r>
            <a:r>
              <a:rPr lang="en-US" b="1" dirty="0"/>
              <a:t>Glow Diffused</a:t>
            </a:r>
            <a:r>
              <a:rPr lang="en-US" dirty="0"/>
              <a:t>. Also in the </a:t>
            </a:r>
            <a:r>
              <a:rPr lang="en-US" b="1" dirty="0"/>
              <a:t>Artistic Effects </a:t>
            </a:r>
            <a:r>
              <a:rPr lang="en-US" dirty="0"/>
              <a:t>pane, in the </a:t>
            </a:r>
            <a:r>
              <a:rPr lang="en-US" b="1" dirty="0"/>
              <a:t>Intensity</a:t>
            </a:r>
            <a:r>
              <a:rPr lang="en-US" dirty="0"/>
              <a:t> box, enter </a:t>
            </a:r>
            <a:r>
              <a:rPr lang="en-US" b="1" dirty="0"/>
              <a:t>1</a:t>
            </a:r>
            <a:r>
              <a:rPr lang="en-US" dirty="0"/>
              <a:t>.</a:t>
            </a:r>
          </a:p>
          <a:p>
            <a:pPr defTabSz="931637">
              <a:defRPr/>
            </a:pPr>
            <a:endParaRPr lang="en-US" baseline="0" dirty="0" smtClean="0"/>
          </a:p>
          <a:p>
            <a:pPr defTabSz="931637">
              <a:defRPr/>
            </a:pPr>
            <a:endParaRPr lang="en-US" baseline="0" dirty="0" smtClean="0"/>
          </a:p>
          <a:p>
            <a:pPr defTabSz="931637">
              <a:defRPr/>
            </a:pPr>
            <a:r>
              <a:rPr lang="en-US" baseline="0" dirty="0" smtClean="0"/>
              <a:t>To reproduce the shape effects on this slide, do the following:</a:t>
            </a:r>
          </a:p>
          <a:p>
            <a:pPr marL="232909" indent="-232909">
              <a:buAutoNum type="arabicPeriod"/>
            </a:pPr>
            <a:r>
              <a:rPr lang="en-US" baseline="0" dirty="0" smtClean="0"/>
              <a:t>On the </a:t>
            </a:r>
            <a:r>
              <a:rPr lang="en-US" b="1" baseline="0" dirty="0" smtClean="0"/>
              <a:t>Insert</a:t>
            </a:r>
            <a:r>
              <a:rPr lang="en-US" baseline="0" dirty="0" smtClean="0"/>
              <a:t> tab, in the </a:t>
            </a:r>
            <a:r>
              <a:rPr lang="en-US" b="1" baseline="0" dirty="0" smtClean="0"/>
              <a:t>Illustrations</a:t>
            </a:r>
            <a:r>
              <a:rPr lang="en-US" baseline="0" dirty="0" smtClean="0"/>
              <a:t> group, click </a:t>
            </a:r>
            <a:r>
              <a:rPr lang="en-US" b="1" baseline="0" dirty="0" smtClean="0"/>
              <a:t>Shape</a:t>
            </a:r>
            <a:r>
              <a:rPr lang="en-US" baseline="0" dirty="0" smtClean="0"/>
              <a:t>, and then under </a:t>
            </a:r>
            <a:r>
              <a:rPr lang="en-US" b="1" baseline="0" dirty="0" smtClean="0"/>
              <a:t>Flowchart</a:t>
            </a:r>
            <a:r>
              <a:rPr lang="en-US" baseline="0" dirty="0" smtClean="0"/>
              <a:t> click </a:t>
            </a:r>
            <a:r>
              <a:rPr lang="en-US" b="1" baseline="0" dirty="0" smtClean="0"/>
              <a:t>Preparation</a:t>
            </a:r>
            <a:r>
              <a:rPr lang="en-US" baseline="0" dirty="0" smtClean="0"/>
              <a:t>.</a:t>
            </a:r>
          </a:p>
          <a:p>
            <a:pPr marL="232909" indent="-232909">
              <a:buAutoNum type="arabicPeriod"/>
            </a:pPr>
            <a:r>
              <a:rPr lang="en-US" baseline="0" dirty="0" smtClean="0"/>
              <a:t>On the slide, drag to draw a hexagon.</a:t>
            </a:r>
          </a:p>
          <a:p>
            <a:pPr marL="232909" indent="-232909">
              <a:buAutoNum type="arabicPeriod"/>
            </a:pPr>
            <a:r>
              <a:rPr lang="en-US" baseline="0" dirty="0" smtClean="0"/>
              <a:t>Select the hexagon. Under </a:t>
            </a:r>
            <a:r>
              <a:rPr lang="en-US" b="1" baseline="0" dirty="0" smtClean="0"/>
              <a:t>Drawing Tools</a:t>
            </a:r>
            <a:r>
              <a:rPr lang="en-US" baseline="0" dirty="0" smtClean="0"/>
              <a:t>, on the </a:t>
            </a:r>
            <a:r>
              <a:rPr lang="en-US" b="1" baseline="0" dirty="0" smtClean="0"/>
              <a:t>Format</a:t>
            </a:r>
            <a:r>
              <a:rPr lang="en-US" baseline="0" dirty="0" smtClean="0"/>
              <a:t> tab, in the </a:t>
            </a:r>
            <a:r>
              <a:rPr lang="en-US" b="1" baseline="0" dirty="0" smtClean="0"/>
              <a:t>Size</a:t>
            </a:r>
            <a:r>
              <a:rPr lang="en-US" baseline="0" dirty="0" smtClean="0"/>
              <a:t> group, and then in the </a:t>
            </a:r>
            <a:r>
              <a:rPr lang="en-US" b="1" baseline="0" dirty="0" smtClean="0"/>
              <a:t>Height</a:t>
            </a:r>
            <a:r>
              <a:rPr lang="en-US" baseline="0" dirty="0" smtClean="0"/>
              <a:t> box enter </a:t>
            </a:r>
            <a:r>
              <a:rPr lang="en-US" b="1" baseline="0" dirty="0" smtClean="0"/>
              <a:t>2.0” </a:t>
            </a:r>
            <a:r>
              <a:rPr lang="en-US" baseline="0" dirty="0" smtClean="0"/>
              <a:t>and in the </a:t>
            </a:r>
            <a:r>
              <a:rPr lang="en-US" b="1" baseline="0" dirty="0" smtClean="0"/>
              <a:t>Width</a:t>
            </a:r>
            <a:r>
              <a:rPr lang="en-US" baseline="0" dirty="0" smtClean="0"/>
              <a:t> box enter </a:t>
            </a:r>
            <a:r>
              <a:rPr lang="en-US" b="1" baseline="0" dirty="0" smtClean="0"/>
              <a:t>9.0”</a:t>
            </a:r>
            <a:r>
              <a:rPr lang="en-US" baseline="0" dirty="0" smtClean="0"/>
              <a:t>.</a:t>
            </a:r>
          </a:p>
          <a:p>
            <a:pPr marL="232909" indent="-232909">
              <a:buAutoNum type="arabicPeriod"/>
            </a:pPr>
            <a:r>
              <a:rPr lang="en-US" baseline="0" dirty="0" smtClean="0"/>
              <a:t>Also on the </a:t>
            </a:r>
            <a:r>
              <a:rPr lang="en-US" b="1" baseline="0" dirty="0" smtClean="0"/>
              <a:t>Format</a:t>
            </a:r>
            <a:r>
              <a:rPr lang="en-US" baseline="0" dirty="0" smtClean="0"/>
              <a:t> tab, in the </a:t>
            </a:r>
            <a:r>
              <a:rPr lang="en-US" b="1" baseline="0" dirty="0" smtClean="0"/>
              <a:t>Shape Styles </a:t>
            </a:r>
            <a:r>
              <a:rPr lang="en-US" baseline="0" dirty="0" smtClean="0"/>
              <a:t>group, click </a:t>
            </a:r>
            <a:r>
              <a:rPr lang="en-US" b="1" baseline="0" dirty="0" smtClean="0"/>
              <a:t>Shape Fill</a:t>
            </a:r>
            <a:r>
              <a:rPr lang="en-US" baseline="0" dirty="0" smtClean="0"/>
              <a:t>, and then under </a:t>
            </a:r>
            <a:r>
              <a:rPr lang="en-US" b="1" baseline="0" dirty="0" smtClean="0"/>
              <a:t>Theme Colors </a:t>
            </a:r>
            <a:r>
              <a:rPr lang="en-US" baseline="0" dirty="0" smtClean="0"/>
              <a:t>click </a:t>
            </a:r>
            <a:r>
              <a:rPr lang="en-US" b="1" baseline="0" dirty="0" smtClean="0"/>
              <a:t>Black, Text 1</a:t>
            </a:r>
            <a:r>
              <a:rPr lang="en-US" baseline="0" dirty="0" smtClean="0"/>
              <a:t>.</a:t>
            </a:r>
          </a:p>
          <a:p>
            <a:pPr marL="232909" indent="-232909">
              <a:buAutoNum type="arabicPeriod"/>
            </a:pPr>
            <a:r>
              <a:rPr lang="en-US" baseline="0" dirty="0" smtClean="0"/>
              <a:t>On the slide, right-click the hexagon, and then click </a:t>
            </a:r>
            <a:r>
              <a:rPr lang="en-US" b="1" baseline="0" dirty="0" smtClean="0"/>
              <a:t>Edit</a:t>
            </a:r>
            <a:r>
              <a:rPr lang="en-US" baseline="0" dirty="0" smtClean="0"/>
              <a:t> </a:t>
            </a:r>
            <a:r>
              <a:rPr lang="en-US" b="1" baseline="0" dirty="0" smtClean="0"/>
              <a:t>Points</a:t>
            </a:r>
            <a:r>
              <a:rPr lang="en-US" b="0" baseline="0" dirty="0" smtClean="0"/>
              <a:t>, and then do the following:</a:t>
            </a:r>
          </a:p>
          <a:p>
            <a:pPr marL="698727" lvl="1" indent="-232909">
              <a:buFont typeface="Arial" pitchFamily="34" charset="0"/>
              <a:buChar char="•"/>
            </a:pPr>
            <a:r>
              <a:rPr lang="en-US" baseline="0" dirty="0" smtClean="0"/>
              <a:t>Right-click the top line segment, and then click </a:t>
            </a:r>
            <a:r>
              <a:rPr lang="en-US" b="1" baseline="0" dirty="0" smtClean="0"/>
              <a:t>Curved Segment</a:t>
            </a:r>
            <a:r>
              <a:rPr lang="en-US" baseline="0" dirty="0" smtClean="0"/>
              <a:t>. </a:t>
            </a:r>
          </a:p>
          <a:p>
            <a:pPr marL="698727" lvl="1" indent="-232909">
              <a:buFont typeface="Arial" pitchFamily="34" charset="0"/>
              <a:buChar char="•"/>
            </a:pPr>
            <a:r>
              <a:rPr lang="en-US" baseline="0" dirty="0" smtClean="0"/>
              <a:t>Right-click the bottom line segment, and then click </a:t>
            </a:r>
            <a:r>
              <a:rPr lang="en-US" b="1" baseline="0" dirty="0" smtClean="0"/>
              <a:t>Curved Segment</a:t>
            </a:r>
            <a:r>
              <a:rPr lang="en-US" baseline="0" dirty="0" smtClean="0"/>
              <a:t>.</a:t>
            </a:r>
          </a:p>
          <a:p>
            <a:pPr marL="698727" lvl="1" indent="-232909">
              <a:buFont typeface="Arial" pitchFamily="34" charset="0"/>
              <a:buChar char="•"/>
            </a:pPr>
            <a:r>
              <a:rPr lang="en-US" baseline="0" dirty="0" smtClean="0"/>
              <a:t>Click the top left point. Drag the right sizing line toward the top of the slide to increase the size of the top curve.</a:t>
            </a:r>
          </a:p>
          <a:p>
            <a:pPr marL="698727" lvl="1" indent="-232909">
              <a:buFont typeface="Arial" pitchFamily="34" charset="0"/>
              <a:buChar char="•"/>
            </a:pPr>
            <a:r>
              <a:rPr lang="en-US" baseline="0" dirty="0" smtClean="0"/>
              <a:t>Click the top right point. Drag the left sizing line toward the top of the slide to increase the size of the top curve.</a:t>
            </a:r>
          </a:p>
          <a:p>
            <a:pPr marL="698727" lvl="1" indent="-232909">
              <a:buFont typeface="Arial" pitchFamily="34" charset="0"/>
              <a:buChar char="•"/>
            </a:pPr>
            <a:r>
              <a:rPr lang="en-US" baseline="0" dirty="0" smtClean="0"/>
              <a:t>Click the bottom left point. Drag the right sizing line toward the bottom of the slide to increase the size of the bottom curve.</a:t>
            </a:r>
          </a:p>
          <a:p>
            <a:pPr marL="698727" lvl="1" indent="-232909">
              <a:buFont typeface="Arial" pitchFamily="34" charset="0"/>
              <a:buChar char="•"/>
            </a:pPr>
            <a:r>
              <a:rPr lang="en-US" baseline="0" dirty="0" smtClean="0"/>
              <a:t>Click the bottom right point. Drag the left sizing line toward the bottom of the slide to increase the size of the bottom curve.</a:t>
            </a:r>
          </a:p>
          <a:p>
            <a:pPr marL="232909" indent="-232909">
              <a:buFont typeface="+mj-lt"/>
              <a:buAutoNum type="arabicPeriod"/>
            </a:pPr>
            <a:r>
              <a:rPr lang="en-US" baseline="0" dirty="0" smtClean="0"/>
              <a:t>Select the shape. </a:t>
            </a:r>
            <a:r>
              <a:rPr lang="en-US" dirty="0"/>
              <a:t>On the </a:t>
            </a:r>
            <a:r>
              <a:rPr lang="en-US" b="1" dirty="0"/>
              <a:t>Home</a:t>
            </a:r>
            <a:r>
              <a:rPr lang="en-US" dirty="0"/>
              <a:t> tab, in the </a:t>
            </a:r>
            <a:r>
              <a:rPr lang="en-US" b="1" dirty="0"/>
              <a:t>Clipboard</a:t>
            </a:r>
            <a:r>
              <a:rPr lang="en-US" dirty="0"/>
              <a:t> group, click </a:t>
            </a:r>
            <a:r>
              <a:rPr lang="en-US" b="1" dirty="0"/>
              <a:t>Copy</a:t>
            </a:r>
            <a:r>
              <a:rPr lang="en-US" dirty="0"/>
              <a:t>.</a:t>
            </a:r>
          </a:p>
          <a:p>
            <a:pPr marL="232909" indent="-232909">
              <a:buFont typeface="+mj-lt"/>
              <a:buAutoNum type="arabicPeriod"/>
            </a:pPr>
            <a:r>
              <a:rPr lang="en-US" dirty="0"/>
              <a:t>Press DELETE to delete the text box.</a:t>
            </a:r>
          </a:p>
          <a:p>
            <a:pPr marL="232909" indent="-232909">
              <a:buFont typeface="+mj-lt"/>
              <a:buAutoNum type="arabicPeriod"/>
            </a:pPr>
            <a:r>
              <a:rPr lang="en-US" dirty="0"/>
              <a:t>Also on the </a:t>
            </a:r>
            <a:r>
              <a:rPr lang="en-US" b="1" dirty="0"/>
              <a:t>Home</a:t>
            </a:r>
            <a:r>
              <a:rPr lang="en-US" dirty="0"/>
              <a:t> tab, in the </a:t>
            </a:r>
            <a:r>
              <a:rPr lang="en-US" b="1" dirty="0"/>
              <a:t>Clipboard</a:t>
            </a:r>
            <a:r>
              <a:rPr lang="en-US" dirty="0"/>
              <a:t> group, click the arrow below </a:t>
            </a:r>
            <a:r>
              <a:rPr lang="en-US" b="1" dirty="0"/>
              <a:t>Paste</a:t>
            </a:r>
            <a:r>
              <a:rPr lang="en-US" dirty="0"/>
              <a:t>, and select </a:t>
            </a:r>
            <a:r>
              <a:rPr lang="en-US" b="1" dirty="0"/>
              <a:t>Paste Special</a:t>
            </a:r>
            <a:r>
              <a:rPr lang="en-US" dirty="0"/>
              <a:t>. In the </a:t>
            </a:r>
            <a:r>
              <a:rPr lang="en-US" b="1" dirty="0"/>
              <a:t>Paste Special </a:t>
            </a:r>
            <a:r>
              <a:rPr lang="en-US" dirty="0"/>
              <a:t>dialog box, select </a:t>
            </a:r>
            <a:r>
              <a:rPr lang="en-US" b="1" dirty="0"/>
              <a:t>Paste</a:t>
            </a:r>
            <a:r>
              <a:rPr lang="en-US" dirty="0"/>
              <a:t>, and then under </a:t>
            </a:r>
            <a:r>
              <a:rPr lang="en-US" b="1" dirty="0"/>
              <a:t>As</a:t>
            </a:r>
            <a:r>
              <a:rPr lang="en-US" dirty="0"/>
              <a:t>, select </a:t>
            </a:r>
            <a:r>
              <a:rPr lang="en-US" b="1" dirty="0"/>
              <a:t>Picture (PNG)</a:t>
            </a:r>
            <a:r>
              <a:rPr lang="en-US" dirty="0"/>
              <a:t>.</a:t>
            </a:r>
            <a:endParaRPr lang="en-US" baseline="0" dirty="0" smtClean="0"/>
          </a:p>
          <a:p>
            <a:pPr marL="232909" indent="-232909">
              <a:buAutoNum type="arabicPeriod"/>
            </a:pPr>
            <a:r>
              <a:rPr lang="en-US" baseline="0" dirty="0" smtClean="0"/>
              <a:t>Select the picture. Under </a:t>
            </a:r>
            <a:r>
              <a:rPr lang="en-US" b="1" baseline="0" dirty="0" smtClean="0"/>
              <a:t>Picture</a:t>
            </a:r>
            <a:r>
              <a:rPr lang="en-US" baseline="0" dirty="0" smtClean="0"/>
              <a:t> </a:t>
            </a:r>
            <a:r>
              <a:rPr lang="en-US" b="1" baseline="0" dirty="0" smtClean="0"/>
              <a:t>Tools</a:t>
            </a:r>
            <a:r>
              <a:rPr lang="en-US" baseline="0" dirty="0" smtClean="0"/>
              <a:t>, on the </a:t>
            </a:r>
            <a:r>
              <a:rPr lang="en-US" b="1" baseline="0" dirty="0" smtClean="0"/>
              <a:t>Format</a:t>
            </a:r>
            <a:r>
              <a:rPr lang="en-US" baseline="0" dirty="0" smtClean="0"/>
              <a:t> tab, in the </a:t>
            </a:r>
            <a:r>
              <a:rPr lang="en-US" b="1" baseline="0" dirty="0" smtClean="0"/>
              <a:t>Picture Styles </a:t>
            </a:r>
            <a:r>
              <a:rPr lang="en-US" baseline="0" dirty="0" smtClean="0"/>
              <a:t>group, click the </a:t>
            </a:r>
            <a:r>
              <a:rPr lang="en-US" b="1" baseline="0" dirty="0" smtClean="0"/>
              <a:t>Format Picture </a:t>
            </a:r>
            <a:r>
              <a:rPr lang="en-US" baseline="0" dirty="0" smtClean="0"/>
              <a:t>dialog box launcher. In the </a:t>
            </a:r>
            <a:r>
              <a:rPr lang="en-US" b="1" baseline="0" dirty="0" smtClean="0"/>
              <a:t>Format Picture </a:t>
            </a:r>
            <a:r>
              <a:rPr lang="en-US" baseline="0" dirty="0" smtClean="0"/>
              <a:t>dialog box, click </a:t>
            </a:r>
            <a:r>
              <a:rPr lang="en-US" b="1" baseline="0" dirty="0" smtClean="0"/>
              <a:t>Artistic Effects </a:t>
            </a:r>
            <a:r>
              <a:rPr lang="en-US" baseline="0" dirty="0" smtClean="0"/>
              <a:t>in the left pane, in the </a:t>
            </a:r>
            <a:r>
              <a:rPr lang="en-US" b="1" baseline="0" dirty="0" smtClean="0"/>
              <a:t>Artistic Effects </a:t>
            </a:r>
            <a:r>
              <a:rPr lang="en-US" baseline="0" dirty="0" smtClean="0"/>
              <a:t>pane, click the button next to </a:t>
            </a:r>
            <a:r>
              <a:rPr lang="en-US" b="1" baseline="0" dirty="0" smtClean="0"/>
              <a:t>Artistic Effect</a:t>
            </a:r>
            <a:r>
              <a:rPr lang="en-US" baseline="0" dirty="0" smtClean="0"/>
              <a:t>, and then click </a:t>
            </a:r>
            <a:r>
              <a:rPr lang="en-US" b="1" baseline="0" dirty="0" smtClean="0"/>
              <a:t>Pencil </a:t>
            </a:r>
            <a:r>
              <a:rPr lang="en-US" b="1" baseline="0" dirty="0" err="1" smtClean="0"/>
              <a:t>Grayscale</a:t>
            </a:r>
            <a:r>
              <a:rPr lang="en-US" baseline="0" dirty="0" smtClean="0"/>
              <a:t>. Also on the </a:t>
            </a:r>
            <a:r>
              <a:rPr lang="en-US" b="1" baseline="0" dirty="0" smtClean="0"/>
              <a:t>Artistic Effects </a:t>
            </a:r>
            <a:r>
              <a:rPr lang="en-US" baseline="0" dirty="0" smtClean="0"/>
              <a:t>pane, in the </a:t>
            </a:r>
            <a:r>
              <a:rPr lang="en-US" b="1" baseline="0" dirty="0" smtClean="0"/>
              <a:t>Pencil Size </a:t>
            </a:r>
            <a:r>
              <a:rPr lang="en-US" baseline="0" dirty="0" smtClean="0"/>
              <a:t>box, enter </a:t>
            </a:r>
            <a:r>
              <a:rPr lang="en-US" b="1" baseline="0" dirty="0" smtClean="0"/>
              <a:t>50</a:t>
            </a:r>
            <a:r>
              <a:rPr lang="en-US" baseline="0" dirty="0" smtClean="0"/>
              <a:t>.</a:t>
            </a:r>
          </a:p>
          <a:p>
            <a:pPr marL="232909" indent="-232909">
              <a:buAutoNum type="arabicPeriod"/>
            </a:pPr>
            <a:r>
              <a:rPr lang="en-US" baseline="0" dirty="0" smtClean="0"/>
              <a:t>Also in the </a:t>
            </a:r>
            <a:r>
              <a:rPr lang="en-US" b="1" baseline="0" dirty="0" smtClean="0"/>
              <a:t>Format Picture </a:t>
            </a:r>
            <a:r>
              <a:rPr lang="en-US" baseline="0" dirty="0" smtClean="0"/>
              <a:t>dialog box, click </a:t>
            </a:r>
            <a:r>
              <a:rPr lang="en-US" b="1" baseline="0" dirty="0" smtClean="0"/>
              <a:t>Picture Corrections </a:t>
            </a:r>
            <a:r>
              <a:rPr lang="en-US" baseline="0" dirty="0" smtClean="0"/>
              <a:t>in the left pane, in the </a:t>
            </a:r>
            <a:r>
              <a:rPr lang="en-US" b="1" baseline="0" dirty="0" smtClean="0"/>
              <a:t>Picture Corrections </a:t>
            </a:r>
            <a:r>
              <a:rPr lang="en-US" baseline="0" dirty="0" smtClean="0"/>
              <a:t>pane, under </a:t>
            </a:r>
            <a:r>
              <a:rPr lang="en-US" b="1" baseline="0" dirty="0" smtClean="0"/>
              <a:t>Brightness and Contrast</a:t>
            </a:r>
            <a:r>
              <a:rPr lang="en-US" baseline="0" dirty="0" smtClean="0"/>
              <a:t>, do the following:</a:t>
            </a:r>
          </a:p>
          <a:p>
            <a:pPr marL="698727" lvl="1" indent="-232909">
              <a:buFont typeface="Arial" pitchFamily="34" charset="0"/>
              <a:buChar char="•"/>
            </a:pPr>
            <a:r>
              <a:rPr lang="en-US" baseline="0" dirty="0" smtClean="0"/>
              <a:t>In the </a:t>
            </a:r>
            <a:r>
              <a:rPr lang="en-US" b="1" baseline="0" dirty="0" smtClean="0"/>
              <a:t>Brightness</a:t>
            </a:r>
            <a:r>
              <a:rPr lang="en-US" baseline="0" dirty="0" smtClean="0"/>
              <a:t> box, enter </a:t>
            </a:r>
            <a:r>
              <a:rPr lang="en-US" b="1" baseline="0" dirty="0" smtClean="0"/>
              <a:t>75</a:t>
            </a:r>
            <a:r>
              <a:rPr lang="en-US" baseline="0" dirty="0" smtClean="0"/>
              <a:t>%.</a:t>
            </a:r>
          </a:p>
          <a:p>
            <a:pPr marL="698727" lvl="1" indent="-232909">
              <a:buFont typeface="Arial" pitchFamily="34" charset="0"/>
              <a:buChar char="•"/>
            </a:pPr>
            <a:r>
              <a:rPr lang="en-US" baseline="0" dirty="0" smtClean="0"/>
              <a:t>In the </a:t>
            </a:r>
            <a:r>
              <a:rPr lang="en-US" b="1" baseline="0" dirty="0" smtClean="0"/>
              <a:t>Contrast</a:t>
            </a:r>
            <a:r>
              <a:rPr lang="en-US" baseline="0" dirty="0" smtClean="0"/>
              <a:t> box, enter </a:t>
            </a:r>
            <a:r>
              <a:rPr lang="en-US" b="1" baseline="0" dirty="0" smtClean="0"/>
              <a:t>100</a:t>
            </a:r>
            <a:r>
              <a:rPr lang="en-US" baseline="0" dirty="0" smtClean="0"/>
              <a:t>%.</a:t>
            </a:r>
          </a:p>
          <a:p>
            <a:pPr marL="232909" indent="-232909">
              <a:buAutoNum type="arabicPeriod"/>
            </a:pPr>
            <a:r>
              <a:rPr lang="en-US" baseline="0" dirty="0" smtClean="0"/>
              <a:t>Also in the </a:t>
            </a:r>
            <a:r>
              <a:rPr lang="en-US" b="1" baseline="0" dirty="0" smtClean="0"/>
              <a:t>Format</a:t>
            </a:r>
            <a:r>
              <a:rPr lang="en-US" baseline="0" dirty="0" smtClean="0"/>
              <a:t> </a:t>
            </a:r>
            <a:r>
              <a:rPr lang="en-US" b="1" baseline="0" dirty="0" smtClean="0"/>
              <a:t>Picture</a:t>
            </a:r>
            <a:r>
              <a:rPr lang="en-US" baseline="0" dirty="0" smtClean="0"/>
              <a:t> dialog box, click </a:t>
            </a:r>
            <a:r>
              <a:rPr lang="en-US" b="1" baseline="0" dirty="0" smtClean="0"/>
              <a:t>Size</a:t>
            </a:r>
            <a:r>
              <a:rPr lang="en-US" baseline="0" dirty="0" smtClean="0"/>
              <a:t> in the left pane, in the </a:t>
            </a:r>
            <a:r>
              <a:rPr lang="en-US" b="1" baseline="0" dirty="0" smtClean="0"/>
              <a:t>Size</a:t>
            </a:r>
            <a:r>
              <a:rPr lang="en-US" baseline="0" dirty="0" smtClean="0"/>
              <a:t> pane, do the following:</a:t>
            </a:r>
          </a:p>
          <a:p>
            <a:pPr marL="698727" lvl="1" indent="-232909">
              <a:buAutoNum type="arabicPeriod"/>
            </a:pPr>
            <a:r>
              <a:rPr lang="en-US" baseline="0" dirty="0" smtClean="0"/>
              <a:t>Under </a:t>
            </a:r>
            <a:r>
              <a:rPr lang="en-US" b="1" baseline="0" dirty="0" smtClean="0"/>
              <a:t>Scale</a:t>
            </a:r>
            <a:r>
              <a:rPr lang="en-US" baseline="0" dirty="0" smtClean="0"/>
              <a:t>, clear the </a:t>
            </a:r>
            <a:r>
              <a:rPr lang="en-US" b="1" baseline="0" dirty="0" smtClean="0"/>
              <a:t>Lock aspect ratio </a:t>
            </a:r>
            <a:r>
              <a:rPr lang="en-US" baseline="0" dirty="0" smtClean="0"/>
              <a:t>box.</a:t>
            </a:r>
          </a:p>
          <a:p>
            <a:pPr marL="698727" lvl="1" indent="-232909">
              <a:buAutoNum type="arabicPeriod"/>
            </a:pPr>
            <a:r>
              <a:rPr lang="en-US" baseline="0" dirty="0" smtClean="0"/>
              <a:t>Under </a:t>
            </a:r>
            <a:r>
              <a:rPr lang="en-US" b="1" baseline="0" dirty="0" smtClean="0"/>
              <a:t>Size and rotate</a:t>
            </a:r>
            <a:r>
              <a:rPr lang="en-US" baseline="0" dirty="0" smtClean="0"/>
              <a:t>, in the </a:t>
            </a:r>
            <a:r>
              <a:rPr lang="en-US" b="1" baseline="0" dirty="0" smtClean="0"/>
              <a:t>Height</a:t>
            </a:r>
            <a:r>
              <a:rPr lang="en-US" baseline="0" dirty="0" smtClean="0"/>
              <a:t> box, enter </a:t>
            </a:r>
            <a:r>
              <a:rPr lang="en-US" b="1" baseline="0" dirty="0" smtClean="0"/>
              <a:t>0.05</a:t>
            </a:r>
            <a:r>
              <a:rPr lang="en-US" baseline="0" dirty="0" smtClean="0"/>
              <a:t>.</a:t>
            </a:r>
          </a:p>
          <a:p>
            <a:pPr marL="698727" lvl="1" indent="-232909">
              <a:buAutoNum type="arabicPeriod"/>
            </a:pPr>
            <a:r>
              <a:rPr lang="en-US" baseline="0" dirty="0" smtClean="0"/>
              <a:t>Under </a:t>
            </a:r>
            <a:r>
              <a:rPr lang="en-US" b="1" baseline="0" dirty="0" smtClean="0"/>
              <a:t>Size and rotate</a:t>
            </a:r>
            <a:r>
              <a:rPr lang="en-US" baseline="0" dirty="0" smtClean="0"/>
              <a:t>, in the </a:t>
            </a:r>
            <a:r>
              <a:rPr lang="en-US" b="1" baseline="0" dirty="0" smtClean="0"/>
              <a:t>Width</a:t>
            </a:r>
            <a:r>
              <a:rPr lang="en-US" baseline="0" dirty="0" smtClean="0"/>
              <a:t> box, enter </a:t>
            </a:r>
            <a:r>
              <a:rPr lang="en-US" b="1" baseline="0" dirty="0" smtClean="0"/>
              <a:t>7.5</a:t>
            </a:r>
            <a:r>
              <a:rPr lang="en-US" b="0" baseline="0" dirty="0" smtClean="0"/>
              <a:t>.</a:t>
            </a:r>
          </a:p>
          <a:p>
            <a:pPr marL="232909" indent="-232909">
              <a:buAutoNum type="arabicPeriod"/>
            </a:pPr>
            <a:r>
              <a:rPr lang="en-US" dirty="0"/>
              <a:t>Select the picture. 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2909" indent="-232909">
              <a:buAutoNum type="arabicPeriod"/>
            </a:pPr>
            <a:r>
              <a:rPr lang="en-US" b="0" baseline="0" dirty="0" smtClean="0"/>
              <a:t>Position one black line above the center picture.</a:t>
            </a:r>
          </a:p>
          <a:p>
            <a:pPr marL="232909" indent="-232909">
              <a:buAutoNum type="arabicPeriod"/>
            </a:pPr>
            <a:r>
              <a:rPr lang="en-US" b="0" baseline="0" dirty="0" smtClean="0"/>
              <a:t>Position another black line below the center picture.</a:t>
            </a:r>
          </a:p>
          <a:p>
            <a:pPr marL="232909" indent="-232909">
              <a:buAutoNum type="arabicPeriod"/>
            </a:pPr>
            <a:r>
              <a:rPr lang="en-US" b="0" baseline="0" dirty="0" smtClean="0"/>
              <a:t>Press and hold CTRL, and then select the center picture and both black lines. On the </a:t>
            </a:r>
            <a:r>
              <a:rPr lang="en-US" b="1" baseline="0" dirty="0" smtClean="0"/>
              <a:t>Home</a:t>
            </a:r>
            <a:r>
              <a:rPr lang="en-US" b="0" baseline="0" dirty="0" smtClean="0"/>
              <a:t> tab, in the </a:t>
            </a:r>
            <a:r>
              <a:rPr lang="en-US" b="1" baseline="0" dirty="0" smtClean="0"/>
              <a:t>Drawing</a:t>
            </a:r>
            <a:r>
              <a:rPr lang="en-US" b="0" baseline="0" dirty="0" smtClean="0"/>
              <a:t> group, click </a:t>
            </a:r>
            <a:r>
              <a:rPr lang="en-US" b="1" baseline="0" dirty="0" smtClean="0"/>
              <a:t>Arrange</a:t>
            </a:r>
            <a:r>
              <a:rPr lang="en-US" b="0" baseline="0" dirty="0" smtClean="0"/>
              <a:t>, point to </a:t>
            </a:r>
            <a:r>
              <a:rPr lang="en-US" b="1" baseline="0" dirty="0" smtClean="0"/>
              <a:t>Align</a:t>
            </a:r>
            <a:r>
              <a:rPr lang="en-US" b="0" baseline="0" dirty="0" smtClean="0"/>
              <a:t>, and then do the following:</a:t>
            </a:r>
          </a:p>
          <a:p>
            <a:pPr marL="698727" lvl="1" indent="-232909">
              <a:buAutoNum type="arabicPeriod"/>
            </a:pPr>
            <a:r>
              <a:rPr lang="en-US" b="0" baseline="0" dirty="0" smtClean="0"/>
              <a:t>Click </a:t>
            </a:r>
            <a:r>
              <a:rPr lang="en-US" b="1" baseline="0" dirty="0" smtClean="0"/>
              <a:t>Align Selected Objects</a:t>
            </a:r>
            <a:r>
              <a:rPr lang="en-US" b="0" baseline="0" dirty="0" smtClean="0"/>
              <a:t>.</a:t>
            </a:r>
          </a:p>
          <a:p>
            <a:pPr marL="698727" lvl="1" indent="-232909">
              <a:buAutoNum type="arabicPeriod"/>
            </a:pPr>
            <a:r>
              <a:rPr lang="en-US" b="0" baseline="0" dirty="0" smtClean="0"/>
              <a:t>Click </a:t>
            </a:r>
            <a:r>
              <a:rPr lang="en-US" b="1" baseline="0" dirty="0" smtClean="0"/>
              <a:t>Align Center</a:t>
            </a:r>
            <a:r>
              <a:rPr lang="en-US" b="0" baseline="0" dirty="0" smtClean="0"/>
              <a:t>.</a:t>
            </a:r>
          </a:p>
          <a:p>
            <a:pPr marL="232909" indent="-232909" defTabSz="931637">
              <a:buFontTx/>
              <a:buAutoNum type="arabicPeriod"/>
              <a:defRPr/>
            </a:pPr>
            <a:r>
              <a:rPr lang="en-US" b="0" baseline="0" dirty="0" smtClean="0"/>
              <a:t>Select one of the black lines. </a:t>
            </a:r>
            <a:r>
              <a:rPr lang="en-US" dirty="0"/>
              <a:t>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2909" indent="-232909">
              <a:buAutoNum type="arabicPeriod"/>
            </a:pPr>
            <a:r>
              <a:rPr lang="en-US" b="0" baseline="0" dirty="0" smtClean="0"/>
              <a:t>Select the duplicate black line. Under </a:t>
            </a:r>
            <a:r>
              <a:rPr lang="en-US" b="1" baseline="0" dirty="0" smtClean="0"/>
              <a:t>Picture Tools</a:t>
            </a:r>
            <a:r>
              <a:rPr lang="en-US" b="0" baseline="0" dirty="0" smtClean="0"/>
              <a:t>, on the </a:t>
            </a:r>
            <a:r>
              <a:rPr lang="en-US" b="1" baseline="0" dirty="0" smtClean="0"/>
              <a:t>Format</a:t>
            </a:r>
            <a:r>
              <a:rPr lang="en-US" b="0" baseline="0" dirty="0" smtClean="0"/>
              <a:t> tab, in the </a:t>
            </a:r>
            <a:r>
              <a:rPr lang="en-US" b="1" baseline="0" dirty="0" smtClean="0"/>
              <a:t>Size</a:t>
            </a:r>
            <a:r>
              <a:rPr lang="en-US" b="0" baseline="0" dirty="0" smtClean="0"/>
              <a:t> group, click the </a:t>
            </a:r>
            <a:r>
              <a:rPr lang="en-US" b="1" baseline="0" dirty="0" smtClean="0"/>
              <a:t>Size &amp; Position </a:t>
            </a:r>
            <a:r>
              <a:rPr lang="en-US" b="0" baseline="0" dirty="0" smtClean="0"/>
              <a:t>dialog box launcher. In the </a:t>
            </a:r>
            <a:r>
              <a:rPr lang="en-US" b="1" baseline="0" dirty="0" smtClean="0"/>
              <a:t>Format Picture </a:t>
            </a:r>
            <a:r>
              <a:rPr lang="en-US" b="0" baseline="0" dirty="0" smtClean="0"/>
              <a:t>dialog box, click </a:t>
            </a:r>
            <a:r>
              <a:rPr lang="en-US" b="1" baseline="0" dirty="0" smtClean="0"/>
              <a:t>Size</a:t>
            </a:r>
            <a:r>
              <a:rPr lang="en-US" b="0" baseline="0" dirty="0" smtClean="0"/>
              <a:t> in the left pane, in the </a:t>
            </a:r>
            <a:r>
              <a:rPr lang="en-US" b="1" baseline="0" dirty="0" smtClean="0"/>
              <a:t>Size</a:t>
            </a:r>
            <a:r>
              <a:rPr lang="en-US" b="0" baseline="0" dirty="0" smtClean="0"/>
              <a:t> pane, do the following:</a:t>
            </a:r>
          </a:p>
          <a:p>
            <a:pPr marL="698727" lvl="1" indent="-232909">
              <a:buAutoNum type="arabicPeriod"/>
            </a:pPr>
            <a:r>
              <a:rPr lang="en-US" b="0" baseline="0" dirty="0" smtClean="0"/>
              <a:t>Under </a:t>
            </a:r>
            <a:r>
              <a:rPr lang="en-US" b="1" baseline="0" dirty="0" smtClean="0"/>
              <a:t>Scale</a:t>
            </a:r>
            <a:r>
              <a:rPr lang="en-US" b="0" baseline="0" dirty="0" smtClean="0"/>
              <a:t>, clear the </a:t>
            </a:r>
            <a:r>
              <a:rPr lang="en-US" b="1" baseline="0" dirty="0" smtClean="0"/>
              <a:t>Lock aspect ratio box</a:t>
            </a:r>
            <a:r>
              <a:rPr lang="en-US" b="0" baseline="0" dirty="0" smtClean="0"/>
              <a:t>.</a:t>
            </a:r>
          </a:p>
          <a:p>
            <a:pPr marL="698727" lvl="1" indent="-232909">
              <a:buAutoNum type="arabicPeriod"/>
            </a:pPr>
            <a:r>
              <a:rPr lang="en-US" b="0" baseline="0" dirty="0" smtClean="0"/>
              <a:t>Under </a:t>
            </a:r>
            <a:r>
              <a:rPr lang="en-US" b="1" baseline="0" dirty="0" smtClean="0"/>
              <a:t>Size and rotate</a:t>
            </a:r>
            <a:r>
              <a:rPr lang="en-US" b="0" baseline="0" dirty="0" smtClean="0"/>
              <a:t>, in the </a:t>
            </a:r>
            <a:r>
              <a:rPr lang="en-US" b="1" baseline="0" dirty="0" smtClean="0"/>
              <a:t>Height</a:t>
            </a:r>
            <a:r>
              <a:rPr lang="en-US" b="0" baseline="0" dirty="0" smtClean="0"/>
              <a:t> box, enter </a:t>
            </a:r>
            <a:r>
              <a:rPr lang="en-US" b="1" baseline="0" dirty="0" smtClean="0"/>
              <a:t>5.5”</a:t>
            </a:r>
            <a:r>
              <a:rPr lang="en-US" b="0" baseline="0" dirty="0" smtClean="0"/>
              <a:t>.</a:t>
            </a:r>
          </a:p>
          <a:p>
            <a:pPr marL="698727" lvl="1" indent="-232909">
              <a:buAutoNum type="arabicPeriod"/>
            </a:pPr>
            <a:r>
              <a:rPr lang="en-US" b="0" baseline="0" dirty="0" smtClean="0"/>
              <a:t>Under </a:t>
            </a:r>
            <a:r>
              <a:rPr lang="en-US" b="1" baseline="0" dirty="0" smtClean="0"/>
              <a:t>Size and rotate</a:t>
            </a:r>
            <a:r>
              <a:rPr lang="en-US" b="0" baseline="0" dirty="0" smtClean="0"/>
              <a:t>, in the </a:t>
            </a:r>
            <a:r>
              <a:rPr lang="en-US" b="1" baseline="0" dirty="0" smtClean="0"/>
              <a:t>Width</a:t>
            </a:r>
            <a:r>
              <a:rPr lang="en-US" b="0" baseline="0" dirty="0" smtClean="0"/>
              <a:t> box, enter </a:t>
            </a:r>
            <a:r>
              <a:rPr lang="en-US" b="1" baseline="0" dirty="0" smtClean="0"/>
              <a:t>0.05”</a:t>
            </a:r>
            <a:r>
              <a:rPr lang="en-US" b="0" baseline="0" dirty="0" smtClean="0"/>
              <a:t>.</a:t>
            </a:r>
          </a:p>
          <a:p>
            <a:pPr marL="232909" indent="-232909">
              <a:buAutoNum type="arabicPeriod"/>
            </a:pPr>
            <a:r>
              <a:rPr lang="en-US" baseline="0" dirty="0" smtClean="0"/>
              <a:t>Position the black line to the left of the picture.</a:t>
            </a:r>
          </a:p>
          <a:p>
            <a:pPr marL="232909" indent="-232909" defTabSz="931637">
              <a:buFontTx/>
              <a:buAutoNum type="arabicPeriod"/>
              <a:defRPr/>
            </a:pPr>
            <a:r>
              <a:rPr lang="en-US" baseline="0" dirty="0" smtClean="0"/>
              <a:t>Select the picture. </a:t>
            </a:r>
            <a:r>
              <a:rPr lang="en-US" dirty="0"/>
              <a:t>On the </a:t>
            </a:r>
            <a:r>
              <a:rPr lang="en-US" b="1" dirty="0"/>
              <a:t>Home</a:t>
            </a:r>
            <a:r>
              <a:rPr lang="en-US" dirty="0"/>
              <a:t> tab, in the </a:t>
            </a:r>
            <a:r>
              <a:rPr lang="en-US" b="1" dirty="0"/>
              <a:t>Clipboard</a:t>
            </a:r>
            <a:r>
              <a:rPr lang="en-US" dirty="0"/>
              <a:t> group, click the arrow to the right of </a:t>
            </a:r>
            <a:r>
              <a:rPr lang="en-US" b="1" dirty="0"/>
              <a:t>Copy</a:t>
            </a:r>
            <a:r>
              <a:rPr lang="en-US" dirty="0"/>
              <a:t>, and then click </a:t>
            </a:r>
            <a:r>
              <a:rPr lang="en-US" b="1" dirty="0"/>
              <a:t>Duplicate</a:t>
            </a:r>
            <a:r>
              <a:rPr lang="en-US" dirty="0"/>
              <a:t>. </a:t>
            </a:r>
          </a:p>
          <a:p>
            <a:pPr marL="232909" indent="-232909">
              <a:buAutoNum type="arabicPeriod"/>
            </a:pPr>
            <a:r>
              <a:rPr lang="en-US" baseline="0" dirty="0" smtClean="0"/>
              <a:t>Position the duplicate black line to the right of the picture.</a:t>
            </a:r>
          </a:p>
          <a:p>
            <a:pPr marL="232909" indent="-232909">
              <a:buAutoNum type="arabicPeriod"/>
            </a:pPr>
            <a:r>
              <a:rPr lang="en-US" b="0" baseline="0" dirty="0" smtClean="0"/>
              <a:t>Press and hold CTRL, and then select the center picture, the black line on the right of the picture, and the black line on the left of the picture. On the </a:t>
            </a:r>
            <a:r>
              <a:rPr lang="en-US" b="1" baseline="0" dirty="0" smtClean="0"/>
              <a:t>Home</a:t>
            </a:r>
            <a:r>
              <a:rPr lang="en-US" b="0" baseline="0" dirty="0" smtClean="0"/>
              <a:t> tab, in the </a:t>
            </a:r>
            <a:r>
              <a:rPr lang="en-US" b="1" baseline="0" dirty="0" smtClean="0"/>
              <a:t>Drawing</a:t>
            </a:r>
            <a:r>
              <a:rPr lang="en-US" b="0" baseline="0" dirty="0" smtClean="0"/>
              <a:t> group, click </a:t>
            </a:r>
            <a:r>
              <a:rPr lang="en-US" b="1" baseline="0" dirty="0" smtClean="0"/>
              <a:t>Arrange</a:t>
            </a:r>
            <a:r>
              <a:rPr lang="en-US" b="0" baseline="0" dirty="0" smtClean="0"/>
              <a:t>, point to </a:t>
            </a:r>
            <a:r>
              <a:rPr lang="en-US" b="1" baseline="0" dirty="0" smtClean="0"/>
              <a:t>Align</a:t>
            </a:r>
            <a:r>
              <a:rPr lang="en-US" b="0" baseline="0" dirty="0" smtClean="0"/>
              <a:t>, and then do the following:</a:t>
            </a:r>
          </a:p>
          <a:p>
            <a:pPr marL="698727" lvl="1" indent="-232909">
              <a:buAutoNum type="arabicPeriod"/>
            </a:pPr>
            <a:r>
              <a:rPr lang="en-US" b="0" baseline="0" dirty="0" smtClean="0"/>
              <a:t>Click </a:t>
            </a:r>
            <a:r>
              <a:rPr lang="en-US" b="1" baseline="0" dirty="0" smtClean="0"/>
              <a:t>Align Selected Objects</a:t>
            </a:r>
            <a:r>
              <a:rPr lang="en-US" b="0" baseline="0" dirty="0" smtClean="0"/>
              <a:t>.</a:t>
            </a:r>
          </a:p>
          <a:p>
            <a:pPr marL="698727" lvl="1" indent="-232909">
              <a:buAutoNum type="arabicPeriod"/>
            </a:pPr>
            <a:r>
              <a:rPr lang="en-US" b="0" baseline="0" dirty="0" smtClean="0"/>
              <a:t>Click </a:t>
            </a:r>
            <a:r>
              <a:rPr lang="en-US" b="1" baseline="0" dirty="0" smtClean="0"/>
              <a:t>Align Middle</a:t>
            </a:r>
            <a:r>
              <a:rPr lang="en-US" b="0" baseline="0" dirty="0" smtClean="0"/>
              <a:t>.</a:t>
            </a:r>
          </a:p>
        </p:txBody>
      </p:sp>
      <p:sp>
        <p:nvSpPr>
          <p:cNvPr id="4" name="Slide Number Placeholder 3"/>
          <p:cNvSpPr>
            <a:spLocks noGrp="1"/>
          </p:cNvSpPr>
          <p:nvPr>
            <p:ph type="sldNum" sz="quarter" idx="10"/>
          </p:nvPr>
        </p:nvSpPr>
        <p:spPr/>
        <p:txBody>
          <a:bodyPr/>
          <a:lstStyle/>
          <a:p>
            <a:fld id="{E1A82011-936F-45A9-AF0F-E187D716BB2C}" type="slidenum">
              <a:rPr lang="en-US" smtClean="0"/>
              <a:t>1</a:t>
            </a:fld>
            <a:endParaRPr lang="en-US"/>
          </a:p>
        </p:txBody>
      </p:sp>
    </p:spTree>
    <p:extLst>
      <p:ext uri="{BB962C8B-B14F-4D97-AF65-F5344CB8AC3E}">
        <p14:creationId xmlns:p14="http://schemas.microsoft.com/office/powerpoint/2010/main" val="18871026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a:t>
            </a:r>
            <a:r>
              <a:rPr lang="en-US" baseline="0" dirty="0" smtClean="0"/>
              <a:t> things we are really proud of include increased assessment hours to meet the need of our evening students</a:t>
            </a:r>
          </a:p>
          <a:p>
            <a:r>
              <a:rPr lang="en-US" baseline="0" dirty="0" smtClean="0"/>
              <a:t>The hiring of outreach staff</a:t>
            </a:r>
          </a:p>
          <a:p>
            <a:r>
              <a:rPr lang="en-US" baseline="0" dirty="0" smtClean="0"/>
              <a:t>Our relationship with our K-12 district to put together a great program that addresses alternative placement and orientation</a:t>
            </a:r>
          </a:p>
          <a:p>
            <a:r>
              <a:rPr lang="en-US" baseline="0" dirty="0" smtClean="0"/>
              <a:t>And increasing awareness and understanding of SSSP and importance of core services</a:t>
            </a:r>
            <a:endParaRPr lang="en-US" dirty="0"/>
          </a:p>
        </p:txBody>
      </p:sp>
      <p:sp>
        <p:nvSpPr>
          <p:cNvPr id="4" name="Slide Number Placeholder 3"/>
          <p:cNvSpPr>
            <a:spLocks noGrp="1"/>
          </p:cNvSpPr>
          <p:nvPr>
            <p:ph type="sldNum" sz="quarter" idx="10"/>
          </p:nvPr>
        </p:nvSpPr>
        <p:spPr/>
        <p:txBody>
          <a:bodyPr/>
          <a:lstStyle/>
          <a:p>
            <a:fld id="{42C6139F-97A1-4133-859A-267433C32A4F}" type="slidenum">
              <a:rPr lang="en-US" smtClean="0"/>
              <a:t>10</a:t>
            </a:fld>
            <a:endParaRPr lang="en-US"/>
          </a:p>
        </p:txBody>
      </p:sp>
    </p:spTree>
    <p:extLst>
      <p:ext uri="{BB962C8B-B14F-4D97-AF65-F5344CB8AC3E}">
        <p14:creationId xmlns:p14="http://schemas.microsoft.com/office/powerpoint/2010/main" val="162453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C6139F-97A1-4133-859A-267433C32A4F}" type="slidenum">
              <a:rPr lang="en-US" smtClean="0"/>
              <a:t>11</a:t>
            </a:fld>
            <a:endParaRPr lang="en-US"/>
          </a:p>
        </p:txBody>
      </p:sp>
    </p:spTree>
    <p:extLst>
      <p:ext uri="{BB962C8B-B14F-4D97-AF65-F5344CB8AC3E}">
        <p14:creationId xmlns:p14="http://schemas.microsoft.com/office/powerpoint/2010/main" val="234197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Norco</a:t>
            </a:r>
            <a:r>
              <a:rPr lang="en-US" sz="1600" baseline="0" dirty="0" smtClean="0"/>
              <a:t> College is one of three colleges in the Riverside Community College District.</a:t>
            </a:r>
          </a:p>
          <a:p>
            <a:endParaRPr lang="en-US" sz="1600" baseline="0" dirty="0" smtClean="0"/>
          </a:p>
          <a:p>
            <a:r>
              <a:rPr lang="en-US" sz="1600" baseline="0" dirty="0" smtClean="0"/>
              <a:t>As a district we were excited that we already had several SSSP mandates already in place such as:</a:t>
            </a:r>
            <a:br>
              <a:rPr lang="en-US" sz="1600" baseline="0" dirty="0" smtClean="0"/>
            </a:br>
            <a:r>
              <a:rPr lang="en-US" sz="1600" baseline="0" dirty="0" smtClean="0"/>
              <a:t>-Mandatory Assessment, Orientation, and Counseling </a:t>
            </a:r>
            <a:br>
              <a:rPr lang="en-US" sz="1600" baseline="0" dirty="0" smtClean="0"/>
            </a:br>
            <a:r>
              <a:rPr lang="en-US" sz="1600" baseline="0" dirty="0" smtClean="0"/>
              <a:t>-Online  Probation and Dismissal Workshops</a:t>
            </a:r>
            <a:br>
              <a:rPr lang="en-US" sz="1600" baseline="0" dirty="0" smtClean="0"/>
            </a:br>
            <a:r>
              <a:rPr lang="en-US" sz="1600" baseline="0" dirty="0" smtClean="0"/>
              <a:t>-Online Counseling and the Abbreviated Student Educational Plan</a:t>
            </a:r>
          </a:p>
          <a:p>
            <a:endParaRPr lang="en-US" sz="1600" baseline="0" dirty="0" smtClean="0"/>
          </a:p>
          <a:p>
            <a:r>
              <a:rPr lang="en-US" sz="1600" baseline="0" dirty="0" smtClean="0"/>
              <a:t>In Fall 2014 we focused on ensuring that students have access to their SEP in an electronic format and we are currently working towards implementing an online SEP program.</a:t>
            </a:r>
          </a:p>
          <a:p>
            <a:endParaRPr lang="en-US" dirty="0"/>
          </a:p>
        </p:txBody>
      </p:sp>
      <p:sp>
        <p:nvSpPr>
          <p:cNvPr id="4" name="Slide Number Placeholder 3"/>
          <p:cNvSpPr>
            <a:spLocks noGrp="1"/>
          </p:cNvSpPr>
          <p:nvPr>
            <p:ph type="sldNum" sz="quarter" idx="10"/>
          </p:nvPr>
        </p:nvSpPr>
        <p:spPr/>
        <p:txBody>
          <a:bodyPr/>
          <a:lstStyle/>
          <a:p>
            <a:fld id="{42C6139F-97A1-4133-859A-267433C32A4F}" type="slidenum">
              <a:rPr lang="en-US" smtClean="0"/>
              <a:t>2</a:t>
            </a:fld>
            <a:endParaRPr lang="en-US"/>
          </a:p>
        </p:txBody>
      </p:sp>
    </p:spTree>
    <p:extLst>
      <p:ext uri="{BB962C8B-B14F-4D97-AF65-F5344CB8AC3E}">
        <p14:creationId xmlns:p14="http://schemas.microsoft.com/office/powerpoint/2010/main" val="51644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district measure</a:t>
            </a:r>
            <a:r>
              <a:rPr lang="en-US" baseline="0" dirty="0" smtClean="0"/>
              <a:t> already in place was the modification and implementation of enrollment priorities.  </a:t>
            </a:r>
          </a:p>
          <a:p>
            <a:r>
              <a:rPr lang="en-US" baseline="0" dirty="0" smtClean="0"/>
              <a:t>We were excited to invest in technology to help us support students such as a transcript reader to help facilitate </a:t>
            </a:r>
          </a:p>
          <a:p>
            <a:r>
              <a:rPr lang="en-US" baseline="0" dirty="0" smtClean="0"/>
              <a:t>Faster course evaluations and an online student educational plan program.</a:t>
            </a:r>
            <a:endParaRPr lang="en-US" dirty="0"/>
          </a:p>
        </p:txBody>
      </p:sp>
      <p:sp>
        <p:nvSpPr>
          <p:cNvPr id="4" name="Slide Number Placeholder 3"/>
          <p:cNvSpPr>
            <a:spLocks noGrp="1"/>
          </p:cNvSpPr>
          <p:nvPr>
            <p:ph type="sldNum" sz="quarter" idx="10"/>
          </p:nvPr>
        </p:nvSpPr>
        <p:spPr/>
        <p:txBody>
          <a:bodyPr/>
          <a:lstStyle/>
          <a:p>
            <a:fld id="{42C6139F-97A1-4133-859A-267433C32A4F}" type="slidenum">
              <a:rPr lang="en-US" smtClean="0"/>
              <a:t>3</a:t>
            </a:fld>
            <a:endParaRPr lang="en-US"/>
          </a:p>
        </p:txBody>
      </p:sp>
    </p:spTree>
    <p:extLst>
      <p:ext uri="{BB962C8B-B14F-4D97-AF65-F5344CB8AC3E}">
        <p14:creationId xmlns:p14="http://schemas.microsoft.com/office/powerpoint/2010/main" val="3236452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writing of our SSSP Plan took place in our Student Success Committee.  It is a fairly</a:t>
            </a:r>
            <a:r>
              <a:rPr lang="en-US" baseline="0" dirty="0" smtClean="0"/>
              <a:t> big committee so we were able to split into two subgroups </a:t>
            </a:r>
          </a:p>
          <a:p>
            <a:r>
              <a:rPr lang="en-US" baseline="0" dirty="0" smtClean="0"/>
              <a:t>To tackle the SSSP Plan and the Equity Plan.</a:t>
            </a:r>
          </a:p>
          <a:p>
            <a:r>
              <a:rPr lang="en-US" baseline="0" dirty="0" smtClean="0"/>
              <a:t>We had three leads that shepherded us through the writing of our SSSP Plan- One Counseling Faculty, Our VP of Student </a:t>
            </a:r>
            <a:r>
              <a:rPr lang="en-US" baseline="0" dirty="0" err="1" smtClean="0"/>
              <a:t>Servces</a:t>
            </a:r>
            <a:r>
              <a:rPr lang="en-US" baseline="0" dirty="0" smtClean="0"/>
              <a:t>, and our Matriculation Program Assistant.</a:t>
            </a:r>
          </a:p>
          <a:p>
            <a:r>
              <a:rPr lang="en-US" baseline="0" dirty="0" smtClean="0"/>
              <a:t>They were responsible for assigning sections of the plan to individuals and were charged with making edits to the final document.</a:t>
            </a:r>
          </a:p>
          <a:p>
            <a:endParaRPr lang="en-US" baseline="0" dirty="0" smtClean="0"/>
          </a:p>
          <a:p>
            <a:r>
              <a:rPr lang="en-US" baseline="0" dirty="0" smtClean="0"/>
              <a:t>We went to several documents already in existence to help write our plan such as our Self Evaluation (since we had our accreditation visit earlier that semester), our College Catalog, Program Review documents, and College Planning Documents.</a:t>
            </a:r>
            <a:endParaRPr lang="en-US" dirty="0"/>
          </a:p>
        </p:txBody>
      </p:sp>
      <p:sp>
        <p:nvSpPr>
          <p:cNvPr id="4" name="Slide Number Placeholder 3"/>
          <p:cNvSpPr>
            <a:spLocks noGrp="1"/>
          </p:cNvSpPr>
          <p:nvPr>
            <p:ph type="sldNum" sz="quarter" idx="10"/>
          </p:nvPr>
        </p:nvSpPr>
        <p:spPr/>
        <p:txBody>
          <a:bodyPr/>
          <a:lstStyle/>
          <a:p>
            <a:fld id="{42C6139F-97A1-4133-859A-267433C32A4F}" type="slidenum">
              <a:rPr lang="en-US" smtClean="0"/>
              <a:t>4</a:t>
            </a:fld>
            <a:endParaRPr lang="en-US"/>
          </a:p>
        </p:txBody>
      </p:sp>
    </p:spTree>
    <p:extLst>
      <p:ext uri="{BB962C8B-B14F-4D97-AF65-F5344CB8AC3E}">
        <p14:creationId xmlns:p14="http://schemas.microsoft.com/office/powerpoint/2010/main" val="2298607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wanted to make sure that the people involved in the writing of the SSSP Plan came from a wide constituency.</a:t>
            </a:r>
          </a:p>
          <a:p>
            <a:endParaRPr lang="en-US" baseline="0" dirty="0" smtClean="0"/>
          </a:p>
          <a:p>
            <a:r>
              <a:rPr lang="en-US" dirty="0" smtClean="0"/>
              <a:t>Just to give you an idea who had a hand in writing our plan- here is a list of some key players:</a:t>
            </a:r>
          </a:p>
          <a:p>
            <a:endParaRPr lang="en-US" dirty="0" smtClean="0"/>
          </a:p>
          <a:p>
            <a:r>
              <a:rPr lang="en-US" dirty="0" smtClean="0"/>
              <a:t>Administration was represented by our VP of SS, VP of AA, Dean of Admissions and Records, </a:t>
            </a:r>
          </a:p>
          <a:p>
            <a:endParaRPr lang="en-US" dirty="0" smtClean="0"/>
          </a:p>
          <a:p>
            <a:r>
              <a:rPr lang="en-US" dirty="0" smtClean="0"/>
              <a:t>We had faculty representation from Counseling, English, ESL</a:t>
            </a:r>
            <a:r>
              <a:rPr lang="en-US" baseline="0" dirty="0" smtClean="0"/>
              <a:t>, and Math</a:t>
            </a:r>
          </a:p>
          <a:p>
            <a:endParaRPr lang="en-US" baseline="0" dirty="0" smtClean="0"/>
          </a:p>
          <a:p>
            <a:r>
              <a:rPr lang="en-US" baseline="0" dirty="0" smtClean="0"/>
              <a:t>Classified staff from various departments also assisted with the writing of the document.</a:t>
            </a:r>
          </a:p>
          <a:p>
            <a:r>
              <a:rPr lang="en-US" baseline="0" dirty="0" smtClean="0"/>
              <a:t/>
            </a:r>
            <a:br>
              <a:rPr lang="en-US" baseline="0" dirty="0" smtClean="0"/>
            </a:br>
            <a:r>
              <a:rPr lang="en-US" baseline="0" dirty="0" smtClean="0"/>
              <a:t>We also had a student representative give his feedback on some of the SSSP sections.</a:t>
            </a:r>
            <a:endParaRPr lang="en-US" dirty="0"/>
          </a:p>
        </p:txBody>
      </p:sp>
      <p:sp>
        <p:nvSpPr>
          <p:cNvPr id="4" name="Slide Number Placeholder 3"/>
          <p:cNvSpPr>
            <a:spLocks noGrp="1"/>
          </p:cNvSpPr>
          <p:nvPr>
            <p:ph type="sldNum" sz="quarter" idx="10"/>
          </p:nvPr>
        </p:nvSpPr>
        <p:spPr/>
        <p:txBody>
          <a:bodyPr/>
          <a:lstStyle/>
          <a:p>
            <a:fld id="{42C6139F-97A1-4133-859A-267433C32A4F}" type="slidenum">
              <a:rPr lang="en-US" smtClean="0"/>
              <a:t>5</a:t>
            </a:fld>
            <a:endParaRPr lang="en-US"/>
          </a:p>
        </p:txBody>
      </p:sp>
    </p:spTree>
    <p:extLst>
      <p:ext uri="{BB962C8B-B14F-4D97-AF65-F5344CB8AC3E}">
        <p14:creationId xmlns:p14="http://schemas.microsoft.com/office/powerpoint/2010/main" val="1402554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developing our timeline we worked backwards form the submission deadline to ensure that our document</a:t>
            </a:r>
            <a:r>
              <a:rPr lang="en-US" baseline="0" dirty="0" smtClean="0"/>
              <a:t> went through the shared governance process and was approved by our Board of Trustees in time.</a:t>
            </a:r>
            <a:endParaRPr lang="en-US" dirty="0"/>
          </a:p>
        </p:txBody>
      </p:sp>
      <p:sp>
        <p:nvSpPr>
          <p:cNvPr id="4" name="Slide Number Placeholder 3"/>
          <p:cNvSpPr>
            <a:spLocks noGrp="1"/>
          </p:cNvSpPr>
          <p:nvPr>
            <p:ph type="sldNum" sz="quarter" idx="10"/>
          </p:nvPr>
        </p:nvSpPr>
        <p:spPr/>
        <p:txBody>
          <a:bodyPr/>
          <a:lstStyle/>
          <a:p>
            <a:fld id="{42C6139F-97A1-4133-859A-267433C32A4F}" type="slidenum">
              <a:rPr lang="en-US" smtClean="0"/>
              <a:t>6</a:t>
            </a:fld>
            <a:endParaRPr lang="en-US"/>
          </a:p>
        </p:txBody>
      </p:sp>
    </p:spTree>
    <p:extLst>
      <p:ext uri="{BB962C8B-B14F-4D97-AF65-F5344CB8AC3E}">
        <p14:creationId xmlns:p14="http://schemas.microsoft.com/office/powerpoint/2010/main" val="549959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a:t>
            </a:r>
            <a:r>
              <a:rPr lang="en-US" baseline="0" dirty="0" smtClean="0"/>
              <a:t> I mentioned earlier, our document went through our strategic planning process and was ultimately shared with our college community at our Committee of the Whole prior to Board of Trustees approval. </a:t>
            </a:r>
          </a:p>
          <a:p>
            <a:r>
              <a:rPr lang="en-US" baseline="0" dirty="0" smtClean="0"/>
              <a:t>Our document and </a:t>
            </a:r>
            <a:endParaRPr lang="en-US" dirty="0"/>
          </a:p>
        </p:txBody>
      </p:sp>
      <p:sp>
        <p:nvSpPr>
          <p:cNvPr id="4" name="Slide Number Placeholder 3"/>
          <p:cNvSpPr>
            <a:spLocks noGrp="1"/>
          </p:cNvSpPr>
          <p:nvPr>
            <p:ph type="sldNum" sz="quarter" idx="10"/>
          </p:nvPr>
        </p:nvSpPr>
        <p:spPr/>
        <p:txBody>
          <a:bodyPr/>
          <a:lstStyle/>
          <a:p>
            <a:fld id="{42C6139F-97A1-4133-859A-267433C32A4F}" type="slidenum">
              <a:rPr lang="en-US" smtClean="0"/>
              <a:t>7</a:t>
            </a:fld>
            <a:endParaRPr lang="en-US"/>
          </a:p>
        </p:txBody>
      </p:sp>
    </p:spTree>
    <p:extLst>
      <p:ext uri="{BB962C8B-B14F-4D97-AF65-F5344CB8AC3E}">
        <p14:creationId xmlns:p14="http://schemas.microsoft.com/office/powerpoint/2010/main" val="51345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a:t>
            </a:r>
            <a:r>
              <a:rPr lang="en-US" baseline="0" dirty="0" smtClean="0"/>
              <a:t> SSSP we were able scale up core services.  We now offer extended hours of operation so that students can complete assessment test in the evenings.</a:t>
            </a:r>
          </a:p>
          <a:p>
            <a:r>
              <a:rPr lang="en-US" baseline="0" dirty="0" smtClean="0"/>
              <a:t>We have improved our outreach for HS placement opportunities.</a:t>
            </a:r>
          </a:p>
          <a:p>
            <a:r>
              <a:rPr lang="en-US" baseline="0" dirty="0" smtClean="0"/>
              <a:t>We are able to service 500 students from our local feeder high school. These students receive a full day orientation and a comprehensive SEP.</a:t>
            </a:r>
          </a:p>
          <a:p>
            <a:r>
              <a:rPr lang="en-US" baseline="0" dirty="0" smtClean="0"/>
              <a:t>We purchased the license for a new platform to offer an updated new student orientation that is college specific</a:t>
            </a:r>
          </a:p>
          <a:p>
            <a:r>
              <a:rPr lang="en-US" baseline="0" dirty="0" smtClean="0"/>
              <a:t>We have hired an additional categorical counselor and </a:t>
            </a:r>
            <a:r>
              <a:rPr lang="en-US" baseline="0" dirty="0" err="1" smtClean="0"/>
              <a:t>ed</a:t>
            </a:r>
            <a:r>
              <a:rPr lang="en-US" baseline="0" dirty="0" smtClean="0"/>
              <a:t> advisor to help us increase counseling services.  We are using </a:t>
            </a:r>
            <a:r>
              <a:rPr lang="en-US" baseline="0" dirty="0" err="1" smtClean="0"/>
              <a:t>PrepTalk</a:t>
            </a:r>
            <a:r>
              <a:rPr lang="en-US" baseline="0" dirty="0" smtClean="0"/>
              <a:t> for one-on-one synchronous online counseling and online workshops.</a:t>
            </a:r>
          </a:p>
          <a:p>
            <a:r>
              <a:rPr lang="en-US" baseline="0" dirty="0" smtClean="0"/>
              <a:t>We are able to pilot innovative ways scale up Counseling services such as SEP workshops in the classroom or group setting.</a:t>
            </a:r>
          </a:p>
          <a:p>
            <a:r>
              <a:rPr lang="en-US" baseline="0" dirty="0" smtClean="0"/>
              <a:t>We put together an SEP/Counseling Services Awareness campaign.</a:t>
            </a:r>
          </a:p>
          <a:p>
            <a:endParaRPr lang="en-US" dirty="0"/>
          </a:p>
        </p:txBody>
      </p:sp>
      <p:sp>
        <p:nvSpPr>
          <p:cNvPr id="4" name="Slide Number Placeholder 3"/>
          <p:cNvSpPr>
            <a:spLocks noGrp="1"/>
          </p:cNvSpPr>
          <p:nvPr>
            <p:ph type="sldNum" sz="quarter" idx="10"/>
          </p:nvPr>
        </p:nvSpPr>
        <p:spPr/>
        <p:txBody>
          <a:bodyPr/>
          <a:lstStyle/>
          <a:p>
            <a:fld id="{42C6139F-97A1-4133-859A-267433C32A4F}" type="slidenum">
              <a:rPr lang="en-US" smtClean="0"/>
              <a:t>8</a:t>
            </a:fld>
            <a:endParaRPr lang="en-US"/>
          </a:p>
        </p:txBody>
      </p:sp>
    </p:spTree>
    <p:extLst>
      <p:ext uri="{BB962C8B-B14F-4D97-AF65-F5344CB8AC3E}">
        <p14:creationId xmlns:p14="http://schemas.microsoft.com/office/powerpoint/2010/main" val="294219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challenges</a:t>
            </a:r>
            <a:r>
              <a:rPr lang="en-US" baseline="0" dirty="0" smtClean="0"/>
              <a:t> we encountered include:</a:t>
            </a:r>
          </a:p>
          <a:p>
            <a:r>
              <a:rPr lang="en-US" baseline="0" dirty="0" smtClean="0"/>
              <a:t>-Being able to working through the budget/hiring process. Our hiring process can be very long.</a:t>
            </a:r>
          </a:p>
          <a:p>
            <a:r>
              <a:rPr lang="en-US" baseline="0" dirty="0" smtClean="0"/>
              <a:t>-Since the SSSP Plan is so new it is currently not tied to our Program Review requests.  This will probably change the format of our program review, especially when assessing the needs/making requests for staff, technology, et to support the core services.</a:t>
            </a:r>
          </a:p>
          <a:p>
            <a:r>
              <a:rPr lang="en-US" baseline="0" dirty="0" smtClean="0"/>
              <a:t>-For this first SSSP Plan and Budget we looked to our 2013-2014 Program Review  since we are still in 2014-2015.  Our 2013-2014 was pretty conservative because we did not have an idea of how much additional money SSSP was going to infuse in the system when we submitted 2013-2014 Program Review</a:t>
            </a:r>
          </a:p>
          <a:p>
            <a:r>
              <a:rPr lang="en-US" baseline="0" dirty="0" smtClean="0"/>
              <a:t>-That taught us we need to perhaps DREAM BIGGER and tier/prioritize our needs</a:t>
            </a:r>
          </a:p>
          <a:p>
            <a:r>
              <a:rPr lang="en-US" baseline="0" dirty="0" smtClean="0"/>
              <a:t>-Like I mentioned earlier, we are in the process of implementing our Online Educational Plan and right now we are working furiously to ensure that our degree audit system is up to date and accurate. </a:t>
            </a:r>
          </a:p>
          <a:p>
            <a:endParaRPr lang="en-US" dirty="0"/>
          </a:p>
        </p:txBody>
      </p:sp>
      <p:sp>
        <p:nvSpPr>
          <p:cNvPr id="4" name="Slide Number Placeholder 3"/>
          <p:cNvSpPr>
            <a:spLocks noGrp="1"/>
          </p:cNvSpPr>
          <p:nvPr>
            <p:ph type="sldNum" sz="quarter" idx="10"/>
          </p:nvPr>
        </p:nvSpPr>
        <p:spPr/>
        <p:txBody>
          <a:bodyPr/>
          <a:lstStyle/>
          <a:p>
            <a:fld id="{42C6139F-97A1-4133-859A-267433C32A4F}" type="slidenum">
              <a:rPr lang="en-US" smtClean="0"/>
              <a:t>9</a:t>
            </a:fld>
            <a:endParaRPr lang="en-US"/>
          </a:p>
        </p:txBody>
      </p:sp>
    </p:spTree>
    <p:extLst>
      <p:ext uri="{BB962C8B-B14F-4D97-AF65-F5344CB8AC3E}">
        <p14:creationId xmlns:p14="http://schemas.microsoft.com/office/powerpoint/2010/main" val="633640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2442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46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7073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6439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9310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8789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4332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9269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84583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550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56478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619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6307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086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627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79726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2F6C2EC-1339-42FD-804E-CD6CEF6CB37B}" type="datetimeFigureOut">
              <a:rPr lang="en-US" smtClean="0">
                <a:solidFill>
                  <a:prstClr val="black">
                    <a:tint val="75000"/>
                  </a:prstClr>
                </a:solidFill>
              </a:rPr>
              <a:pPr/>
              <a:t>3/14/15</a:t>
            </a:fld>
            <a:endParaRPr lang="en-US">
              <a:solidFill>
                <a:prstClr val="black">
                  <a:tint val="75000"/>
                </a:prstClr>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35288ED-011F-4ED1-84A1-D8EC3CF79C6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312502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microsoft.com/office/2007/relationships/hdphoto" Target="../media/hdphoto1.wdp"/><Relationship Id="rId5" Type="http://schemas.openxmlformats.org/officeDocument/2006/relationships/image" Target="../media/image2.png"/><Relationship Id="rId6" Type="http://schemas.microsoft.com/office/2007/relationships/hdphoto" Target="../media/hdphoto2.wdp"/><Relationship Id="rId7" Type="http://schemas.openxmlformats.org/officeDocument/2006/relationships/image" Target="../media/image3.png"/><Relationship Id="rId8" Type="http://schemas.microsoft.com/office/2007/relationships/hdphoto" Target="../media/hdphoto3.wdp"/><Relationship Id="rId9" Type="http://schemas.openxmlformats.org/officeDocument/2006/relationships/image" Target="../media/image4.jp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extLst>
              <a:ext uri="{BEBA8EAE-BF5A-486C-A8C5-ECC9F3942E4B}">
                <a14:imgProps xmlns:a14="http://schemas.microsoft.com/office/drawing/2010/main">
                  <a14:imgLayer r:embed="rId4">
                    <a14:imgEffect>
                      <a14:brightnessContrast bright="-15000"/>
                    </a14:imgEffect>
                  </a14:imgLayer>
                </a14:imgProps>
              </a:ext>
            </a:extLst>
          </a:blip>
          <a:srcRect/>
          <a:tile tx="0" ty="0" sx="80000" sy="80000" flip="xy" algn="ctr"/>
        </a:blipFill>
        <a:effectLst/>
      </p:bgPr>
    </p:bg>
    <p:spTree>
      <p:nvGrpSpPr>
        <p:cNvPr id="1" name=""/>
        <p:cNvGrpSpPr/>
        <p:nvPr/>
      </p:nvGrpSpPr>
      <p:grpSpPr>
        <a:xfrm>
          <a:off x="0" y="0"/>
          <a:ext cx="0" cy="0"/>
          <a:chOff x="0" y="0"/>
          <a:chExt cx="0" cy="0"/>
        </a:xfrm>
      </p:grpSpPr>
      <p:sp>
        <p:nvSpPr>
          <p:cNvPr id="10" name="Oval 9"/>
          <p:cNvSpPr/>
          <p:nvPr/>
        </p:nvSpPr>
        <p:spPr>
          <a:xfrm rot="21029495">
            <a:off x="381920" y="-53835"/>
            <a:ext cx="7162800" cy="5219657"/>
          </a:xfrm>
          <a:prstGeom prst="ellipse">
            <a:avLst/>
          </a:prstGeom>
          <a:solidFill>
            <a:schemeClr val="bg1">
              <a:alpha val="70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9" name="Picture 4"/>
          <p:cNvPicPr preferRelativeResize="0">
            <a:picLocks noChangeArrowheads="1"/>
          </p:cNvPicPr>
          <p:nvPr/>
        </p:nvPicPr>
        <p:blipFill>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artisticPencilGrayscale pencilSize="50"/>
                    </a14:imgEffect>
                    <a14:imgEffect>
                      <a14:brightnessContrast bright="75000" contrast="100000"/>
                    </a14:imgEffect>
                  </a14:imgLayer>
                </a14:imgProps>
              </a:ext>
              <a:ext uri="{28A0092B-C50C-407E-A947-70E740481C1C}">
                <a14:useLocalDpi xmlns:a14="http://schemas.microsoft.com/office/drawing/2010/main" val="0"/>
              </a:ext>
            </a:extLst>
          </a:blip>
          <a:srcRect/>
          <a:stretch>
            <a:fillRect/>
          </a:stretch>
        </p:blipFill>
        <p:spPr bwMode="auto">
          <a:xfrm>
            <a:off x="422564" y="4606240"/>
            <a:ext cx="6858000" cy="45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4"/>
          <p:cNvPicPr preferRelativeResize="0">
            <a:picLocks noChangeArrowheads="1"/>
          </p:cNvPicPr>
          <p:nvPr/>
        </p:nvPicPr>
        <p:blipFill>
          <a:blip r:embed="rId5">
            <a:clrChange>
              <a:clrFrom>
                <a:srgbClr val="FFFFFF"/>
              </a:clrFrom>
              <a:clrTo>
                <a:srgbClr val="FFFFFF">
                  <a:alpha val="0"/>
                </a:srgbClr>
              </a:clrTo>
            </a:clrChange>
            <a:extLst>
              <a:ext uri="{BEBA8EAE-BF5A-486C-A8C5-ECC9F3942E4B}">
                <a14:imgProps xmlns:a14="http://schemas.microsoft.com/office/drawing/2010/main">
                  <a14:imgLayer r:embed="rId6">
                    <a14:imgEffect>
                      <a14:artisticPencilGrayscale pencilSize="50"/>
                    </a14:imgEffect>
                    <a14:imgEffect>
                      <a14:brightnessContrast bright="75000" contrast="100000"/>
                    </a14:imgEffect>
                  </a14:imgLayer>
                </a14:imgProps>
              </a:ext>
              <a:ext uri="{28A0092B-C50C-407E-A947-70E740481C1C}">
                <a14:useLocalDpi xmlns:a14="http://schemas.microsoft.com/office/drawing/2010/main" val="0"/>
              </a:ext>
            </a:extLst>
          </a:blip>
          <a:srcRect/>
          <a:stretch>
            <a:fillRect/>
          </a:stretch>
        </p:blipFill>
        <p:spPr bwMode="auto">
          <a:xfrm>
            <a:off x="304800" y="320754"/>
            <a:ext cx="6858000" cy="45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preferRelativeResize="0">
            <a:picLocks noChangeArrowheads="1"/>
          </p:cNvPicPr>
          <p:nvPr/>
        </p:nvPicPr>
        <p:blipFill>
          <a:blip r:embed="rId7">
            <a:clrChange>
              <a:clrFrom>
                <a:srgbClr val="FFFFFF"/>
              </a:clrFrom>
              <a:clrTo>
                <a:srgbClr val="FFFFFF">
                  <a:alpha val="0"/>
                </a:srgbClr>
              </a:clrTo>
            </a:clrChange>
            <a:extLst>
              <a:ext uri="{BEBA8EAE-BF5A-486C-A8C5-ECC9F3942E4B}">
                <a14:imgProps xmlns:a14="http://schemas.microsoft.com/office/drawing/2010/main">
                  <a14:imgLayer r:embed="rId8">
                    <a14:imgEffect>
                      <a14:artisticPencilGrayscale pencilSize="50"/>
                    </a14:imgEffect>
                    <a14:imgEffect>
                      <a14:brightnessContrast bright="75000" contrast="100000"/>
                    </a14:imgEffect>
                  </a14:imgLayer>
                </a14:imgProps>
              </a:ext>
              <a:ext uri="{28A0092B-C50C-407E-A947-70E740481C1C}">
                <a14:useLocalDpi xmlns:a14="http://schemas.microsoft.com/office/drawing/2010/main" val="0"/>
              </a:ext>
            </a:extLst>
          </a:blip>
          <a:srcRect/>
          <a:stretch>
            <a:fillRect/>
          </a:stretch>
        </p:blipFill>
        <p:spPr bwMode="auto">
          <a:xfrm>
            <a:off x="697626" y="304800"/>
            <a:ext cx="4572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p:cNvPicPr preferRelativeResize="0">
            <a:picLocks noChangeArrowheads="1"/>
          </p:cNvPicPr>
          <p:nvPr/>
        </p:nvPicPr>
        <p:blipFill>
          <a:blip r:embed="rId7">
            <a:clrChange>
              <a:clrFrom>
                <a:srgbClr val="FFFFFF"/>
              </a:clrFrom>
              <a:clrTo>
                <a:srgbClr val="FFFFFF">
                  <a:alpha val="0"/>
                </a:srgbClr>
              </a:clrTo>
            </a:clrChange>
            <a:extLst>
              <a:ext uri="{BEBA8EAE-BF5A-486C-A8C5-ECC9F3942E4B}">
                <a14:imgProps xmlns:a14="http://schemas.microsoft.com/office/drawing/2010/main">
                  <a14:imgLayer r:embed="rId8">
                    <a14:imgEffect>
                      <a14:artisticPencilGrayscale pencilSize="50"/>
                    </a14:imgEffect>
                    <a14:imgEffect>
                      <a14:brightnessContrast bright="75000" contrast="100000"/>
                    </a14:imgEffect>
                  </a14:imgLayer>
                </a14:imgProps>
              </a:ext>
              <a:ext uri="{28A0092B-C50C-407E-A947-70E740481C1C}">
                <a14:useLocalDpi xmlns:a14="http://schemas.microsoft.com/office/drawing/2010/main" val="0"/>
              </a:ext>
            </a:extLst>
          </a:blip>
          <a:srcRect/>
          <a:stretch>
            <a:fillRect/>
          </a:stretch>
        </p:blipFill>
        <p:spPr bwMode="auto">
          <a:xfrm>
            <a:off x="6981074" y="278693"/>
            <a:ext cx="4572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98814" y="454729"/>
            <a:ext cx="5905500" cy="3857625"/>
          </a:xfrm>
          <a:prstGeom prst="rect">
            <a:avLst/>
          </a:prstGeom>
        </p:spPr>
      </p:pic>
      <p:sp>
        <p:nvSpPr>
          <p:cNvPr id="3" name="TextBox 2"/>
          <p:cNvSpPr txBox="1"/>
          <p:nvPr/>
        </p:nvSpPr>
        <p:spPr>
          <a:xfrm>
            <a:off x="1039190" y="4814211"/>
            <a:ext cx="5444836" cy="2000548"/>
          </a:xfrm>
          <a:prstGeom prst="rect">
            <a:avLst/>
          </a:prstGeom>
          <a:noFill/>
        </p:spPr>
        <p:txBody>
          <a:bodyPr wrap="square" rtlCol="0">
            <a:spAutoFit/>
          </a:bodyPr>
          <a:lstStyle/>
          <a:p>
            <a:r>
              <a:rPr lang="en-US" sz="2000" b="1" dirty="0" smtClean="0"/>
              <a:t>Norco College</a:t>
            </a:r>
            <a:br>
              <a:rPr lang="en-US" sz="2000" b="1" dirty="0" smtClean="0"/>
            </a:br>
            <a:r>
              <a:rPr lang="en-US" sz="2000" b="1" dirty="0" smtClean="0"/>
              <a:t>Student Success and Support Program Plan </a:t>
            </a:r>
            <a:br>
              <a:rPr lang="en-US" sz="2000" b="1" dirty="0" smtClean="0"/>
            </a:br>
            <a:r>
              <a:rPr lang="en-US" sz="2000" b="1" dirty="0" smtClean="0"/>
              <a:t>2014-2015</a:t>
            </a:r>
            <a:r>
              <a:rPr lang="en-US" dirty="0" smtClean="0"/>
              <a:t/>
            </a:r>
            <a:br>
              <a:rPr lang="en-US" dirty="0" smtClean="0"/>
            </a:br>
            <a:r>
              <a:rPr lang="en-US" sz="1400" dirty="0" smtClean="0"/>
              <a:t/>
            </a:r>
            <a:br>
              <a:rPr lang="en-US" sz="1400" dirty="0" smtClean="0"/>
            </a:br>
            <a:r>
              <a:rPr lang="en-US" sz="1400" dirty="0" smtClean="0"/>
              <a:t/>
            </a:r>
            <a:br>
              <a:rPr lang="en-US" sz="1400" dirty="0" smtClean="0"/>
            </a:br>
            <a:r>
              <a:rPr lang="en-US" dirty="0" smtClean="0"/>
              <a:t>Marissa Iliscupidez</a:t>
            </a:r>
            <a:br>
              <a:rPr lang="en-US" dirty="0" smtClean="0"/>
            </a:br>
            <a:r>
              <a:rPr lang="en-US" dirty="0" smtClean="0"/>
              <a:t>March 14, 2015</a:t>
            </a:r>
            <a:endParaRPr lang="en-US" dirty="0"/>
          </a:p>
        </p:txBody>
      </p:sp>
    </p:spTree>
    <p:extLst>
      <p:ext uri="{BB962C8B-B14F-4D97-AF65-F5344CB8AC3E}">
        <p14:creationId xmlns:p14="http://schemas.microsoft.com/office/powerpoint/2010/main" val="33827132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52400" y="1332711"/>
            <a:ext cx="242374"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b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en-US" sz="3600" b="0" i="0" u="none" strike="noStrike" cap="none" normalizeH="0" baseline="0" dirty="0" smtClean="0">
              <a:ln>
                <a:noFill/>
              </a:ln>
              <a:solidFill>
                <a:schemeClr val="tx1"/>
              </a:solidFill>
              <a:effectLst/>
              <a:latin typeface="Arial" panose="020B0604020202020204" pitchFamily="34" charset="0"/>
            </a:endParaRPr>
          </a:p>
        </p:txBody>
      </p:sp>
      <p:sp>
        <p:nvSpPr>
          <p:cNvPr id="5" name="Content Placeholder 4"/>
          <p:cNvSpPr>
            <a:spLocks noGrp="1"/>
          </p:cNvSpPr>
          <p:nvPr>
            <p:ph idx="1"/>
          </p:nvPr>
        </p:nvSpPr>
        <p:spPr>
          <a:xfrm>
            <a:off x="672302" y="1752600"/>
            <a:ext cx="6347714" cy="3880773"/>
          </a:xfrm>
        </p:spPr>
        <p:txBody>
          <a:bodyPr>
            <a:normAutofit fontScale="92500"/>
          </a:bodyPr>
          <a:lstStyle/>
          <a:p>
            <a:pPr marL="0" indent="0">
              <a:buNone/>
            </a:pPr>
            <a:r>
              <a:rPr lang="en-US" sz="3000" dirty="0"/>
              <a:t>Kudos: </a:t>
            </a:r>
            <a:r>
              <a:rPr lang="en-US" sz="2400" dirty="0" smtClean="0"/>
              <a:t/>
            </a:r>
            <a:br>
              <a:rPr lang="en-US" sz="2400" dirty="0" smtClean="0"/>
            </a:br>
            <a:endParaRPr lang="en-US" sz="2400" dirty="0"/>
          </a:p>
          <a:p>
            <a:r>
              <a:rPr lang="en-US" sz="2400" dirty="0" smtClean="0"/>
              <a:t>Increased </a:t>
            </a:r>
            <a:r>
              <a:rPr lang="en-US" sz="2400" dirty="0"/>
              <a:t>assessment hours to meet need of evening student (30%)</a:t>
            </a:r>
          </a:p>
          <a:p>
            <a:r>
              <a:rPr lang="en-US" sz="2400" dirty="0" smtClean="0"/>
              <a:t>Hired </a:t>
            </a:r>
            <a:r>
              <a:rPr lang="en-US" sz="2400" dirty="0"/>
              <a:t>Outreach </a:t>
            </a:r>
            <a:r>
              <a:rPr lang="en-US" sz="2400" dirty="0" smtClean="0"/>
              <a:t>staff – targeting core services</a:t>
            </a:r>
            <a:endParaRPr lang="en-US" sz="2400" dirty="0"/>
          </a:p>
          <a:p>
            <a:r>
              <a:rPr lang="en-US" sz="2400" dirty="0" smtClean="0"/>
              <a:t>Summer </a:t>
            </a:r>
            <a:r>
              <a:rPr lang="en-US" sz="2400" dirty="0"/>
              <a:t>Advantage/Collaborating with K-12 district</a:t>
            </a:r>
          </a:p>
          <a:p>
            <a:r>
              <a:rPr lang="en-US" sz="2400" dirty="0" smtClean="0"/>
              <a:t>Spreading </a:t>
            </a:r>
            <a:r>
              <a:rPr lang="en-US" sz="2400" dirty="0"/>
              <a:t>awareness of Matric/SSSP </a:t>
            </a:r>
            <a:r>
              <a:rPr lang="en-US" sz="2400" dirty="0" smtClean="0"/>
              <a:t>process </a:t>
            </a:r>
            <a:r>
              <a:rPr lang="en-US" sz="2400" dirty="0"/>
              <a:t>so that people understand core services</a:t>
            </a:r>
          </a:p>
          <a:p>
            <a:endParaRPr lang="en-US" dirty="0"/>
          </a:p>
        </p:txBody>
      </p:sp>
      <p:pic>
        <p:nvPicPr>
          <p:cNvPr id="6" name="Picture 5"/>
          <p:cNvPicPr>
            <a:picLocks noChangeAspect="1"/>
          </p:cNvPicPr>
          <p:nvPr/>
        </p:nvPicPr>
        <p:blipFill>
          <a:blip r:embed="rId3"/>
          <a:stretch>
            <a:fillRect/>
          </a:stretch>
        </p:blipFill>
        <p:spPr>
          <a:xfrm>
            <a:off x="0" y="685800"/>
            <a:ext cx="7297544" cy="835224"/>
          </a:xfrm>
          <a:prstGeom prst="rect">
            <a:avLst/>
          </a:prstGeom>
        </p:spPr>
      </p:pic>
    </p:spTree>
    <p:extLst>
      <p:ext uri="{BB962C8B-B14F-4D97-AF65-F5344CB8AC3E}">
        <p14:creationId xmlns:p14="http://schemas.microsoft.com/office/powerpoint/2010/main" val="167268052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52400" y="1332711"/>
            <a:ext cx="242374"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r>
            <a:b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br>
              <a:rPr kumimoji="0" lang="en-US" sz="20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br>
            <a:endParaRPr kumimoji="0" lang="en-US" sz="3600" b="0" i="0" u="none" strike="noStrike" cap="none" normalizeH="0" baseline="0" dirty="0" smtClean="0">
              <a:ln>
                <a:noFill/>
              </a:ln>
              <a:solidFill>
                <a:schemeClr val="tx1"/>
              </a:solidFill>
              <a:effectLst/>
              <a:latin typeface="Arial" panose="020B0604020202020204" pitchFamily="34" charset="0"/>
            </a:endParaRPr>
          </a:p>
        </p:txBody>
      </p:sp>
      <p:sp>
        <p:nvSpPr>
          <p:cNvPr id="5" name="Content Placeholder 4"/>
          <p:cNvSpPr>
            <a:spLocks noGrp="1"/>
          </p:cNvSpPr>
          <p:nvPr>
            <p:ph idx="1"/>
          </p:nvPr>
        </p:nvSpPr>
        <p:spPr>
          <a:xfrm>
            <a:off x="672302" y="1752600"/>
            <a:ext cx="6347714" cy="4724400"/>
          </a:xfrm>
        </p:spPr>
        <p:txBody>
          <a:bodyPr>
            <a:normAutofit fontScale="55000" lnSpcReduction="20000"/>
          </a:bodyPr>
          <a:lstStyle/>
          <a:p>
            <a:pPr marL="0" indent="0">
              <a:buNone/>
            </a:pPr>
            <a:r>
              <a:rPr lang="en-US" sz="4000" b="1" dirty="0" smtClean="0"/>
              <a:t>Aha Moments: </a:t>
            </a:r>
            <a:r>
              <a:rPr lang="en-US" sz="2400" dirty="0" smtClean="0"/>
              <a:t/>
            </a:r>
            <a:br>
              <a:rPr lang="en-US" sz="2400" dirty="0" smtClean="0"/>
            </a:br>
            <a:endParaRPr lang="en-US" sz="2900" dirty="0"/>
          </a:p>
          <a:p>
            <a:r>
              <a:rPr lang="en-US" sz="3600" dirty="0"/>
              <a:t>A lot of people didn’t understand Matriculation </a:t>
            </a:r>
            <a:br>
              <a:rPr lang="en-US" sz="3600" dirty="0"/>
            </a:br>
            <a:r>
              <a:rPr lang="en-US" sz="3600" dirty="0" smtClean="0"/>
              <a:t>and the </a:t>
            </a:r>
            <a:r>
              <a:rPr lang="en-US" sz="3600" dirty="0"/>
              <a:t>role of </a:t>
            </a:r>
            <a:r>
              <a:rPr lang="en-US" sz="3600" dirty="0" smtClean="0"/>
              <a:t>Counseling</a:t>
            </a:r>
            <a:br>
              <a:rPr lang="en-US" sz="3600" dirty="0" smtClean="0"/>
            </a:br>
            <a:endParaRPr lang="en-US" sz="3600" dirty="0" smtClean="0"/>
          </a:p>
          <a:p>
            <a:r>
              <a:rPr lang="en-US" sz="3600" dirty="0" smtClean="0"/>
              <a:t>Questions </a:t>
            </a:r>
            <a:r>
              <a:rPr lang="en-US" sz="3600" dirty="0"/>
              <a:t>about what Counseling can do</a:t>
            </a:r>
            <a:br>
              <a:rPr lang="en-US" sz="3600" dirty="0"/>
            </a:br>
            <a:r>
              <a:rPr lang="en-US" sz="3600" dirty="0"/>
              <a:t>a</a:t>
            </a:r>
            <a:r>
              <a:rPr lang="en-US" sz="3600" dirty="0" smtClean="0"/>
              <a:t>lerted </a:t>
            </a:r>
            <a:r>
              <a:rPr lang="en-US" sz="3600" dirty="0"/>
              <a:t>us to the need to inform campus community about the role of </a:t>
            </a:r>
            <a:r>
              <a:rPr lang="en-US" sz="3600" dirty="0" smtClean="0"/>
              <a:t>counseling– need to include </a:t>
            </a:r>
            <a:r>
              <a:rPr lang="en-US" sz="3600" dirty="0"/>
              <a:t>counseling in </a:t>
            </a:r>
            <a:r>
              <a:rPr lang="en-US" sz="3600" dirty="0" smtClean="0"/>
              <a:t>campus discussions</a:t>
            </a:r>
            <a:br>
              <a:rPr lang="en-US" sz="3600" dirty="0" smtClean="0"/>
            </a:br>
            <a:endParaRPr lang="en-US" sz="3600" dirty="0"/>
          </a:p>
          <a:p>
            <a:r>
              <a:rPr lang="en-US" sz="3600" dirty="0" smtClean="0"/>
              <a:t>Need </a:t>
            </a:r>
            <a:r>
              <a:rPr lang="en-US" sz="3600" dirty="0"/>
              <a:t>to define role of Paraprofessional- What is her scope of responsibility? How can she support counseling</a:t>
            </a:r>
            <a:r>
              <a:rPr lang="en-US" sz="3600" dirty="0" smtClean="0"/>
              <a:t>?</a:t>
            </a:r>
            <a:br>
              <a:rPr lang="en-US" sz="3600" dirty="0" smtClean="0"/>
            </a:br>
            <a:endParaRPr lang="en-US" sz="3600" dirty="0"/>
          </a:p>
          <a:p>
            <a:r>
              <a:rPr lang="en-US" sz="3600" dirty="0" smtClean="0"/>
              <a:t>Scaling </a:t>
            </a:r>
            <a:r>
              <a:rPr lang="en-US" sz="3600" dirty="0"/>
              <a:t>up case management models (</a:t>
            </a:r>
            <a:r>
              <a:rPr lang="en-US" sz="3600" dirty="0" err="1"/>
              <a:t>ie</a:t>
            </a:r>
            <a:r>
              <a:rPr lang="en-US" sz="3600" dirty="0"/>
              <a:t> EOPS) – we know it works, how do we scale </a:t>
            </a:r>
            <a:r>
              <a:rPr lang="en-US" sz="3600" dirty="0" smtClean="0"/>
              <a:t>up??</a:t>
            </a:r>
            <a:r>
              <a:rPr lang="en-US" sz="2400" dirty="0"/>
              <a:t/>
            </a:r>
            <a:br>
              <a:rPr lang="en-US" sz="2400" dirty="0"/>
            </a:br>
            <a:endParaRPr lang="en-US" sz="2400" dirty="0"/>
          </a:p>
        </p:txBody>
      </p:sp>
      <p:pic>
        <p:nvPicPr>
          <p:cNvPr id="6" name="Picture 5"/>
          <p:cNvPicPr>
            <a:picLocks noChangeAspect="1"/>
          </p:cNvPicPr>
          <p:nvPr/>
        </p:nvPicPr>
        <p:blipFill>
          <a:blip r:embed="rId3"/>
          <a:stretch>
            <a:fillRect/>
          </a:stretch>
        </p:blipFill>
        <p:spPr>
          <a:xfrm>
            <a:off x="0" y="685800"/>
            <a:ext cx="7297544" cy="835224"/>
          </a:xfrm>
          <a:prstGeom prst="rect">
            <a:avLst/>
          </a:prstGeom>
        </p:spPr>
      </p:pic>
    </p:spTree>
    <p:extLst>
      <p:ext uri="{BB962C8B-B14F-4D97-AF65-F5344CB8AC3E}">
        <p14:creationId xmlns:p14="http://schemas.microsoft.com/office/powerpoint/2010/main" val="21168823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00200"/>
            <a:ext cx="7239000" cy="4076253"/>
          </a:xfrm>
        </p:spPr>
        <p:txBody>
          <a:bodyPr>
            <a:normAutofit/>
          </a:bodyPr>
          <a:lstStyle/>
          <a:p>
            <a:r>
              <a:rPr lang="en-US" dirty="0" smtClean="0"/>
              <a:t>Mandated Assessment/Orientation/Counseling (AOC) </a:t>
            </a:r>
            <a:br>
              <a:rPr lang="en-US" dirty="0" smtClean="0"/>
            </a:br>
            <a:r>
              <a:rPr lang="en-US" dirty="0" smtClean="0"/>
              <a:t>Required 2015</a:t>
            </a:r>
          </a:p>
          <a:p>
            <a:pPr lvl="1"/>
            <a:r>
              <a:rPr lang="en-US" dirty="0" smtClean="0"/>
              <a:t>Fall 2001 – Implementation of mandatory AOC</a:t>
            </a:r>
          </a:p>
          <a:p>
            <a:pPr lvl="1"/>
            <a:r>
              <a:rPr lang="en-US" dirty="0" smtClean="0"/>
              <a:t>Fall 2002 – Implementation of Early Alert</a:t>
            </a:r>
          </a:p>
          <a:p>
            <a:pPr lvl="1"/>
            <a:r>
              <a:rPr lang="en-US" dirty="0" smtClean="0"/>
              <a:t>Spring 2004 – Online Probation Workshop</a:t>
            </a:r>
          </a:p>
          <a:p>
            <a:pPr lvl="1"/>
            <a:r>
              <a:rPr lang="en-US" dirty="0" smtClean="0"/>
              <a:t>Spring 2006 – Online Dismissal Workshop</a:t>
            </a:r>
          </a:p>
          <a:p>
            <a:pPr lvl="1"/>
            <a:r>
              <a:rPr lang="en-US" dirty="0" smtClean="0"/>
              <a:t>Winter 2010 – Online Orientation/Online Counseling/Abbreviated Ed Plans</a:t>
            </a:r>
          </a:p>
          <a:p>
            <a:pPr lvl="1"/>
            <a:r>
              <a:rPr lang="en-US" b="1" i="1" dirty="0" smtClean="0">
                <a:solidFill>
                  <a:srgbClr val="FF0000"/>
                </a:solidFill>
              </a:rPr>
              <a:t>Fall 2014 – Comprehensive Student Education Plans in electronic format (pdf/email)</a:t>
            </a:r>
          </a:p>
          <a:p>
            <a:pPr lvl="1"/>
            <a:r>
              <a:rPr lang="en-US" b="1" i="1" dirty="0" smtClean="0">
                <a:solidFill>
                  <a:srgbClr val="FF0000"/>
                </a:solidFill>
              </a:rPr>
              <a:t>2014-2015 – Implement </a:t>
            </a:r>
            <a:r>
              <a:rPr lang="en-US" b="1" i="1" dirty="0" err="1" smtClean="0">
                <a:solidFill>
                  <a:srgbClr val="FF0000"/>
                </a:solidFill>
              </a:rPr>
              <a:t>Ellucian</a:t>
            </a:r>
            <a:r>
              <a:rPr lang="en-US" b="1" i="1" dirty="0" smtClean="0">
                <a:solidFill>
                  <a:srgbClr val="FF0000"/>
                </a:solidFill>
              </a:rPr>
              <a:t> Student Planner (online SEP)</a:t>
            </a:r>
          </a:p>
        </p:txBody>
      </p:sp>
      <p:sp>
        <p:nvSpPr>
          <p:cNvPr id="2" name="Title 1"/>
          <p:cNvSpPr>
            <a:spLocks noGrp="1"/>
          </p:cNvSpPr>
          <p:nvPr>
            <p:ph type="title"/>
          </p:nvPr>
        </p:nvSpPr>
        <p:spPr>
          <a:xfrm>
            <a:off x="685800" y="304800"/>
            <a:ext cx="6347713" cy="990600"/>
          </a:xfrm>
        </p:spPr>
        <p:txBody>
          <a:bodyPr>
            <a:normAutofit fontScale="90000"/>
          </a:bodyPr>
          <a:lstStyle/>
          <a:p>
            <a:r>
              <a:rPr lang="en-US" sz="4000" dirty="0" smtClean="0"/>
              <a:t>Riverside Community College District Measures</a:t>
            </a:r>
            <a:br>
              <a:rPr lang="en-US" sz="4000" dirty="0" smtClean="0"/>
            </a:br>
            <a:endParaRPr lang="en-US" sz="4000" dirty="0"/>
          </a:p>
        </p:txBody>
      </p:sp>
    </p:spTree>
    <p:extLst>
      <p:ext uri="{BB962C8B-B14F-4D97-AF65-F5344CB8AC3E}">
        <p14:creationId xmlns:p14="http://schemas.microsoft.com/office/powerpoint/2010/main" val="9020721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1447800"/>
            <a:ext cx="7010400" cy="4953000"/>
          </a:xfrm>
        </p:spPr>
        <p:txBody>
          <a:bodyPr>
            <a:normAutofit fontScale="92500"/>
          </a:bodyPr>
          <a:lstStyle/>
          <a:p>
            <a:r>
              <a:rPr lang="en-US" sz="2200" dirty="0"/>
              <a:t>Enrollment Priorities Modified – Required Fall 2014</a:t>
            </a:r>
          </a:p>
          <a:p>
            <a:pPr lvl="1"/>
            <a:r>
              <a:rPr lang="en-US" sz="1900" dirty="0"/>
              <a:t>Spring 2012 – AP5056 Registration Priorities approved</a:t>
            </a:r>
          </a:p>
          <a:p>
            <a:pPr lvl="1"/>
            <a:r>
              <a:rPr lang="en-US" sz="1900" dirty="0"/>
              <a:t>Fall 2013 – Implementation began</a:t>
            </a:r>
          </a:p>
          <a:p>
            <a:pPr lvl="1"/>
            <a:r>
              <a:rPr lang="en-US" sz="1900" b="1" i="1" dirty="0">
                <a:solidFill>
                  <a:srgbClr val="FF0000"/>
                </a:solidFill>
              </a:rPr>
              <a:t>Fall 2014 – Enforced academic standards for priority groups</a:t>
            </a:r>
          </a:p>
          <a:p>
            <a:r>
              <a:rPr lang="en-US" sz="2200" dirty="0" smtClean="0"/>
              <a:t>Technology Investments  - Expected by December 2015</a:t>
            </a:r>
          </a:p>
          <a:p>
            <a:pPr lvl="1"/>
            <a:r>
              <a:rPr lang="en-US" sz="1900" b="1" i="1" dirty="0" smtClean="0">
                <a:solidFill>
                  <a:srgbClr val="FF0000"/>
                </a:solidFill>
              </a:rPr>
              <a:t>Fall 2014 – </a:t>
            </a:r>
            <a:r>
              <a:rPr lang="en-US" sz="1900" b="1" i="1" dirty="0" err="1" smtClean="0">
                <a:solidFill>
                  <a:srgbClr val="FF0000"/>
                </a:solidFill>
              </a:rPr>
              <a:t>OnBase</a:t>
            </a:r>
            <a:r>
              <a:rPr lang="en-US" sz="1900" b="1" i="1" dirty="0" smtClean="0">
                <a:solidFill>
                  <a:srgbClr val="FF0000"/>
                </a:solidFill>
              </a:rPr>
              <a:t> </a:t>
            </a:r>
            <a:r>
              <a:rPr lang="en-US" sz="1900" b="1" i="1" dirty="0">
                <a:solidFill>
                  <a:srgbClr val="FF0000"/>
                </a:solidFill>
              </a:rPr>
              <a:t>– Transcript Credit Evaluation</a:t>
            </a:r>
          </a:p>
          <a:p>
            <a:pPr lvl="1"/>
            <a:r>
              <a:rPr lang="en-US" sz="1900" b="1" i="1" dirty="0" smtClean="0">
                <a:solidFill>
                  <a:srgbClr val="FF0000"/>
                </a:solidFill>
              </a:rPr>
              <a:t>Spring 2015 – (expected) Online Educational Plan</a:t>
            </a:r>
          </a:p>
          <a:p>
            <a:pPr marL="365760" lvl="1">
              <a:buFont typeface="Wingdings" pitchFamily="2" charset="2"/>
              <a:buChar char=""/>
            </a:pPr>
            <a:r>
              <a:rPr lang="en-US" sz="1900" dirty="0" smtClean="0"/>
              <a:t>Alternative Placement </a:t>
            </a:r>
            <a:r>
              <a:rPr lang="en-US" sz="1900" dirty="0"/>
              <a:t>- Early Assessment Program (EAP</a:t>
            </a:r>
            <a:r>
              <a:rPr lang="en-US" sz="1900" dirty="0" smtClean="0"/>
              <a:t>) – Effective January 2009 (SB 946)</a:t>
            </a:r>
          </a:p>
          <a:p>
            <a:pPr marL="731520" lvl="2"/>
            <a:r>
              <a:rPr lang="en-US" dirty="0" smtClean="0"/>
              <a:t>Summer 2011 – EAP Pass (English/Math) Placement accepted</a:t>
            </a:r>
          </a:p>
          <a:p>
            <a:pPr marL="731520" lvl="2"/>
            <a:r>
              <a:rPr lang="en-US" dirty="0" smtClean="0"/>
              <a:t>Other alternative placements include: high school articulated courses, Advanced Placement, International Baccalaureate, Credit by Examination, and college-specific academic intervention programs</a:t>
            </a:r>
          </a:p>
        </p:txBody>
      </p:sp>
      <p:sp>
        <p:nvSpPr>
          <p:cNvPr id="2" name="Title 1"/>
          <p:cNvSpPr>
            <a:spLocks noGrp="1"/>
          </p:cNvSpPr>
          <p:nvPr>
            <p:ph type="title"/>
          </p:nvPr>
        </p:nvSpPr>
        <p:spPr>
          <a:xfrm>
            <a:off x="457200" y="304800"/>
            <a:ext cx="6347713" cy="1320800"/>
          </a:xfrm>
        </p:spPr>
        <p:txBody>
          <a:bodyPr/>
          <a:lstStyle/>
          <a:p>
            <a:r>
              <a:rPr lang="en-US" sz="4000" dirty="0" smtClean="0"/>
              <a:t>District Measures </a:t>
            </a:r>
            <a:r>
              <a:rPr lang="en-US" dirty="0" smtClean="0"/>
              <a:t/>
            </a:r>
            <a:br>
              <a:rPr lang="en-US" dirty="0" smtClean="0"/>
            </a:br>
            <a:r>
              <a:rPr lang="en-US" sz="2000" i="1" dirty="0" smtClean="0"/>
              <a:t>continued</a:t>
            </a:r>
            <a:endParaRPr lang="en-US" dirty="0"/>
          </a:p>
        </p:txBody>
      </p:sp>
    </p:spTree>
    <p:extLst>
      <p:ext uri="{BB962C8B-B14F-4D97-AF65-F5344CB8AC3E}">
        <p14:creationId xmlns:p14="http://schemas.microsoft.com/office/powerpoint/2010/main" val="35289390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145" y="457200"/>
            <a:ext cx="6347713" cy="838200"/>
          </a:xfrm>
        </p:spPr>
        <p:txBody>
          <a:bodyPr>
            <a:normAutofit/>
          </a:bodyPr>
          <a:lstStyle/>
          <a:p>
            <a:r>
              <a:rPr lang="en-US" sz="1800" dirty="0">
                <a:solidFill>
                  <a:srgbClr val="FF6600"/>
                </a:solidFill>
                <a:latin typeface="Calibri" panose="020F0502020204030204" pitchFamily="34" charset="0"/>
                <a:ea typeface="Times New Roman" panose="02020603050405020304" pitchFamily="18" charset="0"/>
                <a:cs typeface="Times New Roman" panose="02020603050405020304" pitchFamily="18" charset="0"/>
              </a:rPr>
              <a:t> </a:t>
            </a:r>
            <a:r>
              <a:rPr lang="en-US" dirty="0" smtClean="0">
                <a:solidFill>
                  <a:srgbClr val="FF6600"/>
                </a:solidFill>
                <a:latin typeface="Calibri" panose="020F0502020204030204" pitchFamily="34" charset="0"/>
                <a:ea typeface="Times New Roman" panose="02020603050405020304" pitchFamily="18" charset="0"/>
                <a:cs typeface="Times New Roman" panose="02020603050405020304" pitchFamily="18" charset="0"/>
              </a:rPr>
              <a:t>SSSP Plan Writing Process</a:t>
            </a:r>
            <a:endParaRPr lang="en-US" dirty="0">
              <a:solidFill>
                <a:srgbClr val="FF6600"/>
              </a:solidFill>
            </a:endParaRPr>
          </a:p>
        </p:txBody>
      </p:sp>
      <p:sp>
        <p:nvSpPr>
          <p:cNvPr id="3" name="Content Placeholder 2"/>
          <p:cNvSpPr>
            <a:spLocks noGrp="1"/>
          </p:cNvSpPr>
          <p:nvPr>
            <p:ph idx="1"/>
          </p:nvPr>
        </p:nvSpPr>
        <p:spPr>
          <a:xfrm>
            <a:off x="367145" y="1524000"/>
            <a:ext cx="6781800" cy="5410200"/>
          </a:xfrm>
        </p:spPr>
        <p:txBody>
          <a:bodyPr>
            <a:normAutofit/>
          </a:bodyPr>
          <a:lstStyle/>
          <a:p>
            <a:r>
              <a:rPr lang="en-US" sz="2000" dirty="0"/>
              <a:t>Process took place in Student Success Committee </a:t>
            </a:r>
            <a:br>
              <a:rPr lang="en-US" sz="2000" dirty="0"/>
            </a:br>
            <a:r>
              <a:rPr lang="en-US" sz="2000" dirty="0"/>
              <a:t>Split the committee up into 2 groups: SSSP vs. </a:t>
            </a:r>
            <a:r>
              <a:rPr lang="en-US" sz="2000" dirty="0" smtClean="0"/>
              <a:t>Equity</a:t>
            </a:r>
            <a:br>
              <a:rPr lang="en-US" sz="2000" dirty="0" smtClean="0"/>
            </a:br>
            <a:endParaRPr lang="en-US" sz="2000" dirty="0"/>
          </a:p>
          <a:p>
            <a:pPr lvl="0"/>
            <a:r>
              <a:rPr lang="en-US" sz="2000" dirty="0" smtClean="0"/>
              <a:t>Leads</a:t>
            </a:r>
            <a:r>
              <a:rPr lang="en-US" sz="2000" dirty="0"/>
              <a:t>: </a:t>
            </a:r>
            <a:r>
              <a:rPr lang="en-US" sz="2000" dirty="0" smtClean="0"/>
              <a:t>Administrative Lead (Vice President of Student Services), Faculty Lead (Counseling), Staff Lead (Matriculation Program Assistant): </a:t>
            </a:r>
            <a:r>
              <a:rPr lang="en-US" sz="2000" dirty="0"/>
              <a:t>Responsible for assigning individuals to write portions of the plan and edit into final </a:t>
            </a:r>
            <a:r>
              <a:rPr lang="en-US" sz="2000" dirty="0" smtClean="0"/>
              <a:t>version</a:t>
            </a:r>
            <a:br>
              <a:rPr lang="en-US" sz="2000" dirty="0" smtClean="0"/>
            </a:br>
            <a:endParaRPr lang="en-US" sz="2000" dirty="0" smtClean="0"/>
          </a:p>
          <a:p>
            <a:r>
              <a:rPr lang="en-US" sz="2000" dirty="0"/>
              <a:t>Information in the SSSP Plan was taken from </a:t>
            </a:r>
            <a:r>
              <a:rPr lang="en-US" sz="2000" dirty="0" smtClean="0"/>
              <a:t>Accreditation Self- Evaluation, Catalog</a:t>
            </a:r>
            <a:r>
              <a:rPr lang="en-US" sz="2000" dirty="0"/>
              <a:t>, Program Review, College Planning </a:t>
            </a:r>
            <a:r>
              <a:rPr lang="en-US" sz="2000" dirty="0" smtClean="0"/>
              <a:t>documents</a:t>
            </a:r>
          </a:p>
        </p:txBody>
      </p:sp>
    </p:spTree>
    <p:extLst>
      <p:ext uri="{BB962C8B-B14F-4D97-AF65-F5344CB8AC3E}">
        <p14:creationId xmlns:p14="http://schemas.microsoft.com/office/powerpoint/2010/main" val="17959794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3200400" cy="838200"/>
          </a:xfrm>
        </p:spPr>
        <p:txBody>
          <a:bodyPr/>
          <a:lstStyle/>
          <a:p>
            <a:r>
              <a:rPr lang="en-US" dirty="0" smtClean="0"/>
              <a:t>Key Players </a:t>
            </a:r>
            <a:r>
              <a:rPr lang="en-US" dirty="0"/>
              <a:t>:</a:t>
            </a:r>
          </a:p>
        </p:txBody>
      </p:sp>
      <p:sp>
        <p:nvSpPr>
          <p:cNvPr id="3" name="Content Placeholder 2"/>
          <p:cNvSpPr>
            <a:spLocks noGrp="1"/>
          </p:cNvSpPr>
          <p:nvPr>
            <p:ph idx="1"/>
          </p:nvPr>
        </p:nvSpPr>
        <p:spPr>
          <a:xfrm>
            <a:off x="457200" y="1330036"/>
            <a:ext cx="6347714" cy="5448300"/>
          </a:xfrm>
        </p:spPr>
        <p:txBody>
          <a:bodyPr>
            <a:normAutofit/>
          </a:bodyPr>
          <a:lstStyle/>
          <a:p>
            <a:r>
              <a:rPr lang="en-US" sz="2000" dirty="0" smtClean="0"/>
              <a:t>Administrators: Vice President of Student Services, Vice President of Academic Affairs, Dean of Admissions &amp; Records, Associate Dean of Special Funded Programs, Associate Dean of Grants/College Support</a:t>
            </a:r>
            <a:br>
              <a:rPr lang="en-US" sz="2000" dirty="0" smtClean="0"/>
            </a:br>
            <a:endParaRPr lang="en-US" sz="2000" dirty="0" smtClean="0"/>
          </a:p>
          <a:p>
            <a:r>
              <a:rPr lang="en-US" sz="2000" dirty="0" smtClean="0"/>
              <a:t>Faculty: Counseling, English, ESL, Math</a:t>
            </a:r>
            <a:br>
              <a:rPr lang="en-US" sz="2000" dirty="0" smtClean="0"/>
            </a:br>
            <a:endParaRPr lang="en-US" sz="2000" dirty="0" smtClean="0"/>
          </a:p>
          <a:p>
            <a:r>
              <a:rPr lang="en-US" sz="2000" dirty="0" smtClean="0"/>
              <a:t>Classified Staff: Counseling Clerks, Matriculation Program Assistant, Student Success Specialist, Institutional Research Specialist</a:t>
            </a:r>
            <a:br>
              <a:rPr lang="en-US" sz="2000" dirty="0" smtClean="0"/>
            </a:br>
            <a:endParaRPr lang="en-US" sz="2000" dirty="0" smtClean="0"/>
          </a:p>
          <a:p>
            <a:r>
              <a:rPr lang="en-US" sz="2000" dirty="0" smtClean="0"/>
              <a:t>Student Representative</a:t>
            </a:r>
            <a:endParaRPr lang="en-US" sz="2000" dirty="0"/>
          </a:p>
        </p:txBody>
      </p:sp>
    </p:spTree>
    <p:extLst>
      <p:ext uri="{BB962C8B-B14F-4D97-AF65-F5344CB8AC3E}">
        <p14:creationId xmlns:p14="http://schemas.microsoft.com/office/powerpoint/2010/main" val="325038713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6858000" cy="1320800"/>
          </a:xfrm>
        </p:spPr>
        <p:txBody>
          <a:bodyPr>
            <a:normAutofit fontScale="90000"/>
          </a:bodyPr>
          <a:lstStyle/>
          <a:p>
            <a:pPr algn="ctr"/>
            <a:r>
              <a:rPr lang="en-US" dirty="0"/>
              <a:t>Student Success &amp; Support </a:t>
            </a:r>
            <a:r>
              <a:rPr lang="en-US" dirty="0" smtClean="0"/>
              <a:t>Program </a:t>
            </a:r>
            <a:br>
              <a:rPr lang="en-US" dirty="0" smtClean="0"/>
            </a:br>
            <a:r>
              <a:rPr lang="en-US" dirty="0" smtClean="0"/>
              <a:t>(</a:t>
            </a:r>
            <a:r>
              <a:rPr lang="en-US" dirty="0"/>
              <a:t>3SP) Plan Approval Timeline</a:t>
            </a:r>
            <a:br>
              <a:rPr lang="en-US" dirty="0"/>
            </a:b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8737050"/>
              </p:ext>
            </p:extLst>
          </p:nvPr>
        </p:nvGraphicFramePr>
        <p:xfrm>
          <a:off x="647700" y="1371600"/>
          <a:ext cx="6019800" cy="5268856"/>
        </p:xfrm>
        <a:graphic>
          <a:graphicData uri="http://schemas.openxmlformats.org/drawingml/2006/table">
            <a:tbl>
              <a:tblPr firstRow="1" firstCol="1" bandRow="1"/>
              <a:tblGrid>
                <a:gridCol w="2324783"/>
                <a:gridCol w="3695017"/>
              </a:tblGrid>
              <a:tr h="235971">
                <a:tc>
                  <a:txBody>
                    <a:bodyPr/>
                    <a:lstStyle/>
                    <a:p>
                      <a:pPr marL="0" marR="0" algn="ctr">
                        <a:lnSpc>
                          <a:spcPct val="150000"/>
                        </a:lnSpc>
                        <a:spcBef>
                          <a:spcPts val="0"/>
                        </a:spcBef>
                        <a:spcAft>
                          <a:spcPts val="0"/>
                        </a:spcAft>
                      </a:pPr>
                      <a:r>
                        <a:rPr lang="en-US" sz="1100" dirty="0">
                          <a:effectLst/>
                          <a:latin typeface="Georgia" panose="02040502050405020303" pitchFamily="18" charset="0"/>
                          <a:ea typeface="Calibri" panose="020F0502020204030204" pitchFamily="34" charset="0"/>
                          <a:cs typeface="Times New Roman" panose="02020603050405020304" pitchFamily="18" charset="0"/>
                        </a:rPr>
                        <a:t>Timeline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100">
                          <a:effectLst/>
                          <a:latin typeface="Georgia" panose="02040502050405020303" pitchFamily="18" charset="0"/>
                          <a:ea typeface="Calibri" panose="020F0502020204030204" pitchFamily="34" charset="0"/>
                          <a:cs typeface="Times New Roman" panose="02020603050405020304" pitchFamily="18" charset="0"/>
                        </a:rPr>
                        <a:t>Task</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Monday, March 10,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“3SP/Summit Planning” Sub-Committee Meeting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Monday, April 7,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3SP Plan Drafts Due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Monday, April 21,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3SP Subcommittee Lead Meeting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Wednesday, April 23,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ISPC First Reading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Monday, April 28,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Present draft to Student Success Committee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Wednesday, May 7, 2014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ISPC Second Reading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Monday, May 12,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“3SP/Summit Planning” Sub-Committee Meeting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Friday, May 23,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Submit final draft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Tuesday, May 20,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COTW Presentation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08890">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Monday, June 2,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Present final draft to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Student Success Committee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1084">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June 3 – mid-August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3SP Lead last minute modifications/Budget development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Week of August 25,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Obtain signatures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Friday, August 29,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Board of Trustee submission completed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Tuesday, September 16,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BOT approval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53957">
                <a:tc>
                  <a:txBody>
                    <a:bodyPr/>
                    <a:lstStyle/>
                    <a:p>
                      <a:pPr marL="0" marR="0" algn="ctr">
                        <a:lnSpc>
                          <a:spcPct val="150000"/>
                        </a:lnSpc>
                        <a:spcBef>
                          <a:spcPts val="0"/>
                        </a:spcBef>
                        <a:spcAft>
                          <a:spcPts val="0"/>
                        </a:spcAft>
                      </a:pPr>
                      <a:r>
                        <a:rPr lang="en-US" sz="1200">
                          <a:effectLst/>
                          <a:latin typeface="Georgia" panose="02040502050405020303" pitchFamily="18" charset="0"/>
                          <a:ea typeface="Calibri" panose="020F0502020204030204" pitchFamily="34" charset="0"/>
                          <a:cs typeface="Times New Roman" panose="02020603050405020304" pitchFamily="18" charset="0"/>
                        </a:rPr>
                        <a:t>Wednesday, September 17,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3SP submission to Chancellor’s Office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54445">
                <a:tc>
                  <a:txBody>
                    <a:bodyPr/>
                    <a:lstStyle/>
                    <a:p>
                      <a:pPr marL="0" marR="0" algn="ctr">
                        <a:lnSpc>
                          <a:spcPct val="150000"/>
                        </a:lnSpc>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October 17, 2014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50000"/>
                        </a:lnSpc>
                        <a:spcBef>
                          <a:spcPts val="0"/>
                        </a:spcBef>
                        <a:spcAft>
                          <a:spcPts val="0"/>
                        </a:spcAft>
                      </a:pPr>
                      <a:r>
                        <a:rPr lang="en-US" sz="1200" dirty="0">
                          <a:effectLst/>
                          <a:latin typeface="Georgia" panose="02040502050405020303" pitchFamily="18" charset="0"/>
                          <a:ea typeface="Calibri" panose="020F0502020204030204" pitchFamily="34" charset="0"/>
                          <a:cs typeface="Times New Roman" panose="02020603050405020304" pitchFamily="18" charset="0"/>
                        </a:rPr>
                        <a:t>Chancellor’s Office Deadline for Submission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630" marR="63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303136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FF6600"/>
                </a:solidFill>
                <a:latin typeface="Calibri" panose="020F0502020204030204" pitchFamily="34" charset="0"/>
                <a:ea typeface="Times New Roman" panose="02020603050405020304" pitchFamily="18" charset="0"/>
                <a:cs typeface="Times New Roman" panose="02020603050405020304" pitchFamily="18" charset="0"/>
              </a:rPr>
              <a:t>Sharing Information/Data</a:t>
            </a:r>
            <a:endParaRPr lang="en-US" sz="4000" b="1" dirty="0">
              <a:solidFill>
                <a:srgbClr val="FF6600"/>
              </a:solidFill>
            </a:endParaRPr>
          </a:p>
        </p:txBody>
      </p:sp>
      <p:sp>
        <p:nvSpPr>
          <p:cNvPr id="3" name="Content Placeholder 2"/>
          <p:cNvSpPr>
            <a:spLocks noGrp="1"/>
          </p:cNvSpPr>
          <p:nvPr>
            <p:ph idx="1"/>
          </p:nvPr>
        </p:nvSpPr>
        <p:spPr>
          <a:xfrm>
            <a:off x="609599" y="1828800"/>
            <a:ext cx="6347714" cy="3880773"/>
          </a:xfrm>
        </p:spPr>
        <p:txBody>
          <a:bodyPr>
            <a:normAutofit/>
          </a:bodyPr>
          <a:lstStyle/>
          <a:p>
            <a:r>
              <a:rPr lang="en-US" sz="2400" dirty="0"/>
              <a:t>S</a:t>
            </a:r>
            <a:r>
              <a:rPr lang="en-US" sz="2400" dirty="0" smtClean="0"/>
              <a:t>trategic </a:t>
            </a:r>
            <a:r>
              <a:rPr lang="en-US" sz="2400" dirty="0"/>
              <a:t>P</a:t>
            </a:r>
            <a:r>
              <a:rPr lang="en-US" sz="2400" dirty="0" smtClean="0"/>
              <a:t>lanning Process</a:t>
            </a:r>
            <a:br>
              <a:rPr lang="en-US" sz="2400" dirty="0" smtClean="0"/>
            </a:br>
            <a:endParaRPr lang="en-US" sz="2400" dirty="0" smtClean="0"/>
          </a:p>
          <a:p>
            <a:r>
              <a:rPr lang="en-US" sz="2400" dirty="0"/>
              <a:t>P</a:t>
            </a:r>
            <a:r>
              <a:rPr lang="en-US" sz="2400" dirty="0" smtClean="0"/>
              <a:t>resented </a:t>
            </a:r>
            <a:r>
              <a:rPr lang="en-US" sz="2400" dirty="0"/>
              <a:t>in </a:t>
            </a:r>
            <a:r>
              <a:rPr lang="en-US" sz="2400" dirty="0" smtClean="0"/>
              <a:t>Committee of the Whole</a:t>
            </a:r>
            <a:br>
              <a:rPr lang="en-US" sz="2400" dirty="0" smtClean="0"/>
            </a:br>
            <a:endParaRPr lang="en-US" sz="2400" dirty="0" smtClean="0"/>
          </a:p>
          <a:p>
            <a:r>
              <a:rPr lang="en-US" sz="2400" dirty="0" smtClean="0"/>
              <a:t>Available </a:t>
            </a:r>
            <a:r>
              <a:rPr lang="en-US" sz="2400" dirty="0"/>
              <a:t>on our website on our </a:t>
            </a:r>
            <a:r>
              <a:rPr lang="en-US" sz="2400" dirty="0" smtClean="0"/>
              <a:t>Student Success </a:t>
            </a:r>
            <a:r>
              <a:rPr lang="en-US" sz="2400" dirty="0"/>
              <a:t>Committee </a:t>
            </a:r>
            <a:r>
              <a:rPr lang="en-US" sz="2400" dirty="0" smtClean="0"/>
              <a:t>page</a:t>
            </a:r>
            <a:br>
              <a:rPr lang="en-US" sz="2400" dirty="0" smtClean="0"/>
            </a:br>
            <a:r>
              <a:rPr lang="en-US" sz="2400" dirty="0"/>
              <a:t/>
            </a:r>
            <a:br>
              <a:rPr lang="en-US" sz="2400" dirty="0"/>
            </a:br>
            <a:r>
              <a:rPr lang="en-US" sz="1600" i="1" dirty="0"/>
              <a:t>http://www.norcocollege.edu/about/president/strategic-planning/Pages/Committees.aspx</a:t>
            </a:r>
          </a:p>
        </p:txBody>
      </p:sp>
    </p:spTree>
    <p:extLst>
      <p:ext uri="{BB962C8B-B14F-4D97-AF65-F5344CB8AC3E}">
        <p14:creationId xmlns:p14="http://schemas.microsoft.com/office/powerpoint/2010/main" val="13653964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25600"/>
            <a:ext cx="6781800" cy="4927600"/>
          </a:xfrm>
        </p:spPr>
        <p:txBody>
          <a:bodyPr>
            <a:normAutofit lnSpcReduction="10000"/>
          </a:bodyPr>
          <a:lstStyle/>
          <a:p>
            <a:r>
              <a:rPr lang="en-US" dirty="0" smtClean="0"/>
              <a:t>Assessment</a:t>
            </a:r>
          </a:p>
          <a:p>
            <a:pPr lvl="1"/>
            <a:r>
              <a:rPr lang="en-US" dirty="0" smtClean="0"/>
              <a:t>Increase staffing, scope, and hours of operation</a:t>
            </a:r>
          </a:p>
          <a:p>
            <a:pPr lvl="1"/>
            <a:r>
              <a:rPr lang="en-US" dirty="0" smtClean="0"/>
              <a:t>Improve outreach for high school placement opportunities</a:t>
            </a:r>
          </a:p>
          <a:p>
            <a:r>
              <a:rPr lang="en-US" dirty="0" smtClean="0"/>
              <a:t>Orientation</a:t>
            </a:r>
          </a:p>
          <a:p>
            <a:pPr lvl="1"/>
            <a:r>
              <a:rPr lang="en-US" dirty="0"/>
              <a:t>Summer Advantage’s Norco Orientation Week (500 students) </a:t>
            </a:r>
            <a:endParaRPr lang="en-US" dirty="0" smtClean="0"/>
          </a:p>
          <a:p>
            <a:pPr lvl="1"/>
            <a:r>
              <a:rPr lang="en-US" dirty="0" smtClean="0"/>
              <a:t>Purchased </a:t>
            </a:r>
            <a:r>
              <a:rPr lang="en-US" dirty="0" err="1" smtClean="0"/>
              <a:t>Comevo</a:t>
            </a:r>
            <a:r>
              <a:rPr lang="en-US" dirty="0" smtClean="0"/>
              <a:t> license to develop college specific New Student Orientation</a:t>
            </a:r>
          </a:p>
          <a:p>
            <a:r>
              <a:rPr lang="en-US" dirty="0" smtClean="0"/>
              <a:t>Counseling</a:t>
            </a:r>
          </a:p>
          <a:p>
            <a:pPr lvl="1"/>
            <a:r>
              <a:rPr lang="en-US" dirty="0" smtClean="0"/>
              <a:t>Increased counseling and advising (New Hires: Counselor and Ed Advisor) </a:t>
            </a:r>
          </a:p>
          <a:p>
            <a:pPr lvl="1"/>
            <a:r>
              <a:rPr lang="en-US" dirty="0" smtClean="0"/>
              <a:t>Using </a:t>
            </a:r>
            <a:r>
              <a:rPr lang="en-US" dirty="0" err="1" smtClean="0"/>
              <a:t>PrepTalk</a:t>
            </a:r>
            <a:r>
              <a:rPr lang="en-US" dirty="0" smtClean="0"/>
              <a:t> for Online Counseling Services</a:t>
            </a:r>
          </a:p>
          <a:p>
            <a:pPr lvl="1"/>
            <a:r>
              <a:rPr lang="en-US" dirty="0" smtClean="0"/>
              <a:t>Classroom/Group SEP development workshops </a:t>
            </a:r>
          </a:p>
          <a:p>
            <a:pPr lvl="1"/>
            <a:r>
              <a:rPr lang="en-US" dirty="0" smtClean="0"/>
              <a:t>Summer Advantage Students develop comprehensive SEP</a:t>
            </a:r>
          </a:p>
          <a:p>
            <a:pPr lvl="1"/>
            <a:r>
              <a:rPr lang="en-US" dirty="0" smtClean="0"/>
              <a:t>SEP Awareness Initiative</a:t>
            </a:r>
            <a:endParaRPr lang="en-US" dirty="0"/>
          </a:p>
        </p:txBody>
      </p:sp>
      <p:sp>
        <p:nvSpPr>
          <p:cNvPr id="3" name="Title 2"/>
          <p:cNvSpPr>
            <a:spLocks noGrp="1"/>
          </p:cNvSpPr>
          <p:nvPr>
            <p:ph type="title"/>
          </p:nvPr>
        </p:nvSpPr>
        <p:spPr>
          <a:xfrm>
            <a:off x="304800" y="304800"/>
            <a:ext cx="6347713" cy="1320800"/>
          </a:xfrm>
        </p:spPr>
        <p:txBody>
          <a:bodyPr>
            <a:normAutofit fontScale="90000"/>
          </a:bodyPr>
          <a:lstStyle/>
          <a:p>
            <a:r>
              <a:rPr lang="en-US" sz="4000" b="1" dirty="0"/>
              <a:t>Bringing to Scale the Core </a:t>
            </a:r>
            <a:r>
              <a:rPr lang="en-US" sz="4000" b="1" dirty="0" smtClean="0"/>
              <a:t>Services at Norco College</a:t>
            </a:r>
            <a:endParaRPr lang="en-US" sz="4000" b="1" dirty="0"/>
          </a:p>
        </p:txBody>
      </p:sp>
    </p:spTree>
    <p:extLst>
      <p:ext uri="{BB962C8B-B14F-4D97-AF65-F5344CB8AC3E}">
        <p14:creationId xmlns:p14="http://schemas.microsoft.com/office/powerpoint/2010/main" val="14371677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3" y="609600"/>
            <a:ext cx="7136255" cy="762000"/>
          </a:xfrm>
        </p:spPr>
        <p:txBody>
          <a:bodyPr>
            <a:noAutofit/>
          </a:bodyPr>
          <a:lstStyle/>
          <a:p>
            <a:r>
              <a:rPr lang="en-US" sz="3100" b="1" dirty="0" smtClean="0"/>
              <a:t>Challenges, Kudos, </a:t>
            </a:r>
            <a:r>
              <a:rPr lang="en-US" sz="3100" b="1" dirty="0"/>
              <a:t>and </a:t>
            </a:r>
            <a:r>
              <a:rPr lang="en-US" sz="3100" b="1" dirty="0" smtClean="0"/>
              <a:t>Aha Moments</a:t>
            </a:r>
            <a:r>
              <a:rPr lang="en-US" sz="3100" dirty="0"/>
              <a:t/>
            </a:r>
            <a:br>
              <a:rPr lang="en-US" sz="3100" dirty="0"/>
            </a:br>
            <a:endParaRPr lang="en-US" sz="3100" dirty="0"/>
          </a:p>
        </p:txBody>
      </p:sp>
      <p:sp>
        <p:nvSpPr>
          <p:cNvPr id="3" name="Content Placeholder 2"/>
          <p:cNvSpPr>
            <a:spLocks noGrp="1"/>
          </p:cNvSpPr>
          <p:nvPr>
            <p:ph idx="1"/>
          </p:nvPr>
        </p:nvSpPr>
        <p:spPr>
          <a:xfrm>
            <a:off x="425443" y="1354282"/>
            <a:ext cx="6347714" cy="5122718"/>
          </a:xfrm>
        </p:spPr>
        <p:txBody>
          <a:bodyPr>
            <a:normAutofit/>
          </a:bodyPr>
          <a:lstStyle/>
          <a:p>
            <a:pPr marL="0" indent="0">
              <a:buNone/>
            </a:pPr>
            <a:r>
              <a:rPr lang="en-US" sz="2400" b="1" dirty="0" smtClean="0"/>
              <a:t>Challenges: </a:t>
            </a:r>
            <a:br>
              <a:rPr lang="en-US" sz="2400" b="1" dirty="0" smtClean="0"/>
            </a:br>
            <a:endParaRPr lang="en-US" sz="2400" b="1" dirty="0" smtClean="0"/>
          </a:p>
          <a:p>
            <a:r>
              <a:rPr lang="en-US" sz="2000" dirty="0" smtClean="0"/>
              <a:t>Being </a:t>
            </a:r>
            <a:r>
              <a:rPr lang="en-US" sz="2000" dirty="0"/>
              <a:t>able to work through the budget process and hiring process (very </a:t>
            </a:r>
            <a:r>
              <a:rPr lang="en-US" sz="2000" dirty="0" smtClean="0"/>
              <a:t>long)</a:t>
            </a:r>
            <a:endParaRPr lang="en-US" sz="2000" dirty="0"/>
          </a:p>
          <a:p>
            <a:r>
              <a:rPr lang="en-US" sz="2000" dirty="0" smtClean="0"/>
              <a:t>SSSP </a:t>
            </a:r>
            <a:r>
              <a:rPr lang="en-US" sz="2000" dirty="0"/>
              <a:t>Plan (since so new) is currently not tied to our Program </a:t>
            </a:r>
            <a:r>
              <a:rPr lang="en-US" sz="2000" dirty="0" smtClean="0"/>
              <a:t>Review</a:t>
            </a:r>
            <a:endParaRPr lang="en-US" sz="2000" dirty="0"/>
          </a:p>
          <a:p>
            <a:r>
              <a:rPr lang="en-US" sz="2000" dirty="0" smtClean="0"/>
              <a:t>Looking </a:t>
            </a:r>
            <a:r>
              <a:rPr lang="en-US" sz="2000" dirty="0"/>
              <a:t>at needs from our 2013-2014 Program Review </a:t>
            </a:r>
            <a:r>
              <a:rPr lang="en-US" sz="2000" dirty="0" smtClean="0"/>
              <a:t>and </a:t>
            </a:r>
            <a:r>
              <a:rPr lang="en-US" sz="2000" dirty="0"/>
              <a:t>build in extra </a:t>
            </a:r>
            <a:r>
              <a:rPr lang="en-US" sz="2000" dirty="0" smtClean="0"/>
              <a:t>budget</a:t>
            </a:r>
            <a:endParaRPr lang="en-US" sz="2000" dirty="0"/>
          </a:p>
          <a:p>
            <a:r>
              <a:rPr lang="en-US" sz="2000" dirty="0" smtClean="0"/>
              <a:t>Need to DREAM BIG </a:t>
            </a:r>
            <a:r>
              <a:rPr lang="en-US" sz="2000" dirty="0"/>
              <a:t>and then </a:t>
            </a:r>
            <a:r>
              <a:rPr lang="en-US" sz="2000" dirty="0" smtClean="0"/>
              <a:t>tier/prioritize </a:t>
            </a:r>
            <a:r>
              <a:rPr lang="en-US" sz="2000" dirty="0"/>
              <a:t>needs so we are able to respond </a:t>
            </a:r>
            <a:r>
              <a:rPr lang="en-US" sz="2000" dirty="0" smtClean="0"/>
              <a:t>responsibly</a:t>
            </a:r>
          </a:p>
          <a:p>
            <a:r>
              <a:rPr lang="en-US" sz="2000" dirty="0" smtClean="0"/>
              <a:t>Degree </a:t>
            </a:r>
            <a:r>
              <a:rPr lang="en-US" sz="2000" dirty="0"/>
              <a:t>Audit </a:t>
            </a:r>
            <a:r>
              <a:rPr lang="en-US" sz="2000" dirty="0" smtClean="0"/>
              <a:t>System—Currently </a:t>
            </a:r>
            <a:r>
              <a:rPr lang="en-US" sz="2000" dirty="0"/>
              <a:t>trying to build it up</a:t>
            </a:r>
            <a:r>
              <a:rPr lang="en-US" dirty="0"/>
              <a:t/>
            </a:r>
            <a:br>
              <a:rPr lang="en-US" dirty="0"/>
            </a:br>
            <a:endParaRPr lang="en-US" dirty="0"/>
          </a:p>
        </p:txBody>
      </p:sp>
    </p:spTree>
    <p:extLst>
      <p:ext uri="{BB962C8B-B14F-4D97-AF65-F5344CB8AC3E}">
        <p14:creationId xmlns:p14="http://schemas.microsoft.com/office/powerpoint/2010/main" val="34374952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Face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FD28E43-FBB4-44FD-86AE-0E853B7C5B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397</TotalTime>
  <Words>2742</Words>
  <Application>Microsoft Macintosh PowerPoint</Application>
  <PresentationFormat>On-screen Show (4:3)</PresentationFormat>
  <Paragraphs>230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PowerPoint Presentation</vt:lpstr>
      <vt:lpstr>Riverside Community College District Measures </vt:lpstr>
      <vt:lpstr>District Measures  continued</vt:lpstr>
      <vt:lpstr> SSSP Plan Writing Process</vt:lpstr>
      <vt:lpstr>Key Players :</vt:lpstr>
      <vt:lpstr>Student Success &amp; Support Program  (3SP) Plan Approval Timeline </vt:lpstr>
      <vt:lpstr>Sharing Information/Data</vt:lpstr>
      <vt:lpstr>Bringing to Scale the Core Services at Norco College</vt:lpstr>
      <vt:lpstr>Challenges, Kudos, and Aha Moments </vt:lpstr>
      <vt:lpstr>PowerPoint Presentation</vt:lpstr>
      <vt:lpstr>PowerPoint Presentation</vt:lpstr>
    </vt:vector>
  </TitlesOfParts>
  <Company>RCCD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Iliscupidez, Marissa</dc:creator>
  <cp:lastModifiedBy>Cynthia Rico</cp:lastModifiedBy>
  <cp:revision>20</cp:revision>
  <cp:lastPrinted>2015-03-12T19:53:08Z</cp:lastPrinted>
  <dcterms:created xsi:type="dcterms:W3CDTF">2015-03-09T23:27:49Z</dcterms:created>
  <dcterms:modified xsi:type="dcterms:W3CDTF">2015-03-14T13:58:19Z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TC019648109991</vt:lpwstr>
  </property>
</Properties>
</file>