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014983E-D845-4928-BFF1-D7FB38AC2042}">
  <a:tblStyle styleId="{B014983E-D845-4928-BFF1-D7FB38AC2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dodge@peralta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ason.deepwebaccess.com/mason__MasonLibrariesOpenEducationResources_5f4/desktop/en/search.html" TargetMode="External"/><Relationship Id="rId4" Type="http://schemas.openxmlformats.org/officeDocument/2006/relationships/hyperlink" Target="https://open.umn.edu/opentextbooks/" TargetMode="External"/><Relationship Id="rId10" Type="http://schemas.openxmlformats.org/officeDocument/2006/relationships/hyperlink" Target="http://www.cool4ed.org/rfp2018.html" TargetMode="External"/><Relationship Id="rId9" Type="http://schemas.openxmlformats.org/officeDocument/2006/relationships/hyperlink" Target="https://www.cccoer.org/" TargetMode="External"/><Relationship Id="rId5" Type="http://schemas.openxmlformats.org/officeDocument/2006/relationships/hyperlink" Target="https://www.oercommons.org/advanced-search" TargetMode="External"/><Relationship Id="rId6" Type="http://schemas.openxmlformats.org/officeDocument/2006/relationships/hyperlink" Target="https://docs.google.com/document/d/1Rs8YS7lDhAkyBaW8Qncn121UIHFvIiU6t0LQy5xgH5w/edit" TargetMode="External"/><Relationship Id="rId7" Type="http://schemas.openxmlformats.org/officeDocument/2006/relationships/hyperlink" Target="https://docs.google.com/document/d/1GRgKNBIku02HIYTxTSltfqkrIKEMg9fS9eQqFQYNcdg/edit?usp=sharing" TargetMode="External"/><Relationship Id="rId8" Type="http://schemas.openxmlformats.org/officeDocument/2006/relationships/hyperlink" Target="https://berkeleycitycollege.libguides.com/OER4B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Scaling Up: campus strategies to maximize OER adoption</a:t>
            </a:r>
            <a:endParaRPr sz="36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Heather Dodge, Berkeley City College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hdodge@peralta.edu</a:t>
            </a:r>
            <a:r>
              <a:rPr lang="en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10,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Discussion:</a:t>
            </a:r>
            <a:r>
              <a:rPr lang="en"/>
              <a:t> 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-How do you make the case for OER on your campus? 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-What existing groups, committees, departments, etc. are stakeholders in OER? 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-Who are your “sticky wickets”? Do they matter in the grand scheme of OER?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can’t promise you...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163" y="1017725"/>
            <a:ext cx="6867676" cy="3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6249250" y="4658500"/>
            <a:ext cx="2583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Image from Katie Taylor, Flickr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movement</a:t>
            </a:r>
            <a:r>
              <a:rPr lang="en"/>
              <a:t>...</a:t>
            </a:r>
            <a:r>
              <a:rPr lang="en"/>
              <a:t>.</a:t>
            </a:r>
            <a:endParaRPr/>
          </a:p>
        </p:txBody>
      </p:sp>
      <p:graphicFrame>
        <p:nvGraphicFramePr>
          <p:cNvPr id="155" name="Shape 155"/>
          <p:cNvGraphicFramePr/>
          <p:nvPr/>
        </p:nvGraphicFramePr>
        <p:xfrm>
          <a:off x="1052550" y="100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{B014983E-D845-4928-BFF1-D7FB38AC2042}</a:tableStyleId>
              </a:tblPr>
              <a:tblGrid>
                <a:gridCol w="1954650"/>
                <a:gridCol w="1954650"/>
                <a:gridCol w="1954650"/>
                <a:gridCol w="1954650"/>
              </a:tblGrid>
              <a:tr h="28366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Get Educated…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-conferences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-webinars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-websites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-self-paced learning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Find Allies…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-faculty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-senate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-committees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-student groups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-administration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-bookstore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Create a structure…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-website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-professional development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-tools for searching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-compensation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-tracking data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Go for low-hanging fruit…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-new faculty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-high-impact courses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-multiple-section courses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-adopters in the same departments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might look like failure...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775" y="873150"/>
            <a:ext cx="5421252" cy="404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7257525" y="4339425"/>
            <a:ext cx="1391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7257525" y="4364950"/>
            <a:ext cx="15699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Image from Sam Beebee CC BY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Resources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1297500" y="1238025"/>
            <a:ext cx="66111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-My Favorite sites for finding OER: </a:t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OER Metafinder</a:t>
            </a:r>
            <a:r>
              <a:rPr b="1" lang="en" sz="1800">
                <a:solidFill>
                  <a:srgbClr val="FFFFFF"/>
                </a:solidFill>
              </a:rPr>
              <a:t>, </a:t>
            </a:r>
            <a:r>
              <a:rPr b="1" lang="en" sz="1800" u="sng">
                <a:solidFill>
                  <a:schemeClr val="hlink"/>
                </a:solidFill>
                <a:hlinkClick r:id="rId4"/>
              </a:rPr>
              <a:t>Open Textbook Library</a:t>
            </a:r>
            <a:r>
              <a:rPr b="1" lang="en" sz="1800">
                <a:solidFill>
                  <a:srgbClr val="FFFFFF"/>
                </a:solidFill>
              </a:rPr>
              <a:t>, </a:t>
            </a:r>
            <a:r>
              <a:rPr b="1" lang="en" sz="1800" u="sng">
                <a:solidFill>
                  <a:schemeClr val="hlink"/>
                </a:solidFill>
                <a:hlinkClick r:id="rId5"/>
              </a:rPr>
              <a:t>OER Commons</a:t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-Sample </a:t>
            </a:r>
            <a:r>
              <a:rPr b="1" lang="en" sz="1800" u="sng">
                <a:solidFill>
                  <a:schemeClr val="hlink"/>
                </a:solidFill>
                <a:hlinkClick r:id="rId6"/>
              </a:rPr>
              <a:t>Agenda</a:t>
            </a:r>
            <a:r>
              <a:rPr b="1" lang="en" sz="1800">
                <a:solidFill>
                  <a:srgbClr val="FFFFFF"/>
                </a:solidFill>
              </a:rPr>
              <a:t> and </a:t>
            </a:r>
            <a:r>
              <a:rPr b="1" lang="en" sz="1800" u="sng">
                <a:solidFill>
                  <a:schemeClr val="hlink"/>
                </a:solidFill>
                <a:hlinkClick r:id="rId7"/>
              </a:rPr>
              <a:t>Contract</a:t>
            </a:r>
            <a:r>
              <a:rPr b="1" lang="en" sz="1800">
                <a:solidFill>
                  <a:srgbClr val="FFFFFF"/>
                </a:solidFill>
              </a:rPr>
              <a:t> for the BCC/COA OER Institute </a:t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-Link to BCC’s </a:t>
            </a:r>
            <a:r>
              <a:rPr b="1" lang="en" sz="1800" u="sng">
                <a:solidFill>
                  <a:schemeClr val="hlink"/>
                </a:solidFill>
                <a:hlinkClick r:id="rId8"/>
              </a:rPr>
              <a:t>OER LibGuide</a:t>
            </a:r>
            <a:r>
              <a:rPr b="1" lang="en" sz="1800">
                <a:solidFill>
                  <a:srgbClr val="FFFFFF"/>
                </a:solidFill>
              </a:rPr>
              <a:t> </a:t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-Link to </a:t>
            </a:r>
            <a:r>
              <a:rPr b="1" lang="en" sz="1800" u="sng">
                <a:solidFill>
                  <a:schemeClr val="hlink"/>
                </a:solidFill>
                <a:hlinkClick r:id="rId9"/>
              </a:rPr>
              <a:t>CCCOER Website</a:t>
            </a:r>
            <a:r>
              <a:rPr b="1" lang="en" sz="1800">
                <a:solidFill>
                  <a:srgbClr val="FFFFFF"/>
                </a:solidFill>
              </a:rPr>
              <a:t> (great list-serv, webinars, etc.)</a:t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-</a:t>
            </a:r>
            <a:r>
              <a:rPr b="1" lang="en" sz="1800" u="sng">
                <a:solidFill>
                  <a:schemeClr val="hlink"/>
                </a:solidFill>
                <a:hlinkClick r:id="rId10"/>
              </a:rPr>
              <a:t>RFP</a:t>
            </a:r>
            <a:r>
              <a:rPr b="1" lang="en" sz="1800">
                <a:solidFill>
                  <a:srgbClr val="FFFFFF"/>
                </a:solidFill>
              </a:rPr>
              <a:t> for 2018 AB 798 grant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