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9"/>
  </p:notesMasterIdLst>
  <p:handoutMasterIdLst>
    <p:handoutMasterId r:id="rId30"/>
  </p:handoutMasterIdLst>
  <p:sldIdLst>
    <p:sldId id="258" r:id="rId2"/>
    <p:sldId id="349" r:id="rId3"/>
    <p:sldId id="310" r:id="rId4"/>
    <p:sldId id="280" r:id="rId5"/>
    <p:sldId id="272" r:id="rId6"/>
    <p:sldId id="277" r:id="rId7"/>
    <p:sldId id="276" r:id="rId8"/>
    <p:sldId id="300" r:id="rId9"/>
    <p:sldId id="311" r:id="rId10"/>
    <p:sldId id="316" r:id="rId11"/>
    <p:sldId id="321" r:id="rId12"/>
    <p:sldId id="322" r:id="rId13"/>
    <p:sldId id="328" r:id="rId14"/>
    <p:sldId id="353" r:id="rId15"/>
    <p:sldId id="315" r:id="rId16"/>
    <p:sldId id="319" r:id="rId17"/>
    <p:sldId id="314" r:id="rId18"/>
    <p:sldId id="313" r:id="rId19"/>
    <p:sldId id="320" r:id="rId20"/>
    <p:sldId id="327" r:id="rId21"/>
    <p:sldId id="325" r:id="rId22"/>
    <p:sldId id="323" r:id="rId23"/>
    <p:sldId id="324" r:id="rId24"/>
    <p:sldId id="317" r:id="rId25"/>
    <p:sldId id="330" r:id="rId26"/>
    <p:sldId id="351" r:id="rId27"/>
    <p:sldId id="35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9A9"/>
    <a:srgbClr val="751AFA"/>
    <a:srgbClr val="E0E034"/>
    <a:srgbClr val="1ED2F6"/>
    <a:srgbClr val="3399FF"/>
    <a:srgbClr val="6600CC"/>
    <a:srgbClr val="99FF33"/>
    <a:srgbClr val="67C84C"/>
    <a:srgbClr val="F0BB24"/>
    <a:srgbClr val="637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8277" autoAdjust="0"/>
  </p:normalViewPr>
  <p:slideViewPr>
    <p:cSldViewPr>
      <p:cViewPr>
        <p:scale>
          <a:sx n="52" d="100"/>
          <a:sy n="52" d="100"/>
        </p:scale>
        <p:origin x="-1890" y="-366"/>
      </p:cViewPr>
      <p:guideLst>
        <p:guide orient="horz" pos="2160"/>
        <p:guide pos="2880"/>
      </p:guideLst>
    </p:cSldViewPr>
  </p:slideViewPr>
  <p:outlineViewPr>
    <p:cViewPr>
      <p:scale>
        <a:sx n="33" d="100"/>
        <a:sy n="33" d="100"/>
      </p:scale>
      <p:origin x="48" y="27420"/>
    </p:cViewPr>
  </p:outlineViewPr>
  <p:notesTextViewPr>
    <p:cViewPr>
      <p:scale>
        <a:sx n="100" d="100"/>
        <a:sy n="100" d="100"/>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4CBE3-355D-4DD1-BC96-29AB25D95CDB}" type="doc">
      <dgm:prSet loTypeId="urn:microsoft.com/office/officeart/2005/8/layout/cycle2" loCatId="cycle" qsTypeId="urn:microsoft.com/office/officeart/2005/8/quickstyle/simple1" qsCatId="simple" csTypeId="urn:microsoft.com/office/officeart/2005/8/colors/accent5_2" csCatId="accent5" phldr="1"/>
      <dgm:spPr/>
      <dgm:t>
        <a:bodyPr/>
        <a:lstStyle/>
        <a:p>
          <a:endParaRPr lang="en-US"/>
        </a:p>
      </dgm:t>
    </dgm:pt>
    <dgm:pt modelId="{E26CACF3-5EFB-45F0-9CBF-2B1D1E15575D}">
      <dgm:prSet phldrT="[Text]" custT="1"/>
      <dgm:spPr/>
      <dgm:t>
        <a:bodyPr/>
        <a:lstStyle/>
        <a:p>
          <a:r>
            <a:rPr lang="en-US" sz="1800" dirty="0" smtClean="0"/>
            <a:t>Low Success </a:t>
          </a:r>
        </a:p>
        <a:p>
          <a:r>
            <a:rPr lang="en-US" sz="1800" dirty="0" smtClean="0"/>
            <a:t>Rate</a:t>
          </a:r>
          <a:endParaRPr lang="en-US" sz="1800" dirty="0"/>
        </a:p>
      </dgm:t>
    </dgm:pt>
    <dgm:pt modelId="{56F7658D-6411-4243-A014-10E4641D45D9}" type="parTrans" cxnId="{E6688320-1C36-4606-BED1-861D7E3CCFDE}">
      <dgm:prSet/>
      <dgm:spPr/>
      <dgm:t>
        <a:bodyPr/>
        <a:lstStyle/>
        <a:p>
          <a:endParaRPr lang="en-US"/>
        </a:p>
      </dgm:t>
    </dgm:pt>
    <dgm:pt modelId="{8FA1783D-D348-4B63-B19F-85E8AC8A728F}" type="sibTrans" cxnId="{E6688320-1C36-4606-BED1-861D7E3CCFDE}">
      <dgm:prSet/>
      <dgm:spPr/>
      <dgm:t>
        <a:bodyPr/>
        <a:lstStyle/>
        <a:p>
          <a:endParaRPr lang="en-US"/>
        </a:p>
      </dgm:t>
    </dgm:pt>
    <dgm:pt modelId="{62FE888C-19A3-443C-8F8E-DEC0773C2259}">
      <dgm:prSet phldrT="[Text]"/>
      <dgm:spPr/>
      <dgm:t>
        <a:bodyPr/>
        <a:lstStyle/>
        <a:p>
          <a:r>
            <a:rPr lang="en-US" dirty="0" smtClean="0"/>
            <a:t>Lower Educational Attainment</a:t>
          </a:r>
        </a:p>
      </dgm:t>
    </dgm:pt>
    <dgm:pt modelId="{8D7F5247-B3B8-4636-8F22-EF3C3BFD526A}" type="parTrans" cxnId="{4094CE05-BC8D-4341-8C07-FA50B67D8611}">
      <dgm:prSet/>
      <dgm:spPr/>
      <dgm:t>
        <a:bodyPr/>
        <a:lstStyle/>
        <a:p>
          <a:endParaRPr lang="en-US"/>
        </a:p>
      </dgm:t>
    </dgm:pt>
    <dgm:pt modelId="{DA9773BC-1EFE-4113-A002-11C32DEEE5A0}" type="sibTrans" cxnId="{4094CE05-BC8D-4341-8C07-FA50B67D8611}">
      <dgm:prSet/>
      <dgm:spPr/>
      <dgm:t>
        <a:bodyPr/>
        <a:lstStyle/>
        <a:p>
          <a:endParaRPr lang="en-US"/>
        </a:p>
      </dgm:t>
    </dgm:pt>
    <dgm:pt modelId="{8DDB678F-A34D-4CA3-9B58-FDFB17779AD5}">
      <dgm:prSet phldrT="[Text]"/>
      <dgm:spPr/>
      <dgm:t>
        <a:bodyPr/>
        <a:lstStyle/>
        <a:p>
          <a:r>
            <a:rPr lang="en-US" dirty="0" smtClean="0"/>
            <a:t>Lower Human Capital</a:t>
          </a:r>
          <a:endParaRPr lang="en-US" dirty="0"/>
        </a:p>
      </dgm:t>
    </dgm:pt>
    <dgm:pt modelId="{74713E1B-E3A3-4C0A-9FF9-35B1C0A1E746}" type="parTrans" cxnId="{177562DE-7B2B-4EF2-977B-5A9E5347FD42}">
      <dgm:prSet/>
      <dgm:spPr/>
      <dgm:t>
        <a:bodyPr/>
        <a:lstStyle/>
        <a:p>
          <a:endParaRPr lang="en-US"/>
        </a:p>
      </dgm:t>
    </dgm:pt>
    <dgm:pt modelId="{5B726F49-4B12-4F08-80E0-47CA66734651}" type="sibTrans" cxnId="{177562DE-7B2B-4EF2-977B-5A9E5347FD42}">
      <dgm:prSet/>
      <dgm:spPr/>
      <dgm:t>
        <a:bodyPr/>
        <a:lstStyle/>
        <a:p>
          <a:endParaRPr lang="en-US"/>
        </a:p>
      </dgm:t>
    </dgm:pt>
    <dgm:pt modelId="{FA3D4250-9D79-4CEE-B737-13CC9369430B}">
      <dgm:prSet phldrT="[Text]"/>
      <dgm:spPr/>
      <dgm:t>
        <a:bodyPr/>
        <a:lstStyle/>
        <a:p>
          <a:r>
            <a:rPr lang="en-US" dirty="0" smtClean="0"/>
            <a:t>Slow Economic Growth</a:t>
          </a:r>
          <a:endParaRPr lang="en-US" dirty="0"/>
        </a:p>
      </dgm:t>
    </dgm:pt>
    <dgm:pt modelId="{81527918-AC46-4134-A7F1-AD58F9C80710}" type="parTrans" cxnId="{701950E2-D6DD-4274-9B80-D358F34D0551}">
      <dgm:prSet/>
      <dgm:spPr/>
      <dgm:t>
        <a:bodyPr/>
        <a:lstStyle/>
        <a:p>
          <a:endParaRPr lang="en-US"/>
        </a:p>
      </dgm:t>
    </dgm:pt>
    <dgm:pt modelId="{D84A7635-0E8F-4E98-8F9D-37A5E37E2C61}" type="sibTrans" cxnId="{701950E2-D6DD-4274-9B80-D358F34D0551}">
      <dgm:prSet/>
      <dgm:spPr/>
      <dgm:t>
        <a:bodyPr/>
        <a:lstStyle/>
        <a:p>
          <a:endParaRPr lang="en-US"/>
        </a:p>
      </dgm:t>
    </dgm:pt>
    <dgm:pt modelId="{44090382-DA45-4161-9416-63354F5F2013}">
      <dgm:prSet phldrT="[Text]"/>
      <dgm:spPr/>
      <dgm:t>
        <a:bodyPr/>
        <a:lstStyle/>
        <a:p>
          <a:r>
            <a:rPr lang="en-US" dirty="0" smtClean="0"/>
            <a:t>Increasing Inequality  Diminishing Democracy</a:t>
          </a:r>
          <a:endParaRPr lang="en-US" dirty="0"/>
        </a:p>
      </dgm:t>
    </dgm:pt>
    <dgm:pt modelId="{BA54B46C-4748-442B-9158-7280EE8F4445}" type="parTrans" cxnId="{FF1BF1B6-998B-45F3-BC4A-A02EA35910A1}">
      <dgm:prSet/>
      <dgm:spPr/>
      <dgm:t>
        <a:bodyPr/>
        <a:lstStyle/>
        <a:p>
          <a:endParaRPr lang="en-US"/>
        </a:p>
      </dgm:t>
    </dgm:pt>
    <dgm:pt modelId="{B2345ABE-2963-4D5B-B105-E38D920F924F}" type="sibTrans" cxnId="{FF1BF1B6-998B-45F3-BC4A-A02EA35910A1}">
      <dgm:prSet/>
      <dgm:spPr/>
      <dgm:t>
        <a:bodyPr/>
        <a:lstStyle/>
        <a:p>
          <a:endParaRPr lang="en-US"/>
        </a:p>
      </dgm:t>
    </dgm:pt>
    <dgm:pt modelId="{C3436730-CF40-4791-88EB-43B45ECF0CC7}" type="pres">
      <dgm:prSet presAssocID="{B3B4CBE3-355D-4DD1-BC96-29AB25D95CDB}" presName="cycle" presStyleCnt="0">
        <dgm:presLayoutVars>
          <dgm:dir/>
          <dgm:resizeHandles val="exact"/>
        </dgm:presLayoutVars>
      </dgm:prSet>
      <dgm:spPr/>
      <dgm:t>
        <a:bodyPr/>
        <a:lstStyle/>
        <a:p>
          <a:endParaRPr lang="en-US"/>
        </a:p>
      </dgm:t>
    </dgm:pt>
    <dgm:pt modelId="{D064AD54-0DD6-41FA-AA02-440818A22730}" type="pres">
      <dgm:prSet presAssocID="{E26CACF3-5EFB-45F0-9CBF-2B1D1E15575D}" presName="node" presStyleLbl="node1" presStyleIdx="0" presStyleCnt="5" custScaleX="124741">
        <dgm:presLayoutVars>
          <dgm:bulletEnabled val="1"/>
        </dgm:presLayoutVars>
      </dgm:prSet>
      <dgm:spPr/>
      <dgm:t>
        <a:bodyPr/>
        <a:lstStyle/>
        <a:p>
          <a:endParaRPr lang="en-US"/>
        </a:p>
      </dgm:t>
    </dgm:pt>
    <dgm:pt modelId="{283637D1-E5E7-44EB-B58F-16760BA5D7D4}" type="pres">
      <dgm:prSet presAssocID="{8FA1783D-D348-4B63-B19F-85E8AC8A728F}" presName="sibTrans" presStyleLbl="sibTrans2D1" presStyleIdx="0" presStyleCnt="5"/>
      <dgm:spPr/>
      <dgm:t>
        <a:bodyPr/>
        <a:lstStyle/>
        <a:p>
          <a:endParaRPr lang="en-US"/>
        </a:p>
      </dgm:t>
    </dgm:pt>
    <dgm:pt modelId="{064F3C6E-32AF-455D-A0B5-C763B659C170}" type="pres">
      <dgm:prSet presAssocID="{8FA1783D-D348-4B63-B19F-85E8AC8A728F}" presName="connectorText" presStyleLbl="sibTrans2D1" presStyleIdx="0" presStyleCnt="5"/>
      <dgm:spPr/>
      <dgm:t>
        <a:bodyPr/>
        <a:lstStyle/>
        <a:p>
          <a:endParaRPr lang="en-US"/>
        </a:p>
      </dgm:t>
    </dgm:pt>
    <dgm:pt modelId="{A8F19E11-E969-410A-AD04-1045B189F345}" type="pres">
      <dgm:prSet presAssocID="{62FE888C-19A3-443C-8F8E-DEC0773C2259}" presName="node" presStyleLbl="node1" presStyleIdx="1" presStyleCnt="5" custScaleX="130105">
        <dgm:presLayoutVars>
          <dgm:bulletEnabled val="1"/>
        </dgm:presLayoutVars>
      </dgm:prSet>
      <dgm:spPr/>
      <dgm:t>
        <a:bodyPr/>
        <a:lstStyle/>
        <a:p>
          <a:endParaRPr lang="en-US"/>
        </a:p>
      </dgm:t>
    </dgm:pt>
    <dgm:pt modelId="{F9A3CD9D-FDB0-4C49-AFAF-38A71A6515DD}" type="pres">
      <dgm:prSet presAssocID="{DA9773BC-1EFE-4113-A002-11C32DEEE5A0}" presName="sibTrans" presStyleLbl="sibTrans2D1" presStyleIdx="1" presStyleCnt="5"/>
      <dgm:spPr/>
      <dgm:t>
        <a:bodyPr/>
        <a:lstStyle/>
        <a:p>
          <a:endParaRPr lang="en-US"/>
        </a:p>
      </dgm:t>
    </dgm:pt>
    <dgm:pt modelId="{95459B30-294B-4EEB-B463-DE26BD0FBB51}" type="pres">
      <dgm:prSet presAssocID="{DA9773BC-1EFE-4113-A002-11C32DEEE5A0}" presName="connectorText" presStyleLbl="sibTrans2D1" presStyleIdx="1" presStyleCnt="5"/>
      <dgm:spPr/>
      <dgm:t>
        <a:bodyPr/>
        <a:lstStyle/>
        <a:p>
          <a:endParaRPr lang="en-US"/>
        </a:p>
      </dgm:t>
    </dgm:pt>
    <dgm:pt modelId="{EA970326-6BBF-40CD-943C-8DB6DF8B6D5F}" type="pres">
      <dgm:prSet presAssocID="{8DDB678F-A34D-4CA3-9B58-FDFB17779AD5}" presName="node" presStyleLbl="node1" presStyleIdx="2" presStyleCnt="5" custScaleX="128210">
        <dgm:presLayoutVars>
          <dgm:bulletEnabled val="1"/>
        </dgm:presLayoutVars>
      </dgm:prSet>
      <dgm:spPr/>
      <dgm:t>
        <a:bodyPr/>
        <a:lstStyle/>
        <a:p>
          <a:endParaRPr lang="en-US"/>
        </a:p>
      </dgm:t>
    </dgm:pt>
    <dgm:pt modelId="{0CB657D6-1A9D-4848-B697-A4A617E2A195}" type="pres">
      <dgm:prSet presAssocID="{5B726F49-4B12-4F08-80E0-47CA66734651}" presName="sibTrans" presStyleLbl="sibTrans2D1" presStyleIdx="2" presStyleCnt="5"/>
      <dgm:spPr/>
      <dgm:t>
        <a:bodyPr/>
        <a:lstStyle/>
        <a:p>
          <a:endParaRPr lang="en-US"/>
        </a:p>
      </dgm:t>
    </dgm:pt>
    <dgm:pt modelId="{5AC746D9-2408-47C9-BBF4-9E5B14038D9C}" type="pres">
      <dgm:prSet presAssocID="{5B726F49-4B12-4F08-80E0-47CA66734651}" presName="connectorText" presStyleLbl="sibTrans2D1" presStyleIdx="2" presStyleCnt="5"/>
      <dgm:spPr/>
      <dgm:t>
        <a:bodyPr/>
        <a:lstStyle/>
        <a:p>
          <a:endParaRPr lang="en-US"/>
        </a:p>
      </dgm:t>
    </dgm:pt>
    <dgm:pt modelId="{463E46EE-E123-4403-85F7-974A00595FEB}" type="pres">
      <dgm:prSet presAssocID="{FA3D4250-9D79-4CEE-B737-13CC9369430B}" presName="node" presStyleLbl="node1" presStyleIdx="3" presStyleCnt="5" custScaleX="124071">
        <dgm:presLayoutVars>
          <dgm:bulletEnabled val="1"/>
        </dgm:presLayoutVars>
      </dgm:prSet>
      <dgm:spPr/>
      <dgm:t>
        <a:bodyPr/>
        <a:lstStyle/>
        <a:p>
          <a:endParaRPr lang="en-US"/>
        </a:p>
      </dgm:t>
    </dgm:pt>
    <dgm:pt modelId="{BB47AFE5-9ADA-400D-9F03-1434062E6CB4}" type="pres">
      <dgm:prSet presAssocID="{D84A7635-0E8F-4E98-8F9D-37A5E37E2C61}" presName="sibTrans" presStyleLbl="sibTrans2D1" presStyleIdx="3" presStyleCnt="5"/>
      <dgm:spPr/>
      <dgm:t>
        <a:bodyPr/>
        <a:lstStyle/>
        <a:p>
          <a:endParaRPr lang="en-US"/>
        </a:p>
      </dgm:t>
    </dgm:pt>
    <dgm:pt modelId="{31A564DE-27D2-4E49-94D0-C41B79CEA3ED}" type="pres">
      <dgm:prSet presAssocID="{D84A7635-0E8F-4E98-8F9D-37A5E37E2C61}" presName="connectorText" presStyleLbl="sibTrans2D1" presStyleIdx="3" presStyleCnt="5"/>
      <dgm:spPr/>
      <dgm:t>
        <a:bodyPr/>
        <a:lstStyle/>
        <a:p>
          <a:endParaRPr lang="en-US"/>
        </a:p>
      </dgm:t>
    </dgm:pt>
    <dgm:pt modelId="{4B0A806F-0FD2-4CBF-97B0-605CEFB8E4CC}" type="pres">
      <dgm:prSet presAssocID="{44090382-DA45-4161-9416-63354F5F2013}" presName="node" presStyleLbl="node1" presStyleIdx="4" presStyleCnt="5" custScaleX="121828" custScaleY="101884">
        <dgm:presLayoutVars>
          <dgm:bulletEnabled val="1"/>
        </dgm:presLayoutVars>
      </dgm:prSet>
      <dgm:spPr/>
      <dgm:t>
        <a:bodyPr/>
        <a:lstStyle/>
        <a:p>
          <a:endParaRPr lang="en-US"/>
        </a:p>
      </dgm:t>
    </dgm:pt>
    <dgm:pt modelId="{403ACFD6-90E2-4977-8338-5421E8134349}" type="pres">
      <dgm:prSet presAssocID="{B2345ABE-2963-4D5B-B105-E38D920F924F}" presName="sibTrans" presStyleLbl="sibTrans2D1" presStyleIdx="4" presStyleCnt="5"/>
      <dgm:spPr/>
      <dgm:t>
        <a:bodyPr/>
        <a:lstStyle/>
        <a:p>
          <a:endParaRPr lang="en-US"/>
        </a:p>
      </dgm:t>
    </dgm:pt>
    <dgm:pt modelId="{6AADC252-21C3-4C86-9DCC-80A4E3100A1D}" type="pres">
      <dgm:prSet presAssocID="{B2345ABE-2963-4D5B-B105-E38D920F924F}" presName="connectorText" presStyleLbl="sibTrans2D1" presStyleIdx="4" presStyleCnt="5"/>
      <dgm:spPr/>
      <dgm:t>
        <a:bodyPr/>
        <a:lstStyle/>
        <a:p>
          <a:endParaRPr lang="en-US"/>
        </a:p>
      </dgm:t>
    </dgm:pt>
  </dgm:ptLst>
  <dgm:cxnLst>
    <dgm:cxn modelId="{8FD05763-22BE-4E2D-A3C9-F606A9CAC650}" type="presOf" srcId="{DA9773BC-1EFE-4113-A002-11C32DEEE5A0}" destId="{95459B30-294B-4EEB-B463-DE26BD0FBB51}" srcOrd="1" destOrd="0" presId="urn:microsoft.com/office/officeart/2005/8/layout/cycle2"/>
    <dgm:cxn modelId="{701950E2-D6DD-4274-9B80-D358F34D0551}" srcId="{B3B4CBE3-355D-4DD1-BC96-29AB25D95CDB}" destId="{FA3D4250-9D79-4CEE-B737-13CC9369430B}" srcOrd="3" destOrd="0" parTransId="{81527918-AC46-4134-A7F1-AD58F9C80710}" sibTransId="{D84A7635-0E8F-4E98-8F9D-37A5E37E2C61}"/>
    <dgm:cxn modelId="{EF3C2C2C-2675-42A0-8CF2-EA3921E93BD5}" type="presOf" srcId="{E26CACF3-5EFB-45F0-9CBF-2B1D1E15575D}" destId="{D064AD54-0DD6-41FA-AA02-440818A22730}" srcOrd="0" destOrd="0" presId="urn:microsoft.com/office/officeart/2005/8/layout/cycle2"/>
    <dgm:cxn modelId="{FF1BF1B6-998B-45F3-BC4A-A02EA35910A1}" srcId="{B3B4CBE3-355D-4DD1-BC96-29AB25D95CDB}" destId="{44090382-DA45-4161-9416-63354F5F2013}" srcOrd="4" destOrd="0" parTransId="{BA54B46C-4748-442B-9158-7280EE8F4445}" sibTransId="{B2345ABE-2963-4D5B-B105-E38D920F924F}"/>
    <dgm:cxn modelId="{E4D8F82D-1640-4A7E-97AA-976A442123C9}" type="presOf" srcId="{5B726F49-4B12-4F08-80E0-47CA66734651}" destId="{0CB657D6-1A9D-4848-B697-A4A617E2A195}" srcOrd="0" destOrd="0" presId="urn:microsoft.com/office/officeart/2005/8/layout/cycle2"/>
    <dgm:cxn modelId="{177562DE-7B2B-4EF2-977B-5A9E5347FD42}" srcId="{B3B4CBE3-355D-4DD1-BC96-29AB25D95CDB}" destId="{8DDB678F-A34D-4CA3-9B58-FDFB17779AD5}" srcOrd="2" destOrd="0" parTransId="{74713E1B-E3A3-4C0A-9FF9-35B1C0A1E746}" sibTransId="{5B726F49-4B12-4F08-80E0-47CA66734651}"/>
    <dgm:cxn modelId="{2527189D-BDAF-40E5-9C2E-12F961B5A17C}" type="presOf" srcId="{B3B4CBE3-355D-4DD1-BC96-29AB25D95CDB}" destId="{C3436730-CF40-4791-88EB-43B45ECF0CC7}" srcOrd="0" destOrd="0" presId="urn:microsoft.com/office/officeart/2005/8/layout/cycle2"/>
    <dgm:cxn modelId="{352B7316-4507-4F24-AA3F-F14D14224980}" type="presOf" srcId="{FA3D4250-9D79-4CEE-B737-13CC9369430B}" destId="{463E46EE-E123-4403-85F7-974A00595FEB}" srcOrd="0" destOrd="0" presId="urn:microsoft.com/office/officeart/2005/8/layout/cycle2"/>
    <dgm:cxn modelId="{EA5DD98E-21EA-41E7-B657-3A3E07C831AC}" type="presOf" srcId="{D84A7635-0E8F-4E98-8F9D-37A5E37E2C61}" destId="{31A564DE-27D2-4E49-94D0-C41B79CEA3ED}" srcOrd="1" destOrd="0" presId="urn:microsoft.com/office/officeart/2005/8/layout/cycle2"/>
    <dgm:cxn modelId="{88FE2F0A-F03A-4EA1-9A2B-9DB49B4C18B5}" type="presOf" srcId="{5B726F49-4B12-4F08-80E0-47CA66734651}" destId="{5AC746D9-2408-47C9-BBF4-9E5B14038D9C}" srcOrd="1" destOrd="0" presId="urn:microsoft.com/office/officeart/2005/8/layout/cycle2"/>
    <dgm:cxn modelId="{4094CE05-BC8D-4341-8C07-FA50B67D8611}" srcId="{B3B4CBE3-355D-4DD1-BC96-29AB25D95CDB}" destId="{62FE888C-19A3-443C-8F8E-DEC0773C2259}" srcOrd="1" destOrd="0" parTransId="{8D7F5247-B3B8-4636-8F22-EF3C3BFD526A}" sibTransId="{DA9773BC-1EFE-4113-A002-11C32DEEE5A0}"/>
    <dgm:cxn modelId="{308CD234-B06A-4238-83DE-913A745A6902}" type="presOf" srcId="{8FA1783D-D348-4B63-B19F-85E8AC8A728F}" destId="{283637D1-E5E7-44EB-B58F-16760BA5D7D4}" srcOrd="0" destOrd="0" presId="urn:microsoft.com/office/officeart/2005/8/layout/cycle2"/>
    <dgm:cxn modelId="{E6688320-1C36-4606-BED1-861D7E3CCFDE}" srcId="{B3B4CBE3-355D-4DD1-BC96-29AB25D95CDB}" destId="{E26CACF3-5EFB-45F0-9CBF-2B1D1E15575D}" srcOrd="0" destOrd="0" parTransId="{56F7658D-6411-4243-A014-10E4641D45D9}" sibTransId="{8FA1783D-D348-4B63-B19F-85E8AC8A728F}"/>
    <dgm:cxn modelId="{21346E80-0728-439B-B1EE-9CCC836AEF3E}" type="presOf" srcId="{44090382-DA45-4161-9416-63354F5F2013}" destId="{4B0A806F-0FD2-4CBF-97B0-605CEFB8E4CC}" srcOrd="0" destOrd="0" presId="urn:microsoft.com/office/officeart/2005/8/layout/cycle2"/>
    <dgm:cxn modelId="{4896A779-DC5B-4B3F-B7E0-05B35FECB90C}" type="presOf" srcId="{B2345ABE-2963-4D5B-B105-E38D920F924F}" destId="{403ACFD6-90E2-4977-8338-5421E8134349}" srcOrd="0" destOrd="0" presId="urn:microsoft.com/office/officeart/2005/8/layout/cycle2"/>
    <dgm:cxn modelId="{72738164-6C00-4B74-9C44-BBC60680F730}" type="presOf" srcId="{8DDB678F-A34D-4CA3-9B58-FDFB17779AD5}" destId="{EA970326-6BBF-40CD-943C-8DB6DF8B6D5F}" srcOrd="0" destOrd="0" presId="urn:microsoft.com/office/officeart/2005/8/layout/cycle2"/>
    <dgm:cxn modelId="{F9B51DF4-EE1B-4261-8B0D-A63FF3B63FEE}" type="presOf" srcId="{62FE888C-19A3-443C-8F8E-DEC0773C2259}" destId="{A8F19E11-E969-410A-AD04-1045B189F345}" srcOrd="0" destOrd="0" presId="urn:microsoft.com/office/officeart/2005/8/layout/cycle2"/>
    <dgm:cxn modelId="{13B995DD-DED1-4DCA-9B61-76516AED48F4}" type="presOf" srcId="{8FA1783D-D348-4B63-B19F-85E8AC8A728F}" destId="{064F3C6E-32AF-455D-A0B5-C763B659C170}" srcOrd="1" destOrd="0" presId="urn:microsoft.com/office/officeart/2005/8/layout/cycle2"/>
    <dgm:cxn modelId="{48463308-595D-44DA-BEED-4FE29164FA5E}" type="presOf" srcId="{D84A7635-0E8F-4E98-8F9D-37A5E37E2C61}" destId="{BB47AFE5-9ADA-400D-9F03-1434062E6CB4}" srcOrd="0" destOrd="0" presId="urn:microsoft.com/office/officeart/2005/8/layout/cycle2"/>
    <dgm:cxn modelId="{AFDF98D0-B4CD-433B-A780-F876857D90B9}" type="presOf" srcId="{B2345ABE-2963-4D5B-B105-E38D920F924F}" destId="{6AADC252-21C3-4C86-9DCC-80A4E3100A1D}" srcOrd="1" destOrd="0" presId="urn:microsoft.com/office/officeart/2005/8/layout/cycle2"/>
    <dgm:cxn modelId="{34273A75-400B-4A76-BC78-E6B92974FA2A}" type="presOf" srcId="{DA9773BC-1EFE-4113-A002-11C32DEEE5A0}" destId="{F9A3CD9D-FDB0-4C49-AFAF-38A71A6515DD}" srcOrd="0" destOrd="0" presId="urn:microsoft.com/office/officeart/2005/8/layout/cycle2"/>
    <dgm:cxn modelId="{D4A920F1-4D1E-440A-AFA1-495A13BCF128}" type="presParOf" srcId="{C3436730-CF40-4791-88EB-43B45ECF0CC7}" destId="{D064AD54-0DD6-41FA-AA02-440818A22730}" srcOrd="0" destOrd="0" presId="urn:microsoft.com/office/officeart/2005/8/layout/cycle2"/>
    <dgm:cxn modelId="{8883728B-4F0D-4089-968D-D9DA986AC76B}" type="presParOf" srcId="{C3436730-CF40-4791-88EB-43B45ECF0CC7}" destId="{283637D1-E5E7-44EB-B58F-16760BA5D7D4}" srcOrd="1" destOrd="0" presId="urn:microsoft.com/office/officeart/2005/8/layout/cycle2"/>
    <dgm:cxn modelId="{17CEFFAA-05FB-48C9-87CB-B5254D10171F}" type="presParOf" srcId="{283637D1-E5E7-44EB-B58F-16760BA5D7D4}" destId="{064F3C6E-32AF-455D-A0B5-C763B659C170}" srcOrd="0" destOrd="0" presId="urn:microsoft.com/office/officeart/2005/8/layout/cycle2"/>
    <dgm:cxn modelId="{2676C553-0AE3-48A2-A47E-E3EF520EDA95}" type="presParOf" srcId="{C3436730-CF40-4791-88EB-43B45ECF0CC7}" destId="{A8F19E11-E969-410A-AD04-1045B189F345}" srcOrd="2" destOrd="0" presId="urn:microsoft.com/office/officeart/2005/8/layout/cycle2"/>
    <dgm:cxn modelId="{AFE7E499-97F7-4DE9-B686-87C678411D8F}" type="presParOf" srcId="{C3436730-CF40-4791-88EB-43B45ECF0CC7}" destId="{F9A3CD9D-FDB0-4C49-AFAF-38A71A6515DD}" srcOrd="3" destOrd="0" presId="urn:microsoft.com/office/officeart/2005/8/layout/cycle2"/>
    <dgm:cxn modelId="{49940200-57D2-4997-9979-59D0A83FEA15}" type="presParOf" srcId="{F9A3CD9D-FDB0-4C49-AFAF-38A71A6515DD}" destId="{95459B30-294B-4EEB-B463-DE26BD0FBB51}" srcOrd="0" destOrd="0" presId="urn:microsoft.com/office/officeart/2005/8/layout/cycle2"/>
    <dgm:cxn modelId="{F99F388A-BEDC-460C-A0E1-3FB4967DEC6D}" type="presParOf" srcId="{C3436730-CF40-4791-88EB-43B45ECF0CC7}" destId="{EA970326-6BBF-40CD-943C-8DB6DF8B6D5F}" srcOrd="4" destOrd="0" presId="urn:microsoft.com/office/officeart/2005/8/layout/cycle2"/>
    <dgm:cxn modelId="{5D0652BB-6AEA-49F6-9FE4-D8C8E6938F12}" type="presParOf" srcId="{C3436730-CF40-4791-88EB-43B45ECF0CC7}" destId="{0CB657D6-1A9D-4848-B697-A4A617E2A195}" srcOrd="5" destOrd="0" presId="urn:microsoft.com/office/officeart/2005/8/layout/cycle2"/>
    <dgm:cxn modelId="{387D356C-0700-4B10-BA2F-C7EBE2D7EAC4}" type="presParOf" srcId="{0CB657D6-1A9D-4848-B697-A4A617E2A195}" destId="{5AC746D9-2408-47C9-BBF4-9E5B14038D9C}" srcOrd="0" destOrd="0" presId="urn:microsoft.com/office/officeart/2005/8/layout/cycle2"/>
    <dgm:cxn modelId="{0908C1AB-8F3F-46A5-8274-139AD741DD48}" type="presParOf" srcId="{C3436730-CF40-4791-88EB-43B45ECF0CC7}" destId="{463E46EE-E123-4403-85F7-974A00595FEB}" srcOrd="6" destOrd="0" presId="urn:microsoft.com/office/officeart/2005/8/layout/cycle2"/>
    <dgm:cxn modelId="{B3838701-5A28-4934-A403-C5A2619B465F}" type="presParOf" srcId="{C3436730-CF40-4791-88EB-43B45ECF0CC7}" destId="{BB47AFE5-9ADA-400D-9F03-1434062E6CB4}" srcOrd="7" destOrd="0" presId="urn:microsoft.com/office/officeart/2005/8/layout/cycle2"/>
    <dgm:cxn modelId="{9BFEE206-CB9D-4B84-AE2E-6C8B2FE6D3B1}" type="presParOf" srcId="{BB47AFE5-9ADA-400D-9F03-1434062E6CB4}" destId="{31A564DE-27D2-4E49-94D0-C41B79CEA3ED}" srcOrd="0" destOrd="0" presId="urn:microsoft.com/office/officeart/2005/8/layout/cycle2"/>
    <dgm:cxn modelId="{3BF9B570-2406-4906-84A3-BA5B63DCF15F}" type="presParOf" srcId="{C3436730-CF40-4791-88EB-43B45ECF0CC7}" destId="{4B0A806F-0FD2-4CBF-97B0-605CEFB8E4CC}" srcOrd="8" destOrd="0" presId="urn:microsoft.com/office/officeart/2005/8/layout/cycle2"/>
    <dgm:cxn modelId="{5A262C29-6479-4995-A251-17DA04FE9FBA}" type="presParOf" srcId="{C3436730-CF40-4791-88EB-43B45ECF0CC7}" destId="{403ACFD6-90E2-4977-8338-5421E8134349}" srcOrd="9" destOrd="0" presId="urn:microsoft.com/office/officeart/2005/8/layout/cycle2"/>
    <dgm:cxn modelId="{203C5510-A7C9-4755-8D5E-85AF094DF10D}" type="presParOf" srcId="{403ACFD6-90E2-4977-8338-5421E8134349}" destId="{6AADC252-21C3-4C86-9DCC-80A4E3100A1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E55DD-C69C-4668-8468-3E5BC390F35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02F84C4-FBED-48F2-A0B4-6EBAE9BD63C2}">
      <dgm:prSet phldrT="[Text]" custT="1"/>
      <dgm:spPr>
        <a:solidFill>
          <a:srgbClr val="4169A9"/>
        </a:solidFill>
      </dgm:spPr>
      <dgm:t>
        <a:bodyPr/>
        <a:lstStyle/>
        <a:p>
          <a:r>
            <a:rPr lang="en-US" sz="1100" dirty="0" smtClean="0">
              <a:solidFill>
                <a:schemeClr val="bg1"/>
              </a:solidFill>
              <a:latin typeface="+mn-lt"/>
            </a:rPr>
            <a:t>CA (US) </a:t>
          </a:r>
        </a:p>
        <a:p>
          <a:r>
            <a:rPr lang="en-US" sz="1100" dirty="0" smtClean="0">
              <a:solidFill>
                <a:schemeClr val="bg1"/>
              </a:solidFill>
              <a:latin typeface="+mn-lt"/>
            </a:rPr>
            <a:t>is capable of, resourceful enough to, and responsive to achieving educational excellence for all its members</a:t>
          </a:r>
        </a:p>
        <a:p>
          <a:endParaRPr lang="en-US" sz="1100" dirty="0">
            <a:solidFill>
              <a:schemeClr val="bg1"/>
            </a:solidFill>
          </a:endParaRPr>
        </a:p>
      </dgm:t>
    </dgm:pt>
    <dgm:pt modelId="{70E92E98-2EAA-4953-A23A-F136B380A044}" type="parTrans" cxnId="{681ED1F3-7147-4FF3-99FA-831352122905}">
      <dgm:prSet/>
      <dgm:spPr/>
      <dgm:t>
        <a:bodyPr/>
        <a:lstStyle/>
        <a:p>
          <a:endParaRPr lang="en-US"/>
        </a:p>
      </dgm:t>
    </dgm:pt>
    <dgm:pt modelId="{C89379FB-63D5-4EEF-B712-455E4B613CE6}" type="sibTrans" cxnId="{681ED1F3-7147-4FF3-99FA-831352122905}">
      <dgm:prSet/>
      <dgm:spPr/>
      <dgm:t>
        <a:bodyPr/>
        <a:lstStyle/>
        <a:p>
          <a:endParaRPr lang="en-US"/>
        </a:p>
      </dgm:t>
    </dgm:pt>
    <dgm:pt modelId="{5B641D99-5F3A-4F79-B90D-0327A3239200}">
      <dgm:prSet phldrT="[Text]" custT="1"/>
      <dgm:spPr>
        <a:solidFill>
          <a:srgbClr val="00B0F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t>Every person has access to equal and high quality education</a:t>
          </a:r>
        </a:p>
        <a:p>
          <a:pPr defTabSz="266700">
            <a:lnSpc>
              <a:spcPct val="90000"/>
            </a:lnSpc>
            <a:spcBef>
              <a:spcPct val="0"/>
            </a:spcBef>
            <a:spcAft>
              <a:spcPct val="35000"/>
            </a:spcAft>
          </a:pPr>
          <a:endParaRPr lang="en-US" sz="1100" dirty="0"/>
        </a:p>
      </dgm:t>
    </dgm:pt>
    <dgm:pt modelId="{DED0846F-B065-48B0-87D4-3E47B1559524}" type="parTrans" cxnId="{F8E7C918-733A-4E64-B283-4A2DA0A25D1C}">
      <dgm:prSet/>
      <dgm:spPr/>
      <dgm:t>
        <a:bodyPr/>
        <a:lstStyle/>
        <a:p>
          <a:endParaRPr lang="en-US"/>
        </a:p>
      </dgm:t>
    </dgm:pt>
    <dgm:pt modelId="{EB0044F0-0DEA-4643-9444-C8FD3D181D5C}" type="sibTrans" cxnId="{F8E7C918-733A-4E64-B283-4A2DA0A25D1C}">
      <dgm:prSet/>
      <dgm:spPr/>
      <dgm:t>
        <a:bodyPr/>
        <a:lstStyle/>
        <a:p>
          <a:endParaRPr lang="en-US"/>
        </a:p>
      </dgm:t>
    </dgm:pt>
    <dgm:pt modelId="{CDB9B8B4-0804-467A-84EE-25317307DC89}">
      <dgm:prSet custT="1"/>
      <dgm:spPr>
        <a:solidFill>
          <a:srgbClr val="669900"/>
        </a:solidFill>
      </dgm:spPr>
      <dgm:t>
        <a:bodyPr/>
        <a:lstStyle/>
        <a:p>
          <a:r>
            <a:rPr lang="en-US" sz="1200" dirty="0" smtClean="0"/>
            <a:t>Every student achieves the needed writing, critical thinking, and analytical skills needed for the 21st century</a:t>
          </a:r>
          <a:endParaRPr lang="en-US" sz="1200" dirty="0"/>
        </a:p>
      </dgm:t>
    </dgm:pt>
    <dgm:pt modelId="{9FA34AB6-3145-4611-9D4E-A6D8663E665A}" type="parTrans" cxnId="{F52CC882-3AFD-4AA3-8846-2E7083B858FE}">
      <dgm:prSet/>
      <dgm:spPr/>
      <dgm:t>
        <a:bodyPr/>
        <a:lstStyle/>
        <a:p>
          <a:endParaRPr lang="en-US"/>
        </a:p>
      </dgm:t>
    </dgm:pt>
    <dgm:pt modelId="{F09E157B-75D1-4582-ADDF-3A42103E95AF}" type="sibTrans" cxnId="{F52CC882-3AFD-4AA3-8846-2E7083B858FE}">
      <dgm:prSet/>
      <dgm:spPr/>
      <dgm:t>
        <a:bodyPr/>
        <a:lstStyle/>
        <a:p>
          <a:endParaRPr lang="en-US"/>
        </a:p>
      </dgm:t>
    </dgm:pt>
    <dgm:pt modelId="{69EB5AD7-7117-4671-A4DB-FCAE757B8B16}">
      <dgm:prSet custT="1"/>
      <dgm:spPr>
        <a:solidFill>
          <a:srgbClr val="751AFA"/>
        </a:solidFill>
      </dgm:spPr>
      <dgm:t>
        <a:bodyPr/>
        <a:lstStyle/>
        <a:p>
          <a:r>
            <a:rPr lang="en-US" sz="1100" dirty="0" smtClean="0">
              <a:solidFill>
                <a:schemeClr val="bg1"/>
              </a:solidFill>
              <a:latin typeface="+mn-lt"/>
            </a:rPr>
            <a:t>Every student achieves the needed writing, critical thinking, and analytical skills needed for the 21</a:t>
          </a:r>
          <a:r>
            <a:rPr lang="en-US" sz="1100" baseline="30000" dirty="0" smtClean="0">
              <a:solidFill>
                <a:schemeClr val="bg1"/>
              </a:solidFill>
              <a:latin typeface="+mn-lt"/>
            </a:rPr>
            <a:t>st</a:t>
          </a:r>
          <a:r>
            <a:rPr lang="en-US" sz="1100" dirty="0" smtClean="0">
              <a:solidFill>
                <a:schemeClr val="bg1"/>
              </a:solidFill>
              <a:latin typeface="+mn-lt"/>
            </a:rPr>
            <a:t> century</a:t>
          </a:r>
        </a:p>
      </dgm:t>
    </dgm:pt>
    <dgm:pt modelId="{0C9FDA9F-B0A1-4D95-AB44-5F9AB4254A72}" type="parTrans" cxnId="{E2EE466B-EE08-4687-A4D0-C3C3EA6F7395}">
      <dgm:prSet/>
      <dgm:spPr/>
      <dgm:t>
        <a:bodyPr/>
        <a:lstStyle/>
        <a:p>
          <a:endParaRPr lang="en-US"/>
        </a:p>
      </dgm:t>
    </dgm:pt>
    <dgm:pt modelId="{70171859-F8D9-4C1A-8A36-F3B21A7F4222}" type="sibTrans" cxnId="{E2EE466B-EE08-4687-A4D0-C3C3EA6F7395}">
      <dgm:prSet/>
      <dgm:spPr/>
      <dgm:t>
        <a:bodyPr/>
        <a:lstStyle/>
        <a:p>
          <a:endParaRPr lang="en-US"/>
        </a:p>
      </dgm:t>
    </dgm:pt>
    <dgm:pt modelId="{82B9B6A1-38E1-46E6-9895-63EF3E12BBEA}">
      <dgm:prSet/>
      <dgm:spPr>
        <a:solidFill>
          <a:srgbClr val="3399FF"/>
        </a:solidFill>
      </dgm:spPr>
      <dgm:t>
        <a:bodyPr/>
        <a:lstStyle/>
        <a:p>
          <a:r>
            <a:rPr lang="en-US" dirty="0" smtClean="0"/>
            <a:t>Every member has the skills and ability to contribute to the American society and to the global world</a:t>
          </a:r>
          <a:endParaRPr lang="en-US" dirty="0"/>
        </a:p>
      </dgm:t>
    </dgm:pt>
    <dgm:pt modelId="{9ADBFB2E-2165-42E2-9DE2-C2FAAAA00B5A}" type="parTrans" cxnId="{887B095A-C855-4574-9726-6E5E0DFD5F31}">
      <dgm:prSet/>
      <dgm:spPr/>
      <dgm:t>
        <a:bodyPr/>
        <a:lstStyle/>
        <a:p>
          <a:endParaRPr lang="en-US"/>
        </a:p>
      </dgm:t>
    </dgm:pt>
    <dgm:pt modelId="{E3DA11C2-82BC-4D51-BEA4-863C5B9A847B}" type="sibTrans" cxnId="{887B095A-C855-4574-9726-6E5E0DFD5F31}">
      <dgm:prSet/>
      <dgm:spPr/>
      <dgm:t>
        <a:bodyPr/>
        <a:lstStyle/>
        <a:p>
          <a:endParaRPr lang="en-US"/>
        </a:p>
      </dgm:t>
    </dgm:pt>
    <dgm:pt modelId="{C03D621C-1223-403F-BE88-3E027A7E41D3}">
      <dgm:prSet custT="1"/>
      <dgm:spPr>
        <a:solidFill>
          <a:srgbClr val="67C84C"/>
        </a:solidFill>
      </dgm:spPr>
      <dgm:t>
        <a:bodyPr/>
        <a:lstStyle/>
        <a:p>
          <a:r>
            <a:rPr lang="en-US" sz="1100" dirty="0" smtClean="0"/>
            <a:t>Education is a civic and moral obligation for the state of California and the American Society</a:t>
          </a:r>
          <a:endParaRPr lang="en-US" sz="1100" dirty="0"/>
        </a:p>
      </dgm:t>
    </dgm:pt>
    <dgm:pt modelId="{B02961A3-BCCD-403B-A620-4FE712AB2DCB}" type="parTrans" cxnId="{570658F8-6E12-454C-B38E-A6434A6C2ACD}">
      <dgm:prSet/>
      <dgm:spPr/>
      <dgm:t>
        <a:bodyPr/>
        <a:lstStyle/>
        <a:p>
          <a:endParaRPr lang="en-US"/>
        </a:p>
      </dgm:t>
    </dgm:pt>
    <dgm:pt modelId="{2BC9087C-8703-4C60-9202-86421D7AEE9D}" type="sibTrans" cxnId="{570658F8-6E12-454C-B38E-A6434A6C2ACD}">
      <dgm:prSet/>
      <dgm:spPr/>
      <dgm:t>
        <a:bodyPr/>
        <a:lstStyle/>
        <a:p>
          <a:endParaRPr lang="en-US"/>
        </a:p>
      </dgm:t>
    </dgm:pt>
    <dgm:pt modelId="{94E28500-E411-4CBB-8CB1-1089EF2BACDE}" type="pres">
      <dgm:prSet presAssocID="{1AFE55DD-C69C-4668-8468-3E5BC390F35B}" presName="cycle" presStyleCnt="0">
        <dgm:presLayoutVars>
          <dgm:dir/>
          <dgm:resizeHandles val="exact"/>
        </dgm:presLayoutVars>
      </dgm:prSet>
      <dgm:spPr/>
      <dgm:t>
        <a:bodyPr/>
        <a:lstStyle/>
        <a:p>
          <a:endParaRPr lang="en-US"/>
        </a:p>
      </dgm:t>
    </dgm:pt>
    <dgm:pt modelId="{28F49BA8-8E60-45C9-8FAC-4E06E5FBF365}" type="pres">
      <dgm:prSet presAssocID="{102F84C4-FBED-48F2-A0B4-6EBAE9BD63C2}" presName="node" presStyleLbl="node1" presStyleIdx="0" presStyleCnt="6" custScaleX="165547" custScaleY="147230" custRadScaleRad="87175" custRadScaleInc="11406">
        <dgm:presLayoutVars>
          <dgm:bulletEnabled val="1"/>
        </dgm:presLayoutVars>
      </dgm:prSet>
      <dgm:spPr/>
      <dgm:t>
        <a:bodyPr/>
        <a:lstStyle/>
        <a:p>
          <a:endParaRPr lang="en-US"/>
        </a:p>
      </dgm:t>
    </dgm:pt>
    <dgm:pt modelId="{5DB1B9AC-953D-460A-AF18-263C68DCBD16}" type="pres">
      <dgm:prSet presAssocID="{C89379FB-63D5-4EEF-B712-455E4B613CE6}" presName="sibTrans" presStyleLbl="sibTrans2D1" presStyleIdx="0" presStyleCnt="6"/>
      <dgm:spPr/>
      <dgm:t>
        <a:bodyPr/>
        <a:lstStyle/>
        <a:p>
          <a:endParaRPr lang="en-US"/>
        </a:p>
      </dgm:t>
    </dgm:pt>
    <dgm:pt modelId="{03CEDD7F-17C3-4000-8632-45FAE4807AA7}" type="pres">
      <dgm:prSet presAssocID="{C89379FB-63D5-4EEF-B712-455E4B613CE6}" presName="connectorText" presStyleLbl="sibTrans2D1" presStyleIdx="0" presStyleCnt="6"/>
      <dgm:spPr/>
      <dgm:t>
        <a:bodyPr/>
        <a:lstStyle/>
        <a:p>
          <a:endParaRPr lang="en-US"/>
        </a:p>
      </dgm:t>
    </dgm:pt>
    <dgm:pt modelId="{705F3A36-D903-42F5-9FAE-75F5E11CDD7A}" type="pres">
      <dgm:prSet presAssocID="{5B641D99-5F3A-4F79-B90D-0327A3239200}" presName="node" presStyleLbl="node1" presStyleIdx="1" presStyleCnt="6" custAng="411467" custScaleX="157308" custScaleY="122041" custRadScaleRad="101355" custRadScaleInc="30038">
        <dgm:presLayoutVars>
          <dgm:bulletEnabled val="1"/>
        </dgm:presLayoutVars>
      </dgm:prSet>
      <dgm:spPr/>
      <dgm:t>
        <a:bodyPr/>
        <a:lstStyle/>
        <a:p>
          <a:endParaRPr lang="en-US"/>
        </a:p>
      </dgm:t>
    </dgm:pt>
    <dgm:pt modelId="{C7804F88-EB03-49DE-BEDB-5EE1560B8EBC}" type="pres">
      <dgm:prSet presAssocID="{EB0044F0-0DEA-4643-9444-C8FD3D181D5C}" presName="sibTrans" presStyleLbl="sibTrans2D1" presStyleIdx="1" presStyleCnt="6"/>
      <dgm:spPr/>
      <dgm:t>
        <a:bodyPr/>
        <a:lstStyle/>
        <a:p>
          <a:endParaRPr lang="en-US"/>
        </a:p>
      </dgm:t>
    </dgm:pt>
    <dgm:pt modelId="{AD53FADB-4027-4680-829A-9B791872DF48}" type="pres">
      <dgm:prSet presAssocID="{EB0044F0-0DEA-4643-9444-C8FD3D181D5C}" presName="connectorText" presStyleLbl="sibTrans2D1" presStyleIdx="1" presStyleCnt="6"/>
      <dgm:spPr/>
      <dgm:t>
        <a:bodyPr/>
        <a:lstStyle/>
        <a:p>
          <a:endParaRPr lang="en-US"/>
        </a:p>
      </dgm:t>
    </dgm:pt>
    <dgm:pt modelId="{7267F54D-8208-4465-B396-4B26D14D0745}" type="pres">
      <dgm:prSet presAssocID="{CDB9B8B4-0804-467A-84EE-25317307DC89}" presName="node" presStyleLbl="node1" presStyleIdx="2" presStyleCnt="6" custScaleX="154077" custScaleY="136671">
        <dgm:presLayoutVars>
          <dgm:bulletEnabled val="1"/>
        </dgm:presLayoutVars>
      </dgm:prSet>
      <dgm:spPr/>
      <dgm:t>
        <a:bodyPr/>
        <a:lstStyle/>
        <a:p>
          <a:endParaRPr lang="en-US"/>
        </a:p>
      </dgm:t>
    </dgm:pt>
    <dgm:pt modelId="{10FDB419-96F7-440B-9F15-CA36E801B227}" type="pres">
      <dgm:prSet presAssocID="{F09E157B-75D1-4582-ADDF-3A42103E95AF}" presName="sibTrans" presStyleLbl="sibTrans2D1" presStyleIdx="2" presStyleCnt="6"/>
      <dgm:spPr/>
      <dgm:t>
        <a:bodyPr/>
        <a:lstStyle/>
        <a:p>
          <a:endParaRPr lang="en-US"/>
        </a:p>
      </dgm:t>
    </dgm:pt>
    <dgm:pt modelId="{21294B57-E7AD-4291-8C70-7813F64B71E8}" type="pres">
      <dgm:prSet presAssocID="{F09E157B-75D1-4582-ADDF-3A42103E95AF}" presName="connectorText" presStyleLbl="sibTrans2D1" presStyleIdx="2" presStyleCnt="6"/>
      <dgm:spPr/>
      <dgm:t>
        <a:bodyPr/>
        <a:lstStyle/>
        <a:p>
          <a:endParaRPr lang="en-US"/>
        </a:p>
      </dgm:t>
    </dgm:pt>
    <dgm:pt modelId="{31BC2E12-F2AA-4279-8561-793FBBFCA4A9}" type="pres">
      <dgm:prSet presAssocID="{69EB5AD7-7117-4671-A4DB-FCAE757B8B16}" presName="node" presStyleLbl="node1" presStyleIdx="3" presStyleCnt="6" custScaleX="162047" custScaleY="130873" custRadScaleRad="95121" custRadScaleInc="-6830">
        <dgm:presLayoutVars>
          <dgm:bulletEnabled val="1"/>
        </dgm:presLayoutVars>
      </dgm:prSet>
      <dgm:spPr/>
      <dgm:t>
        <a:bodyPr/>
        <a:lstStyle/>
        <a:p>
          <a:endParaRPr lang="en-US"/>
        </a:p>
      </dgm:t>
    </dgm:pt>
    <dgm:pt modelId="{F54299D8-7049-4C78-8B89-B3A8EB9F1D7D}" type="pres">
      <dgm:prSet presAssocID="{70171859-F8D9-4C1A-8A36-F3B21A7F4222}" presName="sibTrans" presStyleLbl="sibTrans2D1" presStyleIdx="3" presStyleCnt="6"/>
      <dgm:spPr/>
      <dgm:t>
        <a:bodyPr/>
        <a:lstStyle/>
        <a:p>
          <a:endParaRPr lang="en-US"/>
        </a:p>
      </dgm:t>
    </dgm:pt>
    <dgm:pt modelId="{1DE7D699-34F2-49D0-AACF-D8C7EEB5FEEB}" type="pres">
      <dgm:prSet presAssocID="{70171859-F8D9-4C1A-8A36-F3B21A7F4222}" presName="connectorText" presStyleLbl="sibTrans2D1" presStyleIdx="3" presStyleCnt="6"/>
      <dgm:spPr/>
      <dgm:t>
        <a:bodyPr/>
        <a:lstStyle/>
        <a:p>
          <a:endParaRPr lang="en-US"/>
        </a:p>
      </dgm:t>
    </dgm:pt>
    <dgm:pt modelId="{2E712805-F984-4075-BCB7-04381AA06047}" type="pres">
      <dgm:prSet presAssocID="{82B9B6A1-38E1-46E6-9895-63EF3E12BBEA}" presName="node" presStyleLbl="node1" presStyleIdx="4" presStyleCnt="6" custScaleX="172160" custScaleY="147195">
        <dgm:presLayoutVars>
          <dgm:bulletEnabled val="1"/>
        </dgm:presLayoutVars>
      </dgm:prSet>
      <dgm:spPr/>
      <dgm:t>
        <a:bodyPr/>
        <a:lstStyle/>
        <a:p>
          <a:endParaRPr lang="en-US"/>
        </a:p>
      </dgm:t>
    </dgm:pt>
    <dgm:pt modelId="{18EAE1E2-51DE-4303-A0A1-94B2CF4049D5}" type="pres">
      <dgm:prSet presAssocID="{E3DA11C2-82BC-4D51-BEA4-863C5B9A847B}" presName="sibTrans" presStyleLbl="sibTrans2D1" presStyleIdx="4" presStyleCnt="6"/>
      <dgm:spPr/>
      <dgm:t>
        <a:bodyPr/>
        <a:lstStyle/>
        <a:p>
          <a:endParaRPr lang="en-US"/>
        </a:p>
      </dgm:t>
    </dgm:pt>
    <dgm:pt modelId="{9285ACEB-6D6B-4CA6-93CA-364C023E5FA5}" type="pres">
      <dgm:prSet presAssocID="{E3DA11C2-82BC-4D51-BEA4-863C5B9A847B}" presName="connectorText" presStyleLbl="sibTrans2D1" presStyleIdx="4" presStyleCnt="6"/>
      <dgm:spPr/>
      <dgm:t>
        <a:bodyPr/>
        <a:lstStyle/>
        <a:p>
          <a:endParaRPr lang="en-US"/>
        </a:p>
      </dgm:t>
    </dgm:pt>
    <dgm:pt modelId="{1DA52C09-92EC-43B6-8957-CBFBBCB64505}" type="pres">
      <dgm:prSet presAssocID="{C03D621C-1223-403F-BE88-3E027A7E41D3}" presName="node" presStyleLbl="node1" presStyleIdx="5" presStyleCnt="6" custAng="21282945" custScaleX="148288" custScaleY="117294">
        <dgm:presLayoutVars>
          <dgm:bulletEnabled val="1"/>
        </dgm:presLayoutVars>
      </dgm:prSet>
      <dgm:spPr/>
      <dgm:t>
        <a:bodyPr/>
        <a:lstStyle/>
        <a:p>
          <a:endParaRPr lang="en-US"/>
        </a:p>
      </dgm:t>
    </dgm:pt>
    <dgm:pt modelId="{5E8E8566-7B6F-4D3E-864C-E3001A9EAFE7}" type="pres">
      <dgm:prSet presAssocID="{2BC9087C-8703-4C60-9202-86421D7AEE9D}" presName="sibTrans" presStyleLbl="sibTrans2D1" presStyleIdx="5" presStyleCnt="6"/>
      <dgm:spPr/>
      <dgm:t>
        <a:bodyPr/>
        <a:lstStyle/>
        <a:p>
          <a:endParaRPr lang="en-US"/>
        </a:p>
      </dgm:t>
    </dgm:pt>
    <dgm:pt modelId="{5A1BB0C5-237F-4F85-94C8-819CDBBF42D9}" type="pres">
      <dgm:prSet presAssocID="{2BC9087C-8703-4C60-9202-86421D7AEE9D}" presName="connectorText" presStyleLbl="sibTrans2D1" presStyleIdx="5" presStyleCnt="6"/>
      <dgm:spPr/>
      <dgm:t>
        <a:bodyPr/>
        <a:lstStyle/>
        <a:p>
          <a:endParaRPr lang="en-US"/>
        </a:p>
      </dgm:t>
    </dgm:pt>
  </dgm:ptLst>
  <dgm:cxnLst>
    <dgm:cxn modelId="{887B095A-C855-4574-9726-6E5E0DFD5F31}" srcId="{1AFE55DD-C69C-4668-8468-3E5BC390F35B}" destId="{82B9B6A1-38E1-46E6-9895-63EF3E12BBEA}" srcOrd="4" destOrd="0" parTransId="{9ADBFB2E-2165-42E2-9DE2-C2FAAAA00B5A}" sibTransId="{E3DA11C2-82BC-4D51-BEA4-863C5B9A847B}"/>
    <dgm:cxn modelId="{747D9F33-C0F5-4E48-93FA-C52F07857794}" type="presOf" srcId="{F09E157B-75D1-4582-ADDF-3A42103E95AF}" destId="{21294B57-E7AD-4291-8C70-7813F64B71E8}" srcOrd="1" destOrd="0" presId="urn:microsoft.com/office/officeart/2005/8/layout/cycle2"/>
    <dgm:cxn modelId="{0C12DAB1-1E3D-42DE-AE3C-E01DEFD2C1B8}" type="presOf" srcId="{E3DA11C2-82BC-4D51-BEA4-863C5B9A847B}" destId="{18EAE1E2-51DE-4303-A0A1-94B2CF4049D5}" srcOrd="0" destOrd="0" presId="urn:microsoft.com/office/officeart/2005/8/layout/cycle2"/>
    <dgm:cxn modelId="{570658F8-6E12-454C-B38E-A6434A6C2ACD}" srcId="{1AFE55DD-C69C-4668-8468-3E5BC390F35B}" destId="{C03D621C-1223-403F-BE88-3E027A7E41D3}" srcOrd="5" destOrd="0" parTransId="{B02961A3-BCCD-403B-A620-4FE712AB2DCB}" sibTransId="{2BC9087C-8703-4C60-9202-86421D7AEE9D}"/>
    <dgm:cxn modelId="{EFC5BEB1-6036-4CCC-A519-4DD9EE564CF1}" type="presOf" srcId="{102F84C4-FBED-48F2-A0B4-6EBAE9BD63C2}" destId="{28F49BA8-8E60-45C9-8FAC-4E06E5FBF365}" srcOrd="0" destOrd="0" presId="urn:microsoft.com/office/officeart/2005/8/layout/cycle2"/>
    <dgm:cxn modelId="{681ED1F3-7147-4FF3-99FA-831352122905}" srcId="{1AFE55DD-C69C-4668-8468-3E5BC390F35B}" destId="{102F84C4-FBED-48F2-A0B4-6EBAE9BD63C2}" srcOrd="0" destOrd="0" parTransId="{70E92E98-2EAA-4953-A23A-F136B380A044}" sibTransId="{C89379FB-63D5-4EEF-B712-455E4B613CE6}"/>
    <dgm:cxn modelId="{CF68C184-DEE7-4BCF-AE1D-DF268984A753}" type="presOf" srcId="{E3DA11C2-82BC-4D51-BEA4-863C5B9A847B}" destId="{9285ACEB-6D6B-4CA6-93CA-364C023E5FA5}" srcOrd="1" destOrd="0" presId="urn:microsoft.com/office/officeart/2005/8/layout/cycle2"/>
    <dgm:cxn modelId="{58D29297-5FEA-4C21-B707-DD04F7B4F1B8}" type="presOf" srcId="{C03D621C-1223-403F-BE88-3E027A7E41D3}" destId="{1DA52C09-92EC-43B6-8957-CBFBBCB64505}" srcOrd="0" destOrd="0" presId="urn:microsoft.com/office/officeart/2005/8/layout/cycle2"/>
    <dgm:cxn modelId="{17D8508F-E1C9-4C14-91A6-C8A0280E3A74}" type="presOf" srcId="{EB0044F0-0DEA-4643-9444-C8FD3D181D5C}" destId="{C7804F88-EB03-49DE-BEDB-5EE1560B8EBC}" srcOrd="0" destOrd="0" presId="urn:microsoft.com/office/officeart/2005/8/layout/cycle2"/>
    <dgm:cxn modelId="{66493D4A-3EFA-49E1-BF2A-B7B41AE8ED55}" type="presOf" srcId="{F09E157B-75D1-4582-ADDF-3A42103E95AF}" destId="{10FDB419-96F7-440B-9F15-CA36E801B227}" srcOrd="0" destOrd="0" presId="urn:microsoft.com/office/officeart/2005/8/layout/cycle2"/>
    <dgm:cxn modelId="{F8E7C918-733A-4E64-B283-4A2DA0A25D1C}" srcId="{1AFE55DD-C69C-4668-8468-3E5BC390F35B}" destId="{5B641D99-5F3A-4F79-B90D-0327A3239200}" srcOrd="1" destOrd="0" parTransId="{DED0846F-B065-48B0-87D4-3E47B1559524}" sibTransId="{EB0044F0-0DEA-4643-9444-C8FD3D181D5C}"/>
    <dgm:cxn modelId="{65A80391-9A69-4DA0-B2A0-8E74370D6A35}" type="presOf" srcId="{70171859-F8D9-4C1A-8A36-F3B21A7F4222}" destId="{F54299D8-7049-4C78-8B89-B3A8EB9F1D7D}" srcOrd="0" destOrd="0" presId="urn:microsoft.com/office/officeart/2005/8/layout/cycle2"/>
    <dgm:cxn modelId="{A3B27A41-AEEA-47E9-8DD7-F0190472908B}" type="presOf" srcId="{5B641D99-5F3A-4F79-B90D-0327A3239200}" destId="{705F3A36-D903-42F5-9FAE-75F5E11CDD7A}" srcOrd="0" destOrd="0" presId="urn:microsoft.com/office/officeart/2005/8/layout/cycle2"/>
    <dgm:cxn modelId="{0C3CDE33-DE95-43F1-AE77-6B7F79D27602}" type="presOf" srcId="{69EB5AD7-7117-4671-A4DB-FCAE757B8B16}" destId="{31BC2E12-F2AA-4279-8561-793FBBFCA4A9}" srcOrd="0" destOrd="0" presId="urn:microsoft.com/office/officeart/2005/8/layout/cycle2"/>
    <dgm:cxn modelId="{BC24B4F2-4406-4348-A9A3-19ECEE7109D2}" type="presOf" srcId="{70171859-F8D9-4C1A-8A36-F3B21A7F4222}" destId="{1DE7D699-34F2-49D0-AACF-D8C7EEB5FEEB}" srcOrd="1" destOrd="0" presId="urn:microsoft.com/office/officeart/2005/8/layout/cycle2"/>
    <dgm:cxn modelId="{E2EE466B-EE08-4687-A4D0-C3C3EA6F7395}" srcId="{1AFE55DD-C69C-4668-8468-3E5BC390F35B}" destId="{69EB5AD7-7117-4671-A4DB-FCAE757B8B16}" srcOrd="3" destOrd="0" parTransId="{0C9FDA9F-B0A1-4D95-AB44-5F9AB4254A72}" sibTransId="{70171859-F8D9-4C1A-8A36-F3B21A7F4222}"/>
    <dgm:cxn modelId="{DE521F00-627A-41F3-AFB3-68AE3AEAD25A}" type="presOf" srcId="{2BC9087C-8703-4C60-9202-86421D7AEE9D}" destId="{5E8E8566-7B6F-4D3E-864C-E3001A9EAFE7}" srcOrd="0" destOrd="0" presId="urn:microsoft.com/office/officeart/2005/8/layout/cycle2"/>
    <dgm:cxn modelId="{7F354EAC-2B9C-44F1-BD5D-E1022F5806B6}" type="presOf" srcId="{CDB9B8B4-0804-467A-84EE-25317307DC89}" destId="{7267F54D-8208-4465-B396-4B26D14D0745}" srcOrd="0" destOrd="0" presId="urn:microsoft.com/office/officeart/2005/8/layout/cycle2"/>
    <dgm:cxn modelId="{04C7540A-7035-4737-9032-1EF4FDE163AD}" type="presOf" srcId="{82B9B6A1-38E1-46E6-9895-63EF3E12BBEA}" destId="{2E712805-F984-4075-BCB7-04381AA06047}" srcOrd="0" destOrd="0" presId="urn:microsoft.com/office/officeart/2005/8/layout/cycle2"/>
    <dgm:cxn modelId="{27141061-827B-4706-81A6-3E3DE1433ADB}" type="presOf" srcId="{1AFE55DD-C69C-4668-8468-3E5BC390F35B}" destId="{94E28500-E411-4CBB-8CB1-1089EF2BACDE}" srcOrd="0" destOrd="0" presId="urn:microsoft.com/office/officeart/2005/8/layout/cycle2"/>
    <dgm:cxn modelId="{5FAB59D9-2CE1-4BF2-9425-8D9660EF89AC}" type="presOf" srcId="{EB0044F0-0DEA-4643-9444-C8FD3D181D5C}" destId="{AD53FADB-4027-4680-829A-9B791872DF48}" srcOrd="1" destOrd="0" presId="urn:microsoft.com/office/officeart/2005/8/layout/cycle2"/>
    <dgm:cxn modelId="{8AEE7C91-B36E-4906-A58F-FC0C67FEA7CC}" type="presOf" srcId="{C89379FB-63D5-4EEF-B712-455E4B613CE6}" destId="{5DB1B9AC-953D-460A-AF18-263C68DCBD16}" srcOrd="0" destOrd="0" presId="urn:microsoft.com/office/officeart/2005/8/layout/cycle2"/>
    <dgm:cxn modelId="{92CC15A5-F57C-405A-B14B-7F060576F605}" type="presOf" srcId="{2BC9087C-8703-4C60-9202-86421D7AEE9D}" destId="{5A1BB0C5-237F-4F85-94C8-819CDBBF42D9}" srcOrd="1" destOrd="0" presId="urn:microsoft.com/office/officeart/2005/8/layout/cycle2"/>
    <dgm:cxn modelId="{F52CC882-3AFD-4AA3-8846-2E7083B858FE}" srcId="{1AFE55DD-C69C-4668-8468-3E5BC390F35B}" destId="{CDB9B8B4-0804-467A-84EE-25317307DC89}" srcOrd="2" destOrd="0" parTransId="{9FA34AB6-3145-4611-9D4E-A6D8663E665A}" sibTransId="{F09E157B-75D1-4582-ADDF-3A42103E95AF}"/>
    <dgm:cxn modelId="{4AD5D497-D9BD-4B49-ACE0-748ADF3D70A0}" type="presOf" srcId="{C89379FB-63D5-4EEF-B712-455E4B613CE6}" destId="{03CEDD7F-17C3-4000-8632-45FAE4807AA7}" srcOrd="1" destOrd="0" presId="urn:microsoft.com/office/officeart/2005/8/layout/cycle2"/>
    <dgm:cxn modelId="{5B405AE4-F135-4357-A93B-693991B871D2}" type="presParOf" srcId="{94E28500-E411-4CBB-8CB1-1089EF2BACDE}" destId="{28F49BA8-8E60-45C9-8FAC-4E06E5FBF365}" srcOrd="0" destOrd="0" presId="urn:microsoft.com/office/officeart/2005/8/layout/cycle2"/>
    <dgm:cxn modelId="{7FB7DCB7-56FC-4C89-9970-2744A6886088}" type="presParOf" srcId="{94E28500-E411-4CBB-8CB1-1089EF2BACDE}" destId="{5DB1B9AC-953D-460A-AF18-263C68DCBD16}" srcOrd="1" destOrd="0" presId="urn:microsoft.com/office/officeart/2005/8/layout/cycle2"/>
    <dgm:cxn modelId="{C8002056-3D99-4608-A5C0-D6EE63EEA649}" type="presParOf" srcId="{5DB1B9AC-953D-460A-AF18-263C68DCBD16}" destId="{03CEDD7F-17C3-4000-8632-45FAE4807AA7}" srcOrd="0" destOrd="0" presId="urn:microsoft.com/office/officeart/2005/8/layout/cycle2"/>
    <dgm:cxn modelId="{C1671DA7-053D-4B58-A419-E9AB44AB6CA2}" type="presParOf" srcId="{94E28500-E411-4CBB-8CB1-1089EF2BACDE}" destId="{705F3A36-D903-42F5-9FAE-75F5E11CDD7A}" srcOrd="2" destOrd="0" presId="urn:microsoft.com/office/officeart/2005/8/layout/cycle2"/>
    <dgm:cxn modelId="{83F1FF9C-EA9F-4AC8-B456-AD7329001DC8}" type="presParOf" srcId="{94E28500-E411-4CBB-8CB1-1089EF2BACDE}" destId="{C7804F88-EB03-49DE-BEDB-5EE1560B8EBC}" srcOrd="3" destOrd="0" presId="urn:microsoft.com/office/officeart/2005/8/layout/cycle2"/>
    <dgm:cxn modelId="{AC7F8040-D626-4243-99FD-1C5FACFC4C46}" type="presParOf" srcId="{C7804F88-EB03-49DE-BEDB-5EE1560B8EBC}" destId="{AD53FADB-4027-4680-829A-9B791872DF48}" srcOrd="0" destOrd="0" presId="urn:microsoft.com/office/officeart/2005/8/layout/cycle2"/>
    <dgm:cxn modelId="{67164235-08EB-4425-84CF-19E4EC7A7FF8}" type="presParOf" srcId="{94E28500-E411-4CBB-8CB1-1089EF2BACDE}" destId="{7267F54D-8208-4465-B396-4B26D14D0745}" srcOrd="4" destOrd="0" presId="urn:microsoft.com/office/officeart/2005/8/layout/cycle2"/>
    <dgm:cxn modelId="{C4619649-ABD6-44F5-A5C9-0B017103E54A}" type="presParOf" srcId="{94E28500-E411-4CBB-8CB1-1089EF2BACDE}" destId="{10FDB419-96F7-440B-9F15-CA36E801B227}" srcOrd="5" destOrd="0" presId="urn:microsoft.com/office/officeart/2005/8/layout/cycle2"/>
    <dgm:cxn modelId="{83A81253-99F8-4ADD-AD27-42626A464DD3}" type="presParOf" srcId="{10FDB419-96F7-440B-9F15-CA36E801B227}" destId="{21294B57-E7AD-4291-8C70-7813F64B71E8}" srcOrd="0" destOrd="0" presId="urn:microsoft.com/office/officeart/2005/8/layout/cycle2"/>
    <dgm:cxn modelId="{F289922B-14AD-4661-ABB1-117DC7CAAA27}" type="presParOf" srcId="{94E28500-E411-4CBB-8CB1-1089EF2BACDE}" destId="{31BC2E12-F2AA-4279-8561-793FBBFCA4A9}" srcOrd="6" destOrd="0" presId="urn:microsoft.com/office/officeart/2005/8/layout/cycle2"/>
    <dgm:cxn modelId="{A40D7CB3-8626-49FB-B06C-D83C0BEC007E}" type="presParOf" srcId="{94E28500-E411-4CBB-8CB1-1089EF2BACDE}" destId="{F54299D8-7049-4C78-8B89-B3A8EB9F1D7D}" srcOrd="7" destOrd="0" presId="urn:microsoft.com/office/officeart/2005/8/layout/cycle2"/>
    <dgm:cxn modelId="{A7DCDA31-50D2-446F-A6EC-6E20007AB103}" type="presParOf" srcId="{F54299D8-7049-4C78-8B89-B3A8EB9F1D7D}" destId="{1DE7D699-34F2-49D0-AACF-D8C7EEB5FEEB}" srcOrd="0" destOrd="0" presId="urn:microsoft.com/office/officeart/2005/8/layout/cycle2"/>
    <dgm:cxn modelId="{9D30FD19-724E-4CE4-960C-2A2D55108605}" type="presParOf" srcId="{94E28500-E411-4CBB-8CB1-1089EF2BACDE}" destId="{2E712805-F984-4075-BCB7-04381AA06047}" srcOrd="8" destOrd="0" presId="urn:microsoft.com/office/officeart/2005/8/layout/cycle2"/>
    <dgm:cxn modelId="{4611CB6D-D9D6-4BCA-9E82-AE37C13F27D7}" type="presParOf" srcId="{94E28500-E411-4CBB-8CB1-1089EF2BACDE}" destId="{18EAE1E2-51DE-4303-A0A1-94B2CF4049D5}" srcOrd="9" destOrd="0" presId="urn:microsoft.com/office/officeart/2005/8/layout/cycle2"/>
    <dgm:cxn modelId="{FE5551D3-13AB-4869-8187-638F56C0AE45}" type="presParOf" srcId="{18EAE1E2-51DE-4303-A0A1-94B2CF4049D5}" destId="{9285ACEB-6D6B-4CA6-93CA-364C023E5FA5}" srcOrd="0" destOrd="0" presId="urn:microsoft.com/office/officeart/2005/8/layout/cycle2"/>
    <dgm:cxn modelId="{3AE02C21-AF33-41E2-A16A-713ECE74DAF9}" type="presParOf" srcId="{94E28500-E411-4CBB-8CB1-1089EF2BACDE}" destId="{1DA52C09-92EC-43B6-8957-CBFBBCB64505}" srcOrd="10" destOrd="0" presId="urn:microsoft.com/office/officeart/2005/8/layout/cycle2"/>
    <dgm:cxn modelId="{A24FEADD-4217-430B-A37F-E23474D07678}" type="presParOf" srcId="{94E28500-E411-4CBB-8CB1-1089EF2BACDE}" destId="{5E8E8566-7B6F-4D3E-864C-E3001A9EAFE7}" srcOrd="11" destOrd="0" presId="urn:microsoft.com/office/officeart/2005/8/layout/cycle2"/>
    <dgm:cxn modelId="{1B880EDC-C8F8-4FE4-AE67-449DACDAA83A}" type="presParOf" srcId="{5E8E8566-7B6F-4D3E-864C-E3001A9EAFE7}" destId="{5A1BB0C5-237F-4F85-94C8-819CDBBF42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AD54-0DD6-41FA-AA02-440818A22730}">
      <dsp:nvSpPr>
        <dsp:cNvPr id="0" name=""/>
        <dsp:cNvSpPr/>
      </dsp:nvSpPr>
      <dsp:spPr>
        <a:xfrm>
          <a:off x="2975227" y="835"/>
          <a:ext cx="1763440" cy="1413681"/>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Low Success </a:t>
          </a:r>
        </a:p>
        <a:p>
          <a:pPr lvl="0" algn="ctr" defTabSz="800100">
            <a:lnSpc>
              <a:spcPct val="90000"/>
            </a:lnSpc>
            <a:spcBef>
              <a:spcPct val="0"/>
            </a:spcBef>
            <a:spcAft>
              <a:spcPct val="35000"/>
            </a:spcAft>
          </a:pPr>
          <a:r>
            <a:rPr lang="en-US" sz="1800" kern="1200" dirty="0" smtClean="0"/>
            <a:t>Rate</a:t>
          </a:r>
          <a:endParaRPr lang="en-US" sz="1800" kern="1200" dirty="0"/>
        </a:p>
      </dsp:txBody>
      <dsp:txXfrm>
        <a:off x="3233477" y="207864"/>
        <a:ext cx="1246940" cy="999623"/>
      </dsp:txXfrm>
    </dsp:sp>
    <dsp:sp modelId="{283637D1-E5E7-44EB-B58F-16760BA5D7D4}">
      <dsp:nvSpPr>
        <dsp:cNvPr id="0" name=""/>
        <dsp:cNvSpPr/>
      </dsp:nvSpPr>
      <dsp:spPr>
        <a:xfrm rot="2160000">
          <a:off x="4572674" y="1083443"/>
          <a:ext cx="259641" cy="4771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80112" y="1155974"/>
        <a:ext cx="181749" cy="286271"/>
      </dsp:txXfrm>
    </dsp:sp>
    <dsp:sp modelId="{A8F19E11-E969-410A-AD04-1045B189F345}">
      <dsp:nvSpPr>
        <dsp:cNvPr id="0" name=""/>
        <dsp:cNvSpPr/>
      </dsp:nvSpPr>
      <dsp:spPr>
        <a:xfrm>
          <a:off x="4655281" y="1249013"/>
          <a:ext cx="1839269" cy="1413681"/>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Lower Educational Attainment</a:t>
          </a:r>
        </a:p>
      </dsp:txBody>
      <dsp:txXfrm>
        <a:off x="4924636" y="1456042"/>
        <a:ext cx="1300559" cy="999623"/>
      </dsp:txXfrm>
    </dsp:sp>
    <dsp:sp modelId="{F9A3CD9D-FDB0-4C49-AFAF-38A71A6515DD}">
      <dsp:nvSpPr>
        <dsp:cNvPr id="0" name=""/>
        <dsp:cNvSpPr/>
      </dsp:nvSpPr>
      <dsp:spPr>
        <a:xfrm rot="6480000">
          <a:off x="5069143" y="2717662"/>
          <a:ext cx="361468" cy="4771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40118" y="2761519"/>
        <a:ext cx="253028" cy="286271"/>
      </dsp:txXfrm>
    </dsp:sp>
    <dsp:sp modelId="{EA970326-6BBF-40CD-943C-8DB6DF8B6D5F}">
      <dsp:nvSpPr>
        <dsp:cNvPr id="0" name=""/>
        <dsp:cNvSpPr/>
      </dsp:nvSpPr>
      <dsp:spPr>
        <a:xfrm>
          <a:off x="4012470" y="3268607"/>
          <a:ext cx="1812480" cy="1413681"/>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Lower Human Capital</a:t>
          </a:r>
          <a:endParaRPr lang="en-US" sz="1500" kern="1200" dirty="0"/>
        </a:p>
      </dsp:txBody>
      <dsp:txXfrm>
        <a:off x="4277902" y="3475636"/>
        <a:ext cx="1281616" cy="999623"/>
      </dsp:txXfrm>
    </dsp:sp>
    <dsp:sp modelId="{0CB657D6-1A9D-4848-B697-A4A617E2A195}">
      <dsp:nvSpPr>
        <dsp:cNvPr id="0" name=""/>
        <dsp:cNvSpPr/>
      </dsp:nvSpPr>
      <dsp:spPr>
        <a:xfrm rot="10800000">
          <a:off x="3757243" y="3736889"/>
          <a:ext cx="180360" cy="4771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11351" y="3832312"/>
        <a:ext cx="126252" cy="286271"/>
      </dsp:txXfrm>
    </dsp:sp>
    <dsp:sp modelId="{463E46EE-E123-4403-85F7-974A00595FEB}">
      <dsp:nvSpPr>
        <dsp:cNvPr id="0" name=""/>
        <dsp:cNvSpPr/>
      </dsp:nvSpPr>
      <dsp:spPr>
        <a:xfrm>
          <a:off x="1918199" y="3268607"/>
          <a:ext cx="1753968" cy="1413681"/>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Slow Economic Growth</a:t>
          </a:r>
          <a:endParaRPr lang="en-US" sz="1500" kern="1200" dirty="0"/>
        </a:p>
      </dsp:txBody>
      <dsp:txXfrm>
        <a:off x="2175062" y="3475636"/>
        <a:ext cx="1240242" cy="999623"/>
      </dsp:txXfrm>
    </dsp:sp>
    <dsp:sp modelId="{BB47AFE5-9ADA-400D-9F03-1434062E6CB4}">
      <dsp:nvSpPr>
        <dsp:cNvPr id="0" name=""/>
        <dsp:cNvSpPr/>
      </dsp:nvSpPr>
      <dsp:spPr>
        <a:xfrm rot="15120000">
          <a:off x="2293453" y="2742293"/>
          <a:ext cx="357132" cy="4771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363577" y="2888664"/>
        <a:ext cx="249992" cy="286271"/>
      </dsp:txXfrm>
    </dsp:sp>
    <dsp:sp modelId="{4B0A806F-0FD2-4CBF-97B0-605CEFB8E4CC}">
      <dsp:nvSpPr>
        <dsp:cNvPr id="0" name=""/>
        <dsp:cNvSpPr/>
      </dsp:nvSpPr>
      <dsp:spPr>
        <a:xfrm>
          <a:off x="1277848" y="1235696"/>
          <a:ext cx="1722259" cy="1440314"/>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Increasing Inequality  Diminishing Democracy</a:t>
          </a:r>
          <a:endParaRPr lang="en-US" sz="1500" kern="1200" dirty="0"/>
        </a:p>
      </dsp:txBody>
      <dsp:txXfrm>
        <a:off x="1530067" y="1446625"/>
        <a:ext cx="1217821" cy="1018456"/>
      </dsp:txXfrm>
    </dsp:sp>
    <dsp:sp modelId="{403ACFD6-90E2-4977-8338-5421E8134349}">
      <dsp:nvSpPr>
        <dsp:cNvPr id="0" name=""/>
        <dsp:cNvSpPr/>
      </dsp:nvSpPr>
      <dsp:spPr>
        <a:xfrm rot="19440000">
          <a:off x="2854319" y="1098907"/>
          <a:ext cx="271591" cy="4771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62099" y="1218275"/>
        <a:ext cx="190114" cy="286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49BA8-8E60-45C9-8FAC-4E06E5FBF365}">
      <dsp:nvSpPr>
        <dsp:cNvPr id="0" name=""/>
        <dsp:cNvSpPr/>
      </dsp:nvSpPr>
      <dsp:spPr>
        <a:xfrm>
          <a:off x="3268761" y="597"/>
          <a:ext cx="1965746" cy="1748246"/>
        </a:xfrm>
        <a:prstGeom prst="ellipse">
          <a:avLst/>
        </a:prstGeom>
        <a:solidFill>
          <a:srgbClr val="4169A9"/>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n-lt"/>
            </a:rPr>
            <a:t>CA (US) </a:t>
          </a:r>
        </a:p>
        <a:p>
          <a:pPr lvl="0" algn="ctr" defTabSz="488950">
            <a:lnSpc>
              <a:spcPct val="90000"/>
            </a:lnSpc>
            <a:spcBef>
              <a:spcPct val="0"/>
            </a:spcBef>
            <a:spcAft>
              <a:spcPct val="35000"/>
            </a:spcAft>
          </a:pPr>
          <a:r>
            <a:rPr lang="en-US" sz="1100" kern="1200" dirty="0" smtClean="0">
              <a:solidFill>
                <a:schemeClr val="bg1"/>
              </a:solidFill>
              <a:latin typeface="+mn-lt"/>
            </a:rPr>
            <a:t>is capable of, resourceful enough to, and responsive to achieving educational excellence for all its members</a:t>
          </a:r>
        </a:p>
        <a:p>
          <a:pPr lvl="0" algn="ctr" defTabSz="488950">
            <a:lnSpc>
              <a:spcPct val="90000"/>
            </a:lnSpc>
            <a:spcBef>
              <a:spcPct val="0"/>
            </a:spcBef>
            <a:spcAft>
              <a:spcPct val="35000"/>
            </a:spcAft>
          </a:pPr>
          <a:endParaRPr lang="en-US" sz="1100" kern="1200" dirty="0">
            <a:solidFill>
              <a:schemeClr val="bg1"/>
            </a:solidFill>
          </a:endParaRPr>
        </a:p>
      </dsp:txBody>
      <dsp:txXfrm>
        <a:off x="3556638" y="256622"/>
        <a:ext cx="1389992" cy="1236196"/>
      </dsp:txXfrm>
    </dsp:sp>
    <dsp:sp modelId="{5DB1B9AC-953D-460A-AF18-263C68DCBD16}">
      <dsp:nvSpPr>
        <dsp:cNvPr id="0" name=""/>
        <dsp:cNvSpPr/>
      </dsp:nvSpPr>
      <dsp:spPr>
        <a:xfrm rot="1773510">
          <a:off x="5082397" y="1147442"/>
          <a:ext cx="6903"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82532" y="1227082"/>
        <a:ext cx="4832" cy="240454"/>
      </dsp:txXfrm>
    </dsp:sp>
    <dsp:sp modelId="{705F3A36-D903-42F5-9FAE-75F5E11CDD7A}">
      <dsp:nvSpPr>
        <dsp:cNvPr id="0" name=""/>
        <dsp:cNvSpPr/>
      </dsp:nvSpPr>
      <dsp:spPr>
        <a:xfrm rot="411467">
          <a:off x="4911709" y="1054157"/>
          <a:ext cx="1867914" cy="1449145"/>
        </a:xfrm>
        <a:prstGeom prst="ellipse">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t>Every person has access to equal and high quality education</a:t>
          </a:r>
        </a:p>
        <a:p>
          <a:pPr lvl="0" algn="ctr" defTabSz="266700">
            <a:lnSpc>
              <a:spcPct val="90000"/>
            </a:lnSpc>
            <a:spcBef>
              <a:spcPct val="0"/>
            </a:spcBef>
            <a:spcAft>
              <a:spcPct val="35000"/>
            </a:spcAft>
          </a:pPr>
          <a:endParaRPr lang="en-US" sz="1100" kern="1200" dirty="0"/>
        </a:p>
      </dsp:txBody>
      <dsp:txXfrm>
        <a:off x="5185259" y="1266379"/>
        <a:ext cx="1320814" cy="1024701"/>
      </dsp:txXfrm>
    </dsp:sp>
    <dsp:sp modelId="{C7804F88-EB03-49DE-BEDB-5EE1560B8EBC}">
      <dsp:nvSpPr>
        <dsp:cNvPr id="0" name=""/>
        <dsp:cNvSpPr/>
      </dsp:nvSpPr>
      <dsp:spPr>
        <a:xfrm rot="5718853">
          <a:off x="5776272" y="2304428"/>
          <a:ext cx="3713"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776881" y="2384024"/>
        <a:ext cx="2599" cy="240454"/>
      </dsp:txXfrm>
    </dsp:sp>
    <dsp:sp modelId="{7267F54D-8208-4465-B396-4B26D14D0745}">
      <dsp:nvSpPr>
        <dsp:cNvPr id="0" name=""/>
        <dsp:cNvSpPr/>
      </dsp:nvSpPr>
      <dsp:spPr>
        <a:xfrm>
          <a:off x="4787798" y="2505651"/>
          <a:ext cx="1829549" cy="1622865"/>
        </a:xfrm>
        <a:prstGeom prst="ellipse">
          <a:avLst/>
        </a:prstGeom>
        <a:solidFill>
          <a:srgbClr val="6699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Every student achieves the needed writing, critical thinking, and analytical skills needed for the 21st century</a:t>
          </a:r>
          <a:endParaRPr lang="en-US" sz="1200" kern="1200" dirty="0"/>
        </a:p>
      </dsp:txBody>
      <dsp:txXfrm>
        <a:off x="5055729" y="2743314"/>
        <a:ext cx="1293687" cy="1147539"/>
      </dsp:txXfrm>
    </dsp:sp>
    <dsp:sp modelId="{10FDB419-96F7-440B-9F15-CA36E801B227}">
      <dsp:nvSpPr>
        <dsp:cNvPr id="0" name=""/>
        <dsp:cNvSpPr/>
      </dsp:nvSpPr>
      <dsp:spPr>
        <a:xfrm rot="19893659">
          <a:off x="4939586" y="3514132"/>
          <a:ext cx="58317"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940642" y="3598449"/>
        <a:ext cx="40822" cy="240454"/>
      </dsp:txXfrm>
    </dsp:sp>
    <dsp:sp modelId="{31BC2E12-F2AA-4279-8561-793FBBFCA4A9}">
      <dsp:nvSpPr>
        <dsp:cNvPr id="0" name=""/>
        <dsp:cNvSpPr/>
      </dsp:nvSpPr>
      <dsp:spPr>
        <a:xfrm>
          <a:off x="3257417" y="3343270"/>
          <a:ext cx="1924186" cy="1554018"/>
        </a:xfrm>
        <a:prstGeom prst="ellipse">
          <a:avLst/>
        </a:prstGeom>
        <a:solidFill>
          <a:srgbClr val="751AFA"/>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n-lt"/>
            </a:rPr>
            <a:t>Every student achieves the needed writing, critical thinking, and analytical skills needed for the 21</a:t>
          </a:r>
          <a:r>
            <a:rPr lang="en-US" sz="1100" kern="1200" baseline="30000" dirty="0" smtClean="0">
              <a:solidFill>
                <a:schemeClr val="bg1"/>
              </a:solidFill>
              <a:latin typeface="+mn-lt"/>
            </a:rPr>
            <a:t>st</a:t>
          </a:r>
          <a:r>
            <a:rPr lang="en-US" sz="1100" kern="1200" dirty="0" smtClean="0">
              <a:solidFill>
                <a:schemeClr val="bg1"/>
              </a:solidFill>
              <a:latin typeface="+mn-lt"/>
            </a:rPr>
            <a:t> century</a:t>
          </a:r>
        </a:p>
      </dsp:txBody>
      <dsp:txXfrm>
        <a:off x="3539208" y="3570851"/>
        <a:ext cx="1360604" cy="1098856"/>
      </dsp:txXfrm>
    </dsp:sp>
    <dsp:sp modelId="{F54299D8-7049-4C78-8B89-B3A8EB9F1D7D}">
      <dsp:nvSpPr>
        <dsp:cNvPr id="0" name=""/>
        <dsp:cNvSpPr/>
      </dsp:nvSpPr>
      <dsp:spPr>
        <a:xfrm rot="1595688">
          <a:off x="3419797" y="3533688"/>
          <a:ext cx="56578"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20695" y="3610040"/>
        <a:ext cx="39605" cy="240454"/>
      </dsp:txXfrm>
    </dsp:sp>
    <dsp:sp modelId="{2E712805-F984-4075-BCB7-04381AA06047}">
      <dsp:nvSpPr>
        <dsp:cNvPr id="0" name=""/>
        <dsp:cNvSpPr/>
      </dsp:nvSpPr>
      <dsp:spPr>
        <a:xfrm>
          <a:off x="1593069" y="2443169"/>
          <a:ext cx="2044271" cy="1747830"/>
        </a:xfrm>
        <a:prstGeom prst="ellipse">
          <a:avLst/>
        </a:prstGeom>
        <a:solidFill>
          <a:srgbClr val="3399FF"/>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Every member has the skills and ability to contribute to the American society and to the global world</a:t>
          </a:r>
          <a:endParaRPr lang="en-US" sz="1200" kern="1200" dirty="0"/>
        </a:p>
      </dsp:txBody>
      <dsp:txXfrm>
        <a:off x="1892446" y="2699133"/>
        <a:ext cx="1445517" cy="1235902"/>
      </dsp:txXfrm>
    </dsp:sp>
    <dsp:sp modelId="{18EAE1E2-51DE-4303-A0A1-94B2CF4049D5}">
      <dsp:nvSpPr>
        <dsp:cNvPr id="0" name=""/>
        <dsp:cNvSpPr/>
      </dsp:nvSpPr>
      <dsp:spPr>
        <a:xfrm rot="16200000">
          <a:off x="2558974" y="2139880"/>
          <a:ext cx="112459"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75843" y="2236900"/>
        <a:ext cx="78721" cy="240454"/>
      </dsp:txXfrm>
    </dsp:sp>
    <dsp:sp modelId="{1DA52C09-92EC-43B6-8957-CBFBBCB64505}">
      <dsp:nvSpPr>
        <dsp:cNvPr id="0" name=""/>
        <dsp:cNvSpPr/>
      </dsp:nvSpPr>
      <dsp:spPr>
        <a:xfrm rot="21282945">
          <a:off x="1734800" y="838202"/>
          <a:ext cx="1760809" cy="1392778"/>
        </a:xfrm>
        <a:prstGeom prst="ellipse">
          <a:avLst/>
        </a:prstGeom>
        <a:solidFill>
          <a:srgbClr val="67C84C"/>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 is a civic and moral obligation for the state of California and the American Society</a:t>
          </a:r>
          <a:endParaRPr lang="en-US" sz="1100" kern="1200" dirty="0"/>
        </a:p>
      </dsp:txBody>
      <dsp:txXfrm>
        <a:off x="1992665" y="1042170"/>
        <a:ext cx="1245079" cy="984842"/>
      </dsp:txXfrm>
    </dsp:sp>
    <dsp:sp modelId="{5E8E8566-7B6F-4D3E-864C-E3001A9EAFE7}">
      <dsp:nvSpPr>
        <dsp:cNvPr id="0" name=""/>
        <dsp:cNvSpPr/>
      </dsp:nvSpPr>
      <dsp:spPr>
        <a:xfrm rot="9482329">
          <a:off x="3366355" y="1026356"/>
          <a:ext cx="24624" cy="400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373474" y="1105126"/>
        <a:ext cx="17237" cy="2404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DF5DB3D-29FB-4D65-81C0-F345259921A8}" type="datetimeFigureOut">
              <a:rPr lang="en-US" smtClean="0"/>
              <a:pPr/>
              <a:t>3/14/2016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2DD49B-AB5A-4283-89B7-EC00BF8EAFA8}" type="slidenum">
              <a:rPr lang="en-US" smtClean="0"/>
              <a:pPr/>
              <a:t>‹#›</a:t>
            </a:fld>
            <a:endParaRPr lang="en-US"/>
          </a:p>
        </p:txBody>
      </p:sp>
    </p:spTree>
    <p:extLst>
      <p:ext uri="{BB962C8B-B14F-4D97-AF65-F5344CB8AC3E}">
        <p14:creationId xmlns:p14="http://schemas.microsoft.com/office/powerpoint/2010/main" val="40537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863D9C-8A79-46B5-817D-AAA0CDA4CEAB}" type="datetimeFigureOut">
              <a:rPr lang="en-US" smtClean="0"/>
              <a:pPr/>
              <a:t>3/14/2016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7EA26B-3875-4F23-9C22-7ACC8E131B81}" type="slidenum">
              <a:rPr lang="en-US" smtClean="0"/>
              <a:pPr/>
              <a:t>‹#›</a:t>
            </a:fld>
            <a:endParaRPr lang="en-US"/>
          </a:p>
        </p:txBody>
      </p:sp>
    </p:spTree>
    <p:extLst>
      <p:ext uri="{BB962C8B-B14F-4D97-AF65-F5344CB8AC3E}">
        <p14:creationId xmlns:p14="http://schemas.microsoft.com/office/powerpoint/2010/main" val="280134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a:t>
            </a:fld>
            <a:endParaRPr lang="en-US"/>
          </a:p>
        </p:txBody>
      </p:sp>
    </p:spTree>
    <p:extLst>
      <p:ext uri="{BB962C8B-B14F-4D97-AF65-F5344CB8AC3E}">
        <p14:creationId xmlns:p14="http://schemas.microsoft.com/office/powerpoint/2010/main" val="299217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22</a:t>
            </a:fld>
            <a:endParaRPr lang="en-US"/>
          </a:p>
        </p:txBody>
      </p:sp>
    </p:spTree>
    <p:extLst>
      <p:ext uri="{BB962C8B-B14F-4D97-AF65-F5344CB8AC3E}">
        <p14:creationId xmlns:p14="http://schemas.microsoft.com/office/powerpoint/2010/main" val="361740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27</a:t>
            </a:fld>
            <a:endParaRPr lang="en-US"/>
          </a:p>
        </p:txBody>
      </p:sp>
    </p:spTree>
    <p:extLst>
      <p:ext uri="{BB962C8B-B14F-4D97-AF65-F5344CB8AC3E}">
        <p14:creationId xmlns:p14="http://schemas.microsoft.com/office/powerpoint/2010/main" val="299217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3</a:t>
            </a:fld>
            <a:endParaRPr lang="en-US"/>
          </a:p>
        </p:txBody>
      </p:sp>
    </p:spTree>
    <p:extLst>
      <p:ext uri="{BB962C8B-B14F-4D97-AF65-F5344CB8AC3E}">
        <p14:creationId xmlns:p14="http://schemas.microsoft.com/office/powerpoint/2010/main" val="274728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EA26B-3875-4F23-9C22-7ACC8E131B81}" type="slidenum">
              <a:rPr lang="en-US" smtClean="0"/>
              <a:pPr/>
              <a:t>10</a:t>
            </a:fld>
            <a:endParaRPr lang="en-US"/>
          </a:p>
        </p:txBody>
      </p:sp>
    </p:spTree>
    <p:extLst>
      <p:ext uri="{BB962C8B-B14F-4D97-AF65-F5344CB8AC3E}">
        <p14:creationId xmlns:p14="http://schemas.microsoft.com/office/powerpoint/2010/main" val="289057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11</a:t>
            </a:fld>
            <a:endParaRPr lang="en-US"/>
          </a:p>
        </p:txBody>
      </p:sp>
    </p:spTree>
    <p:extLst>
      <p:ext uri="{BB962C8B-B14F-4D97-AF65-F5344CB8AC3E}">
        <p14:creationId xmlns:p14="http://schemas.microsoft.com/office/powerpoint/2010/main" val="78599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12</a:t>
            </a:fld>
            <a:endParaRPr lang="en-US"/>
          </a:p>
        </p:txBody>
      </p:sp>
    </p:spTree>
    <p:extLst>
      <p:ext uri="{BB962C8B-B14F-4D97-AF65-F5344CB8AC3E}">
        <p14:creationId xmlns:p14="http://schemas.microsoft.com/office/powerpoint/2010/main" val="77439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15</a:t>
            </a:fld>
            <a:endParaRPr lang="en-US"/>
          </a:p>
        </p:txBody>
      </p:sp>
    </p:spTree>
    <p:extLst>
      <p:ext uri="{BB962C8B-B14F-4D97-AF65-F5344CB8AC3E}">
        <p14:creationId xmlns:p14="http://schemas.microsoft.com/office/powerpoint/2010/main" val="166224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17</a:t>
            </a:fld>
            <a:endParaRPr lang="en-US"/>
          </a:p>
        </p:txBody>
      </p:sp>
    </p:spTree>
    <p:extLst>
      <p:ext uri="{BB962C8B-B14F-4D97-AF65-F5344CB8AC3E}">
        <p14:creationId xmlns:p14="http://schemas.microsoft.com/office/powerpoint/2010/main" val="66076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19</a:t>
            </a:fld>
            <a:endParaRPr lang="en-US"/>
          </a:p>
        </p:txBody>
      </p:sp>
    </p:spTree>
    <p:extLst>
      <p:ext uri="{BB962C8B-B14F-4D97-AF65-F5344CB8AC3E}">
        <p14:creationId xmlns:p14="http://schemas.microsoft.com/office/powerpoint/2010/main" val="145142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EA26B-3875-4F23-9C22-7ACC8E131B81}" type="slidenum">
              <a:rPr lang="en-US" smtClean="0"/>
              <a:pPr/>
              <a:t>21</a:t>
            </a:fld>
            <a:endParaRPr lang="en-US"/>
          </a:p>
        </p:txBody>
      </p:sp>
    </p:spTree>
    <p:extLst>
      <p:ext uri="{BB962C8B-B14F-4D97-AF65-F5344CB8AC3E}">
        <p14:creationId xmlns:p14="http://schemas.microsoft.com/office/powerpoint/2010/main" val="385657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Slide Number Placeholder 7"/>
          <p:cNvSpPr>
            <a:spLocks noGrp="1"/>
          </p:cNvSpPr>
          <p:nvPr>
            <p:ph type="sldNum" sz="quarter" idx="11"/>
          </p:nvPr>
        </p:nvSpPr>
        <p:spPr/>
        <p:txBody>
          <a:bodyPr/>
          <a:lstStyle/>
          <a:p>
            <a:fld id="{3C2EE42A-BDAE-4BA2-AC38-4E7397191433}" type="slidenum">
              <a:rPr lang="en-US" altLang="en-US" smtClean="0"/>
              <a:pPr/>
              <a:t>‹#›</a:t>
            </a:fld>
            <a:endParaRPr lang="en-US" altLang="en-US"/>
          </a:p>
        </p:txBody>
      </p:sp>
      <p:sp>
        <p:nvSpPr>
          <p:cNvPr id="9" name="Footer Placeholder 8"/>
          <p:cNvSpPr>
            <a:spLocks noGrp="1"/>
          </p:cNvSpPr>
          <p:nvPr>
            <p:ph type="ftr" sz="quarter" idx="12"/>
          </p:nvPr>
        </p:nvSpPr>
        <p:spPr/>
        <p:txBody>
          <a:bodyPr/>
          <a:lstStyle/>
          <a:p>
            <a:r>
              <a:rPr lang="en-US" altLang="en-US" smtClean="0"/>
              <a:t>Dr. Diana Bajrami</a:t>
            </a:r>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
        <p:nvSpPr>
          <p:cNvPr id="6" name="Slide Number Placeholder 5"/>
          <p:cNvSpPr>
            <a:spLocks noGrp="1"/>
          </p:cNvSpPr>
          <p:nvPr>
            <p:ph type="sldNum" sz="quarter" idx="12"/>
          </p:nvPr>
        </p:nvSpPr>
        <p:spPr/>
        <p:txBody>
          <a:bodyPr/>
          <a:lstStyle/>
          <a:p>
            <a:fld id="{ADCFE7C1-FB86-45E3-84A8-87662210D58E}"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
        <p:nvSpPr>
          <p:cNvPr id="6" name="Slide Number Placeholder 5"/>
          <p:cNvSpPr>
            <a:spLocks noGrp="1"/>
          </p:cNvSpPr>
          <p:nvPr>
            <p:ph type="sldNum" sz="quarter" idx="12"/>
          </p:nvPr>
        </p:nvSpPr>
        <p:spPr/>
        <p:txBody>
          <a:bodyPr/>
          <a:lstStyle/>
          <a:p>
            <a:fld id="{F7805488-A2DF-47C4-AE3B-535D3F087609}"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
        <p:nvSpPr>
          <p:cNvPr id="6" name="Slide Number Placeholder 5"/>
          <p:cNvSpPr>
            <a:spLocks noGrp="1"/>
          </p:cNvSpPr>
          <p:nvPr>
            <p:ph type="sldNum" sz="quarter" idx="12"/>
          </p:nvPr>
        </p:nvSpPr>
        <p:spPr/>
        <p:txBody>
          <a:bodyPr/>
          <a:lstStyle/>
          <a:p>
            <a:fld id="{4302145A-03D8-4B2E-838C-BB3AE2E2B606}"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
        <p:nvSpPr>
          <p:cNvPr id="6" name="Slide Number Placeholder 5"/>
          <p:cNvSpPr>
            <a:spLocks noGrp="1"/>
          </p:cNvSpPr>
          <p:nvPr>
            <p:ph type="sldNum" sz="quarter" idx="12"/>
          </p:nvPr>
        </p:nvSpPr>
        <p:spPr/>
        <p:txBody>
          <a:bodyPr/>
          <a:lstStyle/>
          <a:p>
            <a:fld id="{F0F4893C-C280-44AE-9480-076DFF8AE57A}" type="slidenum">
              <a:rPr lang="en-US" altLang="en-US" smtClean="0"/>
              <a:pPr/>
              <a:t>‹#›</a:t>
            </a:fld>
            <a:endParaRPr lang="en-U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
        <p:nvSpPr>
          <p:cNvPr id="7" name="Slide Number Placeholder 6"/>
          <p:cNvSpPr>
            <a:spLocks noGrp="1"/>
          </p:cNvSpPr>
          <p:nvPr>
            <p:ph type="sldNum" sz="quarter" idx="12"/>
          </p:nvPr>
        </p:nvSpPr>
        <p:spPr/>
        <p:txBody>
          <a:bodyPr/>
          <a:lstStyle/>
          <a:p>
            <a:fld id="{629965D2-AEAA-4470-8A77-DD79D7B1D022}" type="slidenum">
              <a:rPr lang="en-US" altLang="en-US" smtClean="0"/>
              <a:pPr/>
              <a:t>‹#›</a:t>
            </a:fld>
            <a:endParaRPr lang="en-US" alt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Dr. Diana Bajrami</a:t>
            </a:r>
            <a:endParaRPr lang="en-US" altLang="en-US"/>
          </a:p>
        </p:txBody>
      </p:sp>
      <p:sp>
        <p:nvSpPr>
          <p:cNvPr id="9" name="Slide Number Placeholder 8"/>
          <p:cNvSpPr>
            <a:spLocks noGrp="1"/>
          </p:cNvSpPr>
          <p:nvPr>
            <p:ph type="sldNum" sz="quarter" idx="12"/>
          </p:nvPr>
        </p:nvSpPr>
        <p:spPr/>
        <p:txBody>
          <a:bodyPr/>
          <a:lstStyle/>
          <a:p>
            <a:fld id="{644D44B6-1550-4884-B23D-E8221DF328C9}" type="slidenum">
              <a:rPr lang="en-US" altLang="en-US" smtClean="0"/>
              <a:pPr/>
              <a:t>‹#›</a:t>
            </a:fld>
            <a:endParaRPr lang="en-U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Dr. Diana Bajrami</a:t>
            </a:r>
            <a:endParaRPr lang="en-US" altLang="en-US"/>
          </a:p>
        </p:txBody>
      </p:sp>
      <p:sp>
        <p:nvSpPr>
          <p:cNvPr id="5" name="Slide Number Placeholder 4"/>
          <p:cNvSpPr>
            <a:spLocks noGrp="1"/>
          </p:cNvSpPr>
          <p:nvPr>
            <p:ph type="sldNum" sz="quarter" idx="12"/>
          </p:nvPr>
        </p:nvSpPr>
        <p:spPr/>
        <p:txBody>
          <a:bodyPr/>
          <a:lstStyle/>
          <a:p>
            <a:fld id="{10A7051C-2647-4290-8044-9F0CE0B9E4AB}"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Dr. Diana Bajrami</a:t>
            </a:r>
            <a:endParaRPr lang="en-US" altLang="en-US"/>
          </a:p>
        </p:txBody>
      </p:sp>
      <p:sp>
        <p:nvSpPr>
          <p:cNvPr id="4" name="Slide Number Placeholder 3"/>
          <p:cNvSpPr>
            <a:spLocks noGrp="1"/>
          </p:cNvSpPr>
          <p:nvPr>
            <p:ph type="sldNum" sz="quarter" idx="12"/>
          </p:nvPr>
        </p:nvSpPr>
        <p:spPr/>
        <p:txBody>
          <a:bodyPr/>
          <a:lstStyle/>
          <a:p>
            <a:fld id="{F12424C2-30B8-4897-9AE7-69A7F4F572A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
        <p:nvSpPr>
          <p:cNvPr id="7" name="Slide Number Placeholder 6"/>
          <p:cNvSpPr>
            <a:spLocks noGrp="1"/>
          </p:cNvSpPr>
          <p:nvPr>
            <p:ph type="sldNum" sz="quarter" idx="12"/>
          </p:nvPr>
        </p:nvSpPr>
        <p:spPr/>
        <p:txBody>
          <a:bodyPr/>
          <a:lstStyle/>
          <a:p>
            <a:fld id="{B7904E93-2F41-48D2-95F5-927DB6CE568F}"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
        <p:nvSpPr>
          <p:cNvPr id="7" name="Slide Number Placeholder 6"/>
          <p:cNvSpPr>
            <a:spLocks noGrp="1"/>
          </p:cNvSpPr>
          <p:nvPr>
            <p:ph type="sldNum" sz="quarter" idx="12"/>
          </p:nvPr>
        </p:nvSpPr>
        <p:spPr/>
        <p:txBody>
          <a:bodyPr/>
          <a:lstStyle/>
          <a:p>
            <a:fld id="{643761D8-0451-4A31-B698-A53A06BA8F59}"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ltLang="en-US" smtClean="0"/>
              <a:t>Dr. Diana Bajrami</a:t>
            </a:r>
            <a:endParaRPr lang="en-US"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6D52C09-6418-4C6A-9FF0-5E5EBFB470D7}" type="slidenum">
              <a:rPr lang="en-US" altLang="en-US" smtClean="0"/>
              <a:pPr/>
              <a:t>‹#›</a:t>
            </a:fld>
            <a:endParaRPr lang="en-US"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381000" y="-152401"/>
            <a:ext cx="8229600" cy="2514601"/>
          </a:xfrm>
        </p:spPr>
        <p:txBody>
          <a:bodyPr/>
          <a:lstStyle/>
          <a:p>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a:t/>
            </a:r>
            <a:br>
              <a:rPr lang="en-US" altLang="en-US" sz="2400" dirty="0"/>
            </a:br>
            <a:r>
              <a:rPr lang="en-US" sz="2000" b="1" cap="all" dirty="0" smtClean="0">
                <a:ea typeface="+mn-ea"/>
                <a:cs typeface="+mn-cs"/>
              </a:rPr>
              <a:t>SCALING </a:t>
            </a:r>
            <a:r>
              <a:rPr lang="en-US" sz="2000" b="1" cap="all" dirty="0">
                <a:ea typeface="+mn-ea"/>
                <a:cs typeface="+mn-cs"/>
              </a:rPr>
              <a:t>UP STUDENT SUCCESS PROGRAMS IN COMMUNITY COLLEGES: FROM “ISLANDS OF INNOVATION” TO INSTITUTIONALIZED PRACTICES</a:t>
            </a:r>
            <a:br>
              <a:rPr lang="en-US" sz="2000" b="1" cap="all" dirty="0">
                <a:ea typeface="+mn-ea"/>
                <a:cs typeface="+mn-cs"/>
              </a:rPr>
            </a:br>
            <a:r>
              <a:rPr lang="en-US" altLang="en-US" sz="2400" dirty="0" smtClean="0"/>
              <a:t/>
            </a:r>
            <a:br>
              <a:rPr lang="en-US" altLang="en-US" sz="2400" dirty="0" smtClean="0"/>
            </a:br>
            <a:r>
              <a:rPr lang="en-US" altLang="en-US" sz="2400" dirty="0"/>
              <a:t/>
            </a:r>
            <a:br>
              <a:rPr lang="en-US" altLang="en-US" sz="2400" dirty="0"/>
            </a:br>
            <a:endParaRPr lang="en-US" alt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873" y="2112815"/>
            <a:ext cx="3262127" cy="2869869"/>
          </a:xfrm>
          <a:prstGeom prst="ellipse">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362200"/>
            <a:ext cx="2759261" cy="2895600"/>
          </a:xfrm>
          <a:prstGeom prst="ellipse">
            <a:avLst/>
          </a:prstGeom>
          <a:ln>
            <a:noFill/>
          </a:ln>
          <a:effectLst>
            <a:softEdge rad="112500"/>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93150"/>
            <a:ext cx="2819400" cy="30122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6096000"/>
            <a:ext cx="22256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800" y="6096000"/>
            <a:ext cx="4648200" cy="646331"/>
          </a:xfrm>
          <a:prstGeom prst="rect">
            <a:avLst/>
          </a:prstGeom>
          <a:noFill/>
        </p:spPr>
        <p:txBody>
          <a:bodyPr wrap="square" rtlCol="0">
            <a:spAutoFit/>
          </a:bodyPr>
          <a:lstStyle/>
          <a:p>
            <a:pPr algn="ctr"/>
            <a:r>
              <a:rPr lang="en-US" b="1" dirty="0" smtClean="0">
                <a:solidFill>
                  <a:srgbClr val="4169A9"/>
                </a:solidFill>
                <a:latin typeface="+mn-lt"/>
              </a:rPr>
              <a:t>By Dr. Diana Bajrami</a:t>
            </a:r>
          </a:p>
          <a:p>
            <a:pPr algn="ctr"/>
            <a:r>
              <a:rPr lang="en-US" b="1" dirty="0" smtClean="0">
                <a:solidFill>
                  <a:srgbClr val="4169A9"/>
                </a:solidFill>
                <a:latin typeface="+mn-lt"/>
              </a:rPr>
              <a:t>2016 Academic Academy</a:t>
            </a:r>
            <a:endParaRPr lang="en-US" b="1" dirty="0">
              <a:solidFill>
                <a:srgbClr val="4169A9"/>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795320544"/>
              </p:ext>
            </p:extLst>
          </p:nvPr>
        </p:nvGraphicFramePr>
        <p:xfrm>
          <a:off x="457200" y="990600"/>
          <a:ext cx="8229599" cy="5486397"/>
        </p:xfrm>
        <a:graphic>
          <a:graphicData uri="http://schemas.openxmlformats.org/drawingml/2006/table">
            <a:tbl>
              <a:tblPr firstRow="1" firstCol="1" bandRow="1">
                <a:tableStyleId>{5C22544A-7EE6-4342-B048-85BDC9FD1C3A}</a:tableStyleId>
              </a:tblPr>
              <a:tblGrid>
                <a:gridCol w="1728045"/>
                <a:gridCol w="1625388"/>
                <a:gridCol w="1368749"/>
                <a:gridCol w="1112108"/>
                <a:gridCol w="1026560"/>
                <a:gridCol w="1368749"/>
              </a:tblGrid>
              <a:tr h="605681">
                <a:tc>
                  <a:txBody>
                    <a:bodyPr/>
                    <a:lstStyle/>
                    <a:p>
                      <a:pPr marL="0" marR="0" indent="0" algn="ctr">
                        <a:lnSpc>
                          <a:spcPct val="150000"/>
                        </a:lnSpc>
                        <a:spcBef>
                          <a:spcPts val="0"/>
                        </a:spcBef>
                        <a:spcAft>
                          <a:spcPts val="0"/>
                        </a:spcAft>
                      </a:pPr>
                      <a:r>
                        <a:rPr lang="en-US" sz="700" dirty="0">
                          <a:effectLst/>
                        </a:rPr>
                        <a:t>Fictitious Names</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Participants Position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Race/</a:t>
                      </a:r>
                      <a:br>
                        <a:rPr lang="en-US" sz="700" dirty="0">
                          <a:effectLst/>
                        </a:rPr>
                      </a:br>
                      <a:r>
                        <a:rPr lang="en-US" sz="700" dirty="0">
                          <a:effectLst/>
                        </a:rPr>
                        <a:t>Ethnicity</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Gender</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Years</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Interview Time (mins)</a:t>
                      </a:r>
                      <a:endParaRPr lang="en-US" sz="600">
                        <a:solidFill>
                          <a:srgbClr val="000000"/>
                        </a:solidFill>
                        <a:effectLst/>
                        <a:latin typeface="Times New Roman"/>
                        <a:ea typeface="Times New Roman"/>
                      </a:endParaRPr>
                    </a:p>
                  </a:txBody>
                  <a:tcPr marL="39760" marR="39760" marT="0" marB="0"/>
                </a:tc>
              </a:tr>
              <a:tr h="435833">
                <a:tc>
                  <a:txBody>
                    <a:bodyPr/>
                    <a:lstStyle/>
                    <a:p>
                      <a:pPr marL="0" marR="0" indent="0" algn="ctr">
                        <a:lnSpc>
                          <a:spcPct val="150000"/>
                        </a:lnSpc>
                        <a:spcBef>
                          <a:spcPts val="0"/>
                        </a:spcBef>
                        <a:spcAft>
                          <a:spcPts val="0"/>
                        </a:spcAft>
                      </a:pPr>
                      <a:r>
                        <a:rPr lang="en-US" sz="700">
                          <a:effectLst/>
                        </a:rPr>
                        <a:t>Mrs. Hello Kitty</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Classified Professional</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Filipina</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12</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35</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a:effectLst/>
                        </a:rPr>
                        <a:t>Prof. Tony</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English Faculty</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African American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18</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25</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a:effectLst/>
                        </a:rPr>
                        <a:t>Dr. Frank</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Faculty / Counselor</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Polish American</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24</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57</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a:effectLst/>
                        </a:rPr>
                        <a:t>President Romero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President</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Latino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29</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27</a:t>
                      </a:r>
                      <a:endParaRPr lang="en-US" sz="600">
                        <a:solidFill>
                          <a:srgbClr val="000000"/>
                        </a:solidFill>
                        <a:effectLst/>
                        <a:latin typeface="Times New Roman"/>
                        <a:ea typeface="Times New Roman"/>
                      </a:endParaRPr>
                    </a:p>
                  </a:txBody>
                  <a:tcPr marL="39760" marR="39760" marT="0" marB="0"/>
                </a:tc>
              </a:tr>
              <a:tr h="201894">
                <a:tc>
                  <a:txBody>
                    <a:bodyPr/>
                    <a:lstStyle/>
                    <a:p>
                      <a:pPr marL="0" marR="0" indent="0" algn="ctr">
                        <a:lnSpc>
                          <a:spcPct val="150000"/>
                        </a:lnSpc>
                        <a:spcBef>
                          <a:spcPts val="0"/>
                        </a:spcBef>
                        <a:spcAft>
                          <a:spcPts val="0"/>
                        </a:spcAft>
                      </a:pPr>
                      <a:r>
                        <a:rPr lang="en-US" sz="700">
                          <a:effectLst/>
                        </a:rPr>
                        <a:t>Dr. Kennedy</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President</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White</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14</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31</a:t>
                      </a:r>
                      <a:endParaRPr lang="en-US" sz="600">
                        <a:solidFill>
                          <a:srgbClr val="000000"/>
                        </a:solidFill>
                        <a:effectLst/>
                        <a:latin typeface="Times New Roman"/>
                        <a:ea typeface="Times New Roman"/>
                      </a:endParaRPr>
                    </a:p>
                  </a:txBody>
                  <a:tcPr marL="39760" marR="39760" marT="0" marB="0"/>
                </a:tc>
              </a:tr>
              <a:tr h="407019">
                <a:tc>
                  <a:txBody>
                    <a:bodyPr/>
                    <a:lstStyle/>
                    <a:p>
                      <a:pPr marL="0" marR="0" indent="0" algn="ctr">
                        <a:lnSpc>
                          <a:spcPct val="150000"/>
                        </a:lnSpc>
                        <a:spcBef>
                          <a:spcPts val="0"/>
                        </a:spcBef>
                        <a:spcAft>
                          <a:spcPts val="0"/>
                        </a:spcAft>
                      </a:pPr>
                      <a:r>
                        <a:rPr lang="en-US" sz="700">
                          <a:effectLst/>
                        </a:rPr>
                        <a:t>Chancellor Ellis</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Chancellor</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African American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30 </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42 </a:t>
                      </a:r>
                      <a:endParaRPr lang="en-US" sz="600">
                        <a:solidFill>
                          <a:srgbClr val="000000"/>
                        </a:solidFill>
                        <a:effectLst/>
                        <a:latin typeface="Times New Roman"/>
                        <a:ea typeface="Times New Roman"/>
                      </a:endParaRPr>
                    </a:p>
                  </a:txBody>
                  <a:tcPr marL="39760" marR="39760" marT="0" marB="0"/>
                </a:tc>
              </a:tr>
              <a:tr h="201894">
                <a:tc>
                  <a:txBody>
                    <a:bodyPr/>
                    <a:lstStyle/>
                    <a:p>
                      <a:pPr marL="0" marR="0" indent="0" algn="ctr">
                        <a:lnSpc>
                          <a:spcPct val="150000"/>
                        </a:lnSpc>
                        <a:spcBef>
                          <a:spcPts val="0"/>
                        </a:spcBef>
                        <a:spcAft>
                          <a:spcPts val="0"/>
                        </a:spcAft>
                      </a:pPr>
                      <a:r>
                        <a:rPr lang="en-US" sz="700" dirty="0">
                          <a:effectLst/>
                        </a:rPr>
                        <a:t>Dr. Torres</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Chancellor</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Latino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41</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34</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a:effectLst/>
                        </a:rPr>
                        <a:t>Dr. Van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President</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African American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31</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43</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dirty="0">
                          <a:effectLst/>
                        </a:rPr>
                        <a:t>Dr. </a:t>
                      </a:r>
                      <a:r>
                        <a:rPr lang="en-US" sz="700" dirty="0" smtClean="0">
                          <a:effectLst/>
                        </a:rPr>
                        <a:t>Moffatt</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Faculty</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African American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34</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39</a:t>
                      </a:r>
                      <a:endParaRPr lang="en-US" sz="600">
                        <a:solidFill>
                          <a:srgbClr val="000000"/>
                        </a:solidFill>
                        <a:effectLst/>
                        <a:latin typeface="Times New Roman"/>
                        <a:ea typeface="Times New Roman"/>
                      </a:endParaRPr>
                    </a:p>
                  </a:txBody>
                  <a:tcPr marL="39760" marR="39760" marT="0" marB="0"/>
                </a:tc>
              </a:tr>
              <a:tr h="201894">
                <a:tc>
                  <a:txBody>
                    <a:bodyPr/>
                    <a:lstStyle/>
                    <a:p>
                      <a:pPr marL="0" marR="0" indent="0" algn="ctr">
                        <a:lnSpc>
                          <a:spcPct val="150000"/>
                        </a:lnSpc>
                        <a:spcBef>
                          <a:spcPts val="0"/>
                        </a:spcBef>
                        <a:spcAft>
                          <a:spcPts val="0"/>
                        </a:spcAft>
                      </a:pPr>
                      <a:r>
                        <a:rPr lang="en-US" sz="700">
                          <a:effectLst/>
                        </a:rPr>
                        <a:t>Dr. Anderson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Faculty</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White</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15</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56</a:t>
                      </a:r>
                      <a:endParaRPr lang="en-US" sz="600">
                        <a:solidFill>
                          <a:srgbClr val="000000"/>
                        </a:solidFill>
                        <a:effectLst/>
                        <a:latin typeface="Times New Roman"/>
                        <a:ea typeface="Times New Roman"/>
                      </a:endParaRPr>
                    </a:p>
                  </a:txBody>
                  <a:tcPr marL="39760" marR="39760" marT="0" marB="0"/>
                </a:tc>
              </a:tr>
              <a:tr h="201894">
                <a:tc>
                  <a:txBody>
                    <a:bodyPr/>
                    <a:lstStyle/>
                    <a:p>
                      <a:pPr marL="0" marR="0" indent="0" algn="ctr">
                        <a:lnSpc>
                          <a:spcPct val="150000"/>
                        </a:lnSpc>
                        <a:spcBef>
                          <a:spcPts val="0"/>
                        </a:spcBef>
                        <a:spcAft>
                          <a:spcPts val="0"/>
                        </a:spcAft>
                      </a:pPr>
                      <a:r>
                        <a:rPr lang="en-US" sz="700">
                          <a:effectLst/>
                        </a:rPr>
                        <a:t>Dr. Vargas</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Director</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Latino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8</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44</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a:effectLst/>
                        </a:rPr>
                        <a:t>Dr. Acampo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Vice President </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Filipino</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14</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56</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dirty="0">
                          <a:effectLst/>
                        </a:rPr>
                        <a:t>Dr. </a:t>
                      </a:r>
                      <a:r>
                        <a:rPr lang="en-US" sz="700" dirty="0" smtClean="0">
                          <a:effectLst/>
                        </a:rPr>
                        <a:t>Finley</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Faculty Leader</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Mixed/Black</a:t>
                      </a:r>
                      <a:endParaRPr lang="en-US" sz="600">
                        <a:solidFill>
                          <a:srgbClr val="000000"/>
                        </a:solidFill>
                        <a:effectLst/>
                        <a:latin typeface="Times New Roman"/>
                        <a:ea typeface="Times New Roman"/>
                      </a:endParaRPr>
                    </a:p>
                  </a:txBody>
                  <a:tcPr marL="39760" marR="39760" marT="0" marB="0"/>
                </a:tc>
                <a:tc>
                  <a:txBody>
                    <a:bodyPr/>
                    <a:lstStyle/>
                    <a:p>
                      <a:pPr marL="0" marR="0" indent="4699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15</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45</a:t>
                      </a:r>
                      <a:endParaRPr lang="en-US" sz="600">
                        <a:solidFill>
                          <a:srgbClr val="000000"/>
                        </a:solidFill>
                        <a:effectLst/>
                        <a:latin typeface="Times New Roman"/>
                        <a:ea typeface="Times New Roman"/>
                      </a:endParaRPr>
                    </a:p>
                  </a:txBody>
                  <a:tcPr marL="39760" marR="39760" marT="0" marB="0"/>
                </a:tc>
              </a:tr>
              <a:tr h="403786">
                <a:tc>
                  <a:txBody>
                    <a:bodyPr/>
                    <a:lstStyle/>
                    <a:p>
                      <a:pPr marL="0" marR="0" indent="0" algn="ctr">
                        <a:lnSpc>
                          <a:spcPct val="150000"/>
                        </a:lnSpc>
                        <a:spcBef>
                          <a:spcPts val="0"/>
                        </a:spcBef>
                        <a:spcAft>
                          <a:spcPts val="0"/>
                        </a:spcAft>
                      </a:pPr>
                      <a:r>
                        <a:rPr lang="en-US" sz="700" dirty="0">
                          <a:effectLst/>
                        </a:rPr>
                        <a:t>VC Padilla </a:t>
                      </a:r>
                      <a:endParaRPr lang="en-US" sz="600" dirty="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Vice Chancellor</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Latina</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a:effectLst/>
                        </a:rPr>
                        <a:t>Woman</a:t>
                      </a:r>
                      <a:endParaRPr lang="en-US" sz="600">
                        <a:solidFill>
                          <a:srgbClr val="000000"/>
                        </a:solidFill>
                        <a:effectLst/>
                        <a:latin typeface="Times New Roman"/>
                        <a:ea typeface="Times New Roman"/>
                      </a:endParaRPr>
                    </a:p>
                  </a:txBody>
                  <a:tcPr marL="39760" marR="39760" marT="0" marB="0"/>
                </a:tc>
                <a:tc>
                  <a:txBody>
                    <a:bodyPr/>
                    <a:lstStyle/>
                    <a:p>
                      <a:pPr marL="0" marR="0" indent="0">
                        <a:lnSpc>
                          <a:spcPct val="150000"/>
                        </a:lnSpc>
                        <a:spcBef>
                          <a:spcPts val="0"/>
                        </a:spcBef>
                        <a:spcAft>
                          <a:spcPts val="0"/>
                        </a:spcAft>
                      </a:pPr>
                      <a:r>
                        <a:rPr lang="en-US" sz="700">
                          <a:effectLst/>
                        </a:rPr>
                        <a:t>    25 </a:t>
                      </a:r>
                      <a:endParaRPr lang="en-US" sz="600">
                        <a:solidFill>
                          <a:srgbClr val="000000"/>
                        </a:solidFill>
                        <a:effectLst/>
                        <a:latin typeface="Times New Roman"/>
                        <a:ea typeface="Times New Roman"/>
                      </a:endParaRPr>
                    </a:p>
                  </a:txBody>
                  <a:tcPr marL="39760" marR="39760" marT="0" marB="0"/>
                </a:tc>
                <a:tc>
                  <a:txBody>
                    <a:bodyPr/>
                    <a:lstStyle/>
                    <a:p>
                      <a:pPr marL="0" marR="0" indent="0" algn="ctr">
                        <a:lnSpc>
                          <a:spcPct val="150000"/>
                        </a:lnSpc>
                        <a:spcBef>
                          <a:spcPts val="0"/>
                        </a:spcBef>
                        <a:spcAft>
                          <a:spcPts val="0"/>
                        </a:spcAft>
                      </a:pPr>
                      <a:r>
                        <a:rPr lang="en-US" sz="700" dirty="0">
                          <a:effectLst/>
                        </a:rPr>
                        <a:t>31</a:t>
                      </a:r>
                      <a:endParaRPr lang="en-US" sz="600" dirty="0">
                        <a:solidFill>
                          <a:srgbClr val="000000"/>
                        </a:solidFill>
                        <a:effectLst/>
                        <a:latin typeface="Times New Roman"/>
                        <a:ea typeface="Times New Roman"/>
                      </a:endParaRPr>
                    </a:p>
                  </a:txBody>
                  <a:tcPr marL="39760" marR="39760" marT="0" marB="0"/>
                </a:tc>
              </a:tr>
            </a:tbl>
          </a:graphicData>
        </a:graphic>
      </p:graphicFrame>
      <p:sp>
        <p:nvSpPr>
          <p:cNvPr id="4" name="Slide Number Placeholder 3"/>
          <p:cNvSpPr>
            <a:spLocks noGrp="1"/>
          </p:cNvSpPr>
          <p:nvPr>
            <p:ph type="sldNum" sz="quarter" idx="12"/>
          </p:nvPr>
        </p:nvSpPr>
        <p:spPr/>
        <p:txBody>
          <a:bodyPr/>
          <a:lstStyle/>
          <a:p>
            <a:fld id="{4302145A-03D8-4B2E-838C-BB3AE2E2B606}" type="slidenum">
              <a:rPr lang="en-US" altLang="en-US" smtClean="0"/>
              <a:pPr/>
              <a:t>10</a:t>
            </a:fld>
            <a:endParaRPr lang="en-US" altLang="en-US"/>
          </a:p>
        </p:txBody>
      </p:sp>
      <p:sp>
        <p:nvSpPr>
          <p:cNvPr id="14" name="Rectangle 3"/>
          <p:cNvSpPr>
            <a:spLocks noChangeArrowheads="1"/>
          </p:cNvSpPr>
          <p:nvPr/>
        </p:nvSpPr>
        <p:spPr bwMode="auto">
          <a:xfrm>
            <a:off x="314166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a:xfrm>
            <a:off x="457200" y="304800"/>
            <a:ext cx="8229600" cy="1295400"/>
          </a:xfrm>
        </p:spPr>
        <p:txBody>
          <a:bodyPr/>
          <a:lstStyle/>
          <a:p>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Table 2: </a:t>
            </a:r>
            <a:r>
              <a:rPr lang="en-US" sz="2000" i="1" dirty="0" smtClean="0"/>
              <a:t>Profile </a:t>
            </a:r>
            <a:r>
              <a:rPr lang="en-US" sz="2000" i="1" dirty="0"/>
              <a:t>of Research Participants</a:t>
            </a:r>
            <a:br>
              <a:rPr lang="en-US" sz="2000" i="1" dirty="0"/>
            </a:br>
            <a:endParaRPr lang="en-US" sz="2000" i="1" dirty="0"/>
          </a:p>
        </p:txBody>
      </p:sp>
      <p:sp>
        <p:nvSpPr>
          <p:cNvPr id="2" name="Footer Placeholder 1"/>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5576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229600" cy="914400"/>
          </a:xfrm>
        </p:spPr>
        <p:txBody>
          <a:bodyPr/>
          <a:lstStyle/>
          <a:p>
            <a:r>
              <a:rPr lang="en-US" sz="2400" dirty="0" smtClean="0"/>
              <a:t>Shared Examples of Student Success Programs</a:t>
            </a:r>
            <a:endParaRPr lang="en-US" sz="2400" dirty="0"/>
          </a:p>
        </p:txBody>
      </p:sp>
      <p:sp>
        <p:nvSpPr>
          <p:cNvPr id="3" name="Content Placeholder 2"/>
          <p:cNvSpPr>
            <a:spLocks noGrp="1"/>
          </p:cNvSpPr>
          <p:nvPr>
            <p:ph idx="1"/>
          </p:nvPr>
        </p:nvSpPr>
        <p:spPr>
          <a:xfrm>
            <a:off x="457200" y="1371600"/>
            <a:ext cx="8229600" cy="4754563"/>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11</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71600"/>
            <a:ext cx="8267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76350" y="6101667"/>
            <a:ext cx="6690360" cy="523220"/>
          </a:xfrm>
          <a:prstGeom prst="rect">
            <a:avLst/>
          </a:prstGeom>
          <a:noFill/>
        </p:spPr>
        <p:txBody>
          <a:bodyPr wrap="square" rtlCol="0">
            <a:spAutoFit/>
          </a:bodyPr>
          <a:lstStyle/>
          <a:p>
            <a:r>
              <a:rPr lang="en-US" sz="1400" i="1" dirty="0">
                <a:latin typeface="+mn-lt"/>
              </a:rPr>
              <a:t>Figure 9</a:t>
            </a:r>
            <a:r>
              <a:rPr lang="en-US" sz="1400" dirty="0">
                <a:latin typeface="+mn-lt"/>
              </a:rPr>
              <a:t>. Examples of student success programs shared by participants.</a:t>
            </a:r>
          </a:p>
          <a:p>
            <a:endParaRPr lang="en-US" sz="1400" dirty="0">
              <a:latin typeface="+mn-lt"/>
            </a:endParaRPr>
          </a:p>
        </p:txBody>
      </p:sp>
      <p:pic>
        <p:nvPicPr>
          <p:cNvPr id="7" name="Picture 6"/>
          <p:cNvPicPr>
            <a:picLocks noChangeAspect="1"/>
          </p:cNvPicPr>
          <p:nvPr/>
        </p:nvPicPr>
        <p:blipFill>
          <a:blip r:embed="rId4"/>
          <a:stretch>
            <a:fillRect/>
          </a:stretch>
        </p:blipFill>
        <p:spPr>
          <a:xfrm>
            <a:off x="0" y="6253162"/>
            <a:ext cx="1276350" cy="571500"/>
          </a:xfrm>
          <a:prstGeom prst="rect">
            <a:avLst/>
          </a:prstGeom>
        </p:spPr>
      </p:pic>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66568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2800" dirty="0" smtClean="0"/>
              <a:t/>
            </a:r>
            <a:br>
              <a:rPr lang="en-US" sz="2800" dirty="0" smtClean="0"/>
            </a:br>
            <a:r>
              <a:rPr lang="en-US" sz="2800" dirty="0"/>
              <a:t/>
            </a:r>
            <a:br>
              <a:rPr lang="en-US" sz="2800" dirty="0"/>
            </a:br>
            <a:r>
              <a:rPr lang="en-US" sz="2800" dirty="0" smtClean="0"/>
              <a:t>Barriers to Scaling Up Success </a:t>
            </a:r>
            <a:endParaRPr lang="en-US" sz="2800" dirty="0"/>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12</a:t>
            </a:fld>
            <a:endParaRPr lang="en-US" alt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95399"/>
            <a:ext cx="80010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5964688"/>
            <a:ext cx="5943600" cy="923330"/>
          </a:xfrm>
          <a:prstGeom prst="rect">
            <a:avLst/>
          </a:prstGeom>
          <a:noFill/>
        </p:spPr>
        <p:txBody>
          <a:bodyPr wrap="square" rtlCol="0">
            <a:spAutoFit/>
          </a:bodyPr>
          <a:lstStyle/>
          <a:p>
            <a:pPr algn="ctr"/>
            <a:r>
              <a:rPr lang="en-US" b="1" i="1" dirty="0">
                <a:latin typeface="+mn-lt"/>
              </a:rPr>
              <a:t>Figure 10</a:t>
            </a:r>
            <a:r>
              <a:rPr lang="en-US" b="1" dirty="0">
                <a:latin typeface="+mn-lt"/>
              </a:rPr>
              <a:t>. List of all codes within </a:t>
            </a:r>
            <a:r>
              <a:rPr lang="en-US" b="1" dirty="0" smtClean="0">
                <a:latin typeface="+mn-lt"/>
              </a:rPr>
              <a:t>the axial category coded as barrier</a:t>
            </a:r>
            <a:endParaRPr lang="en-US" b="1" i="1" dirty="0">
              <a:latin typeface="+mn-lt"/>
            </a:endParaRPr>
          </a:p>
          <a:p>
            <a:pPr algn="ctr"/>
            <a:endParaRPr lang="en-US" dirty="0">
              <a:latin typeface="+mn-lt"/>
            </a:endParaRPr>
          </a:p>
        </p:txBody>
      </p:sp>
      <p:pic>
        <p:nvPicPr>
          <p:cNvPr id="6" name="Picture 5"/>
          <p:cNvPicPr>
            <a:picLocks noChangeAspect="1"/>
          </p:cNvPicPr>
          <p:nvPr/>
        </p:nvPicPr>
        <p:blipFill>
          <a:blip r:embed="rId4"/>
          <a:stretch>
            <a:fillRect/>
          </a:stretch>
        </p:blipFill>
        <p:spPr>
          <a:xfrm>
            <a:off x="36945" y="6356350"/>
            <a:ext cx="2228850" cy="501650"/>
          </a:xfrm>
          <a:prstGeom prst="rect">
            <a:avLst/>
          </a:prstGeom>
        </p:spPr>
      </p:pic>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54332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9374"/>
          </a:xfrm>
        </p:spPr>
        <p:txBody>
          <a:bodyPr/>
          <a:lstStyle/>
          <a:p>
            <a:r>
              <a:rPr lang="en-US" sz="2400" dirty="0" smtClean="0"/>
              <a:t>Quotes Reflecting Barriers to Scaling Up Success </a:t>
            </a:r>
            <a:endParaRPr lang="en-US" sz="2400" dirty="0"/>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r>
              <a:rPr lang="en-US" sz="1600" b="1" dirty="0" smtClean="0">
                <a:solidFill>
                  <a:schemeClr val="tx1"/>
                </a:solidFill>
                <a:latin typeface="+mn-lt"/>
              </a:rPr>
              <a:t>Funding</a:t>
            </a:r>
          </a:p>
          <a:p>
            <a:pPr marL="0" indent="0">
              <a:buNone/>
            </a:pPr>
            <a:r>
              <a:rPr lang="en-US" sz="1600" dirty="0" smtClean="0">
                <a:solidFill>
                  <a:schemeClr val="tx1"/>
                </a:solidFill>
                <a:latin typeface="+mn-lt"/>
              </a:rPr>
              <a:t>Definitely </a:t>
            </a:r>
            <a:r>
              <a:rPr lang="en-US" sz="1600" dirty="0">
                <a:solidFill>
                  <a:schemeClr val="tx1"/>
                </a:solidFill>
                <a:latin typeface="+mn-lt"/>
              </a:rPr>
              <a:t>support.  We are severely understaffed; this is one of the things that I have noticed.  We are severely understaffed.  In order to scale up any program you need to have the structure and the support behind that. (Vice Chancellor Padilla</a:t>
            </a:r>
            <a:r>
              <a:rPr lang="en-US" sz="1600" dirty="0" smtClean="0">
                <a:solidFill>
                  <a:schemeClr val="tx1"/>
                </a:solidFill>
                <a:latin typeface="+mn-lt"/>
              </a:rPr>
              <a:t>) </a:t>
            </a:r>
            <a:endParaRPr lang="en-US" sz="1600" dirty="0">
              <a:solidFill>
                <a:schemeClr val="tx1"/>
              </a:solidFill>
              <a:latin typeface="+mn-lt"/>
            </a:endParaRPr>
          </a:p>
          <a:p>
            <a:pPr marL="0" indent="0">
              <a:buNone/>
            </a:pPr>
            <a:endParaRPr lang="en-US" sz="1600" dirty="0">
              <a:solidFill>
                <a:schemeClr val="tx1"/>
              </a:solidFill>
              <a:latin typeface="+mn-lt"/>
            </a:endParaRPr>
          </a:p>
          <a:p>
            <a:pPr marL="0" indent="0">
              <a:buNone/>
            </a:pPr>
            <a:r>
              <a:rPr lang="en-US" sz="1600" dirty="0">
                <a:solidFill>
                  <a:schemeClr val="tx1"/>
                </a:solidFill>
                <a:latin typeface="+mn-lt"/>
              </a:rPr>
              <a:t>But, if I have to look at resources, I am looking at that.  First you need staffing, you need counselors; this college has not had a career office in years. </a:t>
            </a:r>
            <a:r>
              <a:rPr lang="en-US" sz="1600" dirty="0" smtClean="0">
                <a:solidFill>
                  <a:schemeClr val="tx1"/>
                </a:solidFill>
                <a:latin typeface="+mn-lt"/>
              </a:rPr>
              <a:t>(Dr. Moffatt)</a:t>
            </a:r>
          </a:p>
          <a:p>
            <a:endParaRPr lang="en-US" sz="1600" dirty="0" smtClean="0">
              <a:solidFill>
                <a:schemeClr val="tx1"/>
              </a:solidFill>
              <a:latin typeface="+mn-lt"/>
            </a:endParaRPr>
          </a:p>
          <a:p>
            <a:pPr marL="0" indent="0">
              <a:buNone/>
            </a:pPr>
            <a:r>
              <a:rPr lang="en-US" sz="1600" b="1" dirty="0" smtClean="0">
                <a:solidFill>
                  <a:schemeClr val="tx1"/>
                </a:solidFill>
                <a:latin typeface="+mn-lt"/>
              </a:rPr>
              <a:t>Professional Development</a:t>
            </a:r>
          </a:p>
          <a:p>
            <a:pPr marL="0" indent="0">
              <a:buNone/>
            </a:pPr>
            <a:r>
              <a:rPr lang="en-US" sz="1600" dirty="0" smtClean="0">
                <a:solidFill>
                  <a:schemeClr val="tx1"/>
                </a:solidFill>
                <a:latin typeface="+mn-lt"/>
              </a:rPr>
              <a:t>We </a:t>
            </a:r>
            <a:r>
              <a:rPr lang="en-US" sz="1600" dirty="0">
                <a:solidFill>
                  <a:schemeClr val="tx1"/>
                </a:solidFill>
                <a:latin typeface="+mn-lt"/>
              </a:rPr>
              <a:t>have excellent instructors; however, many of whom are not prepared to deal with the student of today, and we need more training, more teacher training in creating more student focused classrooms, and different strategies to reach our different student population, our diverse student population, strategies what will that take into factor race/ethnicity, gender and income</a:t>
            </a:r>
            <a:r>
              <a:rPr lang="en-US" sz="1600" dirty="0" smtClean="0">
                <a:solidFill>
                  <a:schemeClr val="tx1"/>
                </a:solidFill>
                <a:latin typeface="+mn-lt"/>
              </a:rPr>
              <a:t>. (Professor T.)</a:t>
            </a:r>
          </a:p>
          <a:p>
            <a:endParaRPr lang="en-US" sz="1600" dirty="0" smtClean="0">
              <a:solidFill>
                <a:schemeClr val="tx1"/>
              </a:solidFill>
              <a:latin typeface="+mn-lt"/>
            </a:endParaRPr>
          </a:p>
          <a:p>
            <a:endParaRPr lang="en-US" sz="1600" dirty="0">
              <a:solidFill>
                <a:schemeClr val="tx1"/>
              </a:solidFill>
              <a:latin typeface="+mn-lt"/>
            </a:endParaRPr>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13</a:t>
            </a:fld>
            <a:endParaRPr lang="en-US" altLang="en-US"/>
          </a:p>
        </p:txBody>
      </p:sp>
      <p:pic>
        <p:nvPicPr>
          <p:cNvPr id="5" name="Picture 4"/>
          <p:cNvPicPr>
            <a:picLocks noChangeAspect="1"/>
          </p:cNvPicPr>
          <p:nvPr/>
        </p:nvPicPr>
        <p:blipFill>
          <a:blip r:embed="rId2"/>
          <a:stretch>
            <a:fillRect/>
          </a:stretch>
        </p:blipFill>
        <p:spPr>
          <a:xfrm>
            <a:off x="533400" y="6440806"/>
            <a:ext cx="2182598" cy="349249"/>
          </a:xfrm>
          <a:prstGeom prst="rect">
            <a:avLst/>
          </a:prstGeom>
        </p:spPr>
      </p:pic>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8489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9374"/>
          </a:xfrm>
        </p:spPr>
        <p:txBody>
          <a:bodyPr/>
          <a:lstStyle/>
          <a:p>
            <a:r>
              <a:rPr lang="en-US" sz="2400" dirty="0" smtClean="0"/>
              <a:t>Quotes Reflecting Barriers to Scaling Up Success Continued </a:t>
            </a:r>
            <a:endParaRPr lang="en-US" sz="2400" dirty="0"/>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US" sz="1800" b="1" dirty="0" smtClean="0">
              <a:solidFill>
                <a:schemeClr val="tx1"/>
              </a:solidFill>
            </a:endParaRPr>
          </a:p>
          <a:p>
            <a:pPr marL="0" indent="0">
              <a:buNone/>
            </a:pPr>
            <a:endParaRPr lang="en-US" sz="1800" b="1" dirty="0">
              <a:solidFill>
                <a:schemeClr val="tx1"/>
              </a:solidFill>
            </a:endParaRPr>
          </a:p>
          <a:p>
            <a:pPr marL="0" indent="0">
              <a:buNone/>
            </a:pPr>
            <a:r>
              <a:rPr lang="en-US" sz="1800" b="1" dirty="0" smtClean="0">
                <a:solidFill>
                  <a:schemeClr val="tx1"/>
                </a:solidFill>
                <a:latin typeface="+mn-lt"/>
              </a:rPr>
              <a:t>Infrastructure</a:t>
            </a:r>
            <a:endParaRPr lang="en-US" sz="1800" b="1" dirty="0">
              <a:solidFill>
                <a:schemeClr val="tx1"/>
              </a:solidFill>
              <a:latin typeface="+mn-lt"/>
            </a:endParaRPr>
          </a:p>
          <a:p>
            <a:pPr marL="0" indent="0">
              <a:buNone/>
            </a:pPr>
            <a:r>
              <a:rPr lang="en-US" sz="1800" dirty="0">
                <a:solidFill>
                  <a:schemeClr val="tx1"/>
                </a:solidFill>
                <a:latin typeface="+mn-lt"/>
              </a:rPr>
              <a:t>Community colleges are not agile enough with the curriculum to support businesses and industry, so while business and industry is willing and able to support community colleges, it takes us too long to adjust to their needs, and frustrates them and they pull off or pull away. (Chancellor Torres)</a:t>
            </a:r>
          </a:p>
          <a:p>
            <a:pPr marL="0" indent="0">
              <a:buNone/>
            </a:pPr>
            <a:endParaRPr lang="en-US" sz="1800" b="1" dirty="0">
              <a:solidFill>
                <a:schemeClr val="tx1"/>
              </a:solidFill>
              <a:latin typeface="+mn-lt"/>
            </a:endParaRPr>
          </a:p>
          <a:p>
            <a:endParaRPr lang="en-US" sz="1600" dirty="0">
              <a:solidFill>
                <a:schemeClr val="tx1"/>
              </a:solidFill>
              <a:latin typeface="+mn-lt"/>
            </a:endParaRPr>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14</a:t>
            </a:fld>
            <a:endParaRPr lang="en-US" altLang="en-US"/>
          </a:p>
        </p:txBody>
      </p:sp>
      <p:pic>
        <p:nvPicPr>
          <p:cNvPr id="5" name="Picture 4"/>
          <p:cNvPicPr>
            <a:picLocks noChangeAspect="1"/>
          </p:cNvPicPr>
          <p:nvPr/>
        </p:nvPicPr>
        <p:blipFill>
          <a:blip r:embed="rId2"/>
          <a:stretch>
            <a:fillRect/>
          </a:stretch>
        </p:blipFill>
        <p:spPr>
          <a:xfrm>
            <a:off x="533400" y="6440806"/>
            <a:ext cx="2182598" cy="349249"/>
          </a:xfrm>
          <a:prstGeom prst="rect">
            <a:avLst/>
          </a:prstGeom>
        </p:spPr>
      </p:pic>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26522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pPr>
              <a:lnSpc>
                <a:spcPct val="100000"/>
              </a:lnSpc>
            </a:pPr>
            <a:r>
              <a:rPr lang="en-US" sz="2000" dirty="0" smtClean="0"/>
              <a:t/>
            </a:r>
            <a:br>
              <a:rPr lang="en-US" sz="2000" dirty="0" smtClean="0"/>
            </a:br>
            <a:r>
              <a:rPr lang="en-US" sz="2000" dirty="0" smtClean="0"/>
              <a:t>The First Element of Scaling Up Student Success Framework</a:t>
            </a:r>
            <a:br>
              <a:rPr lang="en-US" sz="2000" dirty="0" smtClean="0"/>
            </a:br>
            <a:r>
              <a:rPr lang="en-US" sz="2000" dirty="0" smtClean="0"/>
              <a:t>Identify the Main Pillars of Student Success</a:t>
            </a:r>
            <a:endParaRPr lang="en-US" sz="2000" dirty="0"/>
          </a:p>
        </p:txBody>
      </p:sp>
      <p:pic>
        <p:nvPicPr>
          <p:cNvPr id="5122" name="Picture 2"/>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4953000" y="1828800"/>
            <a:ext cx="3962400"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15</a:t>
            </a:fld>
            <a:endParaRPr lang="en-US" altLang="en-US"/>
          </a:p>
        </p:txBody>
      </p:sp>
      <p:sp>
        <p:nvSpPr>
          <p:cNvPr id="3" name="Content Placeholder 2"/>
          <p:cNvSpPr>
            <a:spLocks noGrp="1"/>
          </p:cNvSpPr>
          <p:nvPr>
            <p:ph sz="quarter" idx="13"/>
          </p:nvPr>
        </p:nvSpPr>
        <p:spPr>
          <a:xfrm>
            <a:off x="381000" y="1828800"/>
            <a:ext cx="4495800" cy="4369580"/>
          </a:xfrm>
        </p:spPr>
        <p:txBody>
          <a:bodyPr>
            <a:normAutofit/>
          </a:bodyPr>
          <a:lstStyle/>
          <a:p>
            <a:pPr marL="0" indent="0">
              <a:buNone/>
            </a:pPr>
            <a:r>
              <a:rPr lang="en-US" sz="1800" dirty="0">
                <a:solidFill>
                  <a:schemeClr val="tx1"/>
                </a:solidFill>
                <a:latin typeface="+mn-lt"/>
              </a:rPr>
              <a:t>If that </a:t>
            </a:r>
            <a:r>
              <a:rPr lang="en-US" sz="1800" b="1" dirty="0">
                <a:solidFill>
                  <a:schemeClr val="tx1"/>
                </a:solidFill>
                <a:latin typeface="+mn-lt"/>
              </a:rPr>
              <a:t>vision</a:t>
            </a:r>
            <a:r>
              <a:rPr lang="en-US" sz="1800" dirty="0">
                <a:solidFill>
                  <a:schemeClr val="tx1"/>
                </a:solidFill>
                <a:latin typeface="+mn-lt"/>
              </a:rPr>
              <a:t> is not there, you can’t scale anything, because you might support the rhetoric, but you won’t support the program </a:t>
            </a:r>
            <a:r>
              <a:rPr lang="en-US" sz="1800" dirty="0" smtClean="0">
                <a:solidFill>
                  <a:schemeClr val="tx1"/>
                </a:solidFill>
                <a:latin typeface="+mn-lt"/>
              </a:rPr>
              <a:t>itself... (</a:t>
            </a:r>
            <a:r>
              <a:rPr lang="en-US" sz="1800" dirty="0">
                <a:solidFill>
                  <a:schemeClr val="tx1"/>
                </a:solidFill>
                <a:latin typeface="+mn-lt"/>
              </a:rPr>
              <a:t>Dr. Acampo</a:t>
            </a:r>
            <a:r>
              <a:rPr lang="en-US" sz="1800" dirty="0" smtClean="0">
                <a:solidFill>
                  <a:schemeClr val="tx1"/>
                </a:solidFill>
                <a:latin typeface="+mn-lt"/>
              </a:rPr>
              <a:t>)</a:t>
            </a:r>
          </a:p>
          <a:p>
            <a:endParaRPr lang="en-US" sz="1800" dirty="0">
              <a:latin typeface="+mn-lt"/>
            </a:endParaRPr>
          </a:p>
          <a:p>
            <a:pPr marL="0" indent="0">
              <a:buNone/>
            </a:pPr>
            <a:r>
              <a:rPr lang="en-US" sz="1800" dirty="0" smtClean="0">
                <a:solidFill>
                  <a:schemeClr val="tx1"/>
                </a:solidFill>
                <a:latin typeface="+mn-lt"/>
              </a:rPr>
              <a:t>I </a:t>
            </a:r>
            <a:r>
              <a:rPr lang="en-US" sz="1800" dirty="0">
                <a:solidFill>
                  <a:schemeClr val="tx1"/>
                </a:solidFill>
                <a:latin typeface="+mn-lt"/>
              </a:rPr>
              <a:t>think you cannot talk about equity and achievement and student success in community colleges if you cannot talk about the race. (President Romero)</a:t>
            </a:r>
          </a:p>
          <a:p>
            <a:endParaRPr lang="en-US" sz="1400" dirty="0">
              <a:latin typeface="+mn-lt"/>
            </a:endParaRPr>
          </a:p>
        </p:txBody>
      </p:sp>
      <p:sp>
        <p:nvSpPr>
          <p:cNvPr id="5" name="TextBox 4"/>
          <p:cNvSpPr txBox="1"/>
          <p:nvPr/>
        </p:nvSpPr>
        <p:spPr>
          <a:xfrm>
            <a:off x="5036574" y="5899355"/>
            <a:ext cx="3810000" cy="1169551"/>
          </a:xfrm>
          <a:prstGeom prst="rect">
            <a:avLst/>
          </a:prstGeom>
          <a:noFill/>
        </p:spPr>
        <p:txBody>
          <a:bodyPr wrap="square" rtlCol="0">
            <a:spAutoFit/>
          </a:bodyPr>
          <a:lstStyle/>
          <a:p>
            <a:endParaRPr lang="en-US" sz="1400" i="1" dirty="0" smtClean="0">
              <a:latin typeface="+mn-lt"/>
            </a:endParaRPr>
          </a:p>
          <a:p>
            <a:r>
              <a:rPr lang="en-US" sz="1400" i="1" dirty="0" smtClean="0">
                <a:latin typeface="+mn-lt"/>
              </a:rPr>
              <a:t>Figure </a:t>
            </a:r>
            <a:r>
              <a:rPr lang="en-US" sz="1400" i="1" dirty="0">
                <a:latin typeface="+mn-lt"/>
              </a:rPr>
              <a:t>11</a:t>
            </a:r>
            <a:r>
              <a:rPr lang="en-US" sz="1400" dirty="0">
                <a:latin typeface="+mn-lt"/>
              </a:rPr>
              <a:t>. </a:t>
            </a:r>
            <a:r>
              <a:rPr lang="en-US" sz="1400" dirty="0" smtClean="0">
                <a:latin typeface="+mn-lt"/>
              </a:rPr>
              <a:t>The first element of the wheel of scaling up student success and its sub elements.</a:t>
            </a:r>
            <a:endParaRPr lang="en-US" sz="1400" dirty="0">
              <a:latin typeface="+mn-lt"/>
            </a:endParaRPr>
          </a:p>
          <a:p>
            <a:endParaRPr lang="en-US" sz="1400" dirty="0">
              <a:latin typeface="+mn-lt"/>
            </a:endParaRPr>
          </a:p>
        </p:txBody>
      </p:sp>
      <p:pic>
        <p:nvPicPr>
          <p:cNvPr id="6" name="Picture 5"/>
          <p:cNvPicPr>
            <a:picLocks noChangeAspect="1"/>
          </p:cNvPicPr>
          <p:nvPr/>
        </p:nvPicPr>
        <p:blipFill>
          <a:blip r:embed="rId5"/>
          <a:stretch>
            <a:fillRect/>
          </a:stretch>
        </p:blipFill>
        <p:spPr>
          <a:xfrm>
            <a:off x="466436" y="6198380"/>
            <a:ext cx="2228850" cy="571500"/>
          </a:xfrm>
          <a:prstGeom prst="rect">
            <a:avLst/>
          </a:prstGeom>
        </p:spPr>
      </p:pic>
      <p:sp>
        <p:nvSpPr>
          <p:cNvPr id="7" name="Footer Placeholder 6"/>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9145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458200" cy="914400"/>
          </a:xfrm>
        </p:spPr>
        <p:txBody>
          <a:bodyPr/>
          <a:lstStyle/>
          <a:p>
            <a:pPr>
              <a:lnSpc>
                <a:spcPct val="100000"/>
              </a:lnSpc>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000" dirty="0" smtClean="0"/>
              <a:t>The Second Element </a:t>
            </a:r>
            <a:r>
              <a:rPr lang="en-US" sz="2000" dirty="0"/>
              <a:t>of </a:t>
            </a:r>
            <a:r>
              <a:rPr lang="en-US" sz="2000" dirty="0" smtClean="0"/>
              <a:t>Scaling Up Student </a:t>
            </a:r>
            <a:r>
              <a:rPr lang="en-US" sz="2000" dirty="0"/>
              <a:t>Success </a:t>
            </a:r>
            <a:r>
              <a:rPr lang="en-US" sz="2000" dirty="0" smtClean="0"/>
              <a:t>Framework</a:t>
            </a:r>
            <a:br>
              <a:rPr lang="en-US" sz="2000" dirty="0" smtClean="0"/>
            </a:br>
            <a:r>
              <a:rPr lang="en-US" sz="2000" dirty="0" smtClean="0"/>
              <a:t>Focus on People that Make Scaling Up Possible</a:t>
            </a:r>
            <a:endParaRPr lang="en-US" sz="2000" dirty="0"/>
          </a:p>
        </p:txBody>
      </p:sp>
      <p:pic>
        <p:nvPicPr>
          <p:cNvPr id="7170" name="Picture 2"/>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4648200" y="1676400"/>
            <a:ext cx="4267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16</a:t>
            </a:fld>
            <a:endParaRPr lang="en-US" altLang="en-US"/>
          </a:p>
        </p:txBody>
      </p:sp>
      <p:sp>
        <p:nvSpPr>
          <p:cNvPr id="5" name="Content Placeholder 4"/>
          <p:cNvSpPr>
            <a:spLocks noGrp="1"/>
          </p:cNvSpPr>
          <p:nvPr>
            <p:ph sz="quarter" idx="13"/>
          </p:nvPr>
        </p:nvSpPr>
        <p:spPr>
          <a:xfrm>
            <a:off x="152400" y="1600200"/>
            <a:ext cx="4800600" cy="4953000"/>
          </a:xfrm>
        </p:spPr>
        <p:txBody>
          <a:bodyPr>
            <a:normAutofit/>
          </a:bodyPr>
          <a:lstStyle/>
          <a:p>
            <a:pPr marL="0" indent="0">
              <a:buNone/>
            </a:pPr>
            <a:r>
              <a:rPr lang="en-US" sz="1600" dirty="0">
                <a:solidFill>
                  <a:schemeClr val="tx1"/>
                </a:solidFill>
                <a:latin typeface="+mn-lt"/>
              </a:rPr>
              <a:t>You can have all the data …But, if you have not created the </a:t>
            </a:r>
            <a:r>
              <a:rPr lang="en-US" sz="1600" dirty="0" smtClean="0">
                <a:solidFill>
                  <a:schemeClr val="tx1"/>
                </a:solidFill>
                <a:latin typeface="+mn-lt"/>
              </a:rPr>
              <a:t>desire…People </a:t>
            </a:r>
            <a:r>
              <a:rPr lang="en-US" sz="1600" dirty="0">
                <a:solidFill>
                  <a:schemeClr val="tx1"/>
                </a:solidFill>
                <a:latin typeface="+mn-lt"/>
              </a:rPr>
              <a:t>are not either going to fund it or they are not going to feel it.  So, in addition to gathering the data is important to gather what I call the soft data, people, those who are going to be your </a:t>
            </a:r>
            <a:r>
              <a:rPr lang="en-US" sz="1600" dirty="0" smtClean="0">
                <a:solidFill>
                  <a:schemeClr val="tx1"/>
                </a:solidFill>
                <a:latin typeface="+mn-lt"/>
              </a:rPr>
              <a:t>champions…(</a:t>
            </a:r>
            <a:r>
              <a:rPr lang="en-US" sz="1600" dirty="0">
                <a:solidFill>
                  <a:schemeClr val="tx1"/>
                </a:solidFill>
                <a:latin typeface="+mn-lt"/>
              </a:rPr>
              <a:t>President Van</a:t>
            </a:r>
            <a:r>
              <a:rPr lang="en-US" sz="1600" dirty="0" smtClean="0">
                <a:solidFill>
                  <a:schemeClr val="tx1"/>
                </a:solidFill>
                <a:latin typeface="+mn-lt"/>
              </a:rPr>
              <a:t>)</a:t>
            </a:r>
          </a:p>
          <a:p>
            <a:pPr marL="0" indent="0">
              <a:buNone/>
            </a:pPr>
            <a:endParaRPr lang="en-US" sz="1600" dirty="0" smtClean="0">
              <a:solidFill>
                <a:schemeClr val="tx1"/>
              </a:solidFill>
              <a:latin typeface="+mn-lt"/>
            </a:endParaRPr>
          </a:p>
          <a:p>
            <a:pPr marL="0" indent="0">
              <a:buNone/>
            </a:pPr>
            <a:r>
              <a:rPr lang="en-US" sz="1600" dirty="0">
                <a:solidFill>
                  <a:schemeClr val="tx1"/>
                </a:solidFill>
                <a:latin typeface="+mn-lt"/>
              </a:rPr>
              <a:t>“There is much more success in the sense of community and people coming together as community,” Dr. Frank. </a:t>
            </a:r>
            <a:endParaRPr lang="en-US" sz="1600" dirty="0" smtClean="0">
              <a:solidFill>
                <a:schemeClr val="tx1"/>
              </a:solidFill>
              <a:latin typeface="+mn-lt"/>
            </a:endParaRPr>
          </a:p>
          <a:p>
            <a:pPr marL="0" indent="0">
              <a:buNone/>
            </a:pPr>
            <a:endParaRPr lang="en-US" sz="1600" dirty="0">
              <a:solidFill>
                <a:schemeClr val="tx1"/>
              </a:solidFill>
              <a:latin typeface="+mn-lt"/>
            </a:endParaRPr>
          </a:p>
          <a:p>
            <a:pPr marL="0" indent="0">
              <a:buNone/>
            </a:pPr>
            <a:r>
              <a:rPr lang="en-US" sz="1600" dirty="0">
                <a:solidFill>
                  <a:schemeClr val="tx1"/>
                </a:solidFill>
                <a:latin typeface="+mn-lt"/>
              </a:rPr>
              <a:t>Every classified member at a counter or in the lab, every faculty member in the classroom, every manager making a decision, supporting a program has got to be thinking about how does it impact students and how does it create a more equitable environment. </a:t>
            </a:r>
            <a:r>
              <a:rPr lang="en-US" sz="1600" dirty="0" smtClean="0">
                <a:solidFill>
                  <a:schemeClr val="tx1"/>
                </a:solidFill>
                <a:latin typeface="+mn-lt"/>
              </a:rPr>
              <a:t> (President Romero)</a:t>
            </a:r>
            <a:endParaRPr lang="en-US" sz="1600" dirty="0">
              <a:solidFill>
                <a:schemeClr val="tx1"/>
              </a:solidFill>
              <a:latin typeface="+mn-lt"/>
            </a:endParaRPr>
          </a:p>
          <a:p>
            <a:pPr marL="0" indent="0">
              <a:buNone/>
            </a:pPr>
            <a:endParaRPr lang="en-US" sz="1600" dirty="0">
              <a:solidFill>
                <a:schemeClr val="tx1"/>
              </a:solidFill>
              <a:latin typeface="+mn-lt"/>
            </a:endParaRPr>
          </a:p>
        </p:txBody>
      </p:sp>
      <p:sp>
        <p:nvSpPr>
          <p:cNvPr id="2" name="TextBox 1"/>
          <p:cNvSpPr txBox="1"/>
          <p:nvPr/>
        </p:nvSpPr>
        <p:spPr>
          <a:xfrm>
            <a:off x="4953000" y="6019800"/>
            <a:ext cx="4038600" cy="954107"/>
          </a:xfrm>
          <a:prstGeom prst="rect">
            <a:avLst/>
          </a:prstGeom>
          <a:noFill/>
        </p:spPr>
        <p:txBody>
          <a:bodyPr wrap="square" rtlCol="0">
            <a:spAutoFit/>
          </a:bodyPr>
          <a:lstStyle/>
          <a:p>
            <a:r>
              <a:rPr lang="en-US" sz="1400" i="1" dirty="0">
                <a:latin typeface="+mn-lt"/>
              </a:rPr>
              <a:t>Figure 12.</a:t>
            </a:r>
            <a:r>
              <a:rPr lang="en-US" sz="1400" dirty="0">
                <a:latin typeface="+mn-lt"/>
              </a:rPr>
              <a:t> Focus on people that make scaling up possible element </a:t>
            </a:r>
            <a:r>
              <a:rPr lang="en-US" sz="1400" dirty="0" smtClean="0">
                <a:latin typeface="+mn-lt"/>
              </a:rPr>
              <a:t>of student success and its sub elements.</a:t>
            </a:r>
            <a:endParaRPr lang="en-US" sz="1400" dirty="0">
              <a:latin typeface="+mn-lt"/>
            </a:endParaRPr>
          </a:p>
          <a:p>
            <a:endParaRPr lang="en-US" sz="1400" dirty="0">
              <a:latin typeface="+mn-lt"/>
            </a:endParaRPr>
          </a:p>
        </p:txBody>
      </p:sp>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41836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38200"/>
          </a:xfrm>
        </p:spPr>
        <p:txBody>
          <a:bodyPr/>
          <a:lstStyle/>
          <a:p>
            <a:pPr>
              <a:lnSpc>
                <a:spcPct val="100000"/>
              </a:lnSpc>
            </a:pPr>
            <a:r>
              <a:rPr lang="en-US" sz="2000" dirty="0"/>
              <a:t>The </a:t>
            </a:r>
            <a:r>
              <a:rPr lang="en-US" sz="2000" dirty="0" smtClean="0"/>
              <a:t>Third Element </a:t>
            </a:r>
            <a:r>
              <a:rPr lang="en-US" sz="2000" dirty="0"/>
              <a:t>of Scaling Up Student Success Framework</a:t>
            </a:r>
            <a:br>
              <a:rPr lang="en-US" sz="2000" dirty="0"/>
            </a:br>
            <a:r>
              <a:rPr lang="en-US" sz="2000" dirty="0" smtClean="0"/>
              <a:t>Increase Agility, Decrease Bureaucracy &amp; Increase Accountability</a:t>
            </a:r>
            <a:endParaRPr lang="en-US" sz="2000" dirty="0"/>
          </a:p>
        </p:txBody>
      </p:sp>
      <p:pic>
        <p:nvPicPr>
          <p:cNvPr id="4098" name="Picture 2"/>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bwMode="auto">
          <a:xfrm>
            <a:off x="4876800" y="1295401"/>
            <a:ext cx="4267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17</a:t>
            </a:fld>
            <a:endParaRPr lang="en-US" altLang="en-US"/>
          </a:p>
        </p:txBody>
      </p:sp>
      <p:sp>
        <p:nvSpPr>
          <p:cNvPr id="5" name="Content Placeholder 4"/>
          <p:cNvSpPr>
            <a:spLocks noGrp="1"/>
          </p:cNvSpPr>
          <p:nvPr>
            <p:ph sz="quarter" idx="13"/>
          </p:nvPr>
        </p:nvSpPr>
        <p:spPr>
          <a:xfrm>
            <a:off x="152400" y="1295400"/>
            <a:ext cx="4724400" cy="5039776"/>
          </a:xfrm>
        </p:spPr>
        <p:txBody>
          <a:bodyPr>
            <a:normAutofit lnSpcReduction="10000"/>
          </a:bodyPr>
          <a:lstStyle/>
          <a:p>
            <a:r>
              <a:rPr lang="en-US" sz="1400" dirty="0">
                <a:solidFill>
                  <a:schemeClr val="tx1"/>
                </a:solidFill>
                <a:latin typeface="+mn-lt"/>
              </a:rPr>
              <a:t>A lot of the times someone brings in an idea and it has to go through this committee, and this committee and this committee, and it takes three or four years, and by that time the whole idea has gone down because the money is not there anymore, and neither is the need.  It should be a faster pace of introducing new ideas</a:t>
            </a:r>
            <a:r>
              <a:rPr lang="en-US" sz="1400" dirty="0" smtClean="0">
                <a:solidFill>
                  <a:schemeClr val="tx1"/>
                </a:solidFill>
                <a:latin typeface="+mn-lt"/>
              </a:rPr>
              <a:t>. (Mrs. Hello Kitty)</a:t>
            </a:r>
          </a:p>
          <a:p>
            <a:endParaRPr lang="en-US" sz="1400" dirty="0">
              <a:solidFill>
                <a:schemeClr val="tx1"/>
              </a:solidFill>
              <a:latin typeface="+mn-lt"/>
            </a:endParaRPr>
          </a:p>
          <a:p>
            <a:r>
              <a:rPr lang="en-US" sz="1400" dirty="0">
                <a:solidFill>
                  <a:schemeClr val="tx1"/>
                </a:solidFill>
                <a:latin typeface="+mn-lt"/>
              </a:rPr>
              <a:t>I will start with the state level.  If we look at the California State Ed Code, [it] is very thick and California State in terms of community colleges, in my opinion, is overly regulated and sometimes it </a:t>
            </a:r>
            <a:r>
              <a:rPr lang="en-US" sz="1400" dirty="0" smtClean="0">
                <a:solidFill>
                  <a:schemeClr val="tx1"/>
                </a:solidFill>
                <a:latin typeface="+mn-lt"/>
              </a:rPr>
              <a:t>can </a:t>
            </a:r>
            <a:r>
              <a:rPr lang="en-US" sz="1400" dirty="0">
                <a:solidFill>
                  <a:schemeClr val="tx1"/>
                </a:solidFill>
                <a:latin typeface="+mn-lt"/>
              </a:rPr>
              <a:t>hinder instructors’ efforts. </a:t>
            </a:r>
            <a:r>
              <a:rPr lang="en-US" sz="1400" dirty="0" smtClean="0">
                <a:solidFill>
                  <a:schemeClr val="tx1"/>
                </a:solidFill>
                <a:latin typeface="+mn-lt"/>
              </a:rPr>
              <a:t> (Professor T)</a:t>
            </a:r>
          </a:p>
          <a:p>
            <a:endParaRPr lang="en-US" sz="1400" dirty="0">
              <a:solidFill>
                <a:schemeClr val="tx1"/>
              </a:solidFill>
              <a:latin typeface="+mn-lt"/>
            </a:endParaRPr>
          </a:p>
          <a:p>
            <a:r>
              <a:rPr lang="en-US" sz="1400" dirty="0">
                <a:solidFill>
                  <a:schemeClr val="tx1"/>
                </a:solidFill>
                <a:latin typeface="+mn-lt"/>
              </a:rPr>
              <a:t>As Pedro </a:t>
            </a:r>
            <a:r>
              <a:rPr lang="en-US" sz="1400" dirty="0" err="1">
                <a:solidFill>
                  <a:schemeClr val="tx1"/>
                </a:solidFill>
                <a:latin typeface="+mn-lt"/>
              </a:rPr>
              <a:t>Noguera</a:t>
            </a:r>
            <a:r>
              <a:rPr lang="en-US" sz="1400" dirty="0">
                <a:solidFill>
                  <a:schemeClr val="tx1"/>
                </a:solidFill>
                <a:latin typeface="+mn-lt"/>
              </a:rPr>
              <a:t> says, </a:t>
            </a:r>
            <a:r>
              <a:rPr lang="en-US" sz="1400" b="1" dirty="0">
                <a:solidFill>
                  <a:schemeClr val="tx1"/>
                </a:solidFill>
                <a:latin typeface="+mn-lt"/>
              </a:rPr>
              <a:t>“You cannot catch up by going slow.”</a:t>
            </a:r>
            <a:r>
              <a:rPr lang="en-US" sz="1400" dirty="0">
                <a:solidFill>
                  <a:schemeClr val="tx1"/>
                </a:solidFill>
                <a:latin typeface="+mn-lt"/>
              </a:rPr>
              <a:t>  Really ensuring that we have some accelerated programs, so that they can do some foundational and pre transfer course, so that they can do it in compressed time that they can immediately can get to the college level and fun classes because if you make them repeat things that they were not successful [at] in high school they are going to lose interest and not complete. (President Miller)</a:t>
            </a:r>
          </a:p>
          <a:p>
            <a:endParaRPr lang="en-US" sz="1400" dirty="0">
              <a:solidFill>
                <a:schemeClr val="tx1"/>
              </a:solidFill>
              <a:latin typeface="+mn-lt"/>
            </a:endParaRPr>
          </a:p>
        </p:txBody>
      </p:sp>
      <p:sp>
        <p:nvSpPr>
          <p:cNvPr id="6" name="TextBox 5"/>
          <p:cNvSpPr txBox="1"/>
          <p:nvPr/>
        </p:nvSpPr>
        <p:spPr>
          <a:xfrm>
            <a:off x="5034116" y="6073566"/>
            <a:ext cx="3810000" cy="738664"/>
          </a:xfrm>
          <a:prstGeom prst="rect">
            <a:avLst/>
          </a:prstGeom>
          <a:noFill/>
        </p:spPr>
        <p:txBody>
          <a:bodyPr wrap="square" rtlCol="0">
            <a:spAutoFit/>
          </a:bodyPr>
          <a:lstStyle/>
          <a:p>
            <a:r>
              <a:rPr lang="en-US" sz="1400" i="1" dirty="0">
                <a:latin typeface="+mn-lt"/>
              </a:rPr>
              <a:t>Figure 13</a:t>
            </a:r>
            <a:r>
              <a:rPr lang="en-US" sz="1400" dirty="0">
                <a:latin typeface="+mn-lt"/>
              </a:rPr>
              <a:t>. Increase agility by decreasing bureaucracy and increasing </a:t>
            </a:r>
            <a:r>
              <a:rPr lang="en-US" sz="1400" dirty="0" smtClean="0">
                <a:latin typeface="+mn-lt"/>
              </a:rPr>
              <a:t>accountability element and its sub elements.</a:t>
            </a:r>
            <a:endParaRPr lang="en-US" sz="1400" dirty="0">
              <a:latin typeface="+mn-lt"/>
            </a:endParaRPr>
          </a:p>
        </p:txBody>
      </p:sp>
      <p:sp>
        <p:nvSpPr>
          <p:cNvPr id="2" name="Footer Placeholder 1"/>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23427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pPr>
              <a:lnSpc>
                <a:spcPct val="100000"/>
              </a:lnSpc>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000" dirty="0"/>
              <a:t>The </a:t>
            </a:r>
            <a:r>
              <a:rPr lang="en-US" sz="2000" dirty="0" smtClean="0"/>
              <a:t>Fourth </a:t>
            </a:r>
            <a:r>
              <a:rPr lang="en-US" sz="2000" dirty="0"/>
              <a:t>Element of Scaling Up Student Success Framework</a:t>
            </a:r>
            <a:br>
              <a:rPr lang="en-US" sz="2000" dirty="0"/>
            </a:br>
            <a:r>
              <a:rPr lang="en-US" sz="2000" dirty="0" smtClean="0"/>
              <a:t>Create a Culture of Equitable Success</a:t>
            </a:r>
            <a:endParaRPr lang="en-US" sz="2000" dirty="0"/>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199" y="1447800"/>
            <a:ext cx="4146755" cy="455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18</a:t>
            </a:fld>
            <a:endParaRPr lang="en-US" altLang="en-US"/>
          </a:p>
        </p:txBody>
      </p:sp>
      <p:sp>
        <p:nvSpPr>
          <p:cNvPr id="3" name="Content Placeholder 2"/>
          <p:cNvSpPr>
            <a:spLocks noGrp="1"/>
          </p:cNvSpPr>
          <p:nvPr>
            <p:ph sz="quarter" idx="13"/>
          </p:nvPr>
        </p:nvSpPr>
        <p:spPr>
          <a:xfrm>
            <a:off x="152400" y="1600200"/>
            <a:ext cx="4255008" cy="4800600"/>
          </a:xfrm>
        </p:spPr>
        <p:txBody>
          <a:bodyPr>
            <a:normAutofit/>
          </a:bodyPr>
          <a:lstStyle/>
          <a:p>
            <a:pPr marL="0" indent="0">
              <a:buNone/>
            </a:pPr>
            <a:r>
              <a:rPr lang="en-US" sz="1800" dirty="0" smtClean="0">
                <a:solidFill>
                  <a:schemeClr val="tx1"/>
                </a:solidFill>
                <a:latin typeface="+mn-lt"/>
              </a:rPr>
              <a:t>I </a:t>
            </a:r>
            <a:r>
              <a:rPr lang="en-US" sz="1800" dirty="0">
                <a:solidFill>
                  <a:schemeClr val="tx1"/>
                </a:solidFill>
                <a:latin typeface="+mn-lt"/>
              </a:rPr>
              <a:t>feel that </a:t>
            </a:r>
            <a:r>
              <a:rPr lang="en-US" sz="1800" dirty="0" smtClean="0">
                <a:solidFill>
                  <a:schemeClr val="tx1"/>
                </a:solidFill>
                <a:latin typeface="+mn-lt"/>
              </a:rPr>
              <a:t>…is </a:t>
            </a:r>
            <a:r>
              <a:rPr lang="en-US" sz="1800" dirty="0">
                <a:solidFill>
                  <a:schemeClr val="tx1"/>
                </a:solidFill>
                <a:latin typeface="+mn-lt"/>
              </a:rPr>
              <a:t>the reason why education worked for me</a:t>
            </a:r>
            <a:r>
              <a:rPr lang="en-US" sz="1800" dirty="0" smtClean="0">
                <a:solidFill>
                  <a:schemeClr val="tx1"/>
                </a:solidFill>
                <a:latin typeface="+mn-lt"/>
              </a:rPr>
              <a:t>, [is] </a:t>
            </a:r>
            <a:r>
              <a:rPr lang="en-US" sz="1800" dirty="0">
                <a:solidFill>
                  <a:schemeClr val="tx1"/>
                </a:solidFill>
                <a:latin typeface="+mn-lt"/>
              </a:rPr>
              <a:t>because I went to Catholic school, and there is an organizational </a:t>
            </a:r>
            <a:r>
              <a:rPr lang="en-US" sz="1800" dirty="0" smtClean="0">
                <a:solidFill>
                  <a:schemeClr val="tx1"/>
                </a:solidFill>
                <a:latin typeface="+mn-lt"/>
              </a:rPr>
              <a:t>culture…[that says] </a:t>
            </a:r>
            <a:r>
              <a:rPr lang="en-US" sz="1800" dirty="0">
                <a:solidFill>
                  <a:schemeClr val="tx1"/>
                </a:solidFill>
                <a:latin typeface="+mn-lt"/>
              </a:rPr>
              <a:t>“You are going to come here, you are going to school, and you are going to do the homework.  Your parents are coming for... And on down the line and it never changed from year to year, and “everybody in this room will succeed, we are not going to deal with people who think “I cannot do it.”  “</a:t>
            </a:r>
            <a:r>
              <a:rPr lang="en-US" sz="1800" dirty="0" err="1">
                <a:solidFill>
                  <a:schemeClr val="tx1"/>
                </a:solidFill>
                <a:latin typeface="+mn-lt"/>
              </a:rPr>
              <a:t>Ehe</a:t>
            </a:r>
            <a:r>
              <a:rPr lang="en-US" sz="1800" dirty="0">
                <a:solidFill>
                  <a:schemeClr val="tx1"/>
                </a:solidFill>
                <a:latin typeface="+mn-lt"/>
              </a:rPr>
              <a:t>, no.”  And “we do not have dropouts here</a:t>
            </a:r>
            <a:r>
              <a:rPr lang="en-US" sz="1800" dirty="0" smtClean="0">
                <a:solidFill>
                  <a:schemeClr val="tx1"/>
                </a:solidFill>
                <a:latin typeface="+mn-lt"/>
              </a:rPr>
              <a:t>.” (Dr. Frank)</a:t>
            </a:r>
          </a:p>
          <a:p>
            <a:endParaRPr lang="en-US" sz="1400" dirty="0">
              <a:solidFill>
                <a:schemeClr val="tx1"/>
              </a:solidFill>
              <a:latin typeface="+mn-lt"/>
            </a:endParaRPr>
          </a:p>
          <a:p>
            <a:endParaRPr lang="en-US" sz="1400" dirty="0">
              <a:solidFill>
                <a:schemeClr val="tx1"/>
              </a:solidFill>
              <a:latin typeface="+mn-lt"/>
            </a:endParaRPr>
          </a:p>
          <a:p>
            <a:endParaRPr lang="en-US" dirty="0"/>
          </a:p>
        </p:txBody>
      </p:sp>
      <p:sp>
        <p:nvSpPr>
          <p:cNvPr id="5" name="TextBox 4"/>
          <p:cNvSpPr txBox="1"/>
          <p:nvPr/>
        </p:nvSpPr>
        <p:spPr>
          <a:xfrm>
            <a:off x="4832555" y="6000691"/>
            <a:ext cx="3962400" cy="1015663"/>
          </a:xfrm>
          <a:prstGeom prst="rect">
            <a:avLst/>
          </a:prstGeom>
          <a:noFill/>
        </p:spPr>
        <p:txBody>
          <a:bodyPr wrap="square" rtlCol="0">
            <a:spAutoFit/>
          </a:bodyPr>
          <a:lstStyle/>
          <a:p>
            <a:r>
              <a:rPr lang="en-US" sz="1400" i="1" dirty="0">
                <a:latin typeface="+mn-lt"/>
              </a:rPr>
              <a:t>Figure 14.</a:t>
            </a:r>
            <a:r>
              <a:rPr lang="en-US" sz="1400" dirty="0">
                <a:latin typeface="+mn-lt"/>
              </a:rPr>
              <a:t> </a:t>
            </a:r>
            <a:r>
              <a:rPr lang="en-US" sz="1400" dirty="0" smtClean="0">
                <a:latin typeface="+mn-lt"/>
              </a:rPr>
              <a:t> Create a culture </a:t>
            </a:r>
            <a:r>
              <a:rPr lang="en-US" sz="1400" dirty="0">
                <a:latin typeface="+mn-lt"/>
              </a:rPr>
              <a:t>of equitable success element of the scaling up success </a:t>
            </a:r>
            <a:r>
              <a:rPr lang="en-US" sz="1400" dirty="0" smtClean="0">
                <a:latin typeface="+mn-lt"/>
              </a:rPr>
              <a:t>wheel and its sub elements.</a:t>
            </a:r>
            <a:endParaRPr lang="en-US" sz="1400" dirty="0">
              <a:latin typeface="+mn-lt"/>
            </a:endParaRPr>
          </a:p>
          <a:p>
            <a:endParaRPr lang="en-US" dirty="0">
              <a:latin typeface="+mn-lt"/>
            </a:endParaRPr>
          </a:p>
        </p:txBody>
      </p:sp>
      <p:pic>
        <p:nvPicPr>
          <p:cNvPr id="6" name="Picture 5"/>
          <p:cNvPicPr>
            <a:picLocks noChangeAspect="1"/>
          </p:cNvPicPr>
          <p:nvPr/>
        </p:nvPicPr>
        <p:blipFill>
          <a:blip r:embed="rId3"/>
          <a:stretch>
            <a:fillRect/>
          </a:stretch>
        </p:blipFill>
        <p:spPr>
          <a:xfrm>
            <a:off x="-4618" y="6477000"/>
            <a:ext cx="2228850" cy="434686"/>
          </a:xfrm>
          <a:prstGeom prst="rect">
            <a:avLst/>
          </a:prstGeom>
        </p:spPr>
      </p:pic>
      <p:sp>
        <p:nvSpPr>
          <p:cNvPr id="7" name="Footer Placeholder 6"/>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847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pPr marL="0" marR="0">
              <a:lnSpc>
                <a:spcPct val="100000"/>
              </a:lnSpc>
              <a:spcBef>
                <a:spcPts val="0"/>
              </a:spcBef>
              <a:spcAft>
                <a:spcPts val="0"/>
              </a:spcAft>
            </a:pPr>
            <a:r>
              <a:rPr lang="en-US" sz="2000" dirty="0"/>
              <a:t>The Fourth Element of Scaling Up Student Success Framework</a:t>
            </a:r>
            <a:br>
              <a:rPr lang="en-US" sz="2000" dirty="0"/>
            </a:br>
            <a:r>
              <a:rPr lang="en-US" sz="2000" dirty="0">
                <a:effectLst/>
              </a:rPr>
              <a:t>Accelerate Scaling Up by Institutionalizing Equitable Student Success </a:t>
            </a:r>
            <a:endParaRPr lang="en-US" sz="2000" dirty="0">
              <a:effectLst/>
              <a:latin typeface="Times New Roman"/>
              <a:ea typeface="Times New Roman"/>
            </a:endParaRPr>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1371600"/>
            <a:ext cx="4038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19</a:t>
            </a:fld>
            <a:endParaRPr lang="en-US" altLang="en-US"/>
          </a:p>
        </p:txBody>
      </p:sp>
      <p:sp>
        <p:nvSpPr>
          <p:cNvPr id="5" name="Content Placeholder 4"/>
          <p:cNvSpPr>
            <a:spLocks noGrp="1"/>
          </p:cNvSpPr>
          <p:nvPr>
            <p:ph sz="quarter" idx="13"/>
          </p:nvPr>
        </p:nvSpPr>
        <p:spPr>
          <a:xfrm>
            <a:off x="228600" y="1524000"/>
            <a:ext cx="4572000" cy="4602480"/>
          </a:xfrm>
        </p:spPr>
        <p:txBody>
          <a:bodyPr>
            <a:normAutofit/>
          </a:bodyPr>
          <a:lstStyle/>
          <a:p>
            <a:pPr marL="0" indent="0">
              <a:buNone/>
            </a:pPr>
            <a:r>
              <a:rPr lang="en-US" sz="1800" dirty="0">
                <a:solidFill>
                  <a:schemeClr val="tx1"/>
                </a:solidFill>
                <a:latin typeface="+mn-lt"/>
              </a:rPr>
              <a:t>So you have to start to learn what are the main documents within the organization the bylaws of the College Council, Senate Bylaws, is it Board Policy, and is it Program review forms?  We codify in the culture what we think are really important concepts and language, and we have to either redefine that language and talk about how these concepts of equity, student achievement, institutional preference for those who are struggling are consistent with our language or we have to bring in new language and work it through the processes and get it established in our mission statement, in our program </a:t>
            </a:r>
            <a:r>
              <a:rPr lang="en-US" sz="1800" dirty="0" smtClean="0">
                <a:solidFill>
                  <a:schemeClr val="tx1"/>
                </a:solidFill>
                <a:latin typeface="+mn-lt"/>
              </a:rPr>
              <a:t>reviews. (President Romero)</a:t>
            </a:r>
            <a:endParaRPr lang="en-US" sz="1800" dirty="0">
              <a:solidFill>
                <a:schemeClr val="tx1"/>
              </a:solidFill>
              <a:latin typeface="+mn-lt"/>
            </a:endParaRPr>
          </a:p>
        </p:txBody>
      </p:sp>
      <p:sp>
        <p:nvSpPr>
          <p:cNvPr id="6" name="TextBox 5"/>
          <p:cNvSpPr txBox="1"/>
          <p:nvPr/>
        </p:nvSpPr>
        <p:spPr>
          <a:xfrm>
            <a:off x="4572000" y="6324600"/>
            <a:ext cx="4419600" cy="461665"/>
          </a:xfrm>
          <a:prstGeom prst="rect">
            <a:avLst/>
          </a:prstGeom>
          <a:noFill/>
        </p:spPr>
        <p:txBody>
          <a:bodyPr wrap="square" rtlCol="0">
            <a:spAutoFit/>
          </a:bodyPr>
          <a:lstStyle/>
          <a:p>
            <a:r>
              <a:rPr lang="en-US" sz="1200" i="1" dirty="0">
                <a:latin typeface="+mn-lt"/>
              </a:rPr>
              <a:t>Figure</a:t>
            </a:r>
            <a:r>
              <a:rPr lang="en-US" sz="1200" dirty="0">
                <a:latin typeface="+mn-lt"/>
              </a:rPr>
              <a:t> </a:t>
            </a:r>
            <a:r>
              <a:rPr lang="en-US" sz="1200" i="1" dirty="0">
                <a:latin typeface="+mn-lt"/>
              </a:rPr>
              <a:t>15</a:t>
            </a:r>
            <a:r>
              <a:rPr lang="en-US" sz="1200" dirty="0">
                <a:latin typeface="+mn-lt"/>
              </a:rPr>
              <a:t>. Accelerate scaling up by institutionalizing equitable student </a:t>
            </a:r>
            <a:r>
              <a:rPr lang="en-US" sz="1200" dirty="0" smtClean="0">
                <a:latin typeface="+mn-lt"/>
              </a:rPr>
              <a:t>success element and its sub elements. </a:t>
            </a:r>
            <a:endParaRPr lang="en-US" sz="1200" dirty="0">
              <a:latin typeface="+mn-lt"/>
            </a:endParaRPr>
          </a:p>
        </p:txBody>
      </p:sp>
      <p:pic>
        <p:nvPicPr>
          <p:cNvPr id="2" name="Picture 1"/>
          <p:cNvPicPr>
            <a:picLocks noChangeAspect="1"/>
          </p:cNvPicPr>
          <p:nvPr/>
        </p:nvPicPr>
        <p:blipFill>
          <a:blip r:embed="rId4"/>
          <a:stretch>
            <a:fillRect/>
          </a:stretch>
        </p:blipFill>
        <p:spPr>
          <a:xfrm>
            <a:off x="0" y="6253162"/>
            <a:ext cx="2228850" cy="571500"/>
          </a:xfrm>
          <a:prstGeom prst="rect">
            <a:avLst/>
          </a:prstGeom>
        </p:spPr>
      </p:pic>
      <p:sp>
        <p:nvSpPr>
          <p:cNvPr id="7" name="Footer Placeholder 6"/>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7705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dirty="0" smtClean="0">
              <a:solidFill>
                <a:schemeClr val="bg2">
                  <a:lumMod val="50000"/>
                </a:schemeClr>
              </a:solidFill>
            </a:endParaRPr>
          </a:p>
          <a:p>
            <a:pPr marL="0" indent="0" algn="ctr">
              <a:buNone/>
            </a:pPr>
            <a:r>
              <a:rPr lang="en-US" sz="3200" b="1" dirty="0" smtClean="0">
                <a:solidFill>
                  <a:schemeClr val="bg2">
                    <a:lumMod val="50000"/>
                  </a:schemeClr>
                </a:solidFill>
              </a:rPr>
              <a:t>IMAGINE </a:t>
            </a:r>
            <a:r>
              <a:rPr lang="en-US" sz="3200" dirty="0" smtClean="0">
                <a:solidFill>
                  <a:schemeClr val="bg2">
                    <a:lumMod val="50000"/>
                  </a:schemeClr>
                </a:solidFill>
              </a:rPr>
              <a:t>a </a:t>
            </a:r>
            <a:r>
              <a:rPr lang="en-US" sz="3200" dirty="0">
                <a:solidFill>
                  <a:schemeClr val="bg2">
                    <a:lumMod val="50000"/>
                  </a:schemeClr>
                </a:solidFill>
              </a:rPr>
              <a:t>society that spends more money on keeping its prison system alive rather than educating their citizens. </a:t>
            </a:r>
            <a:endParaRPr lang="en-US" sz="3200" dirty="0" smtClean="0">
              <a:solidFill>
                <a:schemeClr val="bg2">
                  <a:lumMod val="50000"/>
                </a:schemeClr>
              </a:solidFill>
            </a:endParaRPr>
          </a:p>
          <a:p>
            <a:pPr marL="0" indent="0" algn="ctr">
              <a:buNone/>
            </a:pPr>
            <a:r>
              <a:rPr lang="en-US" sz="3200" b="1" dirty="0" smtClean="0">
                <a:solidFill>
                  <a:schemeClr val="bg2">
                    <a:lumMod val="50000"/>
                  </a:schemeClr>
                </a:solidFill>
              </a:rPr>
              <a:t>IMAGINE</a:t>
            </a:r>
            <a:r>
              <a:rPr lang="en-US" sz="3200" dirty="0" smtClean="0">
                <a:solidFill>
                  <a:schemeClr val="bg2">
                    <a:lumMod val="50000"/>
                  </a:schemeClr>
                </a:solidFill>
              </a:rPr>
              <a:t> </a:t>
            </a:r>
            <a:r>
              <a:rPr lang="en-US" sz="3200" dirty="0">
                <a:solidFill>
                  <a:schemeClr val="bg2">
                    <a:lumMod val="50000"/>
                  </a:schemeClr>
                </a:solidFill>
              </a:rPr>
              <a:t>a society where you soon might have more youth spending time behind bars than behind the desk.</a:t>
            </a:r>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2</a:t>
            </a:fld>
            <a:endParaRPr lang="en-US" altLang="en-US"/>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42525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6" y="609600"/>
            <a:ext cx="8229600" cy="914400"/>
          </a:xfrm>
        </p:spPr>
        <p:txBody>
          <a:bodyPr/>
          <a:lstStyle/>
          <a:p>
            <a:pPr>
              <a:lnSpc>
                <a:spcPct val="100000"/>
              </a:lnSpc>
            </a:pPr>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
            </a:r>
            <a:br>
              <a:rPr lang="en-US" sz="2000" dirty="0" smtClean="0"/>
            </a:br>
            <a:r>
              <a:rPr lang="en-US" sz="2000" dirty="0"/>
              <a:t/>
            </a:r>
            <a:br>
              <a:rPr lang="en-US" sz="2000" dirty="0"/>
            </a:br>
            <a:r>
              <a:rPr lang="en-US" sz="1800" dirty="0" smtClean="0"/>
              <a:t>The </a:t>
            </a:r>
            <a:r>
              <a:rPr lang="en-US" sz="1800" dirty="0"/>
              <a:t>Six Element of Scaling Up Student Success Framework</a:t>
            </a:r>
            <a:br>
              <a:rPr lang="en-US" sz="1800" dirty="0"/>
            </a:br>
            <a:r>
              <a:rPr lang="en-US" sz="1800" dirty="0">
                <a:effectLst/>
              </a:rPr>
              <a:t>Advocate for Making Education a Community, State, and National Priority</a:t>
            </a:r>
            <a:br>
              <a:rPr lang="en-US" sz="1800" dirty="0">
                <a:effectLst/>
              </a:rPr>
            </a:br>
            <a:endParaRPr lang="en-US" sz="1800" dirty="0"/>
          </a:p>
        </p:txBody>
      </p:sp>
      <p:sp>
        <p:nvSpPr>
          <p:cNvPr id="4" name="Slide Number Placeholder 3"/>
          <p:cNvSpPr>
            <a:spLocks noGrp="1"/>
          </p:cNvSpPr>
          <p:nvPr>
            <p:ph type="sldNum" sz="quarter" idx="12"/>
          </p:nvPr>
        </p:nvSpPr>
        <p:spPr/>
        <p:txBody>
          <a:bodyPr/>
          <a:lstStyle/>
          <a:p>
            <a:fld id="{629965D2-AEAA-4470-8A77-DD79D7B1D022}" type="slidenum">
              <a:rPr lang="en-US" altLang="en-US" smtClean="0"/>
              <a:pPr/>
              <a:t>20</a:t>
            </a:fld>
            <a:endParaRPr lang="en-US" altLang="en-US"/>
          </a:p>
        </p:txBody>
      </p:sp>
      <p:sp>
        <p:nvSpPr>
          <p:cNvPr id="5" name="Content Placeholder 4"/>
          <p:cNvSpPr>
            <a:spLocks noGrp="1"/>
          </p:cNvSpPr>
          <p:nvPr>
            <p:ph sz="quarter" idx="13"/>
          </p:nvPr>
        </p:nvSpPr>
        <p:spPr>
          <a:xfrm>
            <a:off x="365760" y="1447799"/>
            <a:ext cx="4206240" cy="5186066"/>
          </a:xfrm>
        </p:spPr>
        <p:txBody>
          <a:bodyPr>
            <a:normAutofit fontScale="92500" lnSpcReduction="10000"/>
          </a:bodyPr>
          <a:lstStyle/>
          <a:p>
            <a:pPr marL="0" indent="0">
              <a:buNone/>
            </a:pPr>
            <a:r>
              <a:rPr lang="en-US" sz="1700" dirty="0">
                <a:solidFill>
                  <a:schemeClr val="tx1"/>
                </a:solidFill>
                <a:latin typeface="+mn-lt"/>
              </a:rPr>
              <a:t>I can stand outside and chant and say how long it is, but unless you get into the arena and become part of the “team” you cannot affect a permanent change because the policy and the law will always trump any initiatives, grassroots efforts that you build, if it does not follow through. (Chancellor Ellis</a:t>
            </a:r>
            <a:r>
              <a:rPr lang="en-US" sz="1700" dirty="0" smtClean="0">
                <a:solidFill>
                  <a:schemeClr val="tx1"/>
                </a:solidFill>
                <a:latin typeface="+mn-lt"/>
              </a:rPr>
              <a:t>)</a:t>
            </a:r>
          </a:p>
          <a:p>
            <a:endParaRPr lang="en-US" sz="1700" dirty="0">
              <a:solidFill>
                <a:schemeClr val="tx1"/>
              </a:solidFill>
              <a:latin typeface="+mn-lt"/>
            </a:endParaRPr>
          </a:p>
          <a:p>
            <a:pPr marL="0" indent="0">
              <a:buNone/>
            </a:pPr>
            <a:r>
              <a:rPr lang="en-US" sz="1700" dirty="0">
                <a:solidFill>
                  <a:schemeClr val="tx1"/>
                </a:solidFill>
                <a:latin typeface="+mn-lt"/>
              </a:rPr>
              <a:t>I just do not know if politics is the way to run education, and I do not know what it takes to get political leaders to really listen to people with good experience and good ideas and to say: “Okay, I do not know anything about that because it is not me, but I am going to trust your skill, I am going to trust the data that you are showing me, and I am going to trust that enough to assist you in having the kind of funding it takes to provide these services.” (Dr. Frank)</a:t>
            </a:r>
          </a:p>
          <a:p>
            <a:pPr marL="0" indent="0">
              <a:buNone/>
            </a:pPr>
            <a:r>
              <a:rPr lang="en-US" sz="1700" dirty="0">
                <a:solidFill>
                  <a:schemeClr val="tx1"/>
                </a:solidFill>
                <a:latin typeface="+mn-lt"/>
              </a:rPr>
              <a:t> </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29200" y="6172200"/>
            <a:ext cx="3581400" cy="646331"/>
          </a:xfrm>
          <a:prstGeom prst="rect">
            <a:avLst/>
          </a:prstGeom>
          <a:noFill/>
        </p:spPr>
        <p:txBody>
          <a:bodyPr wrap="square" rtlCol="0">
            <a:spAutoFit/>
          </a:bodyPr>
          <a:lstStyle/>
          <a:p>
            <a:r>
              <a:rPr lang="en-US" sz="1200" dirty="0">
                <a:latin typeface="+mn-lt"/>
              </a:rPr>
              <a:t>Figure 16. Advocate for making education a community, state and national </a:t>
            </a:r>
            <a:r>
              <a:rPr lang="en-US" sz="1200" dirty="0" smtClean="0">
                <a:latin typeface="+mn-lt"/>
              </a:rPr>
              <a:t>priority element and its sub elements.</a:t>
            </a:r>
            <a:endParaRPr lang="en-US" sz="1200" dirty="0">
              <a:latin typeface="+mn-lt"/>
            </a:endParaRPr>
          </a:p>
        </p:txBody>
      </p:sp>
      <p:pic>
        <p:nvPicPr>
          <p:cNvPr id="3" name="Picture 2"/>
          <p:cNvPicPr>
            <a:picLocks noChangeAspect="1"/>
          </p:cNvPicPr>
          <p:nvPr/>
        </p:nvPicPr>
        <p:blipFill>
          <a:blip r:embed="rId3"/>
          <a:stretch>
            <a:fillRect/>
          </a:stretch>
        </p:blipFill>
        <p:spPr>
          <a:xfrm>
            <a:off x="398206" y="6300355"/>
            <a:ext cx="2228850" cy="571500"/>
          </a:xfrm>
          <a:prstGeom prst="rect">
            <a:avLst/>
          </a:prstGeom>
        </p:spPr>
      </p:pic>
      <p:sp>
        <p:nvSpPr>
          <p:cNvPr id="7" name="Footer Placeholder 6"/>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6823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lstStyle/>
          <a:p>
            <a:r>
              <a:rPr lang="en-US" sz="2800" dirty="0" smtClean="0"/>
              <a:t/>
            </a:r>
            <a:br>
              <a:rPr lang="en-US" sz="2800" dirty="0" smtClean="0"/>
            </a:br>
            <a:r>
              <a:rPr lang="en-US" sz="2800" dirty="0" smtClean="0"/>
              <a:t>The Wheel of Student Success </a:t>
            </a:r>
            <a:endParaRPr lang="en-US" sz="2800" dirty="0"/>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21</a:t>
            </a:fld>
            <a:endParaRPr lang="en-US" altLang="en-US"/>
          </a:p>
        </p:txBody>
      </p:sp>
      <p:pic>
        <p:nvPicPr>
          <p:cNvPr id="5" name="Picture 4"/>
          <p:cNvPicPr>
            <a:picLocks noChangeAspect="1"/>
          </p:cNvPicPr>
          <p:nvPr/>
        </p:nvPicPr>
        <p:blipFill>
          <a:blip r:embed="rId3"/>
          <a:stretch>
            <a:fillRect/>
          </a:stretch>
        </p:blipFill>
        <p:spPr>
          <a:xfrm>
            <a:off x="381000" y="6253162"/>
            <a:ext cx="2228850" cy="571500"/>
          </a:xfrm>
          <a:prstGeom prst="rect">
            <a:avLst/>
          </a:prstGeom>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95424" y="1371600"/>
            <a:ext cx="64293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1151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6172200"/>
            <a:ext cx="6400800" cy="685800"/>
          </a:xfrm>
        </p:spPr>
        <p:txBody>
          <a:bodyPr>
            <a:normAutofit fontScale="92500" lnSpcReduction="20000"/>
          </a:bodyPr>
          <a:lstStyle/>
          <a:p>
            <a:r>
              <a:rPr lang="en-US" b="1" dirty="0" smtClean="0">
                <a:solidFill>
                  <a:schemeClr val="tx1"/>
                </a:solidFill>
                <a:latin typeface="+mn-lt"/>
              </a:rPr>
              <a:t>Elements and Sub-elements of the Wheel of Scaling Up Student Success</a:t>
            </a:r>
            <a:endParaRPr lang="en-US" b="1" dirty="0">
              <a:solidFill>
                <a:schemeClr val="tx1"/>
              </a:solidFill>
              <a:latin typeface="+mn-lt"/>
            </a:endParaRPr>
          </a:p>
        </p:txBody>
      </p:sp>
      <p:pic>
        <p:nvPicPr>
          <p:cNvPr id="4098" name="Picture 2"/>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76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2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76379381"/>
              </p:ext>
            </p:extLst>
          </p:nvPr>
        </p:nvGraphicFramePr>
        <p:xfrm>
          <a:off x="381000" y="990600"/>
          <a:ext cx="8382000" cy="7955429"/>
        </p:xfrm>
        <a:graphic>
          <a:graphicData uri="http://schemas.openxmlformats.org/drawingml/2006/table">
            <a:tbl>
              <a:tblPr firstRow="1" firstCol="1" bandRow="1">
                <a:tableStyleId>{5C22544A-7EE6-4342-B048-85BDC9FD1C3A}</a:tableStyleId>
              </a:tblPr>
              <a:tblGrid>
                <a:gridCol w="4023690"/>
                <a:gridCol w="4358310"/>
              </a:tblGrid>
              <a:tr h="487829">
                <a:tc>
                  <a:txBody>
                    <a:bodyPr/>
                    <a:lstStyle/>
                    <a:p>
                      <a:pPr marL="0" marR="0" algn="ctr">
                        <a:spcBef>
                          <a:spcPts val="0"/>
                        </a:spcBef>
                        <a:spcAft>
                          <a:spcPts val="0"/>
                        </a:spcAft>
                      </a:pPr>
                      <a:r>
                        <a:rPr lang="en-US" sz="1400" dirty="0">
                          <a:effectLst/>
                        </a:rPr>
                        <a:t>Scaling Up Student Success Elements</a:t>
                      </a:r>
                      <a:endParaRPr lang="en-US" sz="1400" dirty="0">
                        <a:effectLst/>
                        <a:latin typeface="Times New Roman"/>
                        <a:ea typeface="Times New Roman"/>
                      </a:endParaRPr>
                    </a:p>
                  </a:txBody>
                  <a:tcPr marL="48120" marR="48120" marT="0" marB="0"/>
                </a:tc>
                <a:tc>
                  <a:txBody>
                    <a:bodyPr/>
                    <a:lstStyle/>
                    <a:p>
                      <a:pPr marL="0" marR="0" algn="ctr">
                        <a:spcBef>
                          <a:spcPts val="0"/>
                        </a:spcBef>
                        <a:spcAft>
                          <a:spcPts val="0"/>
                        </a:spcAft>
                      </a:pPr>
                      <a:r>
                        <a:rPr lang="en-US" sz="800" dirty="0">
                          <a:effectLst/>
                        </a:rPr>
                        <a:t>Strategies for Success </a:t>
                      </a:r>
                      <a:endParaRPr lang="en-US" sz="800" dirty="0">
                        <a:effectLst/>
                        <a:latin typeface="Times New Roman"/>
                        <a:ea typeface="Times New Roman"/>
                      </a:endParaRPr>
                    </a:p>
                  </a:txBody>
                  <a:tcPr marL="48120" marR="48120" marT="0" marB="0"/>
                </a:tc>
              </a:tr>
              <a:tr h="1269341">
                <a:tc>
                  <a:txBody>
                    <a:bodyPr/>
                    <a:lstStyle/>
                    <a:p>
                      <a:pPr marL="0" marR="0">
                        <a:spcBef>
                          <a:spcPts val="0"/>
                        </a:spcBef>
                        <a:spcAft>
                          <a:spcPts val="1000"/>
                        </a:spcAft>
                      </a:pPr>
                      <a:r>
                        <a:rPr lang="en-US" sz="1400" dirty="0">
                          <a:effectLst/>
                        </a:rPr>
                        <a:t>Identify Main Pillars of Student Success:  Implement Best Informed Practices, Document and Disseminate their Impact</a:t>
                      </a:r>
                    </a:p>
                    <a:p>
                      <a:pPr marL="0" marR="0" algn="ctr">
                        <a:spcBef>
                          <a:spcPts val="0"/>
                        </a:spcBef>
                        <a:spcAft>
                          <a:spcPts val="0"/>
                        </a:spcAft>
                      </a:pPr>
                      <a:r>
                        <a:rPr lang="en-US" sz="1400" dirty="0">
                          <a:effectLst/>
                        </a:rPr>
                        <a:t> </a:t>
                      </a:r>
                      <a:endParaRPr lang="en-US" sz="1400" dirty="0">
                        <a:effectLst/>
                        <a:latin typeface="Times New Roman"/>
                        <a:ea typeface="Times New Roman"/>
                      </a:endParaRPr>
                    </a:p>
                  </a:txBody>
                  <a:tcPr marL="48120" marR="48120" marT="0" marB="0"/>
                </a:tc>
                <a:tc>
                  <a:txBody>
                    <a:bodyPr/>
                    <a:lstStyle/>
                    <a:p>
                      <a:pPr marL="0" marR="0">
                        <a:spcBef>
                          <a:spcPts val="0"/>
                        </a:spcBef>
                        <a:spcAft>
                          <a:spcPts val="0"/>
                        </a:spcAft>
                      </a:pPr>
                      <a:r>
                        <a:rPr lang="en-US" sz="1400" dirty="0">
                          <a:effectLst/>
                        </a:rPr>
                        <a:t>Identify and measure inequitable student success </a:t>
                      </a:r>
                    </a:p>
                    <a:p>
                      <a:pPr marL="0" marR="0">
                        <a:spcBef>
                          <a:spcPts val="0"/>
                        </a:spcBef>
                        <a:spcAft>
                          <a:spcPts val="0"/>
                        </a:spcAft>
                      </a:pPr>
                      <a:r>
                        <a:rPr lang="en-US" sz="1400" dirty="0">
                          <a:effectLst/>
                        </a:rPr>
                        <a:t>Discuss inequitable outcomes in the open </a:t>
                      </a:r>
                    </a:p>
                    <a:p>
                      <a:pPr marL="0" marR="0">
                        <a:spcBef>
                          <a:spcPts val="0"/>
                        </a:spcBef>
                        <a:spcAft>
                          <a:spcPts val="0"/>
                        </a:spcAft>
                      </a:pPr>
                      <a:r>
                        <a:rPr lang="en-US" sz="1400" dirty="0">
                          <a:effectLst/>
                        </a:rPr>
                        <a:t>Confront assumptions and practices that hinder student success</a:t>
                      </a:r>
                    </a:p>
                    <a:p>
                      <a:pPr marL="0" marR="0">
                        <a:spcBef>
                          <a:spcPts val="0"/>
                        </a:spcBef>
                        <a:spcAft>
                          <a:spcPts val="0"/>
                        </a:spcAft>
                      </a:pPr>
                      <a:r>
                        <a:rPr lang="en-US" sz="1400" dirty="0">
                          <a:effectLst/>
                        </a:rPr>
                        <a:t>Engage students in the design and implementation of scaling up efforts</a:t>
                      </a:r>
                    </a:p>
                    <a:p>
                      <a:pPr marL="0" marR="0">
                        <a:spcBef>
                          <a:spcPts val="0"/>
                        </a:spcBef>
                        <a:spcAft>
                          <a:spcPts val="0"/>
                        </a:spcAft>
                      </a:pPr>
                      <a:r>
                        <a:rPr lang="en-US" sz="1400" dirty="0">
                          <a:effectLst/>
                        </a:rPr>
                        <a:t>Document outcomes and spotlight the success</a:t>
                      </a:r>
                      <a:endParaRPr lang="en-US" sz="1400" dirty="0">
                        <a:effectLst/>
                        <a:latin typeface="Times New Roman"/>
                        <a:ea typeface="Times New Roman"/>
                      </a:endParaRPr>
                    </a:p>
                  </a:txBody>
                  <a:tcPr marL="48120" marR="48120" marT="0" marB="0"/>
                </a:tc>
              </a:tr>
              <a:tr h="544003">
                <a:tc>
                  <a:txBody>
                    <a:bodyPr/>
                    <a:lstStyle/>
                    <a:p>
                      <a:pPr marL="0" marR="0">
                        <a:spcBef>
                          <a:spcPts val="0"/>
                        </a:spcBef>
                        <a:spcAft>
                          <a:spcPts val="0"/>
                        </a:spcAft>
                      </a:pPr>
                      <a:r>
                        <a:rPr lang="en-US" sz="1400">
                          <a:effectLst/>
                        </a:rPr>
                        <a:t>Focus on the People Who Make Scaling Up Possible</a:t>
                      </a:r>
                    </a:p>
                    <a:p>
                      <a:pPr marL="0" marR="0" algn="ctr">
                        <a:spcBef>
                          <a:spcPts val="0"/>
                        </a:spcBef>
                        <a:spcAft>
                          <a:spcPts val="0"/>
                        </a:spcAft>
                      </a:pPr>
                      <a:r>
                        <a:rPr lang="en-US" sz="1400">
                          <a:effectLst/>
                        </a:rPr>
                        <a:t> </a:t>
                      </a:r>
                      <a:endParaRPr lang="en-US" sz="1400">
                        <a:effectLst/>
                        <a:latin typeface="Times New Roman"/>
                        <a:ea typeface="Times New Roman"/>
                      </a:endParaRPr>
                    </a:p>
                  </a:txBody>
                  <a:tcPr marL="48120" marR="48120" marT="0" marB="0"/>
                </a:tc>
                <a:tc>
                  <a:txBody>
                    <a:bodyPr/>
                    <a:lstStyle/>
                    <a:p>
                      <a:pPr marL="0" marR="0">
                        <a:spcBef>
                          <a:spcPts val="0"/>
                        </a:spcBef>
                        <a:spcAft>
                          <a:spcPts val="0"/>
                        </a:spcAft>
                      </a:pPr>
                      <a:r>
                        <a:rPr lang="en-US" sz="1400" dirty="0">
                          <a:effectLst/>
                        </a:rPr>
                        <a:t>Identify student success champions</a:t>
                      </a:r>
                    </a:p>
                    <a:p>
                      <a:pPr marL="0" marR="0">
                        <a:spcBef>
                          <a:spcPts val="0"/>
                        </a:spcBef>
                        <a:spcAft>
                          <a:spcPts val="0"/>
                        </a:spcAft>
                      </a:pPr>
                      <a:r>
                        <a:rPr lang="en-US" sz="1400" dirty="0">
                          <a:effectLst/>
                        </a:rPr>
                        <a:t>Make everyone a member of the student success team </a:t>
                      </a:r>
                    </a:p>
                    <a:p>
                      <a:pPr marL="0" marR="0">
                        <a:spcBef>
                          <a:spcPts val="0"/>
                        </a:spcBef>
                        <a:spcAft>
                          <a:spcPts val="0"/>
                        </a:spcAft>
                      </a:pPr>
                      <a:r>
                        <a:rPr lang="en-US" sz="1400" dirty="0">
                          <a:effectLst/>
                        </a:rPr>
                        <a:t>Hire people who will propel equitable success</a:t>
                      </a:r>
                      <a:endParaRPr lang="en-US" sz="1400" dirty="0">
                        <a:effectLst/>
                        <a:latin typeface="Times New Roman"/>
                        <a:ea typeface="Times New Roman"/>
                      </a:endParaRPr>
                    </a:p>
                  </a:txBody>
                  <a:tcPr marL="48120" marR="48120" marT="0" marB="0"/>
                </a:tc>
              </a:tr>
              <a:tr h="906672">
                <a:tc>
                  <a:txBody>
                    <a:bodyPr/>
                    <a:lstStyle/>
                    <a:p>
                      <a:pPr marL="0" marR="0">
                        <a:spcBef>
                          <a:spcPts val="0"/>
                        </a:spcBef>
                        <a:spcAft>
                          <a:spcPts val="0"/>
                        </a:spcAft>
                      </a:pPr>
                      <a:r>
                        <a:rPr lang="en-US" sz="1400" dirty="0">
                          <a:effectLst/>
                        </a:rPr>
                        <a:t>Increase Agility by Decreasing Bureaucracy and Increasing Accountability </a:t>
                      </a:r>
                    </a:p>
                    <a:p>
                      <a:pPr marL="0" marR="0">
                        <a:lnSpc>
                          <a:spcPct val="200000"/>
                        </a:lnSpc>
                        <a:spcBef>
                          <a:spcPts val="0"/>
                        </a:spcBef>
                        <a:spcAft>
                          <a:spcPts val="0"/>
                        </a:spcAft>
                      </a:pPr>
                      <a:r>
                        <a:rPr lang="en-US" sz="1400" dirty="0">
                          <a:effectLst/>
                        </a:rPr>
                        <a:t> </a:t>
                      </a:r>
                      <a:endParaRPr lang="en-US" sz="1400" dirty="0">
                        <a:effectLst/>
                        <a:latin typeface="Times New Roman"/>
                        <a:ea typeface="Times New Roman"/>
                      </a:endParaRPr>
                    </a:p>
                  </a:txBody>
                  <a:tcPr marL="48120" marR="48120" marT="0" marB="0"/>
                </a:tc>
                <a:tc>
                  <a:txBody>
                    <a:bodyPr/>
                    <a:lstStyle/>
                    <a:p>
                      <a:pPr marL="0" marR="0">
                        <a:spcBef>
                          <a:spcPts val="0"/>
                        </a:spcBef>
                        <a:spcAft>
                          <a:spcPts val="0"/>
                        </a:spcAft>
                      </a:pPr>
                      <a:r>
                        <a:rPr lang="en-US" sz="1400" dirty="0">
                          <a:effectLst/>
                        </a:rPr>
                        <a:t>Create infrastructure and pathways that support student success</a:t>
                      </a:r>
                    </a:p>
                    <a:p>
                      <a:pPr marL="0" marR="0">
                        <a:spcBef>
                          <a:spcPts val="0"/>
                        </a:spcBef>
                        <a:spcAft>
                          <a:spcPts val="0"/>
                        </a:spcAft>
                      </a:pPr>
                      <a:r>
                        <a:rPr lang="en-US" sz="1400" dirty="0">
                          <a:effectLst/>
                        </a:rPr>
                        <a:t>Increase accountability by simplifying structures</a:t>
                      </a:r>
                    </a:p>
                    <a:p>
                      <a:pPr marL="0" marR="0">
                        <a:spcBef>
                          <a:spcPts val="0"/>
                        </a:spcBef>
                        <a:spcAft>
                          <a:spcPts val="0"/>
                        </a:spcAft>
                      </a:pPr>
                      <a:r>
                        <a:rPr lang="en-US" sz="1400" dirty="0">
                          <a:effectLst/>
                        </a:rPr>
                        <a:t>Bridge the disconnected islands of academic and student services </a:t>
                      </a:r>
                      <a:endParaRPr lang="en-US" sz="1400" dirty="0">
                        <a:effectLst/>
                        <a:latin typeface="Times New Roman"/>
                        <a:ea typeface="Times New Roman"/>
                      </a:endParaRPr>
                    </a:p>
                  </a:txBody>
                  <a:tcPr marL="48120" marR="48120" marT="0" marB="0"/>
                </a:tc>
              </a:tr>
              <a:tr h="1088006">
                <a:tc>
                  <a:txBody>
                    <a:bodyPr/>
                    <a:lstStyle/>
                    <a:p>
                      <a:pPr marL="0" marR="0">
                        <a:lnSpc>
                          <a:spcPct val="200000"/>
                        </a:lnSpc>
                        <a:spcBef>
                          <a:spcPts val="0"/>
                        </a:spcBef>
                        <a:spcAft>
                          <a:spcPts val="1000"/>
                        </a:spcAft>
                      </a:pPr>
                      <a:r>
                        <a:rPr lang="en-US" sz="1400">
                          <a:effectLst/>
                        </a:rPr>
                        <a:t>Create a Culture of Equitable Success</a:t>
                      </a:r>
                    </a:p>
                    <a:p>
                      <a:pPr marL="0" marR="0">
                        <a:spcBef>
                          <a:spcPts val="0"/>
                        </a:spcBef>
                        <a:spcAft>
                          <a:spcPts val="0"/>
                        </a:spcAft>
                      </a:pPr>
                      <a:r>
                        <a:rPr lang="en-US" sz="1400">
                          <a:effectLst/>
                        </a:rPr>
                        <a:t> </a:t>
                      </a:r>
                    </a:p>
                    <a:p>
                      <a:pPr marL="0" marR="0" algn="ctr">
                        <a:spcBef>
                          <a:spcPts val="0"/>
                        </a:spcBef>
                        <a:spcAft>
                          <a:spcPts val="0"/>
                        </a:spcAft>
                      </a:pPr>
                      <a:r>
                        <a:rPr lang="en-US" sz="1400">
                          <a:effectLst/>
                        </a:rPr>
                        <a:t> </a:t>
                      </a:r>
                      <a:endParaRPr lang="en-US" sz="1400">
                        <a:effectLst/>
                        <a:latin typeface="Times New Roman"/>
                        <a:ea typeface="Times New Roman"/>
                      </a:endParaRPr>
                    </a:p>
                  </a:txBody>
                  <a:tcPr marL="48120" marR="48120" marT="0" marB="0"/>
                </a:tc>
                <a:tc>
                  <a:txBody>
                    <a:bodyPr/>
                    <a:lstStyle/>
                    <a:p>
                      <a:pPr marL="0" marR="0">
                        <a:spcBef>
                          <a:spcPts val="0"/>
                        </a:spcBef>
                        <a:spcAft>
                          <a:spcPts val="0"/>
                        </a:spcAft>
                      </a:pPr>
                      <a:r>
                        <a:rPr lang="en-US" sz="1400" dirty="0">
                          <a:effectLst/>
                        </a:rPr>
                        <a:t>Invest in training and retaining leaders</a:t>
                      </a:r>
                    </a:p>
                    <a:p>
                      <a:pPr marL="0" marR="0">
                        <a:spcBef>
                          <a:spcPts val="0"/>
                        </a:spcBef>
                        <a:spcAft>
                          <a:spcPts val="0"/>
                        </a:spcAft>
                      </a:pPr>
                      <a:r>
                        <a:rPr lang="en-US" sz="1400" dirty="0">
                          <a:effectLst/>
                        </a:rPr>
                        <a:t>Invest in meaningful and mindful professional development </a:t>
                      </a:r>
                    </a:p>
                    <a:p>
                      <a:pPr marL="0" marR="0">
                        <a:spcBef>
                          <a:spcPts val="0"/>
                        </a:spcBef>
                        <a:spcAft>
                          <a:spcPts val="0"/>
                        </a:spcAft>
                      </a:pPr>
                      <a:r>
                        <a:rPr lang="en-US" sz="1400" dirty="0">
                          <a:effectLst/>
                        </a:rPr>
                        <a:t>Instill new language and rituals</a:t>
                      </a:r>
                    </a:p>
                    <a:p>
                      <a:pPr marL="0" marR="0">
                        <a:spcBef>
                          <a:spcPts val="0"/>
                        </a:spcBef>
                        <a:spcAft>
                          <a:spcPts val="0"/>
                        </a:spcAft>
                      </a:pPr>
                      <a:r>
                        <a:rPr lang="en-US" sz="1400" dirty="0">
                          <a:effectLst/>
                        </a:rPr>
                        <a:t>Diversify community colleges so they resemble their communities </a:t>
                      </a:r>
                      <a:endParaRPr lang="en-US" sz="1400" dirty="0">
                        <a:effectLst/>
                        <a:latin typeface="Times New Roman"/>
                        <a:ea typeface="Times New Roman"/>
                      </a:endParaRPr>
                    </a:p>
                  </a:txBody>
                  <a:tcPr marL="48120" marR="48120" marT="0" marB="0"/>
                </a:tc>
              </a:tr>
              <a:tr h="1088006">
                <a:tc>
                  <a:txBody>
                    <a:bodyPr/>
                    <a:lstStyle/>
                    <a:p>
                      <a:pPr marL="0" marR="0">
                        <a:spcBef>
                          <a:spcPts val="0"/>
                        </a:spcBef>
                        <a:spcAft>
                          <a:spcPts val="0"/>
                        </a:spcAft>
                      </a:pPr>
                      <a:r>
                        <a:rPr lang="en-US" sz="1400" dirty="0">
                          <a:effectLst/>
                        </a:rPr>
                        <a:t>Accelerate Scaling Up by Institutionalizing Equitable Student Success </a:t>
                      </a:r>
                      <a:endParaRPr lang="en-US" sz="1400" dirty="0">
                        <a:effectLst/>
                        <a:latin typeface="Times New Roman"/>
                        <a:ea typeface="Times New Roman"/>
                      </a:endParaRPr>
                    </a:p>
                  </a:txBody>
                  <a:tcPr marL="48120" marR="48120" marT="0" marB="0"/>
                </a:tc>
                <a:tc>
                  <a:txBody>
                    <a:bodyPr/>
                    <a:lstStyle/>
                    <a:p>
                      <a:pPr marL="0" marR="0">
                        <a:spcBef>
                          <a:spcPts val="0"/>
                        </a:spcBef>
                        <a:spcAft>
                          <a:spcPts val="0"/>
                        </a:spcAft>
                      </a:pPr>
                      <a:r>
                        <a:rPr lang="en-US" sz="1400" dirty="0">
                          <a:effectLst/>
                        </a:rPr>
                        <a:t>Tie student success to the mission, vision, and every planning document </a:t>
                      </a:r>
                    </a:p>
                    <a:p>
                      <a:pPr marL="0" marR="0">
                        <a:spcBef>
                          <a:spcPts val="0"/>
                        </a:spcBef>
                        <a:spcAft>
                          <a:spcPts val="0"/>
                        </a:spcAft>
                      </a:pPr>
                      <a:r>
                        <a:rPr lang="en-US" sz="1400" dirty="0">
                          <a:effectLst/>
                        </a:rPr>
                        <a:t>Reward success by integrating student success with resource allocation processes</a:t>
                      </a:r>
                    </a:p>
                    <a:p>
                      <a:pPr marL="0" marR="0">
                        <a:spcBef>
                          <a:spcPts val="0"/>
                        </a:spcBef>
                        <a:spcAft>
                          <a:spcPts val="0"/>
                        </a:spcAft>
                      </a:pPr>
                      <a:r>
                        <a:rPr lang="en-US" sz="1400" dirty="0">
                          <a:effectLst/>
                        </a:rPr>
                        <a:t>Make equitable student success part of every job description</a:t>
                      </a:r>
                      <a:endParaRPr lang="en-US" sz="1400" dirty="0">
                        <a:effectLst/>
                        <a:latin typeface="Times New Roman"/>
                        <a:ea typeface="Times New Roman"/>
                      </a:endParaRPr>
                    </a:p>
                  </a:txBody>
                  <a:tcPr marL="48120" marR="48120" marT="0" marB="0"/>
                </a:tc>
              </a:tr>
              <a:tr h="1088006">
                <a:tc>
                  <a:txBody>
                    <a:bodyPr/>
                    <a:lstStyle/>
                    <a:p>
                      <a:pPr marL="0" marR="0">
                        <a:spcBef>
                          <a:spcPts val="0"/>
                        </a:spcBef>
                        <a:spcAft>
                          <a:spcPts val="0"/>
                        </a:spcAft>
                      </a:pPr>
                      <a:r>
                        <a:rPr lang="en-US" sz="1400" dirty="0">
                          <a:effectLst/>
                        </a:rPr>
                        <a:t>Advocate for Making Education a Community, State, and National Priority</a:t>
                      </a:r>
                    </a:p>
                    <a:p>
                      <a:pPr marL="0" marR="0" algn="ctr">
                        <a:spcBef>
                          <a:spcPts val="0"/>
                        </a:spcBef>
                        <a:spcAft>
                          <a:spcPts val="0"/>
                        </a:spcAft>
                      </a:pPr>
                      <a:r>
                        <a:rPr lang="en-US" sz="1400" dirty="0">
                          <a:effectLst/>
                        </a:rPr>
                        <a:t> </a:t>
                      </a:r>
                      <a:endParaRPr lang="en-US" sz="1400" dirty="0">
                        <a:effectLst/>
                        <a:latin typeface="Times New Roman"/>
                        <a:ea typeface="Times New Roman"/>
                      </a:endParaRPr>
                    </a:p>
                  </a:txBody>
                  <a:tcPr marL="48120" marR="48120" marT="0" marB="0"/>
                </a:tc>
                <a:tc>
                  <a:txBody>
                    <a:bodyPr/>
                    <a:lstStyle/>
                    <a:p>
                      <a:r>
                        <a:rPr lang="en-US" sz="1400" dirty="0">
                          <a:effectLst/>
                        </a:rPr>
                        <a:t>Advocate for equitable funding for community colleges</a:t>
                      </a:r>
                    </a:p>
                    <a:p>
                      <a:pPr marL="0" marR="0">
                        <a:spcBef>
                          <a:spcPts val="0"/>
                        </a:spcBef>
                        <a:spcAft>
                          <a:spcPts val="0"/>
                        </a:spcAft>
                      </a:pPr>
                      <a:r>
                        <a:rPr lang="en-US" sz="1400" dirty="0">
                          <a:effectLst/>
                        </a:rPr>
                        <a:t>Unite efforts with CSUs and UCs to create the united front of higher education </a:t>
                      </a:r>
                    </a:p>
                    <a:p>
                      <a:pPr marL="0" marR="0">
                        <a:spcBef>
                          <a:spcPts val="0"/>
                        </a:spcBef>
                        <a:spcAft>
                          <a:spcPts val="0"/>
                        </a:spcAft>
                      </a:pPr>
                      <a:r>
                        <a:rPr lang="en-US" sz="1400" dirty="0">
                          <a:effectLst/>
                        </a:rPr>
                        <a:t>Partner with K-12 to create pathways to student success </a:t>
                      </a:r>
                    </a:p>
                    <a:p>
                      <a:pPr marL="0" marR="0">
                        <a:spcBef>
                          <a:spcPts val="0"/>
                        </a:spcBef>
                        <a:spcAft>
                          <a:spcPts val="0"/>
                        </a:spcAft>
                      </a:pPr>
                      <a:r>
                        <a:rPr lang="en-US" sz="1400" dirty="0">
                          <a:effectLst/>
                        </a:rPr>
                        <a:t>Partner with communities, businesses, and industry </a:t>
                      </a:r>
                    </a:p>
                    <a:p>
                      <a:pPr marL="0" marR="0">
                        <a:spcBef>
                          <a:spcPts val="0"/>
                        </a:spcBef>
                        <a:spcAft>
                          <a:spcPts val="0"/>
                        </a:spcAft>
                      </a:pPr>
                      <a:r>
                        <a:rPr lang="en-US" sz="1400" dirty="0">
                          <a:effectLst/>
                        </a:rPr>
                        <a:t>Be a member of the policymaking team </a:t>
                      </a:r>
                      <a:endParaRPr lang="en-US" sz="1400" dirty="0">
                        <a:effectLst/>
                        <a:latin typeface="Times New Roman"/>
                        <a:ea typeface="Times New Roman"/>
                      </a:endParaRPr>
                    </a:p>
                  </a:txBody>
                  <a:tcPr marL="48120" marR="48120" marT="0" marB="0"/>
                </a:tc>
              </a:tr>
            </a:tbl>
          </a:graphicData>
        </a:graphic>
      </p:graphicFrame>
      <p:sp>
        <p:nvSpPr>
          <p:cNvPr id="4" name="Slide Number Placeholder 3"/>
          <p:cNvSpPr>
            <a:spLocks noGrp="1"/>
          </p:cNvSpPr>
          <p:nvPr>
            <p:ph type="sldNum" sz="quarter" idx="12"/>
          </p:nvPr>
        </p:nvSpPr>
        <p:spPr/>
        <p:txBody>
          <a:bodyPr/>
          <a:lstStyle/>
          <a:p>
            <a:fld id="{4302145A-03D8-4B2E-838C-BB3AE2E2B606}" type="slidenum">
              <a:rPr lang="en-US" altLang="en-US" smtClean="0"/>
              <a:pPr/>
              <a:t>23</a:t>
            </a:fld>
            <a:endParaRPr lang="en-US" altLang="en-US"/>
          </a:p>
        </p:txBody>
      </p:sp>
      <p:sp>
        <p:nvSpPr>
          <p:cNvPr id="2" name="Footer Placeholder 1"/>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505887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Autofit/>
          </a:bodyPr>
          <a:lstStyle/>
          <a:p>
            <a:pPr marL="0" indent="0">
              <a:buNone/>
            </a:pPr>
            <a:r>
              <a:rPr lang="en-US" sz="1800" dirty="0" smtClean="0">
                <a:solidFill>
                  <a:schemeClr val="tx1"/>
                </a:solidFill>
                <a:latin typeface="+mn-lt"/>
              </a:rPr>
              <a:t>	</a:t>
            </a:r>
            <a:r>
              <a:rPr lang="en-US" sz="1400" dirty="0" smtClean="0">
                <a:solidFill>
                  <a:schemeClr val="tx1"/>
                </a:solidFill>
                <a:latin typeface="+mn-lt"/>
              </a:rPr>
              <a:t>Sometimes the issue of scalability in my mind is almost the wrong problem to solve 	initially because our problem is that the row numbers are so low that a cohort of 30 	students becoming successful is a huge impact in the organization, and having that 	impact multiple years, or multiple semesters, creates…the numbers are dismal 	oftentimes. (President Romero)</a:t>
            </a:r>
          </a:p>
          <a:p>
            <a:pPr marL="0" indent="0">
              <a:buNone/>
            </a:pPr>
            <a:endParaRPr lang="en-US" sz="1800" dirty="0">
              <a:solidFill>
                <a:schemeClr val="tx1"/>
              </a:solidFill>
              <a:latin typeface="+mn-lt"/>
            </a:endParaRPr>
          </a:p>
          <a:p>
            <a:pPr marL="0" indent="0">
              <a:buNone/>
            </a:pPr>
            <a:r>
              <a:rPr lang="en-US" sz="1800" dirty="0">
                <a:solidFill>
                  <a:schemeClr val="tx1"/>
                </a:solidFill>
                <a:latin typeface="+mn-lt"/>
              </a:rPr>
              <a:t>The scaling up framework that resulted from this research indicates the importance of working together toward student success, since this task is a “Herculean task” as President Padilla stated, and it needs integrative and collaborative interventions. This integrative and collaborative work expands beyond community colleges because</a:t>
            </a:r>
            <a:r>
              <a:rPr lang="en-US" sz="1800" dirty="0" smtClean="0">
                <a:solidFill>
                  <a:schemeClr val="tx1"/>
                </a:solidFill>
                <a:latin typeface="+mn-lt"/>
              </a:rPr>
              <a:t>, as </a:t>
            </a:r>
            <a:r>
              <a:rPr lang="en-US" sz="1800" dirty="0" err="1">
                <a:solidFill>
                  <a:schemeClr val="tx1"/>
                </a:solidFill>
                <a:latin typeface="+mn-lt"/>
              </a:rPr>
              <a:t>Anyon</a:t>
            </a:r>
            <a:r>
              <a:rPr lang="en-US" sz="1800" dirty="0">
                <a:solidFill>
                  <a:schemeClr val="tx1"/>
                </a:solidFill>
                <a:latin typeface="+mn-lt"/>
              </a:rPr>
              <a:t> (2005) articulated, “individual and neighborhood poverty builds walls around schools and classrooms that education policy does not penetrate or scale” (p. 70).  The current policies on education do not recognize the impact of “these walls” on educational outcomes. </a:t>
            </a:r>
          </a:p>
          <a:p>
            <a:pPr marL="0" indent="0">
              <a:buNone/>
            </a:pPr>
            <a:endParaRPr lang="en-US" sz="1800" dirty="0" smtClean="0">
              <a:solidFill>
                <a:schemeClr val="tx1"/>
              </a:solidFill>
              <a:latin typeface="+mn-lt"/>
            </a:endParaRPr>
          </a:p>
          <a:p>
            <a:endParaRPr lang="en-US" sz="1800" dirty="0">
              <a:solidFill>
                <a:schemeClr val="tx1"/>
              </a:solidFill>
              <a:latin typeface="+mn-lt"/>
            </a:endParaRPr>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24</a:t>
            </a:fld>
            <a:endParaRPr lang="en-US" altLang="en-US"/>
          </a:p>
        </p:txBody>
      </p:sp>
      <p:pic>
        <p:nvPicPr>
          <p:cNvPr id="5" name="Picture 4"/>
          <p:cNvPicPr>
            <a:picLocks noChangeAspect="1"/>
          </p:cNvPicPr>
          <p:nvPr/>
        </p:nvPicPr>
        <p:blipFill>
          <a:blip r:embed="rId2"/>
          <a:stretch>
            <a:fillRect/>
          </a:stretch>
        </p:blipFill>
        <p:spPr>
          <a:xfrm>
            <a:off x="457200" y="6253162"/>
            <a:ext cx="2228850" cy="571500"/>
          </a:xfrm>
          <a:prstGeom prst="rect">
            <a:avLst/>
          </a:prstGeom>
        </p:spPr>
      </p:pic>
      <p:sp>
        <p:nvSpPr>
          <p:cNvPr id="7" name="Footer Placeholder 6"/>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7001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2400" dirty="0" smtClean="0"/>
              <a:t>Chapter 5: Personal Reflections and Recommendations</a:t>
            </a:r>
            <a:endParaRPr lang="en-US" sz="2400" dirty="0"/>
          </a:p>
        </p:txBody>
      </p:sp>
      <p:sp>
        <p:nvSpPr>
          <p:cNvPr id="7" name="Content Placeholder 6"/>
          <p:cNvSpPr>
            <a:spLocks noGrp="1"/>
          </p:cNvSpPr>
          <p:nvPr>
            <p:ph idx="1"/>
          </p:nvPr>
        </p:nvSpPr>
        <p:spPr>
          <a:xfrm>
            <a:off x="457200" y="1219200"/>
            <a:ext cx="8229600" cy="4906963"/>
          </a:xfrm>
        </p:spPr>
        <p:txBody>
          <a:bodyPr>
            <a:noAutofit/>
          </a:bodyPr>
          <a:lstStyle/>
          <a:p>
            <a:endParaRPr lang="en-US" sz="1400" dirty="0" smtClean="0">
              <a:solidFill>
                <a:schemeClr val="tx1"/>
              </a:solidFill>
              <a:latin typeface="+mn-lt"/>
            </a:endParaRPr>
          </a:p>
          <a:p>
            <a:pPr marL="0" indent="0">
              <a:buNone/>
            </a:pPr>
            <a:r>
              <a:rPr lang="en-US" sz="2000" dirty="0" smtClean="0">
                <a:solidFill>
                  <a:schemeClr val="tx1"/>
                </a:solidFill>
                <a:latin typeface="+mn-lt"/>
              </a:rPr>
              <a:t>Support the creation of an educational insurance fund would operate just like the current Unemployment Compensation fund, as a federal and state partnership, but be administered by the states. It will also be funded totally by federal and state taxes paid by employers.  </a:t>
            </a:r>
          </a:p>
          <a:p>
            <a:endParaRPr lang="en-US" sz="2000" dirty="0" smtClean="0">
              <a:solidFill>
                <a:schemeClr val="tx1"/>
              </a:solidFill>
              <a:latin typeface="+mn-lt"/>
            </a:endParaRPr>
          </a:p>
          <a:p>
            <a:pPr marL="0" indent="0">
              <a:buNone/>
            </a:pPr>
            <a:r>
              <a:rPr lang="en-US" sz="2000" dirty="0" smtClean="0">
                <a:solidFill>
                  <a:schemeClr val="tx1"/>
                </a:solidFill>
                <a:latin typeface="+mn-lt"/>
              </a:rPr>
              <a:t>Just as unemployment insurance serves as a much-needed automatic stabilizer to any economic downturn, the educational insurance fund would be used by every American who would pursue education to improve his/her human capital and stay abreast of new technology and the demands of the 21</a:t>
            </a:r>
            <a:r>
              <a:rPr lang="en-US" sz="2000" baseline="30000" dirty="0" smtClean="0">
                <a:solidFill>
                  <a:schemeClr val="tx1"/>
                </a:solidFill>
                <a:latin typeface="+mn-lt"/>
              </a:rPr>
              <a:t>st</a:t>
            </a:r>
            <a:r>
              <a:rPr lang="en-US" sz="2000" dirty="0" smtClean="0">
                <a:solidFill>
                  <a:schemeClr val="tx1"/>
                </a:solidFill>
                <a:latin typeface="+mn-lt"/>
              </a:rPr>
              <a:t> century.</a:t>
            </a:r>
            <a:endParaRPr lang="en-US" sz="2000" dirty="0">
              <a:solidFill>
                <a:schemeClr val="tx1"/>
              </a:solidFill>
              <a:latin typeface="+mn-lt"/>
            </a:endParaRPr>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25</a:t>
            </a:fld>
            <a:endParaRPr lang="en-US" altLang="en-US"/>
          </a:p>
        </p:txBody>
      </p:sp>
      <p:pic>
        <p:nvPicPr>
          <p:cNvPr id="3" name="Picture 2"/>
          <p:cNvPicPr>
            <a:picLocks noChangeAspect="1"/>
          </p:cNvPicPr>
          <p:nvPr/>
        </p:nvPicPr>
        <p:blipFill>
          <a:blip r:embed="rId2"/>
          <a:stretch>
            <a:fillRect/>
          </a:stretch>
        </p:blipFill>
        <p:spPr>
          <a:xfrm>
            <a:off x="457200" y="6253162"/>
            <a:ext cx="2228850" cy="571500"/>
          </a:xfrm>
          <a:prstGeom prst="rect">
            <a:avLst/>
          </a:prstGeom>
        </p:spPr>
      </p:pic>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700162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
            <a:ext cx="8229600" cy="990600"/>
          </a:xfrm>
        </p:spPr>
        <p:txBody>
          <a:bodyPr/>
          <a:lstStyle/>
          <a:p>
            <a:pPr>
              <a:lnSpc>
                <a:spcPct val="100000"/>
              </a:lnSpc>
            </a:pPr>
            <a:r>
              <a:rPr lang="en-US" sz="2000" dirty="0" smtClean="0"/>
              <a:t>New Educational Paradigm</a:t>
            </a:r>
            <a:br>
              <a:rPr lang="en-US" sz="2000" dirty="0" smtClean="0"/>
            </a:br>
            <a:r>
              <a:rPr lang="en-US" sz="2000" dirty="0" smtClean="0"/>
              <a:t>Reclaiming the Global Leadership Role in Educational Attainment</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1128844"/>
              </p:ext>
            </p:extLst>
          </p:nvPr>
        </p:nvGraphicFramePr>
        <p:xfrm>
          <a:off x="457200" y="1308027"/>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302145A-03D8-4B2E-838C-BB3AE2E2B606}" type="slidenum">
              <a:rPr lang="en-US" altLang="en-US" smtClean="0"/>
              <a:pPr/>
              <a:t>26</a:t>
            </a:fld>
            <a:endParaRPr lang="en-US" altLang="en-US"/>
          </a:p>
        </p:txBody>
      </p:sp>
      <p:pic>
        <p:nvPicPr>
          <p:cNvPr id="3" name="Picture 2"/>
          <p:cNvPicPr>
            <a:picLocks noChangeAspect="1"/>
          </p:cNvPicPr>
          <p:nvPr/>
        </p:nvPicPr>
        <p:blipFill>
          <a:blip r:embed="rId7"/>
          <a:stretch>
            <a:fillRect/>
          </a:stretch>
        </p:blipFill>
        <p:spPr>
          <a:xfrm>
            <a:off x="457200" y="6253162"/>
            <a:ext cx="2228850" cy="57150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1" y="2874818"/>
            <a:ext cx="1905000" cy="16209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11633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r>
              <a:rPr lang="en-US" altLang="en-US" sz="2400" dirty="0" smtClean="0"/>
              <a:t/>
            </a:r>
            <a:br>
              <a:rPr lang="en-US" altLang="en-US" sz="2400" dirty="0" smtClean="0"/>
            </a:br>
            <a:r>
              <a:rPr lang="en-US" altLang="en-US" sz="2400" dirty="0"/>
              <a:t/>
            </a:r>
            <a:br>
              <a:rPr lang="en-US" altLang="en-US" sz="2400" dirty="0"/>
            </a:br>
            <a:endParaRPr lang="en-US" altLang="en-US" sz="2400" dirty="0"/>
          </a:p>
        </p:txBody>
      </p:sp>
      <p:sp>
        <p:nvSpPr>
          <p:cNvPr id="3" name="Content Placeholder 2"/>
          <p:cNvSpPr>
            <a:spLocks noGrp="1"/>
          </p:cNvSpPr>
          <p:nvPr>
            <p:ph sz="half" idx="2"/>
          </p:nvPr>
        </p:nvSpPr>
        <p:spPr/>
        <p:txBody>
          <a:bodyPr>
            <a:normAutofit/>
          </a:bodyPr>
          <a:lstStyle/>
          <a:p>
            <a:pPr marL="0" indent="0">
              <a:buNone/>
            </a:pPr>
            <a:endParaRPr lang="en-US" sz="2000" dirty="0">
              <a:solidFill>
                <a:schemeClr val="tx1"/>
              </a:solidFill>
              <a:latin typeface="+mn-lt"/>
            </a:endParaRPr>
          </a:p>
          <a:p>
            <a:pPr marL="0" indent="0">
              <a:buNone/>
            </a:pPr>
            <a:endParaRPr lang="en-US" sz="2000" dirty="0">
              <a:solidFill>
                <a:schemeClr val="tx1"/>
              </a:solidFill>
              <a:latin typeface="+mn-lt"/>
            </a:endParaRPr>
          </a:p>
        </p:txBody>
      </p:sp>
      <p:sp>
        <p:nvSpPr>
          <p:cNvPr id="5" name="Slide Number Placeholder 4"/>
          <p:cNvSpPr>
            <a:spLocks noGrp="1"/>
          </p:cNvSpPr>
          <p:nvPr>
            <p:ph type="sldNum" sz="quarter" idx="12"/>
          </p:nvPr>
        </p:nvSpPr>
        <p:spPr/>
        <p:txBody>
          <a:bodyPr/>
          <a:lstStyle/>
          <a:p>
            <a:fld id="{3C2EE42A-BDAE-4BA2-AC38-4E7397191433}" type="slidenum">
              <a:rPr lang="en-US" altLang="en-US" smtClean="0"/>
              <a:pPr/>
              <a:t>27</a:t>
            </a:fld>
            <a:endParaRPr lang="en-US" altLang="en-US"/>
          </a:p>
        </p:txBody>
      </p:sp>
      <p:sp>
        <p:nvSpPr>
          <p:cNvPr id="6" name="Content Placeholder 5"/>
          <p:cNvSpPr>
            <a:spLocks noGrp="1"/>
          </p:cNvSpPr>
          <p:nvPr>
            <p:ph sz="quarter" idx="13"/>
          </p:nvPr>
        </p:nvSpPr>
        <p:spPr>
          <a:xfrm>
            <a:off x="304800" y="1581329"/>
            <a:ext cx="8546592" cy="4438472"/>
          </a:xfrm>
        </p:spPr>
        <p:txBody>
          <a:bodyPr>
            <a:normAutofit/>
          </a:bodyPr>
          <a:lstStyle/>
          <a:p>
            <a:pPr marL="0" indent="0" algn="ctr">
              <a:buNone/>
            </a:pPr>
            <a:endParaRPr lang="en-US" sz="2600" dirty="0" smtClean="0">
              <a:solidFill>
                <a:schemeClr val="tx1"/>
              </a:solidFill>
              <a:latin typeface="+mn-lt"/>
            </a:endParaRPr>
          </a:p>
          <a:p>
            <a:pPr marL="0" indent="0">
              <a:buNone/>
            </a:pPr>
            <a:endParaRPr lang="en-US" sz="2600" dirty="0">
              <a:solidFill>
                <a:schemeClr val="tx1"/>
              </a:solidFill>
              <a:latin typeface="+mn-lt"/>
            </a:endParaRPr>
          </a:p>
          <a:p>
            <a:endParaRPr lang="en-US" dirty="0">
              <a:solidFill>
                <a:schemeClr val="tx1"/>
              </a:solidFill>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6096000"/>
            <a:ext cx="22256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0832" y="685799"/>
            <a:ext cx="8290560" cy="1200329"/>
          </a:xfrm>
          <a:prstGeom prst="rect">
            <a:avLst/>
          </a:prstGeom>
          <a:noFill/>
        </p:spPr>
        <p:txBody>
          <a:bodyPr wrap="square" rtlCol="0">
            <a:spAutoFit/>
          </a:bodyPr>
          <a:lstStyle/>
          <a:p>
            <a:pPr algn="ctr"/>
            <a:r>
              <a:rPr lang="en-US" b="1" cap="all" dirty="0">
                <a:solidFill>
                  <a:schemeClr val="tx2"/>
                </a:solidFill>
                <a:latin typeface="+mn-lt"/>
              </a:rPr>
              <a:t>SCALING UP STUDENT SUCCESS PROGRAMS IN COMMUNITY COLLEGES: FROM “ISLANDS OF INNOVATION” TO INSTITUTIONALIZED PRACTICES</a:t>
            </a:r>
          </a:p>
          <a:p>
            <a:endParaRPr lang="en-US"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96" y="2438400"/>
            <a:ext cx="7842504" cy="342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3131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000" dirty="0" smtClean="0"/>
              <a:t>Preface</a:t>
            </a:r>
            <a:endParaRPr lang="en-US" sz="4000" dirty="0"/>
          </a:p>
        </p:txBody>
      </p:sp>
      <p:sp>
        <p:nvSpPr>
          <p:cNvPr id="4" name="Slide Number Placeholder 3"/>
          <p:cNvSpPr>
            <a:spLocks noGrp="1"/>
          </p:cNvSpPr>
          <p:nvPr>
            <p:ph type="sldNum" sz="quarter" idx="12"/>
          </p:nvPr>
        </p:nvSpPr>
        <p:spPr/>
        <p:txBody>
          <a:bodyPr/>
          <a:lstStyle/>
          <a:p>
            <a:fld id="{4302145A-03D8-4B2E-838C-BB3AE2E2B606}" type="slidenum">
              <a:rPr lang="en-US" altLang="en-US" smtClean="0"/>
              <a:pPr/>
              <a:t>3</a:t>
            </a:fld>
            <a:endParaRPr lang="en-US"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64921"/>
            <a:ext cx="4953000"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5257800" y="1371600"/>
            <a:ext cx="3886200" cy="4495800"/>
          </a:xfrm>
          <a:prstGeom prst="wedgeEllipseCallou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2">
                    <a:lumMod val="75000"/>
                  </a:schemeClr>
                </a:solidFill>
                <a:latin typeface="Lucida Calligraphy" panose="03010101010101010101" pitchFamily="66" charset="0"/>
              </a:rPr>
              <a:t>…</a:t>
            </a:r>
            <a:r>
              <a:rPr lang="en-US" sz="2000" dirty="0" smtClean="0">
                <a:solidFill>
                  <a:schemeClr val="tx2">
                    <a:lumMod val="75000"/>
                  </a:schemeClr>
                </a:solidFill>
                <a:latin typeface="Lucida Calligraphy" panose="03010101010101010101" pitchFamily="66" charset="0"/>
              </a:rPr>
              <a:t>instead </a:t>
            </a:r>
            <a:r>
              <a:rPr lang="en-US" sz="2000" dirty="0">
                <a:solidFill>
                  <a:schemeClr val="tx2">
                    <a:lumMod val="75000"/>
                  </a:schemeClr>
                </a:solidFill>
                <a:latin typeface="Lucida Calligraphy" panose="03010101010101010101" pitchFamily="66" charset="0"/>
              </a:rPr>
              <a:t>of plugging all our money into jails and prisons, we should be prioritizing education</a:t>
            </a:r>
            <a:r>
              <a:rPr lang="en-US" sz="2000" dirty="0" smtClean="0">
                <a:solidFill>
                  <a:schemeClr val="tx2">
                    <a:lumMod val="75000"/>
                  </a:schemeClr>
                </a:solidFill>
                <a:latin typeface="Lucida Calligraphy" panose="03010101010101010101" pitchFamily="66" charset="0"/>
              </a:rPr>
              <a:t>.</a:t>
            </a:r>
          </a:p>
          <a:p>
            <a:pPr algn="ctr"/>
            <a:endParaRPr lang="en-US" dirty="0">
              <a:solidFill>
                <a:schemeClr val="tx2">
                  <a:lumMod val="75000"/>
                </a:schemeClr>
              </a:solidFill>
              <a:latin typeface="Lucida Calligraphy" panose="03010101010101010101" pitchFamily="66" charset="0"/>
            </a:endParaRPr>
          </a:p>
          <a:p>
            <a:pPr algn="ctr"/>
            <a:r>
              <a:rPr lang="en-US" dirty="0" smtClean="0">
                <a:solidFill>
                  <a:schemeClr val="tx2">
                    <a:lumMod val="75000"/>
                  </a:schemeClr>
                </a:solidFill>
                <a:latin typeface="Lucida Calligraphy" panose="03010101010101010101" pitchFamily="66" charset="0"/>
              </a:rPr>
              <a:t> </a:t>
            </a:r>
            <a:r>
              <a:rPr lang="en-US" sz="1400" dirty="0" smtClean="0">
                <a:solidFill>
                  <a:schemeClr val="tx2">
                    <a:lumMod val="75000"/>
                  </a:schemeClr>
                </a:solidFill>
                <a:latin typeface="Lucida Calligraphy" panose="03010101010101010101" pitchFamily="66" charset="0"/>
              </a:rPr>
              <a:t>(</a:t>
            </a:r>
            <a:r>
              <a:rPr lang="en-US" sz="1400" dirty="0">
                <a:solidFill>
                  <a:schemeClr val="tx2">
                    <a:lumMod val="75000"/>
                  </a:schemeClr>
                </a:solidFill>
                <a:latin typeface="Lucida Calligraphy" panose="03010101010101010101" pitchFamily="66" charset="0"/>
              </a:rPr>
              <a:t>Dr. </a:t>
            </a:r>
            <a:r>
              <a:rPr lang="en-US" sz="1400" dirty="0" smtClean="0">
                <a:solidFill>
                  <a:schemeClr val="tx2">
                    <a:lumMod val="75000"/>
                  </a:schemeClr>
                </a:solidFill>
                <a:latin typeface="Lucida Calligraphy" panose="03010101010101010101" pitchFamily="66" charset="0"/>
              </a:rPr>
              <a:t>Frank, over two decades of leadership experience in community colleges)</a:t>
            </a:r>
            <a:endParaRPr lang="en-US" sz="1400" dirty="0">
              <a:solidFill>
                <a:schemeClr val="tx2">
                  <a:lumMod val="75000"/>
                </a:schemeClr>
              </a:solidFill>
              <a:latin typeface="Lucida Calligraphy" panose="03010101010101010101" pitchFamily="66" charset="0"/>
            </a:endParaRPr>
          </a:p>
        </p:txBody>
      </p:sp>
      <p:sp>
        <p:nvSpPr>
          <p:cNvPr id="6" name="TextBox 5"/>
          <p:cNvSpPr txBox="1"/>
          <p:nvPr/>
        </p:nvSpPr>
        <p:spPr>
          <a:xfrm>
            <a:off x="60960" y="5562600"/>
            <a:ext cx="5791200" cy="415498"/>
          </a:xfrm>
          <a:prstGeom prst="rect">
            <a:avLst/>
          </a:prstGeom>
          <a:noFill/>
        </p:spPr>
        <p:txBody>
          <a:bodyPr wrap="square" rtlCol="0">
            <a:spAutoFit/>
          </a:bodyPr>
          <a:lstStyle/>
          <a:p>
            <a:pPr algn="ctr"/>
            <a:r>
              <a:rPr lang="en-US" sz="1050" dirty="0" smtClean="0">
                <a:latin typeface="+mn-lt"/>
              </a:rPr>
              <a:t>http</a:t>
            </a:r>
            <a:r>
              <a:rPr lang="en-US" sz="1050" dirty="0">
                <a:latin typeface="+mn-lt"/>
              </a:rPr>
              <a:t>://sundial.csun.edu/2012/09/california-budgets-1-billion-more-to-prisons-than-higher-education-and-leaves-students-hanging/</a:t>
            </a:r>
          </a:p>
        </p:txBody>
      </p:sp>
      <p:sp>
        <p:nvSpPr>
          <p:cNvPr id="3" name="Footer Placeholder 2"/>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3348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457200"/>
            <a:ext cx="8229600" cy="1143000"/>
          </a:xfrm>
        </p:spPr>
        <p:txBody>
          <a:bodyPr/>
          <a:lstStyle/>
          <a:p>
            <a:pPr>
              <a:lnSpc>
                <a:spcPct val="100000"/>
              </a:lnSpc>
            </a:pPr>
            <a:r>
              <a:rPr lang="en-US" altLang="en-US" sz="2800" dirty="0" smtClean="0"/>
              <a:t/>
            </a:r>
            <a:br>
              <a:rPr lang="en-US" altLang="en-US" sz="2800" dirty="0" smtClean="0"/>
            </a:br>
            <a:r>
              <a:rPr lang="en-US" altLang="en-US" sz="2800" dirty="0"/>
              <a:t/>
            </a:r>
            <a:br>
              <a:rPr lang="en-US" altLang="en-US" sz="2800" dirty="0"/>
            </a:br>
            <a:r>
              <a:rPr lang="en-US" altLang="en-US" sz="2800" dirty="0" smtClean="0"/>
              <a:t>The Vicious Cycle of Low Success Rates in Community Colleges</a:t>
            </a:r>
            <a:endParaRPr lang="en-US" altLang="en-US" sz="28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78934487"/>
              </p:ext>
            </p:extLst>
          </p:nvPr>
        </p:nvGraphicFramePr>
        <p:xfrm>
          <a:off x="571500" y="1466851"/>
          <a:ext cx="7772400" cy="4683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4302145A-03D8-4B2E-838C-BB3AE2E2B606}" type="slidenum">
              <a:rPr lang="en-US" altLang="en-US" smtClean="0"/>
              <a:pPr/>
              <a:t>4</a:t>
            </a:fld>
            <a:endParaRPr lang="en-US" alt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2971800"/>
            <a:ext cx="1905000" cy="2209800"/>
          </a:xfrm>
          <a:prstGeom prst="ellipse">
            <a:avLst/>
          </a:prstGeom>
          <a:ln>
            <a:noFill/>
          </a:ln>
          <a:effectLst>
            <a:softEdge rad="112500"/>
          </a:effectLst>
        </p:spPr>
      </p:pic>
      <p:pic>
        <p:nvPicPr>
          <p:cNvPr id="3" name="Picture 2"/>
          <p:cNvPicPr>
            <a:picLocks noChangeAspect="1"/>
          </p:cNvPicPr>
          <p:nvPr/>
        </p:nvPicPr>
        <p:blipFill>
          <a:blip r:embed="rId8"/>
          <a:stretch>
            <a:fillRect/>
          </a:stretch>
        </p:blipFill>
        <p:spPr>
          <a:xfrm>
            <a:off x="304800" y="6149975"/>
            <a:ext cx="2228850" cy="571500"/>
          </a:xfrm>
          <a:prstGeom prst="rect">
            <a:avLst/>
          </a:prstGeom>
        </p:spPr>
      </p:pic>
      <p:sp>
        <p:nvSpPr>
          <p:cNvPr id="4" name="Footer Placeholder 3"/>
          <p:cNvSpPr>
            <a:spLocks noGrp="1"/>
          </p:cNvSpPr>
          <p:nvPr>
            <p:ph type="ftr" sz="quarter" idx="11"/>
          </p:nvPr>
        </p:nvSpPr>
        <p:spPr>
          <a:xfrm>
            <a:off x="6629400" y="6318123"/>
            <a:ext cx="1714500" cy="365125"/>
          </a:xfrm>
        </p:spPr>
        <p:txBody>
          <a:bodyPr/>
          <a:lstStyle/>
          <a:p>
            <a:r>
              <a:rPr lang="en-US" altLang="en-US" dirty="0" smtClean="0"/>
              <a:t>Dr. Diana Bajrami</a:t>
            </a:r>
            <a:endParaRPr lang="en-US" altLang="en-US" dirty="0"/>
          </a:p>
        </p:txBody>
      </p:sp>
    </p:spTree>
    <p:extLst>
      <p:ext uri="{BB962C8B-B14F-4D97-AF65-F5344CB8AC3E}">
        <p14:creationId xmlns:p14="http://schemas.microsoft.com/office/powerpoint/2010/main" val="13432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altLang="en-US" sz="2400" dirty="0" smtClean="0"/>
              <a:t>Research Questions</a:t>
            </a:r>
            <a:endParaRPr lang="en-US" altLang="en-US" sz="2400" dirty="0"/>
          </a:p>
        </p:txBody>
      </p:sp>
      <p:sp>
        <p:nvSpPr>
          <p:cNvPr id="2" name="Content Placeholder 1"/>
          <p:cNvSpPr>
            <a:spLocks noGrp="1"/>
          </p:cNvSpPr>
          <p:nvPr>
            <p:ph idx="1"/>
          </p:nvPr>
        </p:nvSpPr>
        <p:spPr/>
        <p:txBody>
          <a:bodyPr/>
          <a:lstStyle/>
          <a:p>
            <a:pPr lvl="0"/>
            <a:r>
              <a:rPr lang="en-US" sz="2400" dirty="0">
                <a:solidFill>
                  <a:schemeClr val="tx1"/>
                </a:solidFill>
                <a:latin typeface="+mn-lt"/>
                <a:ea typeface="+mn-ea"/>
                <a:cs typeface="+mn-cs"/>
              </a:rPr>
              <a:t>What are some of the major barriers faced by educational leaders in community colleges while attempting to scale up student success programs and initiatives aimed at improving the success rate for students from </a:t>
            </a:r>
            <a:r>
              <a:rPr lang="en-US" sz="2400" dirty="0" smtClean="0">
                <a:solidFill>
                  <a:schemeClr val="tx1"/>
                </a:solidFill>
                <a:latin typeface="+mn-lt"/>
                <a:ea typeface="+mn-ea"/>
                <a:cs typeface="+mn-cs"/>
              </a:rPr>
              <a:t>underserved </a:t>
            </a:r>
            <a:r>
              <a:rPr lang="en-US" sz="2400" dirty="0">
                <a:solidFill>
                  <a:schemeClr val="tx1"/>
                </a:solidFill>
                <a:latin typeface="+mn-lt"/>
                <a:ea typeface="+mn-ea"/>
                <a:cs typeface="+mn-cs"/>
              </a:rPr>
              <a:t>communities in higher </a:t>
            </a:r>
            <a:r>
              <a:rPr lang="en-US" sz="2400" dirty="0" smtClean="0">
                <a:solidFill>
                  <a:schemeClr val="tx1"/>
                </a:solidFill>
                <a:latin typeface="+mn-lt"/>
                <a:ea typeface="+mn-ea"/>
                <a:cs typeface="+mn-cs"/>
              </a:rPr>
              <a:t>education (USCHE)? </a:t>
            </a:r>
          </a:p>
          <a:p>
            <a:pPr lvl="0"/>
            <a:endParaRPr lang="en-US" sz="2400" dirty="0">
              <a:solidFill>
                <a:schemeClr val="tx1"/>
              </a:solidFill>
              <a:latin typeface="+mn-lt"/>
              <a:ea typeface="+mn-ea"/>
              <a:cs typeface="+mn-cs"/>
            </a:endParaRPr>
          </a:p>
          <a:p>
            <a:pPr lvl="0"/>
            <a:r>
              <a:rPr lang="en-US" sz="2400" dirty="0">
                <a:solidFill>
                  <a:schemeClr val="tx1"/>
                </a:solidFill>
                <a:latin typeface="+mn-lt"/>
                <a:ea typeface="+mn-ea"/>
                <a:cs typeface="+mn-cs"/>
              </a:rPr>
              <a:t>What institutional or </a:t>
            </a:r>
            <a:r>
              <a:rPr lang="en-US" sz="2400" dirty="0" smtClean="0">
                <a:solidFill>
                  <a:schemeClr val="tx1"/>
                </a:solidFill>
                <a:latin typeface="+mn-lt"/>
                <a:ea typeface="+mn-ea"/>
                <a:cs typeface="+mn-cs"/>
              </a:rPr>
              <a:t>societal </a:t>
            </a:r>
            <a:r>
              <a:rPr lang="en-US" sz="2400" dirty="0">
                <a:solidFill>
                  <a:schemeClr val="tx1"/>
                </a:solidFill>
                <a:latin typeface="+mn-lt"/>
                <a:ea typeface="+mn-ea"/>
                <a:cs typeface="+mn-cs"/>
              </a:rPr>
              <a:t>changes, according to community college educational leaders, need to take place for student success initiatives to be </a:t>
            </a:r>
            <a:r>
              <a:rPr lang="en-US" sz="2400" dirty="0" smtClean="0">
                <a:solidFill>
                  <a:schemeClr val="tx1"/>
                </a:solidFill>
                <a:latin typeface="+mn-lt"/>
                <a:ea typeface="+mn-ea"/>
                <a:cs typeface="+mn-cs"/>
              </a:rPr>
              <a:t>institutionalized </a:t>
            </a:r>
            <a:r>
              <a:rPr lang="en-US" sz="2400" dirty="0">
                <a:solidFill>
                  <a:schemeClr val="tx1"/>
                </a:solidFill>
                <a:latin typeface="+mn-lt"/>
                <a:ea typeface="+mn-ea"/>
                <a:cs typeface="+mn-cs"/>
              </a:rPr>
              <a:t>on a larger scale? </a:t>
            </a:r>
          </a:p>
          <a:p>
            <a:endParaRPr lang="en-US" dirty="0"/>
          </a:p>
        </p:txBody>
      </p:sp>
      <p:sp>
        <p:nvSpPr>
          <p:cNvPr id="6" name="Slide Number Placeholder 5"/>
          <p:cNvSpPr>
            <a:spLocks noGrp="1"/>
          </p:cNvSpPr>
          <p:nvPr>
            <p:ph type="sldNum" sz="quarter" idx="12"/>
          </p:nvPr>
        </p:nvSpPr>
        <p:spPr/>
        <p:txBody>
          <a:bodyPr/>
          <a:lstStyle/>
          <a:p>
            <a:fld id="{4302145A-03D8-4B2E-838C-BB3AE2E2B606}" type="slidenum">
              <a:rPr lang="en-US" altLang="en-US" smtClean="0"/>
              <a:pPr/>
              <a:t>5</a:t>
            </a:fld>
            <a:endParaRPr lang="en-US" altLang="en-US"/>
          </a:p>
        </p:txBody>
      </p:sp>
      <p:pic>
        <p:nvPicPr>
          <p:cNvPr id="3" name="Picture 2"/>
          <p:cNvPicPr>
            <a:picLocks noChangeAspect="1"/>
          </p:cNvPicPr>
          <p:nvPr/>
        </p:nvPicPr>
        <p:blipFill>
          <a:blip r:embed="rId2"/>
          <a:stretch>
            <a:fillRect/>
          </a:stretch>
        </p:blipFill>
        <p:spPr>
          <a:xfrm>
            <a:off x="475673" y="6149975"/>
            <a:ext cx="2228850" cy="571500"/>
          </a:xfrm>
          <a:prstGeom prst="rect">
            <a:avLst/>
          </a:prstGeom>
        </p:spPr>
      </p:pic>
      <p:sp>
        <p:nvSpPr>
          <p:cNvPr id="4" name="Footer Placeholder 3"/>
          <p:cNvSpPr>
            <a:spLocks noGrp="1"/>
          </p:cNvSpPr>
          <p:nvPr>
            <p:ph type="ftr" sz="quarter" idx="11"/>
          </p:nvPr>
        </p:nvSpPr>
        <p:spPr>
          <a:xfrm flipH="1">
            <a:off x="3507140" y="6149976"/>
            <a:ext cx="3427060" cy="571500"/>
          </a:xfrm>
        </p:spPr>
        <p:txBody>
          <a:bodyPr/>
          <a:lstStyle/>
          <a:p>
            <a:pPr lvl="2"/>
            <a:r>
              <a:rPr lang="en-US" altLang="en-US" dirty="0" smtClean="0"/>
              <a:t>Dr. Diana Bajrami</a:t>
            </a:r>
            <a:endParaRPr lang="en-US" altLang="en-US" dirty="0"/>
          </a:p>
        </p:txBody>
      </p:sp>
    </p:spTree>
    <p:extLst>
      <p:ext uri="{BB962C8B-B14F-4D97-AF65-F5344CB8AC3E}">
        <p14:creationId xmlns:p14="http://schemas.microsoft.com/office/powerpoint/2010/main" val="251206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8229600" cy="4114800"/>
          </a:xfrm>
        </p:spPr>
        <p:txBody>
          <a:bodyPr/>
          <a:lstStyle/>
          <a:p>
            <a:endParaRPr lang="en-US" sz="2000" dirty="0" smtClean="0"/>
          </a:p>
          <a:p>
            <a:pPr marL="0" indent="0">
              <a:buNone/>
            </a:pPr>
            <a:r>
              <a:rPr lang="en-US" sz="2400" dirty="0" smtClean="0">
                <a:solidFill>
                  <a:schemeClr val="tx1"/>
                </a:solidFill>
                <a:latin typeface="+mn-lt"/>
              </a:rPr>
              <a:t>Community </a:t>
            </a:r>
            <a:r>
              <a:rPr lang="en-US" sz="2400" dirty="0">
                <a:solidFill>
                  <a:schemeClr val="tx1"/>
                </a:solidFill>
                <a:latin typeface="+mn-lt"/>
              </a:rPr>
              <a:t>colleges are seen as the formidable solution to increasing educational attainment in the United States </a:t>
            </a:r>
            <a:r>
              <a:rPr lang="en-US" sz="2400" dirty="0" smtClean="0">
                <a:solidFill>
                  <a:schemeClr val="tx1"/>
                </a:solidFill>
                <a:latin typeface="+mn-lt"/>
              </a:rPr>
              <a:t>given </a:t>
            </a:r>
            <a:r>
              <a:rPr lang="en-US" sz="2400" dirty="0">
                <a:solidFill>
                  <a:schemeClr val="tx1"/>
                </a:solidFill>
                <a:latin typeface="+mn-lt"/>
              </a:rPr>
              <a:t>that 45% of all undergraduate students in the United States attend community colleges and 59%, 56%, and 48% of all Native American, Latino, and African American undergraduate students, respectively, select community colleges as their first choice for pursuing a higher education (AACC, 2014). </a:t>
            </a:r>
            <a:endParaRPr lang="en-US" sz="2400" dirty="0" smtClean="0">
              <a:solidFill>
                <a:schemeClr val="tx1"/>
              </a:solidFill>
              <a:latin typeface="+mn-lt"/>
            </a:endParaRPr>
          </a:p>
          <a:p>
            <a:endParaRPr lang="en-US" sz="2400" dirty="0"/>
          </a:p>
        </p:txBody>
      </p:sp>
      <p:sp>
        <p:nvSpPr>
          <p:cNvPr id="6" name="Slide Number Placeholder 5"/>
          <p:cNvSpPr>
            <a:spLocks noGrp="1"/>
          </p:cNvSpPr>
          <p:nvPr>
            <p:ph type="sldNum" sz="quarter" idx="12"/>
          </p:nvPr>
        </p:nvSpPr>
        <p:spPr/>
        <p:txBody>
          <a:bodyPr/>
          <a:lstStyle/>
          <a:p>
            <a:fld id="{4302145A-03D8-4B2E-838C-BB3AE2E2B606}" type="slidenum">
              <a:rPr lang="en-US" altLang="en-US" smtClean="0"/>
              <a:pPr/>
              <a:t>6</a:t>
            </a:fld>
            <a:endParaRPr lang="en-US" altLang="en-US"/>
          </a:p>
        </p:txBody>
      </p:sp>
      <p:sp>
        <p:nvSpPr>
          <p:cNvPr id="8" name="AutoShape 6"/>
          <p:cNvSpPr>
            <a:spLocks noChangeArrowheads="1"/>
          </p:cNvSpPr>
          <p:nvPr/>
        </p:nvSpPr>
        <p:spPr bwMode="gray">
          <a:xfrm>
            <a:off x="884903" y="533400"/>
            <a:ext cx="7649497" cy="1371600"/>
          </a:xfrm>
          <a:prstGeom prst="roundRect">
            <a:avLst>
              <a:gd name="adj" fmla="val 2768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algn="ctr"/>
            <a:r>
              <a:rPr lang="en-US" sz="2000" dirty="0" smtClean="0">
                <a:solidFill>
                  <a:schemeClr val="bg1"/>
                </a:solidFill>
              </a:rPr>
              <a:t>Community </a:t>
            </a:r>
            <a:r>
              <a:rPr lang="en-US" sz="2000" dirty="0">
                <a:solidFill>
                  <a:schemeClr val="bg1"/>
                </a:solidFill>
              </a:rPr>
              <a:t>Colleges as a Solution to Increasing </a:t>
            </a:r>
            <a:endParaRPr lang="en-US" sz="2000" dirty="0" smtClean="0">
              <a:solidFill>
                <a:schemeClr val="bg1"/>
              </a:solidFill>
            </a:endParaRPr>
          </a:p>
          <a:p>
            <a:pPr algn="ctr"/>
            <a:r>
              <a:rPr lang="en-US" sz="2000" dirty="0" smtClean="0">
                <a:solidFill>
                  <a:schemeClr val="bg1"/>
                </a:solidFill>
              </a:rPr>
              <a:t>	Educational  Attainment </a:t>
            </a:r>
            <a:r>
              <a:rPr lang="en-US" sz="2000" dirty="0">
                <a:solidFill>
                  <a:schemeClr val="bg1"/>
                </a:solidFill>
              </a:rPr>
              <a:t>in the United States</a:t>
            </a:r>
            <a:endParaRPr lang="en-US" altLang="en-US" sz="2000" dirty="0">
              <a:solidFill>
                <a:schemeClr val="bg1"/>
              </a:solidFill>
            </a:endParaRPr>
          </a:p>
        </p:txBody>
      </p:sp>
      <p:pic>
        <p:nvPicPr>
          <p:cNvPr id="3" name="Picture 2"/>
          <p:cNvPicPr>
            <a:picLocks noChangeAspect="1"/>
          </p:cNvPicPr>
          <p:nvPr/>
        </p:nvPicPr>
        <p:blipFill>
          <a:blip r:embed="rId2"/>
          <a:stretch>
            <a:fillRect/>
          </a:stretch>
        </p:blipFill>
        <p:spPr>
          <a:xfrm>
            <a:off x="152400" y="6239586"/>
            <a:ext cx="2228850" cy="571500"/>
          </a:xfrm>
          <a:prstGeom prst="rect">
            <a:avLst/>
          </a:prstGeom>
        </p:spPr>
      </p:pic>
      <p:sp>
        <p:nvSpPr>
          <p:cNvPr id="4" name="Footer Placeholder 3"/>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493886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772400" cy="4648200"/>
          </a:xfrm>
        </p:spPr>
        <p:txBody>
          <a:bodyPr>
            <a:normAutofit/>
          </a:bodyPr>
          <a:lstStyle/>
          <a:p>
            <a:r>
              <a:rPr lang="en-US" sz="2000" dirty="0" smtClean="0">
                <a:solidFill>
                  <a:schemeClr val="tx1"/>
                </a:solidFill>
                <a:latin typeface="+mn-lt"/>
              </a:rPr>
              <a:t>The </a:t>
            </a:r>
            <a:r>
              <a:rPr lang="en-US" sz="2000" dirty="0">
                <a:solidFill>
                  <a:schemeClr val="tx1"/>
                </a:solidFill>
                <a:latin typeface="+mn-lt"/>
              </a:rPr>
              <a:t>20</a:t>
            </a:r>
            <a:r>
              <a:rPr lang="en-US" sz="2000" baseline="30000" dirty="0">
                <a:solidFill>
                  <a:schemeClr val="tx1"/>
                </a:solidFill>
                <a:latin typeface="+mn-lt"/>
              </a:rPr>
              <a:t>th</a:t>
            </a:r>
            <a:r>
              <a:rPr lang="en-US" sz="2000" dirty="0">
                <a:solidFill>
                  <a:schemeClr val="tx1"/>
                </a:solidFill>
                <a:latin typeface="+mn-lt"/>
              </a:rPr>
              <a:t> century has been recognized as the “Human Capital Century</a:t>
            </a:r>
            <a:r>
              <a:rPr lang="en-US" sz="2000" dirty="0" smtClean="0">
                <a:solidFill>
                  <a:schemeClr val="tx1"/>
                </a:solidFill>
                <a:latin typeface="+mn-lt"/>
              </a:rPr>
              <a:t>” (cite)</a:t>
            </a:r>
          </a:p>
          <a:p>
            <a:endParaRPr lang="en-US" sz="2000" dirty="0" smtClean="0">
              <a:solidFill>
                <a:schemeClr val="tx1"/>
              </a:solidFill>
              <a:latin typeface="+mn-lt"/>
            </a:endParaRPr>
          </a:p>
          <a:p>
            <a:r>
              <a:rPr lang="en-US" sz="2000" dirty="0" smtClean="0">
                <a:solidFill>
                  <a:schemeClr val="tx1"/>
                </a:solidFill>
                <a:latin typeface="+mn-lt"/>
              </a:rPr>
              <a:t>The </a:t>
            </a:r>
            <a:r>
              <a:rPr lang="en-US" sz="2000" dirty="0">
                <a:solidFill>
                  <a:schemeClr val="tx1"/>
                </a:solidFill>
                <a:latin typeface="+mn-lt"/>
              </a:rPr>
              <a:t>growing importance of knowledge in the production process, popularized as the “knowledge economy,” emphasizes the role of </a:t>
            </a:r>
            <a:r>
              <a:rPr lang="en-US" sz="2000" dirty="0" smtClean="0">
                <a:solidFill>
                  <a:schemeClr val="tx1"/>
                </a:solidFill>
                <a:latin typeface="+mn-lt"/>
              </a:rPr>
              <a:t>higher </a:t>
            </a:r>
            <a:r>
              <a:rPr lang="en-US" sz="2000" dirty="0">
                <a:solidFill>
                  <a:schemeClr val="tx1"/>
                </a:solidFill>
                <a:latin typeface="+mn-lt"/>
              </a:rPr>
              <a:t>education as an engine for economic growth (Douglass, 2007, p. 17).  </a:t>
            </a:r>
            <a:endParaRPr lang="en-US" sz="2000" dirty="0" smtClean="0">
              <a:solidFill>
                <a:schemeClr val="tx1"/>
              </a:solidFill>
              <a:latin typeface="+mn-lt"/>
            </a:endParaRPr>
          </a:p>
          <a:p>
            <a:endParaRPr lang="en-US" sz="2000" dirty="0" smtClean="0">
              <a:solidFill>
                <a:schemeClr val="tx1"/>
              </a:solidFill>
              <a:latin typeface="+mn-lt"/>
            </a:endParaRPr>
          </a:p>
          <a:p>
            <a:r>
              <a:rPr lang="en-US" sz="2000" dirty="0" smtClean="0">
                <a:solidFill>
                  <a:schemeClr val="tx1"/>
                </a:solidFill>
                <a:latin typeface="+mn-lt"/>
              </a:rPr>
              <a:t>The </a:t>
            </a:r>
            <a:r>
              <a:rPr lang="en-US" sz="2000" dirty="0">
                <a:solidFill>
                  <a:schemeClr val="tx1"/>
                </a:solidFill>
                <a:latin typeface="+mn-lt"/>
              </a:rPr>
              <a:t>argument that higher education provides benefits to societies, not only to individuals, transformed education from a personal to a public good. </a:t>
            </a:r>
          </a:p>
          <a:p>
            <a:endParaRPr lang="en-US" sz="2000" dirty="0" smtClean="0"/>
          </a:p>
          <a:p>
            <a:pPr marL="0" indent="0">
              <a:buNone/>
            </a:pPr>
            <a:endParaRPr lang="en-US" sz="2000" dirty="0" smtClean="0"/>
          </a:p>
          <a:p>
            <a:endParaRPr lang="en-US" sz="2000" dirty="0" smtClean="0"/>
          </a:p>
          <a:p>
            <a:endParaRPr lang="en-US" sz="2000" dirty="0" smtClean="0"/>
          </a:p>
          <a:p>
            <a:pPr marL="0" indent="0">
              <a:buNone/>
            </a:pPr>
            <a:endParaRPr lang="en-US" sz="2000" dirty="0"/>
          </a:p>
          <a:p>
            <a:endParaRPr lang="en-US" dirty="0"/>
          </a:p>
        </p:txBody>
      </p:sp>
      <p:sp>
        <p:nvSpPr>
          <p:cNvPr id="6" name="Slide Number Placeholder 5"/>
          <p:cNvSpPr>
            <a:spLocks noGrp="1"/>
          </p:cNvSpPr>
          <p:nvPr>
            <p:ph type="sldNum" sz="quarter" idx="12"/>
          </p:nvPr>
        </p:nvSpPr>
        <p:spPr/>
        <p:txBody>
          <a:bodyPr/>
          <a:lstStyle/>
          <a:p>
            <a:fld id="{4302145A-03D8-4B2E-838C-BB3AE2E2B606}" type="slidenum">
              <a:rPr lang="en-US" altLang="en-US" smtClean="0"/>
              <a:pPr/>
              <a:t>7</a:t>
            </a:fld>
            <a:endParaRPr lang="en-US" alt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662" y="685800"/>
            <a:ext cx="6157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480580" y="6188497"/>
            <a:ext cx="2228850" cy="571500"/>
          </a:xfrm>
          <a:prstGeom prst="rect">
            <a:avLst/>
          </a:prstGeom>
        </p:spPr>
      </p:pic>
      <p:sp>
        <p:nvSpPr>
          <p:cNvPr id="4" name="Footer Placeholder 3"/>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296269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772400" cy="4394200"/>
          </a:xfrm>
        </p:spPr>
        <p:txBody>
          <a:bodyPr/>
          <a:lstStyle/>
          <a:p>
            <a:pPr marL="0" indent="0" algn="ctr">
              <a:buNone/>
            </a:pPr>
            <a:r>
              <a:rPr lang="en-US" sz="1800" b="1" dirty="0">
                <a:solidFill>
                  <a:schemeClr val="tx1"/>
                </a:solidFill>
                <a:latin typeface="+mn-lt"/>
              </a:rPr>
              <a:t>Practitioners’ Voices and Feedback Essential </a:t>
            </a:r>
            <a:r>
              <a:rPr lang="en-US" sz="1800" b="1" dirty="0" smtClean="0">
                <a:solidFill>
                  <a:schemeClr val="tx1"/>
                </a:solidFill>
                <a:latin typeface="+mn-lt"/>
              </a:rPr>
              <a:t>to </a:t>
            </a:r>
            <a:r>
              <a:rPr lang="en-US" sz="1800" b="1" dirty="0">
                <a:solidFill>
                  <a:schemeClr val="tx1"/>
                </a:solidFill>
                <a:latin typeface="+mn-lt"/>
              </a:rPr>
              <a:t>an </a:t>
            </a:r>
            <a:endParaRPr lang="en-US" sz="1800" b="1" dirty="0" smtClean="0">
              <a:solidFill>
                <a:schemeClr val="tx1"/>
              </a:solidFill>
              <a:latin typeface="+mn-lt"/>
            </a:endParaRPr>
          </a:p>
          <a:p>
            <a:pPr marL="0" indent="0" algn="ctr">
              <a:buNone/>
            </a:pPr>
            <a:r>
              <a:rPr lang="en-US" sz="1800" b="1" dirty="0" smtClean="0">
                <a:solidFill>
                  <a:schemeClr val="tx1"/>
                </a:solidFill>
                <a:latin typeface="+mn-lt"/>
              </a:rPr>
              <a:t>Informed </a:t>
            </a:r>
            <a:r>
              <a:rPr lang="en-US" sz="1800" b="1" dirty="0">
                <a:solidFill>
                  <a:schemeClr val="tx1"/>
                </a:solidFill>
                <a:latin typeface="+mn-lt"/>
              </a:rPr>
              <a:t>Scaling Up Framework </a:t>
            </a:r>
            <a:r>
              <a:rPr lang="en-US" sz="1800" b="1" dirty="0" smtClean="0">
                <a:solidFill>
                  <a:schemeClr val="tx1"/>
                </a:solidFill>
                <a:latin typeface="+mn-lt"/>
              </a:rPr>
              <a:t>for </a:t>
            </a:r>
            <a:r>
              <a:rPr lang="en-US" sz="1800" b="1" dirty="0">
                <a:solidFill>
                  <a:schemeClr val="tx1"/>
                </a:solidFill>
                <a:latin typeface="+mn-lt"/>
              </a:rPr>
              <a:t>Community </a:t>
            </a:r>
            <a:r>
              <a:rPr lang="en-US" sz="1800" b="1" dirty="0" smtClean="0">
                <a:solidFill>
                  <a:schemeClr val="tx1"/>
                </a:solidFill>
                <a:latin typeface="+mn-lt"/>
              </a:rPr>
              <a:t>Colleges</a:t>
            </a:r>
          </a:p>
          <a:p>
            <a:pPr algn="ctr"/>
            <a:endParaRPr lang="en-US" sz="1800" b="1" dirty="0">
              <a:solidFill>
                <a:schemeClr val="tx1"/>
              </a:solidFill>
              <a:latin typeface="+mn-lt"/>
            </a:endParaRPr>
          </a:p>
          <a:p>
            <a:pPr marL="0" indent="0">
              <a:buNone/>
            </a:pPr>
            <a:r>
              <a:rPr lang="en-US" sz="2000" dirty="0">
                <a:solidFill>
                  <a:schemeClr val="tx1"/>
                </a:solidFill>
                <a:latin typeface="+mn-lt"/>
              </a:rPr>
              <a:t>Drawing from the experiences of innovators to design an effective scale up model and utilizing interviews and case studies is a methodology used effectively by Sutton and Rao as they discussed in their book </a:t>
            </a:r>
            <a:r>
              <a:rPr lang="en-US" sz="2000" i="1" dirty="0">
                <a:solidFill>
                  <a:schemeClr val="tx1"/>
                </a:solidFill>
                <a:latin typeface="+mn-lt"/>
              </a:rPr>
              <a:t>Scaling Up Excellence: Getting to More Without Settling for Less</a:t>
            </a:r>
            <a:r>
              <a:rPr lang="en-US" sz="2000" dirty="0">
                <a:solidFill>
                  <a:schemeClr val="tx1"/>
                </a:solidFill>
                <a:latin typeface="+mn-lt"/>
              </a:rPr>
              <a:t> (2014).  </a:t>
            </a:r>
            <a:endParaRPr lang="en-US" sz="2000" dirty="0" smtClean="0">
              <a:solidFill>
                <a:schemeClr val="tx1"/>
              </a:solidFill>
              <a:latin typeface="+mn-lt"/>
            </a:endParaRPr>
          </a:p>
          <a:p>
            <a:endParaRPr lang="en-US" sz="2000" dirty="0" smtClean="0">
              <a:solidFill>
                <a:schemeClr val="tx1"/>
              </a:solidFill>
              <a:latin typeface="+mn-lt"/>
            </a:endParaRPr>
          </a:p>
          <a:p>
            <a:pPr marL="0" indent="0">
              <a:buNone/>
            </a:pPr>
            <a:r>
              <a:rPr lang="en-US" sz="2000" dirty="0" smtClean="0">
                <a:solidFill>
                  <a:schemeClr val="tx1"/>
                </a:solidFill>
                <a:latin typeface="+mn-lt"/>
              </a:rPr>
              <a:t>The </a:t>
            </a:r>
            <a:r>
              <a:rPr lang="en-US" sz="2000" dirty="0">
                <a:solidFill>
                  <a:schemeClr val="tx1"/>
                </a:solidFill>
                <a:latin typeface="+mn-lt"/>
              </a:rPr>
              <a:t>book is a product of seven years of scaling up literature research, interviews, and case studies with people who have been successful at scaling up best practices.</a:t>
            </a:r>
            <a:endParaRPr lang="en-US" sz="2000" b="1" dirty="0">
              <a:solidFill>
                <a:schemeClr val="tx1"/>
              </a:solidFill>
              <a:latin typeface="+mn-lt"/>
            </a:endParaRPr>
          </a:p>
          <a:p>
            <a:endParaRPr lang="en-US" sz="2400" dirty="0">
              <a:solidFill>
                <a:schemeClr val="tx1"/>
              </a:solidFill>
              <a:latin typeface="+mn-lt"/>
            </a:endParaRPr>
          </a:p>
        </p:txBody>
      </p:sp>
      <p:sp>
        <p:nvSpPr>
          <p:cNvPr id="6" name="Slide Number Placeholder 5"/>
          <p:cNvSpPr>
            <a:spLocks noGrp="1"/>
          </p:cNvSpPr>
          <p:nvPr>
            <p:ph type="sldNum" sz="quarter" idx="12"/>
          </p:nvPr>
        </p:nvSpPr>
        <p:spPr/>
        <p:txBody>
          <a:bodyPr/>
          <a:lstStyle/>
          <a:p>
            <a:fld id="{4302145A-03D8-4B2E-838C-BB3AE2E2B606}" type="slidenum">
              <a:rPr lang="en-US" altLang="en-US" smtClean="0"/>
              <a:pPr/>
              <a:t>8</a:t>
            </a:fld>
            <a:endParaRPr lang="en-US" alt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864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533400" y="6070600"/>
            <a:ext cx="2228850" cy="571500"/>
          </a:xfrm>
          <a:prstGeom prst="rect">
            <a:avLst/>
          </a:prstGeom>
        </p:spPr>
      </p:pic>
      <p:sp>
        <p:nvSpPr>
          <p:cNvPr id="4" name="Footer Placeholder 3"/>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419135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r>
              <a:rPr lang="en-US" sz="2800" dirty="0" smtClean="0"/>
              <a:t/>
            </a:r>
            <a:br>
              <a:rPr lang="en-US" sz="2800" dirty="0" smtClean="0"/>
            </a:br>
            <a:r>
              <a:rPr lang="en-US" sz="2800" dirty="0" smtClean="0"/>
              <a:t>Data Collection &amp; Analysis </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462894"/>
            <a:ext cx="7239000" cy="46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302145A-03D8-4B2E-838C-BB3AE2E2B606}" type="slidenum">
              <a:rPr lang="en-US" altLang="en-US" smtClean="0"/>
              <a:pPr/>
              <a:t>9</a:t>
            </a:fld>
            <a:endParaRPr lang="en-US" altLang="en-US"/>
          </a:p>
        </p:txBody>
      </p:sp>
      <p:sp>
        <p:nvSpPr>
          <p:cNvPr id="3" name="TextBox 2"/>
          <p:cNvSpPr txBox="1"/>
          <p:nvPr/>
        </p:nvSpPr>
        <p:spPr>
          <a:xfrm>
            <a:off x="2133600" y="6172201"/>
            <a:ext cx="5638800" cy="646331"/>
          </a:xfrm>
          <a:prstGeom prst="rect">
            <a:avLst/>
          </a:prstGeom>
          <a:noFill/>
        </p:spPr>
        <p:txBody>
          <a:bodyPr wrap="square" rtlCol="0">
            <a:spAutoFit/>
          </a:bodyPr>
          <a:lstStyle/>
          <a:p>
            <a:r>
              <a:rPr lang="en-US" sz="1200" i="1" dirty="0">
                <a:latin typeface="+mn-lt"/>
              </a:rPr>
              <a:t>Figure 8.</a:t>
            </a:r>
            <a:r>
              <a:rPr lang="en-US" sz="1200" dirty="0">
                <a:latin typeface="+mn-lt"/>
              </a:rPr>
              <a:t> A visual representation of data collection and analysis</a:t>
            </a:r>
            <a:r>
              <a:rPr lang="en-US" dirty="0"/>
              <a:t>.</a:t>
            </a:r>
          </a:p>
          <a:p>
            <a:endParaRPr lang="en-US" dirty="0"/>
          </a:p>
        </p:txBody>
      </p:sp>
      <p:sp>
        <p:nvSpPr>
          <p:cNvPr id="5" name="Footer Placeholder 4"/>
          <p:cNvSpPr>
            <a:spLocks noGrp="1"/>
          </p:cNvSpPr>
          <p:nvPr>
            <p:ph type="ftr" sz="quarter" idx="11"/>
          </p:nvPr>
        </p:nvSpPr>
        <p:spPr/>
        <p:txBody>
          <a:bodyPr/>
          <a:lstStyle/>
          <a:p>
            <a:r>
              <a:rPr lang="en-US" altLang="en-US" smtClean="0"/>
              <a:t>Dr. Diana Bajrami</a:t>
            </a:r>
            <a:endParaRPr lang="en-US" altLang="en-US"/>
          </a:p>
        </p:txBody>
      </p:sp>
    </p:spTree>
    <p:extLst>
      <p:ext uri="{BB962C8B-B14F-4D97-AF65-F5344CB8AC3E}">
        <p14:creationId xmlns:p14="http://schemas.microsoft.com/office/powerpoint/2010/main" val="691918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4195</TotalTime>
  <Words>2413</Words>
  <Application>Microsoft Office PowerPoint</Application>
  <PresentationFormat>On-screen Show (4:3)</PresentationFormat>
  <Paragraphs>305</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           SCALING UP STUDENT SUCCESS PROGRAMS IN COMMUNITY COLLEGES: FROM “ISLANDS OF INNOVATION” TO INSTITUTIONALIZED PRACTICES   </vt:lpstr>
      <vt:lpstr>IMAGINE</vt:lpstr>
      <vt:lpstr>Preface</vt:lpstr>
      <vt:lpstr>  The Vicious Cycle of Low Success Rates in Community Colleges</vt:lpstr>
      <vt:lpstr>Research Questions</vt:lpstr>
      <vt:lpstr>PowerPoint Presentation</vt:lpstr>
      <vt:lpstr>PowerPoint Presentation</vt:lpstr>
      <vt:lpstr>PowerPoint Presentation</vt:lpstr>
      <vt:lpstr> Data Collection &amp; Analysis </vt:lpstr>
      <vt:lpstr>   Table 2: Profile of Research Participants </vt:lpstr>
      <vt:lpstr>Shared Examples of Student Success Programs</vt:lpstr>
      <vt:lpstr>  Barriers to Scaling Up Success </vt:lpstr>
      <vt:lpstr>Quotes Reflecting Barriers to Scaling Up Success </vt:lpstr>
      <vt:lpstr>Quotes Reflecting Barriers to Scaling Up Success Continued </vt:lpstr>
      <vt:lpstr> The First Element of Scaling Up Student Success Framework Identify the Main Pillars of Student Success</vt:lpstr>
      <vt:lpstr>      The Second Element of Scaling Up Student Success Framework Focus on People that Make Scaling Up Possible</vt:lpstr>
      <vt:lpstr>The Third Element of Scaling Up Student Success Framework Increase Agility, Decrease Bureaucracy &amp; Increase Accountability</vt:lpstr>
      <vt:lpstr>   The Fourth Element of Scaling Up Student Success Framework Create a Culture of Equitable Success</vt:lpstr>
      <vt:lpstr>The Fourth Element of Scaling Up Student Success Framework Accelerate Scaling Up by Institutionalizing Equitable Student Success </vt:lpstr>
      <vt:lpstr>     The Six Element of Scaling Up Student Success Framework Advocate for Making Education a Community, State, and National Priority </vt:lpstr>
      <vt:lpstr> The Wheel of Student Success </vt:lpstr>
      <vt:lpstr>PowerPoint Presentation</vt:lpstr>
      <vt:lpstr>PowerPoint Presentation</vt:lpstr>
      <vt:lpstr>PowerPoint Presentation</vt:lpstr>
      <vt:lpstr>Chapter 5: Personal Reflections and Recommendations</vt:lpstr>
      <vt:lpstr>New Educational Paradigm Reclaiming the Global Leadership Role in Educational Attainment</vt:lpstr>
      <vt:lpstr>        </vt:lpstr>
    </vt:vector>
  </TitlesOfParts>
  <Company>PCCD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 DEFENSE</dc:title>
  <dc:creator>dbajrami</dc:creator>
  <cp:lastModifiedBy>dbajrami</cp:lastModifiedBy>
  <cp:revision>315</cp:revision>
  <cp:lastPrinted>2014-10-18T17:14:05Z</cp:lastPrinted>
  <dcterms:created xsi:type="dcterms:W3CDTF">2014-10-14T18:49:44Z</dcterms:created>
  <dcterms:modified xsi:type="dcterms:W3CDTF">2016-03-14T15:57:51Z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TC011368001033</vt:lpwstr>
  </property>
</Properties>
</file>