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7" r:id="rId2"/>
    <p:sldId id="258" r:id="rId3"/>
    <p:sldId id="260" r:id="rId4"/>
    <p:sldId id="261" r:id="rId5"/>
    <p:sldId id="282" r:id="rId6"/>
    <p:sldId id="287" r:id="rId7"/>
    <p:sldId id="269" r:id="rId8"/>
    <p:sldId id="291" r:id="rId9"/>
    <p:sldId id="268" r:id="rId10"/>
    <p:sldId id="289" r:id="rId11"/>
    <p:sldId id="290" r:id="rId12"/>
    <p:sldId id="265" r:id="rId13"/>
    <p:sldId id="301" r:id="rId14"/>
    <p:sldId id="263" r:id="rId15"/>
    <p:sldId id="303" r:id="rId16"/>
    <p:sldId id="264" r:id="rId17"/>
    <p:sldId id="300" r:id="rId18"/>
    <p:sldId id="304" r:id="rId19"/>
    <p:sldId id="302" r:id="rId20"/>
    <p:sldId id="294" r:id="rId21"/>
    <p:sldId id="298" r:id="rId22"/>
    <p:sldId id="299" r:id="rId23"/>
    <p:sldId id="283" r:id="rId24"/>
    <p:sldId id="305" r:id="rId25"/>
    <p:sldId id="306" r:id="rId26"/>
    <p:sldId id="281" r:id="rId27"/>
    <p:sldId id="272" r:id="rId28"/>
    <p:sldId id="273" r:id="rId29"/>
    <p:sldId id="274" r:id="rId30"/>
    <p:sldId id="276" r:id="rId31"/>
    <p:sldId id="307"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60236D"/>
    <a:srgbClr val="000000"/>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D915A-C8AC-4949-AE3D-43C4ACB92383}" v="345" dt="2022-07-01T17:51:17.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p:restoredTop sz="94615"/>
  </p:normalViewPr>
  <p:slideViewPr>
    <p:cSldViewPr snapToGrid="0">
      <p:cViewPr varScale="1">
        <p:scale>
          <a:sx n="83" d="100"/>
          <a:sy n="83" d="100"/>
        </p:scale>
        <p:origin x="1480"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Harris" userId="062e9f64-5788-45c3-afc8-38eaf2602c5d" providerId="ADAL" clId="{5BED915A-C8AC-4949-AE3D-43C4ACB92383}"/>
    <pc:docChg chg="custSel delSld modSld">
      <pc:chgData name="Sarah Harris" userId="062e9f64-5788-45c3-afc8-38eaf2602c5d" providerId="ADAL" clId="{5BED915A-C8AC-4949-AE3D-43C4ACB92383}" dt="2022-07-01T17:51:17.616" v="355" actId="18331"/>
      <pc:docMkLst>
        <pc:docMk/>
      </pc:docMkLst>
      <pc:sldChg chg="delSp mod">
        <pc:chgData name="Sarah Harris" userId="062e9f64-5788-45c3-afc8-38eaf2602c5d" providerId="ADAL" clId="{5BED915A-C8AC-4949-AE3D-43C4ACB92383}" dt="2022-07-01T17:42:43.956" v="0" actId="478"/>
        <pc:sldMkLst>
          <pc:docMk/>
          <pc:sldMk cId="3517773520" sldId="268"/>
        </pc:sldMkLst>
        <pc:spChg chg="del">
          <ac:chgData name="Sarah Harris" userId="062e9f64-5788-45c3-afc8-38eaf2602c5d" providerId="ADAL" clId="{5BED915A-C8AC-4949-AE3D-43C4ACB92383}" dt="2022-07-01T17:42:43.956" v="0" actId="478"/>
          <ac:spMkLst>
            <pc:docMk/>
            <pc:sldMk cId="3517773520" sldId="268"/>
            <ac:spMk id="311" creationId="{00000000-0000-0000-0000-000000000000}"/>
          </ac:spMkLst>
        </pc:spChg>
      </pc:sldChg>
      <pc:sldChg chg="modSp mod">
        <pc:chgData name="Sarah Harris" userId="062e9f64-5788-45c3-afc8-38eaf2602c5d" providerId="ADAL" clId="{5BED915A-C8AC-4949-AE3D-43C4ACB92383}" dt="2022-07-01T17:47:43.629" v="193" actId="13244"/>
        <pc:sldMkLst>
          <pc:docMk/>
          <pc:sldMk cId="2912831084" sldId="272"/>
        </pc:sldMkLst>
        <pc:spChg chg="mod">
          <ac:chgData name="Sarah Harris" userId="062e9f64-5788-45c3-afc8-38eaf2602c5d" providerId="ADAL" clId="{5BED915A-C8AC-4949-AE3D-43C4ACB92383}" dt="2022-07-01T17:47:33.307" v="192" actId="27636"/>
          <ac:spMkLst>
            <pc:docMk/>
            <pc:sldMk cId="2912831084" sldId="272"/>
            <ac:spMk id="164" creationId="{00000000-0000-0000-0000-000000000000}"/>
          </ac:spMkLst>
        </pc:spChg>
        <pc:spChg chg="mod">
          <ac:chgData name="Sarah Harris" userId="062e9f64-5788-45c3-afc8-38eaf2602c5d" providerId="ADAL" clId="{5BED915A-C8AC-4949-AE3D-43C4ACB92383}" dt="2022-07-01T17:47:43.629" v="193" actId="13244"/>
          <ac:spMkLst>
            <pc:docMk/>
            <pc:sldMk cId="2912831084" sldId="272"/>
            <ac:spMk id="165" creationId="{00000000-0000-0000-0000-000000000000}"/>
          </ac:spMkLst>
        </pc:spChg>
      </pc:sldChg>
      <pc:sldChg chg="modSp">
        <pc:chgData name="Sarah Harris" userId="062e9f64-5788-45c3-afc8-38eaf2602c5d" providerId="ADAL" clId="{5BED915A-C8AC-4949-AE3D-43C4ACB92383}" dt="2022-07-01T17:47:56.194" v="194" actId="13244"/>
        <pc:sldMkLst>
          <pc:docMk/>
          <pc:sldMk cId="3614492937" sldId="273"/>
        </pc:sldMkLst>
        <pc:spChg chg="mod">
          <ac:chgData name="Sarah Harris" userId="062e9f64-5788-45c3-afc8-38eaf2602c5d" providerId="ADAL" clId="{5BED915A-C8AC-4949-AE3D-43C4ACB92383}" dt="2022-07-01T17:47:56.194" v="194" actId="13244"/>
          <ac:spMkLst>
            <pc:docMk/>
            <pc:sldMk cId="3614492937" sldId="273"/>
            <ac:spMk id="2" creationId="{09E5E7BA-82A5-71E6-C629-8EFC29386D58}"/>
          </ac:spMkLst>
        </pc:spChg>
      </pc:sldChg>
      <pc:sldChg chg="modSp">
        <pc:chgData name="Sarah Harris" userId="062e9f64-5788-45c3-afc8-38eaf2602c5d" providerId="ADAL" clId="{5BED915A-C8AC-4949-AE3D-43C4ACB92383}" dt="2022-07-01T17:48:07.274" v="195" actId="13244"/>
        <pc:sldMkLst>
          <pc:docMk/>
          <pc:sldMk cId="222128931" sldId="274"/>
        </pc:sldMkLst>
        <pc:spChg chg="mod">
          <ac:chgData name="Sarah Harris" userId="062e9f64-5788-45c3-afc8-38eaf2602c5d" providerId="ADAL" clId="{5BED915A-C8AC-4949-AE3D-43C4ACB92383}" dt="2022-07-01T17:48:07.274" v="195" actId="13244"/>
          <ac:spMkLst>
            <pc:docMk/>
            <pc:sldMk cId="222128931" sldId="274"/>
            <ac:spMk id="181" creationId="{00000000-0000-0000-0000-000000000000}"/>
          </ac:spMkLst>
        </pc:spChg>
      </pc:sldChg>
      <pc:sldChg chg="modSp">
        <pc:chgData name="Sarah Harris" userId="062e9f64-5788-45c3-afc8-38eaf2602c5d" providerId="ADAL" clId="{5BED915A-C8AC-4949-AE3D-43C4ACB92383}" dt="2022-07-01T17:48:18.713" v="196" actId="14430"/>
        <pc:sldMkLst>
          <pc:docMk/>
          <pc:sldMk cId="4016404339" sldId="276"/>
        </pc:sldMkLst>
        <pc:spChg chg="mod">
          <ac:chgData name="Sarah Harris" userId="062e9f64-5788-45c3-afc8-38eaf2602c5d" providerId="ADAL" clId="{5BED915A-C8AC-4949-AE3D-43C4ACB92383}" dt="2022-07-01T17:48:18.713" v="196" actId="14430"/>
          <ac:spMkLst>
            <pc:docMk/>
            <pc:sldMk cId="4016404339" sldId="276"/>
            <ac:spMk id="196" creationId="{00000000-0000-0000-0000-000000000000}"/>
          </ac:spMkLst>
        </pc:spChg>
      </pc:sldChg>
      <pc:sldChg chg="modSp">
        <pc:chgData name="Sarah Harris" userId="062e9f64-5788-45c3-afc8-38eaf2602c5d" providerId="ADAL" clId="{5BED915A-C8AC-4949-AE3D-43C4ACB92383}" dt="2022-07-01T17:44:16.123" v="178" actId="13244"/>
        <pc:sldMkLst>
          <pc:docMk/>
          <pc:sldMk cId="1818195658" sldId="282"/>
        </pc:sldMkLst>
        <pc:picChg chg="mod">
          <ac:chgData name="Sarah Harris" userId="062e9f64-5788-45c3-afc8-38eaf2602c5d" providerId="ADAL" clId="{5BED915A-C8AC-4949-AE3D-43C4ACB92383}" dt="2022-07-01T17:44:16.123" v="178" actId="13244"/>
          <ac:picMkLst>
            <pc:docMk/>
            <pc:sldMk cId="1818195658" sldId="282"/>
            <ac:picMk id="7" creationId="{0A87C338-6765-74E5-99E8-D454BDDFF314}"/>
          </ac:picMkLst>
        </pc:picChg>
      </pc:sldChg>
      <pc:sldChg chg="del">
        <pc:chgData name="Sarah Harris" userId="062e9f64-5788-45c3-afc8-38eaf2602c5d" providerId="ADAL" clId="{5BED915A-C8AC-4949-AE3D-43C4ACB92383}" dt="2022-07-01T17:48:48.799" v="198" actId="2696"/>
        <pc:sldMkLst>
          <pc:docMk/>
          <pc:sldMk cId="3076801498" sldId="288"/>
        </pc:sldMkLst>
      </pc:sldChg>
      <pc:sldChg chg="modSp">
        <pc:chgData name="Sarah Harris" userId="062e9f64-5788-45c3-afc8-38eaf2602c5d" providerId="ADAL" clId="{5BED915A-C8AC-4949-AE3D-43C4ACB92383}" dt="2022-07-01T17:43:27.029" v="176" actId="962"/>
        <pc:sldMkLst>
          <pc:docMk/>
          <pc:sldMk cId="141618963" sldId="290"/>
        </pc:sldMkLst>
        <pc:picChg chg="mod">
          <ac:chgData name="Sarah Harris" userId="062e9f64-5788-45c3-afc8-38eaf2602c5d" providerId="ADAL" clId="{5BED915A-C8AC-4949-AE3D-43C4ACB92383}" dt="2022-07-01T17:43:12.506" v="98" actId="962"/>
          <ac:picMkLst>
            <pc:docMk/>
            <pc:sldMk cId="141618963" sldId="290"/>
            <ac:picMk id="9" creationId="{C91F0D09-E2B1-A749-48BE-424C6D7F8D58}"/>
          </ac:picMkLst>
        </pc:picChg>
        <pc:picChg chg="mod">
          <ac:chgData name="Sarah Harris" userId="062e9f64-5788-45c3-afc8-38eaf2602c5d" providerId="ADAL" clId="{5BED915A-C8AC-4949-AE3D-43C4ACB92383}" dt="2022-07-01T17:43:27.029" v="176" actId="962"/>
          <ac:picMkLst>
            <pc:docMk/>
            <pc:sldMk cId="141618963" sldId="290"/>
            <ac:picMk id="11" creationId="{E1628286-3292-0BC0-9782-B2A34E6EE438}"/>
          </ac:picMkLst>
        </pc:picChg>
      </pc:sldChg>
      <pc:sldChg chg="modSp">
        <pc:chgData name="Sarah Harris" userId="062e9f64-5788-45c3-afc8-38eaf2602c5d" providerId="ADAL" clId="{5BED915A-C8AC-4949-AE3D-43C4ACB92383}" dt="2022-07-01T17:50:03.199" v="354" actId="962"/>
        <pc:sldMkLst>
          <pc:docMk/>
          <pc:sldMk cId="3811273492" sldId="291"/>
        </pc:sldMkLst>
        <pc:picChg chg="mod">
          <ac:chgData name="Sarah Harris" userId="062e9f64-5788-45c3-afc8-38eaf2602c5d" providerId="ADAL" clId="{5BED915A-C8AC-4949-AE3D-43C4ACB92383}" dt="2022-07-01T17:50:03.199" v="354" actId="962"/>
          <ac:picMkLst>
            <pc:docMk/>
            <pc:sldMk cId="3811273492" sldId="291"/>
            <ac:picMk id="6" creationId="{7EF34AD6-4616-0B47-24AD-EDEA2A06A09D}"/>
          </ac:picMkLst>
        </pc:picChg>
      </pc:sldChg>
      <pc:sldChg chg="delSp modSp mod">
        <pc:chgData name="Sarah Harris" userId="062e9f64-5788-45c3-afc8-38eaf2602c5d" providerId="ADAL" clId="{5BED915A-C8AC-4949-AE3D-43C4ACB92383}" dt="2022-07-01T17:46:13.788" v="186" actId="1076"/>
        <pc:sldMkLst>
          <pc:docMk/>
          <pc:sldMk cId="3501010449" sldId="294"/>
        </pc:sldMkLst>
        <pc:spChg chg="mod modVis">
          <ac:chgData name="Sarah Harris" userId="062e9f64-5788-45c3-afc8-38eaf2602c5d" providerId="ADAL" clId="{5BED915A-C8AC-4949-AE3D-43C4ACB92383}" dt="2022-07-01T17:46:13.788" v="186" actId="1076"/>
          <ac:spMkLst>
            <pc:docMk/>
            <pc:sldMk cId="3501010449" sldId="294"/>
            <ac:spMk id="4" creationId="{5490C452-CCD0-43CB-B6EE-21FE5B9457A4}"/>
          </ac:spMkLst>
        </pc:spChg>
        <pc:spChg chg="mod">
          <ac:chgData name="Sarah Harris" userId="062e9f64-5788-45c3-afc8-38eaf2602c5d" providerId="ADAL" clId="{5BED915A-C8AC-4949-AE3D-43C4ACB92383}" dt="2022-07-01T17:44:43.487" v="181" actId="14430"/>
          <ac:spMkLst>
            <pc:docMk/>
            <pc:sldMk cId="3501010449" sldId="294"/>
            <ac:spMk id="10" creationId="{D2C1258C-6DBC-6893-CBD3-36FC97C4C4B9}"/>
          </ac:spMkLst>
        </pc:spChg>
        <pc:spChg chg="del">
          <ac:chgData name="Sarah Harris" userId="062e9f64-5788-45c3-afc8-38eaf2602c5d" providerId="ADAL" clId="{5BED915A-C8AC-4949-AE3D-43C4ACB92383}" dt="2022-07-01T17:45:24.906" v="183" actId="478"/>
          <ac:spMkLst>
            <pc:docMk/>
            <pc:sldMk cId="3501010449" sldId="294"/>
            <ac:spMk id="12" creationId="{FFF6AB2E-8A29-EB53-87BD-B29431FA4AF7}"/>
          </ac:spMkLst>
        </pc:spChg>
      </pc:sldChg>
      <pc:sldChg chg="modSp">
        <pc:chgData name="Sarah Harris" userId="062e9f64-5788-45c3-afc8-38eaf2602c5d" providerId="ADAL" clId="{5BED915A-C8AC-4949-AE3D-43C4ACB92383}" dt="2022-07-01T17:51:17.616" v="355" actId="18331"/>
        <pc:sldMkLst>
          <pc:docMk/>
          <pc:sldMk cId="2372767591" sldId="298"/>
        </pc:sldMkLst>
        <pc:spChg chg="mod">
          <ac:chgData name="Sarah Harris" userId="062e9f64-5788-45c3-afc8-38eaf2602c5d" providerId="ADAL" clId="{5BED915A-C8AC-4949-AE3D-43C4ACB92383}" dt="2022-07-01T17:51:17.616" v="355" actId="18331"/>
          <ac:spMkLst>
            <pc:docMk/>
            <pc:sldMk cId="2372767591" sldId="298"/>
            <ac:spMk id="3" creationId="{3B391B6E-015B-41D8-9824-93C95A2C1F0E}"/>
          </ac:spMkLst>
        </pc:spChg>
      </pc:sldChg>
      <pc:sldChg chg="modSp mod">
        <pc:chgData name="Sarah Harris" userId="062e9f64-5788-45c3-afc8-38eaf2602c5d" providerId="ADAL" clId="{5BED915A-C8AC-4949-AE3D-43C4ACB92383}" dt="2022-07-01T17:46:38.612" v="187" actId="13244"/>
        <pc:sldMkLst>
          <pc:docMk/>
          <pc:sldMk cId="3724907941" sldId="299"/>
        </pc:sldMkLst>
        <pc:spChg chg="ord">
          <ac:chgData name="Sarah Harris" userId="062e9f64-5788-45c3-afc8-38eaf2602c5d" providerId="ADAL" clId="{5BED915A-C8AC-4949-AE3D-43C4ACB92383}" dt="2022-07-01T17:46:38.612" v="187" actId="13244"/>
          <ac:spMkLst>
            <pc:docMk/>
            <pc:sldMk cId="3724907941" sldId="299"/>
            <ac:spMk id="4" creationId="{03282D8D-44E4-4FF8-BA8C-F8FB33BE029D}"/>
          </ac:spMkLst>
        </pc:spChg>
      </pc:sldChg>
      <pc:sldChg chg="modSp">
        <pc:chgData name="Sarah Harris" userId="062e9f64-5788-45c3-afc8-38eaf2602c5d" providerId="ADAL" clId="{5BED915A-C8AC-4949-AE3D-43C4ACB92383}" dt="2022-07-01T17:44:28.586" v="180" actId="13244"/>
        <pc:sldMkLst>
          <pc:docMk/>
          <pc:sldMk cId="465409560" sldId="301"/>
        </pc:sldMkLst>
        <pc:picChg chg="mod">
          <ac:chgData name="Sarah Harris" userId="062e9f64-5788-45c3-afc8-38eaf2602c5d" providerId="ADAL" clId="{5BED915A-C8AC-4949-AE3D-43C4ACB92383}" dt="2022-07-01T17:44:28.586" v="180" actId="13244"/>
          <ac:picMkLst>
            <pc:docMk/>
            <pc:sldMk cId="465409560" sldId="301"/>
            <ac:picMk id="7" creationId="{B9CABA60-445B-AF11-9378-187628703704}"/>
          </ac:picMkLst>
        </pc:picChg>
      </pc:sldChg>
      <pc:sldChg chg="modSp">
        <pc:chgData name="Sarah Harris" userId="062e9f64-5788-45c3-afc8-38eaf2602c5d" providerId="ADAL" clId="{5BED915A-C8AC-4949-AE3D-43C4ACB92383}" dt="2022-07-01T17:46:52.695" v="188" actId="13244"/>
        <pc:sldMkLst>
          <pc:docMk/>
          <pc:sldMk cId="1651763283" sldId="305"/>
        </pc:sldMkLst>
        <pc:picChg chg="mod">
          <ac:chgData name="Sarah Harris" userId="062e9f64-5788-45c3-afc8-38eaf2602c5d" providerId="ADAL" clId="{5BED915A-C8AC-4949-AE3D-43C4ACB92383}" dt="2022-07-01T17:46:52.695" v="188" actId="13244"/>
          <ac:picMkLst>
            <pc:docMk/>
            <pc:sldMk cId="1651763283" sldId="305"/>
            <ac:picMk id="11" creationId="{625F92CF-B84A-DB7A-9A77-6FD8F37D1C59}"/>
          </ac:picMkLst>
        </pc:picChg>
      </pc:sldChg>
      <pc:sldChg chg="modSp">
        <pc:chgData name="Sarah Harris" userId="062e9f64-5788-45c3-afc8-38eaf2602c5d" providerId="ADAL" clId="{5BED915A-C8AC-4949-AE3D-43C4ACB92383}" dt="2022-07-01T17:48:28.189" v="197" actId="14430"/>
        <pc:sldMkLst>
          <pc:docMk/>
          <pc:sldMk cId="276308911" sldId="307"/>
        </pc:sldMkLst>
        <pc:spChg chg="mod">
          <ac:chgData name="Sarah Harris" userId="062e9f64-5788-45c3-afc8-38eaf2602c5d" providerId="ADAL" clId="{5BED915A-C8AC-4949-AE3D-43C4ACB92383}" dt="2022-07-01T17:48:28.189" v="197" actId="14430"/>
          <ac:spMkLst>
            <pc:docMk/>
            <pc:sldMk cId="276308911" sldId="307"/>
            <ac:spMk id="4" creationId="{9FDFB0E6-EDB0-E9E8-7AD5-DCCA3EE66A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7/1/22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7/1/22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35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b1035d0fe_0_19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r>
              <a:rPr lang="en-US" dirty="0"/>
              <a:t>Stephanie can cover examples</a:t>
            </a:r>
            <a:endParaRPr dirty="0"/>
          </a:p>
        </p:txBody>
      </p:sp>
      <p:sp>
        <p:nvSpPr>
          <p:cNvPr id="259" name="Google Shape;259;g5b1035d0fe_0_1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75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1035d0fe_0_2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b1035d0fe_0_25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Stephanie</a:t>
            </a:r>
            <a:endParaRPr dirty="0"/>
          </a:p>
        </p:txBody>
      </p:sp>
      <p:sp>
        <p:nvSpPr>
          <p:cNvPr id="275" name="Google Shape;275;g5b1035d0fe_0_25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21779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13</a:t>
            </a:fld>
            <a:endParaRPr lang="en-US" altLang="en-US"/>
          </a:p>
        </p:txBody>
      </p:sp>
    </p:spTree>
    <p:extLst>
      <p:ext uri="{BB962C8B-B14F-4D97-AF65-F5344CB8AC3E}">
        <p14:creationId xmlns:p14="http://schemas.microsoft.com/office/powerpoint/2010/main" val="291199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Erik</a:t>
            </a:r>
            <a:endParaRPr dirty="0"/>
          </a:p>
        </p:txBody>
      </p:sp>
      <p:sp>
        <p:nvSpPr>
          <p:cNvPr id="98" name="Google Shape;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12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variation across colleges and departments.  -Erik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15</a:t>
            </a:fld>
            <a:endParaRPr lang="en-US" altLang="en-US"/>
          </a:p>
        </p:txBody>
      </p:sp>
    </p:spTree>
    <p:extLst>
      <p:ext uri="{BB962C8B-B14F-4D97-AF65-F5344CB8AC3E}">
        <p14:creationId xmlns:p14="http://schemas.microsoft.com/office/powerpoint/2010/main" val="173957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EW – STEM example</a:t>
            </a:r>
            <a:endParaRPr dirty="0"/>
          </a:p>
        </p:txBody>
      </p:sp>
      <p:sp>
        <p:nvSpPr>
          <p:cNvPr id="105" name="Google Shape;1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73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17</a:t>
            </a:fld>
            <a:endParaRPr lang="en-US" altLang="en-US"/>
          </a:p>
        </p:txBody>
      </p:sp>
    </p:spTree>
    <p:extLst>
      <p:ext uri="{BB962C8B-B14F-4D97-AF65-F5344CB8AC3E}">
        <p14:creationId xmlns:p14="http://schemas.microsoft.com/office/powerpoint/2010/main" val="287425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b1035d0fe_0_89: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r>
              <a:rPr lang="en-US" dirty="0">
                <a:cs typeface="Calibri"/>
              </a:rPr>
              <a:t>Erik</a:t>
            </a:r>
            <a:endParaRPr dirty="0"/>
          </a:p>
        </p:txBody>
      </p:sp>
      <p:sp>
        <p:nvSpPr>
          <p:cNvPr id="456" name="Google Shape;456;g5b1035d0fe_0_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690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19</a:t>
            </a:fld>
            <a:endParaRPr lang="en-US" altLang="en-US"/>
          </a:p>
        </p:txBody>
      </p:sp>
    </p:spTree>
    <p:extLst>
      <p:ext uri="{BB962C8B-B14F-4D97-AF65-F5344CB8AC3E}">
        <p14:creationId xmlns:p14="http://schemas.microsoft.com/office/powerpoint/2010/main" val="203868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Erik can discuss – can also consider by discipline, Final exams common example</a:t>
            </a:r>
          </a:p>
        </p:txBody>
      </p:sp>
      <p:sp>
        <p:nvSpPr>
          <p:cNvPr id="4" name="Slide Number Placeholder 3"/>
          <p:cNvSpPr>
            <a:spLocks noGrp="1"/>
          </p:cNvSpPr>
          <p:nvPr>
            <p:ph type="sldNum" sz="quarter" idx="5"/>
          </p:nvPr>
        </p:nvSpPr>
        <p:spPr/>
        <p:txBody>
          <a:bodyPr/>
          <a:lstStyle/>
          <a:p>
            <a:fld id="{557E57F4-9D9C-5847-BCD2-13B860A1E044}" type="slidenum">
              <a:rPr lang="en-US" smtClean="0"/>
              <a:t>20</a:t>
            </a:fld>
            <a:endParaRPr lang="en-US"/>
          </a:p>
        </p:txBody>
      </p:sp>
    </p:spTree>
    <p:extLst>
      <p:ext uri="{BB962C8B-B14F-4D97-AF65-F5344CB8AC3E}">
        <p14:creationId xmlns:p14="http://schemas.microsoft.com/office/powerpoint/2010/main" val="19984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Sarah</a:t>
            </a:r>
            <a:endParaRPr dirty="0"/>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288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Over several months, working as a group, the child development faculty at COS reviewed their curriculum, particularly looking at courses that were offered compared to those required by the state, and made the difficult decision to remove courses that were not required. Faculty then used data to create schedules for two hypothetical/ composite students, one day and one evening, listing semester by semester the course students would take. These courses were then slotted into room grids, and faculty found to teach each course. -Sarah</a:t>
            </a:r>
          </a:p>
        </p:txBody>
      </p:sp>
      <p:sp>
        <p:nvSpPr>
          <p:cNvPr id="4" name="Slide Number Placeholder 3"/>
          <p:cNvSpPr>
            <a:spLocks noGrp="1"/>
          </p:cNvSpPr>
          <p:nvPr>
            <p:ph type="sldNum" sz="quarter" idx="5"/>
          </p:nvPr>
        </p:nvSpPr>
        <p:spPr/>
        <p:txBody>
          <a:bodyPr/>
          <a:lstStyle/>
          <a:p>
            <a:fld id="{557E57F4-9D9C-5847-BCD2-13B860A1E044}" type="slidenum">
              <a:rPr lang="en-US" smtClean="0"/>
              <a:t>21</a:t>
            </a:fld>
            <a:endParaRPr lang="en-US"/>
          </a:p>
        </p:txBody>
      </p:sp>
    </p:spTree>
    <p:extLst>
      <p:ext uri="{BB962C8B-B14F-4D97-AF65-F5344CB8AC3E}">
        <p14:creationId xmlns:p14="http://schemas.microsoft.com/office/powerpoint/2010/main" val="176280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22</a:t>
            </a:fld>
            <a:endParaRPr lang="en-US" altLang="en-US"/>
          </a:p>
        </p:txBody>
      </p:sp>
    </p:spTree>
    <p:extLst>
      <p:ext uri="{BB962C8B-B14F-4D97-AF65-F5344CB8AC3E}">
        <p14:creationId xmlns:p14="http://schemas.microsoft.com/office/powerpoint/2010/main" val="1243619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5b1035d0fe_0_120: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Sarah</a:t>
            </a:r>
            <a:endParaRPr dirty="0"/>
          </a:p>
        </p:txBody>
      </p:sp>
      <p:sp>
        <p:nvSpPr>
          <p:cNvPr id="466" name="Google Shape;466;g5b1035d0fe_0_1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668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25</a:t>
            </a:fld>
            <a:endParaRPr lang="en-US" altLang="en-US"/>
          </a:p>
        </p:txBody>
      </p:sp>
    </p:spTree>
    <p:extLst>
      <p:ext uri="{BB962C8B-B14F-4D97-AF65-F5344CB8AC3E}">
        <p14:creationId xmlns:p14="http://schemas.microsoft.com/office/powerpoint/2010/main" val="133249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Stephanie</a:t>
            </a:r>
            <a:endParaRPr dirty="0"/>
          </a:p>
        </p:txBody>
      </p:sp>
      <p:sp>
        <p:nvSpPr>
          <p:cNvPr id="84" name="Google Shape;8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88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24bca347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e24bca3477_0_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dirty="0"/>
              <a:t>One scenario at a time, breakouts based on number of attendees. 5 minutes discussion, then report-out</a:t>
            </a:r>
            <a:endParaRPr dirty="0"/>
          </a:p>
        </p:txBody>
      </p:sp>
      <p:sp>
        <p:nvSpPr>
          <p:cNvPr id="162" name="Google Shape;162;ge24bca3477_0_1: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3866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24bca347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e24bca3477_0_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ES</a:t>
            </a:r>
            <a:endParaRPr/>
          </a:p>
        </p:txBody>
      </p:sp>
      <p:sp>
        <p:nvSpPr>
          <p:cNvPr id="170" name="Google Shape;170;ge24bca3477_0_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4403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24bca347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e24bca3477_0_1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ES</a:t>
            </a:r>
            <a:endParaRPr/>
          </a:p>
        </p:txBody>
      </p:sp>
      <p:sp>
        <p:nvSpPr>
          <p:cNvPr id="178" name="Google Shape;178;ge24bca3477_0_15: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793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all</a:t>
            </a:r>
            <a:endParaRPr/>
          </a:p>
        </p:txBody>
      </p:sp>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81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Sarah</a:t>
            </a:r>
            <a:endParaRPr dirty="0"/>
          </a:p>
        </p:txBody>
      </p:sp>
      <p:sp>
        <p:nvSpPr>
          <p:cNvPr id="63" name="Google Shape;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33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Sarah</a:t>
            </a:r>
            <a:endParaRPr dirty="0"/>
          </a:p>
        </p:txBody>
      </p:sp>
      <p:sp>
        <p:nvSpPr>
          <p:cNvPr id="70" name="Google Shape;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66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6</a:t>
            </a:fld>
            <a:endParaRPr lang="en-US" altLang="en-US"/>
          </a:p>
        </p:txBody>
      </p:sp>
    </p:spTree>
    <p:extLst>
      <p:ext uri="{BB962C8B-B14F-4D97-AF65-F5344CB8AC3E}">
        <p14:creationId xmlns:p14="http://schemas.microsoft.com/office/powerpoint/2010/main" val="74110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b1035d0fe_0_31:notes"/>
          <p:cNvSpPr txBox="1">
            <a:spLocks noGrp="1"/>
          </p:cNvSpPr>
          <p:nvPr>
            <p:ph type="body" idx="1"/>
          </p:nvPr>
        </p:nvSpPr>
        <p:spPr>
          <a:xfrm>
            <a:off x="701675" y="4416425"/>
            <a:ext cx="5607000" cy="41832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SzPts val="1800"/>
              <a:buNone/>
            </a:pPr>
            <a:r>
              <a:rPr lang="en-US" dirty="0"/>
              <a:t>Sarah</a:t>
            </a:r>
            <a:endParaRPr dirty="0"/>
          </a:p>
        </p:txBody>
      </p:sp>
      <p:sp>
        <p:nvSpPr>
          <p:cNvPr id="314" name="Google Shape;314;g5b1035d0fe_0_31: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9379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ACCJC standards to have “truth in advertising” in catalog - Sarah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8</a:t>
            </a:fld>
            <a:endParaRPr lang="en-US" altLang="en-US"/>
          </a:p>
        </p:txBody>
      </p:sp>
    </p:spTree>
    <p:extLst>
      <p:ext uri="{BB962C8B-B14F-4D97-AF65-F5344CB8AC3E}">
        <p14:creationId xmlns:p14="http://schemas.microsoft.com/office/powerpoint/2010/main" val="77521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1035d0fe_0_26: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Stephanie </a:t>
            </a:r>
            <a:endParaRPr dirty="0"/>
          </a:p>
        </p:txBody>
      </p:sp>
      <p:sp>
        <p:nvSpPr>
          <p:cNvPr id="305" name="Google Shape;305;g5b1035d0fe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71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b1035d0fe_0_12:notes"/>
          <p:cNvSpPr txBox="1">
            <a:spLocks noGrp="1"/>
          </p:cNvSpPr>
          <p:nvPr>
            <p:ph type="body" idx="1"/>
          </p:nvPr>
        </p:nvSpPr>
        <p:spPr>
          <a:xfrm>
            <a:off x="701675" y="4416425"/>
            <a:ext cx="5607000" cy="4183200"/>
          </a:xfrm>
          <a:prstGeom prst="rect">
            <a:avLst/>
          </a:prstGeom>
        </p:spPr>
        <p:txBody>
          <a:bodyPr spcFirstLastPara="1" wrap="square" lIns="93175" tIns="46575" rIns="93175" bIns="46575" anchor="t" anchorCtr="0">
            <a:noAutofit/>
          </a:bodyPr>
          <a:lstStyle/>
          <a:p>
            <a:r>
              <a:rPr lang="en-US" dirty="0">
                <a:cs typeface="Calibri"/>
              </a:rPr>
              <a:t>Stephanie</a:t>
            </a:r>
            <a:endParaRPr dirty="0"/>
          </a:p>
        </p:txBody>
      </p:sp>
      <p:sp>
        <p:nvSpPr>
          <p:cNvPr id="240" name="Google Shape;240;g5b1035d0fe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961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85416" y="269823"/>
            <a:ext cx="4922104" cy="6293537"/>
          </a:xfrm>
        </p:spPr>
        <p:txBody>
          <a:bodyPr>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461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396026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457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17"/>
          <p:cNvSpPr/>
          <p:nvPr/>
        </p:nvSpPr>
        <p:spPr>
          <a:xfrm>
            <a:off x="0" y="0"/>
            <a:ext cx="12192000" cy="2355850"/>
          </a:xfrm>
          <a:prstGeom prst="rect">
            <a:avLst/>
          </a:prstGeom>
          <a:solidFill>
            <a:schemeClr val="dk1"/>
          </a:solidFill>
          <a:ln>
            <a:noFill/>
          </a:ln>
          <a:effectLst>
            <a:outerShdw blurRad="228600" dist="63500" dir="5400000" algn="t"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7"/>
          <p:cNvPicPr preferRelativeResize="0"/>
          <p:nvPr/>
        </p:nvPicPr>
        <p:blipFill rotWithShape="1">
          <a:blip r:embed="rId2">
            <a:alphaModFix/>
          </a:blip>
          <a:srcRect/>
          <a:stretch/>
        </p:blipFill>
        <p:spPr>
          <a:xfrm rot="5400000">
            <a:off x="-12700" y="0"/>
            <a:ext cx="2354263" cy="2354263"/>
          </a:xfrm>
          <a:prstGeom prst="rect">
            <a:avLst/>
          </a:prstGeom>
          <a:noFill/>
          <a:ln>
            <a:noFill/>
          </a:ln>
        </p:spPr>
      </p:pic>
      <p:pic>
        <p:nvPicPr>
          <p:cNvPr id="18" name="Google Shape;18;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0263" y="6376988"/>
            <a:ext cx="344487" cy="344487"/>
          </a:xfrm>
          <a:prstGeom prst="rect">
            <a:avLst/>
          </a:prstGeom>
          <a:noFill/>
          <a:ln>
            <a:noFill/>
          </a:ln>
        </p:spPr>
      </p:pic>
      <p:sp>
        <p:nvSpPr>
          <p:cNvPr id="19" name="Google Shape;19;p17"/>
          <p:cNvSpPr txBox="1">
            <a:spLocks noGrp="1"/>
          </p:cNvSpPr>
          <p:nvPr>
            <p:ph type="title"/>
          </p:nvPr>
        </p:nvSpPr>
        <p:spPr>
          <a:xfrm>
            <a:off x="2560319" y="403412"/>
            <a:ext cx="8793479" cy="1685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325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p:nvSpPr>
        <p:spPr>
          <a:xfrm>
            <a:off x="0" y="0"/>
            <a:ext cx="12192000" cy="1685768"/>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0" y="153703"/>
            <a:ext cx="10058400" cy="1685768"/>
          </a:xfrm>
        </p:spPr>
        <p:txBody>
          <a:bodyPr anchor="ctr">
            <a:normAutofit/>
          </a:bodyPr>
          <a:lstStyle>
            <a:lvl1pPr algn="ctr">
              <a:defRPr sz="4000">
                <a:solidFill>
                  <a:schemeClr val="bg1"/>
                </a:solidFill>
              </a:defRPr>
            </a:lvl1pPr>
          </a:lstStyle>
          <a:p>
            <a:r>
              <a:rPr lang="en-US"/>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1993174"/>
            <a:ext cx="10058400" cy="37897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Master text styles (Remember to add alt text to all imported graphics and images.)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pPr/>
              <a:t>‹#›</a:t>
            </a:fld>
            <a:endParaRPr lang="en-US"/>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p:nvCxnSpPr>
        <p:spPr>
          <a:xfrm flipH="1">
            <a:off x="0" y="1685768"/>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7761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sccc.org/sites/default/files/Enrollment%20Management%20Worksheet.pdf" TargetMode="External"/><Relationship Id="rId2" Type="http://schemas.openxmlformats.org/officeDocument/2006/relationships/hyperlink" Target="https://asccc.org/sites/default/files/Guided%20Pathways%20Intersection%20with%20Enrollment%20Management%20v1.pdf" TargetMode="External"/><Relationship Id="rId1" Type="http://schemas.openxmlformats.org/officeDocument/2006/relationships/slideLayout" Target="../slideLayouts/slideLayout2.xml"/><Relationship Id="rId5" Type="http://schemas.openxmlformats.org/officeDocument/2006/relationships/hyperlink" Target="https://www.cccco.edu/-/media/CCCCO-Website/Reports/CCCCO_DEI_Report.pdf" TargetMode="External"/><Relationship Id="rId4" Type="http://schemas.openxmlformats.org/officeDocument/2006/relationships/hyperlink" Target="https://vision.foundationcc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br>
              <a:rPr lang="en-US" sz="3200" dirty="0"/>
            </a:br>
            <a:r>
              <a:rPr lang="en-US" sz="4000" dirty="0"/>
              <a:t>Guided Pathways, Data and Scheduling</a:t>
            </a:r>
            <a:br>
              <a:rPr lang="en-US" sz="3200" dirty="0"/>
            </a:br>
            <a:br>
              <a:rPr lang="en-US" sz="3200" dirty="0"/>
            </a:br>
            <a:br>
              <a:rPr lang="en-US" sz="3200" dirty="0"/>
            </a:br>
            <a:r>
              <a:rPr lang="en-US" sz="3200" dirty="0"/>
              <a:t>Stephanie Curry, ASCCC Curriculum Committee Chair</a:t>
            </a:r>
            <a:br>
              <a:rPr lang="en-US" sz="3200" dirty="0"/>
            </a:br>
            <a:r>
              <a:rPr lang="en-US" sz="3200" dirty="0"/>
              <a:t>Sarah Harris, ASCCC Curriculum Committee</a:t>
            </a:r>
            <a:br>
              <a:rPr lang="en-US" sz="3200" dirty="0"/>
            </a:br>
            <a:r>
              <a:rPr lang="en-US" sz="3200" dirty="0"/>
              <a:t>Eric Wada, ASCCC North Representative</a:t>
            </a:r>
          </a:p>
        </p:txBody>
      </p:sp>
    </p:spTree>
    <p:extLst>
      <p:ext uri="{BB962C8B-B14F-4D97-AF65-F5344CB8AC3E}">
        <p14:creationId xmlns:p14="http://schemas.microsoft.com/office/powerpoint/2010/main" val="330519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p:txBody>
          <a:bodyPr spcFirstLastPara="1" vert="horz" lIns="91425" tIns="45700" rIns="91425" bIns="45700" rtlCol="0" anchor="b" anchorCtr="0">
            <a:normAutofit/>
          </a:bodyPr>
          <a:lstStyle/>
          <a:p>
            <a:pPr>
              <a:spcBef>
                <a:spcPts val="0"/>
              </a:spcBef>
              <a:buClr>
                <a:schemeClr val="dk2"/>
              </a:buClr>
              <a:buSzPts val="4000"/>
            </a:pPr>
            <a:r>
              <a:rPr lang="en-US"/>
              <a:t>Guided Pathways: Program Mapping and Sequencing</a:t>
            </a:r>
          </a:p>
        </p:txBody>
      </p:sp>
      <p:sp>
        <p:nvSpPr>
          <p:cNvPr id="243" name="Google Shape;243;p34"/>
          <p:cNvSpPr txBox="1">
            <a:spLocks noGrp="1"/>
          </p:cNvSpPr>
          <p:nvPr>
            <p:ph sz="half" idx="1"/>
          </p:nvPr>
        </p:nvSpPr>
        <p:spPr/>
        <p:txBody>
          <a:bodyPr spcFirstLastPara="1" vert="horz" lIns="91425" tIns="45700" rIns="91425" bIns="45700" rtlCol="0" anchorCtr="0">
            <a:noAutofit/>
          </a:bodyPr>
          <a:lstStyle/>
          <a:p>
            <a:pPr marL="0" indent="0">
              <a:spcBef>
                <a:spcPts val="0"/>
              </a:spcBef>
              <a:spcAft>
                <a:spcPts val="600"/>
              </a:spcAft>
              <a:buClr>
                <a:schemeClr val="accent1"/>
              </a:buClr>
              <a:buSzPts val="2040"/>
              <a:buNone/>
            </a:pPr>
            <a:r>
              <a:rPr lang="en-US" sz="2400" b="1"/>
              <a:t>An academic program map</a:t>
            </a:r>
            <a:r>
              <a:rPr lang="en-US" sz="2400"/>
              <a:t> is a term-by-term sequence of courses required to complete a degree/certificate in a given time (typically two-years for an associate's degree).  A program map is intended to communicate to students the most efficient pathway that minimizes the time to degree and the courses they need to take to ensure a seamless completion or transfer. </a:t>
            </a:r>
          </a:p>
          <a:p>
            <a:pPr marL="0" indent="0">
              <a:spcBef>
                <a:spcPts val="0"/>
              </a:spcBef>
              <a:spcAft>
                <a:spcPts val="600"/>
              </a:spcAft>
              <a:buClr>
                <a:schemeClr val="accent1"/>
              </a:buClr>
              <a:buSzPts val="2040"/>
              <a:buNone/>
            </a:pPr>
            <a:endParaRPr lang="en-US" sz="2400"/>
          </a:p>
          <a:p>
            <a:pPr marL="0" indent="0">
              <a:spcBef>
                <a:spcPts val="0"/>
              </a:spcBef>
              <a:spcAft>
                <a:spcPts val="600"/>
              </a:spcAft>
              <a:buClr>
                <a:schemeClr val="accent1"/>
              </a:buClr>
              <a:buSzPts val="2040"/>
              <a:buNone/>
            </a:pPr>
            <a:r>
              <a:rPr lang="en-US" sz="2400" b="1"/>
              <a:t>Sequencing </a:t>
            </a:r>
            <a:r>
              <a:rPr lang="en-US" sz="2400"/>
              <a:t>degree/ certificate requirements is part of the new program submission process for COCI. As part of the mapping process, </a:t>
            </a:r>
            <a:r>
              <a:rPr lang="en-US" sz="2400" b="1"/>
              <a:t>course sequencing</a:t>
            </a:r>
            <a:r>
              <a:rPr lang="en-US" sz="2400"/>
              <a:t> is a process whereby discipline faculty, working with counseling faculty and other stakeholders, identify which courses should be taken and in what order. </a:t>
            </a:r>
          </a:p>
        </p:txBody>
      </p:sp>
      <p:sp>
        <p:nvSpPr>
          <p:cNvPr id="120" name="Slide Number Placeholder 3">
            <a:extLst>
              <a:ext uri="{FF2B5EF4-FFF2-40B4-BE49-F238E27FC236}">
                <a16:creationId xmlns:a16="http://schemas.microsoft.com/office/drawing/2014/main" id="{0F1F9CCA-6D11-4D21-880D-BCEDA82901E5}"/>
              </a:ext>
            </a:extLst>
          </p:cNvPr>
          <p:cNvSpPr>
            <a:spLocks noGrp="1"/>
          </p:cNvSpPr>
          <p:nvPr>
            <p:ph type="sldNum" sz="quarter" idx="10"/>
          </p:nvPr>
        </p:nvSpPr>
        <p:spPr/>
        <p:txBody>
          <a:bodyPr/>
          <a:lstStyle/>
          <a:p>
            <a:pPr>
              <a:spcAft>
                <a:spcPts val="600"/>
              </a:spcAft>
            </a:pPr>
            <a:fld id="{492D8F1A-69A8-9242-9469-8400121D240A}" type="slidenum">
              <a:rPr lang="en-US" smtClean="0"/>
              <a:pPr>
                <a:spcAft>
                  <a:spcPts val="600"/>
                </a:spcAft>
              </a:pPr>
              <a:t>10</a:t>
            </a:fld>
            <a:endParaRPr lang="en-US"/>
          </a:p>
        </p:txBody>
      </p:sp>
    </p:spTree>
    <p:extLst>
      <p:ext uri="{BB962C8B-B14F-4D97-AF65-F5344CB8AC3E}">
        <p14:creationId xmlns:p14="http://schemas.microsoft.com/office/powerpoint/2010/main" val="302872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Title 1">
            <a:extLst>
              <a:ext uri="{FF2B5EF4-FFF2-40B4-BE49-F238E27FC236}">
                <a16:creationId xmlns:a16="http://schemas.microsoft.com/office/drawing/2014/main" id="{03F2D2F8-F58D-E544-AB5E-C1B373946DE5}"/>
              </a:ext>
            </a:extLst>
          </p:cNvPr>
          <p:cNvSpPr>
            <a:spLocks noGrp="1"/>
          </p:cNvSpPr>
          <p:nvPr>
            <p:ph type="title"/>
          </p:nvPr>
        </p:nvSpPr>
        <p:spPr/>
        <p:txBody>
          <a:bodyPr>
            <a:normAutofit/>
          </a:bodyPr>
          <a:lstStyle/>
          <a:p>
            <a:r>
              <a:rPr lang="en-US"/>
              <a:t>Reedley College Map Examples</a:t>
            </a:r>
          </a:p>
        </p:txBody>
      </p:sp>
      <p:pic>
        <p:nvPicPr>
          <p:cNvPr id="9" name="Content Placeholder 8" descr="Reedley College guide to program map development&#10;">
            <a:extLst>
              <a:ext uri="{FF2B5EF4-FFF2-40B4-BE49-F238E27FC236}">
                <a16:creationId xmlns:a16="http://schemas.microsoft.com/office/drawing/2014/main" id="{C91F0D09-E2B1-A749-48BE-424C6D7F8D5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2042824" y="1798638"/>
            <a:ext cx="3393064" cy="4391025"/>
          </a:xfrm>
          <a:ln>
            <a:solidFill>
              <a:schemeClr val="tx2"/>
            </a:solidFill>
          </a:ln>
        </p:spPr>
      </p:pic>
      <p:pic>
        <p:nvPicPr>
          <p:cNvPr id="11" name="Content Placeholder 10" descr="Reedley College program map for Biology">
            <a:extLst>
              <a:ext uri="{FF2B5EF4-FFF2-40B4-BE49-F238E27FC236}">
                <a16:creationId xmlns:a16="http://schemas.microsoft.com/office/drawing/2014/main" id="{E1628286-3292-0BC0-9782-B2A34E6EE438}"/>
              </a:ext>
            </a:extLst>
          </p:cNvPr>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7166480" y="1798638"/>
            <a:ext cx="3393064" cy="4391025"/>
          </a:xfrm>
          <a:ln>
            <a:solidFill>
              <a:schemeClr val="tx2"/>
            </a:solidFill>
          </a:ln>
        </p:spPr>
      </p:pic>
    </p:spTree>
    <p:extLst>
      <p:ext uri="{BB962C8B-B14F-4D97-AF65-F5344CB8AC3E}">
        <p14:creationId xmlns:p14="http://schemas.microsoft.com/office/powerpoint/2010/main" val="14161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1277650" y="365125"/>
            <a:ext cx="10046043" cy="1325563"/>
          </a:xfrm>
        </p:spPr>
        <p:txBody>
          <a:bodyPr spcFirstLastPara="1" vert="horz" lIns="91425" tIns="45700" rIns="91425" bIns="45700" rtlCol="0" anchor="b" anchorCtr="0">
            <a:normAutofit/>
          </a:bodyPr>
          <a:lstStyle/>
          <a:p>
            <a:pPr>
              <a:spcBef>
                <a:spcPts val="0"/>
              </a:spcBef>
            </a:pPr>
            <a:r>
              <a:rPr lang="en-US"/>
              <a:t>Why does a course belong in a specific semester?</a:t>
            </a:r>
          </a:p>
        </p:txBody>
      </p:sp>
      <p:sp>
        <p:nvSpPr>
          <p:cNvPr id="278" name="Google Shape;278;p38"/>
          <p:cNvSpPr txBox="1">
            <a:spLocks noGrp="1"/>
          </p:cNvSpPr>
          <p:nvPr>
            <p:ph sz="half" idx="1"/>
          </p:nvPr>
        </p:nvSpPr>
        <p:spPr>
          <a:xfrm>
            <a:off x="1277650" y="1798320"/>
            <a:ext cx="10058400" cy="4351338"/>
          </a:xfrm>
        </p:spPr>
        <p:txBody>
          <a:bodyPr spcFirstLastPara="1" vert="horz" lIns="91425" tIns="45700" rIns="91425" bIns="45700" rtlCol="0" anchorCtr="0">
            <a:normAutofit/>
          </a:bodyPr>
          <a:lstStyle/>
          <a:p>
            <a:pPr marL="457200" indent="-325755">
              <a:spcBef>
                <a:spcPts val="360"/>
              </a:spcBef>
              <a:buSzPts val="1530"/>
            </a:pPr>
            <a:r>
              <a:rPr lang="en-US"/>
              <a:t>Is the course a prerequisite for other courses?</a:t>
            </a:r>
          </a:p>
          <a:p>
            <a:pPr marL="457200" indent="-325755">
              <a:spcBef>
                <a:spcPts val="0"/>
              </a:spcBef>
              <a:buSzPts val="1530"/>
            </a:pPr>
            <a:r>
              <a:rPr lang="en-US"/>
              <a:t>Does the course rigor require preparation?</a:t>
            </a:r>
          </a:p>
          <a:p>
            <a:pPr marL="457200" indent="-325755">
              <a:spcBef>
                <a:spcPts val="0"/>
              </a:spcBef>
              <a:buSzPts val="1530"/>
            </a:pPr>
            <a:r>
              <a:rPr lang="en-US"/>
              <a:t>Does the course represent a milestone in student progress?</a:t>
            </a:r>
          </a:p>
          <a:p>
            <a:pPr marL="457200" indent="-325755">
              <a:spcBef>
                <a:spcPts val="0"/>
              </a:spcBef>
              <a:buSzPts val="1530"/>
            </a:pPr>
            <a:r>
              <a:rPr lang="en-US"/>
              <a:t>Can students use the course to pursue other majors within a meta major if they change major?</a:t>
            </a:r>
          </a:p>
          <a:p>
            <a:pPr marL="457200" indent="-325755">
              <a:spcBef>
                <a:spcPts val="0"/>
              </a:spcBef>
              <a:buSzPts val="1530"/>
            </a:pPr>
            <a:r>
              <a:rPr lang="en-US"/>
              <a:t>Is the course a hook course meant to engage student interest or vet suitability?</a:t>
            </a:r>
          </a:p>
          <a:p>
            <a:pPr marL="457200" indent="-325755">
              <a:spcBef>
                <a:spcPts val="0"/>
              </a:spcBef>
              <a:buSzPts val="1530"/>
            </a:pPr>
            <a:r>
              <a:rPr lang="en-US"/>
              <a:t>Does the course provide an important contribution to campus equity initiatives?</a:t>
            </a:r>
          </a:p>
          <a:p>
            <a:pPr marL="457200" indent="-325755">
              <a:spcBef>
                <a:spcPts val="0"/>
              </a:spcBef>
              <a:buSzPts val="1530"/>
            </a:pPr>
            <a:r>
              <a:rPr lang="en-US"/>
              <a:t>How does the timing/sequencing of the course address equity gaps?</a:t>
            </a:r>
          </a:p>
        </p:txBody>
      </p:sp>
      <p:sp>
        <p:nvSpPr>
          <p:cNvPr id="279" name="Google Shape;279;p38" hidden="1"/>
          <p:cNvSpPr txBox="1">
            <a:spLocks noGrp="1"/>
          </p:cNvSpPr>
          <p:nvPr>
            <p:ph type="sldNum" sz="quarter" idx="4294967295"/>
          </p:nvPr>
        </p:nvSpPr>
        <p:spPr>
          <a:xfrm>
            <a:off x="9144000" y="19050"/>
            <a:ext cx="1066800" cy="328500"/>
          </a:xfrm>
          <a:prstGeom prst="rect">
            <a:avLst/>
          </a:prstGeom>
        </p:spPr>
        <p:txBody>
          <a:bodyPr spcFirstLastPara="1" vert="horz" wrap="square" lIns="91425" tIns="45700" rIns="91425" bIns="45700" rtlCol="0" anchor="ctr" anchorCtr="0">
            <a:noAutofit/>
          </a:bodyPr>
          <a:lstStyle/>
          <a:p>
            <a:pPr algn="l">
              <a:spcAft>
                <a:spcPts val="600"/>
              </a:spcAft>
              <a:buClr>
                <a:srgbClr val="FFFFFF"/>
              </a:buClr>
              <a:buSzPts val="1400"/>
            </a:pPr>
            <a:fld id="{00000000-1234-1234-1234-123412341234}" type="slidenum">
              <a:rPr lang="en-US"/>
              <a:pPr algn="l">
                <a:spcAft>
                  <a:spcPts val="600"/>
                </a:spcAft>
                <a:buClr>
                  <a:srgbClr val="FFFFFF"/>
                </a:buClr>
                <a:buSzPts val="1400"/>
              </a:pPr>
              <a:t>12</a:t>
            </a:fld>
            <a:endParaRPr lang="en-US"/>
          </a:p>
        </p:txBody>
      </p:sp>
    </p:spTree>
    <p:extLst>
      <p:ext uri="{BB962C8B-B14F-4D97-AF65-F5344CB8AC3E}">
        <p14:creationId xmlns:p14="http://schemas.microsoft.com/office/powerpoint/2010/main" val="289214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AA60-232D-B3B7-F886-54EBABE7EC7A}"/>
              </a:ext>
            </a:extLst>
          </p:cNvPr>
          <p:cNvSpPr>
            <a:spLocks noGrp="1"/>
          </p:cNvSpPr>
          <p:nvPr>
            <p:ph type="title"/>
          </p:nvPr>
        </p:nvSpPr>
        <p:spPr/>
        <p:txBody>
          <a:bodyPr/>
          <a:lstStyle/>
          <a:p>
            <a:r>
              <a:rPr lang="en-US"/>
              <a:t>Building the Schedule</a:t>
            </a:r>
          </a:p>
        </p:txBody>
      </p:sp>
      <p:sp>
        <p:nvSpPr>
          <p:cNvPr id="4" name="Text Placeholder 3">
            <a:extLst>
              <a:ext uri="{FF2B5EF4-FFF2-40B4-BE49-F238E27FC236}">
                <a16:creationId xmlns:a16="http://schemas.microsoft.com/office/drawing/2014/main" id="{205F3A11-B86E-CA5C-915D-49A8110B8D6F}"/>
              </a:ext>
            </a:extLst>
          </p:cNvPr>
          <p:cNvSpPr>
            <a:spLocks noGrp="1"/>
          </p:cNvSpPr>
          <p:nvPr>
            <p:ph type="body" sz="half" idx="2"/>
          </p:nvPr>
        </p:nvSpPr>
        <p:spPr/>
        <p:txBody>
          <a:bodyPr/>
          <a:lstStyle/>
          <a:p>
            <a:r>
              <a:rPr lang="en-US"/>
              <a:t>How are scheduling decisions made?</a:t>
            </a:r>
          </a:p>
        </p:txBody>
      </p:sp>
      <p:pic>
        <p:nvPicPr>
          <p:cNvPr id="7" name="Content Placeholder 6" descr="Silhouette of a construction site">
            <a:extLst>
              <a:ext uri="{FF2B5EF4-FFF2-40B4-BE49-F238E27FC236}">
                <a16:creationId xmlns:a16="http://schemas.microsoft.com/office/drawing/2014/main" id="{B9CABA60-445B-AF11-9378-18762870370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60863" y="1515812"/>
            <a:ext cx="6672262" cy="4447088"/>
          </a:xfrm>
        </p:spPr>
      </p:pic>
      <p:sp>
        <p:nvSpPr>
          <p:cNvPr id="5" name="Slide Number Placeholder 4">
            <a:extLst>
              <a:ext uri="{FF2B5EF4-FFF2-40B4-BE49-F238E27FC236}">
                <a16:creationId xmlns:a16="http://schemas.microsoft.com/office/drawing/2014/main" id="{F614FF25-3524-21CA-2CD8-74064CD67DAD}"/>
              </a:ext>
            </a:extLst>
          </p:cNvPr>
          <p:cNvSpPr>
            <a:spLocks noGrp="1"/>
          </p:cNvSpPr>
          <p:nvPr>
            <p:ph type="sldNum" sz="quarter" idx="10"/>
          </p:nvPr>
        </p:nvSpPr>
        <p:spPr/>
        <p:txBody>
          <a:bodyPr/>
          <a:lstStyle/>
          <a:p>
            <a:pPr>
              <a:defRPr/>
            </a:pPr>
            <a:fld id="{D8EA18C6-28F1-3B47-AF4F-AD518E9A6B5A}" type="slidenum">
              <a:rPr lang="en-US" altLang="en-US" smtClean="0"/>
              <a:pPr>
                <a:defRPr/>
              </a:pPr>
              <a:t>13</a:t>
            </a:fld>
            <a:endParaRPr lang="en-US" altLang="en-US"/>
          </a:p>
        </p:txBody>
      </p:sp>
    </p:spTree>
    <p:extLst>
      <p:ext uri="{BB962C8B-B14F-4D97-AF65-F5344CB8AC3E}">
        <p14:creationId xmlns:p14="http://schemas.microsoft.com/office/powerpoint/2010/main" val="46540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None/>
            </a:pPr>
            <a:r>
              <a:rPr lang="en-US" dirty="0"/>
              <a:t>Scheduling Basics: Know Your Stuff</a:t>
            </a:r>
            <a:endParaRPr dirty="0"/>
          </a:p>
        </p:txBody>
      </p:sp>
      <p:sp>
        <p:nvSpPr>
          <p:cNvPr id="101" name="Google Shape;101;p8"/>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a:t>Multi-variable (days, times, locations, modality, …)</a:t>
            </a:r>
            <a:endParaRPr/>
          </a:p>
          <a:p>
            <a:pPr marL="342900" lvl="0" indent="-342900" algn="l" rtl="0">
              <a:lnSpc>
                <a:spcPct val="90000"/>
              </a:lnSpc>
              <a:spcBef>
                <a:spcPts val="1000"/>
              </a:spcBef>
              <a:spcAft>
                <a:spcPts val="0"/>
              </a:spcAft>
              <a:buClr>
                <a:srgbClr val="404040"/>
              </a:buClr>
              <a:buSzPts val="2400"/>
              <a:buFont typeface="Arial"/>
              <a:buChar char="●"/>
            </a:pPr>
            <a:r>
              <a:rPr lang="en-US"/>
              <a:t>Connection to Program maps</a:t>
            </a:r>
            <a:endParaRPr/>
          </a:p>
          <a:p>
            <a:pPr marL="1028700" lvl="1" indent="-342900" algn="l" rtl="0">
              <a:lnSpc>
                <a:spcPct val="90000"/>
              </a:lnSpc>
              <a:spcBef>
                <a:spcPts val="500"/>
              </a:spcBef>
              <a:spcAft>
                <a:spcPts val="0"/>
              </a:spcAft>
              <a:buClr>
                <a:srgbClr val="404040"/>
              </a:buClr>
              <a:buSzPts val="2400"/>
              <a:buChar char="○"/>
            </a:pPr>
            <a:r>
              <a:rPr lang="en-US"/>
              <a:t>Are students able to follow the maps based on the schedule?</a:t>
            </a:r>
          </a:p>
          <a:p>
            <a:pPr marL="1028700" lvl="1" indent="-342900" algn="l" rtl="0">
              <a:lnSpc>
                <a:spcPct val="90000"/>
              </a:lnSpc>
              <a:spcBef>
                <a:spcPts val="500"/>
              </a:spcBef>
              <a:spcAft>
                <a:spcPts val="0"/>
              </a:spcAft>
              <a:buClr>
                <a:srgbClr val="404040"/>
              </a:buClr>
              <a:buSzPts val="2400"/>
              <a:buChar char="○"/>
            </a:pPr>
            <a:r>
              <a:rPr lang="en-US"/>
              <a:t>Are these maps accessible to students?</a:t>
            </a:r>
            <a:endParaRPr/>
          </a:p>
          <a:p>
            <a:pPr marL="1028700" lvl="1" indent="-342900">
              <a:spcAft>
                <a:spcPts val="0"/>
              </a:spcAft>
              <a:buClr>
                <a:srgbClr val="404040"/>
              </a:buClr>
              <a:buSzPts val="2400"/>
              <a:buFont typeface="Arial" panose="020B0604020202020204" pitchFamily="34" charset="0"/>
              <a:buChar char="○"/>
            </a:pPr>
            <a:r>
              <a:rPr lang="en-US">
                <a:cs typeface="Gill Sans"/>
              </a:rPr>
              <a:t>Are there maps to meet diverse student needs?  (part time, evening)</a:t>
            </a:r>
          </a:p>
          <a:p>
            <a:pPr marL="342900" lvl="0" indent="-342900" algn="l" rtl="0">
              <a:lnSpc>
                <a:spcPct val="90000"/>
              </a:lnSpc>
              <a:spcBef>
                <a:spcPts val="1000"/>
              </a:spcBef>
              <a:spcAft>
                <a:spcPts val="0"/>
              </a:spcAft>
              <a:buClr>
                <a:srgbClr val="404040"/>
              </a:buClr>
              <a:buSzPts val="2400"/>
              <a:buFont typeface="Arial"/>
              <a:buChar char="●"/>
            </a:pPr>
            <a:r>
              <a:rPr lang="en-US"/>
              <a:t>Know the connections between courses and programs</a:t>
            </a:r>
            <a:endParaRPr/>
          </a:p>
          <a:p>
            <a:pPr marL="1028700" lvl="1" indent="-342900" algn="l" rtl="0">
              <a:lnSpc>
                <a:spcPct val="90000"/>
              </a:lnSpc>
              <a:spcBef>
                <a:spcPts val="500"/>
              </a:spcBef>
              <a:spcAft>
                <a:spcPts val="0"/>
              </a:spcAft>
              <a:buClr>
                <a:srgbClr val="404040"/>
              </a:buClr>
              <a:buSzPts val="2400"/>
              <a:buChar char="○"/>
            </a:pPr>
            <a:r>
              <a:rPr lang="en-US"/>
              <a:t>Prerequisites, sequences, and more!</a:t>
            </a:r>
            <a:endParaRPr/>
          </a:p>
          <a:p>
            <a:pPr marL="342900" lvl="0" indent="-342900" algn="l" rtl="0">
              <a:lnSpc>
                <a:spcPct val="90000"/>
              </a:lnSpc>
              <a:spcBef>
                <a:spcPts val="1000"/>
              </a:spcBef>
              <a:spcAft>
                <a:spcPts val="0"/>
              </a:spcAft>
              <a:buClr>
                <a:srgbClr val="404040"/>
              </a:buClr>
              <a:buSzPts val="2400"/>
              <a:buFont typeface="Arial"/>
              <a:buChar char="●"/>
            </a:pPr>
            <a:r>
              <a:rPr lang="en-US"/>
              <a:t>Realities</a:t>
            </a:r>
            <a:endParaRPr/>
          </a:p>
          <a:p>
            <a:pPr marL="1028700" lvl="1" indent="-342900" algn="l" rtl="0">
              <a:lnSpc>
                <a:spcPct val="90000"/>
              </a:lnSpc>
              <a:spcBef>
                <a:spcPts val="500"/>
              </a:spcBef>
              <a:spcAft>
                <a:spcPts val="0"/>
              </a:spcAft>
              <a:buClr>
                <a:srgbClr val="404040"/>
              </a:buClr>
              <a:buSzPts val="2400"/>
              <a:buChar char="○"/>
            </a:pPr>
            <a:r>
              <a:rPr lang="en-US"/>
              <a:t>Limited classrooms</a:t>
            </a:r>
            <a:endParaRPr/>
          </a:p>
          <a:p>
            <a:pPr marL="1028700" lvl="1" indent="-342900" algn="l" rtl="0">
              <a:lnSpc>
                <a:spcPct val="90000"/>
              </a:lnSpc>
              <a:spcBef>
                <a:spcPts val="500"/>
              </a:spcBef>
              <a:spcAft>
                <a:spcPts val="0"/>
              </a:spcAft>
              <a:buClr>
                <a:srgbClr val="404040"/>
              </a:buClr>
              <a:buSzPts val="2400"/>
              <a:buChar char="○"/>
            </a:pPr>
            <a:r>
              <a:rPr lang="en-US"/>
              <a:t>Student preferences for modality</a:t>
            </a:r>
            <a:endParaRPr/>
          </a:p>
          <a:p>
            <a:pPr marL="1028700" lvl="1" indent="-342900" algn="l" rtl="0">
              <a:lnSpc>
                <a:spcPct val="90000"/>
              </a:lnSpc>
              <a:spcBef>
                <a:spcPts val="500"/>
              </a:spcBef>
              <a:spcAft>
                <a:spcPts val="0"/>
              </a:spcAft>
              <a:buClr>
                <a:srgbClr val="404040"/>
              </a:buClr>
              <a:buSzPts val="2400"/>
              <a:buChar char="○"/>
            </a:pPr>
            <a:r>
              <a:rPr lang="en-US"/>
              <a:t>Budget constraints</a:t>
            </a:r>
            <a:endParaRPr/>
          </a:p>
          <a:p>
            <a:pPr marL="1028700" lvl="1" indent="-190500" algn="l" rtl="0">
              <a:lnSpc>
                <a:spcPct val="90000"/>
              </a:lnSpc>
              <a:spcBef>
                <a:spcPts val="500"/>
              </a:spcBef>
              <a:spcAft>
                <a:spcPts val="0"/>
              </a:spcAft>
              <a:buClr>
                <a:srgbClr val="404040"/>
              </a:buClr>
              <a:buSzPts val="2400"/>
              <a:buNone/>
            </a:pPr>
            <a:endParaRPr/>
          </a:p>
          <a:p>
            <a:pPr marL="342900" lvl="0" indent="-342900" algn="l" rtl="0">
              <a:lnSpc>
                <a:spcPct val="90000"/>
              </a:lnSpc>
              <a:spcBef>
                <a:spcPts val="1000"/>
              </a:spcBef>
              <a:spcAft>
                <a:spcPts val="0"/>
              </a:spcAft>
              <a:buClr>
                <a:srgbClr val="404040"/>
              </a:buClr>
              <a:buSzPts val="2400"/>
              <a:buNone/>
            </a:pPr>
            <a:endParaRPr/>
          </a:p>
          <a:p>
            <a:pPr marL="342900" lvl="0" indent="-190500" algn="l" rtl="0">
              <a:lnSpc>
                <a:spcPct val="90000"/>
              </a:lnSpc>
              <a:spcBef>
                <a:spcPts val="1000"/>
              </a:spcBef>
              <a:spcAft>
                <a:spcPts val="0"/>
              </a:spcAft>
              <a:buClr>
                <a:srgbClr val="404040"/>
              </a:buClr>
              <a:buSzPts val="2400"/>
              <a:buFont typeface="Arial"/>
              <a:buNone/>
            </a:pPr>
            <a:endParaRPr/>
          </a:p>
        </p:txBody>
      </p:sp>
      <p:sp>
        <p:nvSpPr>
          <p:cNvPr id="102" name="Google Shape;102;p8"/>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7F7F7F"/>
              </a:solidFill>
              <a:effectLst/>
              <a:uLnTx/>
              <a:uFillTx/>
              <a:latin typeface="Arial"/>
              <a:cs typeface="Arial"/>
              <a:sym typeface="Arial"/>
            </a:endParaRPr>
          </a:p>
        </p:txBody>
      </p:sp>
    </p:spTree>
    <p:extLst>
      <p:ext uri="{BB962C8B-B14F-4D97-AF65-F5344CB8AC3E}">
        <p14:creationId xmlns:p14="http://schemas.microsoft.com/office/powerpoint/2010/main" val="402965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B605-E261-A6C0-F7FC-A460B09E14FA}"/>
              </a:ext>
            </a:extLst>
          </p:cNvPr>
          <p:cNvSpPr>
            <a:spLocks noGrp="1"/>
          </p:cNvSpPr>
          <p:nvPr>
            <p:ph type="title"/>
          </p:nvPr>
        </p:nvSpPr>
        <p:spPr/>
        <p:txBody>
          <a:bodyPr/>
          <a:lstStyle/>
          <a:p>
            <a:r>
              <a:rPr lang="en-US" dirty="0"/>
              <a:t>Scheduling Start to Finish: Curriculum</a:t>
            </a:r>
          </a:p>
        </p:txBody>
      </p:sp>
      <p:sp>
        <p:nvSpPr>
          <p:cNvPr id="3" name="Content Placeholder 2">
            <a:extLst>
              <a:ext uri="{FF2B5EF4-FFF2-40B4-BE49-F238E27FC236}">
                <a16:creationId xmlns:a16="http://schemas.microsoft.com/office/drawing/2014/main" id="{467D32E1-B520-B96D-EAB4-E7A0A6E1308B}"/>
              </a:ext>
            </a:extLst>
          </p:cNvPr>
          <p:cNvSpPr>
            <a:spLocks noGrp="1"/>
          </p:cNvSpPr>
          <p:nvPr>
            <p:ph sz="half" idx="1"/>
          </p:nvPr>
        </p:nvSpPr>
        <p:spPr/>
        <p:txBody>
          <a:bodyPr/>
          <a:lstStyle/>
          <a:p>
            <a:r>
              <a:rPr lang="en-US" dirty="0"/>
              <a:t>Scheduling starts with the curriculum process – this is faculty led and initiated </a:t>
            </a:r>
          </a:p>
          <a:p>
            <a:r>
              <a:rPr lang="en-US" dirty="0"/>
              <a:t>Courses must be fully approved and chaptered (in CO inventory with control number) prior to scheduling</a:t>
            </a:r>
          </a:p>
          <a:p>
            <a:r>
              <a:rPr lang="en-US" dirty="0"/>
              <a:t>Specific info must be available to students prior to registration – at most colleges, this means a course must be listed in the college catalog</a:t>
            </a:r>
          </a:p>
          <a:p>
            <a:r>
              <a:rPr lang="en-US" dirty="0"/>
              <a:t>If a course is intended for UC transfer, C-ID, or transfer GE the approvals are not retroactive—courses should not be scheduled prior to these approvals</a:t>
            </a:r>
          </a:p>
          <a:p>
            <a:r>
              <a:rPr lang="en-US" dirty="0"/>
              <a:t>Once all this is complete a scheduling process can begin! </a:t>
            </a:r>
          </a:p>
          <a:p>
            <a:r>
              <a:rPr lang="en-US" dirty="0"/>
              <a:t>Scheduling itself is often negotiated-–the process is specific to each college</a:t>
            </a:r>
          </a:p>
          <a:p>
            <a:endParaRPr lang="en-US" dirty="0"/>
          </a:p>
        </p:txBody>
      </p:sp>
      <p:sp>
        <p:nvSpPr>
          <p:cNvPr id="4" name="Slide Number Placeholder 3">
            <a:extLst>
              <a:ext uri="{FF2B5EF4-FFF2-40B4-BE49-F238E27FC236}">
                <a16:creationId xmlns:a16="http://schemas.microsoft.com/office/drawing/2014/main" id="{014846EE-1467-7246-138C-EC630800F59F}"/>
              </a:ext>
            </a:extLst>
          </p:cNvPr>
          <p:cNvSpPr>
            <a:spLocks noGrp="1"/>
          </p:cNvSpPr>
          <p:nvPr>
            <p:ph type="sldNum" sz="quarter" idx="10"/>
          </p:nvPr>
        </p:nvSpPr>
        <p:spPr/>
        <p:txBody>
          <a:bodyPr/>
          <a:lstStyle/>
          <a:p>
            <a:pPr>
              <a:defRPr/>
            </a:pPr>
            <a:fld id="{576C9E23-81DC-524C-9AAF-31FE3F6CAB57}" type="slidenum">
              <a:rPr lang="en-US" altLang="en-US" smtClean="0"/>
              <a:pPr>
                <a:defRPr/>
              </a:pPr>
              <a:t>15</a:t>
            </a:fld>
            <a:endParaRPr lang="en-US" altLang="en-US"/>
          </a:p>
        </p:txBody>
      </p:sp>
    </p:spTree>
    <p:extLst>
      <p:ext uri="{BB962C8B-B14F-4D97-AF65-F5344CB8AC3E}">
        <p14:creationId xmlns:p14="http://schemas.microsoft.com/office/powerpoint/2010/main" val="232481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None/>
            </a:pPr>
            <a:r>
              <a:rPr lang="en-US" dirty="0"/>
              <a:t>Scheduling Basics: STEM Example</a:t>
            </a:r>
            <a:endParaRPr dirty="0"/>
          </a:p>
        </p:txBody>
      </p:sp>
      <p:sp>
        <p:nvSpPr>
          <p:cNvPr id="108" name="Google Shape;108;p9"/>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dirty="0"/>
              <a:t>STEM students largely take a similar set of core courses</a:t>
            </a:r>
            <a:endParaRPr dirty="0"/>
          </a:p>
          <a:p>
            <a:pPr marL="1028700" lvl="1" indent="-342900" algn="l" rtl="0">
              <a:lnSpc>
                <a:spcPct val="90000"/>
              </a:lnSpc>
              <a:spcBef>
                <a:spcPts val="500"/>
              </a:spcBef>
              <a:spcAft>
                <a:spcPts val="0"/>
              </a:spcAft>
              <a:buClr>
                <a:srgbClr val="404040"/>
              </a:buClr>
              <a:buSzPts val="2400"/>
              <a:buChar char="○"/>
            </a:pPr>
            <a:r>
              <a:rPr lang="en-US" dirty="0"/>
              <a:t>Many of which are sequences</a:t>
            </a:r>
            <a:endParaRPr dirty="0"/>
          </a:p>
          <a:p>
            <a:pPr marL="1028700" lvl="1" indent="-342900" algn="l" rtl="0">
              <a:lnSpc>
                <a:spcPct val="90000"/>
              </a:lnSpc>
              <a:spcBef>
                <a:spcPts val="500"/>
              </a:spcBef>
              <a:spcAft>
                <a:spcPts val="0"/>
              </a:spcAft>
              <a:buClr>
                <a:srgbClr val="404040"/>
              </a:buClr>
              <a:buSzPts val="2400"/>
              <a:buChar char="○"/>
            </a:pPr>
            <a:r>
              <a:rPr lang="en-US" dirty="0"/>
              <a:t>Many also involve laboratories</a:t>
            </a:r>
            <a:endParaRPr dirty="0"/>
          </a:p>
          <a:p>
            <a:pPr marL="1485900" lvl="2" indent="-342900" algn="l" rtl="0">
              <a:lnSpc>
                <a:spcPct val="90000"/>
              </a:lnSpc>
              <a:spcBef>
                <a:spcPts val="500"/>
              </a:spcBef>
              <a:spcAft>
                <a:spcPts val="0"/>
              </a:spcAft>
              <a:buClr>
                <a:srgbClr val="404040"/>
              </a:buClr>
              <a:buSzPts val="2000"/>
              <a:buChar char="■"/>
            </a:pPr>
            <a:r>
              <a:rPr lang="en-US" dirty="0"/>
              <a:t>Are lecture and lab schedules student friendly?</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For example, Engineering</a:t>
            </a:r>
            <a:endParaRPr dirty="0"/>
          </a:p>
          <a:p>
            <a:pPr marL="1028700" lvl="1" indent="-342900" algn="l" rtl="0">
              <a:lnSpc>
                <a:spcPct val="90000"/>
              </a:lnSpc>
              <a:spcBef>
                <a:spcPts val="500"/>
              </a:spcBef>
              <a:spcAft>
                <a:spcPts val="0"/>
              </a:spcAft>
              <a:buClr>
                <a:srgbClr val="404040"/>
              </a:buClr>
              <a:buSzPts val="2400"/>
              <a:buChar char="○"/>
            </a:pPr>
            <a:r>
              <a:rPr lang="en-US" dirty="0"/>
              <a:t>Calculus, Physics, Statics (&amp; Chemistry!)</a:t>
            </a:r>
            <a:endParaRPr dirty="0"/>
          </a:p>
          <a:p>
            <a:pPr marL="1028700" lvl="1" indent="-342900">
              <a:spcAft>
                <a:spcPts val="0"/>
              </a:spcAft>
              <a:buClr>
                <a:srgbClr val="404040"/>
              </a:buClr>
              <a:buSzPts val="2400"/>
              <a:buChar char="○"/>
            </a:pPr>
            <a:r>
              <a:rPr lang="en-US" dirty="0">
                <a:cs typeface="Gill Sans"/>
              </a:rPr>
              <a:t>Avoid courses scheduled at same time if one is a prerequisite for the other, for example</a:t>
            </a:r>
          </a:p>
          <a:p>
            <a:pPr marL="571500" indent="-342900">
              <a:spcAft>
                <a:spcPts val="0"/>
              </a:spcAft>
              <a:buClr>
                <a:srgbClr val="404040"/>
              </a:buClr>
              <a:buSzPts val="2400"/>
            </a:pPr>
            <a:r>
              <a:rPr lang="en-US" dirty="0">
                <a:cs typeface="Gill Sans"/>
              </a:rPr>
              <a:t>Also consider student needs in STEM disciplines:</a:t>
            </a:r>
          </a:p>
          <a:p>
            <a:pPr marL="1028700" lvl="1" indent="-342900">
              <a:spcAft>
                <a:spcPts val="0"/>
              </a:spcAft>
              <a:buClr>
                <a:srgbClr val="404040"/>
              </a:buClr>
              <a:buSzPts val="2400"/>
              <a:buChar char="○"/>
            </a:pPr>
            <a:r>
              <a:rPr lang="en-US" dirty="0">
                <a:cs typeface="Gill Sans"/>
              </a:rPr>
              <a:t>Transfer often prioritizes completion of lower-division prep rather than AS/certificate completion.</a:t>
            </a:r>
          </a:p>
          <a:p>
            <a:pPr marL="1028700" lvl="1" indent="-342900">
              <a:spcAft>
                <a:spcPts val="0"/>
              </a:spcAft>
              <a:buClr>
                <a:srgbClr val="404040"/>
              </a:buClr>
              <a:buSzPts val="2400"/>
              <a:buChar char="○"/>
            </a:pPr>
            <a:r>
              <a:rPr lang="en-US" dirty="0">
                <a:cs typeface="Gill Sans"/>
              </a:rPr>
              <a:t>GE units can (and often should) be completed post-transfer.</a:t>
            </a:r>
          </a:p>
        </p:txBody>
      </p:sp>
      <p:sp>
        <p:nvSpPr>
          <p:cNvPr id="109" name="Google Shape;109;p9"/>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7F7F7F"/>
              </a:solidFill>
              <a:effectLst/>
              <a:uLnTx/>
              <a:uFillTx/>
              <a:latin typeface="Arial"/>
              <a:cs typeface="Arial"/>
              <a:sym typeface="Arial"/>
            </a:endParaRPr>
          </a:p>
        </p:txBody>
      </p:sp>
    </p:spTree>
    <p:extLst>
      <p:ext uri="{BB962C8B-B14F-4D97-AF65-F5344CB8AC3E}">
        <p14:creationId xmlns:p14="http://schemas.microsoft.com/office/powerpoint/2010/main" val="380928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6BEA-374F-8420-7FDC-1A0108F356AE}"/>
              </a:ext>
            </a:extLst>
          </p:cNvPr>
          <p:cNvSpPr>
            <a:spLocks noGrp="1"/>
          </p:cNvSpPr>
          <p:nvPr>
            <p:ph type="title"/>
          </p:nvPr>
        </p:nvSpPr>
        <p:spPr/>
        <p:txBody>
          <a:bodyPr/>
          <a:lstStyle/>
          <a:p>
            <a:r>
              <a:rPr lang="en-US"/>
              <a:t>Course Scheduling: Points to Consider</a:t>
            </a:r>
          </a:p>
        </p:txBody>
      </p:sp>
      <p:sp>
        <p:nvSpPr>
          <p:cNvPr id="3" name="Content Placeholder 2">
            <a:extLst>
              <a:ext uri="{FF2B5EF4-FFF2-40B4-BE49-F238E27FC236}">
                <a16:creationId xmlns:a16="http://schemas.microsoft.com/office/drawing/2014/main" id="{0E3EEF6A-D2B1-5005-BF96-0B458934CBFC}"/>
              </a:ext>
            </a:extLst>
          </p:cNvPr>
          <p:cNvSpPr>
            <a:spLocks noGrp="1"/>
          </p:cNvSpPr>
          <p:nvPr>
            <p:ph sz="half" idx="1"/>
          </p:nvPr>
        </p:nvSpPr>
        <p:spPr/>
        <p:txBody>
          <a:bodyPr/>
          <a:lstStyle/>
          <a:p>
            <a:pPr>
              <a:lnSpc>
                <a:spcPct val="100000"/>
              </a:lnSpc>
            </a:pPr>
            <a:r>
              <a:rPr lang="en-US" sz="1800"/>
              <a:t>Where does the class fall in the sequence on the program map?</a:t>
            </a:r>
          </a:p>
          <a:p>
            <a:pPr>
              <a:lnSpc>
                <a:spcPct val="100000"/>
              </a:lnSpc>
            </a:pPr>
            <a:r>
              <a:rPr lang="en-US" sz="1800"/>
              <a:t>How many students does the program have?</a:t>
            </a:r>
          </a:p>
          <a:p>
            <a:pPr>
              <a:lnSpc>
                <a:spcPct val="100000"/>
              </a:lnSpc>
            </a:pPr>
            <a:r>
              <a:rPr lang="en-US" sz="1800"/>
              <a:t>How many sections of the class will you need and in which semester?</a:t>
            </a:r>
          </a:p>
          <a:p>
            <a:pPr>
              <a:lnSpc>
                <a:spcPct val="100000"/>
              </a:lnSpc>
            </a:pPr>
            <a:r>
              <a:rPr lang="en-US" sz="1800"/>
              <a:t>What times/days is student demand high for this specific program?</a:t>
            </a:r>
          </a:p>
          <a:p>
            <a:pPr>
              <a:lnSpc>
                <a:spcPct val="100000"/>
              </a:lnSpc>
            </a:pPr>
            <a:r>
              <a:rPr lang="en-US" sz="1800"/>
              <a:t>What are the equity needs of students who will take the courses for this degree/certificate?</a:t>
            </a:r>
          </a:p>
          <a:p>
            <a:pPr>
              <a:lnSpc>
                <a:spcPct val="100000"/>
              </a:lnSpc>
            </a:pPr>
            <a:r>
              <a:rPr lang="en-US" sz="1800"/>
              <a:t>Have you consider having this certificate/degree as part of a night-time or weekend program?</a:t>
            </a:r>
          </a:p>
          <a:p>
            <a:pPr>
              <a:lnSpc>
                <a:spcPct val="100000"/>
              </a:lnSpc>
            </a:pPr>
            <a:r>
              <a:rPr lang="en-US" sz="1800"/>
              <a:t>Do you have the full student support services available to the students if you put the courses in the evenings and weekend?</a:t>
            </a:r>
          </a:p>
          <a:p>
            <a:pPr>
              <a:lnSpc>
                <a:spcPct val="100000"/>
              </a:lnSpc>
            </a:pPr>
            <a:r>
              <a:rPr lang="en-US" sz="1800"/>
              <a:t>How many courses in this area are offered at the same days/times?</a:t>
            </a:r>
          </a:p>
          <a:p>
            <a:pPr>
              <a:lnSpc>
                <a:spcPct val="100000"/>
              </a:lnSpc>
            </a:pPr>
            <a:r>
              <a:rPr lang="en-US" sz="1800"/>
              <a:t>Are GE courses offered at varying days/times for all student access?</a:t>
            </a:r>
          </a:p>
          <a:p>
            <a:endParaRPr lang="en-US" sz="2000"/>
          </a:p>
          <a:p>
            <a:endParaRPr lang="en-US"/>
          </a:p>
        </p:txBody>
      </p:sp>
      <p:sp>
        <p:nvSpPr>
          <p:cNvPr id="4" name="Slide Number Placeholder 3">
            <a:extLst>
              <a:ext uri="{FF2B5EF4-FFF2-40B4-BE49-F238E27FC236}">
                <a16:creationId xmlns:a16="http://schemas.microsoft.com/office/drawing/2014/main" id="{B61995D2-B3BB-F59E-248F-2466EC1A7DAA}"/>
              </a:ext>
            </a:extLst>
          </p:cNvPr>
          <p:cNvSpPr>
            <a:spLocks noGrp="1"/>
          </p:cNvSpPr>
          <p:nvPr>
            <p:ph type="sldNum" sz="quarter" idx="10"/>
          </p:nvPr>
        </p:nvSpPr>
        <p:spPr/>
        <p:txBody>
          <a:bodyPr/>
          <a:lstStyle/>
          <a:p>
            <a:pPr>
              <a:defRPr/>
            </a:pPr>
            <a:fld id="{576C9E23-81DC-524C-9AAF-31FE3F6CAB57}" type="slidenum">
              <a:rPr lang="en-US" altLang="en-US" smtClean="0"/>
              <a:pPr>
                <a:defRPr/>
              </a:pPr>
              <a:t>17</a:t>
            </a:fld>
            <a:endParaRPr lang="en-US" altLang="en-US"/>
          </a:p>
        </p:txBody>
      </p:sp>
    </p:spTree>
    <p:extLst>
      <p:ext uri="{BB962C8B-B14F-4D97-AF65-F5344CB8AC3E}">
        <p14:creationId xmlns:p14="http://schemas.microsoft.com/office/powerpoint/2010/main" val="227991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latin typeface="Palatino"/>
                <a:cs typeface="Arial"/>
              </a:rPr>
              <a:t>Resistance/ Obstacles to Scheduling?</a:t>
            </a:r>
          </a:p>
        </p:txBody>
      </p:sp>
      <p:sp>
        <p:nvSpPr>
          <p:cNvPr id="459" name="Google Shape;459;p55"/>
          <p:cNvSpPr txBox="1">
            <a:spLocks noGrp="1"/>
          </p:cNvSpPr>
          <p:nvPr>
            <p:ph sz="half" idx="1"/>
          </p:nvPr>
        </p:nvSpPr>
        <p:spPr>
          <a:prstGeom prst="rect">
            <a:avLst/>
          </a:prstGeom>
          <a:noFill/>
          <a:ln>
            <a:noFill/>
          </a:ln>
        </p:spPr>
        <p:txBody>
          <a:bodyPr spcFirstLastPara="1" vert="horz" wrap="square" lIns="91425" tIns="45700" rIns="91425" bIns="45700" rtlCol="0" anchor="t" anchorCtr="0">
            <a:noAutofit/>
          </a:bodyPr>
          <a:lstStyle/>
          <a:p>
            <a:pPr marL="182245" indent="-182245">
              <a:lnSpc>
                <a:spcPct val="100000"/>
              </a:lnSpc>
              <a:spcBef>
                <a:spcPts val="0"/>
              </a:spcBef>
              <a:buClr>
                <a:srgbClr val="533A27"/>
              </a:buClr>
              <a:buSzPts val="2040"/>
              <a:buFont typeface="Arial"/>
              <a:buChar char="•"/>
            </a:pPr>
            <a:r>
              <a:rPr lang="en-US">
                <a:cs typeface="Gill Sans"/>
              </a:rPr>
              <a:t>How do you operationalize? </a:t>
            </a:r>
            <a:endParaRPr lang="en-US"/>
          </a:p>
          <a:p>
            <a:pPr marL="182245" indent="-182245">
              <a:lnSpc>
                <a:spcPct val="100000"/>
              </a:lnSpc>
              <a:spcBef>
                <a:spcPts val="0"/>
              </a:spcBef>
              <a:buClr>
                <a:srgbClr val="533A27"/>
              </a:buClr>
              <a:buSzPts val="2040"/>
              <a:buFont typeface="Arial"/>
              <a:buChar char="•"/>
            </a:pPr>
            <a:r>
              <a:rPr lang="en-US">
                <a:cs typeface="Gill Sans"/>
              </a:rPr>
              <a:t>Common challenges: </a:t>
            </a:r>
            <a:endParaRPr lang="en-US">
              <a:solidFill>
                <a:schemeClr val="tx1"/>
              </a:solidFill>
              <a:cs typeface="Gill Sans"/>
            </a:endParaRPr>
          </a:p>
          <a:p>
            <a:pPr marL="639445" lvl="1" indent="-182245">
              <a:lnSpc>
                <a:spcPct val="100000"/>
              </a:lnSpc>
              <a:spcBef>
                <a:spcPts val="0"/>
              </a:spcBef>
              <a:buClr>
                <a:srgbClr val="533A27"/>
              </a:buClr>
              <a:buSzPts val="2040"/>
              <a:buFont typeface="Arial"/>
              <a:buChar char="•"/>
            </a:pPr>
            <a:r>
              <a:rPr lang="en-US">
                <a:cs typeface="Gill Sans"/>
              </a:rPr>
              <a:t>Faculty preferences/ availability</a:t>
            </a:r>
          </a:p>
          <a:p>
            <a:pPr marL="639445" lvl="1" indent="-182245">
              <a:lnSpc>
                <a:spcPct val="100000"/>
              </a:lnSpc>
              <a:spcBef>
                <a:spcPts val="0"/>
              </a:spcBef>
              <a:buClr>
                <a:srgbClr val="533A27"/>
              </a:buClr>
              <a:buSzPts val="2040"/>
              <a:buFont typeface="Arial"/>
              <a:buChar char="•"/>
            </a:pPr>
            <a:r>
              <a:rPr lang="en-US">
                <a:cs typeface="Gill Sans"/>
              </a:rPr>
              <a:t>Local policy and/or contractual agreements</a:t>
            </a:r>
          </a:p>
          <a:p>
            <a:pPr marL="639445" lvl="1" indent="-182245">
              <a:lnSpc>
                <a:spcPct val="100000"/>
              </a:lnSpc>
              <a:spcBef>
                <a:spcPts val="0"/>
              </a:spcBef>
              <a:buClr>
                <a:srgbClr val="533A27"/>
              </a:buClr>
              <a:buSzPts val="2040"/>
              <a:buFont typeface="Arial"/>
              <a:buChar char="•"/>
            </a:pPr>
            <a:r>
              <a:rPr lang="en-US">
                <a:cs typeface="Gill Sans"/>
              </a:rPr>
              <a:t>Access to data</a:t>
            </a:r>
          </a:p>
          <a:p>
            <a:pPr marL="639445" lvl="1" indent="-182245">
              <a:lnSpc>
                <a:spcPct val="100000"/>
              </a:lnSpc>
              <a:spcBef>
                <a:spcPts val="0"/>
              </a:spcBef>
              <a:buClr>
                <a:srgbClr val="533A27"/>
              </a:buClr>
              <a:buSzPts val="2040"/>
              <a:buFont typeface="Arial"/>
              <a:buChar char="•"/>
            </a:pPr>
            <a:r>
              <a:rPr lang="en-US">
                <a:cs typeface="Gill Sans"/>
              </a:rPr>
              <a:t>Technology and/or facility limitations</a:t>
            </a:r>
          </a:p>
          <a:p>
            <a:pPr marL="182245" indent="-182245">
              <a:lnSpc>
                <a:spcPct val="100000"/>
              </a:lnSpc>
              <a:spcBef>
                <a:spcPts val="0"/>
              </a:spcBef>
              <a:buClr>
                <a:srgbClr val="533A27"/>
              </a:buClr>
              <a:buSzPts val="2040"/>
              <a:buFont typeface="Arial"/>
              <a:buChar char="•"/>
            </a:pPr>
            <a:r>
              <a:rPr lang="en-US">
                <a:cs typeface="Gill Sans"/>
              </a:rPr>
              <a:t>Some Solutions:</a:t>
            </a:r>
          </a:p>
          <a:p>
            <a:pPr marL="639445" lvl="1" indent="-182245">
              <a:lnSpc>
                <a:spcPct val="100000"/>
              </a:lnSpc>
              <a:spcBef>
                <a:spcPts val="0"/>
              </a:spcBef>
              <a:buClr>
                <a:srgbClr val="533A27"/>
              </a:buClr>
              <a:buSzPts val="2040"/>
              <a:buFont typeface="Arial"/>
              <a:buChar char="•"/>
            </a:pPr>
            <a:r>
              <a:rPr lang="en-US">
                <a:cs typeface="Gill Sans"/>
              </a:rPr>
              <a:t>Work with your Research Office to build data tools</a:t>
            </a:r>
            <a:endParaRPr lang="en-US"/>
          </a:p>
          <a:p>
            <a:pPr marL="639445" lvl="1" indent="-182245">
              <a:lnSpc>
                <a:spcPct val="100000"/>
              </a:lnSpc>
              <a:spcBef>
                <a:spcPts val="0"/>
              </a:spcBef>
              <a:buClr>
                <a:srgbClr val="533A27"/>
              </a:buClr>
              <a:buSzPts val="2040"/>
              <a:buFont typeface="Arial"/>
              <a:buChar char="•"/>
            </a:pPr>
            <a:r>
              <a:rPr lang="en-US">
                <a:cs typeface="Gill Sans"/>
              </a:rPr>
              <a:t>Technology solutions (Starfish, others)</a:t>
            </a:r>
          </a:p>
          <a:p>
            <a:pPr marL="639445" lvl="1" indent="-182245">
              <a:lnSpc>
                <a:spcPct val="100000"/>
              </a:lnSpc>
              <a:spcBef>
                <a:spcPts val="0"/>
              </a:spcBef>
              <a:buClr>
                <a:srgbClr val="533A27"/>
              </a:buClr>
              <a:buSzPts val="2040"/>
              <a:buFont typeface="Arial"/>
              <a:buChar char="•"/>
            </a:pPr>
            <a:r>
              <a:rPr lang="en-US">
                <a:cs typeface="Gill Sans"/>
              </a:rPr>
              <a:t>Enrollment management committees</a:t>
            </a:r>
          </a:p>
        </p:txBody>
      </p:sp>
    </p:spTree>
    <p:extLst>
      <p:ext uri="{BB962C8B-B14F-4D97-AF65-F5344CB8AC3E}">
        <p14:creationId xmlns:p14="http://schemas.microsoft.com/office/powerpoint/2010/main" val="1125994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2747-3D5A-30A0-BD4B-051A608D9D26}"/>
              </a:ext>
            </a:extLst>
          </p:cNvPr>
          <p:cNvSpPr>
            <a:spLocks noGrp="1"/>
          </p:cNvSpPr>
          <p:nvPr>
            <p:ph type="title"/>
          </p:nvPr>
        </p:nvSpPr>
        <p:spPr/>
        <p:txBody>
          <a:bodyPr/>
          <a:lstStyle/>
          <a:p>
            <a:r>
              <a:rPr lang="en-US"/>
              <a:t>Strategic Enrollment Management</a:t>
            </a:r>
          </a:p>
        </p:txBody>
      </p:sp>
      <p:sp>
        <p:nvSpPr>
          <p:cNvPr id="3" name="Content Placeholder 2">
            <a:extLst>
              <a:ext uri="{FF2B5EF4-FFF2-40B4-BE49-F238E27FC236}">
                <a16:creationId xmlns:a16="http://schemas.microsoft.com/office/drawing/2014/main" id="{A52A56DA-7BB4-734B-503F-541239E547DD}"/>
              </a:ext>
            </a:extLst>
          </p:cNvPr>
          <p:cNvSpPr>
            <a:spLocks noGrp="1"/>
          </p:cNvSpPr>
          <p:nvPr>
            <p:ph sz="half" idx="1"/>
          </p:nvPr>
        </p:nvSpPr>
        <p:spPr/>
        <p:txBody>
          <a:bodyPr/>
          <a:lstStyle/>
          <a:p>
            <a:r>
              <a:rPr lang="en-US"/>
              <a:t>What data is needed to build a more equitable schedule? Consider:</a:t>
            </a:r>
          </a:p>
          <a:p>
            <a:pPr marL="588645" indent="-457200">
              <a:spcBef>
                <a:spcPts val="0"/>
              </a:spcBef>
              <a:buSzPts val="1530"/>
            </a:pPr>
            <a:r>
              <a:rPr lang="en-US"/>
              <a:t>Identify potential roadblocks or bottlenecks for students</a:t>
            </a:r>
          </a:p>
          <a:p>
            <a:pPr marL="1045845" lvl="1" indent="-457200">
              <a:spcBef>
                <a:spcPts val="0"/>
              </a:spcBef>
              <a:buSzPts val="1530"/>
            </a:pPr>
            <a:r>
              <a:rPr lang="en-US"/>
              <a:t>Disaggregate this data based on DIGs at your college</a:t>
            </a:r>
          </a:p>
          <a:p>
            <a:pPr marL="1045845" lvl="1" indent="-457200">
              <a:spcBef>
                <a:spcPts val="0"/>
              </a:spcBef>
              <a:buSzPts val="1530"/>
            </a:pPr>
            <a:r>
              <a:rPr lang="en-US"/>
              <a:t>Consider talking to students – what challenges do they identify at the point of enrollment? How do they find and select courses?</a:t>
            </a:r>
          </a:p>
          <a:p>
            <a:pPr marL="588645" indent="-457200">
              <a:spcBef>
                <a:spcPts val="0"/>
              </a:spcBef>
              <a:buSzPts val="1530"/>
            </a:pPr>
            <a:r>
              <a:rPr lang="en-US"/>
              <a:t>Review Achievement Data, Number and Types of Degrees, and Certificates</a:t>
            </a:r>
          </a:p>
          <a:p>
            <a:r>
              <a:rPr lang="en-US"/>
              <a:t>Consider modality, room utilization, enrollment patterns across DIG groups</a:t>
            </a:r>
          </a:p>
          <a:p>
            <a:r>
              <a:rPr lang="en-US"/>
              <a:t>Past data will tell you what already happened – you may need to talk to students for the full picture!</a:t>
            </a:r>
          </a:p>
        </p:txBody>
      </p:sp>
      <p:sp>
        <p:nvSpPr>
          <p:cNvPr id="4" name="Slide Number Placeholder 3">
            <a:extLst>
              <a:ext uri="{FF2B5EF4-FFF2-40B4-BE49-F238E27FC236}">
                <a16:creationId xmlns:a16="http://schemas.microsoft.com/office/drawing/2014/main" id="{B6B08D6C-6A88-E347-1BA3-EAB022757D92}"/>
              </a:ext>
            </a:extLst>
          </p:cNvPr>
          <p:cNvSpPr>
            <a:spLocks noGrp="1"/>
          </p:cNvSpPr>
          <p:nvPr>
            <p:ph type="sldNum" sz="quarter" idx="10"/>
          </p:nvPr>
        </p:nvSpPr>
        <p:spPr/>
        <p:txBody>
          <a:bodyPr/>
          <a:lstStyle/>
          <a:p>
            <a:pPr>
              <a:defRPr/>
            </a:pPr>
            <a:fld id="{576C9E23-81DC-524C-9AAF-31FE3F6CAB57}" type="slidenum">
              <a:rPr lang="en-US" altLang="en-US" smtClean="0"/>
              <a:pPr>
                <a:defRPr/>
              </a:pPr>
              <a:t>19</a:t>
            </a:fld>
            <a:endParaRPr lang="en-US" altLang="en-US"/>
          </a:p>
        </p:txBody>
      </p:sp>
    </p:spTree>
    <p:extLst>
      <p:ext uri="{BB962C8B-B14F-4D97-AF65-F5344CB8AC3E}">
        <p14:creationId xmlns:p14="http://schemas.microsoft.com/office/powerpoint/2010/main" val="89797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On Zoom and in the Room</a:t>
            </a:r>
            <a:endParaRPr/>
          </a:p>
        </p:txBody>
      </p:sp>
      <p:sp>
        <p:nvSpPr>
          <p:cNvPr id="59" name="Google Shape;59;p2"/>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a:t>On Zoom: Please use the chat feature in </a:t>
            </a:r>
            <a:r>
              <a:rPr lang="en-US" err="1"/>
              <a:t>Pathable</a:t>
            </a:r>
            <a:r>
              <a:rPr lang="en-US"/>
              <a:t>. One of our presenters will monitor chat and address questions or raise them with the group.</a:t>
            </a:r>
            <a:endParaRPr/>
          </a:p>
          <a:p>
            <a:pPr marL="342900" lvl="0" indent="-342900" algn="l" rtl="0">
              <a:lnSpc>
                <a:spcPct val="90000"/>
              </a:lnSpc>
              <a:spcBef>
                <a:spcPts val="1000"/>
              </a:spcBef>
              <a:spcAft>
                <a:spcPts val="0"/>
              </a:spcAft>
              <a:buClr>
                <a:srgbClr val="404040"/>
              </a:buClr>
              <a:buSzPts val="2400"/>
              <a:buFont typeface="Arial"/>
              <a:buChar char="•"/>
            </a:pPr>
            <a:r>
              <a:rPr lang="en-US"/>
              <a:t>On Zoom: Please make sure your mic is muted! Raise hand and wait to be called on to speak.</a:t>
            </a:r>
            <a:endParaRPr/>
          </a:p>
          <a:p>
            <a:pPr marL="342900" lvl="0" indent="-342900" algn="l" rtl="0">
              <a:lnSpc>
                <a:spcPct val="90000"/>
              </a:lnSpc>
              <a:spcBef>
                <a:spcPts val="1000"/>
              </a:spcBef>
              <a:spcAft>
                <a:spcPts val="0"/>
              </a:spcAft>
              <a:buClr>
                <a:srgbClr val="404040"/>
              </a:buClr>
              <a:buSzPts val="2400"/>
              <a:buFont typeface="Arial"/>
              <a:buChar char="•"/>
            </a:pPr>
            <a:r>
              <a:rPr lang="en-US"/>
              <a:t>In Room: Please keep cross-talk to a minimum so online attendees can follow the conversation.</a:t>
            </a:r>
          </a:p>
          <a:p>
            <a:pPr marL="342900" lvl="0" indent="-342900" algn="l" rtl="0">
              <a:lnSpc>
                <a:spcPct val="90000"/>
              </a:lnSpc>
              <a:spcBef>
                <a:spcPts val="1000"/>
              </a:spcBef>
              <a:spcAft>
                <a:spcPts val="0"/>
              </a:spcAft>
              <a:buClr>
                <a:srgbClr val="404040"/>
              </a:buClr>
              <a:buSzPts val="2400"/>
              <a:buFont typeface="Arial"/>
              <a:buChar char="•"/>
            </a:pPr>
            <a:r>
              <a:rPr lang="en-US"/>
              <a:t>In Room: Raise your hand and be sure to speak up when called on! Presenters will run a mic to you or repeat your question.</a:t>
            </a:r>
          </a:p>
          <a:p>
            <a:pPr marL="342900" lvl="0" indent="-342900" algn="l" rtl="0">
              <a:lnSpc>
                <a:spcPct val="90000"/>
              </a:lnSpc>
              <a:spcBef>
                <a:spcPts val="1000"/>
              </a:spcBef>
              <a:spcAft>
                <a:spcPts val="0"/>
              </a:spcAft>
              <a:buClr>
                <a:srgbClr val="404040"/>
              </a:buClr>
              <a:buSzPts val="2400"/>
              <a:buFont typeface="Arial"/>
              <a:buChar char="•"/>
            </a:pPr>
            <a:r>
              <a:rPr lang="en-US"/>
              <a:t>All: Please be patient and with us and your colleagues as we navigate this new, hybrid experience together.</a:t>
            </a:r>
            <a:endParaRPr/>
          </a:p>
          <a:p>
            <a:pPr marL="342900" lvl="0" indent="-342900" algn="l" rtl="0">
              <a:lnSpc>
                <a:spcPct val="90000"/>
              </a:lnSpc>
              <a:spcBef>
                <a:spcPts val="1000"/>
              </a:spcBef>
              <a:spcAft>
                <a:spcPts val="0"/>
              </a:spcAft>
              <a:buClr>
                <a:srgbClr val="404040"/>
              </a:buClr>
              <a:buSzPts val="2400"/>
              <a:buFont typeface="Arial"/>
              <a:buChar char="•"/>
            </a:pPr>
            <a:endParaRPr/>
          </a:p>
        </p:txBody>
      </p:sp>
      <p:sp>
        <p:nvSpPr>
          <p:cNvPr id="60" name="Google Shape;60;p2"/>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7F7F7F"/>
              </a:solidFill>
              <a:effectLst/>
              <a:uLnTx/>
              <a:uFillTx/>
              <a:latin typeface="Arial"/>
              <a:cs typeface="Arial"/>
              <a:sym typeface="Arial"/>
            </a:endParaRPr>
          </a:p>
        </p:txBody>
      </p:sp>
    </p:spTree>
    <p:extLst>
      <p:ext uri="{BB962C8B-B14F-4D97-AF65-F5344CB8AC3E}">
        <p14:creationId xmlns:p14="http://schemas.microsoft.com/office/powerpoint/2010/main" val="677762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653F-2168-403C-BC93-B3101C7A3B41}"/>
              </a:ext>
            </a:extLst>
          </p:cNvPr>
          <p:cNvSpPr>
            <a:spLocks noGrp="1"/>
          </p:cNvSpPr>
          <p:nvPr>
            <p:ph type="title"/>
          </p:nvPr>
        </p:nvSpPr>
        <p:spPr>
          <a:xfrm>
            <a:off x="227885" y="1335091"/>
            <a:ext cx="3583461" cy="1890709"/>
          </a:xfrm>
        </p:spPr>
        <p:txBody>
          <a:bodyPr wrap="square" anchor="b">
            <a:normAutofit/>
          </a:bodyPr>
          <a:lstStyle/>
          <a:p>
            <a:r>
              <a:rPr lang="en-US"/>
              <a:t>Example Strategies: Block Scheduling</a:t>
            </a:r>
          </a:p>
        </p:txBody>
      </p:sp>
      <p:pic>
        <p:nvPicPr>
          <p:cNvPr id="5" name="Picture 5" descr="A screenshot of an excel spreadsheet, showing a block schedule.">
            <a:extLst>
              <a:ext uri="{FF2B5EF4-FFF2-40B4-BE49-F238E27FC236}">
                <a16:creationId xmlns:a16="http://schemas.microsoft.com/office/drawing/2014/main" id="{E7BA85AC-A4B9-4CCD-BD4E-3A53AD7CBF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360863" y="1496166"/>
            <a:ext cx="6672262" cy="4487096"/>
          </a:xfrm>
          <a:noFill/>
          <a:ln>
            <a:solidFill>
              <a:schemeClr val="accent5"/>
            </a:solidFill>
          </a:ln>
        </p:spPr>
      </p:pic>
      <p:sp>
        <p:nvSpPr>
          <p:cNvPr id="10" name="Text Placeholder 3" hidden="1">
            <a:extLst>
              <a:ext uri="{FF2B5EF4-FFF2-40B4-BE49-F238E27FC236}">
                <a16:creationId xmlns:a16="http://schemas.microsoft.com/office/drawing/2014/main" id="{D2C1258C-6DBC-6893-CBD3-36FC97C4C4B9}"/>
              </a:ext>
            </a:extLst>
          </p:cNvPr>
          <p:cNvSpPr>
            <a:spLocks noGrp="1"/>
          </p:cNvSpPr>
          <p:nvPr>
            <p:ph type="body" sz="half" idx="2"/>
          </p:nvPr>
        </p:nvSpPr>
        <p:spPr>
          <a:xfrm>
            <a:off x="227885" y="3225800"/>
            <a:ext cx="3583461" cy="2297110"/>
          </a:xfrm>
        </p:spPr>
        <p:txBody>
          <a:bodyPr/>
          <a:lstStyle/>
          <a:p>
            <a:endParaRPr lang="en-US"/>
          </a:p>
        </p:txBody>
      </p:sp>
      <p:sp>
        <p:nvSpPr>
          <p:cNvPr id="4" name="Slide Number Placeholder 3">
            <a:extLst>
              <a:ext uri="{FF2B5EF4-FFF2-40B4-BE49-F238E27FC236}">
                <a16:creationId xmlns:a16="http://schemas.microsoft.com/office/drawing/2014/main" id="{5490C452-CCD0-43CB-B6EE-21FE5B9457A4}"/>
              </a:ext>
            </a:extLst>
          </p:cNvPr>
          <p:cNvSpPr>
            <a:spLocks noGrp="1"/>
          </p:cNvSpPr>
          <p:nvPr>
            <p:ph type="sldNum" sz="quarter" idx="4294967295"/>
          </p:nvPr>
        </p:nvSpPr>
        <p:spPr>
          <a:xfrm>
            <a:off x="10135037" y="6338806"/>
            <a:ext cx="898088" cy="367171"/>
          </a:xfrm>
        </p:spPr>
        <p:txBody>
          <a:bodyPr/>
          <a:lstStyle/>
          <a:p>
            <a:pPr>
              <a:spcAft>
                <a:spcPts val="600"/>
              </a:spcAft>
            </a:pPr>
            <a:fld id="{492D8F1A-69A8-9242-9469-8400121D240A}" type="slidenum">
              <a:rPr lang="en-US" smtClean="0"/>
              <a:pPr>
                <a:spcAft>
                  <a:spcPts val="600"/>
                </a:spcAft>
              </a:pPr>
              <a:t>20</a:t>
            </a:fld>
            <a:endParaRPr lang="en-US" dirty="0"/>
          </a:p>
        </p:txBody>
      </p:sp>
    </p:spTree>
    <p:extLst>
      <p:ext uri="{BB962C8B-B14F-4D97-AF65-F5344CB8AC3E}">
        <p14:creationId xmlns:p14="http://schemas.microsoft.com/office/powerpoint/2010/main" val="350101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33D7-E699-41A7-890F-406CA193C903}"/>
              </a:ext>
            </a:extLst>
          </p:cNvPr>
          <p:cNvSpPr>
            <a:spLocks noGrp="1"/>
          </p:cNvSpPr>
          <p:nvPr>
            <p:ph type="title"/>
          </p:nvPr>
        </p:nvSpPr>
        <p:spPr>
          <a:xfrm>
            <a:off x="227885" y="1335091"/>
            <a:ext cx="3583461" cy="1890709"/>
          </a:xfrm>
        </p:spPr>
        <p:txBody>
          <a:bodyPr wrap="square" anchor="b">
            <a:normAutofit/>
          </a:bodyPr>
          <a:lstStyle/>
          <a:p>
            <a:r>
              <a:rPr lang="en-US" dirty="0"/>
              <a:t>Example: Child Development at COS</a:t>
            </a:r>
          </a:p>
        </p:txBody>
      </p:sp>
      <p:pic>
        <p:nvPicPr>
          <p:cNvPr id="6" name="Picture 6" descr="Sample room grids Child Development, Monday and Tuesday. Courses for the evening program and AD-T are highlighted.">
            <a:extLst>
              <a:ext uri="{FF2B5EF4-FFF2-40B4-BE49-F238E27FC236}">
                <a16:creationId xmlns:a16="http://schemas.microsoft.com/office/drawing/2014/main" id="{4B741943-FED9-4163-B07B-2039F67348F3}"/>
              </a:ext>
            </a:extLst>
          </p:cNvPr>
          <p:cNvPicPr>
            <a:picLocks noChangeAspect="1"/>
          </p:cNvPicPr>
          <p:nvPr/>
        </p:nvPicPr>
        <p:blipFill>
          <a:blip r:embed="rId3"/>
          <a:stretch>
            <a:fillRect/>
          </a:stretch>
        </p:blipFill>
        <p:spPr>
          <a:xfrm>
            <a:off x="4360863" y="1888161"/>
            <a:ext cx="6672262" cy="3703105"/>
          </a:xfrm>
          <a:prstGeom prst="rect">
            <a:avLst/>
          </a:prstGeom>
          <a:noFill/>
          <a:ln>
            <a:solidFill>
              <a:schemeClr val="accent2"/>
            </a:solidFill>
          </a:ln>
        </p:spPr>
      </p:pic>
      <p:sp>
        <p:nvSpPr>
          <p:cNvPr id="3" name="Content Placeholder 2" hidden="1">
            <a:extLst>
              <a:ext uri="{FF2B5EF4-FFF2-40B4-BE49-F238E27FC236}">
                <a16:creationId xmlns:a16="http://schemas.microsoft.com/office/drawing/2014/main" id="{3B391B6E-015B-41D8-9824-93C95A2C1F0E}"/>
              </a:ext>
            </a:extLst>
          </p:cNvPr>
          <p:cNvSpPr>
            <a:spLocks noGrp="1"/>
          </p:cNvSpPr>
          <p:nvPr>
            <p:ph type="body" sz="half" idx="2"/>
          </p:nvPr>
        </p:nvSpPr>
        <p:spPr>
          <a:xfrm>
            <a:off x="227885" y="3225800"/>
            <a:ext cx="3583461" cy="2297110"/>
          </a:xfrm>
        </p:spPr>
        <p:txBody>
          <a:bodyPr vert="horz" wrap="square" lIns="91440" tIns="45720" rIns="91440" bIns="45720" rtlCol="0" anchor="t">
            <a:normAutofit/>
          </a:bodyPr>
          <a:lstStyle/>
          <a:p>
            <a:endParaRPr lang="en-US" dirty="0"/>
          </a:p>
          <a:p>
            <a:endParaRPr lang="en-US" dirty="0"/>
          </a:p>
        </p:txBody>
      </p:sp>
      <p:sp>
        <p:nvSpPr>
          <p:cNvPr id="4" name="Slide Number Placeholder 3">
            <a:extLst>
              <a:ext uri="{FF2B5EF4-FFF2-40B4-BE49-F238E27FC236}">
                <a16:creationId xmlns:a16="http://schemas.microsoft.com/office/drawing/2014/main" id="{9DDC0367-2A58-4249-9A39-841BB41330FA}"/>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492D8F1A-69A8-9242-9469-8400121D240A}" type="slidenum">
              <a:rPr lang="en-US" smtClean="0"/>
              <a:pPr>
                <a:spcAft>
                  <a:spcPts val="600"/>
                </a:spcAft>
              </a:pPr>
              <a:t>21</a:t>
            </a:fld>
            <a:endParaRPr lang="en-US"/>
          </a:p>
        </p:txBody>
      </p:sp>
    </p:spTree>
    <p:extLst>
      <p:ext uri="{BB962C8B-B14F-4D97-AF65-F5344CB8AC3E}">
        <p14:creationId xmlns:p14="http://schemas.microsoft.com/office/powerpoint/2010/main" val="2372767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BE66-46DD-4644-9921-E387A16683CF}"/>
              </a:ext>
            </a:extLst>
          </p:cNvPr>
          <p:cNvSpPr>
            <a:spLocks noGrp="1"/>
          </p:cNvSpPr>
          <p:nvPr>
            <p:ph type="title"/>
          </p:nvPr>
        </p:nvSpPr>
        <p:spPr/>
        <p:txBody>
          <a:bodyPr/>
          <a:lstStyle/>
          <a:p>
            <a:r>
              <a:rPr lang="en-US">
                <a:latin typeface="Palatino"/>
              </a:rPr>
              <a:t>Student Support Grounded in Equity</a:t>
            </a:r>
            <a:endParaRPr lang="en-US"/>
          </a:p>
        </p:txBody>
      </p:sp>
      <p:sp>
        <p:nvSpPr>
          <p:cNvPr id="3" name="Content Placeholder 2">
            <a:extLst>
              <a:ext uri="{FF2B5EF4-FFF2-40B4-BE49-F238E27FC236}">
                <a16:creationId xmlns:a16="http://schemas.microsoft.com/office/drawing/2014/main" id="{35199BFF-C019-4448-A762-724832C83C1D}"/>
              </a:ext>
            </a:extLst>
          </p:cNvPr>
          <p:cNvSpPr>
            <a:spLocks noGrp="1"/>
          </p:cNvSpPr>
          <p:nvPr>
            <p:ph sz="half" idx="1"/>
          </p:nvPr>
        </p:nvSpPr>
        <p:spPr/>
        <p:txBody>
          <a:bodyPr vert="horz" lIns="91440" tIns="45720" rIns="91440" bIns="45720" rtlCol="0" anchor="t">
            <a:normAutofit/>
          </a:bodyPr>
          <a:lstStyle/>
          <a:p>
            <a:pPr marL="0" indent="0">
              <a:buNone/>
            </a:pPr>
            <a:r>
              <a:rPr lang="en-US">
                <a:latin typeface="Arial"/>
                <a:cs typeface="Arial"/>
              </a:rPr>
              <a:t>Where do you see opportunities for scheduling and sequencing?</a:t>
            </a:r>
            <a:endParaRPr lang="en-US"/>
          </a:p>
        </p:txBody>
      </p:sp>
      <p:graphicFrame>
        <p:nvGraphicFramePr>
          <p:cNvPr id="5" name="Table 5">
            <a:extLst>
              <a:ext uri="{FF2B5EF4-FFF2-40B4-BE49-F238E27FC236}">
                <a16:creationId xmlns:a16="http://schemas.microsoft.com/office/drawing/2014/main" id="{9AF79671-8B50-4397-9196-1EE211D052B4}"/>
              </a:ext>
            </a:extLst>
          </p:cNvPr>
          <p:cNvGraphicFramePr>
            <a:graphicFrameLocks noGrp="1"/>
          </p:cNvGraphicFramePr>
          <p:nvPr/>
        </p:nvGraphicFramePr>
        <p:xfrm>
          <a:off x="1673013" y="2415709"/>
          <a:ext cx="8168640" cy="4042832"/>
        </p:xfrm>
        <a:graphic>
          <a:graphicData uri="http://schemas.openxmlformats.org/drawingml/2006/table">
            <a:tbl>
              <a:tblPr firstRow="1" bandRow="1">
                <a:tableStyleId>{5C22544A-7EE6-4342-B048-85BDC9FD1C3A}</a:tableStyleId>
              </a:tblPr>
              <a:tblGrid>
                <a:gridCol w="3983868">
                  <a:extLst>
                    <a:ext uri="{9D8B030D-6E8A-4147-A177-3AD203B41FA5}">
                      <a16:colId xmlns:a16="http://schemas.microsoft.com/office/drawing/2014/main" val="929547078"/>
                    </a:ext>
                  </a:extLst>
                </a:gridCol>
                <a:gridCol w="4184772">
                  <a:extLst>
                    <a:ext uri="{9D8B030D-6E8A-4147-A177-3AD203B41FA5}">
                      <a16:colId xmlns:a16="http://schemas.microsoft.com/office/drawing/2014/main" val="3544518587"/>
                    </a:ext>
                  </a:extLst>
                </a:gridCol>
              </a:tblGrid>
              <a:tr h="370416">
                <a:tc>
                  <a:txBody>
                    <a:bodyPr/>
                    <a:lstStyle/>
                    <a:p>
                      <a:pPr lvl="0">
                        <a:buNone/>
                      </a:pPr>
                      <a:r>
                        <a:rPr lang="en-US" sz="1800" b="1" i="0" u="none" strike="noStrike" noProof="0">
                          <a:solidFill>
                            <a:schemeClr val="bg1"/>
                          </a:solidFill>
                          <a:latin typeface="Arial"/>
                        </a:rPr>
                        <a:t>Vision for Success</a:t>
                      </a:r>
                      <a:endParaRPr lang="en-US">
                        <a:solidFill>
                          <a:schemeClr val="bg1"/>
                        </a:solidFill>
                      </a:endParaRPr>
                    </a:p>
                  </a:txBody>
                  <a:tcPr/>
                </a:tc>
                <a:tc>
                  <a:txBody>
                    <a:bodyPr/>
                    <a:lstStyle/>
                    <a:p>
                      <a:pPr lvl="0">
                        <a:buNone/>
                      </a:pPr>
                      <a:r>
                        <a:rPr lang="en-US" sz="1800" b="1" i="0" u="none" strike="noStrike" noProof="0">
                          <a:solidFill>
                            <a:schemeClr val="bg1"/>
                          </a:solidFill>
                          <a:latin typeface="Arial"/>
                        </a:rPr>
                        <a:t>Core Commitments</a:t>
                      </a:r>
                      <a:endParaRPr lang="en-US">
                        <a:solidFill>
                          <a:schemeClr val="bg1"/>
                        </a:solidFill>
                      </a:endParaRPr>
                    </a:p>
                  </a:txBody>
                  <a:tcPr/>
                </a:tc>
                <a:extLst>
                  <a:ext uri="{0D108BD9-81ED-4DB2-BD59-A6C34878D82A}">
                    <a16:rowId xmlns:a16="http://schemas.microsoft.com/office/drawing/2014/main" val="3128921661"/>
                  </a:ext>
                </a:extLst>
              </a:tr>
              <a:tr h="370840">
                <a:tc>
                  <a:txBody>
                    <a:bodyPr/>
                    <a:lstStyle/>
                    <a:p>
                      <a:pPr marL="0" lvl="0" indent="0">
                        <a:buNone/>
                      </a:pPr>
                      <a:r>
                        <a:rPr lang="en-US" sz="1800" b="0" i="0" u="none" strike="noStrike" noProof="0">
                          <a:solidFill>
                            <a:srgbClr val="533A27"/>
                          </a:solidFill>
                          <a:latin typeface="Arial"/>
                        </a:rPr>
                        <a:t>Increase credential obtainment by 20%</a:t>
                      </a:r>
                      <a:endParaRPr lang="en-US"/>
                    </a:p>
                  </a:txBody>
                  <a:tcPr/>
                </a:tc>
                <a:tc>
                  <a:txBody>
                    <a:bodyPr/>
                    <a:lstStyle/>
                    <a:p>
                      <a:pPr lvl="0">
                        <a:buNone/>
                      </a:pPr>
                      <a:r>
                        <a:rPr lang="en-US" sz="1800" b="0" i="0" u="none" strike="noStrike" noProof="0">
                          <a:solidFill>
                            <a:srgbClr val="533A27"/>
                          </a:solidFill>
                          <a:latin typeface="Arial"/>
                        </a:rPr>
                        <a:t>Focus on students’ goals </a:t>
                      </a:r>
                      <a:endParaRPr lang="en-US"/>
                    </a:p>
                  </a:txBody>
                  <a:tcPr/>
                </a:tc>
                <a:extLst>
                  <a:ext uri="{0D108BD9-81ED-4DB2-BD59-A6C34878D82A}">
                    <a16:rowId xmlns:a16="http://schemas.microsoft.com/office/drawing/2014/main" val="2276098797"/>
                  </a:ext>
                </a:extLst>
              </a:tr>
              <a:tr h="370840">
                <a:tc>
                  <a:txBody>
                    <a:bodyPr/>
                    <a:lstStyle/>
                    <a:p>
                      <a:pPr marL="0" lvl="0" indent="0">
                        <a:buNone/>
                      </a:pPr>
                      <a:r>
                        <a:rPr lang="en-US" sz="1800" b="0" i="0" u="none" strike="noStrike" noProof="0">
                          <a:solidFill>
                            <a:srgbClr val="533A27"/>
                          </a:solidFill>
                          <a:latin typeface="Arial"/>
                        </a:rPr>
                        <a:t>Increase transfer by 35% to UC and CSU</a:t>
                      </a:r>
                      <a:endParaRPr lang="en-US"/>
                    </a:p>
                  </a:txBody>
                  <a:tcPr/>
                </a:tc>
                <a:tc>
                  <a:txBody>
                    <a:bodyPr/>
                    <a:lstStyle/>
                    <a:p>
                      <a:pPr lvl="0">
                        <a:buNone/>
                      </a:pPr>
                      <a:r>
                        <a:rPr lang="en-US" sz="1800" b="0" i="0" u="none" strike="noStrike" noProof="0">
                          <a:solidFill>
                            <a:srgbClr val="533A27"/>
                          </a:solidFill>
                          <a:latin typeface="Arial"/>
                        </a:rPr>
                        <a:t>Design and decide with the student in mind</a:t>
                      </a:r>
                      <a:endParaRPr lang="en-US"/>
                    </a:p>
                  </a:txBody>
                  <a:tcPr/>
                </a:tc>
                <a:extLst>
                  <a:ext uri="{0D108BD9-81ED-4DB2-BD59-A6C34878D82A}">
                    <a16:rowId xmlns:a16="http://schemas.microsoft.com/office/drawing/2014/main" val="249607683"/>
                  </a:ext>
                </a:extLst>
              </a:tr>
              <a:tr h="370840">
                <a:tc>
                  <a:txBody>
                    <a:bodyPr/>
                    <a:lstStyle/>
                    <a:p>
                      <a:pPr marL="0" lvl="0" indent="0">
                        <a:buNone/>
                      </a:pPr>
                      <a:r>
                        <a:rPr lang="en-US" sz="1800" b="0" i="0" u="none" strike="noStrike" noProof="0">
                          <a:solidFill>
                            <a:srgbClr val="533A27"/>
                          </a:solidFill>
                          <a:latin typeface="Arial"/>
                        </a:rPr>
                        <a:t>Decrease unit obtainment for a degree</a:t>
                      </a:r>
                      <a:endParaRPr lang="en-US"/>
                    </a:p>
                  </a:txBody>
                  <a:tcPr/>
                </a:tc>
                <a:tc>
                  <a:txBody>
                    <a:bodyPr/>
                    <a:lstStyle/>
                    <a:p>
                      <a:pPr lvl="0">
                        <a:buNone/>
                      </a:pPr>
                      <a:r>
                        <a:rPr lang="en-US" sz="1800" b="0" i="0" u="none" strike="noStrike" noProof="0">
                          <a:solidFill>
                            <a:srgbClr val="533A27"/>
                          </a:solidFill>
                          <a:latin typeface="Arial"/>
                        </a:rPr>
                        <a:t>Pair high expectations and high support</a:t>
                      </a:r>
                      <a:endParaRPr lang="en-US"/>
                    </a:p>
                  </a:txBody>
                  <a:tcPr/>
                </a:tc>
                <a:extLst>
                  <a:ext uri="{0D108BD9-81ED-4DB2-BD59-A6C34878D82A}">
                    <a16:rowId xmlns:a16="http://schemas.microsoft.com/office/drawing/2014/main" val="1363460121"/>
                  </a:ext>
                </a:extLst>
              </a:tr>
              <a:tr h="370840">
                <a:tc>
                  <a:txBody>
                    <a:bodyPr/>
                    <a:lstStyle/>
                    <a:p>
                      <a:pPr marL="0" lvl="0" indent="0">
                        <a:buNone/>
                      </a:pPr>
                      <a:r>
                        <a:rPr lang="en-US" sz="1800" b="0" i="0" u="none" strike="noStrike" noProof="0">
                          <a:solidFill>
                            <a:srgbClr val="533A27"/>
                          </a:solidFill>
                          <a:latin typeface="Arial"/>
                        </a:rPr>
                        <a:t>Increase employment for CTE students</a:t>
                      </a:r>
                      <a:endParaRPr lang="en-US"/>
                    </a:p>
                  </a:txBody>
                  <a:tcPr/>
                </a:tc>
                <a:tc>
                  <a:txBody>
                    <a:bodyPr/>
                    <a:lstStyle/>
                    <a:p>
                      <a:pPr lvl="0">
                        <a:buNone/>
                      </a:pPr>
                      <a:r>
                        <a:rPr lang="en-US" sz="1800" b="0" i="0" u="none" strike="noStrike" noProof="0">
                          <a:solidFill>
                            <a:srgbClr val="533A27"/>
                          </a:solidFill>
                          <a:latin typeface="Arial"/>
                        </a:rPr>
                        <a:t>Evidence-based decisions</a:t>
                      </a:r>
                      <a:endParaRPr lang="en-US"/>
                    </a:p>
                  </a:txBody>
                  <a:tcPr/>
                </a:tc>
                <a:extLst>
                  <a:ext uri="{0D108BD9-81ED-4DB2-BD59-A6C34878D82A}">
                    <a16:rowId xmlns:a16="http://schemas.microsoft.com/office/drawing/2014/main" val="4039248040"/>
                  </a:ext>
                </a:extLst>
              </a:tr>
              <a:tr h="370840">
                <a:tc>
                  <a:txBody>
                    <a:bodyPr/>
                    <a:lstStyle/>
                    <a:p>
                      <a:pPr marL="0" lvl="0" indent="0">
                        <a:buNone/>
                      </a:pPr>
                      <a:r>
                        <a:rPr lang="en-US" sz="1800" b="0" i="0" u="none" strike="noStrike" noProof="0">
                          <a:solidFill>
                            <a:srgbClr val="533A27"/>
                          </a:solidFill>
                          <a:latin typeface="Arial"/>
                        </a:rPr>
                        <a:t>Reduce and erase equity gaps</a:t>
                      </a:r>
                      <a:endParaRPr lang="en-US"/>
                    </a:p>
                  </a:txBody>
                  <a:tcPr/>
                </a:tc>
                <a:tc>
                  <a:txBody>
                    <a:bodyPr/>
                    <a:lstStyle/>
                    <a:p>
                      <a:pPr lvl="0">
                        <a:buNone/>
                      </a:pPr>
                      <a:r>
                        <a:rPr lang="en-US" sz="1800" b="0" i="0" u="none" strike="noStrike" noProof="0">
                          <a:solidFill>
                            <a:srgbClr val="533A27"/>
                          </a:solidFill>
                          <a:latin typeface="Arial"/>
                        </a:rPr>
                        <a:t>Own student performance</a:t>
                      </a:r>
                      <a:endParaRPr lang="en-US"/>
                    </a:p>
                  </a:txBody>
                  <a:tcPr/>
                </a:tc>
                <a:extLst>
                  <a:ext uri="{0D108BD9-81ED-4DB2-BD59-A6C34878D82A}">
                    <a16:rowId xmlns:a16="http://schemas.microsoft.com/office/drawing/2014/main" val="1373578556"/>
                  </a:ext>
                </a:extLst>
              </a:tr>
              <a:tr h="370840">
                <a:tc>
                  <a:txBody>
                    <a:bodyPr/>
                    <a:lstStyle/>
                    <a:p>
                      <a:pPr marL="0" lvl="0" indent="0">
                        <a:buNone/>
                      </a:pPr>
                      <a:r>
                        <a:rPr lang="en-US" sz="1800" b="0" i="0" u="none" strike="noStrike" noProof="0">
                          <a:solidFill>
                            <a:srgbClr val="533A27"/>
                          </a:solidFill>
                          <a:latin typeface="Arial"/>
                        </a:rPr>
                        <a:t>Reduce regional gaps</a:t>
                      </a:r>
                      <a:endParaRPr lang="en-US"/>
                    </a:p>
                  </a:txBody>
                  <a:tcPr/>
                </a:tc>
                <a:tc>
                  <a:txBody>
                    <a:bodyPr/>
                    <a:lstStyle/>
                    <a:p>
                      <a:pPr lvl="0">
                        <a:buNone/>
                      </a:pPr>
                      <a:r>
                        <a:rPr lang="en-US" sz="1800" b="0" i="0" u="none" strike="noStrike" noProof="0">
                          <a:solidFill>
                            <a:srgbClr val="533A27"/>
                          </a:solidFill>
                          <a:latin typeface="Arial"/>
                        </a:rPr>
                        <a:t>Enable innovation and action </a:t>
                      </a:r>
                      <a:endParaRPr lang="en-US"/>
                    </a:p>
                  </a:txBody>
                  <a:tcPr/>
                </a:tc>
                <a:extLst>
                  <a:ext uri="{0D108BD9-81ED-4DB2-BD59-A6C34878D82A}">
                    <a16:rowId xmlns:a16="http://schemas.microsoft.com/office/drawing/2014/main" val="1668742273"/>
                  </a:ext>
                </a:extLst>
              </a:tr>
              <a:tr h="370416">
                <a:tc>
                  <a:txBody>
                    <a:bodyPr/>
                    <a:lstStyle/>
                    <a:p>
                      <a:endParaRPr lang="en-US"/>
                    </a:p>
                  </a:txBody>
                  <a:tcPr/>
                </a:tc>
                <a:tc>
                  <a:txBody>
                    <a:bodyPr/>
                    <a:lstStyle/>
                    <a:p>
                      <a:pPr lvl="0">
                        <a:buNone/>
                      </a:pPr>
                      <a:r>
                        <a:rPr lang="en-US" sz="1800" b="0" i="0" u="none" strike="noStrike" noProof="0">
                          <a:solidFill>
                            <a:srgbClr val="533A27"/>
                          </a:solidFill>
                          <a:latin typeface="Arial"/>
                        </a:rPr>
                        <a:t>Cross-system partnership</a:t>
                      </a:r>
                      <a:endParaRPr lang="en-US"/>
                    </a:p>
                  </a:txBody>
                  <a:tcPr/>
                </a:tc>
                <a:extLst>
                  <a:ext uri="{0D108BD9-81ED-4DB2-BD59-A6C34878D82A}">
                    <a16:rowId xmlns:a16="http://schemas.microsoft.com/office/drawing/2014/main" val="578799622"/>
                  </a:ext>
                </a:extLst>
              </a:tr>
            </a:tbl>
          </a:graphicData>
        </a:graphic>
      </p:graphicFrame>
      <p:sp>
        <p:nvSpPr>
          <p:cNvPr id="4" name="Slide Number Placeholder 3">
            <a:extLst>
              <a:ext uri="{FF2B5EF4-FFF2-40B4-BE49-F238E27FC236}">
                <a16:creationId xmlns:a16="http://schemas.microsoft.com/office/drawing/2014/main" id="{03282D8D-44E4-4FF8-BA8C-F8FB33BE029D}"/>
              </a:ext>
            </a:extLst>
          </p:cNvPr>
          <p:cNvSpPr>
            <a:spLocks noGrp="1"/>
          </p:cNvSpPr>
          <p:nvPr>
            <p:ph type="sldNum" sz="quarter" idx="10"/>
          </p:nvPr>
        </p:nvSpPr>
        <p:spPr/>
        <p:txBody>
          <a:bodyPr/>
          <a:lstStyle/>
          <a:p>
            <a:fld id="{492D8F1A-69A8-9242-9469-8400121D240A}" type="slidenum">
              <a:rPr lang="en-US" smtClean="0"/>
              <a:pPr/>
              <a:t>22</a:t>
            </a:fld>
            <a:endParaRPr lang="en-US"/>
          </a:p>
        </p:txBody>
      </p:sp>
    </p:spTree>
    <p:extLst>
      <p:ext uri="{BB962C8B-B14F-4D97-AF65-F5344CB8AC3E}">
        <p14:creationId xmlns:p14="http://schemas.microsoft.com/office/powerpoint/2010/main" val="372490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2"/>
              </a:buClr>
              <a:buSzPts val="4000"/>
            </a:pPr>
            <a:r>
              <a:rPr lang="en-US">
                <a:latin typeface="Palatino"/>
                <a:cs typeface="Arial"/>
              </a:rPr>
              <a:t>Focus on Students</a:t>
            </a:r>
            <a:endParaRPr>
              <a:latin typeface="Palatino"/>
              <a:cs typeface="Arial"/>
            </a:endParaRPr>
          </a:p>
        </p:txBody>
      </p:sp>
      <p:sp>
        <p:nvSpPr>
          <p:cNvPr id="470" name="Google Shape;470;p56"/>
          <p:cNvSpPr txBox="1">
            <a:spLocks noGrp="1"/>
          </p:cNvSpPr>
          <p:nvPr>
            <p:ph sz="half" idx="1"/>
          </p:nvPr>
        </p:nvSpPr>
        <p:spPr>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accent1"/>
              </a:buClr>
              <a:buSzPts val="4080"/>
              <a:buNone/>
            </a:pPr>
            <a:r>
              <a:rPr lang="en-US" b="1">
                <a:cs typeface="Gill Sans"/>
              </a:rPr>
              <a:t>Emphasis on equity – vision for success, call to action principles</a:t>
            </a:r>
          </a:p>
          <a:p>
            <a:pPr marL="457200" indent="-457200">
              <a:lnSpc>
                <a:spcPct val="100000"/>
              </a:lnSpc>
              <a:spcBef>
                <a:spcPts val="0"/>
              </a:spcBef>
              <a:buClr>
                <a:schemeClr val="tx2"/>
              </a:buClr>
              <a:buSzPct val="59000"/>
              <a:buFont typeface="Arial" panose="020B0604020202020204" pitchFamily="34" charset="0"/>
              <a:buChar char="•"/>
            </a:pPr>
            <a:r>
              <a:rPr lang="en-US" sz="2400">
                <a:cs typeface="Gill Sans"/>
              </a:rPr>
              <a:t>How do we use scheduling, sequencing, and pathways to create inclusive classrooms and anti-racist curriculum?</a:t>
            </a:r>
          </a:p>
          <a:p>
            <a:pPr marL="457200" indent="-457200">
              <a:lnSpc>
                <a:spcPct val="100000"/>
              </a:lnSpc>
              <a:spcBef>
                <a:spcPts val="0"/>
              </a:spcBef>
              <a:buClr>
                <a:schemeClr val="tx2"/>
              </a:buClr>
              <a:buSzPct val="59000"/>
              <a:buFont typeface="Arial" panose="020B0604020202020204" pitchFamily="34" charset="0"/>
              <a:buChar char="•"/>
            </a:pPr>
            <a:r>
              <a:rPr lang="en-US" sz="2400">
                <a:cs typeface="Gill Sans"/>
              </a:rPr>
              <a:t>How can these be used to decrease equity gaps and increase students' success?</a:t>
            </a:r>
            <a:endParaRPr lang="en-US" sz="2400"/>
          </a:p>
          <a:p>
            <a:pPr marL="457200" indent="-457200">
              <a:lnSpc>
                <a:spcPct val="100000"/>
              </a:lnSpc>
              <a:spcBef>
                <a:spcPts val="0"/>
              </a:spcBef>
              <a:buClr>
                <a:schemeClr val="tx2"/>
              </a:buClr>
              <a:buSzPct val="59000"/>
              <a:buFont typeface="Arial" panose="020B0604020202020204" pitchFamily="34" charset="0"/>
              <a:buChar char="•"/>
            </a:pPr>
            <a:r>
              <a:rPr lang="en-US" sz="2400">
                <a:cs typeface="Gill Sans"/>
              </a:rPr>
              <a:t>Proper sequencing/scheduling can be used to decrease the number of overall units students need to complete their academic goals</a:t>
            </a:r>
            <a:endParaRPr lang="en-US" sz="2400"/>
          </a:p>
          <a:p>
            <a:pPr marL="457200" indent="-457200">
              <a:lnSpc>
                <a:spcPct val="100000"/>
              </a:lnSpc>
              <a:spcBef>
                <a:spcPts val="0"/>
              </a:spcBef>
              <a:buClr>
                <a:srgbClr val="265E76"/>
              </a:buClr>
              <a:buSzPct val="59000"/>
            </a:pPr>
            <a:r>
              <a:rPr lang="en-US">
                <a:cs typeface="Gill Sans"/>
              </a:rPr>
              <a:t>"One size fits all" is not an equitable practice.</a:t>
            </a:r>
          </a:p>
          <a:p>
            <a:pPr marL="457200" indent="-457200">
              <a:lnSpc>
                <a:spcPct val="100000"/>
              </a:lnSpc>
              <a:spcBef>
                <a:spcPts val="0"/>
              </a:spcBef>
              <a:buClr>
                <a:srgbClr val="533A27"/>
              </a:buClr>
              <a:buSzPct val="59000"/>
              <a:buFont typeface="Arial" panose="020B0604020202020204" pitchFamily="34" charset="0"/>
              <a:buChar char="•"/>
            </a:pPr>
            <a:r>
              <a:rPr lang="en-US" sz="2400">
                <a:cs typeface="Gill Sans"/>
              </a:rPr>
              <a:t>Transparency and open access for all students is an equity goal! Scheduling and sequencing with student goals and the college mission in mind means making sure courses are available in time for students to achieve their goals.</a:t>
            </a:r>
            <a:endParaRPr lang="en-US" sz="2400"/>
          </a:p>
          <a:p>
            <a:pPr marL="457200" indent="-457200">
              <a:lnSpc>
                <a:spcPct val="100000"/>
              </a:lnSpc>
              <a:spcBef>
                <a:spcPts val="0"/>
              </a:spcBef>
              <a:buClr>
                <a:schemeClr val="accent1"/>
              </a:buClr>
              <a:buSzPts val="4080"/>
              <a:buFont typeface="Arial" panose="020B0604020202020204" pitchFamily="34" charset="0"/>
              <a:buChar char="•"/>
            </a:pPr>
            <a:endParaRPr lang="en-US"/>
          </a:p>
          <a:p>
            <a:pPr marL="457200" indent="-457200">
              <a:lnSpc>
                <a:spcPct val="100000"/>
              </a:lnSpc>
              <a:spcBef>
                <a:spcPts val="0"/>
              </a:spcBef>
              <a:buClr>
                <a:schemeClr val="accent1"/>
              </a:buClr>
              <a:buSzPts val="4080"/>
              <a:buFont typeface="Arial" panose="020B0604020202020204" pitchFamily="34" charset="0"/>
              <a:buChar char="•"/>
            </a:pPr>
            <a:endParaRPr lang="en-US"/>
          </a:p>
        </p:txBody>
      </p:sp>
    </p:spTree>
    <p:extLst>
      <p:ext uri="{BB962C8B-B14F-4D97-AF65-F5344CB8AC3E}">
        <p14:creationId xmlns:p14="http://schemas.microsoft.com/office/powerpoint/2010/main" val="250925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D6C147-0D3D-523F-76DE-CE65EF98CA46}"/>
              </a:ext>
            </a:extLst>
          </p:cNvPr>
          <p:cNvSpPr>
            <a:spLocks noGrp="1"/>
          </p:cNvSpPr>
          <p:nvPr>
            <p:ph type="title"/>
          </p:nvPr>
        </p:nvSpPr>
        <p:spPr/>
        <p:txBody>
          <a:bodyPr/>
          <a:lstStyle/>
          <a:p>
            <a:r>
              <a:rPr lang="en-US"/>
              <a:t>Collaboration and Compliance</a:t>
            </a:r>
          </a:p>
        </p:txBody>
      </p:sp>
      <p:sp>
        <p:nvSpPr>
          <p:cNvPr id="7" name="Text Placeholder 6">
            <a:extLst>
              <a:ext uri="{FF2B5EF4-FFF2-40B4-BE49-F238E27FC236}">
                <a16:creationId xmlns:a16="http://schemas.microsoft.com/office/drawing/2014/main" id="{162107E9-814D-E9B2-6467-87D208BFD556}"/>
              </a:ext>
            </a:extLst>
          </p:cNvPr>
          <p:cNvSpPr>
            <a:spLocks noGrp="1"/>
          </p:cNvSpPr>
          <p:nvPr>
            <p:ph type="body" sz="half" idx="2"/>
          </p:nvPr>
        </p:nvSpPr>
        <p:spPr/>
        <p:txBody>
          <a:bodyPr/>
          <a:lstStyle/>
          <a:p>
            <a:r>
              <a:rPr lang="en-US"/>
              <a:t>Who needs to be in the room to support student success?</a:t>
            </a:r>
          </a:p>
        </p:txBody>
      </p:sp>
      <p:pic>
        <p:nvPicPr>
          <p:cNvPr id="11" name="Content Placeholder 10" descr="Many hands raising thumbs up">
            <a:extLst>
              <a:ext uri="{FF2B5EF4-FFF2-40B4-BE49-F238E27FC236}">
                <a16:creationId xmlns:a16="http://schemas.microsoft.com/office/drawing/2014/main" id="{625F92CF-B84A-DB7A-9A77-6FD8F37D1C5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360863" y="1515269"/>
            <a:ext cx="6672262" cy="4448174"/>
          </a:xfrm>
        </p:spPr>
      </p:pic>
      <p:sp>
        <p:nvSpPr>
          <p:cNvPr id="4" name="Slide Number Placeholder 3">
            <a:extLst>
              <a:ext uri="{FF2B5EF4-FFF2-40B4-BE49-F238E27FC236}">
                <a16:creationId xmlns:a16="http://schemas.microsoft.com/office/drawing/2014/main" id="{F91C23E2-7995-9EC6-8C32-B3C0D3F98E2C}"/>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165176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F00-9939-C0FE-853D-BC1378611F5D}"/>
              </a:ext>
            </a:extLst>
          </p:cNvPr>
          <p:cNvSpPr>
            <a:spLocks noGrp="1"/>
          </p:cNvSpPr>
          <p:nvPr>
            <p:ph type="title"/>
          </p:nvPr>
        </p:nvSpPr>
        <p:spPr/>
        <p:txBody>
          <a:bodyPr/>
          <a:lstStyle/>
          <a:p>
            <a:r>
              <a:rPr lang="en-US"/>
              <a:t>Scheduling Partnerships</a:t>
            </a:r>
          </a:p>
        </p:txBody>
      </p:sp>
      <p:sp>
        <p:nvSpPr>
          <p:cNvPr id="3" name="Content Placeholder 2">
            <a:extLst>
              <a:ext uri="{FF2B5EF4-FFF2-40B4-BE49-F238E27FC236}">
                <a16:creationId xmlns:a16="http://schemas.microsoft.com/office/drawing/2014/main" id="{334F4150-5DB4-F8A3-2C35-FFFADB99B727}"/>
              </a:ext>
            </a:extLst>
          </p:cNvPr>
          <p:cNvSpPr>
            <a:spLocks noGrp="1"/>
          </p:cNvSpPr>
          <p:nvPr>
            <p:ph sz="half" idx="1"/>
          </p:nvPr>
        </p:nvSpPr>
        <p:spPr/>
        <p:txBody>
          <a:bodyPr/>
          <a:lstStyle/>
          <a:p>
            <a:r>
              <a:rPr lang="en-US"/>
              <a:t>Consider gathering input from:</a:t>
            </a:r>
          </a:p>
          <a:p>
            <a:pPr lvl="1"/>
            <a:r>
              <a:rPr lang="en-US"/>
              <a:t>Students</a:t>
            </a:r>
          </a:p>
          <a:p>
            <a:pPr lvl="1"/>
            <a:r>
              <a:rPr lang="en-US">
                <a:cs typeface="Gill Sans"/>
              </a:rPr>
              <a:t>Articulation Officers &amp; Counselors</a:t>
            </a:r>
          </a:p>
          <a:p>
            <a:pPr lvl="1"/>
            <a:r>
              <a:rPr lang="en-US">
                <a:cs typeface="Gill Sans"/>
              </a:rPr>
              <a:t>Transfer partners</a:t>
            </a:r>
          </a:p>
          <a:p>
            <a:pPr lvl="1"/>
            <a:r>
              <a:rPr lang="en-US">
                <a:cs typeface="Gill Sans"/>
              </a:rPr>
              <a:t>Dual and Concurrent enrollment directors</a:t>
            </a:r>
          </a:p>
          <a:p>
            <a:pPr lvl="1"/>
            <a:r>
              <a:rPr lang="en-US">
                <a:cs typeface="Gill Sans"/>
              </a:rPr>
              <a:t>Scheduling and Curriculum staff</a:t>
            </a:r>
          </a:p>
          <a:p>
            <a:pPr lvl="1"/>
            <a:r>
              <a:rPr lang="en-US">
                <a:cs typeface="Gill Sans"/>
              </a:rPr>
              <a:t>Research office – Program review surveys (e.g. student feedback)</a:t>
            </a:r>
            <a:endParaRPr lang="en-US"/>
          </a:p>
          <a:p>
            <a:pPr lvl="1"/>
            <a:r>
              <a:rPr lang="en-US">
                <a:cs typeface="Gill Sans"/>
              </a:rPr>
              <a:t>Student support services (when and where are services available – does this align with the schedule?)</a:t>
            </a:r>
          </a:p>
          <a:p>
            <a:r>
              <a:rPr lang="en-US"/>
              <a:t>Enrollment management committees or other standing groups</a:t>
            </a:r>
          </a:p>
          <a:p>
            <a:pPr lvl="1"/>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6E7E7C75-02CE-3AD2-AD5B-EE34A9E61647}"/>
              </a:ext>
            </a:extLst>
          </p:cNvPr>
          <p:cNvSpPr>
            <a:spLocks noGrp="1"/>
          </p:cNvSpPr>
          <p:nvPr>
            <p:ph type="sldNum" sz="quarter" idx="10"/>
          </p:nvPr>
        </p:nvSpPr>
        <p:spPr/>
        <p:txBody>
          <a:bodyPr/>
          <a:lstStyle/>
          <a:p>
            <a:pPr>
              <a:defRPr/>
            </a:pPr>
            <a:fld id="{576C9E23-81DC-524C-9AAF-31FE3F6CAB57}" type="slidenum">
              <a:rPr lang="en-US" altLang="en-US" smtClean="0"/>
              <a:pPr>
                <a:defRPr/>
              </a:pPr>
              <a:t>25</a:t>
            </a:fld>
            <a:endParaRPr lang="en-US" altLang="en-US"/>
          </a:p>
        </p:txBody>
      </p:sp>
    </p:spTree>
    <p:extLst>
      <p:ext uri="{BB962C8B-B14F-4D97-AF65-F5344CB8AC3E}">
        <p14:creationId xmlns:p14="http://schemas.microsoft.com/office/powerpoint/2010/main" val="91641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None/>
            </a:pPr>
            <a:r>
              <a:rPr lang="en-US"/>
              <a:t>Other Considerations in Scheduling</a:t>
            </a:r>
            <a:endParaRPr/>
          </a:p>
        </p:txBody>
      </p:sp>
      <p:sp>
        <p:nvSpPr>
          <p:cNvPr id="87" name="Google Shape;87;p6"/>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Tx/>
              <a:buSzPts val="2400"/>
              <a:buFont typeface="Arial" panose="020B0604020202020204" pitchFamily="34" charset="0"/>
              <a:buChar char="•"/>
            </a:pPr>
            <a:r>
              <a:rPr lang="en-US"/>
              <a:t>Student Inputs: how are student needs / ideas incorporated into your local processes?  </a:t>
            </a:r>
          </a:p>
          <a:p>
            <a:pPr marL="342900" marR="0" lvl="0" indent="-342900" algn="l" rtl="0">
              <a:lnSpc>
                <a:spcPct val="90000"/>
              </a:lnSpc>
              <a:spcBef>
                <a:spcPts val="0"/>
              </a:spcBef>
              <a:spcAft>
                <a:spcPts val="0"/>
              </a:spcAft>
              <a:buClrTx/>
              <a:buSzPts val="2400"/>
              <a:buFont typeface="Arial" panose="020B0604020202020204" pitchFamily="34" charset="0"/>
              <a:buChar char="•"/>
            </a:pPr>
            <a:endParaRPr lang="en-US"/>
          </a:p>
          <a:p>
            <a:pPr marL="342900" marR="0" lvl="0" indent="-342900" algn="l" rtl="0">
              <a:lnSpc>
                <a:spcPct val="90000"/>
              </a:lnSpc>
              <a:spcBef>
                <a:spcPts val="0"/>
              </a:spcBef>
              <a:spcAft>
                <a:spcPts val="0"/>
              </a:spcAft>
              <a:buClrTx/>
              <a:buSzPts val="2400"/>
              <a:buFont typeface="Arial" panose="020B0604020202020204" pitchFamily="34" charset="0"/>
              <a:buChar char="•"/>
            </a:pPr>
            <a:r>
              <a:rPr lang="en-US" err="1"/>
              <a:t>Covid</a:t>
            </a:r>
            <a:r>
              <a:rPr lang="en-US"/>
              <a:t> Keeps?</a:t>
            </a:r>
          </a:p>
          <a:p>
            <a:pPr marL="342900" marR="0" lvl="0" indent="-342900" algn="l" rtl="0">
              <a:lnSpc>
                <a:spcPct val="90000"/>
              </a:lnSpc>
              <a:spcBef>
                <a:spcPts val="0"/>
              </a:spcBef>
              <a:spcAft>
                <a:spcPts val="0"/>
              </a:spcAft>
              <a:buClrTx/>
              <a:buSzPts val="2400"/>
              <a:buFont typeface="Arial" panose="020B0604020202020204" pitchFamily="34" charset="0"/>
              <a:buChar char="•"/>
            </a:pPr>
            <a:endParaRPr lang="en-US"/>
          </a:p>
          <a:p>
            <a:pPr marL="342900" marR="0" lvl="0" indent="-342900" algn="l" rtl="0">
              <a:lnSpc>
                <a:spcPct val="90000"/>
              </a:lnSpc>
              <a:spcBef>
                <a:spcPts val="0"/>
              </a:spcBef>
              <a:spcAft>
                <a:spcPts val="0"/>
              </a:spcAft>
              <a:buClrTx/>
              <a:buSzPts val="2400"/>
              <a:buFont typeface="Arial" panose="020B0604020202020204" pitchFamily="34" charset="0"/>
              <a:buChar char="•"/>
            </a:pPr>
            <a:r>
              <a:rPr lang="en-US"/>
              <a:t>Big Picture Considerations in Scheduling: </a:t>
            </a:r>
          </a:p>
          <a:p>
            <a:pPr marL="800100" lvl="1" indent="-342900">
              <a:spcBef>
                <a:spcPts val="0"/>
              </a:spcBef>
              <a:buClrTx/>
              <a:buFont typeface="Arial" panose="020B0604020202020204" pitchFamily="34" charset="0"/>
              <a:buChar char="•"/>
            </a:pPr>
            <a:r>
              <a:rPr lang="en-US"/>
              <a:t>Balanced scheduling across time blocks </a:t>
            </a:r>
          </a:p>
          <a:p>
            <a:pPr marL="800100" lvl="1" indent="-342900">
              <a:spcBef>
                <a:spcPts val="0"/>
              </a:spcBef>
              <a:buClrTx/>
              <a:buFont typeface="Arial" panose="020B0604020202020204" pitchFamily="34" charset="0"/>
              <a:buChar char="•"/>
            </a:pPr>
            <a:r>
              <a:rPr lang="en-US"/>
              <a:t>Gen Ed as Program?  Who monitors balance of GE scheduling on your campus?  Is it monitored?  </a:t>
            </a:r>
          </a:p>
          <a:p>
            <a:pPr marL="800100" lvl="1" indent="-342900">
              <a:spcBef>
                <a:spcPts val="0"/>
              </a:spcBef>
              <a:buClrTx/>
              <a:buFont typeface="Arial" panose="020B0604020202020204" pitchFamily="34" charset="0"/>
              <a:buChar char="•"/>
            </a:pPr>
            <a:r>
              <a:rPr lang="en-US"/>
              <a:t>Locations and modalities?  </a:t>
            </a:r>
            <a:endParaRPr/>
          </a:p>
        </p:txBody>
      </p:sp>
      <p:sp>
        <p:nvSpPr>
          <p:cNvPr id="88" name="Google Shape;88;p6"/>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0" cap="none" spc="0" normalizeH="0" baseline="0" noProof="0">
              <a:ln>
                <a:noFill/>
              </a:ln>
              <a:solidFill>
                <a:srgbClr val="7F7F7F"/>
              </a:solidFill>
              <a:effectLst/>
              <a:uLnTx/>
              <a:uFillTx/>
              <a:latin typeface="Arial"/>
              <a:cs typeface="Arial"/>
              <a:sym typeface="Arial"/>
            </a:endParaRPr>
          </a:p>
        </p:txBody>
      </p:sp>
    </p:spTree>
    <p:extLst>
      <p:ext uri="{BB962C8B-B14F-4D97-AF65-F5344CB8AC3E}">
        <p14:creationId xmlns:p14="http://schemas.microsoft.com/office/powerpoint/2010/main" val="259203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e24bca3477_0_1"/>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lvl="0">
              <a:spcBef>
                <a:spcPts val="0"/>
              </a:spcBef>
              <a:spcAft>
                <a:spcPts val="0"/>
              </a:spcAft>
              <a:buClr>
                <a:schemeClr val="accent2"/>
              </a:buClr>
              <a:buSzPts val="4400"/>
            </a:pPr>
            <a:r>
              <a:rPr lang="en-US" dirty="0"/>
              <a:t>Scheduling Scenario 1: Course Offerings on Rotation</a:t>
            </a:r>
            <a:endParaRPr dirty="0"/>
          </a:p>
        </p:txBody>
      </p:sp>
      <p:sp>
        <p:nvSpPr>
          <p:cNvPr id="165" name="Google Shape;165;ge24bca3477_0_1"/>
          <p:cNvSpPr txBox="1">
            <a:spLocks noGrp="1"/>
          </p:cNvSpPr>
          <p:nvPr>
            <p:ph type="body" sz="half" idx="2"/>
          </p:nvPr>
        </p:nvSpPr>
        <p:spPr>
          <a:prstGeom prst="rect">
            <a:avLst/>
          </a:prstGeom>
          <a:noFill/>
          <a:ln>
            <a:noFill/>
          </a:ln>
        </p:spPr>
        <p:txBody>
          <a:bodyPr spcFirstLastPara="1" wrap="square" lIns="91425" tIns="45700" rIns="91425" bIns="45700" anchor="t" anchorCtr="0">
            <a:normAutofit/>
          </a:bodyPr>
          <a:lstStyle/>
          <a:p>
            <a:pPr marL="507365" lvl="0" indent="-342900" algn="l" rtl="0">
              <a:lnSpc>
                <a:spcPct val="90000"/>
              </a:lnSpc>
              <a:spcBef>
                <a:spcPts val="1000"/>
              </a:spcBef>
              <a:spcAft>
                <a:spcPts val="0"/>
              </a:spcAft>
              <a:buClrTx/>
              <a:buSzPct val="116666"/>
              <a:buFont typeface="Arial" panose="020B0604020202020204" pitchFamily="34" charset="0"/>
              <a:buChar char="•"/>
            </a:pPr>
            <a:endParaRPr dirty="0"/>
          </a:p>
          <a:p>
            <a:pPr marL="228600" lvl="0" indent="-64135" algn="l" rtl="0">
              <a:lnSpc>
                <a:spcPct val="90000"/>
              </a:lnSpc>
              <a:spcBef>
                <a:spcPts val="1000"/>
              </a:spcBef>
              <a:spcAft>
                <a:spcPts val="0"/>
              </a:spcAft>
              <a:buClr>
                <a:srgbClr val="674831"/>
              </a:buClr>
              <a:buSzPct val="116666"/>
              <a:buNone/>
            </a:pPr>
            <a:r>
              <a:rPr lang="en-US" dirty="0"/>
              <a:t>5 minutes, plan to report out</a:t>
            </a:r>
            <a:endParaRPr dirty="0"/>
          </a:p>
        </p:txBody>
      </p:sp>
      <p:sp>
        <p:nvSpPr>
          <p:cNvPr id="2" name="Content Placeholder 1">
            <a:extLst>
              <a:ext uri="{FF2B5EF4-FFF2-40B4-BE49-F238E27FC236}">
                <a16:creationId xmlns:a16="http://schemas.microsoft.com/office/drawing/2014/main" id="{10FC470C-42E2-9B66-25A5-CE002663CE76}"/>
              </a:ext>
            </a:extLst>
          </p:cNvPr>
          <p:cNvSpPr>
            <a:spLocks noGrp="1"/>
          </p:cNvSpPr>
          <p:nvPr>
            <p:ph idx="1"/>
          </p:nvPr>
        </p:nvSpPr>
        <p:spPr/>
        <p:txBody>
          <a:bodyPr/>
          <a:lstStyle/>
          <a:p>
            <a:pPr marL="507365" lvl="0" indent="-342900">
              <a:spcBef>
                <a:spcPts val="0"/>
              </a:spcBef>
              <a:buSzPct val="116666"/>
              <a:buFont typeface="Arial" panose="020B0604020202020204" pitchFamily="34" charset="0"/>
              <a:buChar char="•"/>
            </a:pPr>
            <a:r>
              <a:rPr lang="en-US" sz="2000" dirty="0"/>
              <a:t>Local College’s English Department offers specialty literature courses in spring semesters on a three-year rotation.</a:t>
            </a:r>
          </a:p>
          <a:p>
            <a:pPr marL="507365" lvl="0" indent="-342900">
              <a:buSzPct val="116666"/>
              <a:buFont typeface="Arial" panose="020B0604020202020204" pitchFamily="34" charset="0"/>
              <a:buChar char="•"/>
            </a:pPr>
            <a:r>
              <a:rPr lang="en-US" sz="2000" dirty="0"/>
              <a:t>All specialty lit courses count toward GE requirements.</a:t>
            </a:r>
          </a:p>
          <a:p>
            <a:pPr marL="507365" lvl="0" indent="-342900">
              <a:buSzPct val="116666"/>
              <a:buFont typeface="Arial" panose="020B0604020202020204" pitchFamily="34" charset="0"/>
              <a:buChar char="•"/>
            </a:pPr>
            <a:r>
              <a:rPr lang="en-US" sz="2000" dirty="0"/>
              <a:t>Each specialty lit course has college composition listed as a prerequisite.</a:t>
            </a:r>
          </a:p>
          <a:p>
            <a:pPr marL="507365" lvl="0" indent="-342900">
              <a:buSzPct val="116666"/>
              <a:buFont typeface="Arial" panose="020B0604020202020204" pitchFamily="34" charset="0"/>
              <a:buChar char="•"/>
            </a:pPr>
            <a:r>
              <a:rPr lang="en-US" sz="2000" dirty="0"/>
              <a:t>Student enrolls at the college in spring and enrolls in composition the same semester.</a:t>
            </a:r>
          </a:p>
          <a:p>
            <a:pPr marL="507365" lvl="0" indent="-342900">
              <a:buSzPct val="116666"/>
              <a:buFont typeface="Arial" panose="020B0604020202020204" pitchFamily="34" charset="0"/>
              <a:buChar char="•"/>
            </a:pPr>
            <a:r>
              <a:rPr lang="en-US" sz="2000" dirty="0"/>
              <a:t>Student is interested in the Chicana lit course in the spring 2022 schedule, but the course will not be available again in the rotation until spring 2025, when student plans to have graduated.</a:t>
            </a:r>
          </a:p>
          <a:p>
            <a:pPr marL="507365" indent="-342900">
              <a:buSzPct val="116666"/>
              <a:buFont typeface="Arial" panose="020B0604020202020204" pitchFamily="34" charset="0"/>
              <a:buChar char="•"/>
            </a:pPr>
            <a:r>
              <a:rPr lang="en-US" sz="2000" i="1" dirty="0"/>
              <a:t>What conversations need to occur? Who needs to be part of these conversations? What information do you need?</a:t>
            </a:r>
            <a:endParaRPr lang="en-US" sz="2000" dirty="0"/>
          </a:p>
          <a:p>
            <a:endParaRPr lang="en-US" dirty="0"/>
          </a:p>
        </p:txBody>
      </p:sp>
      <p:sp>
        <p:nvSpPr>
          <p:cNvPr id="166" name="Google Shape;166;ge24bca3477_0_1"/>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200" b="0" i="0" u="none" strike="noStrike" kern="0" cap="none" spc="0" normalizeH="0" baseline="0" noProof="0">
              <a:ln>
                <a:noFill/>
              </a:ln>
              <a:solidFill>
                <a:srgbClr val="7F7F7F"/>
              </a:solidFill>
              <a:effectLst/>
              <a:uLnTx/>
              <a:uFillTx/>
              <a:latin typeface="Arial"/>
              <a:ea typeface="Arial"/>
              <a:cs typeface="Arial"/>
              <a:sym typeface="Arial"/>
            </a:endParaRPr>
          </a:p>
        </p:txBody>
      </p:sp>
    </p:spTree>
    <p:extLst>
      <p:ext uri="{BB962C8B-B14F-4D97-AF65-F5344CB8AC3E}">
        <p14:creationId xmlns:p14="http://schemas.microsoft.com/office/powerpoint/2010/main" val="291283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e24bca3477_0_8"/>
          <p:cNvSpPr txBox="1">
            <a:spLocks noGrp="1"/>
          </p:cNvSpPr>
          <p:nvPr>
            <p:ph type="title"/>
          </p:nvPr>
        </p:nvSpPr>
        <p:spPr>
          <a:xfrm>
            <a:off x="227885" y="2139424"/>
            <a:ext cx="3583461" cy="189070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2"/>
              </a:buClr>
              <a:buSzPts val="4400"/>
              <a:buFont typeface="Palatino"/>
              <a:buNone/>
            </a:pPr>
            <a:r>
              <a:rPr lang="en-US" dirty="0"/>
              <a:t>Scheduling Scenario 2: Departmental Course Ownership</a:t>
            </a:r>
            <a:endParaRPr dirty="0"/>
          </a:p>
        </p:txBody>
      </p:sp>
      <p:sp>
        <p:nvSpPr>
          <p:cNvPr id="173" name="Google Shape;173;ge24bca3477_0_8"/>
          <p:cNvSpPr txBox="1">
            <a:spLocks noGrp="1"/>
          </p:cNvSpPr>
          <p:nvPr>
            <p:ph type="body" sz="half" idx="2"/>
          </p:nvPr>
        </p:nvSpPr>
        <p:spPr>
          <a:xfrm>
            <a:off x="227885" y="4072467"/>
            <a:ext cx="3583461" cy="1408111"/>
          </a:xfrm>
          <a:prstGeom prst="rect">
            <a:avLst/>
          </a:prstGeom>
          <a:noFill/>
          <a:ln>
            <a:noFill/>
          </a:ln>
        </p:spPr>
        <p:txBody>
          <a:bodyPr spcFirstLastPara="1" wrap="square" lIns="91425" tIns="45700" rIns="91425" bIns="45700" anchor="t" anchorCtr="0">
            <a:normAutofit/>
          </a:bodyPr>
          <a:lstStyle/>
          <a:p>
            <a:pPr marL="228600" indent="-77470" algn="l">
              <a:spcAft>
                <a:spcPts val="0"/>
              </a:spcAft>
              <a:buClr>
                <a:srgbClr val="674831"/>
              </a:buClr>
              <a:buSzPct val="116666"/>
            </a:pPr>
            <a:r>
              <a:rPr lang="en-US" dirty="0"/>
              <a:t>5 minutes, plan to report out</a:t>
            </a:r>
          </a:p>
          <a:p>
            <a:pPr marL="228600" lvl="0" indent="-77470" algn="l" rtl="0">
              <a:lnSpc>
                <a:spcPct val="90000"/>
              </a:lnSpc>
              <a:spcBef>
                <a:spcPts val="1000"/>
              </a:spcBef>
              <a:spcAft>
                <a:spcPts val="0"/>
              </a:spcAft>
              <a:buClr>
                <a:srgbClr val="674831"/>
              </a:buClr>
              <a:buSzPct val="116666"/>
              <a:buNone/>
            </a:pPr>
            <a:endParaRPr dirty="0"/>
          </a:p>
        </p:txBody>
      </p:sp>
      <p:sp>
        <p:nvSpPr>
          <p:cNvPr id="2" name="Content Placeholder 1">
            <a:extLst>
              <a:ext uri="{FF2B5EF4-FFF2-40B4-BE49-F238E27FC236}">
                <a16:creationId xmlns:a16="http://schemas.microsoft.com/office/drawing/2014/main" id="{09E5E7BA-82A5-71E6-C629-8EFC29386D58}"/>
              </a:ext>
            </a:extLst>
          </p:cNvPr>
          <p:cNvSpPr>
            <a:spLocks noGrp="1"/>
          </p:cNvSpPr>
          <p:nvPr>
            <p:ph idx="1"/>
          </p:nvPr>
        </p:nvSpPr>
        <p:spPr/>
        <p:txBody>
          <a:bodyPr/>
          <a:lstStyle/>
          <a:p>
            <a:pPr marL="369570" lvl="0" indent="-342900">
              <a:spcBef>
                <a:spcPts val="0"/>
              </a:spcBef>
              <a:buSzPct val="116666"/>
              <a:buFont typeface="Arial" panose="020B0604020202020204" pitchFamily="34" charset="0"/>
              <a:buChar char="•"/>
            </a:pPr>
            <a:r>
              <a:rPr lang="en-US" sz="1800" dirty="0"/>
              <a:t>Students transferring to CSU are required to complete courses in multiple GE categories. </a:t>
            </a:r>
          </a:p>
          <a:p>
            <a:pPr marL="369570" lvl="0" indent="-342900">
              <a:buSzPct val="116666"/>
              <a:buFont typeface="Arial" panose="020B0604020202020204" pitchFamily="34" charset="0"/>
              <a:buChar char="•"/>
            </a:pPr>
            <a:r>
              <a:rPr lang="en-US" sz="1800" dirty="0"/>
              <a:t>Using Guided Pathways framework, Local College increased the number of A2 (Written Communication) courses available to meet student needs.</a:t>
            </a:r>
          </a:p>
          <a:p>
            <a:pPr marL="369570" lvl="0" indent="-342900">
              <a:buSzPct val="116666"/>
              <a:buFont typeface="Arial" panose="020B0604020202020204" pitchFamily="34" charset="0"/>
              <a:buChar char="•"/>
            </a:pPr>
            <a:r>
              <a:rPr lang="en-US" sz="1800" dirty="0"/>
              <a:t>Bottleneck remained in A1 (Oral Communication) and A3 (Critical Thinking). Departments at Local College offering courses in A1 and A3 are small, and number of sections in each area is less than 50% of those in A2 each semester. </a:t>
            </a:r>
          </a:p>
          <a:p>
            <a:pPr marL="369570" lvl="0" indent="-342900">
              <a:buSzPct val="116666"/>
              <a:buFont typeface="Arial" panose="020B0604020202020204" pitchFamily="34" charset="0"/>
              <a:buChar char="•"/>
            </a:pPr>
            <a:r>
              <a:rPr lang="en-US" sz="1800" dirty="0"/>
              <a:t>Analysis of comparable offerings at other colleges found both more choice and more sections in these areas.</a:t>
            </a:r>
          </a:p>
          <a:p>
            <a:pPr marL="369570" lvl="0" indent="-342900">
              <a:buSzPct val="116666"/>
              <a:buFont typeface="Arial" panose="020B0604020202020204" pitchFamily="34" charset="0"/>
              <a:buChar char="•"/>
            </a:pPr>
            <a:r>
              <a:rPr lang="en-US" sz="1800" dirty="0"/>
              <a:t>Department faculty have protested that other departments are not qualified to teach Critical Thinking options, despite the analysis. They also have too few faculty members to provide additional sections.</a:t>
            </a:r>
          </a:p>
          <a:p>
            <a:pPr marL="369570" lvl="0" indent="-342900">
              <a:buSzPct val="116666"/>
              <a:buFont typeface="Arial" panose="020B0604020202020204" pitchFamily="34" charset="0"/>
              <a:buChar char="•"/>
            </a:pPr>
            <a:r>
              <a:rPr lang="en-US" sz="1800" i="1" dirty="0"/>
              <a:t>What conversations need to occur? Who needs to be part of these conversations? What information do you need?</a:t>
            </a:r>
            <a:endParaRPr lang="en-US" sz="1800" dirty="0"/>
          </a:p>
          <a:p>
            <a:endParaRPr lang="en-US" dirty="0"/>
          </a:p>
        </p:txBody>
      </p:sp>
      <p:sp>
        <p:nvSpPr>
          <p:cNvPr id="174" name="Google Shape;174;ge24bca3477_0_8"/>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a:ln>
                <a:noFill/>
              </a:ln>
              <a:solidFill>
                <a:srgbClr val="7F7F7F"/>
              </a:solidFill>
              <a:effectLst/>
              <a:uLnTx/>
              <a:uFillTx/>
              <a:latin typeface="Arial"/>
              <a:ea typeface="Arial"/>
              <a:cs typeface="Arial"/>
              <a:sym typeface="Arial"/>
            </a:endParaRPr>
          </a:p>
        </p:txBody>
      </p:sp>
    </p:spTree>
    <p:extLst>
      <p:ext uri="{BB962C8B-B14F-4D97-AF65-F5344CB8AC3E}">
        <p14:creationId xmlns:p14="http://schemas.microsoft.com/office/powerpoint/2010/main" val="3614492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e24bca3477_0_15"/>
          <p:cNvSpPr txBox="1">
            <a:spLocks noGrp="1"/>
          </p:cNvSpPr>
          <p:nvPr>
            <p:ph type="title"/>
          </p:nvPr>
        </p:nvSpPr>
        <p:spPr>
          <a:xfrm>
            <a:off x="227885" y="2040647"/>
            <a:ext cx="3583461" cy="189070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2"/>
              </a:buClr>
              <a:buSzPts val="4400"/>
              <a:buFont typeface="Palatino"/>
              <a:buNone/>
            </a:pPr>
            <a:r>
              <a:rPr lang="en-US" dirty="0"/>
              <a:t>Scheduling Scenario 3: Low Enrollment Impacting Academic Maps</a:t>
            </a:r>
            <a:endParaRPr dirty="0"/>
          </a:p>
        </p:txBody>
      </p:sp>
      <p:sp>
        <p:nvSpPr>
          <p:cNvPr id="181" name="Google Shape;181;ge24bca3477_0_15"/>
          <p:cNvSpPr txBox="1">
            <a:spLocks noGrp="1"/>
          </p:cNvSpPr>
          <p:nvPr>
            <p:ph type="body" sz="half" idx="2"/>
          </p:nvPr>
        </p:nvSpPr>
        <p:spPr>
          <a:xfrm>
            <a:off x="227885" y="4368800"/>
            <a:ext cx="3583461" cy="1154110"/>
          </a:xfrm>
          <a:prstGeom prst="rect">
            <a:avLst/>
          </a:prstGeom>
          <a:noFill/>
          <a:ln>
            <a:noFill/>
          </a:ln>
        </p:spPr>
        <p:txBody>
          <a:bodyPr spcFirstLastPara="1" wrap="square" lIns="91425" tIns="45700" rIns="91425" bIns="45700" anchor="t" anchorCtr="0">
            <a:normAutofit/>
          </a:bodyPr>
          <a:lstStyle/>
          <a:p>
            <a:pPr algn="l">
              <a:spcAft>
                <a:spcPts val="0"/>
              </a:spcAft>
              <a:buSzPts val="2800"/>
            </a:pPr>
            <a:r>
              <a:rPr lang="en-US" dirty="0"/>
              <a:t>5 minutes, plan to report out</a:t>
            </a:r>
          </a:p>
          <a:p>
            <a:pPr lvl="0" algn="l" rtl="0">
              <a:lnSpc>
                <a:spcPct val="90000"/>
              </a:lnSpc>
              <a:spcBef>
                <a:spcPts val="1000"/>
              </a:spcBef>
              <a:spcAft>
                <a:spcPts val="0"/>
              </a:spcAft>
              <a:buClrTx/>
              <a:buSzPts val="2800"/>
            </a:pPr>
            <a:endParaRPr dirty="0"/>
          </a:p>
        </p:txBody>
      </p:sp>
      <p:sp>
        <p:nvSpPr>
          <p:cNvPr id="2" name="Content Placeholder 1">
            <a:extLst>
              <a:ext uri="{FF2B5EF4-FFF2-40B4-BE49-F238E27FC236}">
                <a16:creationId xmlns:a16="http://schemas.microsoft.com/office/drawing/2014/main" id="{E98619DC-D414-2351-E5BD-F7F6BC32BF61}"/>
              </a:ext>
            </a:extLst>
          </p:cNvPr>
          <p:cNvSpPr>
            <a:spLocks noGrp="1"/>
          </p:cNvSpPr>
          <p:nvPr>
            <p:ph idx="1"/>
          </p:nvPr>
        </p:nvSpPr>
        <p:spPr>
          <a:xfrm>
            <a:off x="4360863" y="756398"/>
            <a:ext cx="6672262" cy="5091744"/>
          </a:xfrm>
        </p:spPr>
        <p:txBody>
          <a:bodyPr/>
          <a:lstStyle/>
          <a:p>
            <a:pPr marL="342900" lvl="0" indent="-342900">
              <a:spcBef>
                <a:spcPts val="0"/>
              </a:spcBef>
              <a:buSzPts val="2800"/>
              <a:buFont typeface="Arial" panose="020B0604020202020204" pitchFamily="34" charset="0"/>
              <a:buChar char="•"/>
            </a:pPr>
            <a:r>
              <a:rPr lang="en-US" dirty="0"/>
              <a:t>Offered only in Spring, Feminist Philosophy is one of two core courses required for the AA in Women/Gender Studies at Local College.</a:t>
            </a:r>
          </a:p>
          <a:p>
            <a:pPr marL="342900" lvl="0" indent="-342900">
              <a:buSzPts val="2800"/>
              <a:buFont typeface="Arial" panose="020B0604020202020204" pitchFamily="34" charset="0"/>
              <a:buChar char="•"/>
            </a:pPr>
            <a:r>
              <a:rPr lang="en-US" dirty="0"/>
              <a:t>Due to low enrollment at census, the College’s VPI directed the Dean to cancel the course for the second year in a row.</a:t>
            </a:r>
          </a:p>
          <a:p>
            <a:pPr marL="342900" lvl="0" indent="-342900">
              <a:buSzPts val="2800"/>
              <a:buFont typeface="Arial" panose="020B0604020202020204" pitchFamily="34" charset="0"/>
              <a:buChar char="•"/>
            </a:pPr>
            <a:r>
              <a:rPr lang="en-US" dirty="0"/>
              <a:t>Academic Map for this AA directs students to take the course in the second semester of a two-year plan. </a:t>
            </a:r>
          </a:p>
          <a:p>
            <a:pPr marL="342900" lvl="0" indent="-342900">
              <a:buSzPts val="2800"/>
              <a:buFont typeface="Arial" panose="020B0604020202020204" pitchFamily="34" charset="0"/>
              <a:buChar char="•"/>
            </a:pPr>
            <a:r>
              <a:rPr lang="en-US" dirty="0"/>
              <a:t>Cancelled course will mean students in a new cohort cannot plan on completing their degree in two years. </a:t>
            </a:r>
          </a:p>
          <a:p>
            <a:pPr marL="342900" indent="-342900">
              <a:buSzPts val="2800"/>
              <a:buFont typeface="Arial" panose="020B0604020202020204" pitchFamily="34" charset="0"/>
              <a:buChar char="•"/>
            </a:pPr>
            <a:r>
              <a:rPr lang="en-US" i="1" dirty="0"/>
              <a:t>What conversations need to occur? Who needs to be part of these conversations? What information do you need?</a:t>
            </a:r>
            <a:endParaRPr lang="en-US" dirty="0"/>
          </a:p>
          <a:p>
            <a:endParaRPr lang="en-US" dirty="0"/>
          </a:p>
        </p:txBody>
      </p:sp>
      <p:sp>
        <p:nvSpPr>
          <p:cNvPr id="182" name="Google Shape;182;ge24bca3477_0_15"/>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200" b="0" i="0" u="none" strike="noStrike" kern="0" cap="none" spc="0" normalizeH="0" baseline="0" noProof="0">
              <a:ln>
                <a:noFill/>
              </a:ln>
              <a:solidFill>
                <a:srgbClr val="7F7F7F"/>
              </a:solidFill>
              <a:effectLst/>
              <a:uLnTx/>
              <a:uFillTx/>
              <a:latin typeface="Arial"/>
              <a:ea typeface="Arial"/>
              <a:cs typeface="Arial"/>
              <a:sym typeface="Arial"/>
            </a:endParaRPr>
          </a:p>
        </p:txBody>
      </p:sp>
    </p:spTree>
    <p:extLst>
      <p:ext uri="{BB962C8B-B14F-4D97-AF65-F5344CB8AC3E}">
        <p14:creationId xmlns:p14="http://schemas.microsoft.com/office/powerpoint/2010/main" val="22212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Session Description</a:t>
            </a:r>
            <a:endParaRPr/>
          </a:p>
        </p:txBody>
      </p:sp>
      <p:sp>
        <p:nvSpPr>
          <p:cNvPr id="66" name="Google Shape;66;p3"/>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a:t>This session focuses on effective practices and deliberative discussions that include the principles of inclusion, diversity, equity, anti-racism, and accessibility (IDEAA) to support student success when building the course schedule. This breakout will focus on the data needed to make scheduling decisions, various methods and approaches to scheduling and identifying the best method, the ways that guided pathways should impact scheduling decisions, approaches to improving collaboration in building schedules, and how to get started or revamp your strategies at your college.</a:t>
            </a:r>
          </a:p>
        </p:txBody>
      </p:sp>
      <p:sp>
        <p:nvSpPr>
          <p:cNvPr id="67" name="Google Shape;67;p3"/>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0" cap="none" spc="0" normalizeH="0" baseline="0" noProof="0">
              <a:ln>
                <a:noFill/>
              </a:ln>
              <a:solidFill>
                <a:srgbClr val="7F7F7F"/>
              </a:solidFill>
              <a:effectLst/>
              <a:uLnTx/>
              <a:uFillTx/>
              <a:latin typeface="Arial"/>
              <a:cs typeface="Arial"/>
              <a:sym typeface="Arial"/>
            </a:endParaRPr>
          </a:p>
        </p:txBody>
      </p:sp>
    </p:spTree>
    <p:extLst>
      <p:ext uri="{BB962C8B-B14F-4D97-AF65-F5344CB8AC3E}">
        <p14:creationId xmlns:p14="http://schemas.microsoft.com/office/powerpoint/2010/main" val="2794674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Questions?</a:t>
            </a:r>
            <a:endParaRPr/>
          </a:p>
        </p:txBody>
      </p:sp>
      <p:sp>
        <p:nvSpPr>
          <p:cNvPr id="2" name="Content Placeholder 1">
            <a:extLst>
              <a:ext uri="{FF2B5EF4-FFF2-40B4-BE49-F238E27FC236}">
                <a16:creationId xmlns:a16="http://schemas.microsoft.com/office/drawing/2014/main" id="{C18CF3B2-F096-952C-C8FE-7609B02D5EA1}"/>
              </a:ext>
            </a:extLst>
          </p:cNvPr>
          <p:cNvSpPr>
            <a:spLocks noGrp="1"/>
          </p:cNvSpPr>
          <p:nvPr>
            <p:ph idx="1"/>
          </p:nvPr>
        </p:nvSpPr>
        <p:spPr/>
        <p:txBody>
          <a:bodyPr/>
          <a:lstStyle/>
          <a:p>
            <a:pPr marL="419100" lvl="0" indent="-342900">
              <a:spcBef>
                <a:spcPts val="0"/>
              </a:spcBef>
              <a:buSzPts val="2400"/>
              <a:buFont typeface="Arial" panose="020B0604020202020204" pitchFamily="34" charset="0"/>
              <a:buChar char="•"/>
            </a:pPr>
            <a:r>
              <a:rPr lang="en-US"/>
              <a:t>Thank you all for attending!</a:t>
            </a:r>
          </a:p>
          <a:p>
            <a:pPr marL="419100" lvl="0" indent="-342900">
              <a:spcBef>
                <a:spcPts val="0"/>
              </a:spcBef>
              <a:buSzPts val="2400"/>
              <a:buFont typeface="Arial" panose="020B0604020202020204" pitchFamily="34" charset="0"/>
              <a:buChar char="•"/>
            </a:pPr>
            <a:endParaRPr lang="en-US"/>
          </a:p>
          <a:p>
            <a:pPr marL="419100" lvl="0" indent="-342900">
              <a:spcBef>
                <a:spcPts val="0"/>
              </a:spcBef>
              <a:buSzPts val="2400"/>
              <a:buFont typeface="Arial" panose="020B0604020202020204" pitchFamily="34" charset="0"/>
              <a:buChar char="•"/>
            </a:pPr>
            <a:r>
              <a:rPr lang="en-US"/>
              <a:t>Questions? Contact </a:t>
            </a:r>
            <a:r>
              <a:rPr lang="en-US">
                <a:hlinkClick r:id="rId3"/>
              </a:rPr>
              <a:t>info@asccc.org</a:t>
            </a:r>
            <a:endParaRPr lang="en-US"/>
          </a:p>
          <a:p>
            <a:endParaRPr lang="en-US"/>
          </a:p>
        </p:txBody>
      </p:sp>
      <p:sp>
        <p:nvSpPr>
          <p:cNvPr id="196" name="Google Shape;196;p14" hidden="1"/>
          <p:cNvSpPr txBox="1">
            <a:spLocks noGrp="1"/>
          </p:cNvSpPr>
          <p:nvPr>
            <p:ph type="body" sz="half" idx="2"/>
          </p:nvPr>
        </p:nvSpPr>
        <p:spPr>
          <a:prstGeom prst="rect">
            <a:avLst/>
          </a:prstGeom>
          <a:noFill/>
          <a:ln>
            <a:noFill/>
          </a:ln>
        </p:spPr>
        <p:txBody>
          <a:bodyPr spcFirstLastPara="1" wrap="square" lIns="91425" tIns="45700" rIns="91425" bIns="45700" anchor="t" anchorCtr="0">
            <a:noAutofit/>
          </a:bodyPr>
          <a:lstStyle/>
          <a:p>
            <a:pPr marL="419100" marR="0" lvl="0" indent="-342900" algn="l" rtl="0">
              <a:lnSpc>
                <a:spcPct val="90000"/>
              </a:lnSpc>
              <a:spcBef>
                <a:spcPts val="0"/>
              </a:spcBef>
              <a:spcAft>
                <a:spcPts val="0"/>
              </a:spcAft>
              <a:buSzPts val="2400"/>
              <a:buFont typeface="Arial" panose="020B0604020202020204" pitchFamily="34" charset="0"/>
              <a:buChar char="•"/>
            </a:pPr>
            <a:endParaRPr/>
          </a:p>
        </p:txBody>
      </p:sp>
      <p:sp>
        <p:nvSpPr>
          <p:cNvPr id="197" name="Google Shape;197;p14"/>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200" b="0" i="0" u="none" strike="noStrike" kern="0" cap="none" spc="0" normalizeH="0" baseline="0" noProof="0">
              <a:ln>
                <a:noFill/>
              </a:ln>
              <a:solidFill>
                <a:srgbClr val="7F7F7F"/>
              </a:solidFill>
              <a:effectLst/>
              <a:uLnTx/>
              <a:uFillTx/>
              <a:latin typeface="Arial"/>
              <a:cs typeface="Arial"/>
              <a:sym typeface="Arial"/>
            </a:endParaRPr>
          </a:p>
        </p:txBody>
      </p:sp>
    </p:spTree>
    <p:extLst>
      <p:ext uri="{BB962C8B-B14F-4D97-AF65-F5344CB8AC3E}">
        <p14:creationId xmlns:p14="http://schemas.microsoft.com/office/powerpoint/2010/main" val="4016404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A5FB-F8F2-3639-49B5-E48E434D5B84}"/>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686A0EFA-7D1B-1D27-464F-0F4148A25941}"/>
              </a:ext>
            </a:extLst>
          </p:cNvPr>
          <p:cNvSpPr>
            <a:spLocks noGrp="1"/>
          </p:cNvSpPr>
          <p:nvPr>
            <p:ph idx="1"/>
          </p:nvPr>
        </p:nvSpPr>
        <p:spPr/>
        <p:txBody>
          <a:bodyPr/>
          <a:lstStyle/>
          <a:p>
            <a:r>
              <a:rPr lang="en-US">
                <a:cs typeface="Gill Sans"/>
                <a:hlinkClick r:id="rId2"/>
              </a:rPr>
              <a:t>GP Intersection with Enrollment Management</a:t>
            </a:r>
            <a:endParaRPr lang="en-US">
              <a:cs typeface="Gill Sans"/>
            </a:endParaRPr>
          </a:p>
          <a:p>
            <a:r>
              <a:rPr lang="en-US">
                <a:hlinkClick r:id="rId3"/>
              </a:rPr>
              <a:t>ASCC Enrollment Management Worksheet</a:t>
            </a:r>
          </a:p>
          <a:p>
            <a:r>
              <a:rPr lang="en-US">
                <a:cs typeface="Gill Sans"/>
                <a:hlinkClick r:id="rId4"/>
              </a:rPr>
              <a:t>Vision for Success</a:t>
            </a:r>
          </a:p>
          <a:p>
            <a:r>
              <a:rPr lang="en-US">
                <a:cs typeface="Gill Sans"/>
                <a:hlinkClick r:id="rId5"/>
              </a:rPr>
              <a:t>Vision for Success Diversity Inclusion Task Force</a:t>
            </a:r>
            <a:endParaRPr lang="en-US">
              <a:cs typeface="Gill Sans"/>
            </a:endParaRPr>
          </a:p>
          <a:p>
            <a:endParaRPr lang="en-US"/>
          </a:p>
        </p:txBody>
      </p:sp>
      <p:sp>
        <p:nvSpPr>
          <p:cNvPr id="4" name="Text Placeholder 3" hidden="1">
            <a:extLst>
              <a:ext uri="{FF2B5EF4-FFF2-40B4-BE49-F238E27FC236}">
                <a16:creationId xmlns:a16="http://schemas.microsoft.com/office/drawing/2014/main" id="{9FDFB0E6-EDB0-E9E8-7AD5-DCCA3EE66A44}"/>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53469D14-46D2-7A27-4353-4AF59A8C5C2D}"/>
              </a:ext>
            </a:extLst>
          </p:cNvPr>
          <p:cNvSpPr>
            <a:spLocks noGrp="1"/>
          </p:cNvSpPr>
          <p:nvPr>
            <p:ph type="sldNum" sz="quarter" idx="10"/>
          </p:nvPr>
        </p:nvSpPr>
        <p:spPr/>
        <p:txBody>
          <a:bodyPr/>
          <a:lstStyle/>
          <a:p>
            <a:pPr>
              <a:defRPr/>
            </a:pPr>
            <a:fld id="{D8EA18C6-28F1-3B47-AF4F-AD518E9A6B5A}" type="slidenum">
              <a:rPr lang="en-US" altLang="en-US" smtClean="0"/>
              <a:pPr>
                <a:defRPr/>
              </a:pPr>
              <a:t>31</a:t>
            </a:fld>
            <a:endParaRPr lang="en-US" altLang="en-US"/>
          </a:p>
        </p:txBody>
      </p:sp>
    </p:spTree>
    <p:extLst>
      <p:ext uri="{BB962C8B-B14F-4D97-AF65-F5344CB8AC3E}">
        <p14:creationId xmlns:p14="http://schemas.microsoft.com/office/powerpoint/2010/main" val="27630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Session Learning Outcomes</a:t>
            </a:r>
            <a:endParaRPr/>
          </a:p>
        </p:txBody>
      </p:sp>
      <p:sp>
        <p:nvSpPr>
          <p:cNvPr id="73" name="Google Shape;73;p4"/>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a:t>At the conclusion of the session, participants will understand:</a:t>
            </a:r>
          </a:p>
          <a:p>
            <a:pPr marL="0" lvl="0" indent="0" algn="l" rtl="0">
              <a:lnSpc>
                <a:spcPct val="90000"/>
              </a:lnSpc>
              <a:spcBef>
                <a:spcPts val="0"/>
              </a:spcBef>
              <a:spcAft>
                <a:spcPts val="0"/>
              </a:spcAft>
              <a:buClr>
                <a:srgbClr val="404040"/>
              </a:buClr>
              <a:buSzPts val="2400"/>
            </a:pPr>
            <a:endParaRPr lang="en-US"/>
          </a:p>
          <a:p>
            <a:pPr lvl="0" indent="-457200" algn="l" rtl="0">
              <a:lnSpc>
                <a:spcPct val="90000"/>
              </a:lnSpc>
              <a:spcBef>
                <a:spcPts val="0"/>
              </a:spcBef>
              <a:spcAft>
                <a:spcPts val="0"/>
              </a:spcAft>
              <a:buClr>
                <a:srgbClr val="404040"/>
              </a:buClr>
              <a:buSzPts val="2400"/>
              <a:buAutoNum type="arabicPeriod"/>
            </a:pPr>
            <a:r>
              <a:rPr lang="en-US"/>
              <a:t>How a process centering IDEAA principles can inform student-centered scheduling</a:t>
            </a:r>
          </a:p>
          <a:p>
            <a:pPr indent="-457200">
              <a:spcBef>
                <a:spcPts val="0"/>
              </a:spcBef>
              <a:spcAft>
                <a:spcPts val="0"/>
              </a:spcAft>
              <a:buClr>
                <a:srgbClr val="404040"/>
              </a:buClr>
              <a:buSzPts val="2400"/>
              <a:buFont typeface="Arial" panose="020B0604020202020204" pitchFamily="34" charset="0"/>
              <a:buAutoNum type="arabicPeriod"/>
            </a:pPr>
            <a:r>
              <a:rPr lang="en-US"/>
              <a:t>The relationship between curriculum and scheduling in a guided pathways framework</a:t>
            </a:r>
          </a:p>
          <a:p>
            <a:pPr indent="-457200">
              <a:spcBef>
                <a:spcPts val="0"/>
              </a:spcBef>
              <a:buFont typeface="Arial"/>
              <a:buAutoNum type="arabicPeriod"/>
            </a:pPr>
            <a:r>
              <a:rPr lang="en-US"/>
              <a:t>Principles and practices for data-informed schedule decisions, including principles of equity-mindedness</a:t>
            </a:r>
          </a:p>
          <a:p>
            <a:pPr lvl="0" indent="-457200" algn="l" rtl="0">
              <a:lnSpc>
                <a:spcPct val="90000"/>
              </a:lnSpc>
              <a:spcBef>
                <a:spcPts val="0"/>
              </a:spcBef>
              <a:spcAft>
                <a:spcPts val="0"/>
              </a:spcAft>
              <a:buClr>
                <a:srgbClr val="404040"/>
              </a:buClr>
              <a:buSzPts val="2400"/>
              <a:buAutoNum type="arabicPeriod"/>
            </a:pPr>
            <a:r>
              <a:rPr lang="en-US"/>
              <a:t>Collaborative strategies for balancing student access, faculty needs, and contractual compliance</a:t>
            </a:r>
          </a:p>
          <a:p>
            <a:pPr marL="342900" lvl="0" indent="-190500" algn="l" rtl="0">
              <a:lnSpc>
                <a:spcPct val="90000"/>
              </a:lnSpc>
              <a:spcBef>
                <a:spcPts val="1000"/>
              </a:spcBef>
              <a:spcAft>
                <a:spcPts val="0"/>
              </a:spcAft>
              <a:buClr>
                <a:srgbClr val="404040"/>
              </a:buClr>
              <a:buSzPts val="2400"/>
              <a:buFont typeface="Arial"/>
              <a:buNone/>
            </a:pPr>
            <a:endParaRPr/>
          </a:p>
        </p:txBody>
      </p:sp>
      <p:sp>
        <p:nvSpPr>
          <p:cNvPr id="74" name="Google Shape;74;p4"/>
          <p:cNvSpPr txBox="1">
            <a:spLocks noGrp="1"/>
          </p:cNvSpPr>
          <p:nvPr>
            <p:ph type="sldNum" sz="quarter" idx="10"/>
          </p:nvPr>
        </p:nvSpPr>
        <p:spPr>
          <a:prstGeom prst="rect">
            <a:avLst/>
          </a:prstGeom>
          <a:noFill/>
          <a:ln>
            <a:noFill/>
          </a:ln>
        </p:spPr>
        <p:txBody>
          <a:bodyPr spcFirstLastPara="1" wrap="square" lIns="91425" tIns="45700" rIns="0"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7F7F7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7F7F7F"/>
              </a:solidFill>
              <a:effectLst/>
              <a:uLnTx/>
              <a:uFillTx/>
              <a:latin typeface="Arial"/>
              <a:cs typeface="Arial"/>
              <a:sym typeface="Arial"/>
            </a:endParaRPr>
          </a:p>
        </p:txBody>
      </p:sp>
    </p:spTree>
    <p:extLst>
      <p:ext uri="{BB962C8B-B14F-4D97-AF65-F5344CB8AC3E}">
        <p14:creationId xmlns:p14="http://schemas.microsoft.com/office/powerpoint/2010/main" val="26509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0F4982-A7D1-69A8-AEF9-E9C050E9CFE3}"/>
              </a:ext>
            </a:extLst>
          </p:cNvPr>
          <p:cNvSpPr>
            <a:spLocks noGrp="1"/>
          </p:cNvSpPr>
          <p:nvPr>
            <p:ph type="title"/>
          </p:nvPr>
        </p:nvSpPr>
        <p:spPr/>
        <p:txBody>
          <a:bodyPr/>
          <a:lstStyle/>
          <a:p>
            <a:r>
              <a:rPr lang="en-US"/>
              <a:t>Scheduling Basics</a:t>
            </a:r>
          </a:p>
        </p:txBody>
      </p:sp>
      <p:sp>
        <p:nvSpPr>
          <p:cNvPr id="2" name="Text Placeholder 1">
            <a:extLst>
              <a:ext uri="{FF2B5EF4-FFF2-40B4-BE49-F238E27FC236}">
                <a16:creationId xmlns:a16="http://schemas.microsoft.com/office/drawing/2014/main" id="{3F641038-944E-7B7E-1422-46C7EA9E7DDD}"/>
              </a:ext>
            </a:extLst>
          </p:cNvPr>
          <p:cNvSpPr>
            <a:spLocks noGrp="1"/>
          </p:cNvSpPr>
          <p:nvPr>
            <p:ph type="body" sz="half" idx="2"/>
          </p:nvPr>
        </p:nvSpPr>
        <p:spPr/>
        <p:txBody>
          <a:bodyPr/>
          <a:lstStyle/>
          <a:p>
            <a:r>
              <a:rPr lang="en-US"/>
              <a:t>What is the relationship between curriculum and scheduling? </a:t>
            </a:r>
          </a:p>
        </p:txBody>
      </p:sp>
      <p:pic>
        <p:nvPicPr>
          <p:cNvPr id="7" name="Content Placeholder 6" descr="Toy robots shaking hands">
            <a:extLst>
              <a:ext uri="{FF2B5EF4-FFF2-40B4-BE49-F238E27FC236}">
                <a16:creationId xmlns:a16="http://schemas.microsoft.com/office/drawing/2014/main" id="{0A87C338-6765-74E5-99E8-D454BDDFF31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360863" y="1523311"/>
            <a:ext cx="6672262" cy="4432091"/>
          </a:xfrm>
        </p:spPr>
      </p:pic>
      <p:sp>
        <p:nvSpPr>
          <p:cNvPr id="4" name="Slide Number Placeholder 3">
            <a:extLst>
              <a:ext uri="{FF2B5EF4-FFF2-40B4-BE49-F238E27FC236}">
                <a16:creationId xmlns:a16="http://schemas.microsoft.com/office/drawing/2014/main" id="{C31E5674-D65F-4EA6-8895-9C4E3C63902D}"/>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81819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E4E-1DE3-4D34-847A-90D4009D7E0C}"/>
              </a:ext>
            </a:extLst>
          </p:cNvPr>
          <p:cNvSpPr>
            <a:spLocks noGrp="1"/>
          </p:cNvSpPr>
          <p:nvPr>
            <p:ph type="title"/>
          </p:nvPr>
        </p:nvSpPr>
        <p:spPr/>
        <p:txBody>
          <a:bodyPr anchor="b">
            <a:normAutofit/>
          </a:bodyPr>
          <a:lstStyle/>
          <a:p>
            <a:r>
              <a:rPr lang="en-US"/>
              <a:t>IDEAA and Student Success</a:t>
            </a:r>
          </a:p>
        </p:txBody>
      </p:sp>
      <p:sp>
        <p:nvSpPr>
          <p:cNvPr id="3" name="Content Placeholder 2">
            <a:extLst>
              <a:ext uri="{FF2B5EF4-FFF2-40B4-BE49-F238E27FC236}">
                <a16:creationId xmlns:a16="http://schemas.microsoft.com/office/drawing/2014/main" id="{C658F910-C3C5-41FF-9B5C-901BB4D0CA7F}"/>
              </a:ext>
            </a:extLst>
          </p:cNvPr>
          <p:cNvSpPr>
            <a:spLocks noGrp="1"/>
          </p:cNvSpPr>
          <p:nvPr>
            <p:ph sz="half" idx="1"/>
          </p:nvPr>
        </p:nvSpPr>
        <p:spPr/>
        <p:txBody>
          <a:bodyPr vert="horz" lIns="91440" tIns="45720" rIns="91440" bIns="45720" rtlCol="0">
            <a:normAutofit/>
          </a:bodyPr>
          <a:lstStyle/>
          <a:p>
            <a:r>
              <a:rPr lang="en-US" sz="2200"/>
              <a:t>Vision for Success Goals: </a:t>
            </a:r>
          </a:p>
          <a:p>
            <a:pPr lvl="1"/>
            <a:r>
              <a:rPr lang="en-US" sz="2200"/>
              <a:t>Goals 1 &amp; 2: increase the number of California Community College students annually who acquire associate degrees, credentials, certificates, or specific skill sets that prepare them for an in-demand job &amp; increase transfers to CSU &amp; UC</a:t>
            </a:r>
          </a:p>
          <a:p>
            <a:pPr lvl="1"/>
            <a:r>
              <a:rPr lang="en-US" sz="2200"/>
              <a:t>Goal 3: Decrease the average number of units accumulated by California Community College students earning associate degrees,</a:t>
            </a:r>
          </a:p>
          <a:p>
            <a:pPr lvl="1"/>
            <a:r>
              <a:rPr lang="en-US" sz="2200"/>
              <a:t>Goal 5: Reduce equity gaps across all goals through faster improvements among traditionally underrepresented student groups</a:t>
            </a:r>
          </a:p>
        </p:txBody>
      </p:sp>
      <p:sp>
        <p:nvSpPr>
          <p:cNvPr id="4" name="Slide Number Placeholder 3">
            <a:extLst>
              <a:ext uri="{FF2B5EF4-FFF2-40B4-BE49-F238E27FC236}">
                <a16:creationId xmlns:a16="http://schemas.microsoft.com/office/drawing/2014/main" id="{B598308E-14BB-4F34-9F50-0181BF49D938}"/>
              </a:ext>
            </a:extLst>
          </p:cNvPr>
          <p:cNvSpPr>
            <a:spLocks noGrp="1"/>
          </p:cNvSpPr>
          <p:nvPr>
            <p:ph type="sldNum" sz="quarter" idx="10"/>
          </p:nvPr>
        </p:nvSpPr>
        <p:spPr/>
        <p:txBody>
          <a:bodyPr anchor="ctr">
            <a:normAutofit/>
          </a:bodyPr>
          <a:lstStyle/>
          <a:p>
            <a:pPr>
              <a:spcAft>
                <a:spcPts val="600"/>
              </a:spcAft>
            </a:pPr>
            <a:fld id="{492D8F1A-69A8-9242-9469-8400121D240A}" type="slidenum">
              <a:rPr lang="en-US" smtClean="0"/>
              <a:pPr>
                <a:spcAft>
                  <a:spcPts val="600"/>
                </a:spcAft>
              </a:pPr>
              <a:t>6</a:t>
            </a:fld>
            <a:endParaRPr lang="en-US"/>
          </a:p>
        </p:txBody>
      </p:sp>
    </p:spTree>
    <p:extLst>
      <p:ext uri="{BB962C8B-B14F-4D97-AF65-F5344CB8AC3E}">
        <p14:creationId xmlns:p14="http://schemas.microsoft.com/office/powerpoint/2010/main" val="203365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1277650" y="365125"/>
            <a:ext cx="10046043" cy="1325563"/>
          </a:xfrm>
        </p:spPr>
        <p:txBody>
          <a:bodyPr spcFirstLastPara="1" vert="horz" lIns="91425" tIns="45700" rIns="91425" bIns="45700" rtlCol="0" anchor="b" anchorCtr="0">
            <a:normAutofit/>
          </a:bodyPr>
          <a:lstStyle/>
          <a:p>
            <a:pPr>
              <a:spcBef>
                <a:spcPts val="0"/>
              </a:spcBef>
              <a:buClr>
                <a:schemeClr val="dk2"/>
              </a:buClr>
              <a:buSzPts val="3600"/>
            </a:pPr>
            <a:r>
              <a:rPr lang="en-US"/>
              <a:t>Scheduling and Curriculum</a:t>
            </a:r>
          </a:p>
        </p:txBody>
      </p:sp>
      <p:sp>
        <p:nvSpPr>
          <p:cNvPr id="317" name="Google Shape;317;p42"/>
          <p:cNvSpPr txBox="1">
            <a:spLocks noGrp="1"/>
          </p:cNvSpPr>
          <p:nvPr>
            <p:ph sz="half" idx="1"/>
          </p:nvPr>
        </p:nvSpPr>
        <p:spPr>
          <a:xfrm>
            <a:off x="1277650" y="1798320"/>
            <a:ext cx="10058400" cy="4351338"/>
          </a:xfrm>
        </p:spPr>
        <p:txBody>
          <a:bodyPr spcFirstLastPara="1" vert="horz" lIns="91425" tIns="45700" rIns="91425" bIns="45700" rtlCol="0" anchorCtr="0">
            <a:normAutofit/>
          </a:bodyPr>
          <a:lstStyle/>
          <a:p>
            <a:pPr marL="0" indent="0">
              <a:spcBef>
                <a:spcPts val="0"/>
              </a:spcBef>
              <a:buClr>
                <a:schemeClr val="accent1"/>
              </a:buClr>
              <a:buSzPts val="2040"/>
              <a:buNone/>
            </a:pPr>
            <a:r>
              <a:rPr lang="en-US" b="1"/>
              <a:t>Before You Get Started</a:t>
            </a:r>
            <a:endParaRPr lang="en-US"/>
          </a:p>
          <a:p>
            <a:pPr marL="182245" indent="-182245">
              <a:spcBef>
                <a:spcPts val="0"/>
              </a:spcBef>
              <a:buClr>
                <a:schemeClr val="accent1"/>
              </a:buClr>
              <a:buSzPts val="2040"/>
              <a:buFont typeface="Arial"/>
              <a:buChar char="•"/>
            </a:pPr>
            <a:endParaRPr lang="en-US"/>
          </a:p>
          <a:p>
            <a:pPr marL="182245" indent="-182245">
              <a:spcBef>
                <a:spcPts val="0"/>
              </a:spcBef>
              <a:buClr>
                <a:schemeClr val="accent1"/>
              </a:buClr>
              <a:buSzPts val="2040"/>
              <a:buFont typeface="Arial"/>
              <a:buChar char="•"/>
            </a:pPr>
            <a:r>
              <a:rPr lang="en-US"/>
              <a:t>Are there courses in your catalog that are never offered?</a:t>
            </a:r>
          </a:p>
          <a:p>
            <a:pPr marL="182245" indent="-182245">
              <a:spcBef>
                <a:spcPts val="480"/>
              </a:spcBef>
              <a:buClr>
                <a:schemeClr val="accent1"/>
              </a:buClr>
              <a:buSzPts val="2040"/>
              <a:buFont typeface="Arial"/>
              <a:buChar char="•"/>
            </a:pPr>
            <a:r>
              <a:rPr lang="en-US"/>
              <a:t>Are there programs in your catalog that no longer exist?</a:t>
            </a:r>
          </a:p>
          <a:p>
            <a:pPr marL="182245" indent="-182245">
              <a:spcBef>
                <a:spcPts val="480"/>
              </a:spcBef>
              <a:buClr>
                <a:schemeClr val="accent1"/>
              </a:buClr>
              <a:buSzPts val="2040"/>
              <a:buFont typeface="Arial"/>
              <a:buChar char="•"/>
            </a:pPr>
            <a:r>
              <a:rPr lang="en-US"/>
              <a:t>Are there certificate and/or degree options that have never been awarded?</a:t>
            </a:r>
          </a:p>
          <a:p>
            <a:pPr marL="182245" indent="-182245">
              <a:spcBef>
                <a:spcPts val="480"/>
              </a:spcBef>
              <a:buClr>
                <a:schemeClr val="accent1"/>
              </a:buClr>
              <a:buSzPts val="2040"/>
              <a:buFont typeface="Arial"/>
              <a:buChar char="•"/>
            </a:pPr>
            <a:r>
              <a:rPr lang="en-US"/>
              <a:t>Who is responsible for curriculum “clean-up” decisions?</a:t>
            </a:r>
          </a:p>
          <a:p>
            <a:pPr marL="182245" indent="-182245">
              <a:spcBef>
                <a:spcPts val="480"/>
              </a:spcBef>
              <a:buClr>
                <a:schemeClr val="accent1"/>
              </a:buClr>
              <a:buSzPts val="2040"/>
              <a:buFont typeface="Arial"/>
              <a:buChar char="•"/>
            </a:pPr>
            <a:r>
              <a:rPr lang="en-US"/>
              <a:t>How do you engage in campus-wide clean-up of curriculum/catalog?</a:t>
            </a:r>
          </a:p>
        </p:txBody>
      </p:sp>
    </p:spTree>
    <p:extLst>
      <p:ext uri="{BB962C8B-B14F-4D97-AF65-F5344CB8AC3E}">
        <p14:creationId xmlns:p14="http://schemas.microsoft.com/office/powerpoint/2010/main" val="356995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7E2F-5153-6553-806C-627D3A699D83}"/>
              </a:ext>
            </a:extLst>
          </p:cNvPr>
          <p:cNvSpPr>
            <a:spLocks noGrp="1"/>
          </p:cNvSpPr>
          <p:nvPr>
            <p:ph type="title"/>
          </p:nvPr>
        </p:nvSpPr>
        <p:spPr/>
        <p:txBody>
          <a:bodyPr/>
          <a:lstStyle/>
          <a:p>
            <a:r>
              <a:rPr lang="en-US"/>
              <a:t>Example: COS Courses Not Offered Report</a:t>
            </a:r>
          </a:p>
        </p:txBody>
      </p:sp>
      <p:pic>
        <p:nvPicPr>
          <p:cNvPr id="6" name="Content Placeholder 5" descr="Excel table report listing courses not taught within two years">
            <a:extLst>
              <a:ext uri="{FF2B5EF4-FFF2-40B4-BE49-F238E27FC236}">
                <a16:creationId xmlns:a16="http://schemas.microsoft.com/office/drawing/2014/main" id="{7EF34AD6-4616-0B47-24AD-EDEA2A06A09D}"/>
              </a:ext>
            </a:extLst>
          </p:cNvPr>
          <p:cNvPicPr>
            <a:picLocks noGrp="1" noChangeAspect="1"/>
          </p:cNvPicPr>
          <p:nvPr>
            <p:ph sz="half" idx="1"/>
          </p:nvPr>
        </p:nvPicPr>
        <p:blipFill>
          <a:blip r:embed="rId3"/>
          <a:stretch>
            <a:fillRect/>
          </a:stretch>
        </p:blipFill>
        <p:spPr>
          <a:xfrm>
            <a:off x="1277650" y="1937430"/>
            <a:ext cx="10780330" cy="3519941"/>
          </a:xfrm>
          <a:ln>
            <a:solidFill>
              <a:schemeClr val="tx2"/>
            </a:solidFill>
          </a:ln>
        </p:spPr>
      </p:pic>
      <p:sp>
        <p:nvSpPr>
          <p:cNvPr id="4" name="Slide Number Placeholder 3">
            <a:extLst>
              <a:ext uri="{FF2B5EF4-FFF2-40B4-BE49-F238E27FC236}">
                <a16:creationId xmlns:a16="http://schemas.microsoft.com/office/drawing/2014/main" id="{25B26BAE-9D57-E662-7C26-7B0946067446}"/>
              </a:ext>
            </a:extLst>
          </p:cNvPr>
          <p:cNvSpPr>
            <a:spLocks noGrp="1"/>
          </p:cNvSpPr>
          <p:nvPr>
            <p:ph type="sldNum" sz="quarter" idx="10"/>
          </p:nvPr>
        </p:nvSpPr>
        <p:spPr/>
        <p:txBody>
          <a:bodyPr/>
          <a:lstStyle/>
          <a:p>
            <a:pPr>
              <a:defRPr/>
            </a:pPr>
            <a:fld id="{576C9E23-81DC-524C-9AAF-31FE3F6CAB57}" type="slidenum">
              <a:rPr lang="en-US" altLang="en-US" smtClean="0"/>
              <a:pPr>
                <a:defRPr/>
              </a:pPr>
              <a:t>8</a:t>
            </a:fld>
            <a:endParaRPr lang="en-US" altLang="en-US"/>
          </a:p>
        </p:txBody>
      </p:sp>
    </p:spTree>
    <p:extLst>
      <p:ext uri="{BB962C8B-B14F-4D97-AF65-F5344CB8AC3E}">
        <p14:creationId xmlns:p14="http://schemas.microsoft.com/office/powerpoint/2010/main" val="381127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p:txBody>
          <a:bodyPr spcFirstLastPara="1" vert="horz" lIns="91425" tIns="45700" rIns="91425" bIns="45700" rtlCol="0" anchor="b" anchorCtr="0">
            <a:normAutofit/>
          </a:bodyPr>
          <a:lstStyle/>
          <a:p>
            <a:pPr>
              <a:spcBef>
                <a:spcPts val="0"/>
              </a:spcBef>
              <a:buClr>
                <a:schemeClr val="dk2"/>
              </a:buClr>
              <a:buSzPts val="4000"/>
            </a:pPr>
            <a:r>
              <a:rPr lang="en-US"/>
              <a:t>First Thing's First</a:t>
            </a:r>
            <a:br>
              <a:rPr lang="en-US"/>
            </a:br>
            <a:r>
              <a:rPr lang="en-US"/>
              <a:t>Curriculum Clean Up – What does that mean?</a:t>
            </a:r>
          </a:p>
        </p:txBody>
      </p:sp>
      <p:sp>
        <p:nvSpPr>
          <p:cNvPr id="308" name="Google Shape;308;p41"/>
          <p:cNvSpPr txBox="1">
            <a:spLocks noGrp="1"/>
          </p:cNvSpPr>
          <p:nvPr>
            <p:ph sz="half" idx="1"/>
          </p:nvPr>
        </p:nvSpPr>
        <p:spPr/>
        <p:txBody>
          <a:bodyPr spcFirstLastPara="1" vert="horz" lIns="91425" tIns="45700" rIns="91425" bIns="45700" rtlCol="0" anchorCtr="0">
            <a:normAutofit/>
          </a:bodyPr>
          <a:lstStyle/>
          <a:p>
            <a:pPr marL="182245" indent="-182245">
              <a:spcBef>
                <a:spcPts val="0"/>
              </a:spcBef>
              <a:buClr>
                <a:schemeClr val="accent1"/>
              </a:buClr>
              <a:buSzPts val="2040"/>
              <a:buFont typeface="Arial"/>
              <a:buChar char="•"/>
            </a:pPr>
            <a:r>
              <a:rPr lang="en-US" sz="2400"/>
              <a:t>Curriculum and discipline experts examine data across the institution</a:t>
            </a:r>
          </a:p>
          <a:p>
            <a:pPr marL="182245" indent="-182245">
              <a:spcBef>
                <a:spcPts val="480"/>
              </a:spcBef>
              <a:buClr>
                <a:schemeClr val="accent1"/>
              </a:buClr>
              <a:buSzPts val="2040"/>
              <a:buFont typeface="Arial"/>
              <a:buChar char="•"/>
            </a:pPr>
            <a:r>
              <a:rPr lang="en-US" sz="2400"/>
              <a:t>Asking questions – lots of questions – across programs</a:t>
            </a:r>
          </a:p>
          <a:p>
            <a:pPr marL="182245" indent="-182245">
              <a:spcBef>
                <a:spcPts val="480"/>
              </a:spcBef>
              <a:buClr>
                <a:schemeClr val="accent1"/>
              </a:buClr>
              <a:buSzPts val="2040"/>
              <a:buFont typeface="Arial"/>
              <a:buChar char="•"/>
            </a:pPr>
            <a:r>
              <a:rPr lang="en-US" sz="2400"/>
              <a:t>Not jumping to conclusions</a:t>
            </a:r>
          </a:p>
          <a:p>
            <a:pPr marL="182245" indent="-182245">
              <a:spcBef>
                <a:spcPts val="480"/>
              </a:spcBef>
              <a:buClr>
                <a:schemeClr val="accent1"/>
              </a:buClr>
              <a:buSzPts val="2040"/>
              <a:buFont typeface="Arial"/>
              <a:buChar char="•"/>
            </a:pPr>
            <a:r>
              <a:rPr lang="en-US" sz="2400"/>
              <a:t>May (or may not) mean discontinuing certain awards, programs or classes</a:t>
            </a:r>
          </a:p>
          <a:p>
            <a:pPr marL="182245" indent="-182245">
              <a:spcBef>
                <a:spcPts val="480"/>
              </a:spcBef>
              <a:buClr>
                <a:schemeClr val="accent1"/>
              </a:buClr>
              <a:buSzPts val="2040"/>
              <a:buFont typeface="Arial"/>
              <a:buChar char="•"/>
            </a:pPr>
            <a:r>
              <a:rPr lang="en-US" sz="2400"/>
              <a:t>May (or may not) mean creating new awards, programs, classes</a:t>
            </a:r>
          </a:p>
          <a:p>
            <a:pPr marL="182245" indent="-182245">
              <a:spcBef>
                <a:spcPts val="480"/>
              </a:spcBef>
              <a:buClr>
                <a:schemeClr val="accent1"/>
              </a:buClr>
              <a:buSzPts val="2040"/>
              <a:buFont typeface="Arial"/>
              <a:buChar char="•"/>
            </a:pPr>
            <a:r>
              <a:rPr lang="en-US" sz="2400"/>
              <a:t>May (or may not) mean re-designing</a:t>
            </a:r>
          </a:p>
          <a:p>
            <a:pPr marL="182245" indent="-182245">
              <a:spcBef>
                <a:spcPts val="480"/>
              </a:spcBef>
              <a:buClr>
                <a:schemeClr val="accent1"/>
              </a:buClr>
              <a:buSzPts val="2040"/>
              <a:buFont typeface="Arial"/>
              <a:buChar char="•"/>
            </a:pPr>
            <a:r>
              <a:rPr lang="en-US" sz="2400"/>
              <a:t>Question what is the end goal of the program – employment, transfer, local needs</a:t>
            </a:r>
          </a:p>
          <a:p>
            <a:pPr marL="182245" indent="-182245">
              <a:spcBef>
                <a:spcPts val="480"/>
              </a:spcBef>
              <a:buClr>
                <a:schemeClr val="accent1"/>
              </a:buClr>
              <a:buSzPts val="2040"/>
              <a:buFont typeface="Arial"/>
              <a:buChar char="•"/>
            </a:pPr>
            <a:r>
              <a:rPr lang="en-US"/>
              <a:t>Be sure data analysis and context include your IDEAA goals </a:t>
            </a:r>
            <a:endParaRPr lang="en-US" sz="2400"/>
          </a:p>
        </p:txBody>
      </p:sp>
      <p:sp>
        <p:nvSpPr>
          <p:cNvPr id="124" name="Slide Number Placeholder 3">
            <a:extLst>
              <a:ext uri="{FF2B5EF4-FFF2-40B4-BE49-F238E27FC236}">
                <a16:creationId xmlns:a16="http://schemas.microsoft.com/office/drawing/2014/main" id="{712B40DE-DC5C-427A-957A-9E7762CD30EB}"/>
              </a:ext>
            </a:extLst>
          </p:cNvPr>
          <p:cNvSpPr>
            <a:spLocks noGrp="1"/>
          </p:cNvSpPr>
          <p:nvPr>
            <p:ph type="sldNum" sz="quarter" idx="10"/>
          </p:nvPr>
        </p:nvSpPr>
        <p:spPr/>
        <p:txBody>
          <a:bodyPr/>
          <a:lstStyle/>
          <a:p>
            <a:pPr>
              <a:spcAft>
                <a:spcPts val="600"/>
              </a:spcAft>
            </a:pPr>
            <a:fld id="{492D8F1A-69A8-9242-9469-8400121D240A}" type="slidenum">
              <a:rPr lang="en-US" smtClean="0"/>
              <a:pPr>
                <a:spcAft>
                  <a:spcPts val="600"/>
                </a:spcAft>
              </a:pPr>
              <a:t>9</a:t>
            </a:fld>
            <a:endParaRPr lang="en-US"/>
          </a:p>
        </p:txBody>
      </p:sp>
    </p:spTree>
    <p:extLst>
      <p:ext uri="{BB962C8B-B14F-4D97-AF65-F5344CB8AC3E}">
        <p14:creationId xmlns:p14="http://schemas.microsoft.com/office/powerpoint/2010/main" val="3517773520"/>
      </p:ext>
    </p:extLst>
  </p:cSld>
  <p:clrMapOvr>
    <a:masterClrMapping/>
  </p:clrMapOvr>
</p:sld>
</file>

<file path=ppt/theme/theme1.xml><?xml version="1.0" encoding="utf-8"?>
<a:theme xmlns:a="http://schemas.openxmlformats.org/drawingml/2006/main" name="ASCCC Curriculum Inst. 2020 Theme">
  <a:themeElements>
    <a:clrScheme name="ASCCC CI 2022 3 1">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2" id="{FADB6CC0-954B-0C42-A64B-2D9F415C79AC}" vid="{2E28C489-84EC-CC43-9EB2-D4BF877AA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2441</Words>
  <Application>Microsoft Macintosh PowerPoint</Application>
  <PresentationFormat>Widescreen</PresentationFormat>
  <Paragraphs>271</Paragraphs>
  <Slides>31</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Palatino</vt:lpstr>
      <vt:lpstr>ASCCC Curriculum Inst. 2020 Theme</vt:lpstr>
      <vt:lpstr> Guided Pathways, Data and Scheduling   Stephanie Curry, ASCCC Curriculum Committee Chair Sarah Harris, ASCCC Curriculum Committee Eric Wada, ASCCC North Representative</vt:lpstr>
      <vt:lpstr>On Zoom and in the Room</vt:lpstr>
      <vt:lpstr>Session Description</vt:lpstr>
      <vt:lpstr>Session Learning Outcomes</vt:lpstr>
      <vt:lpstr>Scheduling Basics</vt:lpstr>
      <vt:lpstr>IDEAA and Student Success</vt:lpstr>
      <vt:lpstr>Scheduling and Curriculum</vt:lpstr>
      <vt:lpstr>Example: COS Courses Not Offered Report</vt:lpstr>
      <vt:lpstr>First Thing's First Curriculum Clean Up – What does that mean?</vt:lpstr>
      <vt:lpstr>Guided Pathways: Program Mapping and Sequencing</vt:lpstr>
      <vt:lpstr>Reedley College Map Examples</vt:lpstr>
      <vt:lpstr>Why does a course belong in a specific semester?</vt:lpstr>
      <vt:lpstr>Building the Schedule</vt:lpstr>
      <vt:lpstr>Scheduling Basics: Know Your Stuff</vt:lpstr>
      <vt:lpstr>Scheduling Start to Finish: Curriculum</vt:lpstr>
      <vt:lpstr>Scheduling Basics: STEM Example</vt:lpstr>
      <vt:lpstr>Course Scheduling: Points to Consider</vt:lpstr>
      <vt:lpstr>Resistance/ Obstacles to Scheduling?</vt:lpstr>
      <vt:lpstr>Strategic Enrollment Management</vt:lpstr>
      <vt:lpstr>Example Strategies: Block Scheduling</vt:lpstr>
      <vt:lpstr>Example: Child Development at COS</vt:lpstr>
      <vt:lpstr>Student Support Grounded in Equity</vt:lpstr>
      <vt:lpstr>Focus on Students</vt:lpstr>
      <vt:lpstr>Collaboration and Compliance</vt:lpstr>
      <vt:lpstr>Scheduling Partnerships</vt:lpstr>
      <vt:lpstr>Other Considerations in Scheduling</vt:lpstr>
      <vt:lpstr>Scheduling Scenario 1: Course Offerings on Rotation</vt:lpstr>
      <vt:lpstr>Scheduling Scenario 2: Departmental Course Ownership</vt:lpstr>
      <vt:lpstr>Scheduling Scenario 3: Low Enrollment Impacting Academic Maps</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Harris</cp:lastModifiedBy>
  <cp:revision>2</cp:revision>
  <cp:lastPrinted>2022-07-01T17:41:50Z</cp:lastPrinted>
  <dcterms:created xsi:type="dcterms:W3CDTF">2022-06-01T14:48:13Z</dcterms:created>
  <dcterms:modified xsi:type="dcterms:W3CDTF">2022-07-01T17:51:27Z</dcterms:modified>
</cp:coreProperties>
</file>