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1" r:id="rId1"/>
  </p:sldMasterIdLst>
  <p:notesMasterIdLst>
    <p:notesMasterId r:id="rId21"/>
  </p:notesMasterIdLst>
  <p:sldIdLst>
    <p:sldId id="256" r:id="rId2"/>
    <p:sldId id="281" r:id="rId3"/>
    <p:sldId id="265" r:id="rId4"/>
    <p:sldId id="288" r:id="rId5"/>
    <p:sldId id="277" r:id="rId6"/>
    <p:sldId id="278" r:id="rId7"/>
    <p:sldId id="289" r:id="rId8"/>
    <p:sldId id="269" r:id="rId9"/>
    <p:sldId id="270" r:id="rId10"/>
    <p:sldId id="280" r:id="rId11"/>
    <p:sldId id="279" r:id="rId12"/>
    <p:sldId id="282" r:id="rId13"/>
    <p:sldId id="262" r:id="rId14"/>
    <p:sldId id="275" r:id="rId15"/>
    <p:sldId id="284" r:id="rId16"/>
    <p:sldId id="259" r:id="rId17"/>
    <p:sldId id="285" r:id="rId18"/>
    <p:sldId id="287"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1" d="100"/>
          <a:sy n="91" d="100"/>
        </p:scale>
        <p:origin x="-392" y="2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11C83E-F53C-4EA4-B493-7857CED88A9F}" type="datetimeFigureOut">
              <a:rPr lang="en-US" smtClean="0"/>
              <a:pPr/>
              <a:t>7/14/15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FE012-8635-4D7F-9F2C-6296B36372D0}" type="slidenum">
              <a:rPr lang="en-US" smtClean="0"/>
              <a:pPr/>
              <a:t>‹#›</a:t>
            </a:fld>
            <a:endParaRPr lang="en-US"/>
          </a:p>
        </p:txBody>
      </p:sp>
    </p:spTree>
    <p:extLst>
      <p:ext uri="{BB962C8B-B14F-4D97-AF65-F5344CB8AC3E}">
        <p14:creationId xmlns:p14="http://schemas.microsoft.com/office/powerpoint/2010/main" val="166849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2</a:t>
            </a:fld>
            <a:endParaRPr lang="en-US"/>
          </a:p>
        </p:txBody>
      </p:sp>
    </p:spTree>
    <p:extLst>
      <p:ext uri="{BB962C8B-B14F-4D97-AF65-F5344CB8AC3E}">
        <p14:creationId xmlns:p14="http://schemas.microsoft.com/office/powerpoint/2010/main" val="2178472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6</a:t>
            </a:fld>
            <a:endParaRPr lang="en-US"/>
          </a:p>
        </p:txBody>
      </p:sp>
    </p:spTree>
    <p:extLst>
      <p:ext uri="{BB962C8B-B14F-4D97-AF65-F5344CB8AC3E}">
        <p14:creationId xmlns:p14="http://schemas.microsoft.com/office/powerpoint/2010/main" val="1834151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BFE012-8635-4D7F-9F2C-6296B36372D0}"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10</a:t>
            </a:fld>
            <a:endParaRPr lang="en-US"/>
          </a:p>
        </p:txBody>
      </p:sp>
    </p:spTree>
    <p:extLst>
      <p:ext uri="{BB962C8B-B14F-4D97-AF65-F5344CB8AC3E}">
        <p14:creationId xmlns:p14="http://schemas.microsoft.com/office/powerpoint/2010/main" val="217847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12</a:t>
            </a:fld>
            <a:endParaRPr lang="en-US"/>
          </a:p>
        </p:txBody>
      </p:sp>
    </p:spTree>
    <p:extLst>
      <p:ext uri="{BB962C8B-B14F-4D97-AF65-F5344CB8AC3E}">
        <p14:creationId xmlns:p14="http://schemas.microsoft.com/office/powerpoint/2010/main" val="335117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17</a:t>
            </a:fld>
            <a:endParaRPr lang="en-US"/>
          </a:p>
        </p:txBody>
      </p:sp>
    </p:spTree>
    <p:extLst>
      <p:ext uri="{BB962C8B-B14F-4D97-AF65-F5344CB8AC3E}">
        <p14:creationId xmlns:p14="http://schemas.microsoft.com/office/powerpoint/2010/main" val="93713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4C4518-DB3D-4EC3-A122-13FDD05CE131}" type="slidenum">
              <a:rPr lang="en-US" smtClean="0"/>
              <a:pPr/>
              <a:t>18</a:t>
            </a:fld>
            <a:endParaRPr lang="en-US"/>
          </a:p>
        </p:txBody>
      </p:sp>
    </p:spTree>
    <p:extLst>
      <p:ext uri="{BB962C8B-B14F-4D97-AF65-F5344CB8AC3E}">
        <p14:creationId xmlns:p14="http://schemas.microsoft.com/office/powerpoint/2010/main" val="58665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1A037252-72F3-474F-8582-32D765D3064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3F161-F446-2248-9BD8-E60EECBB113E}" type="datetimeFigureOut">
              <a:rPr lang="en-US" smtClean="0"/>
              <a:pPr/>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8C284-1900-1647-AC5E-599927E6CB4A}" type="slidenum">
              <a:rPr lang="en-US" smtClean="0"/>
              <a:pPr/>
              <a:t>‹#›</a:t>
            </a:fld>
            <a:endParaRPr lang="en-US"/>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0B3F161-F446-2248-9BD8-E60EECBB113E}" type="datetimeFigureOut">
              <a:rPr lang="en-US" smtClean="0"/>
              <a:pPr/>
              <a:t>7/14/15</a:t>
            </a:fld>
            <a:endParaRPr lang="en-US"/>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498C284-1900-1647-AC5E-599927E6CB4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498C284-1900-1647-AC5E-599927E6CB4A}" type="slidenum">
              <a:rPr lang="en-US" smtClean="0"/>
              <a:pPr/>
              <a:t>‹#›</a:t>
            </a:fld>
            <a:endParaRPr lang="en-US"/>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B3F161-F446-2248-9BD8-E60EECBB113E}" type="datetimeFigureOut">
              <a:rPr lang="en-US" smtClean="0"/>
              <a:pPr/>
              <a:t>7/14/15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0B3F161-F446-2248-9BD8-E60EECBB113E}" type="datetimeFigureOut">
              <a:rPr lang="en-US" smtClean="0"/>
              <a:pPr/>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0B3F161-F446-2248-9BD8-E60EECBB113E}" type="datetimeFigureOut">
              <a:rPr lang="en-US" smtClean="0"/>
              <a:pPr/>
              <a:t>7/14/15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8C284-1900-1647-AC5E-599927E6CB4A}" type="slidenum">
              <a:rPr lang="en-US" smtClean="0"/>
              <a:pPr/>
              <a:t>‹#›</a:t>
            </a:fld>
            <a:endParaRPr lang="en-US"/>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0B3F161-F446-2248-9BD8-E60EECBB113E}" type="datetimeFigureOut">
              <a:rPr lang="en-US" smtClean="0"/>
              <a:pPr/>
              <a:t>7/14/15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3F161-F446-2248-9BD8-E60EECBB113E}" type="datetimeFigureOut">
              <a:rPr lang="en-US" smtClean="0"/>
              <a:pPr/>
              <a:t>7/14/15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3F161-F446-2248-9BD8-E60EECBB113E}" type="datetimeFigureOut">
              <a:rPr lang="en-US" smtClean="0"/>
              <a:pPr/>
              <a:t>7/14/15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8C284-1900-1647-AC5E-599927E6CB4A}" type="slidenum">
              <a:rPr lang="en-US" smtClean="0"/>
              <a:pPr/>
              <a:t>‹#›</a:t>
            </a:fld>
            <a:endParaRPr lang="en-US"/>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fld id="{00B3F161-F446-2248-9BD8-E60EECBB113E}" type="datetimeFigureOut">
              <a:rPr lang="en-US" smtClean="0"/>
              <a:pPr/>
              <a:t>7/14/15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fld id="{0498C284-1900-1647-AC5E-599927E6CB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ransition xmlns:p14="http://schemas.microsoft.com/office/powerpoint/2010/main" spd="slow">
    <p:fade/>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883" y="809493"/>
            <a:ext cx="8069317" cy="2121426"/>
          </a:xfrm>
        </p:spPr>
        <p:txBody>
          <a:bodyPr>
            <a:normAutofit fontScale="90000"/>
          </a:bodyPr>
          <a:lstStyle/>
          <a:p>
            <a:r>
              <a:rPr lang="en-US" dirty="0" smtClean="0"/>
              <a:t>President’s Address: </a:t>
            </a:r>
            <a:br>
              <a:rPr lang="en-US" dirty="0" smtClean="0"/>
            </a:br>
            <a:r>
              <a:rPr lang="en-US" dirty="0" smtClean="0"/>
              <a:t>An Academic Senate Update </a:t>
            </a:r>
            <a:endParaRPr lang="en-US" dirty="0"/>
          </a:p>
        </p:txBody>
      </p:sp>
      <p:sp>
        <p:nvSpPr>
          <p:cNvPr id="3" name="Subtitle 2"/>
          <p:cNvSpPr>
            <a:spLocks noGrp="1"/>
          </p:cNvSpPr>
          <p:nvPr>
            <p:ph type="subTitle" idx="1"/>
          </p:nvPr>
        </p:nvSpPr>
        <p:spPr>
          <a:xfrm>
            <a:off x="578891" y="4033502"/>
            <a:ext cx="8144695" cy="1144454"/>
          </a:xfrm>
        </p:spPr>
        <p:txBody>
          <a:bodyPr>
            <a:normAutofit lnSpcReduction="10000"/>
          </a:bodyPr>
          <a:lstStyle/>
          <a:p>
            <a:r>
              <a:rPr lang="en-US" sz="2400" dirty="0" smtClean="0"/>
              <a:t>2015 ASCCC Curriculum Institute</a:t>
            </a:r>
          </a:p>
          <a:p>
            <a:endParaRPr lang="en-US" sz="2400" dirty="0" smtClean="0"/>
          </a:p>
          <a:p>
            <a:r>
              <a:rPr lang="en-US" sz="2400" dirty="0" smtClean="0"/>
              <a:t>David Morse, ASCCC President</a:t>
            </a:r>
          </a:p>
          <a:p>
            <a:endParaRPr lang="en-US" sz="24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122" y="5436476"/>
            <a:ext cx="4102763"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mv="urn:schemas-microsoft-com:mac:vml"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Legislation</a:t>
            </a:r>
            <a:endParaRPr lang="en-US" dirty="0"/>
          </a:p>
        </p:txBody>
      </p:sp>
      <p:sp>
        <p:nvSpPr>
          <p:cNvPr id="3" name="Content Placeholder 2"/>
          <p:cNvSpPr>
            <a:spLocks noGrp="1"/>
          </p:cNvSpPr>
          <p:nvPr>
            <p:ph idx="1"/>
          </p:nvPr>
        </p:nvSpPr>
        <p:spPr>
          <a:xfrm>
            <a:off x="457200" y="1775191"/>
            <a:ext cx="8229600" cy="4851900"/>
          </a:xfrm>
        </p:spPr>
        <p:txBody>
          <a:bodyPr>
            <a:normAutofit lnSpcReduction="10000"/>
          </a:bodyPr>
          <a:lstStyle/>
          <a:p>
            <a:r>
              <a:rPr lang="en-US" dirty="0" smtClean="0">
                <a:solidFill>
                  <a:srgbClr val="302C24"/>
                </a:solidFill>
              </a:rPr>
              <a:t>AB 288 (Holden):  Dual enrollment</a:t>
            </a:r>
          </a:p>
          <a:p>
            <a:pPr lvl="1"/>
            <a:r>
              <a:rPr lang="en-US" dirty="0" smtClean="0">
                <a:solidFill>
                  <a:srgbClr val="302C24"/>
                </a:solidFill>
              </a:rPr>
              <a:t>ASCCC Support</a:t>
            </a:r>
          </a:p>
          <a:p>
            <a:r>
              <a:rPr lang="en-US" dirty="0" smtClean="0">
                <a:solidFill>
                  <a:srgbClr val="302C24"/>
                </a:solidFill>
              </a:rPr>
              <a:t>AB 770 (Irwin): Basic Skills Innovation</a:t>
            </a:r>
          </a:p>
          <a:p>
            <a:pPr lvl="1"/>
            <a:r>
              <a:rPr lang="en-US" dirty="0" smtClean="0">
                <a:solidFill>
                  <a:srgbClr val="302C24"/>
                </a:solidFill>
              </a:rPr>
              <a:t>ASCCC Support if amended</a:t>
            </a:r>
          </a:p>
          <a:p>
            <a:r>
              <a:rPr lang="en-US" dirty="0" smtClean="0">
                <a:solidFill>
                  <a:srgbClr val="302C24"/>
                </a:solidFill>
              </a:rPr>
              <a:t>AB 798 (Bonilla): Open Educational Resources</a:t>
            </a:r>
          </a:p>
          <a:p>
            <a:pPr lvl="1"/>
            <a:r>
              <a:rPr lang="en-US" dirty="0" smtClean="0">
                <a:solidFill>
                  <a:srgbClr val="302C24"/>
                </a:solidFill>
              </a:rPr>
              <a:t>ASCCC Support</a:t>
            </a:r>
          </a:p>
          <a:p>
            <a:r>
              <a:rPr lang="en-US" dirty="0" smtClean="0">
                <a:solidFill>
                  <a:srgbClr val="302C24"/>
                </a:solidFill>
              </a:rPr>
              <a:t>SB 42 (Liu): Commission on Higher Education Performance and Accountability</a:t>
            </a:r>
          </a:p>
          <a:p>
            <a:pPr lvl="1"/>
            <a:r>
              <a:rPr lang="en-US" dirty="0" smtClean="0">
                <a:solidFill>
                  <a:srgbClr val="302C24"/>
                </a:solidFill>
              </a:rPr>
              <a:t>ASCCC Oppose—joint letter with FACC</a:t>
            </a:r>
          </a:p>
          <a:p>
            <a:r>
              <a:rPr lang="en-US" dirty="0" smtClean="0">
                <a:solidFill>
                  <a:srgbClr val="302C24"/>
                </a:solidFill>
              </a:rPr>
              <a:t>All ASCCC letters and legislative updates available at http://</a:t>
            </a:r>
            <a:r>
              <a:rPr lang="en-US" dirty="0" err="1" smtClean="0">
                <a:solidFill>
                  <a:srgbClr val="302C24"/>
                </a:solidFill>
              </a:rPr>
              <a:t>asccc.org</a:t>
            </a:r>
            <a:r>
              <a:rPr lang="en-US" dirty="0" smtClean="0">
                <a:solidFill>
                  <a:srgbClr val="302C24"/>
                </a:solidFill>
              </a:rPr>
              <a:t>/legislative-updates</a:t>
            </a:r>
          </a:p>
          <a:p>
            <a:pPr lvl="1"/>
            <a:endParaRPr lang="en-US" dirty="0" smtClean="0"/>
          </a:p>
        </p:txBody>
      </p:sp>
      <p:pic>
        <p:nvPicPr>
          <p:cNvPr id="4" name="Picture 3" descr="Unknown.jpeg"/>
          <p:cNvPicPr>
            <a:picLocks noChangeAspect="1"/>
          </p:cNvPicPr>
          <p:nvPr/>
        </p:nvPicPr>
        <p:blipFill>
          <a:blip r:embed="rId3"/>
          <a:stretch>
            <a:fillRect/>
          </a:stretch>
        </p:blipFill>
        <p:spPr>
          <a:xfrm>
            <a:off x="7138242" y="1775190"/>
            <a:ext cx="1507284" cy="1841411"/>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Institutional Effectiveness Partnership Initiative</a:t>
            </a:r>
            <a:endParaRPr lang="en-US" sz="4300" dirty="0"/>
          </a:p>
        </p:txBody>
      </p:sp>
      <p:sp>
        <p:nvSpPr>
          <p:cNvPr id="3" name="Content Placeholder 2"/>
          <p:cNvSpPr>
            <a:spLocks noGrp="1"/>
          </p:cNvSpPr>
          <p:nvPr>
            <p:ph idx="1"/>
          </p:nvPr>
        </p:nvSpPr>
        <p:spPr/>
        <p:txBody>
          <a:bodyPr/>
          <a:lstStyle/>
          <a:p>
            <a:r>
              <a:rPr lang="en-US" dirty="0" smtClean="0">
                <a:solidFill>
                  <a:srgbClr val="302C24"/>
                </a:solidFill>
              </a:rPr>
              <a:t>Chancellor’s Office Division of Institutional Effectiveness</a:t>
            </a:r>
          </a:p>
          <a:p>
            <a:r>
              <a:rPr lang="en-US" dirty="0" smtClean="0">
                <a:solidFill>
                  <a:srgbClr val="302C24"/>
                </a:solidFill>
              </a:rPr>
              <a:t>Focus on technical assistance to colleges in need regarding accreditation status, fiscal stability, student performance and outcomes, and legal compliance</a:t>
            </a:r>
          </a:p>
          <a:p>
            <a:r>
              <a:rPr lang="en-US" dirty="0" smtClean="0">
                <a:solidFill>
                  <a:srgbClr val="302C24"/>
                </a:solidFill>
              </a:rPr>
              <a:t>Partner district—College of the Canyons</a:t>
            </a:r>
          </a:p>
          <a:p>
            <a:r>
              <a:rPr lang="en-US" dirty="0" smtClean="0">
                <a:solidFill>
                  <a:srgbClr val="302C24"/>
                </a:solidFill>
              </a:rPr>
              <a:t>Strong ASCCC Representation</a:t>
            </a:r>
          </a:p>
        </p:txBody>
      </p:sp>
      <p:pic>
        <p:nvPicPr>
          <p:cNvPr id="4" name="Picture 3" descr="images.jpeg"/>
          <p:cNvPicPr>
            <a:picLocks noChangeAspect="1"/>
          </p:cNvPicPr>
          <p:nvPr/>
        </p:nvPicPr>
        <p:blipFill>
          <a:blip r:embed="rId2"/>
          <a:stretch>
            <a:fillRect/>
          </a:stretch>
        </p:blipFill>
        <p:spPr>
          <a:xfrm>
            <a:off x="6239528" y="5082701"/>
            <a:ext cx="2217085" cy="1569397"/>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a:xfrm>
            <a:off x="457200" y="1775191"/>
            <a:ext cx="8229600" cy="4834537"/>
          </a:xfrm>
        </p:spPr>
        <p:txBody>
          <a:bodyPr>
            <a:normAutofit/>
          </a:bodyPr>
          <a:lstStyle/>
          <a:p>
            <a:r>
              <a:rPr lang="en-US" dirty="0" smtClean="0">
                <a:solidFill>
                  <a:srgbClr val="302C24"/>
                </a:solidFill>
              </a:rPr>
              <a:t>Professional Development</a:t>
            </a:r>
          </a:p>
          <a:p>
            <a:pPr lvl="1"/>
            <a:r>
              <a:rPr lang="en-US" dirty="0" smtClean="0">
                <a:solidFill>
                  <a:srgbClr val="302C24"/>
                </a:solidFill>
              </a:rPr>
              <a:t>General stress on Professional Development Statewide</a:t>
            </a:r>
          </a:p>
          <a:p>
            <a:pPr lvl="1"/>
            <a:r>
              <a:rPr lang="en-US" dirty="0" smtClean="0">
                <a:solidFill>
                  <a:srgbClr val="302C24"/>
                </a:solidFill>
              </a:rPr>
              <a:t>A focus of Workforce Task Force, Board of Governors</a:t>
            </a:r>
          </a:p>
          <a:p>
            <a:pPr lvl="1"/>
            <a:r>
              <a:rPr lang="en-US" dirty="0" smtClean="0">
                <a:solidFill>
                  <a:srgbClr val="302C24"/>
                </a:solidFill>
              </a:rPr>
              <a:t>Professional Development College</a:t>
            </a:r>
          </a:p>
          <a:p>
            <a:pPr lvl="2"/>
            <a:r>
              <a:rPr lang="en-US" dirty="0" smtClean="0">
                <a:solidFill>
                  <a:srgbClr val="302C24"/>
                </a:solidFill>
              </a:rPr>
              <a:t>An ongoing training program over the course of a year rather than a one-time event.</a:t>
            </a:r>
          </a:p>
          <a:p>
            <a:pPr lvl="2"/>
            <a:r>
              <a:rPr lang="en-US" dirty="0" smtClean="0">
                <a:solidFill>
                  <a:srgbClr val="302C24"/>
                </a:solidFill>
              </a:rPr>
              <a:t>First module, Faculty Leadership, in its second year</a:t>
            </a:r>
          </a:p>
          <a:p>
            <a:pPr lvl="2"/>
            <a:r>
              <a:rPr lang="en-US" dirty="0" smtClean="0">
                <a:solidFill>
                  <a:srgbClr val="302C24"/>
                </a:solidFill>
              </a:rPr>
              <a:t>Plan to expand into other modules this year</a:t>
            </a:r>
          </a:p>
          <a:p>
            <a:pPr lvl="1"/>
            <a:r>
              <a:rPr lang="en-US" dirty="0" smtClean="0">
                <a:solidFill>
                  <a:srgbClr val="302C24"/>
                </a:solidFill>
              </a:rPr>
              <a:t>Still advocating for better funding for professional development</a:t>
            </a:r>
          </a:p>
          <a:p>
            <a:pPr>
              <a:buNone/>
            </a:pPr>
            <a:endParaRPr lang="en-US" dirty="0"/>
          </a:p>
        </p:txBody>
      </p:sp>
      <p:pic>
        <p:nvPicPr>
          <p:cNvPr id="4" name="Picture 3" descr="cropped-logo11.png"/>
          <p:cNvPicPr>
            <a:picLocks noChangeAspect="1"/>
          </p:cNvPicPr>
          <p:nvPr/>
        </p:nvPicPr>
        <p:blipFill>
          <a:blip r:embed="rId3"/>
          <a:stretch>
            <a:fillRect/>
          </a:stretch>
        </p:blipFill>
        <p:spPr>
          <a:xfrm>
            <a:off x="4572000" y="5282291"/>
            <a:ext cx="3568700" cy="10922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76" y="558270"/>
            <a:ext cx="7770813" cy="683881"/>
          </a:xfrm>
        </p:spPr>
        <p:txBody>
          <a:bodyPr>
            <a:normAutofit fontScale="90000"/>
          </a:bodyPr>
          <a:lstStyle/>
          <a:p>
            <a:r>
              <a:rPr lang="en-US" sz="4000" dirty="0" smtClean="0"/>
              <a:t>ASCCC Update: Strategic Plan</a:t>
            </a:r>
            <a:endParaRPr lang="en-US" sz="4000" dirty="0"/>
          </a:p>
        </p:txBody>
      </p:sp>
      <p:sp>
        <p:nvSpPr>
          <p:cNvPr id="3" name="Content Placeholder 2"/>
          <p:cNvSpPr>
            <a:spLocks noGrp="1"/>
          </p:cNvSpPr>
          <p:nvPr>
            <p:ph idx="1"/>
          </p:nvPr>
        </p:nvSpPr>
        <p:spPr>
          <a:xfrm>
            <a:off x="685800" y="1577113"/>
            <a:ext cx="7770813" cy="4717383"/>
          </a:xfrm>
        </p:spPr>
        <p:txBody>
          <a:bodyPr>
            <a:normAutofit lnSpcReduction="10000"/>
          </a:bodyPr>
          <a:lstStyle/>
          <a:p>
            <a:r>
              <a:rPr lang="en-US" dirty="0" smtClean="0">
                <a:solidFill>
                  <a:srgbClr val="302C24"/>
                </a:solidFill>
              </a:rPr>
              <a:t>Assert the faculty voice and leadership in local, state, and national policy conversations. </a:t>
            </a:r>
          </a:p>
          <a:p>
            <a:r>
              <a:rPr lang="en-US" dirty="0" smtClean="0">
                <a:solidFill>
                  <a:srgbClr val="302C24"/>
                </a:solidFill>
              </a:rPr>
              <a:t>Engage and empower diverse groups of faculty at all levels of state and local leadership. </a:t>
            </a:r>
          </a:p>
          <a:p>
            <a:r>
              <a:rPr lang="en-US" dirty="0" smtClean="0">
                <a:solidFill>
                  <a:srgbClr val="302C24"/>
                </a:solidFill>
              </a:rPr>
              <a:t>Lead faculty professional development for the California Community College System. </a:t>
            </a:r>
          </a:p>
          <a:p>
            <a:r>
              <a:rPr lang="en-US" dirty="0" smtClean="0">
                <a:solidFill>
                  <a:srgbClr val="302C24"/>
                </a:solidFill>
              </a:rPr>
              <a:t>Enhance engagement, communication, and partnerships with local senates and system partners, and other constituent groups.</a:t>
            </a:r>
          </a:p>
          <a:p>
            <a:r>
              <a:rPr lang="en-US" dirty="0" smtClean="0">
                <a:solidFill>
                  <a:srgbClr val="302C24"/>
                </a:solidFill>
              </a:rPr>
              <a:t>Secure resources to sustain and support the mission and the work of the ASCCC. </a:t>
            </a:r>
          </a:p>
          <a:p>
            <a:pPr lvl="1">
              <a:buNone/>
            </a:pPr>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476" y="558270"/>
            <a:ext cx="7770813" cy="1060713"/>
          </a:xfrm>
        </p:spPr>
        <p:txBody>
          <a:bodyPr>
            <a:normAutofit/>
          </a:bodyPr>
          <a:lstStyle/>
          <a:p>
            <a:r>
              <a:rPr lang="en-US" sz="2600" dirty="0" smtClean="0"/>
              <a:t>ASCCC Update:  </a:t>
            </a:r>
            <a:br>
              <a:rPr lang="en-US" sz="2600" dirty="0" smtClean="0"/>
            </a:br>
            <a:r>
              <a:rPr lang="en-US" sz="2600" dirty="0" smtClean="0"/>
              <a:t>Changes to the Executive Committee</a:t>
            </a:r>
            <a:endParaRPr lang="en-US" sz="2600" dirty="0"/>
          </a:p>
        </p:txBody>
      </p:sp>
      <p:sp>
        <p:nvSpPr>
          <p:cNvPr id="3" name="Content Placeholder 2"/>
          <p:cNvSpPr>
            <a:spLocks noGrp="1"/>
          </p:cNvSpPr>
          <p:nvPr>
            <p:ph idx="1"/>
          </p:nvPr>
        </p:nvSpPr>
        <p:spPr>
          <a:xfrm>
            <a:off x="685800" y="1800421"/>
            <a:ext cx="7770813" cy="4494075"/>
          </a:xfrm>
        </p:spPr>
        <p:txBody>
          <a:bodyPr>
            <a:normAutofit/>
          </a:bodyPr>
          <a:lstStyle/>
          <a:p>
            <a:r>
              <a:rPr lang="en-US" sz="2000" dirty="0" smtClean="0">
                <a:solidFill>
                  <a:srgbClr val="302C24"/>
                </a:solidFill>
              </a:rPr>
              <a:t>Area A Representative James Todd is now Interim VP of Student Services James Todd.</a:t>
            </a:r>
          </a:p>
          <a:p>
            <a:r>
              <a:rPr lang="en-US" sz="2000" dirty="0" smtClean="0">
                <a:solidFill>
                  <a:srgbClr val="302C24"/>
                </a:solidFill>
              </a:rPr>
              <a:t>Michelle Grimes-Hillman will be Dean of Academic Services at Long Beach City College.</a:t>
            </a:r>
          </a:p>
          <a:p>
            <a:r>
              <a:rPr lang="en-US" sz="2000" dirty="0" smtClean="0">
                <a:solidFill>
                  <a:srgbClr val="302C24"/>
                </a:solidFill>
              </a:rPr>
              <a:t>Elections will be held to fill the vacancy at the Fall Plenary Session.</a:t>
            </a:r>
          </a:p>
          <a:p>
            <a:r>
              <a:rPr lang="en-US" sz="2000" dirty="0" smtClean="0">
                <a:solidFill>
                  <a:srgbClr val="302C24"/>
                </a:solidFill>
              </a:rPr>
              <a:t>Possible interim appointments under consideration.</a:t>
            </a:r>
          </a:p>
        </p:txBody>
      </p:sp>
      <p:pic>
        <p:nvPicPr>
          <p:cNvPr id="4" name="Picture 3" descr="Unknown.jpeg"/>
          <p:cNvPicPr>
            <a:picLocks noChangeAspect="1"/>
          </p:cNvPicPr>
          <p:nvPr/>
        </p:nvPicPr>
        <p:blipFill>
          <a:blip r:embed="rId2"/>
          <a:stretch>
            <a:fillRect/>
          </a:stretch>
        </p:blipFill>
        <p:spPr>
          <a:xfrm>
            <a:off x="3842541" y="5024431"/>
            <a:ext cx="1458918" cy="1458918"/>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100" dirty="0" smtClean="0"/>
              <a:t>ASCCC Update:  2015-16 Events</a:t>
            </a:r>
            <a:endParaRPr lang="en-US" sz="4100" dirty="0"/>
          </a:p>
        </p:txBody>
      </p:sp>
      <p:sp>
        <p:nvSpPr>
          <p:cNvPr id="3" name="Content Placeholder 2"/>
          <p:cNvSpPr>
            <a:spLocks noGrp="1"/>
          </p:cNvSpPr>
          <p:nvPr>
            <p:ph idx="1"/>
          </p:nvPr>
        </p:nvSpPr>
        <p:spPr/>
        <p:txBody>
          <a:bodyPr/>
          <a:lstStyle/>
          <a:p>
            <a:r>
              <a:rPr lang="en-US" dirty="0" smtClean="0">
                <a:solidFill>
                  <a:srgbClr val="302C24"/>
                </a:solidFill>
              </a:rPr>
              <a:t>Fall Plenary Session:  November 5-7, Irvine</a:t>
            </a:r>
          </a:p>
          <a:p>
            <a:r>
              <a:rPr lang="en-US" dirty="0" smtClean="0">
                <a:solidFill>
                  <a:srgbClr val="302C24"/>
                </a:solidFill>
              </a:rPr>
              <a:t>Instructional Design and Innovation Institute: January 21-23</a:t>
            </a:r>
          </a:p>
          <a:p>
            <a:r>
              <a:rPr lang="en-US" dirty="0" smtClean="0">
                <a:solidFill>
                  <a:srgbClr val="302C24"/>
                </a:solidFill>
              </a:rPr>
              <a:t>Academic Academy (Equity and Diversity):  March 11-12</a:t>
            </a:r>
          </a:p>
          <a:p>
            <a:r>
              <a:rPr lang="en-US" dirty="0" smtClean="0">
                <a:solidFill>
                  <a:srgbClr val="302C24"/>
                </a:solidFill>
              </a:rPr>
              <a:t>Curriculum Institute:  July 7-9</a:t>
            </a:r>
          </a:p>
        </p:txBody>
      </p:sp>
      <p:pic>
        <p:nvPicPr>
          <p:cNvPr id="4" name="Picture 3" descr="11057288_366197103572559_6686522103252336073_n.jpg"/>
          <p:cNvPicPr>
            <a:picLocks noChangeAspect="1"/>
          </p:cNvPicPr>
          <p:nvPr/>
        </p:nvPicPr>
        <p:blipFill>
          <a:blip r:embed="rId2"/>
          <a:stretch>
            <a:fillRect/>
          </a:stretch>
        </p:blipFill>
        <p:spPr>
          <a:xfrm>
            <a:off x="2563310" y="4700960"/>
            <a:ext cx="3786944" cy="172959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93" y="558270"/>
            <a:ext cx="7770813" cy="880566"/>
          </a:xfrm>
        </p:spPr>
        <p:txBody>
          <a:bodyPr>
            <a:normAutofit fontScale="90000"/>
          </a:bodyPr>
          <a:lstStyle/>
          <a:p>
            <a:r>
              <a:rPr lang="en-US" sz="3100" dirty="0" smtClean="0"/>
              <a:t>Executive Committee Meetings </a:t>
            </a:r>
            <a:br>
              <a:rPr lang="en-US" sz="3100" dirty="0" smtClean="0"/>
            </a:br>
            <a:r>
              <a:rPr lang="en-US" sz="3100" dirty="0" smtClean="0"/>
              <a:t>Coming to You</a:t>
            </a:r>
            <a:endParaRPr lang="en-US" sz="3100" dirty="0"/>
          </a:p>
        </p:txBody>
      </p:sp>
      <p:sp>
        <p:nvSpPr>
          <p:cNvPr id="3" name="Content Placeholder 2"/>
          <p:cNvSpPr>
            <a:spLocks noGrp="1"/>
          </p:cNvSpPr>
          <p:nvPr>
            <p:ph idx="1"/>
          </p:nvPr>
        </p:nvSpPr>
        <p:spPr>
          <a:xfrm>
            <a:off x="685800" y="2209800"/>
            <a:ext cx="7770813" cy="4084696"/>
          </a:xfrm>
        </p:spPr>
        <p:txBody>
          <a:bodyPr>
            <a:normAutofit/>
          </a:bodyPr>
          <a:lstStyle/>
          <a:p>
            <a:r>
              <a:rPr lang="en-US" dirty="0" smtClean="0">
                <a:solidFill>
                  <a:srgbClr val="302C24"/>
                </a:solidFill>
              </a:rPr>
              <a:t>August 21-22:  Los Angeles (Los Angeles City College)</a:t>
            </a:r>
          </a:p>
          <a:p>
            <a:r>
              <a:rPr lang="en-US" dirty="0" smtClean="0">
                <a:solidFill>
                  <a:srgbClr val="302C24"/>
                </a:solidFill>
              </a:rPr>
              <a:t>September 11-12:  Sacramento (Sacramento City College)</a:t>
            </a:r>
          </a:p>
          <a:p>
            <a:r>
              <a:rPr lang="en-US" dirty="0" smtClean="0">
                <a:solidFill>
                  <a:srgbClr val="302C24"/>
                </a:solidFill>
              </a:rPr>
              <a:t>October 2-3:  Oceanside/San Diego (</a:t>
            </a:r>
            <a:r>
              <a:rPr lang="en-US" dirty="0" err="1" smtClean="0">
                <a:solidFill>
                  <a:srgbClr val="302C24"/>
                </a:solidFill>
              </a:rPr>
              <a:t>MiraCosta</a:t>
            </a:r>
            <a:r>
              <a:rPr lang="en-US" dirty="0" smtClean="0">
                <a:solidFill>
                  <a:srgbClr val="302C24"/>
                </a:solidFill>
              </a:rPr>
              <a:t> CC)</a:t>
            </a:r>
          </a:p>
          <a:p>
            <a:r>
              <a:rPr lang="en-US" dirty="0" smtClean="0">
                <a:solidFill>
                  <a:srgbClr val="302C24"/>
                </a:solidFill>
              </a:rPr>
              <a:t>November 4:  Irvine (one day, no college; plenary session)</a:t>
            </a:r>
          </a:p>
          <a:p>
            <a:r>
              <a:rPr lang="en-US" dirty="0" smtClean="0">
                <a:solidFill>
                  <a:srgbClr val="302C24"/>
                </a:solidFill>
              </a:rPr>
              <a:t>Spring meeting locations will include Cerritos, College of Alameda, and Mt. San Antonio College</a:t>
            </a:r>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0091"/>
          </a:xfrm>
        </p:spPr>
        <p:txBody>
          <a:bodyPr/>
          <a:lstStyle/>
          <a:p>
            <a:r>
              <a:rPr lang="en-US" dirty="0" smtClean="0"/>
              <a:t>THE ASCCC </a:t>
            </a:r>
            <a:r>
              <a:rPr lang="en-US" dirty="0" err="1" smtClean="0"/>
              <a:t>Facebook</a:t>
            </a:r>
            <a:r>
              <a:rPr lang="en-US" dirty="0" smtClean="0"/>
              <a:t> Page</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0" y="1417638"/>
            <a:ext cx="9144000" cy="5497512"/>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Need Your Help</a:t>
            </a:r>
            <a:endParaRPr lang="en-US" dirty="0"/>
          </a:p>
        </p:txBody>
      </p:sp>
      <p:sp>
        <p:nvSpPr>
          <p:cNvPr id="3" name="Content Placeholder 2"/>
          <p:cNvSpPr>
            <a:spLocks noGrp="1"/>
          </p:cNvSpPr>
          <p:nvPr>
            <p:ph idx="1"/>
          </p:nvPr>
        </p:nvSpPr>
        <p:spPr>
          <a:xfrm>
            <a:off x="457200" y="1570182"/>
            <a:ext cx="8229600" cy="5056909"/>
          </a:xfrm>
        </p:spPr>
        <p:txBody>
          <a:bodyPr>
            <a:normAutofit/>
          </a:bodyPr>
          <a:lstStyle/>
          <a:p>
            <a:pPr marL="457200" lvl="1" indent="0">
              <a:buNone/>
            </a:pPr>
            <a:endParaRPr lang="en-US" dirty="0" smtClean="0"/>
          </a:p>
          <a:p>
            <a:r>
              <a:rPr lang="en-US" dirty="0" smtClean="0">
                <a:solidFill>
                  <a:srgbClr val="302C24"/>
                </a:solidFill>
              </a:rPr>
              <a:t>Get involved---volunteer to serve</a:t>
            </a:r>
          </a:p>
          <a:p>
            <a:pPr lvl="1"/>
            <a:r>
              <a:rPr lang="en-US" sz="2400" dirty="0" smtClean="0">
                <a:solidFill>
                  <a:srgbClr val="302C24"/>
                </a:solidFill>
              </a:rPr>
              <a:t>We always need volunteers for committees, task forces, etc.</a:t>
            </a:r>
          </a:p>
          <a:p>
            <a:pPr marL="457200" lvl="1" indent="0">
              <a:buNone/>
            </a:pPr>
            <a:endParaRPr lang="en-US" sz="2400" dirty="0" smtClean="0">
              <a:solidFill>
                <a:srgbClr val="302C24"/>
              </a:solidFill>
            </a:endParaRPr>
          </a:p>
          <a:p>
            <a:r>
              <a:rPr lang="en-US" dirty="0" smtClean="0">
                <a:solidFill>
                  <a:srgbClr val="302C24"/>
                </a:solidFill>
              </a:rPr>
              <a:t>As local leaders, make sure your local faculty is informed about statewide issues so that you can provide us with feedback </a:t>
            </a:r>
          </a:p>
          <a:p>
            <a:pPr lvl="1"/>
            <a:endParaRPr lang="en-US" dirty="0"/>
          </a:p>
        </p:txBody>
      </p:sp>
    </p:spTree>
    <p:extLst>
      <p:ext uri="{BB962C8B-B14F-4D97-AF65-F5344CB8AC3E}">
        <p14:creationId xmlns:p14="http://schemas.microsoft.com/office/powerpoint/2010/main" val="208382107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Enjoy the Curriculum Institute</a:t>
            </a:r>
            <a:endParaRPr lang="en-US" sz="4000" dirty="0"/>
          </a:p>
        </p:txBody>
      </p:sp>
      <p:sp>
        <p:nvSpPr>
          <p:cNvPr id="3" name="Content Placeholder 2"/>
          <p:cNvSpPr>
            <a:spLocks noGrp="1"/>
          </p:cNvSpPr>
          <p:nvPr>
            <p:ph idx="1"/>
          </p:nvPr>
        </p:nvSpPr>
        <p:spPr>
          <a:xfrm>
            <a:off x="498475" y="2191209"/>
            <a:ext cx="8147051" cy="3934953"/>
          </a:xfrm>
        </p:spPr>
        <p:txBody>
          <a:bodyPr>
            <a:normAutofit/>
          </a:bodyPr>
          <a:lstStyle/>
          <a:p>
            <a:r>
              <a:rPr lang="en-US" dirty="0" smtClean="0">
                <a:solidFill>
                  <a:srgbClr val="302C24"/>
                </a:solidFill>
              </a:rPr>
              <a:t>Ask us about our breakouts</a:t>
            </a:r>
          </a:p>
          <a:p>
            <a:r>
              <a:rPr lang="en-US" dirty="0" smtClean="0">
                <a:solidFill>
                  <a:srgbClr val="302C24"/>
                </a:solidFill>
              </a:rPr>
              <a:t>Support the Foundation--buy a t-shirt</a:t>
            </a:r>
          </a:p>
          <a:p>
            <a:r>
              <a:rPr lang="en-US" dirty="0" smtClean="0">
                <a:solidFill>
                  <a:srgbClr val="302C24"/>
                </a:solidFill>
              </a:rPr>
              <a:t>Executive Committee members are here to hear from you</a:t>
            </a:r>
          </a:p>
          <a:p>
            <a:r>
              <a:rPr lang="en-US" dirty="0" smtClean="0">
                <a:solidFill>
                  <a:srgbClr val="302C24"/>
                </a:solidFill>
              </a:rPr>
              <a:t>Learn a lot and have fun</a:t>
            </a:r>
            <a:endParaRPr lang="en-US" dirty="0">
              <a:solidFill>
                <a:srgbClr val="302C24"/>
              </a:solidFill>
            </a:endParaRPr>
          </a:p>
        </p:txBody>
      </p:sp>
      <p:pic>
        <p:nvPicPr>
          <p:cNvPr id="4" name="Picture 3" descr="Unknown.jpeg"/>
          <p:cNvPicPr>
            <a:picLocks noChangeAspect="1"/>
          </p:cNvPicPr>
          <p:nvPr/>
        </p:nvPicPr>
        <p:blipFill>
          <a:blip r:embed="rId2"/>
          <a:stretch>
            <a:fillRect/>
          </a:stretch>
        </p:blipFill>
        <p:spPr>
          <a:xfrm>
            <a:off x="5437036" y="3977675"/>
            <a:ext cx="2857500" cy="257288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217806"/>
          </a:xfrm>
        </p:spPr>
        <p:txBody>
          <a:bodyPr/>
          <a:lstStyle/>
          <a:p>
            <a:r>
              <a:rPr lang="en-US" dirty="0" smtClean="0"/>
              <a:t>Budget News</a:t>
            </a:r>
            <a:endParaRPr lang="en-US" dirty="0"/>
          </a:p>
        </p:txBody>
      </p:sp>
      <p:sp>
        <p:nvSpPr>
          <p:cNvPr id="3" name="Content Placeholder 2"/>
          <p:cNvSpPr>
            <a:spLocks noGrp="1"/>
          </p:cNvSpPr>
          <p:nvPr>
            <p:ph idx="1"/>
          </p:nvPr>
        </p:nvSpPr>
        <p:spPr>
          <a:xfrm>
            <a:off x="457200" y="1563156"/>
            <a:ext cx="8229600" cy="5063935"/>
          </a:xfrm>
        </p:spPr>
        <p:txBody>
          <a:bodyPr>
            <a:normAutofit/>
          </a:bodyPr>
          <a:lstStyle/>
          <a:p>
            <a:r>
              <a:rPr lang="en-US" dirty="0" smtClean="0"/>
              <a:t>A strong budget for the CCC System</a:t>
            </a:r>
          </a:p>
          <a:p>
            <a:r>
              <a:rPr lang="en-US" dirty="0" smtClean="0"/>
              <a:t>$185 million in additional Prop 98 dollars</a:t>
            </a:r>
          </a:p>
          <a:p>
            <a:pPr lvl="1"/>
            <a:r>
              <a:rPr lang="en-US" dirty="0" smtClean="0"/>
              <a:t>$100 million to increase orientation, counseling, etc.</a:t>
            </a:r>
          </a:p>
          <a:p>
            <a:pPr lvl="1"/>
            <a:r>
              <a:rPr lang="en-US" dirty="0" smtClean="0"/>
              <a:t>$85 million to address gaps in access and success</a:t>
            </a:r>
          </a:p>
          <a:p>
            <a:r>
              <a:rPr lang="en-US" dirty="0" smtClean="0"/>
              <a:t>$62.3 million for FT faculty hiring</a:t>
            </a:r>
          </a:p>
          <a:p>
            <a:r>
              <a:rPr lang="en-US" dirty="0" smtClean="0"/>
              <a:t>Still no dedicated professional development funding</a:t>
            </a:r>
            <a:endParaRPr lang="en-US" dirty="0"/>
          </a:p>
        </p:txBody>
      </p:sp>
      <p:pic>
        <p:nvPicPr>
          <p:cNvPr id="4" name="Picture 3" descr="images.jpeg"/>
          <p:cNvPicPr>
            <a:picLocks noChangeAspect="1"/>
          </p:cNvPicPr>
          <p:nvPr/>
        </p:nvPicPr>
        <p:blipFill>
          <a:blip r:embed="rId3"/>
          <a:stretch>
            <a:fillRect/>
          </a:stretch>
        </p:blipFill>
        <p:spPr>
          <a:xfrm>
            <a:off x="2349599" y="4701014"/>
            <a:ext cx="4444801" cy="1632986"/>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270"/>
            <a:ext cx="7770813" cy="880566"/>
          </a:xfrm>
        </p:spPr>
        <p:txBody>
          <a:bodyPr>
            <a:normAutofit/>
          </a:bodyPr>
          <a:lstStyle/>
          <a:p>
            <a:r>
              <a:rPr lang="en-US" sz="4000" dirty="0" smtClean="0"/>
              <a:t>Transfer:  </a:t>
            </a:r>
            <a:r>
              <a:rPr lang="en-US" sz="4000" dirty="0" err="1" smtClean="0"/>
              <a:t>ADTs</a:t>
            </a:r>
            <a:r>
              <a:rPr lang="en-US" sz="4000" dirty="0" smtClean="0"/>
              <a:t> and Other Paths</a:t>
            </a:r>
            <a:endParaRPr lang="en-US" sz="4000" dirty="0"/>
          </a:p>
        </p:txBody>
      </p:sp>
      <p:sp>
        <p:nvSpPr>
          <p:cNvPr id="3" name="Content Placeholder 2"/>
          <p:cNvSpPr>
            <a:spLocks noGrp="1"/>
          </p:cNvSpPr>
          <p:nvPr>
            <p:ph idx="1"/>
          </p:nvPr>
        </p:nvSpPr>
        <p:spPr>
          <a:xfrm>
            <a:off x="685800" y="1786465"/>
            <a:ext cx="7770813" cy="4508031"/>
          </a:xfrm>
        </p:spPr>
        <p:txBody>
          <a:bodyPr>
            <a:normAutofit lnSpcReduction="10000"/>
          </a:bodyPr>
          <a:lstStyle/>
          <a:p>
            <a:r>
              <a:rPr lang="en-US" dirty="0" smtClean="0">
                <a:solidFill>
                  <a:schemeClr val="tx1"/>
                </a:solidFill>
              </a:rPr>
              <a:t>Associate Degrees for Transfer</a:t>
            </a:r>
          </a:p>
          <a:p>
            <a:pPr lvl="1"/>
            <a:r>
              <a:rPr lang="en-US" dirty="0" smtClean="0">
                <a:solidFill>
                  <a:schemeClr val="tx1"/>
                </a:solidFill>
              </a:rPr>
              <a:t>As of June 24, 1,816 </a:t>
            </a:r>
            <a:r>
              <a:rPr lang="en-US" smtClean="0">
                <a:solidFill>
                  <a:schemeClr val="tx1"/>
                </a:solidFill>
              </a:rPr>
              <a:t>degrees </a:t>
            </a:r>
            <a:r>
              <a:rPr lang="en-US" smtClean="0">
                <a:solidFill>
                  <a:schemeClr val="tx1"/>
                </a:solidFill>
              </a:rPr>
              <a:t>approved </a:t>
            </a:r>
            <a:r>
              <a:rPr lang="en-US" dirty="0" smtClean="0">
                <a:solidFill>
                  <a:schemeClr val="tx1"/>
                </a:solidFill>
              </a:rPr>
              <a:t>and active</a:t>
            </a:r>
          </a:p>
          <a:p>
            <a:pPr lvl="1"/>
            <a:r>
              <a:rPr lang="en-US" dirty="0" smtClean="0">
                <a:solidFill>
                  <a:schemeClr val="tx1"/>
                </a:solidFill>
              </a:rPr>
              <a:t>34 </a:t>
            </a:r>
            <a:r>
              <a:rPr lang="en-US" dirty="0" err="1" smtClean="0">
                <a:solidFill>
                  <a:schemeClr val="tx1"/>
                </a:solidFill>
              </a:rPr>
              <a:t>TMCs</a:t>
            </a:r>
            <a:r>
              <a:rPr lang="en-US" dirty="0" smtClean="0">
                <a:solidFill>
                  <a:schemeClr val="tx1"/>
                </a:solidFill>
              </a:rPr>
              <a:t> now available</a:t>
            </a:r>
          </a:p>
          <a:p>
            <a:pPr lvl="1"/>
            <a:r>
              <a:rPr lang="en-US" dirty="0" smtClean="0">
                <a:solidFill>
                  <a:schemeClr val="tx1"/>
                </a:solidFill>
              </a:rPr>
              <a:t>Five year review process began this year</a:t>
            </a:r>
          </a:p>
          <a:p>
            <a:r>
              <a:rPr lang="en-US" dirty="0" smtClean="0">
                <a:solidFill>
                  <a:schemeClr val="tx1"/>
                </a:solidFill>
              </a:rPr>
              <a:t>As of July 1, all new ADT submissions must have approved status for all courses for which C-ID is listed</a:t>
            </a:r>
          </a:p>
          <a:p>
            <a:r>
              <a:rPr lang="en-US" dirty="0" smtClean="0">
                <a:solidFill>
                  <a:schemeClr val="tx1"/>
                </a:solidFill>
              </a:rPr>
              <a:t>Model Curricula:  Engineering, Nursing, Information Tech</a:t>
            </a:r>
          </a:p>
          <a:p>
            <a:r>
              <a:rPr lang="en-US" dirty="0" smtClean="0">
                <a:solidFill>
                  <a:schemeClr val="tx1"/>
                </a:solidFill>
              </a:rPr>
              <a:t>HBCU Transfer Guarantee Announced in March</a:t>
            </a:r>
          </a:p>
          <a:p>
            <a:r>
              <a:rPr lang="en-US" dirty="0" smtClean="0">
                <a:solidFill>
                  <a:schemeClr val="tx1"/>
                </a:solidFill>
              </a:rPr>
              <a:t>UC developing major prep pathways </a:t>
            </a:r>
          </a:p>
          <a:p>
            <a:endParaRPr lang="en-US" dirty="0" smtClean="0"/>
          </a:p>
          <a:p>
            <a:endParaRPr lang="en-US" dirty="0"/>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270"/>
            <a:ext cx="7770813" cy="880566"/>
          </a:xfrm>
        </p:spPr>
        <p:txBody>
          <a:bodyPr/>
          <a:lstStyle/>
          <a:p>
            <a:r>
              <a:rPr lang="en-US" sz="4000" dirty="0" smtClean="0"/>
              <a:t>C-ID Branching Out</a:t>
            </a:r>
            <a:endParaRPr lang="en-US" sz="4000" dirty="0"/>
          </a:p>
        </p:txBody>
      </p:sp>
      <p:sp>
        <p:nvSpPr>
          <p:cNvPr id="3" name="Content Placeholder 2"/>
          <p:cNvSpPr>
            <a:spLocks noGrp="1"/>
          </p:cNvSpPr>
          <p:nvPr>
            <p:ph idx="1"/>
          </p:nvPr>
        </p:nvSpPr>
        <p:spPr>
          <a:xfrm>
            <a:off x="685800" y="1814378"/>
            <a:ext cx="7770813" cy="3670626"/>
          </a:xfrm>
        </p:spPr>
        <p:txBody>
          <a:bodyPr>
            <a:normAutofit/>
          </a:bodyPr>
          <a:lstStyle/>
          <a:p>
            <a:r>
              <a:rPr lang="en-US" dirty="0" smtClean="0">
                <a:solidFill>
                  <a:schemeClr val="tx1"/>
                </a:solidFill>
              </a:rPr>
              <a:t>New Grant and Fiscal Agent:  Mt. San Antonio College</a:t>
            </a:r>
          </a:p>
          <a:p>
            <a:r>
              <a:rPr lang="en-US" dirty="0" smtClean="0">
                <a:solidFill>
                  <a:schemeClr val="tx1"/>
                </a:solidFill>
              </a:rPr>
              <a:t>Descriptors and model curricula in development for more CTE disciplines</a:t>
            </a:r>
          </a:p>
          <a:p>
            <a:r>
              <a:rPr lang="en-US" dirty="0" smtClean="0">
                <a:solidFill>
                  <a:schemeClr val="tx1"/>
                </a:solidFill>
              </a:rPr>
              <a:t>Descriptors being developed for highest levels of basic skills</a:t>
            </a:r>
          </a:p>
          <a:p>
            <a:r>
              <a:rPr lang="en-US" dirty="0" smtClean="0">
                <a:solidFill>
                  <a:schemeClr val="tx1"/>
                </a:solidFill>
              </a:rPr>
              <a:t>Possible use of C-ID for veterans’ credit (AB 2462 Block 2012)</a:t>
            </a:r>
          </a:p>
          <a:p>
            <a:endParaRPr lang="en-US" dirty="0" smtClean="0"/>
          </a:p>
          <a:p>
            <a:endParaRPr lang="en-US" dirty="0"/>
          </a:p>
        </p:txBody>
      </p:sp>
      <p:pic>
        <p:nvPicPr>
          <p:cNvPr id="4" name="Picture 3" descr="img_header.png"/>
          <p:cNvPicPr>
            <a:picLocks noChangeAspect="1"/>
          </p:cNvPicPr>
          <p:nvPr/>
        </p:nvPicPr>
        <p:blipFill>
          <a:blip r:embed="rId2"/>
          <a:stretch>
            <a:fillRect/>
          </a:stretch>
        </p:blipFill>
        <p:spPr>
          <a:xfrm>
            <a:off x="2374069" y="5275653"/>
            <a:ext cx="4395862" cy="1171457"/>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Community College </a:t>
            </a:r>
            <a:br>
              <a:rPr lang="en-US" dirty="0" smtClean="0"/>
            </a:br>
            <a:r>
              <a:rPr lang="en-US" dirty="0" smtClean="0"/>
              <a:t>Baccalaureate Degree Pilot</a:t>
            </a:r>
            <a:endParaRPr lang="en-US" dirty="0"/>
          </a:p>
        </p:txBody>
      </p:sp>
      <p:sp>
        <p:nvSpPr>
          <p:cNvPr id="3" name="Content Placeholder 2"/>
          <p:cNvSpPr>
            <a:spLocks noGrp="1"/>
          </p:cNvSpPr>
          <p:nvPr>
            <p:ph idx="1"/>
          </p:nvPr>
        </p:nvSpPr>
        <p:spPr>
          <a:xfrm>
            <a:off x="457200" y="2100135"/>
            <a:ext cx="8229600" cy="4300666"/>
          </a:xfrm>
        </p:spPr>
        <p:txBody>
          <a:bodyPr>
            <a:normAutofit/>
          </a:bodyPr>
          <a:lstStyle/>
          <a:p>
            <a:r>
              <a:rPr lang="en-US" dirty="0" smtClean="0">
                <a:solidFill>
                  <a:schemeClr val="tx1"/>
                </a:solidFill>
              </a:rPr>
              <a:t>15 pilot colleges have been chosen</a:t>
            </a:r>
          </a:p>
          <a:p>
            <a:r>
              <a:rPr lang="en-US" dirty="0" smtClean="0">
                <a:solidFill>
                  <a:schemeClr val="tx1"/>
                </a:solidFill>
              </a:rPr>
              <a:t>ASCCC has formed a task force that is working with the pilot colleges to address various issues that fall under Academic Senate purview:</a:t>
            </a:r>
          </a:p>
          <a:p>
            <a:pPr lvl="1"/>
            <a:r>
              <a:rPr lang="en-US" dirty="0" smtClean="0">
                <a:solidFill>
                  <a:schemeClr val="tx1"/>
                </a:solidFill>
              </a:rPr>
              <a:t>Upper division definition</a:t>
            </a:r>
          </a:p>
          <a:p>
            <a:pPr lvl="1"/>
            <a:r>
              <a:rPr lang="en-US" dirty="0" smtClean="0">
                <a:solidFill>
                  <a:schemeClr val="tx1"/>
                </a:solidFill>
              </a:rPr>
              <a:t>Upper division general education</a:t>
            </a:r>
          </a:p>
          <a:p>
            <a:pPr lvl="1"/>
            <a:r>
              <a:rPr lang="en-US" dirty="0" smtClean="0">
                <a:solidFill>
                  <a:schemeClr val="tx1"/>
                </a:solidFill>
              </a:rPr>
              <a:t>Minimum qualifications</a:t>
            </a:r>
          </a:p>
          <a:p>
            <a:pPr lvl="1"/>
            <a:r>
              <a:rPr lang="en-US" dirty="0" smtClean="0">
                <a:solidFill>
                  <a:schemeClr val="tx1"/>
                </a:solidFill>
              </a:rPr>
              <a:t>Necessary Support Services</a:t>
            </a:r>
            <a:endParaRPr lang="en-US" dirty="0">
              <a:solidFill>
                <a:schemeClr val="tx1"/>
              </a:solidFill>
            </a:endParaRPr>
          </a:p>
        </p:txBody>
      </p:sp>
      <p:pic>
        <p:nvPicPr>
          <p:cNvPr id="4" name="Picture 3" descr="Unknown.jpeg"/>
          <p:cNvPicPr>
            <a:picLocks noChangeAspect="1"/>
          </p:cNvPicPr>
          <p:nvPr/>
        </p:nvPicPr>
        <p:blipFill>
          <a:blip r:embed="rId2"/>
          <a:stretch>
            <a:fillRect/>
          </a:stretch>
        </p:blipFill>
        <p:spPr>
          <a:xfrm>
            <a:off x="6494463" y="4475163"/>
            <a:ext cx="1663700" cy="1143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800" dirty="0" smtClean="0"/>
              <a:t>Task Force on Workforce, Job Creation, and a Strong Economy</a:t>
            </a:r>
            <a:endParaRPr lang="en-US" sz="3800" dirty="0"/>
          </a:p>
        </p:txBody>
      </p:sp>
      <p:sp>
        <p:nvSpPr>
          <p:cNvPr id="3" name="Content Placeholder 2"/>
          <p:cNvSpPr>
            <a:spLocks noGrp="1"/>
          </p:cNvSpPr>
          <p:nvPr>
            <p:ph idx="1"/>
          </p:nvPr>
        </p:nvSpPr>
        <p:spPr>
          <a:xfrm>
            <a:off x="457200" y="2165256"/>
            <a:ext cx="8229600" cy="4232831"/>
          </a:xfrm>
        </p:spPr>
        <p:txBody>
          <a:bodyPr>
            <a:normAutofit lnSpcReduction="10000"/>
          </a:bodyPr>
          <a:lstStyle/>
          <a:p>
            <a:r>
              <a:rPr lang="en-US" dirty="0" smtClean="0">
                <a:solidFill>
                  <a:srgbClr val="302C24"/>
                </a:solidFill>
              </a:rPr>
              <a:t>Extension of 2011 Student Success TF</a:t>
            </a:r>
          </a:p>
          <a:p>
            <a:r>
              <a:rPr lang="en-US" dirty="0" smtClean="0">
                <a:solidFill>
                  <a:srgbClr val="302C24"/>
                </a:solidFill>
              </a:rPr>
              <a:t>Focus on topics such as  the following:</a:t>
            </a:r>
          </a:p>
          <a:p>
            <a:pPr lvl="1"/>
            <a:r>
              <a:rPr lang="en-US" dirty="0" smtClean="0">
                <a:solidFill>
                  <a:srgbClr val="302C24"/>
                </a:solidFill>
              </a:rPr>
              <a:t>job creation</a:t>
            </a:r>
          </a:p>
          <a:p>
            <a:pPr lvl="1"/>
            <a:r>
              <a:rPr lang="en-US" dirty="0" smtClean="0">
                <a:solidFill>
                  <a:srgbClr val="302C24"/>
                </a:solidFill>
              </a:rPr>
              <a:t>alignment of K through higher education career pathways</a:t>
            </a:r>
          </a:p>
          <a:p>
            <a:pPr lvl="1"/>
            <a:r>
              <a:rPr lang="en-US" dirty="0" smtClean="0">
                <a:solidFill>
                  <a:srgbClr val="302C24"/>
                </a:solidFill>
              </a:rPr>
              <a:t>responsiveness to industry</a:t>
            </a:r>
          </a:p>
          <a:p>
            <a:pPr lvl="1"/>
            <a:r>
              <a:rPr lang="en-US" dirty="0" smtClean="0">
                <a:solidFill>
                  <a:srgbClr val="302C24"/>
                </a:solidFill>
              </a:rPr>
              <a:t>collaborative use of resources</a:t>
            </a:r>
          </a:p>
          <a:p>
            <a:r>
              <a:rPr lang="en-US" dirty="0" smtClean="0">
                <a:solidFill>
                  <a:srgbClr val="302C24"/>
                </a:solidFill>
              </a:rPr>
              <a:t>Panel Discussion Tomorrow</a:t>
            </a:r>
          </a:p>
          <a:p>
            <a:r>
              <a:rPr lang="en-US" dirty="0" smtClean="0">
                <a:solidFill>
                  <a:srgbClr val="302C24"/>
                </a:solidFill>
              </a:rPr>
              <a:t>Draft Recommendations available at </a:t>
            </a:r>
            <a:r>
              <a:rPr lang="en-US" dirty="0" err="1" smtClean="0">
                <a:solidFill>
                  <a:srgbClr val="302C24"/>
                </a:solidFill>
              </a:rPr>
              <a:t>http://doingwhatmatters.cccco.edu/StrongWorkforce/DraftReport.asp</a:t>
            </a:r>
            <a:r>
              <a:rPr lang="en-US" dirty="0" smtClean="0">
                <a:solidFill>
                  <a:srgbClr val="302C24"/>
                </a:solidFill>
              </a:rPr>
              <a:t> </a:t>
            </a:r>
          </a:p>
          <a:p>
            <a:pPr>
              <a:buNone/>
            </a:pPr>
            <a:endParaRPr lang="en-US" dirty="0" smtClean="0"/>
          </a:p>
          <a:p>
            <a:pPr marL="457200" lvl="1" indent="0">
              <a:buNone/>
            </a:pPr>
            <a:endParaRPr lang="en-US" dirty="0" smtClean="0"/>
          </a:p>
        </p:txBody>
      </p:sp>
      <p:pic>
        <p:nvPicPr>
          <p:cNvPr id="5" name="Picture 4" descr="logo_BOG_200px.jpg"/>
          <p:cNvPicPr>
            <a:picLocks noChangeAspect="1"/>
          </p:cNvPicPr>
          <p:nvPr/>
        </p:nvPicPr>
        <p:blipFill>
          <a:blip r:embed="rId3"/>
          <a:stretch>
            <a:fillRect/>
          </a:stretch>
        </p:blipFill>
        <p:spPr>
          <a:xfrm>
            <a:off x="5926138" y="4137885"/>
            <a:ext cx="2540000" cy="889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270"/>
            <a:ext cx="7770813" cy="880566"/>
          </a:xfrm>
        </p:spPr>
        <p:txBody>
          <a:bodyPr/>
          <a:lstStyle/>
          <a:p>
            <a:r>
              <a:rPr lang="en-US" dirty="0" smtClean="0"/>
              <a:t>Statewide Initiatives</a:t>
            </a:r>
            <a:endParaRPr lang="en-US" dirty="0"/>
          </a:p>
        </p:txBody>
      </p:sp>
      <p:sp>
        <p:nvSpPr>
          <p:cNvPr id="3" name="Content Placeholder 2"/>
          <p:cNvSpPr>
            <a:spLocks noGrp="1"/>
          </p:cNvSpPr>
          <p:nvPr>
            <p:ph idx="1"/>
          </p:nvPr>
        </p:nvSpPr>
        <p:spPr>
          <a:xfrm>
            <a:off x="685800" y="2209800"/>
            <a:ext cx="7770813" cy="4084696"/>
          </a:xfrm>
        </p:spPr>
        <p:txBody>
          <a:bodyPr/>
          <a:lstStyle/>
          <a:p>
            <a:r>
              <a:rPr lang="en-US" dirty="0" smtClean="0">
                <a:solidFill>
                  <a:srgbClr val="302C24"/>
                </a:solidFill>
              </a:rPr>
              <a:t>Often being referred to as “technology initiatives,” though they are about more than technology</a:t>
            </a:r>
          </a:p>
          <a:p>
            <a:r>
              <a:rPr lang="en-US" dirty="0" smtClean="0">
                <a:solidFill>
                  <a:srgbClr val="302C24"/>
                </a:solidFill>
              </a:rPr>
              <a:t>Online Education</a:t>
            </a:r>
          </a:p>
          <a:p>
            <a:pPr lvl="1"/>
            <a:r>
              <a:rPr lang="en-US" dirty="0" smtClean="0">
                <a:solidFill>
                  <a:srgbClr val="302C24"/>
                </a:solidFill>
              </a:rPr>
              <a:t>New CMS available for free to colleges for four years</a:t>
            </a:r>
          </a:p>
          <a:p>
            <a:r>
              <a:rPr lang="en-US" dirty="0" smtClean="0">
                <a:solidFill>
                  <a:srgbClr val="302C24"/>
                </a:solidFill>
              </a:rPr>
              <a:t>Common Assessment</a:t>
            </a:r>
          </a:p>
          <a:p>
            <a:r>
              <a:rPr lang="en-US" dirty="0" smtClean="0">
                <a:solidFill>
                  <a:srgbClr val="302C24"/>
                </a:solidFill>
              </a:rPr>
              <a:t>Educational Planning</a:t>
            </a:r>
          </a:p>
        </p:txBody>
      </p:sp>
      <p:pic>
        <p:nvPicPr>
          <p:cNvPr id="4" name="Picture 3" descr="images.jpeg"/>
          <p:cNvPicPr>
            <a:picLocks noChangeAspect="1"/>
          </p:cNvPicPr>
          <p:nvPr/>
        </p:nvPicPr>
        <p:blipFill>
          <a:blip r:embed="rId3"/>
          <a:stretch>
            <a:fillRect/>
          </a:stretch>
        </p:blipFill>
        <p:spPr>
          <a:xfrm>
            <a:off x="5745838" y="4406635"/>
            <a:ext cx="1625600" cy="16256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270"/>
            <a:ext cx="7770813" cy="880566"/>
          </a:xfrm>
        </p:spPr>
        <p:txBody>
          <a:bodyPr/>
          <a:lstStyle/>
          <a:p>
            <a:r>
              <a:rPr lang="en-US" dirty="0" smtClean="0"/>
              <a:t>Noncredit/Adult Ed</a:t>
            </a:r>
            <a:endParaRPr lang="en-US" dirty="0"/>
          </a:p>
        </p:txBody>
      </p:sp>
      <p:sp>
        <p:nvSpPr>
          <p:cNvPr id="3" name="Content Placeholder 2"/>
          <p:cNvSpPr>
            <a:spLocks noGrp="1"/>
          </p:cNvSpPr>
          <p:nvPr>
            <p:ph idx="1"/>
          </p:nvPr>
        </p:nvSpPr>
        <p:spPr>
          <a:xfrm>
            <a:off x="685800" y="1856248"/>
            <a:ext cx="7770813" cy="4145156"/>
          </a:xfrm>
        </p:spPr>
        <p:txBody>
          <a:bodyPr>
            <a:normAutofit fontScale="92500" lnSpcReduction="10000"/>
          </a:bodyPr>
          <a:lstStyle/>
          <a:p>
            <a:pPr>
              <a:buFont typeface="Wingdings" pitchFamily="2" charset="2"/>
              <a:buChar char="Ø"/>
            </a:pPr>
            <a:r>
              <a:rPr lang="en-US" dirty="0" smtClean="0">
                <a:solidFill>
                  <a:srgbClr val="000000"/>
                </a:solidFill>
              </a:rPr>
              <a:t>AB 86—regional consortia working around the state in 72 regions corresponding to CCC districts</a:t>
            </a:r>
          </a:p>
          <a:p>
            <a:pPr>
              <a:buFont typeface="Wingdings" pitchFamily="2" charset="2"/>
              <a:buChar char="Ø"/>
            </a:pPr>
            <a:r>
              <a:rPr lang="en-US" dirty="0" smtClean="0">
                <a:solidFill>
                  <a:srgbClr val="000000"/>
                </a:solidFill>
              </a:rPr>
              <a:t>Purpose is to provide all adults with access to “elementary and secondary basic skills, including classes required for a high school diploma or high school equivalency certificate,” along with short term CTE training, apprenticeship training, classes and courses in citizenship and ESL for immigrants, and instruction for adults with disabilities</a:t>
            </a:r>
          </a:p>
          <a:p>
            <a:pPr>
              <a:buFont typeface="Wingdings" pitchFamily="2" charset="2"/>
              <a:buChar char="Ø"/>
            </a:pPr>
            <a:r>
              <a:rPr lang="en-US" dirty="0" smtClean="0">
                <a:solidFill>
                  <a:srgbClr val="000000"/>
                </a:solidFill>
              </a:rPr>
              <a:t>Legislature unhappy with progress</a:t>
            </a:r>
          </a:p>
          <a:p>
            <a:pPr>
              <a:buFont typeface="Wingdings" pitchFamily="2" charset="2"/>
              <a:buChar char="Ø"/>
            </a:pPr>
            <a:r>
              <a:rPr lang="en-US" dirty="0" smtClean="0">
                <a:solidFill>
                  <a:srgbClr val="000000"/>
                </a:solidFill>
              </a:rPr>
              <a:t>Recent reports may give the majority of funding to K-12, but actual result still unclear</a:t>
            </a:r>
          </a:p>
          <a:p>
            <a:pPr>
              <a:buFont typeface="Wingdings" pitchFamily="2" charset="2"/>
              <a:buChar char="Ø"/>
            </a:pPr>
            <a:endParaRPr lang="en-US" dirty="0" smtClean="0"/>
          </a:p>
          <a:p>
            <a:pPr>
              <a:buFont typeface="Wingdings" pitchFamily="2" charset="2"/>
              <a:buChar char="Ø"/>
            </a:pPr>
            <a:endParaRPr lang="en-US" dirty="0" smtClean="0"/>
          </a:p>
          <a:p>
            <a:pPr>
              <a:buFont typeface="Wingdings" pitchFamily="2" charset="2"/>
              <a:buChar char="Ø"/>
            </a:pPr>
            <a:endParaRPr lang="en-US" dirty="0" smtClean="0">
              <a:solidFill>
                <a:srgbClr val="254061"/>
              </a:solidFill>
            </a:endParaRPr>
          </a:p>
        </p:txBody>
      </p:sp>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58270"/>
            <a:ext cx="7770813" cy="880566"/>
          </a:xfrm>
        </p:spPr>
        <p:txBody>
          <a:bodyPr/>
          <a:lstStyle/>
          <a:p>
            <a:r>
              <a:rPr lang="en-US" dirty="0" smtClean="0"/>
              <a:t>Noncredit/Adult Ed</a:t>
            </a:r>
            <a:endParaRPr lang="en-US" dirty="0"/>
          </a:p>
        </p:txBody>
      </p:sp>
      <p:sp>
        <p:nvSpPr>
          <p:cNvPr id="3" name="Content Placeholder 2"/>
          <p:cNvSpPr>
            <a:spLocks noGrp="1"/>
          </p:cNvSpPr>
          <p:nvPr>
            <p:ph idx="1"/>
          </p:nvPr>
        </p:nvSpPr>
        <p:spPr>
          <a:xfrm>
            <a:off x="685800" y="2209800"/>
            <a:ext cx="7770813" cy="4084696"/>
          </a:xfrm>
        </p:spPr>
        <p:txBody>
          <a:bodyPr>
            <a:normAutofit/>
          </a:bodyPr>
          <a:lstStyle/>
          <a:p>
            <a:pPr>
              <a:buFont typeface="Wingdings" pitchFamily="2" charset="2"/>
              <a:buChar char="Ø"/>
            </a:pPr>
            <a:r>
              <a:rPr lang="en-US" dirty="0" smtClean="0">
                <a:solidFill>
                  <a:srgbClr val="302C24"/>
                </a:solidFill>
              </a:rPr>
              <a:t>Approved budget will bring CDCP noncredit funding to the credit level in 2015-2016</a:t>
            </a:r>
          </a:p>
          <a:p>
            <a:pPr>
              <a:buFont typeface="Wingdings" pitchFamily="2" charset="2"/>
              <a:buChar char="Ø"/>
            </a:pPr>
            <a:r>
              <a:rPr lang="en-US" dirty="0" smtClean="0">
                <a:solidFill>
                  <a:srgbClr val="302C24"/>
                </a:solidFill>
              </a:rPr>
              <a:t>What are the curricular implications of this change, especially for basic skills instruction?</a:t>
            </a:r>
          </a:p>
          <a:p>
            <a:pPr>
              <a:buFont typeface="Wingdings" pitchFamily="2" charset="2"/>
              <a:buChar char="Ø"/>
            </a:pPr>
            <a:r>
              <a:rPr lang="en-US" dirty="0" smtClean="0">
                <a:solidFill>
                  <a:srgbClr val="302C24"/>
                </a:solidFill>
              </a:rPr>
              <a:t>We were expected to have the courses in place by this fall.  Most have not done so.  </a:t>
            </a:r>
          </a:p>
          <a:p>
            <a:pPr>
              <a:buFont typeface="Wingdings" pitchFamily="2" charset="2"/>
              <a:buChar char="Ø"/>
            </a:pPr>
            <a:endParaRPr lang="en-US" dirty="0" smtClean="0">
              <a:solidFill>
                <a:srgbClr val="254061"/>
              </a:solidFill>
            </a:endParaRPr>
          </a:p>
        </p:txBody>
      </p:sp>
      <p:pic>
        <p:nvPicPr>
          <p:cNvPr id="4" name="Picture 3" descr="Unknown.jpeg"/>
          <p:cNvPicPr>
            <a:picLocks noChangeAspect="1"/>
          </p:cNvPicPr>
          <p:nvPr/>
        </p:nvPicPr>
        <p:blipFill>
          <a:blip r:embed="rId2"/>
          <a:stretch>
            <a:fillRect/>
          </a:stretch>
        </p:blipFill>
        <p:spPr>
          <a:xfrm>
            <a:off x="5819226" y="4716042"/>
            <a:ext cx="1803948" cy="1578454"/>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majorFont>
      <a:minorFont>
        <a:latin typeface="Book Antiqua"/>
        <a:ea typeface=""/>
        <a:cs typeface=""/>
        <a:font script="Jpan" typeface="ＭＳ 明朝"/>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Saddle.thmx</Template>
  <TotalTime>574</TotalTime>
  <Words>943</Words>
  <Application>Microsoft Macintosh PowerPoint</Application>
  <PresentationFormat>On-screen Show (4:3)</PresentationFormat>
  <Paragraphs>123</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Saddle</vt:lpstr>
      <vt:lpstr>President’s Address:  An Academic Senate Update </vt:lpstr>
      <vt:lpstr>Budget News</vt:lpstr>
      <vt:lpstr>Transfer:  ADTs and Other Paths</vt:lpstr>
      <vt:lpstr>C-ID Branching Out</vt:lpstr>
      <vt:lpstr>The Community College  Baccalaureate Degree Pilot</vt:lpstr>
      <vt:lpstr>Task Force on Workforce, Job Creation, and a Strong Economy</vt:lpstr>
      <vt:lpstr>Statewide Initiatives</vt:lpstr>
      <vt:lpstr>Noncredit/Adult Ed</vt:lpstr>
      <vt:lpstr>Noncredit/Adult Ed</vt:lpstr>
      <vt:lpstr>Legislation</vt:lpstr>
      <vt:lpstr>Institutional Effectiveness Partnership Initiative</vt:lpstr>
      <vt:lpstr>Professional Development</vt:lpstr>
      <vt:lpstr>ASCCC Update: Strategic Plan</vt:lpstr>
      <vt:lpstr>ASCCC Update:   Changes to the Executive Committee</vt:lpstr>
      <vt:lpstr>ASCCC Update:  2015-16 Events</vt:lpstr>
      <vt:lpstr>Executive Committee Meetings  Coming to You</vt:lpstr>
      <vt:lpstr>THE ASCCC Facebook Page</vt:lpstr>
      <vt:lpstr>We Need Your Help</vt:lpstr>
      <vt:lpstr>Enjoy the Curriculum Institute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Legislation and Advocacy:  What's Coming and What Local Senates Can Do</dc:title>
  <dc:creator>David Morse</dc:creator>
  <cp:lastModifiedBy>David Morse</cp:lastModifiedBy>
  <cp:revision>33</cp:revision>
  <dcterms:created xsi:type="dcterms:W3CDTF">2015-07-08T21:34:59Z</dcterms:created>
  <dcterms:modified xsi:type="dcterms:W3CDTF">2015-07-15T05:08:55Z</dcterms:modified>
</cp:coreProperties>
</file>