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7"/>
  </p:notesMasterIdLst>
  <p:handoutMasterIdLst>
    <p:handoutMasterId r:id="rId18"/>
  </p:handoutMasterIdLst>
  <p:sldIdLst>
    <p:sldId id="256" r:id="rId2"/>
    <p:sldId id="257" r:id="rId3"/>
    <p:sldId id="259" r:id="rId4"/>
    <p:sldId id="260" r:id="rId5"/>
    <p:sldId id="268" r:id="rId6"/>
    <p:sldId id="265" r:id="rId7"/>
    <p:sldId id="264" r:id="rId8"/>
    <p:sldId id="267" r:id="rId9"/>
    <p:sldId id="269" r:id="rId10"/>
    <p:sldId id="262" r:id="rId11"/>
    <p:sldId id="270" r:id="rId12"/>
    <p:sldId id="271" r:id="rId13"/>
    <p:sldId id="272" r:id="rId14"/>
    <p:sldId id="273"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3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6/8/16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6/8/16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June 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June 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June 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June 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June 8, 16</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June 8,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June 8, 16</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June 8, 16</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June 8, 16</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June 8,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June 8, 16</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June 8, 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mailto:mayv@scc.losrios.edu" TargetMode="Externa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hyperlink" Target="mailto:davisondolores@fhda.ed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ccc.org/sites/default/files/local_senates_handbook2015-web.pdf" TargetMode="External"/><Relationship Id="rId3" Type="http://schemas.openxmlformats.org/officeDocument/2006/relationships/hyperlink" Target="http://www.asccc.org/sites/default/files/publications/senate_union_relations_1996_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800" cap="none" dirty="0" smtClean="0">
                <a:latin typeface="Times New Roman"/>
                <a:cs typeface="Times New Roman"/>
              </a:rPr>
              <a:t>Senate and Union Purview</a:t>
            </a:r>
            <a:r>
              <a:rPr lang="en-US" sz="4000" cap="none" dirty="0" smtClean="0">
                <a:latin typeface="Times New Roman"/>
                <a:cs typeface="Times New Roman"/>
              </a:rPr>
              <a:t/>
            </a:r>
            <a:br>
              <a:rPr lang="en-US" sz="4000" cap="none" dirty="0" smtClean="0">
                <a:latin typeface="Times New Roman"/>
                <a:cs typeface="Times New Roman"/>
              </a:rPr>
            </a:br>
            <a:endParaRPr lang="en-US" sz="4000" cap="none" dirty="0">
              <a:latin typeface="Times New Roman"/>
              <a:cs typeface="Times New Roman"/>
            </a:endParaRPr>
          </a:p>
        </p:txBody>
      </p:sp>
      <p:sp>
        <p:nvSpPr>
          <p:cNvPr id="3" name="Subtitle 2"/>
          <p:cNvSpPr>
            <a:spLocks noGrp="1"/>
          </p:cNvSpPr>
          <p:nvPr>
            <p:ph type="subTitle" idx="1"/>
          </p:nvPr>
        </p:nvSpPr>
        <p:spPr>
          <a:xfrm>
            <a:off x="685800" y="3505200"/>
            <a:ext cx="7848600" cy="2661360"/>
          </a:xfrm>
        </p:spPr>
        <p:txBody>
          <a:bodyPr>
            <a:normAutofit fontScale="92500" lnSpcReduction="10000"/>
          </a:bodyPr>
          <a:lstStyle/>
          <a:p>
            <a:r>
              <a:rPr lang="en-US" sz="2600" i="1" dirty="0" smtClean="0">
                <a:solidFill>
                  <a:schemeClr val="tx1"/>
                </a:solidFill>
                <a:latin typeface="Times New Roman"/>
                <a:cs typeface="Times New Roman"/>
              </a:rPr>
              <a:t>Dolores Davison, ASCCC Secretary</a:t>
            </a:r>
          </a:p>
          <a:p>
            <a:r>
              <a:rPr lang="en-US" sz="2600" i="1" dirty="0" err="1" smtClean="0">
                <a:solidFill>
                  <a:schemeClr val="tx1"/>
                </a:solidFill>
                <a:latin typeface="Times New Roman"/>
                <a:cs typeface="Times New Roman"/>
              </a:rPr>
              <a:t>Ginni</a:t>
            </a:r>
            <a:r>
              <a:rPr lang="en-US" sz="2600" i="1" dirty="0" smtClean="0">
                <a:solidFill>
                  <a:schemeClr val="tx1"/>
                </a:solidFill>
                <a:latin typeface="Times New Roman"/>
                <a:cs typeface="Times New Roman"/>
              </a:rPr>
              <a:t> May, ASCCC North Representative</a:t>
            </a:r>
          </a:p>
          <a:p>
            <a:endParaRPr lang="en-US" dirty="0" smtClean="0">
              <a:latin typeface="Times New Roman"/>
              <a:cs typeface="Times New Roman"/>
            </a:endParaRPr>
          </a:p>
          <a:p>
            <a:endParaRPr lang="en-US" dirty="0" smtClean="0">
              <a:latin typeface="Times New Roman"/>
              <a:cs typeface="Times New Roman"/>
            </a:endParaRPr>
          </a:p>
          <a:p>
            <a:r>
              <a:rPr lang="en-US" sz="2200" b="1" dirty="0" err="1" smtClean="0">
                <a:solidFill>
                  <a:schemeClr val="accent1"/>
                </a:solidFill>
                <a:latin typeface="Times New Roman"/>
                <a:cs typeface="Times New Roman"/>
              </a:rPr>
              <a:t>Facutly</a:t>
            </a:r>
            <a:r>
              <a:rPr lang="en-US" sz="2200" b="1" dirty="0" smtClean="0">
                <a:solidFill>
                  <a:schemeClr val="accent1"/>
                </a:solidFill>
                <a:latin typeface="Times New Roman"/>
                <a:cs typeface="Times New Roman"/>
              </a:rPr>
              <a:t> </a:t>
            </a:r>
            <a:r>
              <a:rPr lang="en-US" sz="2200" b="1" dirty="0" err="1" smtClean="0">
                <a:solidFill>
                  <a:schemeClr val="accent1"/>
                </a:solidFill>
                <a:latin typeface="Times New Roman"/>
                <a:cs typeface="Times New Roman"/>
              </a:rPr>
              <a:t>Leaderhip</a:t>
            </a:r>
            <a:r>
              <a:rPr lang="en-US" sz="2200" b="1" dirty="0" smtClean="0">
                <a:solidFill>
                  <a:schemeClr val="accent1"/>
                </a:solidFill>
                <a:latin typeface="Times New Roman"/>
                <a:cs typeface="Times New Roman"/>
              </a:rPr>
              <a:t> Institute 2016</a:t>
            </a:r>
          </a:p>
          <a:p>
            <a:r>
              <a:rPr lang="en-US" sz="2200" dirty="0" smtClean="0">
                <a:solidFill>
                  <a:schemeClr val="accent1"/>
                </a:solidFill>
                <a:latin typeface="Times New Roman"/>
                <a:cs typeface="Times New Roman"/>
              </a:rPr>
              <a:t>Riverside Mission Inn</a:t>
            </a:r>
          </a:p>
          <a:p>
            <a:r>
              <a:rPr lang="en-US" sz="2200" dirty="0" smtClean="0">
                <a:solidFill>
                  <a:schemeClr val="accent1"/>
                </a:solidFill>
                <a:latin typeface="Times New Roman"/>
                <a:cs typeface="Times New Roman"/>
              </a:rPr>
              <a:t>June 9-11</a:t>
            </a:r>
            <a:endParaRPr lang="en-US" sz="2200" dirty="0">
              <a:solidFill>
                <a:schemeClr val="accent1"/>
              </a:solidFill>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pic>
        <p:nvPicPr>
          <p:cNvPr id="6" name="Picture 5"/>
          <p:cNvPicPr>
            <a:picLocks noChangeAspect="1"/>
          </p:cNvPicPr>
          <p:nvPr/>
        </p:nvPicPr>
        <p:blipFill>
          <a:blip r:embed="rId4"/>
          <a:stretch>
            <a:fillRect/>
          </a:stretch>
        </p:blipFill>
        <p:spPr>
          <a:xfrm>
            <a:off x="5981822" y="3722801"/>
            <a:ext cx="2669541" cy="2443759"/>
          </a:xfrm>
          <a:prstGeom prst="rect">
            <a:avLst/>
          </a:prstGeom>
        </p:spPr>
      </p:pic>
    </p:spTree>
    <p:extLst>
      <p:ext uri="{BB962C8B-B14F-4D97-AF65-F5344CB8AC3E}">
        <p14:creationId xmlns:p14="http://schemas.microsoft.com/office/powerpoint/2010/main" val="257138505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Discussion Scenario 1</a:t>
            </a:r>
            <a:endParaRPr lang="en-US" dirty="0">
              <a:latin typeface="Times New Roman"/>
              <a:cs typeface="Times New Roman"/>
            </a:endParaRPr>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a:latin typeface="Times New Roman"/>
                <a:cs typeface="Times New Roman"/>
              </a:rPr>
              <a:t>To be compliant with Accreditation Standards, the Federal Code of Regulations, and the Americans with Disabilities Act (ADA), the Coastal Mountain College District (CMCD) decided to conduct an audit of all of their distance education courses to assess the level to which there was instructor initiated, effective, and substantive student contact and ADA accessibility. Discussions took place late fall 2013 and the actual audit took place mid spring 2014. It should be noted that the audit is outside of the negotiated faculty evaluation process and faculty already have their fall 2014 schedules assigned. Some of the major questions/concerns that arose </a:t>
            </a:r>
            <a:r>
              <a:rPr lang="en-US" dirty="0" smtClean="0">
                <a:latin typeface="Times New Roman"/>
                <a:cs typeface="Times New Roman"/>
              </a:rPr>
              <a:t>were:</a:t>
            </a:r>
            <a:endParaRPr lang="en-US" sz="1600" dirty="0">
              <a:latin typeface="Times New Roman"/>
              <a:cs typeface="Times New Roman"/>
            </a:endParaRPr>
          </a:p>
          <a:p>
            <a:pPr marL="457200" lvl="0" indent="-457200">
              <a:buFont typeface="+mj-lt"/>
              <a:buAutoNum type="alphaLcPeriod"/>
            </a:pPr>
            <a:r>
              <a:rPr lang="en-US" dirty="0" smtClean="0">
                <a:latin typeface="Times New Roman"/>
                <a:cs typeface="Times New Roman"/>
              </a:rPr>
              <a:t>Who </a:t>
            </a:r>
            <a:r>
              <a:rPr lang="en-US" dirty="0">
                <a:latin typeface="Times New Roman"/>
                <a:cs typeface="Times New Roman"/>
              </a:rPr>
              <a:t>should conduct the audit</a:t>
            </a:r>
            <a:r>
              <a:rPr lang="en-US" dirty="0" smtClean="0">
                <a:latin typeface="Times New Roman"/>
                <a:cs typeface="Times New Roman"/>
              </a:rPr>
              <a:t>?</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How </a:t>
            </a:r>
            <a:r>
              <a:rPr lang="en-US" dirty="0">
                <a:latin typeface="Times New Roman"/>
                <a:cs typeface="Times New Roman"/>
              </a:rPr>
              <a:t>should the audit be conducted</a:t>
            </a:r>
            <a:r>
              <a:rPr lang="en-US" dirty="0" smtClean="0">
                <a:latin typeface="Times New Roman"/>
                <a:cs typeface="Times New Roman"/>
              </a:rPr>
              <a:t>?</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Who </a:t>
            </a:r>
            <a:r>
              <a:rPr lang="en-US" dirty="0">
                <a:latin typeface="Times New Roman"/>
                <a:cs typeface="Times New Roman"/>
              </a:rPr>
              <a:t>determines what constitutes instructor initiated, effective, and substantive student contact</a:t>
            </a:r>
            <a:r>
              <a:rPr lang="en-US" dirty="0" smtClean="0">
                <a:latin typeface="Times New Roman"/>
                <a:cs typeface="Times New Roman"/>
              </a:rPr>
              <a:t>?</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What </a:t>
            </a:r>
            <a:r>
              <a:rPr lang="en-US" dirty="0">
                <a:latin typeface="Times New Roman"/>
                <a:cs typeface="Times New Roman"/>
              </a:rPr>
              <a:t>is the role of the union</a:t>
            </a:r>
            <a:r>
              <a:rPr lang="en-US" dirty="0" smtClean="0">
                <a:latin typeface="Times New Roman"/>
                <a:cs typeface="Times New Roman"/>
              </a:rPr>
              <a:t>?</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What </a:t>
            </a:r>
            <a:r>
              <a:rPr lang="en-US" dirty="0">
                <a:latin typeface="Times New Roman"/>
                <a:cs typeface="Times New Roman"/>
              </a:rPr>
              <a:t>is the role of the academic senate</a:t>
            </a:r>
            <a:r>
              <a:rPr lang="en-US" dirty="0" smtClean="0">
                <a:latin typeface="Times New Roman"/>
                <a:cs typeface="Times New Roman"/>
              </a:rPr>
              <a:t>?</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What </a:t>
            </a:r>
            <a:r>
              <a:rPr lang="en-US" dirty="0">
                <a:latin typeface="Times New Roman"/>
                <a:cs typeface="Times New Roman"/>
              </a:rPr>
              <a:t>are the consequences to faculty that are found to be noncompliant as a result of the audit? </a:t>
            </a:r>
            <a:endParaRPr lang="en-US" sz="1400" dirty="0">
              <a:latin typeface="Times New Roman"/>
              <a:cs typeface="Times New Roman"/>
            </a:endParaRP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4142894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Discussion Scenario 2</a:t>
            </a:r>
            <a:endParaRPr lang="en-US" dirty="0">
              <a:latin typeface="Times New Roman"/>
              <a:cs typeface="Times New Roman"/>
            </a:endParaRPr>
          </a:p>
        </p:txBody>
      </p:sp>
      <p:sp>
        <p:nvSpPr>
          <p:cNvPr id="3" name="Content Placeholder 2"/>
          <p:cNvSpPr>
            <a:spLocks noGrp="1"/>
          </p:cNvSpPr>
          <p:nvPr>
            <p:ph idx="1"/>
          </p:nvPr>
        </p:nvSpPr>
        <p:spPr/>
        <p:txBody>
          <a:bodyPr>
            <a:normAutofit fontScale="92500"/>
          </a:bodyPr>
          <a:lstStyle/>
          <a:p>
            <a:pPr marL="0" lvl="0" indent="0">
              <a:buNone/>
            </a:pPr>
            <a:r>
              <a:rPr lang="en-US" dirty="0">
                <a:latin typeface="Times New Roman"/>
                <a:cs typeface="Times New Roman"/>
              </a:rPr>
              <a:t>AB 288 Dual Enrollment requires MOUs to be written between participating school districts. The Academic Senate and the Faculty Union at Happy Times Community College are grappling with the </a:t>
            </a:r>
            <a:r>
              <a:rPr lang="en-US" dirty="0" smtClean="0">
                <a:latin typeface="Times New Roman"/>
                <a:cs typeface="Times New Roman"/>
              </a:rPr>
              <a:t>questions:</a:t>
            </a:r>
            <a:endParaRPr lang="en-US" sz="1600" dirty="0">
              <a:latin typeface="Times New Roman"/>
              <a:cs typeface="Times New Roman"/>
            </a:endParaRPr>
          </a:p>
          <a:p>
            <a:pPr marL="457200" lvl="0" indent="-457200">
              <a:buFont typeface="+mj-lt"/>
              <a:buAutoNum type="alphaLcPeriod"/>
            </a:pPr>
            <a:r>
              <a:rPr lang="en-US" dirty="0" smtClean="0">
                <a:latin typeface="Times New Roman"/>
                <a:cs typeface="Times New Roman"/>
              </a:rPr>
              <a:t>Do </a:t>
            </a:r>
            <a:r>
              <a:rPr lang="en-US" dirty="0">
                <a:latin typeface="Times New Roman"/>
                <a:cs typeface="Times New Roman"/>
              </a:rPr>
              <a:t>the faculty that teach the Dual Enrollment courses have to meet Minimum Qualifications and who determines if they meet the Minimum Qualifications</a:t>
            </a:r>
            <a:r>
              <a:rPr lang="en-US" dirty="0" smtClean="0">
                <a:latin typeface="Times New Roman"/>
                <a:cs typeface="Times New Roman"/>
              </a:rPr>
              <a:t>?</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What </a:t>
            </a:r>
            <a:r>
              <a:rPr lang="en-US" dirty="0">
                <a:latin typeface="Times New Roman"/>
                <a:cs typeface="Times New Roman"/>
              </a:rPr>
              <a:t>about hiring faculty that teach Dual Enrollment courses – who should be involved? </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Do </a:t>
            </a:r>
            <a:r>
              <a:rPr lang="en-US" dirty="0">
                <a:latin typeface="Times New Roman"/>
                <a:cs typeface="Times New Roman"/>
              </a:rPr>
              <a:t>current adjunct faculty have preference when those courses are staffed? Who makes these determinations and criteria</a:t>
            </a:r>
            <a:r>
              <a:rPr lang="en-US" dirty="0" smtClean="0">
                <a:latin typeface="Times New Roman"/>
                <a:cs typeface="Times New Roman"/>
              </a:rPr>
              <a:t>?</a:t>
            </a:r>
            <a:endParaRPr lang="en-US" sz="1400" dirty="0">
              <a:latin typeface="Times New Roman"/>
              <a:cs typeface="Times New Roman"/>
            </a:endParaRPr>
          </a:p>
          <a:p>
            <a:pPr marL="457200" lvl="0" indent="-457200">
              <a:buFont typeface="+mj-lt"/>
              <a:buAutoNum type="alphaLcPeriod"/>
            </a:pPr>
            <a:r>
              <a:rPr lang="en-US" dirty="0" smtClean="0">
                <a:latin typeface="Times New Roman"/>
                <a:cs typeface="Times New Roman"/>
              </a:rPr>
              <a:t>Who </a:t>
            </a:r>
            <a:r>
              <a:rPr lang="en-US" dirty="0">
                <a:latin typeface="Times New Roman"/>
                <a:cs typeface="Times New Roman"/>
              </a:rPr>
              <a:t>evaluates Dual Enrollment faculty and by what criteria are they evaluated? Who makes these determinations and criteria?</a:t>
            </a:r>
            <a:endParaRPr lang="en-US" sz="1400" dirty="0">
              <a:latin typeface="Times New Roman"/>
              <a:cs typeface="Times New Roman"/>
            </a:endParaRP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96638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Discussion Scenario 3</a:t>
            </a:r>
            <a:endParaRPr lang="en-US" dirty="0">
              <a:latin typeface="Times New Roman"/>
              <a:cs typeface="Times New Roman"/>
            </a:endParaRPr>
          </a:p>
        </p:txBody>
      </p:sp>
      <p:sp>
        <p:nvSpPr>
          <p:cNvPr id="3" name="Content Placeholder 2"/>
          <p:cNvSpPr>
            <a:spLocks noGrp="1"/>
          </p:cNvSpPr>
          <p:nvPr>
            <p:ph idx="1"/>
          </p:nvPr>
        </p:nvSpPr>
        <p:spPr/>
        <p:txBody>
          <a:bodyPr>
            <a:normAutofit fontScale="92500" lnSpcReduction="10000"/>
          </a:bodyPr>
          <a:lstStyle/>
          <a:p>
            <a:pPr marL="0" lvl="0" indent="0">
              <a:buNone/>
            </a:pPr>
            <a:r>
              <a:rPr lang="en-US" dirty="0">
                <a:latin typeface="Times New Roman"/>
                <a:cs typeface="Times New Roman"/>
              </a:rPr>
              <a:t>At the Community College of California, class caps increased by 10% from the fall 2014 term to the fall 2015 term. The college did not meet their enrollment targets and there is concern that class caps will increase again for the fall 2016 term. In order </a:t>
            </a:r>
            <a:r>
              <a:rPr lang="en-US" dirty="0" smtClean="0">
                <a:latin typeface="Times New Roman"/>
                <a:cs typeface="Times New Roman"/>
              </a:rPr>
              <a:t>to address </a:t>
            </a:r>
            <a:r>
              <a:rPr lang="en-US" dirty="0">
                <a:latin typeface="Times New Roman"/>
                <a:cs typeface="Times New Roman"/>
              </a:rPr>
              <a:t>this possible </a:t>
            </a:r>
            <a:r>
              <a:rPr lang="en-US" dirty="0" smtClean="0">
                <a:latin typeface="Times New Roman"/>
                <a:cs typeface="Times New Roman"/>
              </a:rPr>
              <a:t>trend, </a:t>
            </a:r>
            <a:r>
              <a:rPr lang="en-US" dirty="0">
                <a:latin typeface="Times New Roman"/>
                <a:cs typeface="Times New Roman"/>
              </a:rPr>
              <a:t>the faculty senate and union have called a joint meeting to discuss this issue. They all agree that studies have shown that there is a strong correlation between class size and student success – the smaller the class, the higher the student success, yet classes need to be large enough to “pay the bills”. Administration at the college have told the faculty that the college must meet productivity and enrollment targets and so class sizes will be determined by administration, and at this point, it is no longer faculty purview. </a:t>
            </a:r>
            <a:endParaRPr lang="en-US" dirty="0" smtClean="0">
              <a:latin typeface="Times New Roman"/>
              <a:cs typeface="Times New Roman"/>
            </a:endParaRPr>
          </a:p>
          <a:p>
            <a:pPr marL="457200" lvl="0" indent="-457200">
              <a:buFont typeface="+mj-lt"/>
              <a:buAutoNum type="alphaLcPeriod"/>
            </a:pPr>
            <a:r>
              <a:rPr lang="en-US" dirty="0" smtClean="0">
                <a:latin typeface="Times New Roman"/>
                <a:cs typeface="Times New Roman"/>
              </a:rPr>
              <a:t>Is </a:t>
            </a:r>
            <a:r>
              <a:rPr lang="en-US" dirty="0">
                <a:latin typeface="Times New Roman"/>
                <a:cs typeface="Times New Roman"/>
              </a:rPr>
              <a:t>this a senate issue, a union issue, or </a:t>
            </a:r>
            <a:r>
              <a:rPr lang="en-US" dirty="0" smtClean="0">
                <a:latin typeface="Times New Roman"/>
                <a:cs typeface="Times New Roman"/>
              </a:rPr>
              <a:t>both?</a:t>
            </a:r>
          </a:p>
          <a:p>
            <a:pPr marL="457200" lvl="0" indent="-457200">
              <a:buFont typeface="+mj-lt"/>
              <a:buAutoNum type="alphaLcPeriod"/>
            </a:pPr>
            <a:r>
              <a:rPr lang="en-US" dirty="0">
                <a:latin typeface="Times New Roman"/>
                <a:cs typeface="Times New Roman"/>
              </a:rPr>
              <a:t>W</a:t>
            </a:r>
            <a:r>
              <a:rPr lang="en-US" dirty="0" smtClean="0">
                <a:latin typeface="Times New Roman"/>
                <a:cs typeface="Times New Roman"/>
              </a:rPr>
              <a:t>hy</a:t>
            </a:r>
            <a:r>
              <a:rPr lang="en-US" dirty="0">
                <a:latin typeface="Times New Roman"/>
                <a:cs typeface="Times New Roman"/>
              </a:rPr>
              <a:t>?</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2735333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Questions</a:t>
            </a:r>
            <a:endParaRPr lang="en-US" dirty="0">
              <a:latin typeface="Times New Roman"/>
              <a:cs typeface="Times New Roman"/>
            </a:endParaRPr>
          </a:p>
        </p:txBody>
      </p:sp>
      <p:pic>
        <p:nvPicPr>
          <p:cNvPr id="4" name="Content Placeholder 3"/>
          <p:cNvPicPr>
            <a:picLocks noGrp="1" noChangeAspect="1"/>
          </p:cNvPicPr>
          <p:nvPr>
            <p:ph idx="1"/>
          </p:nvPr>
        </p:nvPicPr>
        <p:blipFill>
          <a:blip r:embed="rId2"/>
          <a:srcRect t="5475" b="5475"/>
          <a:stretch>
            <a:fillRect/>
          </a:stretch>
        </p:blipFill>
        <p:spPr/>
      </p:pic>
    </p:spTree>
    <p:extLst>
      <p:ext uri="{BB962C8B-B14F-4D97-AF65-F5344CB8AC3E}">
        <p14:creationId xmlns:p14="http://schemas.microsoft.com/office/powerpoint/2010/main" val="2891229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Thank you!</a:t>
            </a:r>
            <a:endParaRPr lang="en-US" dirty="0">
              <a:latin typeface="Times New Roman"/>
              <a:cs typeface="Times New Roman"/>
            </a:endParaRPr>
          </a:p>
        </p:txBody>
      </p:sp>
      <p:sp>
        <p:nvSpPr>
          <p:cNvPr id="7" name="Content Placeholder 6"/>
          <p:cNvSpPr>
            <a:spLocks noGrp="1"/>
          </p:cNvSpPr>
          <p:nvPr>
            <p:ph idx="1"/>
          </p:nvPr>
        </p:nvSpPr>
        <p:spPr/>
        <p:txBody>
          <a:bodyPr/>
          <a:lstStyle/>
          <a:p>
            <a:pPr marL="0" indent="0">
              <a:buNone/>
            </a:pPr>
            <a:r>
              <a:rPr lang="en-US" dirty="0" smtClean="0">
                <a:latin typeface="Times New Roman"/>
                <a:cs typeface="Times New Roman"/>
              </a:rPr>
              <a:t>Dolores Davison 	</a:t>
            </a:r>
            <a:r>
              <a:rPr lang="en-US" dirty="0" smtClean="0">
                <a:latin typeface="Times New Roman"/>
                <a:cs typeface="Times New Roman"/>
                <a:hlinkClick r:id="rId2"/>
              </a:rPr>
              <a:t>davisondolores@fhda.edu</a:t>
            </a:r>
            <a:endParaRPr lang="en-US" dirty="0" smtClean="0">
              <a:latin typeface="Times New Roman"/>
              <a:cs typeface="Times New Roman"/>
            </a:endParaRPr>
          </a:p>
          <a:p>
            <a:pPr marL="0" indent="0">
              <a:buNone/>
            </a:pPr>
            <a:endParaRPr lang="en-US" dirty="0">
              <a:latin typeface="Times New Roman"/>
              <a:cs typeface="Times New Roman"/>
            </a:endParaRPr>
          </a:p>
          <a:p>
            <a:pPr marL="0" indent="0">
              <a:buNone/>
            </a:pPr>
            <a:r>
              <a:rPr lang="en-US" dirty="0" err="1" smtClean="0">
                <a:latin typeface="Times New Roman"/>
                <a:cs typeface="Times New Roman"/>
              </a:rPr>
              <a:t>Ginni</a:t>
            </a:r>
            <a:r>
              <a:rPr lang="en-US" dirty="0" smtClean="0">
                <a:latin typeface="Times New Roman"/>
                <a:cs typeface="Times New Roman"/>
              </a:rPr>
              <a:t> May		</a:t>
            </a:r>
            <a:r>
              <a:rPr lang="en-US" dirty="0" smtClean="0">
                <a:latin typeface="Times New Roman"/>
                <a:cs typeface="Times New Roman"/>
                <a:hlinkClick r:id="rId3"/>
              </a:rPr>
              <a:t>mayv@scc.losrios.edu</a:t>
            </a:r>
            <a:endParaRPr lang="en-US" dirty="0" smtClean="0">
              <a:latin typeface="Times New Roman"/>
              <a:cs typeface="Times New Roman"/>
            </a:endParaRPr>
          </a:p>
          <a:p>
            <a:pPr marL="0" indent="0">
              <a:buNone/>
            </a:pPr>
            <a:endParaRPr lang="en-US" dirty="0">
              <a:latin typeface="Times New Roman"/>
              <a:cs typeface="Times New Roman"/>
            </a:endParaRPr>
          </a:p>
          <a:p>
            <a:pPr marL="0" indent="0">
              <a:buNone/>
            </a:pPr>
            <a:endParaRPr lang="en-US" dirty="0">
              <a:latin typeface="Times New Roman"/>
              <a:cs typeface="Times New Roman"/>
            </a:endParaRPr>
          </a:p>
        </p:txBody>
      </p:sp>
      <p:pic>
        <p:nvPicPr>
          <p:cNvPr id="9" name="Picture 8"/>
          <p:cNvPicPr>
            <a:picLocks noChangeAspect="1"/>
          </p:cNvPicPr>
          <p:nvPr/>
        </p:nvPicPr>
        <p:blipFill>
          <a:blip r:embed="rId4"/>
          <a:stretch>
            <a:fillRect/>
          </a:stretch>
        </p:blipFill>
        <p:spPr>
          <a:xfrm>
            <a:off x="1470391" y="3324778"/>
            <a:ext cx="6499801" cy="2793774"/>
          </a:xfrm>
          <a:prstGeom prst="rect">
            <a:avLst/>
          </a:prstGeom>
        </p:spPr>
      </p:pic>
    </p:spTree>
    <p:extLst>
      <p:ext uri="{BB962C8B-B14F-4D97-AF65-F5344CB8AC3E}">
        <p14:creationId xmlns:p14="http://schemas.microsoft.com/office/powerpoint/2010/main" val="4251151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References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Times New Roman"/>
                <a:cs typeface="Times New Roman"/>
              </a:rPr>
              <a:t>Local </a:t>
            </a:r>
            <a:r>
              <a:rPr lang="en-US" dirty="0">
                <a:latin typeface="Times New Roman"/>
                <a:cs typeface="Times New Roman"/>
              </a:rPr>
              <a:t>Senates Handbook </a:t>
            </a:r>
            <a:r>
              <a:rPr lang="en-US" dirty="0">
                <a:latin typeface="Times New Roman"/>
                <a:cs typeface="Times New Roman"/>
                <a:hlinkClick r:id="rId2"/>
              </a:rPr>
              <a:t>http://www.asccc.org/sites/default/files/local_senates_handbook2015-</a:t>
            </a:r>
            <a:r>
              <a:rPr lang="en-US" dirty="0" smtClean="0">
                <a:latin typeface="Times New Roman"/>
                <a:cs typeface="Times New Roman"/>
                <a:hlinkClick r:id="rId2"/>
              </a:rPr>
              <a:t>web.pdf</a:t>
            </a:r>
            <a:endParaRPr lang="en-US" dirty="0" smtClean="0">
              <a:latin typeface="Times New Roman"/>
              <a:cs typeface="Times New Roman"/>
            </a:endParaRPr>
          </a:p>
          <a:p>
            <a:pPr marL="0" indent="0">
              <a:buNone/>
            </a:pPr>
            <a:endParaRPr lang="en-US" dirty="0">
              <a:latin typeface="Times New Roman"/>
              <a:cs typeface="Times New Roman"/>
            </a:endParaRPr>
          </a:p>
          <a:p>
            <a:pPr marL="0" indent="0">
              <a:buNone/>
            </a:pPr>
            <a:r>
              <a:rPr lang="en-US" dirty="0" smtClean="0">
                <a:latin typeface="Times New Roman"/>
                <a:cs typeface="Times New Roman"/>
              </a:rPr>
              <a:t>Developing a Model for Effective Senate/</a:t>
            </a:r>
            <a:r>
              <a:rPr lang="en-US" dirty="0">
                <a:latin typeface="Times New Roman"/>
                <a:cs typeface="Times New Roman"/>
              </a:rPr>
              <a:t>Union Relations </a:t>
            </a:r>
            <a:r>
              <a:rPr lang="en-US" dirty="0">
                <a:latin typeface="Times New Roman"/>
                <a:cs typeface="Times New Roman"/>
                <a:hlinkClick r:id="rId3"/>
              </a:rPr>
              <a:t>http://www.asccc.org/sites/default/files/publications/senate_union_relations_1996_0.</a:t>
            </a:r>
            <a:r>
              <a:rPr lang="en-US" dirty="0" smtClean="0">
                <a:latin typeface="Times New Roman"/>
                <a:cs typeface="Times New Roman"/>
                <a:hlinkClick r:id="rId3"/>
              </a:rPr>
              <a:t>pdf</a:t>
            </a:r>
            <a:endParaRPr lang="en-US" dirty="0" smtClean="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349604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Outcomes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r>
              <a:rPr lang="en-US" dirty="0" smtClean="0">
                <a:latin typeface="Times New Roman"/>
                <a:cs typeface="Times New Roman"/>
              </a:rPr>
              <a:t>Attendees will:</a:t>
            </a:r>
          </a:p>
          <a:p>
            <a:r>
              <a:rPr lang="en-US" dirty="0" smtClean="0">
                <a:latin typeface="Times New Roman"/>
                <a:cs typeface="Times New Roman"/>
              </a:rPr>
              <a:t>Learn of Title 5 and Ed Code language clarifying the purview of the academic senate and that of the faculty union;</a:t>
            </a:r>
          </a:p>
          <a:p>
            <a:r>
              <a:rPr lang="en-US" dirty="0" smtClean="0">
                <a:latin typeface="Times New Roman"/>
                <a:cs typeface="Times New Roman"/>
              </a:rPr>
              <a:t>Learn of the importance in developing and maintaining mutual respect and collaboration between the senate and the union;</a:t>
            </a:r>
          </a:p>
          <a:p>
            <a:r>
              <a:rPr lang="en-US" dirty="0" smtClean="0">
                <a:latin typeface="Times New Roman"/>
                <a:cs typeface="Times New Roman"/>
              </a:rPr>
              <a:t>Engage in discussion of real senate/union issues.</a:t>
            </a:r>
          </a:p>
          <a:p>
            <a:pPr marL="0" indent="0">
              <a:buNone/>
            </a:pPr>
            <a:endParaRPr lang="en-US" dirty="0">
              <a:latin typeface="Times New Roman"/>
              <a:cs typeface="Times New Roman"/>
            </a:endParaRPr>
          </a:p>
        </p:txBody>
      </p:sp>
      <p:pic>
        <p:nvPicPr>
          <p:cNvPr id="5" name="Picture 4"/>
          <p:cNvPicPr>
            <a:picLocks noChangeAspect="1"/>
          </p:cNvPicPr>
          <p:nvPr/>
        </p:nvPicPr>
        <p:blipFill>
          <a:blip r:embed="rId2"/>
          <a:stretch>
            <a:fillRect/>
          </a:stretch>
        </p:blipFill>
        <p:spPr>
          <a:xfrm>
            <a:off x="2422805" y="4206651"/>
            <a:ext cx="4054195" cy="2270349"/>
          </a:xfrm>
          <a:prstGeom prst="rect">
            <a:avLst/>
          </a:prstGeom>
        </p:spPr>
      </p:pic>
    </p:spTree>
    <p:extLst>
      <p:ext uri="{BB962C8B-B14F-4D97-AF65-F5344CB8AC3E}">
        <p14:creationId xmlns:p14="http://schemas.microsoft.com/office/powerpoint/2010/main" val="27624276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The Roles of the Senate and Union</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endParaRPr lang="en-US" dirty="0">
              <a:latin typeface="Times New Roman"/>
              <a:cs typeface="Times New Roman"/>
            </a:endParaRPr>
          </a:p>
          <a:p>
            <a:r>
              <a:rPr lang="en-US" dirty="0" smtClean="0">
                <a:latin typeface="Times New Roman"/>
                <a:cs typeface="Times New Roman"/>
              </a:rPr>
              <a:t>The </a:t>
            </a:r>
            <a:r>
              <a:rPr lang="en-US" b="1" dirty="0" smtClean="0">
                <a:latin typeface="Times New Roman"/>
                <a:cs typeface="Times New Roman"/>
              </a:rPr>
              <a:t>academic senate </a:t>
            </a:r>
            <a:r>
              <a:rPr lang="en-US" dirty="0" smtClean="0">
                <a:latin typeface="Times New Roman"/>
                <a:cs typeface="Times New Roman"/>
              </a:rPr>
              <a:t>represents faculty in academic and professional matters.</a:t>
            </a:r>
          </a:p>
          <a:p>
            <a:pPr lvl="1"/>
            <a:r>
              <a:rPr lang="en-US" dirty="0" smtClean="0">
                <a:latin typeface="Times New Roman"/>
                <a:cs typeface="Times New Roman"/>
              </a:rPr>
              <a:t>The “10+1”—Title 5: §53200</a:t>
            </a:r>
          </a:p>
          <a:p>
            <a:endParaRPr lang="en-US" dirty="0" smtClean="0">
              <a:latin typeface="Times New Roman"/>
              <a:cs typeface="Times New Roman"/>
            </a:endParaRPr>
          </a:p>
          <a:p>
            <a:r>
              <a:rPr lang="en-US" dirty="0" smtClean="0">
                <a:latin typeface="Times New Roman"/>
                <a:cs typeface="Times New Roman"/>
              </a:rPr>
              <a:t>The collective bargaining agent, or </a:t>
            </a:r>
            <a:r>
              <a:rPr lang="en-US" b="1" dirty="0" smtClean="0">
                <a:latin typeface="Times New Roman"/>
                <a:cs typeface="Times New Roman"/>
              </a:rPr>
              <a:t>union</a:t>
            </a:r>
            <a:r>
              <a:rPr lang="en-US" dirty="0" smtClean="0">
                <a:latin typeface="Times New Roman"/>
                <a:cs typeface="Times New Roman"/>
              </a:rPr>
              <a:t>, represents faculty regarding working conditions.</a:t>
            </a:r>
          </a:p>
          <a:p>
            <a:endParaRPr lang="en-US" dirty="0" smtClean="0">
              <a:latin typeface="Times New Roman"/>
              <a:cs typeface="Times New Roman"/>
            </a:endParaRPr>
          </a:p>
          <a:p>
            <a:pPr marL="0" indent="0">
              <a:buNone/>
            </a:pPr>
            <a:endParaRPr lang="en-US" dirty="0">
              <a:latin typeface="Times New Roman"/>
              <a:cs typeface="Times New Roman"/>
            </a:endParaRPr>
          </a:p>
          <a:p>
            <a:r>
              <a:rPr lang="en-US" b="1" i="1" dirty="0" smtClean="0">
                <a:solidFill>
                  <a:schemeClr val="accent1"/>
                </a:solidFill>
                <a:latin typeface="Times New Roman"/>
                <a:cs typeface="Times New Roman"/>
              </a:rPr>
              <a:t>These roles often overlap</a:t>
            </a:r>
            <a:r>
              <a:rPr lang="is-IS" dirty="0" smtClean="0">
                <a:latin typeface="Times New Roman"/>
                <a:cs typeface="Times New Roman"/>
              </a:rPr>
              <a:t>…</a:t>
            </a:r>
            <a:endParaRPr lang="en-US" dirty="0">
              <a:latin typeface="Times New Roman"/>
              <a:cs typeface="Times New Roman"/>
            </a:endParaRPr>
          </a:p>
        </p:txBody>
      </p:sp>
      <p:pic>
        <p:nvPicPr>
          <p:cNvPr id="4" name="Picture 3"/>
          <p:cNvPicPr>
            <a:picLocks noChangeAspect="1"/>
          </p:cNvPicPr>
          <p:nvPr/>
        </p:nvPicPr>
        <p:blipFill>
          <a:blip r:embed="rId2"/>
          <a:stretch>
            <a:fillRect/>
          </a:stretch>
        </p:blipFill>
        <p:spPr>
          <a:xfrm>
            <a:off x="4343400" y="4610100"/>
            <a:ext cx="4343400" cy="1866900"/>
          </a:xfrm>
          <a:prstGeom prst="rect">
            <a:avLst/>
          </a:prstGeom>
        </p:spPr>
      </p:pic>
    </p:spTree>
    <p:extLst>
      <p:ext uri="{BB962C8B-B14F-4D97-AF65-F5344CB8AC3E}">
        <p14:creationId xmlns:p14="http://schemas.microsoft.com/office/powerpoint/2010/main" val="301286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a:cs typeface="Times New Roman"/>
              </a:rPr>
              <a:t>Typical Overlapping Areas</a:t>
            </a:r>
            <a:r>
              <a:rPr lang="is-IS" dirty="0" smtClean="0">
                <a:latin typeface="Times New Roman"/>
                <a:cs typeface="Times New Roman"/>
              </a:rPr>
              <a:t>…</a:t>
            </a:r>
            <a:endParaRPr lang="en-US" dirty="0">
              <a:latin typeface="Times New Roman"/>
              <a:cs typeface="Times New Roman"/>
            </a:endParaRPr>
          </a:p>
        </p:txBody>
      </p:sp>
      <p:sp>
        <p:nvSpPr>
          <p:cNvPr id="3" name="Content Placeholder 2"/>
          <p:cNvSpPr>
            <a:spLocks noGrp="1"/>
          </p:cNvSpPr>
          <p:nvPr>
            <p:ph idx="1"/>
          </p:nvPr>
        </p:nvSpPr>
        <p:spPr>
          <a:xfrm>
            <a:off x="4661810" y="1600200"/>
            <a:ext cx="4024989" cy="4666629"/>
          </a:xfrm>
        </p:spPr>
        <p:txBody>
          <a:bodyPr numCol="1">
            <a:normAutofit lnSpcReduction="10000"/>
          </a:bodyPr>
          <a:lstStyle/>
          <a:p>
            <a:r>
              <a:rPr lang="en-US" dirty="0" smtClean="0">
                <a:latin typeface="Times New Roman"/>
                <a:cs typeface="Times New Roman"/>
              </a:rPr>
              <a:t>Professional Development</a:t>
            </a:r>
          </a:p>
          <a:p>
            <a:pPr marL="0" indent="0">
              <a:buNone/>
            </a:pPr>
            <a:endParaRPr lang="en-US" dirty="0" smtClean="0">
              <a:latin typeface="Times New Roman"/>
              <a:cs typeface="Times New Roman"/>
            </a:endParaRPr>
          </a:p>
          <a:p>
            <a:r>
              <a:rPr lang="en-US" dirty="0" smtClean="0">
                <a:latin typeface="Times New Roman"/>
                <a:cs typeface="Times New Roman"/>
              </a:rPr>
              <a:t>Faculty Evaluations</a:t>
            </a:r>
          </a:p>
          <a:p>
            <a:pPr marL="0" indent="0">
              <a:buNone/>
            </a:pPr>
            <a:endParaRPr lang="en-US" dirty="0" smtClean="0">
              <a:latin typeface="Times New Roman"/>
              <a:cs typeface="Times New Roman"/>
            </a:endParaRPr>
          </a:p>
          <a:p>
            <a:r>
              <a:rPr lang="en-US" dirty="0" smtClean="0">
                <a:latin typeface="Times New Roman"/>
                <a:cs typeface="Times New Roman"/>
              </a:rPr>
              <a:t>Tenure Review Processes</a:t>
            </a:r>
          </a:p>
          <a:p>
            <a:pPr marL="0" indent="0">
              <a:buNone/>
            </a:pPr>
            <a:endParaRPr lang="en-US" dirty="0" smtClean="0">
              <a:latin typeface="Times New Roman"/>
              <a:cs typeface="Times New Roman"/>
            </a:endParaRPr>
          </a:p>
          <a:p>
            <a:r>
              <a:rPr lang="en-US" dirty="0" smtClean="0">
                <a:latin typeface="Times New Roman"/>
                <a:cs typeface="Times New Roman"/>
              </a:rPr>
              <a:t>Enrollment Management</a:t>
            </a:r>
          </a:p>
          <a:p>
            <a:pPr marL="0" indent="0">
              <a:buNone/>
            </a:pPr>
            <a:endParaRPr lang="en-US" dirty="0" smtClean="0">
              <a:latin typeface="Times New Roman"/>
              <a:cs typeface="Times New Roman"/>
            </a:endParaRPr>
          </a:p>
          <a:p>
            <a:r>
              <a:rPr lang="en-US" dirty="0" smtClean="0">
                <a:latin typeface="Times New Roman"/>
                <a:cs typeface="Times New Roman"/>
              </a:rPr>
              <a:t>Program Discontinuance</a:t>
            </a:r>
          </a:p>
          <a:p>
            <a:endParaRPr lang="en-US" dirty="0">
              <a:latin typeface="Times New Roman"/>
              <a:cs typeface="Times New Roman"/>
            </a:endParaRPr>
          </a:p>
          <a:p>
            <a:r>
              <a:rPr lang="en-US" i="1" dirty="0" smtClean="0">
                <a:solidFill>
                  <a:srgbClr val="3366FF"/>
                </a:solidFill>
                <a:latin typeface="Times New Roman"/>
                <a:cs typeface="Times New Roman"/>
              </a:rPr>
              <a:t>More</a:t>
            </a:r>
            <a:r>
              <a:rPr lang="is-IS" dirty="0" smtClean="0">
                <a:latin typeface="Times New Roman"/>
                <a:cs typeface="Times New Roman"/>
              </a:rPr>
              <a:t>…</a:t>
            </a:r>
            <a:endParaRPr lang="en-US" dirty="0" smtClean="0">
              <a:latin typeface="Times New Roman"/>
              <a:cs typeface="Times New Roman"/>
            </a:endParaRPr>
          </a:p>
          <a:p>
            <a:endParaRPr lang="en-US" dirty="0" smtClean="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a:latin typeface="Times New Roman"/>
              <a:cs typeface="Times New Roman"/>
            </a:endParaRPr>
          </a:p>
        </p:txBody>
      </p:sp>
      <p:sp>
        <p:nvSpPr>
          <p:cNvPr id="7" name="Oval 6"/>
          <p:cNvSpPr/>
          <p:nvPr/>
        </p:nvSpPr>
        <p:spPr>
          <a:xfrm>
            <a:off x="835449" y="1804847"/>
            <a:ext cx="2355970" cy="2339615"/>
          </a:xfrm>
          <a:prstGeom prst="ellipse">
            <a:avLst/>
          </a:prstGeom>
          <a:solidFill>
            <a:srgbClr val="FF0000">
              <a:alpha val="5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1587355" y="3242041"/>
            <a:ext cx="2322551" cy="2389750"/>
          </a:xfrm>
          <a:prstGeom prst="ellipse">
            <a:avLst/>
          </a:prstGeom>
          <a:solidFill>
            <a:srgbClr val="3366FF">
              <a:alpha val="52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0787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Professional Development</a:t>
            </a:r>
            <a:endParaRPr lang="en-US" dirty="0">
              <a:latin typeface="Times New Roman"/>
              <a:cs typeface="Times New Roman"/>
            </a:endParaRPr>
          </a:p>
        </p:txBody>
      </p:sp>
      <p:sp>
        <p:nvSpPr>
          <p:cNvPr id="3" name="Content Placeholder 2"/>
          <p:cNvSpPr>
            <a:spLocks noGrp="1"/>
          </p:cNvSpPr>
          <p:nvPr>
            <p:ph sz="half" idx="1"/>
          </p:nvPr>
        </p:nvSpPr>
        <p:spPr/>
        <p:txBody>
          <a:bodyPr/>
          <a:lstStyle/>
          <a:p>
            <a:pPr marL="0" indent="0">
              <a:buNone/>
            </a:pPr>
            <a:r>
              <a:rPr lang="en-US" b="1" dirty="0" smtClean="0">
                <a:latin typeface="Times New Roman"/>
              </a:rPr>
              <a:t>Senate</a:t>
            </a:r>
          </a:p>
          <a:p>
            <a:r>
              <a:rPr lang="en-US" dirty="0" smtClean="0">
                <a:latin typeface="Times New Roman"/>
              </a:rPr>
              <a:t>Policies for faculty professional development fall under the 10+1</a:t>
            </a:r>
          </a:p>
          <a:p>
            <a:r>
              <a:rPr lang="en-US" dirty="0" smtClean="0">
                <a:latin typeface="Times New Roman"/>
              </a:rPr>
              <a:t>Sabbatical leaves in regard to professional and personal growth</a:t>
            </a:r>
            <a:endParaRPr lang="en-US" dirty="0">
              <a:latin typeface="Times New Roman"/>
            </a:endParaRPr>
          </a:p>
        </p:txBody>
      </p:sp>
      <p:sp>
        <p:nvSpPr>
          <p:cNvPr id="4" name="Content Placeholder 3"/>
          <p:cNvSpPr>
            <a:spLocks noGrp="1"/>
          </p:cNvSpPr>
          <p:nvPr>
            <p:ph sz="half" idx="2"/>
          </p:nvPr>
        </p:nvSpPr>
        <p:spPr/>
        <p:txBody>
          <a:bodyPr/>
          <a:lstStyle/>
          <a:p>
            <a:pPr marL="0" indent="0">
              <a:buNone/>
            </a:pPr>
            <a:r>
              <a:rPr lang="en-US" b="1" dirty="0" smtClean="0">
                <a:latin typeface="Times New Roman"/>
                <a:cs typeface="Times New Roman"/>
              </a:rPr>
              <a:t>Union</a:t>
            </a:r>
          </a:p>
          <a:p>
            <a:r>
              <a:rPr lang="en-US" dirty="0" smtClean="0">
                <a:latin typeface="Times New Roman"/>
                <a:cs typeface="Times New Roman"/>
              </a:rPr>
              <a:t>FLEX service or service obligations</a:t>
            </a:r>
          </a:p>
          <a:p>
            <a:r>
              <a:rPr lang="en-US" dirty="0" smtClean="0">
                <a:latin typeface="Times New Roman"/>
                <a:cs typeface="Times New Roman"/>
              </a:rPr>
              <a:t>Sabbatical leaves in regard to terms, application process, requirements, pay, etc.</a:t>
            </a:r>
            <a:endParaRPr lang="en-US" dirty="0">
              <a:latin typeface="Times New Roman"/>
              <a:cs typeface="Times New Roman"/>
            </a:endParaRPr>
          </a:p>
        </p:txBody>
      </p:sp>
      <p:pic>
        <p:nvPicPr>
          <p:cNvPr id="7" name="Picture 6"/>
          <p:cNvPicPr>
            <a:picLocks noChangeAspect="1"/>
          </p:cNvPicPr>
          <p:nvPr/>
        </p:nvPicPr>
        <p:blipFill>
          <a:blip r:embed="rId2"/>
          <a:stretch>
            <a:fillRect/>
          </a:stretch>
        </p:blipFill>
        <p:spPr>
          <a:xfrm>
            <a:off x="3378200" y="5080000"/>
            <a:ext cx="2540000" cy="1778000"/>
          </a:xfrm>
          <a:prstGeom prst="rect">
            <a:avLst/>
          </a:prstGeom>
        </p:spPr>
      </p:pic>
    </p:spTree>
    <p:extLst>
      <p:ext uri="{BB962C8B-B14F-4D97-AF65-F5344CB8AC3E}">
        <p14:creationId xmlns:p14="http://schemas.microsoft.com/office/powerpoint/2010/main" val="1495584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Faculty Evaluations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endParaRPr lang="en-US" b="1" dirty="0" smtClean="0">
              <a:latin typeface="Times New Roman"/>
              <a:cs typeface="Times New Roman"/>
            </a:endParaRPr>
          </a:p>
          <a:p>
            <a:pPr marL="0" indent="0">
              <a:buNone/>
            </a:pPr>
            <a:endParaRPr lang="en-US" b="1" dirty="0">
              <a:latin typeface="Times New Roman"/>
              <a:cs typeface="Times New Roman"/>
            </a:endParaRPr>
          </a:p>
          <a:p>
            <a:pPr marL="0" indent="0">
              <a:buNone/>
            </a:pPr>
            <a:r>
              <a:rPr lang="en-US" b="1" dirty="0" smtClean="0">
                <a:latin typeface="Times New Roman"/>
                <a:cs typeface="Times New Roman"/>
              </a:rPr>
              <a:t>Education </a:t>
            </a:r>
            <a:r>
              <a:rPr lang="en-US" b="1" dirty="0">
                <a:latin typeface="Times New Roman"/>
                <a:cs typeface="Times New Roman"/>
              </a:rPr>
              <a:t>Code: § 87663(f) Evaluation Procedures </a:t>
            </a:r>
            <a:r>
              <a:rPr lang="en-US" dirty="0">
                <a:latin typeface="Times New Roman"/>
                <a:cs typeface="Times New Roman"/>
              </a:rPr>
              <a:t>– Requires that the collective bargaining agents, or faculty unions, consult with the academic senate prior to negotiating faculty evaluation procedures.</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67586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Tenure Review Process</a:t>
            </a:r>
            <a:endParaRPr lang="en-US" dirty="0">
              <a:latin typeface="Times New Roman"/>
              <a:cs typeface="Times New Roman"/>
            </a:endParaRPr>
          </a:p>
        </p:txBody>
      </p:sp>
      <p:sp>
        <p:nvSpPr>
          <p:cNvPr id="3" name="Content Placeholder 2"/>
          <p:cNvSpPr>
            <a:spLocks noGrp="1"/>
          </p:cNvSpPr>
          <p:nvPr>
            <p:ph idx="1"/>
          </p:nvPr>
        </p:nvSpPr>
        <p:spPr/>
        <p:txBody>
          <a:bodyPr/>
          <a:lstStyle/>
          <a:p>
            <a:pPr marL="0" indent="0">
              <a:buNone/>
            </a:pPr>
            <a:endParaRPr lang="en-US" b="1" dirty="0" smtClean="0">
              <a:latin typeface="Times New Roman"/>
              <a:cs typeface="Times New Roman"/>
            </a:endParaRPr>
          </a:p>
          <a:p>
            <a:pPr marL="0" indent="0">
              <a:buNone/>
            </a:pPr>
            <a:endParaRPr lang="en-US" b="1" dirty="0">
              <a:latin typeface="Times New Roman"/>
              <a:cs typeface="Times New Roman"/>
            </a:endParaRPr>
          </a:p>
          <a:p>
            <a:pPr marL="0" indent="0">
              <a:buNone/>
            </a:pPr>
            <a:r>
              <a:rPr lang="en-US" b="1" dirty="0" smtClean="0">
                <a:latin typeface="Times New Roman"/>
                <a:cs typeface="Times New Roman"/>
              </a:rPr>
              <a:t>Education Code: §87610.1(a) Evaluation Procedures </a:t>
            </a:r>
            <a:r>
              <a:rPr lang="en-US" dirty="0" smtClean="0">
                <a:latin typeface="Times New Roman"/>
                <a:cs typeface="Times New Roman"/>
              </a:rPr>
              <a:t>– Requires the collective bargaining agents, or faculty unions, consult with the academic senate prior to negotiating tenure evaluation procedures.</a:t>
            </a:r>
            <a:endParaRPr lang="en-US" dirty="0">
              <a:latin typeface="Times New Roman"/>
              <a:cs typeface="Times New Roman"/>
            </a:endParaRPr>
          </a:p>
        </p:txBody>
      </p:sp>
    </p:spTree>
    <p:extLst>
      <p:ext uri="{BB962C8B-B14F-4D97-AF65-F5344CB8AC3E}">
        <p14:creationId xmlns:p14="http://schemas.microsoft.com/office/powerpoint/2010/main" val="4034239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Enrollment Management</a:t>
            </a:r>
            <a:endParaRPr lang="en-US" dirty="0">
              <a:latin typeface="Times New Roman"/>
              <a:cs typeface="Times New Roman"/>
            </a:endParaRPr>
          </a:p>
        </p:txBody>
      </p:sp>
      <p:sp>
        <p:nvSpPr>
          <p:cNvPr id="3" name="Content Placeholder 2"/>
          <p:cNvSpPr>
            <a:spLocks noGrp="1"/>
          </p:cNvSpPr>
          <p:nvPr>
            <p:ph sz="half" idx="1"/>
          </p:nvPr>
        </p:nvSpPr>
        <p:spPr/>
        <p:txBody>
          <a:bodyPr>
            <a:normAutofit lnSpcReduction="10000"/>
          </a:bodyPr>
          <a:lstStyle/>
          <a:p>
            <a:pPr marL="0" indent="0">
              <a:buNone/>
            </a:pPr>
            <a:r>
              <a:rPr lang="en-US" b="1" dirty="0" smtClean="0">
                <a:latin typeface="Times New Roman"/>
              </a:rPr>
              <a:t>Senate</a:t>
            </a:r>
          </a:p>
          <a:p>
            <a:r>
              <a:rPr lang="en-US" dirty="0" smtClean="0">
                <a:latin typeface="Times New Roman"/>
              </a:rPr>
              <a:t>Determining curricular offerings fall under the “10+1”:</a:t>
            </a:r>
          </a:p>
          <a:p>
            <a:pPr lvl="1"/>
            <a:r>
              <a:rPr lang="en-US" dirty="0" smtClean="0">
                <a:latin typeface="Times New Roman"/>
              </a:rPr>
              <a:t>Curriculum and prerequisites</a:t>
            </a:r>
          </a:p>
          <a:p>
            <a:pPr lvl="1"/>
            <a:r>
              <a:rPr lang="en-US" dirty="0" smtClean="0">
                <a:latin typeface="Times New Roman"/>
              </a:rPr>
              <a:t>Processes for planning and budget</a:t>
            </a:r>
          </a:p>
          <a:p>
            <a:pPr lvl="1"/>
            <a:r>
              <a:rPr lang="en-US" dirty="0" smtClean="0">
                <a:latin typeface="Times New Roman"/>
              </a:rPr>
              <a:t>Processes for program review</a:t>
            </a:r>
          </a:p>
          <a:p>
            <a:pPr lvl="1"/>
            <a:r>
              <a:rPr lang="en-US" dirty="0" smtClean="0">
                <a:latin typeface="Times New Roman"/>
              </a:rPr>
              <a:t>Policies for student preparation and success</a:t>
            </a:r>
            <a:endParaRPr lang="en-US" dirty="0">
              <a:latin typeface="Times New Roman"/>
            </a:endParaRPr>
          </a:p>
        </p:txBody>
      </p:sp>
      <p:sp>
        <p:nvSpPr>
          <p:cNvPr id="4" name="Content Placeholder 3"/>
          <p:cNvSpPr>
            <a:spLocks noGrp="1"/>
          </p:cNvSpPr>
          <p:nvPr>
            <p:ph sz="half" idx="2"/>
          </p:nvPr>
        </p:nvSpPr>
        <p:spPr/>
        <p:txBody>
          <a:bodyPr>
            <a:normAutofit lnSpcReduction="10000"/>
          </a:bodyPr>
          <a:lstStyle/>
          <a:p>
            <a:pPr marL="0" indent="0">
              <a:buNone/>
            </a:pPr>
            <a:r>
              <a:rPr lang="en-US" b="1" dirty="0" smtClean="0">
                <a:latin typeface="Times New Roman"/>
                <a:cs typeface="Times New Roman"/>
              </a:rPr>
              <a:t>Union</a:t>
            </a:r>
          </a:p>
          <a:p>
            <a:r>
              <a:rPr lang="en-US" dirty="0" smtClean="0">
                <a:latin typeface="Times New Roman"/>
                <a:cs typeface="Times New Roman"/>
              </a:rPr>
              <a:t>Class size, staffing, academic calendar, teaching schedules, compensation, and other workload issues</a:t>
            </a:r>
            <a:endParaRPr lang="en-US" dirty="0">
              <a:latin typeface="Times New Roman"/>
              <a:cs typeface="Times New Roman"/>
            </a:endParaRPr>
          </a:p>
        </p:txBody>
      </p:sp>
    </p:spTree>
    <p:extLst>
      <p:ext uri="{BB962C8B-B14F-4D97-AF65-F5344CB8AC3E}">
        <p14:creationId xmlns:p14="http://schemas.microsoft.com/office/powerpoint/2010/main" val="1431723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a:cs typeface="Times New Roman"/>
              </a:rPr>
              <a:t>Program Discontinuance</a:t>
            </a:r>
            <a:endParaRPr lang="en-US" dirty="0">
              <a:latin typeface="Times New Roman"/>
              <a:cs typeface="Times New Roman"/>
            </a:endParaRPr>
          </a:p>
        </p:txBody>
      </p:sp>
      <p:sp>
        <p:nvSpPr>
          <p:cNvPr id="3" name="Content Placeholder 2"/>
          <p:cNvSpPr>
            <a:spLocks noGrp="1"/>
          </p:cNvSpPr>
          <p:nvPr>
            <p:ph sz="half" idx="1"/>
          </p:nvPr>
        </p:nvSpPr>
        <p:spPr/>
        <p:txBody>
          <a:bodyPr>
            <a:normAutofit lnSpcReduction="10000"/>
          </a:bodyPr>
          <a:lstStyle/>
          <a:p>
            <a:pPr marL="0" indent="0">
              <a:buNone/>
            </a:pPr>
            <a:r>
              <a:rPr lang="en-US" b="1" dirty="0" smtClean="0">
                <a:latin typeface="Times New Roman"/>
              </a:rPr>
              <a:t>Senate</a:t>
            </a:r>
          </a:p>
          <a:p>
            <a:r>
              <a:rPr lang="en-US" dirty="0" smtClean="0">
                <a:latin typeface="Times New Roman"/>
              </a:rPr>
              <a:t>Determining curricular offerings fall under the “10+1”:</a:t>
            </a:r>
          </a:p>
          <a:p>
            <a:pPr lvl="1"/>
            <a:r>
              <a:rPr lang="en-US" dirty="0" smtClean="0">
                <a:latin typeface="Times New Roman"/>
              </a:rPr>
              <a:t>Curriculum and prerequisites</a:t>
            </a:r>
          </a:p>
          <a:p>
            <a:pPr lvl="1"/>
            <a:r>
              <a:rPr lang="en-US" dirty="0">
                <a:latin typeface="Times New Roman"/>
              </a:rPr>
              <a:t>Processes for planning and </a:t>
            </a:r>
            <a:r>
              <a:rPr lang="en-US" dirty="0" smtClean="0">
                <a:latin typeface="Times New Roman"/>
              </a:rPr>
              <a:t>budget</a:t>
            </a:r>
          </a:p>
          <a:p>
            <a:pPr lvl="1"/>
            <a:r>
              <a:rPr lang="en-US" dirty="0" smtClean="0">
                <a:latin typeface="Times New Roman"/>
              </a:rPr>
              <a:t>Processes for program review</a:t>
            </a:r>
          </a:p>
          <a:p>
            <a:pPr lvl="1"/>
            <a:r>
              <a:rPr lang="en-US" dirty="0" smtClean="0">
                <a:latin typeface="Times New Roman"/>
              </a:rPr>
              <a:t>Policies for student preparation and success</a:t>
            </a:r>
            <a:endParaRPr lang="en-US" dirty="0">
              <a:latin typeface="Times New Roman"/>
            </a:endParaRPr>
          </a:p>
        </p:txBody>
      </p:sp>
      <p:sp>
        <p:nvSpPr>
          <p:cNvPr id="4" name="Content Placeholder 3"/>
          <p:cNvSpPr>
            <a:spLocks noGrp="1"/>
          </p:cNvSpPr>
          <p:nvPr>
            <p:ph sz="half" idx="2"/>
          </p:nvPr>
        </p:nvSpPr>
        <p:spPr/>
        <p:txBody>
          <a:bodyPr>
            <a:normAutofit lnSpcReduction="10000"/>
          </a:bodyPr>
          <a:lstStyle/>
          <a:p>
            <a:pPr marL="0" indent="0">
              <a:buNone/>
            </a:pPr>
            <a:r>
              <a:rPr lang="en-US" b="1" dirty="0" smtClean="0">
                <a:latin typeface="Times New Roman"/>
                <a:cs typeface="Times New Roman"/>
              </a:rPr>
              <a:t>Union</a:t>
            </a:r>
          </a:p>
          <a:p>
            <a:r>
              <a:rPr lang="en-US" dirty="0" smtClean="0">
                <a:latin typeface="Times New Roman"/>
                <a:cs typeface="Times New Roman"/>
              </a:rPr>
              <a:t>Adequate Notification to Affected Faculty</a:t>
            </a:r>
          </a:p>
          <a:p>
            <a:pPr marL="0" indent="0">
              <a:buNone/>
            </a:pPr>
            <a:endParaRPr lang="en-US" dirty="0" smtClean="0">
              <a:latin typeface="Times New Roman"/>
              <a:cs typeface="Times New Roman"/>
            </a:endParaRPr>
          </a:p>
          <a:p>
            <a:r>
              <a:rPr lang="en-US" dirty="0" smtClean="0">
                <a:latin typeface="Times New Roman"/>
                <a:cs typeface="Times New Roman"/>
              </a:rPr>
              <a:t>Availability of Retraining for Displaced Faculty</a:t>
            </a:r>
          </a:p>
          <a:p>
            <a:pPr marL="0" indent="0">
              <a:buNone/>
            </a:pPr>
            <a:endParaRPr lang="en-US" dirty="0">
              <a:latin typeface="Times New Roman"/>
              <a:cs typeface="Times New Roman"/>
            </a:endParaRPr>
          </a:p>
        </p:txBody>
      </p:sp>
    </p:spTree>
    <p:extLst>
      <p:ext uri="{BB962C8B-B14F-4D97-AF65-F5344CB8AC3E}">
        <p14:creationId xmlns:p14="http://schemas.microsoft.com/office/powerpoint/2010/main" val="13027725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141A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232</TotalTime>
  <Words>880</Words>
  <Application>Microsoft Macintosh PowerPoint</Application>
  <PresentationFormat>On-screen Show (4:3)</PresentationFormat>
  <Paragraphs>98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Senate and Union Purview </vt:lpstr>
      <vt:lpstr>Outcomes</vt:lpstr>
      <vt:lpstr>The Roles of the Senate and Union</vt:lpstr>
      <vt:lpstr>Typical Overlapping Areas…</vt:lpstr>
      <vt:lpstr>Professional Development</vt:lpstr>
      <vt:lpstr>Faculty Evaluations</vt:lpstr>
      <vt:lpstr>Tenure Review Process</vt:lpstr>
      <vt:lpstr>Enrollment Management</vt:lpstr>
      <vt:lpstr>Program Discontinuance</vt:lpstr>
      <vt:lpstr>Discussion Scenario 1</vt:lpstr>
      <vt:lpstr>Discussion Scenario 2</vt:lpstr>
      <vt:lpstr>Discussion Scenario 3</vt:lpstr>
      <vt:lpstr>Questions</vt:lpstr>
      <vt:lpstr>Thank you!</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Dolores Davison</cp:lastModifiedBy>
  <cp:revision>42</cp:revision>
  <dcterms:created xsi:type="dcterms:W3CDTF">2015-10-21T19:14:41Z</dcterms:created>
  <dcterms:modified xsi:type="dcterms:W3CDTF">2016-06-08T18:30:34Z</dcterms:modified>
</cp:coreProperties>
</file>