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5" r:id="rId2"/>
  </p:sldMasterIdLst>
  <p:notesMasterIdLst>
    <p:notesMasterId r:id="rId47"/>
  </p:notesMasterIdLst>
  <p:sldIdLst>
    <p:sldId id="256" r:id="rId3"/>
    <p:sldId id="390" r:id="rId4"/>
    <p:sldId id="346" r:id="rId5"/>
    <p:sldId id="389" r:id="rId6"/>
    <p:sldId id="360" r:id="rId7"/>
    <p:sldId id="361" r:id="rId8"/>
    <p:sldId id="362" r:id="rId9"/>
    <p:sldId id="363" r:id="rId10"/>
    <p:sldId id="353" r:id="rId11"/>
    <p:sldId id="352" r:id="rId12"/>
    <p:sldId id="358" r:id="rId13"/>
    <p:sldId id="364" r:id="rId14"/>
    <p:sldId id="365" r:id="rId15"/>
    <p:sldId id="366" r:id="rId16"/>
    <p:sldId id="391" r:id="rId17"/>
    <p:sldId id="298" r:id="rId18"/>
    <p:sldId id="307" r:id="rId19"/>
    <p:sldId id="308" r:id="rId20"/>
    <p:sldId id="349" r:id="rId21"/>
    <p:sldId id="350" r:id="rId22"/>
    <p:sldId id="351" r:id="rId23"/>
    <p:sldId id="373" r:id="rId24"/>
    <p:sldId id="354" r:id="rId25"/>
    <p:sldId id="357" r:id="rId26"/>
    <p:sldId id="359" r:id="rId27"/>
    <p:sldId id="368" r:id="rId28"/>
    <p:sldId id="369" r:id="rId29"/>
    <p:sldId id="370" r:id="rId30"/>
    <p:sldId id="371" r:id="rId31"/>
    <p:sldId id="372"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72134" autoAdjust="0"/>
  </p:normalViewPr>
  <p:slideViewPr>
    <p:cSldViewPr snapToGrid="0">
      <p:cViewPr varScale="1">
        <p:scale>
          <a:sx n="50" d="100"/>
          <a:sy n="50" d="100"/>
        </p:scale>
        <p:origin x="-750" y="-84"/>
      </p:cViewPr>
      <p:guideLst>
        <p:guide orient="horz" pos="2160"/>
        <p:guide pos="384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a:t>1</a:t>
          </a: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a:t>2</a:t>
          </a:r>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dirty="0">
              <a:effectLst>
                <a:outerShdw blurRad="38100" dist="38100" dir="2700000" algn="tl">
                  <a:srgbClr val="000000">
                    <a:alpha val="43137"/>
                  </a:srgbClr>
                </a:outerShdw>
              </a:effectLst>
            </a:rPr>
            <a:t>Inconsistencies between HS &amp; college curriculum</a:t>
          </a: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dirty="0"/>
            <a:t>3</a:t>
          </a:r>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3200" dirty="0">
              <a:effectLst>
                <a:outerShdw blurRad="38100" dist="38100" dir="2700000" algn="tl">
                  <a:srgbClr val="000000">
                    <a:alpha val="43137"/>
                  </a:srgbClr>
                </a:outerShdw>
              </a:effectLst>
            </a:rPr>
            <a:t>Unaware of educational objectives upon applying</a:t>
          </a: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3200" dirty="0">
              <a:effectLst>
                <a:outerShdw blurRad="38100" dist="38100" dir="2700000" algn="tl">
                  <a:srgbClr val="000000">
                    <a:alpha val="43137"/>
                  </a:srgbClr>
                </a:outerShdw>
              </a:effectLst>
            </a:rPr>
            <a:t>High English and math remediation levels</a:t>
          </a: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45B67115-C461-4FA6-80EB-2CD3156156B1}">
      <dgm:prSet phldrT="[Text]" custT="1"/>
      <dgm:spPr/>
      <dgm:t>
        <a:bodyPr/>
        <a:lstStyle/>
        <a:p>
          <a:r>
            <a:rPr lang="en-US" sz="3200" dirty="0">
              <a:effectLst>
                <a:outerShdw blurRad="38100" dist="38100" dir="2700000" algn="tl">
                  <a:srgbClr val="000000">
                    <a:alpha val="43137"/>
                  </a:srgbClr>
                </a:outerShdw>
              </a:effectLst>
            </a:rPr>
            <a:t>4</a:t>
          </a:r>
        </a:p>
      </dgm:t>
    </dgm:pt>
    <dgm:pt modelId="{F5D2B9C4-2DCE-432B-A105-FB4C1033E384}" type="parTrans" cxnId="{94CE8AB8-0537-4236-A250-932AE1ABCBD8}">
      <dgm:prSet/>
      <dgm:spPr/>
      <dgm:t>
        <a:bodyPr/>
        <a:lstStyle/>
        <a:p>
          <a:endParaRPr lang="en-US"/>
        </a:p>
      </dgm:t>
    </dgm:pt>
    <dgm:pt modelId="{6C380126-55B7-4B4B-968C-AFF6859D65E9}" type="sibTrans" cxnId="{94CE8AB8-0537-4236-A250-932AE1ABCBD8}">
      <dgm:prSet/>
      <dgm:spPr/>
      <dgm:t>
        <a:bodyPr/>
        <a:lstStyle/>
        <a:p>
          <a:endParaRPr lang="en-US"/>
        </a:p>
      </dgm:t>
    </dgm:pt>
    <dgm:pt modelId="{656B9324-A470-43CD-AEDC-10B9B2806EB8}">
      <dgm:prSet phldrT="[Text]" custT="1"/>
      <dgm:spPr/>
      <dgm:t>
        <a:bodyPr/>
        <a:lstStyle/>
        <a:p>
          <a:r>
            <a:rPr lang="en-US" sz="3200" dirty="0">
              <a:effectLst>
                <a:outerShdw blurRad="38100" dist="38100" dir="2700000" algn="tl">
                  <a:srgbClr val="000000">
                    <a:alpha val="43137"/>
                  </a:srgbClr>
                </a:outerShdw>
              </a:effectLst>
            </a:rPr>
            <a:t>Counselor ratios of 800:1 &amp; more than 1800:1 </a:t>
          </a:r>
        </a:p>
      </dgm:t>
    </dgm:pt>
    <dgm:pt modelId="{16C7C928-5660-4121-8411-A0CFDDF2A26A}" type="parTrans" cxnId="{7710CC44-B876-411B-9FD3-D7BD3BC39AF7}">
      <dgm:prSet/>
      <dgm:spPr/>
      <dgm:t>
        <a:bodyPr/>
        <a:lstStyle/>
        <a:p>
          <a:endParaRPr lang="en-US"/>
        </a:p>
      </dgm:t>
    </dgm:pt>
    <dgm:pt modelId="{2805F17B-39A8-4301-BE1D-20DBECB412A7}" type="sibTrans" cxnId="{7710CC44-B876-411B-9FD3-D7BD3BC39AF7}">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4" custLinFactNeighborX="-2099" custLinFactNeighborY="-208">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4"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pt>
    <dgm:pt modelId="{85B8F607-FDD8-476A-ADBE-E1250824F294}" type="pres">
      <dgm:prSet presAssocID="{AA046201-5C4D-445E-BF0B-5C6D2B0A1945}" presName="linNode" presStyleCnt="0"/>
      <dgm:spPr/>
    </dgm:pt>
    <dgm:pt modelId="{C04276DC-EE64-470A-B8BC-09067B8045FA}" type="pres">
      <dgm:prSet presAssocID="{AA046201-5C4D-445E-BF0B-5C6D2B0A1945}" presName="parentText" presStyleLbl="node1" presStyleIdx="1" presStyleCnt="4" custLinFactNeighborX="-5881">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4"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2" presStyleCnt="4">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4" custScaleX="259632">
        <dgm:presLayoutVars>
          <dgm:bulletEnabled val="1"/>
        </dgm:presLayoutVars>
      </dgm:prSet>
      <dgm:spPr>
        <a:prstGeom prst="rect">
          <a:avLst/>
        </a:prstGeom>
      </dgm:spPr>
      <dgm:t>
        <a:bodyPr/>
        <a:lstStyle/>
        <a:p>
          <a:endParaRPr lang="en-US"/>
        </a:p>
      </dgm:t>
    </dgm:pt>
    <dgm:pt modelId="{0FC149A6-DB86-4A6F-A56C-08F04AA3CA0D}" type="pres">
      <dgm:prSet presAssocID="{88B75C29-8054-417D-BCE3-878A55118F6D}" presName="sp" presStyleCnt="0"/>
      <dgm:spPr/>
    </dgm:pt>
    <dgm:pt modelId="{FA8AFB04-1CE9-442F-821D-AC073034FF16}" type="pres">
      <dgm:prSet presAssocID="{45B67115-C461-4FA6-80EB-2CD3156156B1}" presName="linNode" presStyleCnt="0"/>
      <dgm:spPr/>
    </dgm:pt>
    <dgm:pt modelId="{6EAA8D90-4DFD-416B-99CC-B40B91DEC0A0}" type="pres">
      <dgm:prSet presAssocID="{45B67115-C461-4FA6-80EB-2CD3156156B1}" presName="parentText" presStyleLbl="node1" presStyleIdx="3" presStyleCnt="4" custScaleX="323922">
        <dgm:presLayoutVars>
          <dgm:chMax val="1"/>
          <dgm:bulletEnabled val="1"/>
        </dgm:presLayoutVars>
      </dgm:prSet>
      <dgm:spPr/>
      <dgm:t>
        <a:bodyPr/>
        <a:lstStyle/>
        <a:p>
          <a:endParaRPr lang="en-US"/>
        </a:p>
      </dgm:t>
    </dgm:pt>
    <dgm:pt modelId="{E8A346F1-76D7-40DF-88F0-50C5CD6196D2}" type="pres">
      <dgm:prSet presAssocID="{45B67115-C461-4FA6-80EB-2CD3156156B1}" presName="descendantText" presStyleLbl="alignAccFollowNode1" presStyleIdx="3" presStyleCnt="4" custScaleX="864267">
        <dgm:presLayoutVars>
          <dgm:bulletEnabled val="1"/>
        </dgm:presLayoutVars>
      </dgm:prSet>
      <dgm:spPr/>
      <dgm:t>
        <a:bodyPr/>
        <a:lstStyle/>
        <a:p>
          <a:endParaRPr lang="en-US"/>
        </a:p>
      </dgm:t>
    </dgm:pt>
  </dgm:ptLst>
  <dgm:cxnLst>
    <dgm:cxn modelId="{3DEE237D-4C18-492A-B7EF-74C3E91CCEAF}" type="presOf" srcId="{F6FEADD9-F67D-41F5-BA4C-3C84956E7F46}" destId="{AAE7A1E6-6847-453D-B55B-8A82BF138C1D}" srcOrd="0" destOrd="0" presId="urn:microsoft.com/office/officeart/2005/8/layout/vList5"/>
    <dgm:cxn modelId="{94CE8AB8-0537-4236-A250-932AE1ABCBD8}" srcId="{F6FEADD9-F67D-41F5-BA4C-3C84956E7F46}" destId="{45B67115-C461-4FA6-80EB-2CD3156156B1}" srcOrd="3" destOrd="0" parTransId="{F5D2B9C4-2DCE-432B-A105-FB4C1033E384}" sibTransId="{6C380126-55B7-4B4B-968C-AFF6859D65E9}"/>
    <dgm:cxn modelId="{8A5AACA3-78C5-4709-BFCF-EFA9526F15A4}" type="presOf" srcId="{656B9324-A470-43CD-AEDC-10B9B2806EB8}" destId="{E8A346F1-76D7-40DF-88F0-50C5CD6196D2}" srcOrd="0" destOrd="0" presId="urn:microsoft.com/office/officeart/2005/8/layout/vList5"/>
    <dgm:cxn modelId="{7710CC44-B876-411B-9FD3-D7BD3BC39AF7}" srcId="{45B67115-C461-4FA6-80EB-2CD3156156B1}" destId="{656B9324-A470-43CD-AEDC-10B9B2806EB8}" srcOrd="0" destOrd="0" parTransId="{16C7C928-5660-4121-8411-A0CFDDF2A26A}" sibTransId="{2805F17B-39A8-4301-BE1D-20DBECB412A7}"/>
    <dgm:cxn modelId="{F40F9561-0D4C-44CF-91EF-A92B1DBDE44B}" srcId="{F6FEADD9-F67D-41F5-BA4C-3C84956E7F46}" destId="{74EE5CD8-078F-4590-BF9C-A341A294A016}" srcOrd="0" destOrd="0" parTransId="{BB568D76-3363-43D3-B00C-3359A643216C}" sibTransId="{CF9FB981-E6ED-4440-AC98-4E4E2ABA2C55}"/>
    <dgm:cxn modelId="{B8AF1086-D7BE-446F-9133-738B599E9A7D}" srcId="{F6FEADD9-F67D-41F5-BA4C-3C84956E7F46}" destId="{AA046201-5C4D-445E-BF0B-5C6D2B0A1945}" srcOrd="1" destOrd="0" parTransId="{FE92FC33-5E0F-4302-9E80-A69E8ACDDE56}" sibTransId="{40767EFF-7D52-4469-ACEE-7D28E67337E2}"/>
    <dgm:cxn modelId="{0408F27B-1AED-42C1-8081-FC5733E3791C}" type="presOf" srcId="{AA046201-5C4D-445E-BF0B-5C6D2B0A1945}" destId="{C04276DC-EE64-470A-B8BC-09067B8045FA}"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0B256ED5-4F80-40C1-A28F-C7D8B3E0322A}" type="presOf" srcId="{45B67115-C461-4FA6-80EB-2CD3156156B1}" destId="{6EAA8D90-4DFD-416B-99CC-B40B91DEC0A0}" srcOrd="0" destOrd="0" presId="urn:microsoft.com/office/officeart/2005/8/layout/vList5"/>
    <dgm:cxn modelId="{6EBEDA43-384E-420A-AA3D-DF5A08E66428}" type="presOf" srcId="{C59269D0-92A5-481C-BA64-727AFB0DD545}" destId="{B37A5355-225B-4C6F-AED7-6C620F99EECC}" srcOrd="0" destOrd="0" presId="urn:microsoft.com/office/officeart/2005/8/layout/vList5"/>
    <dgm:cxn modelId="{E4608737-CF8F-4BE9-838B-C822C08F941C}" type="presOf" srcId="{6BE4E373-0656-4EDC-821E-BE09C952B1F6}" destId="{C7C3E6FD-D83F-4BDA-907E-B5EE041DA931}" srcOrd="0" destOrd="0" presId="urn:microsoft.com/office/officeart/2005/8/layout/vList5"/>
    <dgm:cxn modelId="{AA633707-B80A-433F-8112-2682F46D76F3}" type="presOf" srcId="{74EE5CD8-078F-4590-BF9C-A341A294A016}" destId="{7E429971-BC57-430F-BB25-C0574E5E39E3}"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35B07030-884F-4F9E-9645-9F6B361657F4}" type="presOf" srcId="{D1776C8F-2B10-4075-8DF7-7F65AB725ED5}" destId="{F5034101-5B7D-4FE7-B47A-5A48CF39606B}" srcOrd="0" destOrd="0" presId="urn:microsoft.com/office/officeart/2005/8/layout/vList5"/>
    <dgm:cxn modelId="{7077B78D-FCDC-4519-8416-DC357ACD5043}" srcId="{F6FEADD9-F67D-41F5-BA4C-3C84956E7F46}" destId="{D1776C8F-2B10-4075-8DF7-7F65AB725ED5}" srcOrd="2" destOrd="0" parTransId="{7291E740-3E17-41B3-99D3-1D67AE37CC3F}" sibTransId="{88B75C29-8054-417D-BCE3-878A55118F6D}"/>
    <dgm:cxn modelId="{A0C78AD3-B626-4668-8136-4924F97C7792}" type="presOf" srcId="{1E4D3931-0DBD-4211-A24A-6AF364284B1E}" destId="{D54B1729-BC98-42C1-9C6C-D65DCBA4358F}"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5808FA83-B128-426D-94BB-78A591192622}" type="presParOf" srcId="{AAE7A1E6-6847-453D-B55B-8A82BF138C1D}" destId="{C4407577-18A2-46E0-8805-2838042EB67A}" srcOrd="0" destOrd="0" presId="urn:microsoft.com/office/officeart/2005/8/layout/vList5"/>
    <dgm:cxn modelId="{1D637F3B-31DE-4F15-940B-5A7D8AABF09C}" type="presParOf" srcId="{C4407577-18A2-46E0-8805-2838042EB67A}" destId="{7E429971-BC57-430F-BB25-C0574E5E39E3}" srcOrd="0" destOrd="0" presId="urn:microsoft.com/office/officeart/2005/8/layout/vList5"/>
    <dgm:cxn modelId="{9C02718A-A04F-4D64-8DC3-270D0B35968C}" type="presParOf" srcId="{C4407577-18A2-46E0-8805-2838042EB67A}" destId="{D54B1729-BC98-42C1-9C6C-D65DCBA4358F}" srcOrd="1" destOrd="0" presId="urn:microsoft.com/office/officeart/2005/8/layout/vList5"/>
    <dgm:cxn modelId="{F2F48C24-B799-430E-BC0D-5BEB4B2FDDF2}" type="presParOf" srcId="{AAE7A1E6-6847-453D-B55B-8A82BF138C1D}" destId="{AB8574CC-D4F2-4555-AEE3-F4EE58B11D03}" srcOrd="1" destOrd="0" presId="urn:microsoft.com/office/officeart/2005/8/layout/vList5"/>
    <dgm:cxn modelId="{C5A33D39-49E0-4F29-9994-D063AE627477}" type="presParOf" srcId="{AAE7A1E6-6847-453D-B55B-8A82BF138C1D}" destId="{85B8F607-FDD8-476A-ADBE-E1250824F294}" srcOrd="2" destOrd="0" presId="urn:microsoft.com/office/officeart/2005/8/layout/vList5"/>
    <dgm:cxn modelId="{1A2F51AC-200B-4652-8C5D-A241C1A32AB5}" type="presParOf" srcId="{85B8F607-FDD8-476A-ADBE-E1250824F294}" destId="{C04276DC-EE64-470A-B8BC-09067B8045FA}" srcOrd="0" destOrd="0" presId="urn:microsoft.com/office/officeart/2005/8/layout/vList5"/>
    <dgm:cxn modelId="{2DBBC765-7400-46BB-A04C-1764DE870567}" type="presParOf" srcId="{85B8F607-FDD8-476A-ADBE-E1250824F294}" destId="{B37A5355-225B-4C6F-AED7-6C620F99EECC}" srcOrd="1" destOrd="0" presId="urn:microsoft.com/office/officeart/2005/8/layout/vList5"/>
    <dgm:cxn modelId="{DCD60C80-4C80-4AB2-B732-381D5C7AFC32}" type="presParOf" srcId="{AAE7A1E6-6847-453D-B55B-8A82BF138C1D}" destId="{5ACAA866-A8A8-4183-97B5-CEEAB1525C60}" srcOrd="3" destOrd="0" presId="urn:microsoft.com/office/officeart/2005/8/layout/vList5"/>
    <dgm:cxn modelId="{F0EC78C2-7B37-419A-8102-AD7D4FC26EAF}" type="presParOf" srcId="{AAE7A1E6-6847-453D-B55B-8A82BF138C1D}" destId="{477213BE-9E91-4950-8451-7F60796F47F4}" srcOrd="4" destOrd="0" presId="urn:microsoft.com/office/officeart/2005/8/layout/vList5"/>
    <dgm:cxn modelId="{B1EE71E8-4F4D-4052-8DCB-4DDB71621CF4}" type="presParOf" srcId="{477213BE-9E91-4950-8451-7F60796F47F4}" destId="{F5034101-5B7D-4FE7-B47A-5A48CF39606B}" srcOrd="0" destOrd="0" presId="urn:microsoft.com/office/officeart/2005/8/layout/vList5"/>
    <dgm:cxn modelId="{B4687D72-222C-47D5-822A-5C7C7D02CE43}" type="presParOf" srcId="{477213BE-9E91-4950-8451-7F60796F47F4}" destId="{C7C3E6FD-D83F-4BDA-907E-B5EE041DA931}" srcOrd="1" destOrd="0" presId="urn:microsoft.com/office/officeart/2005/8/layout/vList5"/>
    <dgm:cxn modelId="{1CD78B1B-579B-44A5-BB2F-62A78106CC33}" type="presParOf" srcId="{AAE7A1E6-6847-453D-B55B-8A82BF138C1D}" destId="{0FC149A6-DB86-4A6F-A56C-08F04AA3CA0D}" srcOrd="5" destOrd="0" presId="urn:microsoft.com/office/officeart/2005/8/layout/vList5"/>
    <dgm:cxn modelId="{E00BF213-AB19-4CA8-95B6-F8AA9AE5A52A}" type="presParOf" srcId="{AAE7A1E6-6847-453D-B55B-8A82BF138C1D}" destId="{FA8AFB04-1CE9-442F-821D-AC073034FF16}" srcOrd="6" destOrd="0" presId="urn:microsoft.com/office/officeart/2005/8/layout/vList5"/>
    <dgm:cxn modelId="{F05B0231-5B1A-42D3-AB37-0673200FF81C}" type="presParOf" srcId="{FA8AFB04-1CE9-442F-821D-AC073034FF16}" destId="{6EAA8D90-4DFD-416B-99CC-B40B91DEC0A0}" srcOrd="0" destOrd="0" presId="urn:microsoft.com/office/officeart/2005/8/layout/vList5"/>
    <dgm:cxn modelId="{85CAB009-9A19-4CE8-8A18-0C8F860D0146}" type="presParOf" srcId="{FA8AFB04-1CE9-442F-821D-AC073034FF16}" destId="{E8A346F1-76D7-40DF-88F0-50C5CD6196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3BEE20-53B2-B948-98D1-229C5D8E4F04}" type="doc">
      <dgm:prSet loTypeId="urn:microsoft.com/office/officeart/2005/8/layout/venn1" loCatId="" qsTypeId="urn:microsoft.com/office/officeart/2005/8/quickstyle/3D1" qsCatId="3D" csTypeId="urn:microsoft.com/office/officeart/2005/8/colors/accent1_3" csCatId="accent1" phldr="1"/>
      <dgm:spPr/>
      <dgm:t>
        <a:bodyPr/>
        <a:lstStyle/>
        <a:p>
          <a:endParaRPr lang="en-US"/>
        </a:p>
      </dgm:t>
    </dgm:pt>
    <dgm:pt modelId="{F57EEF7E-0EDA-4A49-A2C9-57658CEEE0E7}">
      <dgm:prSet phldrT="[Text]" custT="1"/>
      <dgm:spPr/>
      <dgm:t>
        <a:bodyPr/>
        <a:lstStyle/>
        <a:p>
          <a:r>
            <a:rPr lang="en-US" sz="2400" b="1" i="0" dirty="0">
              <a:solidFill>
                <a:srgbClr val="FFFFFF"/>
              </a:solidFill>
            </a:rPr>
            <a:t>Data Informed Decisions</a:t>
          </a:r>
        </a:p>
      </dgm:t>
    </dgm:pt>
    <dgm:pt modelId="{7F4CE420-9D94-A34F-AF52-295CC03DFDE4}" type="sibTrans" cxnId="{1393696A-DF8F-8948-8C52-8CF7C92A481C}">
      <dgm:prSet/>
      <dgm:spPr/>
      <dgm:t>
        <a:bodyPr/>
        <a:lstStyle/>
        <a:p>
          <a:endParaRPr lang="en-US"/>
        </a:p>
      </dgm:t>
    </dgm:pt>
    <dgm:pt modelId="{F85A4F5F-AB63-EF46-90B8-A1CECF015147}" type="parTrans" cxnId="{1393696A-DF8F-8948-8C52-8CF7C92A481C}">
      <dgm:prSet/>
      <dgm:spPr/>
      <dgm:t>
        <a:bodyPr/>
        <a:lstStyle/>
        <a:p>
          <a:endParaRPr lang="en-US"/>
        </a:p>
      </dgm:t>
    </dgm:pt>
    <dgm:pt modelId="{D8572B2B-B03E-3A4A-BCFD-C6BC421024CB}">
      <dgm:prSet phldrT="[Text]" custT="1"/>
      <dgm:spPr/>
      <dgm:t>
        <a:bodyPr/>
        <a:lstStyle/>
        <a:p>
          <a:r>
            <a:rPr lang="en-US" sz="2400" b="1" i="0" dirty="0">
              <a:solidFill>
                <a:srgbClr val="FFFFFF"/>
              </a:solidFill>
            </a:rPr>
            <a:t>Experiential Learning</a:t>
          </a:r>
        </a:p>
      </dgm:t>
    </dgm:pt>
    <dgm:pt modelId="{7CC6B596-60A5-3549-B9C3-FDC44DC040EF}" type="sibTrans" cxnId="{7F955325-1651-FA44-8C47-CE2BB4797D21}">
      <dgm:prSet/>
      <dgm:spPr/>
      <dgm:t>
        <a:bodyPr/>
        <a:lstStyle/>
        <a:p>
          <a:endParaRPr lang="en-US"/>
        </a:p>
      </dgm:t>
    </dgm:pt>
    <dgm:pt modelId="{20ABD7E7-B2C5-9649-BECE-F1A2CFBED8CD}" type="parTrans" cxnId="{7F955325-1651-FA44-8C47-CE2BB4797D21}">
      <dgm:prSet/>
      <dgm:spPr/>
      <dgm:t>
        <a:bodyPr/>
        <a:lstStyle/>
        <a:p>
          <a:endParaRPr lang="en-US"/>
        </a:p>
      </dgm:t>
    </dgm:pt>
    <dgm:pt modelId="{D552B09B-F524-8E48-B114-AA732EE64DD9}">
      <dgm:prSet phldrT="[Text]" custT="1"/>
      <dgm:spPr/>
      <dgm:t>
        <a:bodyPr/>
        <a:lstStyle/>
        <a:p>
          <a:r>
            <a:rPr lang="en-US" sz="2400" b="1" i="0" dirty="0" smtClean="0">
              <a:solidFill>
                <a:schemeClr val="bg1"/>
              </a:solidFill>
            </a:rPr>
            <a:t>K-12/Adult Ed </a:t>
          </a:r>
          <a:r>
            <a:rPr lang="en-US" sz="2400" b="1" i="0" dirty="0" smtClean="0">
              <a:solidFill>
                <a:srgbClr val="FFFFFF"/>
              </a:solidFill>
            </a:rPr>
            <a:t>to </a:t>
          </a:r>
          <a:r>
            <a:rPr lang="en-US" sz="2400" b="1" i="0" dirty="0">
              <a:solidFill>
                <a:srgbClr val="FFFFFF"/>
              </a:solidFill>
            </a:rPr>
            <a:t>Career </a:t>
          </a:r>
        </a:p>
        <a:p>
          <a:r>
            <a:rPr lang="en-US" sz="2400" b="1" i="0" dirty="0">
              <a:solidFill>
                <a:srgbClr val="FFFFFF"/>
              </a:solidFill>
            </a:rPr>
            <a:t>Stackable Credentials</a:t>
          </a:r>
        </a:p>
      </dgm:t>
    </dgm:pt>
    <dgm:pt modelId="{D6E3CC8C-4703-D240-A4BF-481B303D1691}" type="sibTrans" cxnId="{269F592B-088D-564C-B169-67477D0A079F}">
      <dgm:prSet/>
      <dgm:spPr/>
      <dgm:t>
        <a:bodyPr/>
        <a:lstStyle/>
        <a:p>
          <a:endParaRPr lang="en-US"/>
        </a:p>
      </dgm:t>
    </dgm:pt>
    <dgm:pt modelId="{50A3C5D5-4DF4-CB4D-AA8B-01828EEB9B11}" type="parTrans" cxnId="{269F592B-088D-564C-B169-67477D0A079F}">
      <dgm:prSet/>
      <dgm:spPr/>
      <dgm:t>
        <a:bodyPr/>
        <a:lstStyle/>
        <a:p>
          <a:endParaRPr lang="en-US"/>
        </a:p>
      </dgm:t>
    </dgm:pt>
    <dgm:pt modelId="{9F29625C-AA7B-8440-A508-15091EA6617A}">
      <dgm:prSet phldrT="[Text]" custT="1"/>
      <dgm:spPr/>
      <dgm:t>
        <a:bodyPr/>
        <a:lstStyle/>
        <a:p>
          <a:r>
            <a:rPr lang="en-US" sz="2400" b="1" i="0" dirty="0">
              <a:solidFill>
                <a:srgbClr val="FFFFFF"/>
              </a:solidFill>
            </a:rPr>
            <a:t>Industry Engagement</a:t>
          </a:r>
        </a:p>
      </dgm:t>
    </dgm:pt>
    <dgm:pt modelId="{E82B6FBB-2B18-0142-9296-C211242882F1}" type="sibTrans" cxnId="{11C06FEE-0250-9048-AF96-9396BCA7EE64}">
      <dgm:prSet/>
      <dgm:spPr/>
      <dgm:t>
        <a:bodyPr/>
        <a:lstStyle/>
        <a:p>
          <a:endParaRPr lang="en-US"/>
        </a:p>
      </dgm:t>
    </dgm:pt>
    <dgm:pt modelId="{FA8C6C20-310C-F845-B31B-10BFE113B864}" type="parTrans" cxnId="{11C06FEE-0250-9048-AF96-9396BCA7EE64}">
      <dgm:prSet/>
      <dgm:spPr/>
      <dgm:t>
        <a:bodyPr/>
        <a:lstStyle/>
        <a:p>
          <a:endParaRPr lang="en-US"/>
        </a:p>
      </dgm:t>
    </dgm:pt>
    <dgm:pt modelId="{B7C46E43-E92C-7749-A5DB-D74AE7779DB3}" type="pres">
      <dgm:prSet presAssocID="{953BEE20-53B2-B948-98D1-229C5D8E4F04}" presName="compositeShape" presStyleCnt="0">
        <dgm:presLayoutVars>
          <dgm:chMax val="7"/>
          <dgm:dir/>
          <dgm:resizeHandles val="exact"/>
        </dgm:presLayoutVars>
      </dgm:prSet>
      <dgm:spPr/>
      <dgm:t>
        <a:bodyPr/>
        <a:lstStyle/>
        <a:p>
          <a:endParaRPr lang="en-US"/>
        </a:p>
      </dgm:t>
    </dgm:pt>
    <dgm:pt modelId="{83734953-7FF8-8149-B9DD-5A2C2F3B2489}" type="pres">
      <dgm:prSet presAssocID="{D552B09B-F524-8E48-B114-AA732EE64DD9}" presName="circ1" presStyleLbl="vennNode1" presStyleIdx="0" presStyleCnt="4" custScaleX="186094" custLinFactNeighborX="-607" custLinFactNeighborY="2098"/>
      <dgm:spPr/>
      <dgm:t>
        <a:bodyPr/>
        <a:lstStyle/>
        <a:p>
          <a:endParaRPr lang="en-US"/>
        </a:p>
      </dgm:t>
    </dgm:pt>
    <dgm:pt modelId="{4A7DD55B-64A7-D744-8C65-1B9090ADB9CF}" type="pres">
      <dgm:prSet presAssocID="{D552B09B-F524-8E48-B114-AA732EE64DD9}" presName="circ1Tx" presStyleLbl="revTx" presStyleIdx="0" presStyleCnt="0">
        <dgm:presLayoutVars>
          <dgm:chMax val="0"/>
          <dgm:chPref val="0"/>
          <dgm:bulletEnabled val="1"/>
        </dgm:presLayoutVars>
      </dgm:prSet>
      <dgm:spPr/>
      <dgm:t>
        <a:bodyPr/>
        <a:lstStyle/>
        <a:p>
          <a:endParaRPr lang="en-US"/>
        </a:p>
      </dgm:t>
    </dgm:pt>
    <dgm:pt modelId="{691940D7-39DE-934F-A211-09F8EFBFA7B3}" type="pres">
      <dgm:prSet presAssocID="{D8572B2B-B03E-3A4A-BCFD-C6BC421024CB}" presName="circ2" presStyleLbl="vennNode1" presStyleIdx="1" presStyleCnt="4" custScaleX="186094" custLinFactNeighborX="24706" custLinFactNeighborY="916"/>
      <dgm:spPr/>
      <dgm:t>
        <a:bodyPr/>
        <a:lstStyle/>
        <a:p>
          <a:endParaRPr lang="en-US"/>
        </a:p>
      </dgm:t>
    </dgm:pt>
    <dgm:pt modelId="{27816A55-C506-2741-B47F-61780AFC12C3}" type="pres">
      <dgm:prSet presAssocID="{D8572B2B-B03E-3A4A-BCFD-C6BC421024CB}" presName="circ2Tx" presStyleLbl="revTx" presStyleIdx="0" presStyleCnt="0">
        <dgm:presLayoutVars>
          <dgm:chMax val="0"/>
          <dgm:chPref val="0"/>
          <dgm:bulletEnabled val="1"/>
        </dgm:presLayoutVars>
      </dgm:prSet>
      <dgm:spPr/>
      <dgm:t>
        <a:bodyPr/>
        <a:lstStyle/>
        <a:p>
          <a:endParaRPr lang="en-US"/>
        </a:p>
      </dgm:t>
    </dgm:pt>
    <dgm:pt modelId="{599C4B66-CAB0-2241-9410-5377F09D8ADD}" type="pres">
      <dgm:prSet presAssocID="{9F29625C-AA7B-8440-A508-15091EA6617A}" presName="circ3" presStyleLbl="vennNode1" presStyleIdx="2" presStyleCnt="4" custScaleX="186094" custLinFactNeighborX="-606" custLinFactNeighborY="-6761"/>
      <dgm:spPr/>
      <dgm:t>
        <a:bodyPr/>
        <a:lstStyle/>
        <a:p>
          <a:endParaRPr lang="en-US"/>
        </a:p>
      </dgm:t>
    </dgm:pt>
    <dgm:pt modelId="{4E4F74BC-447B-614A-BE73-812EB81DE272}" type="pres">
      <dgm:prSet presAssocID="{9F29625C-AA7B-8440-A508-15091EA6617A}" presName="circ3Tx" presStyleLbl="revTx" presStyleIdx="0" presStyleCnt="0">
        <dgm:presLayoutVars>
          <dgm:chMax val="0"/>
          <dgm:chPref val="0"/>
          <dgm:bulletEnabled val="1"/>
        </dgm:presLayoutVars>
      </dgm:prSet>
      <dgm:spPr/>
      <dgm:t>
        <a:bodyPr/>
        <a:lstStyle/>
        <a:p>
          <a:endParaRPr lang="en-US"/>
        </a:p>
      </dgm:t>
    </dgm:pt>
    <dgm:pt modelId="{EBAB33A3-C337-AE41-A3DE-44BED92319CD}" type="pres">
      <dgm:prSet presAssocID="{F57EEF7E-0EDA-4A49-A2C9-57658CEEE0E7}" presName="circ4" presStyleLbl="vennNode1" presStyleIdx="3" presStyleCnt="4" custScaleX="186094" custLinFactNeighborX="-27373" custLinFactNeighborY="916"/>
      <dgm:spPr/>
      <dgm:t>
        <a:bodyPr/>
        <a:lstStyle/>
        <a:p>
          <a:endParaRPr lang="en-US"/>
        </a:p>
      </dgm:t>
    </dgm:pt>
    <dgm:pt modelId="{57EAA907-4E1E-F94B-822D-DC2381A84082}" type="pres">
      <dgm:prSet presAssocID="{F57EEF7E-0EDA-4A49-A2C9-57658CEEE0E7}" presName="circ4Tx" presStyleLbl="revTx" presStyleIdx="0" presStyleCnt="0">
        <dgm:presLayoutVars>
          <dgm:chMax val="0"/>
          <dgm:chPref val="0"/>
          <dgm:bulletEnabled val="1"/>
        </dgm:presLayoutVars>
      </dgm:prSet>
      <dgm:spPr/>
      <dgm:t>
        <a:bodyPr/>
        <a:lstStyle/>
        <a:p>
          <a:endParaRPr lang="en-US"/>
        </a:p>
      </dgm:t>
    </dgm:pt>
  </dgm:ptLst>
  <dgm:cxnLst>
    <dgm:cxn modelId="{E0FD8088-3D36-4D92-BDAD-55D88BA30174}" type="presOf" srcId="{953BEE20-53B2-B948-98D1-229C5D8E4F04}" destId="{B7C46E43-E92C-7749-A5DB-D74AE7779DB3}" srcOrd="0" destOrd="0" presId="urn:microsoft.com/office/officeart/2005/8/layout/venn1"/>
    <dgm:cxn modelId="{E069F30C-C6D1-446B-9139-9DD52AE4D08D}" type="presOf" srcId="{D8572B2B-B03E-3A4A-BCFD-C6BC421024CB}" destId="{691940D7-39DE-934F-A211-09F8EFBFA7B3}" srcOrd="0" destOrd="0" presId="urn:microsoft.com/office/officeart/2005/8/layout/venn1"/>
    <dgm:cxn modelId="{11C06FEE-0250-9048-AF96-9396BCA7EE64}" srcId="{953BEE20-53B2-B948-98D1-229C5D8E4F04}" destId="{9F29625C-AA7B-8440-A508-15091EA6617A}" srcOrd="2" destOrd="0" parTransId="{FA8C6C20-310C-F845-B31B-10BFE113B864}" sibTransId="{E82B6FBB-2B18-0142-9296-C211242882F1}"/>
    <dgm:cxn modelId="{03649898-8169-4A4F-B4D0-D8841CDA7F13}" type="presOf" srcId="{F57EEF7E-0EDA-4A49-A2C9-57658CEEE0E7}" destId="{EBAB33A3-C337-AE41-A3DE-44BED92319CD}" srcOrd="0" destOrd="0" presId="urn:microsoft.com/office/officeart/2005/8/layout/venn1"/>
    <dgm:cxn modelId="{986EEA5C-C326-433B-955E-1C3F4E3FB411}" type="presOf" srcId="{F57EEF7E-0EDA-4A49-A2C9-57658CEEE0E7}" destId="{57EAA907-4E1E-F94B-822D-DC2381A84082}" srcOrd="1" destOrd="0" presId="urn:microsoft.com/office/officeart/2005/8/layout/venn1"/>
    <dgm:cxn modelId="{7F955325-1651-FA44-8C47-CE2BB4797D21}" srcId="{953BEE20-53B2-B948-98D1-229C5D8E4F04}" destId="{D8572B2B-B03E-3A4A-BCFD-C6BC421024CB}" srcOrd="1" destOrd="0" parTransId="{20ABD7E7-B2C5-9649-BECE-F1A2CFBED8CD}" sibTransId="{7CC6B596-60A5-3549-B9C3-FDC44DC040EF}"/>
    <dgm:cxn modelId="{7289BD6B-DF9D-4713-85DB-233CDCAF05BA}" type="presOf" srcId="{D552B09B-F524-8E48-B114-AA732EE64DD9}" destId="{83734953-7FF8-8149-B9DD-5A2C2F3B2489}" srcOrd="0" destOrd="0" presId="urn:microsoft.com/office/officeart/2005/8/layout/venn1"/>
    <dgm:cxn modelId="{D34F53B6-852D-4973-8392-3134D0FA73F1}" type="presOf" srcId="{D8572B2B-B03E-3A4A-BCFD-C6BC421024CB}" destId="{27816A55-C506-2741-B47F-61780AFC12C3}" srcOrd="1" destOrd="0" presId="urn:microsoft.com/office/officeart/2005/8/layout/venn1"/>
    <dgm:cxn modelId="{8F4D49B9-205B-4191-98C4-9FEE0548F288}" type="presOf" srcId="{9F29625C-AA7B-8440-A508-15091EA6617A}" destId="{599C4B66-CAB0-2241-9410-5377F09D8ADD}" srcOrd="0" destOrd="0" presId="urn:microsoft.com/office/officeart/2005/8/layout/venn1"/>
    <dgm:cxn modelId="{AA68D3B6-8669-4291-ADB1-6CA0F3C47EEC}" type="presOf" srcId="{D552B09B-F524-8E48-B114-AA732EE64DD9}" destId="{4A7DD55B-64A7-D744-8C65-1B9090ADB9CF}" srcOrd="1" destOrd="0" presId="urn:microsoft.com/office/officeart/2005/8/layout/venn1"/>
    <dgm:cxn modelId="{269F592B-088D-564C-B169-67477D0A079F}" srcId="{953BEE20-53B2-B948-98D1-229C5D8E4F04}" destId="{D552B09B-F524-8E48-B114-AA732EE64DD9}" srcOrd="0" destOrd="0" parTransId="{50A3C5D5-4DF4-CB4D-AA8B-01828EEB9B11}" sibTransId="{D6E3CC8C-4703-D240-A4BF-481B303D1691}"/>
    <dgm:cxn modelId="{1393696A-DF8F-8948-8C52-8CF7C92A481C}" srcId="{953BEE20-53B2-B948-98D1-229C5D8E4F04}" destId="{F57EEF7E-0EDA-4A49-A2C9-57658CEEE0E7}" srcOrd="3" destOrd="0" parTransId="{F85A4F5F-AB63-EF46-90B8-A1CECF015147}" sibTransId="{7F4CE420-9D94-A34F-AF52-295CC03DFDE4}"/>
    <dgm:cxn modelId="{6A7F6746-06C6-4408-A91A-7BDB0F3FD203}" type="presOf" srcId="{9F29625C-AA7B-8440-A508-15091EA6617A}" destId="{4E4F74BC-447B-614A-BE73-812EB81DE272}" srcOrd="1" destOrd="0" presId="urn:microsoft.com/office/officeart/2005/8/layout/venn1"/>
    <dgm:cxn modelId="{1BEFAB5C-CB37-4BCF-A378-09511FD97469}" type="presParOf" srcId="{B7C46E43-E92C-7749-A5DB-D74AE7779DB3}" destId="{83734953-7FF8-8149-B9DD-5A2C2F3B2489}" srcOrd="0" destOrd="0" presId="urn:microsoft.com/office/officeart/2005/8/layout/venn1"/>
    <dgm:cxn modelId="{13D54E92-F2AA-4B2F-96B7-A52B9B0DA521}" type="presParOf" srcId="{B7C46E43-E92C-7749-A5DB-D74AE7779DB3}" destId="{4A7DD55B-64A7-D744-8C65-1B9090ADB9CF}" srcOrd="1" destOrd="0" presId="urn:microsoft.com/office/officeart/2005/8/layout/venn1"/>
    <dgm:cxn modelId="{2C1C15C6-553A-40D0-A23A-0BD1A2EF8F9E}" type="presParOf" srcId="{B7C46E43-E92C-7749-A5DB-D74AE7779DB3}" destId="{691940D7-39DE-934F-A211-09F8EFBFA7B3}" srcOrd="2" destOrd="0" presId="urn:microsoft.com/office/officeart/2005/8/layout/venn1"/>
    <dgm:cxn modelId="{A328909C-9DE8-43D0-8831-CFBB15B04DBA}" type="presParOf" srcId="{B7C46E43-E92C-7749-A5DB-D74AE7779DB3}" destId="{27816A55-C506-2741-B47F-61780AFC12C3}" srcOrd="3" destOrd="0" presId="urn:microsoft.com/office/officeart/2005/8/layout/venn1"/>
    <dgm:cxn modelId="{635C1B58-3FB0-41CE-83A2-C0E9BB002D8A}" type="presParOf" srcId="{B7C46E43-E92C-7749-A5DB-D74AE7779DB3}" destId="{599C4B66-CAB0-2241-9410-5377F09D8ADD}" srcOrd="4" destOrd="0" presId="urn:microsoft.com/office/officeart/2005/8/layout/venn1"/>
    <dgm:cxn modelId="{19615BDD-94D8-4B41-9329-DD3DDF2C2DDE}" type="presParOf" srcId="{B7C46E43-E92C-7749-A5DB-D74AE7779DB3}" destId="{4E4F74BC-447B-614A-BE73-812EB81DE272}" srcOrd="5" destOrd="0" presId="urn:microsoft.com/office/officeart/2005/8/layout/venn1"/>
    <dgm:cxn modelId="{276717CD-CE3B-4A21-A129-CEBF22C6170A}" type="presParOf" srcId="{B7C46E43-E92C-7749-A5DB-D74AE7779DB3}" destId="{EBAB33A3-C337-AE41-A3DE-44BED92319CD}" srcOrd="6" destOrd="0" presId="urn:microsoft.com/office/officeart/2005/8/layout/venn1"/>
    <dgm:cxn modelId="{1DEC69FD-E9B1-4FF6-A246-6DA8C96BE285}" type="presParOf" srcId="{B7C46E43-E92C-7749-A5DB-D74AE7779DB3}" destId="{57EAA907-4E1E-F94B-822D-DC2381A84082}"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389187" y="-2153729"/>
          <a:ext cx="756165" cy="5256596"/>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High English and math remediation levels</a:t>
          </a:r>
        </a:p>
      </dsp:txBody>
      <dsp:txXfrm rot="-5400000">
        <a:off x="1138972" y="96486"/>
        <a:ext cx="5256596" cy="756165"/>
      </dsp:txXfrm>
    </dsp:sp>
    <dsp:sp modelId="{7E429971-BC57-430F-BB25-C0574E5E39E3}">
      <dsp:nvSpPr>
        <dsp:cNvPr id="0" name=""/>
        <dsp:cNvSpPr/>
      </dsp:nvSpPr>
      <dsp:spPr>
        <a:xfrm>
          <a:off x="0" y="0"/>
          <a:ext cx="1138856" cy="94520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a:t>1</a:t>
          </a:r>
        </a:p>
      </dsp:txBody>
      <dsp:txXfrm>
        <a:off x="46141" y="46141"/>
        <a:ext cx="1046574" cy="852924"/>
      </dsp:txXfrm>
    </dsp:sp>
    <dsp:sp modelId="{B37A5355-225B-4C6F-AED7-6C620F99EECC}">
      <dsp:nvSpPr>
        <dsp:cNvPr id="0" name=""/>
        <dsp:cNvSpPr/>
      </dsp:nvSpPr>
      <dsp:spPr>
        <a:xfrm rot="5400000">
          <a:off x="3389187" y="-1161262"/>
          <a:ext cx="756165" cy="5256596"/>
        </a:xfrm>
        <a:prstGeom prst="rect">
          <a:avLst/>
        </a:prstGeom>
        <a:solidFill>
          <a:schemeClr val="accent3">
            <a:tint val="40000"/>
            <a:alpha val="90000"/>
            <a:hueOff val="3572283"/>
            <a:satOff val="-4598"/>
            <a:lumOff val="-358"/>
            <a:alphaOff val="0"/>
          </a:schemeClr>
        </a:solidFill>
        <a:ln w="9525" cap="flat" cmpd="sng" algn="ctr">
          <a:solidFill>
            <a:schemeClr val="accent3">
              <a:tint val="40000"/>
              <a:alpha val="90000"/>
              <a:hueOff val="3572283"/>
              <a:satOff val="-4598"/>
              <a:lumOff val="-3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Inconsistencies between HS &amp; college curriculum</a:t>
          </a:r>
        </a:p>
      </dsp:txBody>
      <dsp:txXfrm rot="-5400000">
        <a:off x="1138972" y="1088953"/>
        <a:ext cx="5256596" cy="756165"/>
      </dsp:txXfrm>
    </dsp:sp>
    <dsp:sp modelId="{C04276DC-EE64-470A-B8BC-09067B8045FA}">
      <dsp:nvSpPr>
        <dsp:cNvPr id="0" name=""/>
        <dsp:cNvSpPr/>
      </dsp:nvSpPr>
      <dsp:spPr>
        <a:xfrm>
          <a:off x="0" y="994431"/>
          <a:ext cx="1138856" cy="945206"/>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a:t>2</a:t>
          </a:r>
        </a:p>
      </dsp:txBody>
      <dsp:txXfrm>
        <a:off x="46141" y="1040572"/>
        <a:ext cx="1046574" cy="852924"/>
      </dsp:txXfrm>
    </dsp:sp>
    <dsp:sp modelId="{C7C3E6FD-D83F-4BDA-907E-B5EE041DA931}">
      <dsp:nvSpPr>
        <dsp:cNvPr id="0" name=""/>
        <dsp:cNvSpPr/>
      </dsp:nvSpPr>
      <dsp:spPr>
        <a:xfrm rot="5400000">
          <a:off x="3389187" y="-168796"/>
          <a:ext cx="756165" cy="5256596"/>
        </a:xfrm>
        <a:prstGeom prst="rect">
          <a:avLst/>
        </a:prstGeom>
        <a:solidFill>
          <a:schemeClr val="accent3">
            <a:tint val="40000"/>
            <a:alpha val="90000"/>
            <a:hueOff val="7144567"/>
            <a:satOff val="-9195"/>
            <a:lumOff val="-717"/>
            <a:alphaOff val="0"/>
          </a:schemeClr>
        </a:solidFill>
        <a:ln w="9525" cap="flat" cmpd="sng" algn="ctr">
          <a:solidFill>
            <a:schemeClr val="accent3">
              <a:tint val="40000"/>
              <a:alpha val="90000"/>
              <a:hueOff val="7144567"/>
              <a:satOff val="-9195"/>
              <a:lumOff val="-7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Unaware of educational objectives upon applying</a:t>
          </a:r>
        </a:p>
      </dsp:txBody>
      <dsp:txXfrm rot="-5400000">
        <a:off x="1138972" y="2081419"/>
        <a:ext cx="5256596" cy="756165"/>
      </dsp:txXfrm>
    </dsp:sp>
    <dsp:sp modelId="{F5034101-5B7D-4FE7-B47A-5A48CF39606B}">
      <dsp:nvSpPr>
        <dsp:cNvPr id="0" name=""/>
        <dsp:cNvSpPr/>
      </dsp:nvSpPr>
      <dsp:spPr>
        <a:xfrm>
          <a:off x="115" y="1986898"/>
          <a:ext cx="1138856" cy="945206"/>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a:t>3</a:t>
          </a:r>
        </a:p>
      </dsp:txBody>
      <dsp:txXfrm>
        <a:off x="46256" y="2033039"/>
        <a:ext cx="1046574" cy="852924"/>
      </dsp:txXfrm>
    </dsp:sp>
    <dsp:sp modelId="{E8A346F1-76D7-40DF-88F0-50C5CD6196D2}">
      <dsp:nvSpPr>
        <dsp:cNvPr id="0" name=""/>
        <dsp:cNvSpPr/>
      </dsp:nvSpPr>
      <dsp:spPr>
        <a:xfrm rot="5400000">
          <a:off x="3373115" y="813413"/>
          <a:ext cx="756165" cy="5277109"/>
        </a:xfrm>
        <a:prstGeom prst="round2Same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Counselor ratios of 800:1 &amp; more than 1800:1 </a:t>
          </a:r>
        </a:p>
      </dsp:txBody>
      <dsp:txXfrm rot="-5400000">
        <a:off x="1112644" y="3110798"/>
        <a:ext cx="5240196" cy="682339"/>
      </dsp:txXfrm>
    </dsp:sp>
    <dsp:sp modelId="{6EAA8D90-4DFD-416B-99CC-B40B91DEC0A0}">
      <dsp:nvSpPr>
        <dsp:cNvPr id="0" name=""/>
        <dsp:cNvSpPr/>
      </dsp:nvSpPr>
      <dsp:spPr>
        <a:xfrm>
          <a:off x="115" y="2979365"/>
          <a:ext cx="1112528" cy="94520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a:effectLst>
                <a:outerShdw blurRad="38100" dist="38100" dir="2700000" algn="tl">
                  <a:srgbClr val="000000">
                    <a:alpha val="43137"/>
                  </a:srgbClr>
                </a:outerShdw>
              </a:effectLst>
            </a:rPr>
            <a:t>4</a:t>
          </a:r>
        </a:p>
      </dsp:txBody>
      <dsp:txXfrm>
        <a:off x="46256" y="3025506"/>
        <a:ext cx="1020246" cy="852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34953-7FF8-8149-B9DD-5A2C2F3B2489}">
      <dsp:nvSpPr>
        <dsp:cNvPr id="0" name=""/>
        <dsp:cNvSpPr/>
      </dsp:nvSpPr>
      <dsp:spPr>
        <a:xfrm>
          <a:off x="1643873" y="105467"/>
          <a:ext cx="4880981" cy="2622858"/>
        </a:xfrm>
        <a:prstGeom prst="ellipse">
          <a:avLst/>
        </a:prstGeom>
        <a:solidFill>
          <a:schemeClr val="accent1">
            <a:shade val="80000"/>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i="0" kern="1200" dirty="0" smtClean="0">
              <a:solidFill>
                <a:schemeClr val="bg1"/>
              </a:solidFill>
            </a:rPr>
            <a:t>K-12/Adult Ed </a:t>
          </a:r>
          <a:r>
            <a:rPr lang="en-US" sz="2400" b="1" i="0" kern="1200" dirty="0" smtClean="0">
              <a:solidFill>
                <a:srgbClr val="FFFFFF"/>
              </a:solidFill>
            </a:rPr>
            <a:t>to </a:t>
          </a:r>
          <a:r>
            <a:rPr lang="en-US" sz="2400" b="1" i="0" kern="1200" dirty="0">
              <a:solidFill>
                <a:srgbClr val="FFFFFF"/>
              </a:solidFill>
            </a:rPr>
            <a:t>Career </a:t>
          </a:r>
        </a:p>
        <a:p>
          <a:pPr lvl="0" algn="ctr" defTabSz="1066800">
            <a:lnSpc>
              <a:spcPct val="90000"/>
            </a:lnSpc>
            <a:spcBef>
              <a:spcPct val="0"/>
            </a:spcBef>
            <a:spcAft>
              <a:spcPct val="35000"/>
            </a:spcAft>
          </a:pPr>
          <a:r>
            <a:rPr lang="en-US" sz="2400" b="1" i="0" kern="1200" dirty="0">
              <a:solidFill>
                <a:srgbClr val="FFFFFF"/>
              </a:solidFill>
            </a:rPr>
            <a:t>Stackable Credentials</a:t>
          </a:r>
        </a:p>
      </dsp:txBody>
      <dsp:txXfrm>
        <a:off x="2207063" y="458544"/>
        <a:ext cx="3754601" cy="832253"/>
      </dsp:txXfrm>
    </dsp:sp>
    <dsp:sp modelId="{691940D7-39DE-934F-A211-09F8EFBFA7B3}">
      <dsp:nvSpPr>
        <dsp:cNvPr id="0" name=""/>
        <dsp:cNvSpPr/>
      </dsp:nvSpPr>
      <dsp:spPr>
        <a:xfrm>
          <a:off x="3319588" y="1234575"/>
          <a:ext cx="4880981" cy="2622858"/>
        </a:xfrm>
        <a:prstGeom prst="ellipse">
          <a:avLst/>
        </a:prstGeom>
        <a:solidFill>
          <a:schemeClr val="accent1">
            <a:shade val="80000"/>
            <a:alpha val="50000"/>
            <a:hueOff val="102082"/>
            <a:satOff val="-1464"/>
            <a:lumOff val="853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i="0" kern="1200" dirty="0">
              <a:solidFill>
                <a:srgbClr val="FFFFFF"/>
              </a:solidFill>
            </a:rPr>
            <a:t>Experiential Learning</a:t>
          </a:r>
        </a:p>
      </dsp:txBody>
      <dsp:txXfrm>
        <a:off x="5947809" y="1537212"/>
        <a:ext cx="1877300" cy="2017583"/>
      </dsp:txXfrm>
    </dsp:sp>
    <dsp:sp modelId="{599C4B66-CAB0-2241-9410-5377F09D8ADD}">
      <dsp:nvSpPr>
        <dsp:cNvPr id="0" name=""/>
        <dsp:cNvSpPr/>
      </dsp:nvSpPr>
      <dsp:spPr>
        <a:xfrm>
          <a:off x="1643899" y="2193328"/>
          <a:ext cx="4880981" cy="2622858"/>
        </a:xfrm>
        <a:prstGeom prst="ellipse">
          <a:avLst/>
        </a:prstGeom>
        <a:solidFill>
          <a:schemeClr val="accent1">
            <a:shade val="80000"/>
            <a:alpha val="50000"/>
            <a:hueOff val="204164"/>
            <a:satOff val="-2928"/>
            <a:lumOff val="17077"/>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i="0" kern="1200" dirty="0">
              <a:solidFill>
                <a:srgbClr val="FFFFFF"/>
              </a:solidFill>
            </a:rPr>
            <a:t>Industry Engagement</a:t>
          </a:r>
        </a:p>
      </dsp:txBody>
      <dsp:txXfrm>
        <a:off x="2207089" y="3630856"/>
        <a:ext cx="3754601" cy="832253"/>
      </dsp:txXfrm>
    </dsp:sp>
    <dsp:sp modelId="{EBAB33A3-C337-AE41-A3DE-44BED92319CD}">
      <dsp:nvSpPr>
        <dsp:cNvPr id="0" name=""/>
        <dsp:cNvSpPr/>
      </dsp:nvSpPr>
      <dsp:spPr>
        <a:xfrm>
          <a:off x="0" y="1234575"/>
          <a:ext cx="4880981" cy="2622858"/>
        </a:xfrm>
        <a:prstGeom prst="ellipse">
          <a:avLst/>
        </a:prstGeom>
        <a:solidFill>
          <a:schemeClr val="accent1">
            <a:shade val="80000"/>
            <a:alpha val="50000"/>
            <a:hueOff val="306246"/>
            <a:satOff val="-4392"/>
            <a:lumOff val="25615"/>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i="0" kern="1200" dirty="0">
              <a:solidFill>
                <a:srgbClr val="FFFFFF"/>
              </a:solidFill>
            </a:rPr>
            <a:t>Data Informed Decisions</a:t>
          </a:r>
        </a:p>
      </dsp:txBody>
      <dsp:txXfrm>
        <a:off x="375460" y="1537212"/>
        <a:ext cx="1877300" cy="20175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8FF31-4606-4BA4-BE96-B1B56583DA9A}" type="datetimeFigureOut">
              <a:rPr lang="en-US" smtClean="0"/>
              <a:t>5/8/2017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66249-17FB-471F-9EEA-BA022FD7E452}" type="slidenum">
              <a:rPr lang="en-US" smtClean="0"/>
              <a:t>‹#›</a:t>
            </a:fld>
            <a:endParaRPr lang="en-US"/>
          </a:p>
        </p:txBody>
      </p:sp>
    </p:spTree>
    <p:extLst>
      <p:ext uri="{BB962C8B-B14F-4D97-AF65-F5344CB8AC3E}">
        <p14:creationId xmlns:p14="http://schemas.microsoft.com/office/powerpoint/2010/main" val="163365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1</a:t>
            </a:fld>
            <a:endParaRPr lang="en-US"/>
          </a:p>
        </p:txBody>
      </p:sp>
    </p:spTree>
    <p:extLst>
      <p:ext uri="{BB962C8B-B14F-4D97-AF65-F5344CB8AC3E}">
        <p14:creationId xmlns:p14="http://schemas.microsoft.com/office/powerpoint/2010/main" val="306988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(LP)So the</a:t>
            </a:r>
            <a:r>
              <a:rPr lang="en-US" sz="1100" baseline="0" dirty="0" smtClean="0"/>
              <a:t> first SWP Recommendation sought to address Student Success for CTE learners.  Specifically, “Broaden and enhance career exploration and planning, work-based learning opportunities, and other supports for students.”</a:t>
            </a:r>
            <a:endParaRPr lang="en-US" sz="1100" dirty="0"/>
          </a:p>
        </p:txBody>
      </p:sp>
      <p:sp>
        <p:nvSpPr>
          <p:cNvPr id="4" name="Slide Number Placeholder 3"/>
          <p:cNvSpPr>
            <a:spLocks noGrp="1"/>
          </p:cNvSpPr>
          <p:nvPr>
            <p:ph type="sldNum" sz="quarter" idx="10"/>
          </p:nvPr>
        </p:nvSpPr>
        <p:spPr/>
        <p:txBody>
          <a:bodyPr/>
          <a:lstStyle/>
          <a:p>
            <a:fld id="{36466249-17FB-471F-9EEA-BA022FD7E452}" type="slidenum">
              <a:rPr lang="en-US" smtClean="0"/>
              <a:t>12</a:t>
            </a:fld>
            <a:endParaRPr lang="en-US"/>
          </a:p>
        </p:txBody>
      </p:sp>
    </p:spTree>
    <p:extLst>
      <p:ext uri="{BB962C8B-B14F-4D97-AF65-F5344CB8AC3E}">
        <p14:creationId xmlns:p14="http://schemas.microsoft.com/office/powerpoint/2010/main" val="1151674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(LP)</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13</a:t>
            </a:fld>
            <a:endParaRPr lang="en-US"/>
          </a:p>
        </p:txBody>
      </p:sp>
    </p:spTree>
    <p:extLst>
      <p:ext uri="{BB962C8B-B14F-4D97-AF65-F5344CB8AC3E}">
        <p14:creationId xmlns:p14="http://schemas.microsoft.com/office/powerpoint/2010/main" val="2698524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777239" y="4777558"/>
            <a:ext cx="6217560" cy="4525920"/>
          </a:xfrm>
          <a:prstGeom prst="rect">
            <a:avLst/>
          </a:prstGeom>
        </p:spPr>
        <p:txBody>
          <a:bodyPr lIns="91425" tIns="91425" rIns="91425" bIns="91425" anchor="t" anchorCtr="0">
            <a:noAutofit/>
          </a:bodyPr>
          <a:lstStyle/>
          <a:p>
            <a:pPr lvl="0">
              <a:spcBef>
                <a:spcPts val="0"/>
              </a:spcBef>
              <a:buNone/>
            </a:pPr>
            <a:r>
              <a:rPr lang="en-US" dirty="0" smtClean="0"/>
              <a:t>LP</a:t>
            </a:r>
            <a:endParaRPr dirty="0"/>
          </a:p>
        </p:txBody>
      </p:sp>
      <p:sp>
        <p:nvSpPr>
          <p:cNvPr id="253" name="Shape 253"/>
          <p:cNvSpPr>
            <a:spLocks noGrp="1" noRot="1" noChangeAspect="1"/>
          </p:cNvSpPr>
          <p:nvPr>
            <p:ph type="sldImg" idx="2"/>
          </p:nvPr>
        </p:nvSpPr>
        <p:spPr>
          <a:xfrm>
            <a:off x="533400" y="763588"/>
            <a:ext cx="6705600" cy="3771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4688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LaTanya</a:t>
            </a:r>
            <a:r>
              <a:rPr lang="en-US" dirty="0" smtClean="0"/>
              <a:t>) To develop a bit more of an in-depth perspective of how students</a:t>
            </a:r>
            <a:r>
              <a:rPr lang="en-US" baseline="0" dirty="0" smtClean="0"/>
              <a:t> are benefitting from the workforce system and the community college, take a look at this video.</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15</a:t>
            </a:fld>
            <a:endParaRPr lang="en-US"/>
          </a:p>
        </p:txBody>
      </p:sp>
    </p:spTree>
    <p:extLst>
      <p:ext uri="{BB962C8B-B14F-4D97-AF65-F5344CB8AC3E}">
        <p14:creationId xmlns:p14="http://schemas.microsoft.com/office/powerpoint/2010/main" val="937810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LaTanya</a:t>
            </a:r>
            <a:r>
              <a:rPr lang="en-US" dirty="0" smtClean="0"/>
              <a:t>, if you’re interested</a:t>
            </a:r>
            <a:r>
              <a:rPr lang="en-US" baseline="0" dirty="0" smtClean="0"/>
              <a:t> I’d like for you to lead an icebreaker with the audience.  These questions/statements are part of an online mural project that builds on the stories of community college students.  We can have each table turn to a colleague and answer three of these questions with someone else.</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16</a:t>
            </a:fld>
            <a:endParaRPr lang="en-US"/>
          </a:p>
        </p:txBody>
      </p:sp>
    </p:spTree>
    <p:extLst>
      <p:ext uri="{BB962C8B-B14F-4D97-AF65-F5344CB8AC3E}">
        <p14:creationId xmlns:p14="http://schemas.microsoft.com/office/powerpoint/2010/main" val="3808893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LW</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17</a:t>
            </a:fld>
            <a:endParaRPr lang="en-US"/>
          </a:p>
        </p:txBody>
      </p:sp>
    </p:spTree>
    <p:extLst>
      <p:ext uri="{BB962C8B-B14F-4D97-AF65-F5344CB8AC3E}">
        <p14:creationId xmlns:p14="http://schemas.microsoft.com/office/powerpoint/2010/main" val="4033333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(LW)The</a:t>
            </a:r>
            <a:r>
              <a:rPr lang="en-US" baseline="0" dirty="0" smtClean="0"/>
              <a:t> CCC does not have job placement at the core of its mission.  However, its vital that we identify how to execute this service systemically, as we face competition from all fronts with their own version of training options.  How do we use the AJCC’s for the benefit of our shared outcomes and metrics?</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18</a:t>
            </a:fld>
            <a:endParaRPr lang="en-US"/>
          </a:p>
        </p:txBody>
      </p:sp>
    </p:spTree>
    <p:extLst>
      <p:ext uri="{BB962C8B-B14F-4D97-AF65-F5344CB8AC3E}">
        <p14:creationId xmlns:p14="http://schemas.microsoft.com/office/powerpoint/2010/main" val="4191640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(LP)</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19</a:t>
            </a:fld>
            <a:endParaRPr lang="en-US"/>
          </a:p>
        </p:txBody>
      </p:sp>
    </p:spTree>
    <p:extLst>
      <p:ext uri="{BB962C8B-B14F-4D97-AF65-F5344CB8AC3E}">
        <p14:creationId xmlns:p14="http://schemas.microsoft.com/office/powerpoint/2010/main" val="3080727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(LP)</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20</a:t>
            </a:fld>
            <a:endParaRPr lang="en-US"/>
          </a:p>
        </p:txBody>
      </p:sp>
    </p:spTree>
    <p:extLst>
      <p:ext uri="{BB962C8B-B14F-4D97-AF65-F5344CB8AC3E}">
        <p14:creationId xmlns:p14="http://schemas.microsoft.com/office/powerpoint/2010/main" val="49572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(LW)</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21</a:t>
            </a:fld>
            <a:endParaRPr lang="en-US"/>
          </a:p>
        </p:txBody>
      </p:sp>
    </p:spTree>
    <p:extLst>
      <p:ext uri="{BB962C8B-B14F-4D97-AF65-F5344CB8AC3E}">
        <p14:creationId xmlns:p14="http://schemas.microsoft.com/office/powerpoint/2010/main" val="400634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normAutofit/>
          </a:bodyPr>
          <a:lstStyle/>
          <a:p>
            <a:pPr marL="216000" marR="0" indent="-216000" defTabSz="914400" rtl="0" eaLnBrk="1" fontAlgn="auto" latinLnBrk="0" hangingPunct="0">
              <a:lnSpc>
                <a:spcPct val="100000"/>
              </a:lnSpc>
              <a:spcBef>
                <a:spcPts val="0"/>
              </a:spcBef>
              <a:spcAft>
                <a:spcPts val="0"/>
              </a:spcAft>
              <a:buClrTx/>
              <a:buSzTx/>
              <a:buFontTx/>
              <a:buNone/>
              <a:tabLst/>
              <a:defRPr/>
            </a:pPr>
            <a:r>
              <a:rPr lang="en-US" sz="1000" dirty="0"/>
              <a:t>The Student Success Act Speaks Through the CCC System Strategic Plan (Updated 2013</a:t>
            </a:r>
            <a:r>
              <a:rPr lang="en-US" sz="1000" dirty="0" smtClean="0"/>
              <a:t>). It was determined</a:t>
            </a:r>
            <a:r>
              <a:rPr lang="en-US" sz="1000" baseline="0" dirty="0" smtClean="0"/>
              <a:t> that our system would definitively take steps to overcome the challenges plaguing our colleges by focusing on these strategies.  Look familiar, we can probably place an acronym next to each of these system strategies (BSILC, CAI, AB288, C-ID/CSU or IGETC Cert. of Achievement, etc.)</a:t>
            </a:r>
            <a:endParaRPr lang="en-US" sz="1000" dirty="0"/>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3</a:t>
            </a:fld>
            <a:endParaRPr>
              <a:solidFill>
                <a:prstClr val="black"/>
              </a:solidFill>
            </a:endParaRPr>
          </a:p>
        </p:txBody>
      </p:sp>
    </p:spTree>
    <p:extLst>
      <p:ext uri="{BB962C8B-B14F-4D97-AF65-F5344CB8AC3E}">
        <p14:creationId xmlns:p14="http://schemas.microsoft.com/office/powerpoint/2010/main" val="2598684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(LP)</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22</a:t>
            </a:fld>
            <a:endParaRPr lang="en-US"/>
          </a:p>
        </p:txBody>
      </p:sp>
    </p:spTree>
    <p:extLst>
      <p:ext uri="{BB962C8B-B14F-4D97-AF65-F5344CB8AC3E}">
        <p14:creationId xmlns:p14="http://schemas.microsoft.com/office/powerpoint/2010/main" val="2151654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r>
              <a:rPr lang="en-US" baseline="0" dirty="0" smtClean="0"/>
              <a:t>(LW)3A</a:t>
            </a:r>
            <a:r>
              <a:rPr lang="en-US" baseline="0" dirty="0"/>
              <a:t>. Most of the diagnostic assessments that potential students take prior to entry are seeking to identify English, math, and reading skill levels, but don’t typically address college success behaviors.  Nor do they account for a students potential for employability, which business and industry is clamoring after with the soft-skills conversation.</a:t>
            </a:r>
          </a:p>
          <a:p>
            <a:r>
              <a:rPr lang="en-US" baseline="0" dirty="0"/>
              <a:t>3B.  Our fundamental challenge is that we are asking adolescents to engage in a process that requires them to ‘model being mature adults’</a:t>
            </a:r>
          </a:p>
          <a:p>
            <a:r>
              <a:rPr lang="en-US" baseline="0" dirty="0"/>
              <a:t>***Therefore, our system is providing tools and community colleges must select the most appropriate strategies to help learners engage in decision-making that will help them achieve their life and educational goals.</a:t>
            </a:r>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rPr>
              <a:pPr/>
              <a:t>23</a:t>
            </a:fld>
            <a:endParaRPr>
              <a:solidFill>
                <a:prstClr val="black"/>
              </a:solidFill>
            </a:endParaRPr>
          </a:p>
        </p:txBody>
      </p:sp>
    </p:spTree>
    <p:extLst>
      <p:ext uri="{BB962C8B-B14F-4D97-AF65-F5344CB8AC3E}">
        <p14:creationId xmlns:p14="http://schemas.microsoft.com/office/powerpoint/2010/main" val="2625963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en-US" sz="1200" dirty="0" smtClean="0"/>
              <a:t>LW</a:t>
            </a:r>
            <a:endParaRPr lang="en-US" sz="1200" dirty="0"/>
          </a:p>
        </p:txBody>
      </p:sp>
      <p:sp>
        <p:nvSpPr>
          <p:cNvPr id="5" name="Slide Image Placeholder 4"/>
          <p:cNvSpPr>
            <a:spLocks noGrp="1" noRot="1" noChangeAspect="1"/>
          </p:cNvSpPr>
          <p:nvPr>
            <p:ph type="sldImg"/>
          </p:nvPr>
        </p:nvSpPr>
        <p:spPr>
          <a:xfrm>
            <a:off x="15875" y="503238"/>
            <a:ext cx="4191000" cy="2359025"/>
          </a:xfrm>
        </p:spPr>
      </p:sp>
    </p:spTree>
    <p:extLst>
      <p:ext uri="{BB962C8B-B14F-4D97-AF65-F5344CB8AC3E}">
        <p14:creationId xmlns:p14="http://schemas.microsoft.com/office/powerpoint/2010/main" val="1899056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LP</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27140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pPr marL="0" indent="0" algn="l">
              <a:lnSpc>
                <a:spcPct val="150000"/>
              </a:lnSpc>
              <a:buFont typeface="Arial"/>
              <a:buNone/>
            </a:pPr>
            <a:r>
              <a:rPr lang="en-US" sz="1200" b="1" dirty="0" smtClean="0">
                <a:solidFill>
                  <a:schemeClr val="tx1">
                    <a:lumMod val="75000"/>
                    <a:lumOff val="25000"/>
                  </a:schemeClr>
                </a:solidFill>
              </a:rPr>
              <a:t>(LW)</a:t>
            </a:r>
            <a:r>
              <a:rPr lang="en-US" sz="1200" b="1" baseline="0" dirty="0" smtClean="0">
                <a:solidFill>
                  <a:schemeClr val="tx1">
                    <a:lumMod val="75000"/>
                    <a:lumOff val="25000"/>
                  </a:schemeClr>
                </a:solidFill>
              </a:rPr>
              <a:t>    </a:t>
            </a:r>
            <a:r>
              <a:rPr lang="en-US" sz="1200" b="1" dirty="0" smtClean="0">
                <a:solidFill>
                  <a:schemeClr val="tx1">
                    <a:lumMod val="75000"/>
                    <a:lumOff val="25000"/>
                  </a:schemeClr>
                </a:solidFill>
              </a:rPr>
              <a:t>Four </a:t>
            </a:r>
            <a:r>
              <a:rPr lang="en-US" sz="1200" b="1" dirty="0">
                <a:solidFill>
                  <a:schemeClr val="tx1">
                    <a:lumMod val="75000"/>
                    <a:lumOff val="25000"/>
                  </a:schemeClr>
                </a:solidFill>
              </a:rPr>
              <a:t>key components of Career Pathway</a:t>
            </a:r>
          </a:p>
          <a:p>
            <a:pPr marL="457200" indent="-457200" algn="l">
              <a:lnSpc>
                <a:spcPct val="150000"/>
              </a:lnSpc>
              <a:buFont typeface="Arial"/>
              <a:buChar char="•"/>
            </a:pPr>
            <a:r>
              <a:rPr lang="en-US" sz="1200" b="1" dirty="0">
                <a:solidFill>
                  <a:schemeClr val="tx1">
                    <a:lumMod val="75000"/>
                    <a:lumOff val="25000"/>
                  </a:schemeClr>
                </a:solidFill>
              </a:rPr>
              <a:t>Data gathered within each component</a:t>
            </a:r>
          </a:p>
          <a:p>
            <a:pPr marL="457200" indent="-457200" algn="l">
              <a:lnSpc>
                <a:spcPct val="150000"/>
              </a:lnSpc>
              <a:buFont typeface="Arial"/>
              <a:buChar char="•"/>
            </a:pPr>
            <a:r>
              <a:rPr lang="en-US" sz="1200" b="1" dirty="0">
                <a:solidFill>
                  <a:schemeClr val="tx1">
                    <a:lumMod val="75000"/>
                    <a:lumOff val="25000"/>
                  </a:schemeClr>
                </a:solidFill>
              </a:rPr>
              <a:t>Valuable data from the connection</a:t>
            </a:r>
            <a:r>
              <a:rPr lang="en-US" sz="1200" b="1" baseline="0" dirty="0">
                <a:solidFill>
                  <a:schemeClr val="tx1">
                    <a:lumMod val="75000"/>
                    <a:lumOff val="25000"/>
                  </a:schemeClr>
                </a:solidFill>
              </a:rPr>
              <a:t> or overlap between the </a:t>
            </a:r>
            <a:r>
              <a:rPr lang="en-US" sz="1200" b="1" baseline="0" dirty="0" smtClean="0">
                <a:solidFill>
                  <a:schemeClr val="tx1">
                    <a:lumMod val="75000"/>
                    <a:lumOff val="25000"/>
                  </a:schemeClr>
                </a:solidFill>
              </a:rPr>
              <a:t>elements</a:t>
            </a:r>
            <a:endParaRPr lang="en-US" sz="1200" b="1" dirty="0">
              <a:solidFill>
                <a:schemeClr val="tx1">
                  <a:lumMod val="75000"/>
                  <a:lumOff val="25000"/>
                </a:schemeClr>
              </a:solidFill>
            </a:endParaRPr>
          </a:p>
          <a:p>
            <a:pPr marL="457200" indent="-457200" algn="l">
              <a:lnSpc>
                <a:spcPct val="150000"/>
              </a:lnSpc>
              <a:buFont typeface="Arial"/>
              <a:buChar char="•"/>
            </a:pPr>
            <a:r>
              <a:rPr lang="en-US" sz="1200" b="1" dirty="0">
                <a:solidFill>
                  <a:schemeClr val="tx1">
                    <a:lumMod val="75000"/>
                    <a:lumOff val="25000"/>
                  </a:schemeClr>
                </a:solidFill>
              </a:rPr>
              <a:t>K-12 to Career Structured Programs of Study </a:t>
            </a:r>
            <a:r>
              <a:rPr lang="en-US" sz="1200" dirty="0">
                <a:solidFill>
                  <a:schemeClr val="tx1">
                    <a:lumMod val="75000"/>
                    <a:lumOff val="25000"/>
                  </a:schemeClr>
                </a:solidFill>
              </a:rPr>
              <a:t>Leading to Industry Recognized Credentials and Gainful Employment</a:t>
            </a:r>
          </a:p>
          <a:p>
            <a:pPr marL="457200" indent="-457200" algn="l">
              <a:lnSpc>
                <a:spcPct val="150000"/>
              </a:lnSpc>
              <a:buFont typeface="Arial"/>
              <a:buChar char="•"/>
            </a:pPr>
            <a:r>
              <a:rPr lang="en-US" sz="1200" b="1" dirty="0">
                <a:solidFill>
                  <a:schemeClr val="tx1">
                    <a:lumMod val="75000"/>
                    <a:lumOff val="25000"/>
                  </a:schemeClr>
                </a:solidFill>
              </a:rPr>
              <a:t>Experiential Learning </a:t>
            </a:r>
            <a:r>
              <a:rPr lang="en-US" sz="1200" dirty="0">
                <a:solidFill>
                  <a:schemeClr val="tx1">
                    <a:lumMod val="75000"/>
                    <a:lumOff val="25000"/>
                  </a:schemeClr>
                </a:solidFill>
              </a:rPr>
              <a:t>through Contextualized Teaching and Learning (CTL) and Work Based Learning Experience (WBL)</a:t>
            </a:r>
          </a:p>
          <a:p>
            <a:pPr marL="457200" indent="-457200" algn="l">
              <a:lnSpc>
                <a:spcPct val="150000"/>
              </a:lnSpc>
              <a:buFont typeface="Arial"/>
              <a:buChar char="•"/>
            </a:pPr>
            <a:r>
              <a:rPr lang="en-US" sz="1200" b="1" dirty="0">
                <a:solidFill>
                  <a:schemeClr val="tx1">
                    <a:lumMod val="75000"/>
                    <a:lumOff val="25000"/>
                  </a:schemeClr>
                </a:solidFill>
              </a:rPr>
              <a:t>Industry and Public Engagement </a:t>
            </a:r>
            <a:r>
              <a:rPr lang="en-US" sz="1200" dirty="0">
                <a:solidFill>
                  <a:schemeClr val="tx1">
                    <a:lumMod val="75000"/>
                    <a:lumOff val="25000"/>
                  </a:schemeClr>
                </a:solidFill>
              </a:rPr>
              <a:t>through Advisory Committees, Credentialing and Partnerships</a:t>
            </a:r>
          </a:p>
          <a:p>
            <a:pPr marL="457200" indent="-457200" algn="l">
              <a:lnSpc>
                <a:spcPct val="150000"/>
              </a:lnSpc>
              <a:buFont typeface="Arial"/>
              <a:buChar char="•"/>
            </a:pPr>
            <a:r>
              <a:rPr lang="en-US" sz="1200" b="1" dirty="0">
                <a:solidFill>
                  <a:schemeClr val="tx1">
                    <a:lumMod val="75000"/>
                    <a:lumOff val="25000"/>
                  </a:schemeClr>
                </a:solidFill>
              </a:rPr>
              <a:t>Data Informed Decisions </a:t>
            </a:r>
            <a:r>
              <a:rPr lang="en-US" sz="1200" dirty="0">
                <a:solidFill>
                  <a:schemeClr val="tx1">
                    <a:lumMod val="75000"/>
                    <a:lumOff val="25000"/>
                  </a:schemeClr>
                </a:solidFill>
              </a:rPr>
              <a:t>through real time student success, labor market, program performance and cost information</a:t>
            </a:r>
          </a:p>
          <a:p>
            <a:endParaRPr lang="en-US" dirty="0"/>
          </a:p>
        </p:txBody>
      </p:sp>
      <p:sp>
        <p:nvSpPr>
          <p:cNvPr id="4" name="Slide Number Placeholder 3"/>
          <p:cNvSpPr>
            <a:spLocks noGrp="1"/>
          </p:cNvSpPr>
          <p:nvPr>
            <p:ph type="sldNum" sz="quarter" idx="10"/>
          </p:nvPr>
        </p:nvSpPr>
        <p:spPr/>
        <p:txBody>
          <a:bodyPr/>
          <a:lstStyle/>
          <a:p>
            <a:fld id="{B5DCFAB9-BB60-7144-BF78-D3DDF957A934}" type="slidenum">
              <a:rPr smtClean="0">
                <a:solidFill>
                  <a:prstClr val="black"/>
                </a:solidFill>
              </a:rPr>
              <a:pPr/>
              <a:t>26</a:t>
            </a:fld>
            <a:endParaRPr dirty="0">
              <a:solidFill>
                <a:prstClr val="black"/>
              </a:solidFill>
            </a:endParaRPr>
          </a:p>
        </p:txBody>
      </p:sp>
    </p:spTree>
    <p:extLst>
      <p:ext uri="{BB962C8B-B14F-4D97-AF65-F5344CB8AC3E}">
        <p14:creationId xmlns:p14="http://schemas.microsoft.com/office/powerpoint/2010/main" val="2830245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771525"/>
            <a:ext cx="6769100" cy="3808413"/>
          </a:xfrm>
        </p:spPr>
      </p:sp>
      <p:sp>
        <p:nvSpPr>
          <p:cNvPr id="3" name="Notes Placeholder 2"/>
          <p:cNvSpPr>
            <a:spLocks noGrp="1"/>
          </p:cNvSpPr>
          <p:nvPr>
            <p:ph type="body" idx="1"/>
          </p:nvPr>
        </p:nvSpPr>
        <p:spPr/>
        <p:txBody>
          <a:bodyPr/>
          <a:lstStyle/>
          <a:p>
            <a:r>
              <a:rPr lang="en-US" dirty="0" smtClean="0"/>
              <a:t>LW</a:t>
            </a:r>
            <a:endParaRPr lang="en-US" dirty="0"/>
          </a:p>
        </p:txBody>
      </p:sp>
      <p:sp>
        <p:nvSpPr>
          <p:cNvPr id="4" name="Slide Number Placeholder 3"/>
          <p:cNvSpPr>
            <a:spLocks noGrp="1"/>
          </p:cNvSpPr>
          <p:nvPr>
            <p:ph type="sldNum" sz="quarter" idx="10"/>
          </p:nvPr>
        </p:nvSpPr>
        <p:spPr/>
        <p:txBody>
          <a:bodyPr/>
          <a:lstStyle/>
          <a:p>
            <a:fld id="{C26562CA-00F0-46B8-BAEE-E4B1E2954F1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927121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162948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LW</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29</a:t>
            </a:fld>
            <a:endParaRPr lang="en-US"/>
          </a:p>
        </p:txBody>
      </p:sp>
    </p:spTree>
    <p:extLst>
      <p:ext uri="{BB962C8B-B14F-4D97-AF65-F5344CB8AC3E}">
        <p14:creationId xmlns:p14="http://schemas.microsoft.com/office/powerpoint/2010/main" val="4063721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LW/LP</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30</a:t>
            </a:fld>
            <a:endParaRPr lang="en-US"/>
          </a:p>
        </p:txBody>
      </p:sp>
    </p:spTree>
    <p:extLst>
      <p:ext uri="{BB962C8B-B14F-4D97-AF65-F5344CB8AC3E}">
        <p14:creationId xmlns:p14="http://schemas.microsoft.com/office/powerpoint/2010/main" val="949406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LW</a:t>
            </a:r>
            <a:endParaRPr lang="en-US" dirty="0"/>
          </a:p>
        </p:txBody>
      </p:sp>
      <p:sp>
        <p:nvSpPr>
          <p:cNvPr id="4" name="Slide Number Placeholder 3"/>
          <p:cNvSpPr>
            <a:spLocks noGrp="1"/>
          </p:cNvSpPr>
          <p:nvPr>
            <p:ph type="sldNum" sz="quarter" idx="10"/>
          </p:nvPr>
        </p:nvSpPr>
        <p:spPr/>
        <p:txBody>
          <a:bodyPr/>
          <a:lstStyle/>
          <a:p>
            <a:fld id="{C26562CA-00F0-46B8-BAEE-E4B1E2954F1F}" type="slidenum">
              <a:rPr smtClean="0">
                <a:solidFill>
                  <a:prstClr val="black"/>
                </a:solidFill>
              </a:rPr>
              <a:pPr/>
              <a:t>31</a:t>
            </a:fld>
            <a:endParaRPr>
              <a:solidFill>
                <a:prstClr val="black"/>
              </a:solidFill>
            </a:endParaRPr>
          </a:p>
        </p:txBody>
      </p:sp>
    </p:spTree>
    <p:extLst>
      <p:ext uri="{BB962C8B-B14F-4D97-AF65-F5344CB8AC3E}">
        <p14:creationId xmlns:p14="http://schemas.microsoft.com/office/powerpoint/2010/main" val="31309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LW</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4</a:t>
            </a:fld>
            <a:endParaRPr lang="en-US"/>
          </a:p>
        </p:txBody>
      </p:sp>
    </p:spTree>
    <p:extLst>
      <p:ext uri="{BB962C8B-B14F-4D97-AF65-F5344CB8AC3E}">
        <p14:creationId xmlns:p14="http://schemas.microsoft.com/office/powerpoint/2010/main" val="781895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LP</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384683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LP</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33</a:t>
            </a:fld>
            <a:endParaRPr lang="en-US"/>
          </a:p>
        </p:txBody>
      </p:sp>
    </p:spTree>
    <p:extLst>
      <p:ext uri="{BB962C8B-B14F-4D97-AF65-F5344CB8AC3E}">
        <p14:creationId xmlns:p14="http://schemas.microsoft.com/office/powerpoint/2010/main" val="1291194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LW</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34</a:t>
            </a:fld>
            <a:endParaRPr lang="en-US"/>
          </a:p>
        </p:txBody>
      </p:sp>
    </p:spTree>
    <p:extLst>
      <p:ext uri="{BB962C8B-B14F-4D97-AF65-F5344CB8AC3E}">
        <p14:creationId xmlns:p14="http://schemas.microsoft.com/office/powerpoint/2010/main" val="118847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LW</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35</a:t>
            </a:fld>
            <a:endParaRPr lang="en-US"/>
          </a:p>
        </p:txBody>
      </p:sp>
    </p:spTree>
    <p:extLst>
      <p:ext uri="{BB962C8B-B14F-4D97-AF65-F5344CB8AC3E}">
        <p14:creationId xmlns:p14="http://schemas.microsoft.com/office/powerpoint/2010/main" val="3050192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LW</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36</a:t>
            </a:fld>
            <a:endParaRPr lang="en-US"/>
          </a:p>
        </p:txBody>
      </p:sp>
    </p:spTree>
    <p:extLst>
      <p:ext uri="{BB962C8B-B14F-4D97-AF65-F5344CB8AC3E}">
        <p14:creationId xmlns:p14="http://schemas.microsoft.com/office/powerpoint/2010/main" val="3840474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2150"/>
            <a:ext cx="6157912" cy="3463925"/>
          </a:xfrm>
        </p:spPr>
      </p:sp>
      <p:sp>
        <p:nvSpPr>
          <p:cNvPr id="3" name="Notes Placeholder 2"/>
          <p:cNvSpPr>
            <a:spLocks noGrp="1"/>
          </p:cNvSpPr>
          <p:nvPr>
            <p:ph type="body" idx="1"/>
          </p:nvPr>
        </p:nvSpPr>
        <p:spPr/>
        <p:txBody>
          <a:bodyPr/>
          <a:lstStyle/>
          <a:p>
            <a:r>
              <a:rPr lang="en-US" dirty="0"/>
              <a:t>- Powered by regional </a:t>
            </a:r>
            <a:r>
              <a:rPr lang="en-US" baseline="0" dirty="0"/>
              <a:t>Salary Surfer data</a:t>
            </a:r>
          </a:p>
          <a:p>
            <a:r>
              <a:rPr lang="en-US" dirty="0"/>
              <a:t>- The goal of the app, funded with a $375,00 grant by the W.K. Kellogg Foundation, is to provide low-income Latino families, specifically in the Inland Empire, with access to information about California Community College education opportunities and awareness of careers that can increase earning potential and provide improved economic prosperity for the entire family.</a:t>
            </a:r>
          </a:p>
          <a:p>
            <a:endParaRPr lang="en-US" dirty="0"/>
          </a:p>
        </p:txBody>
      </p:sp>
      <p:sp>
        <p:nvSpPr>
          <p:cNvPr id="4" name="Slide Number Placeholder 3"/>
          <p:cNvSpPr>
            <a:spLocks noGrp="1"/>
          </p:cNvSpPr>
          <p:nvPr>
            <p:ph type="sldNum" sz="quarter" idx="10"/>
          </p:nvPr>
        </p:nvSpPr>
        <p:spPr/>
        <p:txBody>
          <a:bodyPr/>
          <a:lstStyle/>
          <a:p>
            <a:fld id="{6A63C6A3-76B0-4CCB-B5B9-6E79C342A89E}" type="slidenum">
              <a:rPr smtClean="0">
                <a:solidFill>
                  <a:prstClr val="black"/>
                </a:solidFill>
              </a:rPr>
              <a:pPr/>
              <a:t>37</a:t>
            </a:fld>
            <a:endParaRPr>
              <a:solidFill>
                <a:prstClr val="black"/>
              </a:solidFill>
            </a:endParaRPr>
          </a:p>
        </p:txBody>
      </p:sp>
    </p:spTree>
    <p:extLst>
      <p:ext uri="{BB962C8B-B14F-4D97-AF65-F5344CB8AC3E}">
        <p14:creationId xmlns:p14="http://schemas.microsoft.com/office/powerpoint/2010/main" val="3716356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2245075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448633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LW</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40</a:t>
            </a:fld>
            <a:endParaRPr lang="en-US"/>
          </a:p>
        </p:txBody>
      </p:sp>
    </p:spTree>
    <p:extLst>
      <p:ext uri="{BB962C8B-B14F-4D97-AF65-F5344CB8AC3E}">
        <p14:creationId xmlns:p14="http://schemas.microsoft.com/office/powerpoint/2010/main" val="1044990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LW</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41</a:t>
            </a:fld>
            <a:endParaRPr lang="en-US"/>
          </a:p>
        </p:txBody>
      </p:sp>
    </p:spTree>
    <p:extLst>
      <p:ext uri="{BB962C8B-B14F-4D97-AF65-F5344CB8AC3E}">
        <p14:creationId xmlns:p14="http://schemas.microsoft.com/office/powerpoint/2010/main" val="129140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771525"/>
            <a:ext cx="6769100" cy="3808413"/>
          </a:xfrm>
        </p:spPr>
      </p:sp>
      <p:sp>
        <p:nvSpPr>
          <p:cNvPr id="3" name="Notes Placeholder 2"/>
          <p:cNvSpPr>
            <a:spLocks noGrp="1"/>
          </p:cNvSpPr>
          <p:nvPr>
            <p:ph type="body" idx="1"/>
          </p:nvPr>
        </p:nvSpPr>
        <p:spPr/>
        <p:txBody>
          <a:bodyPr/>
          <a:lstStyle/>
          <a:p>
            <a:r>
              <a:rPr lang="en-US" dirty="0" smtClean="0"/>
              <a:t>So</a:t>
            </a:r>
            <a:r>
              <a:rPr lang="en-US" baseline="0" dirty="0" smtClean="0"/>
              <a:t> we’re calling all pathway guides…because we need what I’m calling a career stratagem! We’ve been losing to many battles on a term to term basis.  We need increased understanding of who our regional partners are and multiple perspectives of how we might outwit the enemies that are plaguing our students.</a:t>
            </a:r>
            <a:endParaRPr lang="en-US" dirty="0"/>
          </a:p>
        </p:txBody>
      </p:sp>
      <p:sp>
        <p:nvSpPr>
          <p:cNvPr id="4" name="Slide Number Placeholder 3"/>
          <p:cNvSpPr>
            <a:spLocks noGrp="1"/>
          </p:cNvSpPr>
          <p:nvPr>
            <p:ph type="sldNum" sz="quarter" idx="10"/>
          </p:nvPr>
        </p:nvSpPr>
        <p:spPr/>
        <p:txBody>
          <a:bodyPr/>
          <a:lstStyle/>
          <a:p>
            <a:fld id="{C26562CA-00F0-46B8-BAEE-E4B1E2954F1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22666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LW</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6232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423863" y="704850"/>
            <a:ext cx="6254750" cy="3519488"/>
          </a:xfrm>
        </p:spPr>
      </p:sp>
      <p:sp>
        <p:nvSpPr>
          <p:cNvPr id="3" name="Rectangle 2"/>
          <p:cNvSpPr>
            <a:spLocks noGrp="1"/>
          </p:cNvSpPr>
          <p:nvPr>
            <p:ph type="body" idx="1"/>
          </p:nvPr>
        </p:nvSpPr>
        <p:spPr/>
        <p:txBody>
          <a:bodyPr/>
          <a:lstStyle>
            <a:extLst/>
          </a:lstStyle>
          <a:p>
            <a:pPr defTabSz="471145">
              <a:defRPr/>
            </a:pPr>
            <a:r>
              <a:rPr lang="en-US" dirty="0" smtClean="0"/>
              <a:t>LW</a:t>
            </a:r>
            <a:endParaRPr lang="en-US" dirty="0"/>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677831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LW</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44</a:t>
            </a:fld>
            <a:endParaRPr lang="en-US"/>
          </a:p>
        </p:txBody>
      </p:sp>
    </p:spTree>
    <p:extLst>
      <p:ext uri="{BB962C8B-B14F-4D97-AF65-F5344CB8AC3E}">
        <p14:creationId xmlns:p14="http://schemas.microsoft.com/office/powerpoint/2010/main" val="173987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Strong Workforce Program is designed to be a collection of tools that prescribe an informed decision maker construct for overcoming local and regional barriers.  However, it is by no means the central character in this story.  We’ll get there in a second.</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5792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r>
              <a:rPr lang="en-US" sz="1100" dirty="0" smtClean="0"/>
              <a:t>For</a:t>
            </a:r>
            <a:r>
              <a:rPr lang="en-US" sz="1100" baseline="0" dirty="0" smtClean="0"/>
              <a:t> you CTE folks in the audience, does it strike you as odd that the requirement for accessing these funds are programs and strategies that consider </a:t>
            </a:r>
            <a:r>
              <a:rPr lang="en-US" sz="1100" b="1" baseline="0" dirty="0" smtClean="0"/>
              <a:t>labor market demand</a:t>
            </a:r>
            <a:r>
              <a:rPr lang="en-US" sz="1100" baseline="0" dirty="0" smtClean="0"/>
              <a:t>.  Of course not, this is how you have always validated your courses and programs.  But I’d like to take you back about 7 years ago to highlight an interesting dynamic.</a:t>
            </a:r>
            <a:endParaRPr lang="en-US" sz="1100" dirty="0"/>
          </a:p>
        </p:txBody>
      </p:sp>
      <p:sp>
        <p:nvSpPr>
          <p:cNvPr id="4" name="Slide Number Placeholder 3"/>
          <p:cNvSpPr>
            <a:spLocks noGrp="1"/>
          </p:cNvSpPr>
          <p:nvPr>
            <p:ph type="sldNum" sz="quarter" idx="10"/>
          </p:nvPr>
        </p:nvSpPr>
        <p:spPr/>
        <p:txBody>
          <a:bodyPr/>
          <a:lstStyle/>
          <a:p>
            <a:fld id="{C26562CA-00F0-46B8-BAEE-E4B1E2954F1F}" type="slidenum">
              <a:rPr smtClean="0">
                <a:solidFill>
                  <a:prstClr val="black"/>
                </a:solidFill>
              </a:rPr>
              <a:pPr/>
              <a:t>8</a:t>
            </a:fld>
            <a:endParaRPr>
              <a:solidFill>
                <a:prstClr val="black"/>
              </a:solidFill>
            </a:endParaRPr>
          </a:p>
        </p:txBody>
      </p:sp>
    </p:spTree>
    <p:extLst>
      <p:ext uri="{BB962C8B-B14F-4D97-AF65-F5344CB8AC3E}">
        <p14:creationId xmlns:p14="http://schemas.microsoft.com/office/powerpoint/2010/main" val="72296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r>
              <a:rPr lang="en-US" sz="1100" dirty="0" smtClean="0"/>
              <a:t>(LW)1. “in</a:t>
            </a:r>
            <a:r>
              <a:rPr lang="en-US" sz="1100" baseline="0" dirty="0" smtClean="0"/>
              <a:t> the context of labor market and economic development needs of the community. </a:t>
            </a:r>
            <a:br>
              <a:rPr lang="en-US" sz="1100" baseline="0" dirty="0" smtClean="0"/>
            </a:br>
            <a:r>
              <a:rPr lang="en-US" sz="1100" dirty="0" smtClean="0"/>
              <a:t>2</a:t>
            </a:r>
            <a:r>
              <a:rPr lang="en-US" sz="1100" dirty="0"/>
              <a:t>. College and Career Readiness</a:t>
            </a:r>
            <a:r>
              <a:rPr lang="en-US" sz="1100" baseline="0" dirty="0"/>
              <a:t> Approach is Skill Attainment through a framework of competency or credential </a:t>
            </a:r>
            <a:r>
              <a:rPr lang="en-US" sz="1100" baseline="0" dirty="0" smtClean="0"/>
              <a:t>acquisition.</a:t>
            </a:r>
            <a:endParaRPr lang="en-US" sz="1100" baseline="0" dirty="0"/>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rPr>
              <a:pPr/>
              <a:t>9</a:t>
            </a:fld>
            <a:endParaRPr dirty="0">
              <a:solidFill>
                <a:prstClr val="black"/>
              </a:solidFill>
            </a:endParaRPr>
          </a:p>
        </p:txBody>
      </p:sp>
    </p:spTree>
    <p:extLst>
      <p:ext uri="{BB962C8B-B14F-4D97-AF65-F5344CB8AC3E}">
        <p14:creationId xmlns:p14="http://schemas.microsoft.com/office/powerpoint/2010/main" val="292533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r>
              <a:rPr lang="en-US" dirty="0" smtClean="0"/>
              <a:t>(LP)The Seymour-Campbell</a:t>
            </a:r>
            <a:r>
              <a:rPr lang="en-US" baseline="0" dirty="0" smtClean="0"/>
              <a:t> Student Success Act of 2012 grew out of the Student Success Task Force Recommendations (REFORM INITIATIVE).</a:t>
            </a:r>
            <a:endParaRPr lang="en-US" dirty="0"/>
          </a:p>
        </p:txBody>
      </p:sp>
      <p:sp>
        <p:nvSpPr>
          <p:cNvPr id="4" name="Slide Number Placeholder 3"/>
          <p:cNvSpPr>
            <a:spLocks noGrp="1"/>
          </p:cNvSpPr>
          <p:nvPr>
            <p:ph type="sldNum" sz="quarter" idx="10"/>
          </p:nvPr>
        </p:nvSpPr>
        <p:spPr/>
        <p:txBody>
          <a:bodyPr/>
          <a:lstStyle/>
          <a:p>
            <a:fld id="{A42DB786-E029-4820-BCC1-DC0B0A86E4B1}" type="slidenum">
              <a:rPr smtClean="0">
                <a:solidFill>
                  <a:prstClr val="black"/>
                </a:solidFill>
              </a:rPr>
              <a:pPr/>
              <a:t>10</a:t>
            </a:fld>
            <a:endParaRPr>
              <a:solidFill>
                <a:prstClr val="black"/>
              </a:solidFill>
            </a:endParaRPr>
          </a:p>
        </p:txBody>
      </p:sp>
    </p:spTree>
    <p:extLst>
      <p:ext uri="{BB962C8B-B14F-4D97-AF65-F5344CB8AC3E}">
        <p14:creationId xmlns:p14="http://schemas.microsoft.com/office/powerpoint/2010/main" val="362475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(LP/LW)In 2014-15</a:t>
            </a:r>
            <a:r>
              <a:rPr lang="en-US" baseline="0" dirty="0" smtClean="0"/>
              <a:t> we transferred 102,987 students to UC, CSU, ISP, and OOS.  Yet, we have over 2.3 million in our system….IN THE CONTEXT OF LABOR MARKET AND ECONOMIC DEVELOPMENT NEEDS OF OUR COMMUNITIES!</a:t>
            </a:r>
            <a:endParaRPr lang="en-US" dirty="0"/>
          </a:p>
        </p:txBody>
      </p:sp>
      <p:sp>
        <p:nvSpPr>
          <p:cNvPr id="4" name="Slide Number Placeholder 3"/>
          <p:cNvSpPr>
            <a:spLocks noGrp="1"/>
          </p:cNvSpPr>
          <p:nvPr>
            <p:ph type="sldNum" sz="quarter" idx="10"/>
          </p:nvPr>
        </p:nvSpPr>
        <p:spPr/>
        <p:txBody>
          <a:bodyPr/>
          <a:lstStyle/>
          <a:p>
            <a:fld id="{36466249-17FB-471F-9EEA-BA022FD7E452}" type="slidenum">
              <a:rPr lang="en-US" smtClean="0"/>
              <a:t>11</a:t>
            </a:fld>
            <a:endParaRPr lang="en-US"/>
          </a:p>
        </p:txBody>
      </p:sp>
    </p:spTree>
    <p:extLst>
      <p:ext uri="{BB962C8B-B14F-4D97-AF65-F5344CB8AC3E}">
        <p14:creationId xmlns:p14="http://schemas.microsoft.com/office/powerpoint/2010/main" val="3607996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5/8/2017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1391DB-56E2-4A80-937E-BE607681059E}" type="datetime1">
              <a:rPr lang="en-US" smtClean="0"/>
              <a:pPr/>
              <a:t>5/8/2017</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3E754169-D108-4600-A611-BF0C071E3475}" type="slidenum">
              <a:rPr/>
              <a:pPr/>
              <a:t>‹#›</a:t>
            </a:fld>
            <a:endParaRPr/>
          </a:p>
        </p:txBody>
      </p:sp>
    </p:spTree>
    <p:extLst>
      <p:ext uri="{BB962C8B-B14F-4D97-AF65-F5344CB8AC3E}">
        <p14:creationId xmlns:p14="http://schemas.microsoft.com/office/powerpoint/2010/main" val="1912250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1391DB-56E2-4A80-937E-BE607681059E}" type="datetime1">
              <a:rPr lang="en-US" smtClean="0"/>
              <a:pPr/>
              <a:t>5/8/2017</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F999E0F8-047A-4B94-93F5-4656B788060B}" type="slidenum">
              <a:rPr/>
              <a:pPr/>
              <a:t>‹#›</a:t>
            </a:fld>
            <a:endParaRPr/>
          </a:p>
        </p:txBody>
      </p:sp>
    </p:spTree>
    <p:extLst>
      <p:ext uri="{BB962C8B-B14F-4D97-AF65-F5344CB8AC3E}">
        <p14:creationId xmlns:p14="http://schemas.microsoft.com/office/powerpoint/2010/main" val="335822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1391DB-56E2-4A80-937E-BE607681059E}" type="datetime1">
              <a:rPr lang="en-US" smtClean="0"/>
              <a:pPr/>
              <a:t>5/8/2017</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455062FE-0A0A-41E8-8274-96FF1C8DDCC6}" type="slidenum">
              <a:rPr/>
              <a:pPr/>
              <a:t>‹#›</a:t>
            </a:fld>
            <a:endParaRPr/>
          </a:p>
        </p:txBody>
      </p:sp>
    </p:spTree>
    <p:extLst>
      <p:ext uri="{BB962C8B-B14F-4D97-AF65-F5344CB8AC3E}">
        <p14:creationId xmlns:p14="http://schemas.microsoft.com/office/powerpoint/2010/main" val="1150055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496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496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1391DB-56E2-4A80-937E-BE607681059E}" type="datetime1">
              <a:rPr lang="en-US" smtClean="0"/>
              <a:pPr/>
              <a:t>5/8/2017</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A3CDBF52-A739-4E66-98D8-532CA9E0484B}" type="slidenum">
              <a:rPr/>
              <a:pPr/>
              <a:t>‹#›</a:t>
            </a:fld>
            <a:endParaRPr/>
          </a:p>
        </p:txBody>
      </p:sp>
    </p:spTree>
    <p:extLst>
      <p:ext uri="{BB962C8B-B14F-4D97-AF65-F5344CB8AC3E}">
        <p14:creationId xmlns:p14="http://schemas.microsoft.com/office/powerpoint/2010/main" val="3938943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1391DB-56E2-4A80-937E-BE607681059E}" type="datetime1">
              <a:rPr lang="en-US" smtClean="0"/>
              <a:pPr/>
              <a:t>5/8/2017</a:t>
            </a:fld>
            <a:endParaRPr/>
          </a:p>
        </p:txBody>
      </p:sp>
      <p:sp>
        <p:nvSpPr>
          <p:cNvPr id="8" name="Footer Placeholder 7"/>
          <p:cNvSpPr>
            <a:spLocks noGrp="1"/>
          </p:cNvSpPr>
          <p:nvPr>
            <p:ph type="ftr" sz="quarter" idx="11"/>
          </p:nvPr>
        </p:nvSpPr>
        <p:spPr/>
        <p:txBody>
          <a:bodyPr/>
          <a:lstStyle/>
          <a:p>
            <a:endParaRPr>
              <a:solidFill>
                <a:prstClr val="black"/>
              </a:solidFill>
            </a:endParaRPr>
          </a:p>
        </p:txBody>
      </p:sp>
      <p:sp>
        <p:nvSpPr>
          <p:cNvPr id="9" name="Slide Number Placeholder 8"/>
          <p:cNvSpPr>
            <a:spLocks noGrp="1"/>
          </p:cNvSpPr>
          <p:nvPr>
            <p:ph type="sldNum" sz="quarter" idx="12"/>
          </p:nvPr>
        </p:nvSpPr>
        <p:spPr/>
        <p:txBody>
          <a:bodyPr/>
          <a:lstStyle/>
          <a:p>
            <a:fld id="{C61B40C4-D624-499D-A23A-F1980ED7A0A3}" type="slidenum">
              <a:rPr/>
              <a:pPr/>
              <a:t>‹#›</a:t>
            </a:fld>
            <a:endParaRPr/>
          </a:p>
        </p:txBody>
      </p:sp>
    </p:spTree>
    <p:extLst>
      <p:ext uri="{BB962C8B-B14F-4D97-AF65-F5344CB8AC3E}">
        <p14:creationId xmlns:p14="http://schemas.microsoft.com/office/powerpoint/2010/main" val="1760439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1391DB-56E2-4A80-937E-BE607681059E}" type="datetime1">
              <a:rPr lang="en-US" smtClean="0"/>
              <a:pPr/>
              <a:t>5/8/2017</a:t>
            </a:fld>
            <a:endParaRPr/>
          </a:p>
        </p:txBody>
      </p:sp>
      <p:sp>
        <p:nvSpPr>
          <p:cNvPr id="4" name="Footer Placeholder 3"/>
          <p:cNvSpPr>
            <a:spLocks noGrp="1"/>
          </p:cNvSpPr>
          <p:nvPr>
            <p:ph type="ftr" sz="quarter" idx="11"/>
          </p:nvPr>
        </p:nvSpPr>
        <p:spPr/>
        <p:txBody>
          <a:bodyPr/>
          <a:lstStyle/>
          <a:p>
            <a:endParaRPr>
              <a:solidFill>
                <a:prstClr val="black"/>
              </a:solidFill>
            </a:endParaRPr>
          </a:p>
        </p:txBody>
      </p:sp>
      <p:sp>
        <p:nvSpPr>
          <p:cNvPr id="5" name="Slide Number Placeholder 4"/>
          <p:cNvSpPr>
            <a:spLocks noGrp="1"/>
          </p:cNvSpPr>
          <p:nvPr>
            <p:ph type="sldNum" sz="quarter" idx="12"/>
          </p:nvPr>
        </p:nvSpPr>
        <p:spPr/>
        <p:txBody>
          <a:bodyPr/>
          <a:lstStyle/>
          <a:p>
            <a:fld id="{9F53658F-3E62-4AD0-A7D7-5AC035A55174}" type="slidenum">
              <a:rPr/>
              <a:pPr/>
              <a:t>‹#›</a:t>
            </a:fld>
            <a:endParaRPr/>
          </a:p>
        </p:txBody>
      </p:sp>
    </p:spTree>
    <p:extLst>
      <p:ext uri="{BB962C8B-B14F-4D97-AF65-F5344CB8AC3E}">
        <p14:creationId xmlns:p14="http://schemas.microsoft.com/office/powerpoint/2010/main" val="1974320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391DB-56E2-4A80-937E-BE607681059E}" type="datetime1">
              <a:rPr lang="en-US" smtClean="0"/>
              <a:pPr/>
              <a:t>5/8/2017</a:t>
            </a:fld>
            <a:endParaRPr/>
          </a:p>
        </p:txBody>
      </p:sp>
      <p:sp>
        <p:nvSpPr>
          <p:cNvPr id="3" name="Footer Placeholder 2"/>
          <p:cNvSpPr>
            <a:spLocks noGrp="1"/>
          </p:cNvSpPr>
          <p:nvPr>
            <p:ph type="ftr" sz="quarter" idx="11"/>
          </p:nvPr>
        </p:nvSpPr>
        <p:spPr/>
        <p:txBody>
          <a:bodyPr/>
          <a:lstStyle/>
          <a:p>
            <a:endParaRPr>
              <a:solidFill>
                <a:prstClr val="black"/>
              </a:solidFill>
            </a:endParaRPr>
          </a:p>
        </p:txBody>
      </p:sp>
      <p:sp>
        <p:nvSpPr>
          <p:cNvPr id="4" name="Slide Number Placeholder 3"/>
          <p:cNvSpPr>
            <a:spLocks noGrp="1"/>
          </p:cNvSpPr>
          <p:nvPr>
            <p:ph type="sldNum" sz="quarter" idx="12"/>
          </p:nvPr>
        </p:nvSpPr>
        <p:spPr/>
        <p:txBody>
          <a:bodyPr/>
          <a:lstStyle/>
          <a:p>
            <a:fld id="{C219402C-3B8C-40CB-8DDA-57DF4A66B4ED}" type="slidenum">
              <a:rPr/>
              <a:pPr/>
              <a:t>‹#›</a:t>
            </a:fld>
            <a:endParaRPr/>
          </a:p>
        </p:txBody>
      </p:sp>
    </p:spTree>
    <p:extLst>
      <p:ext uri="{BB962C8B-B14F-4D97-AF65-F5344CB8AC3E}">
        <p14:creationId xmlns:p14="http://schemas.microsoft.com/office/powerpoint/2010/main" val="200995043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1391DB-56E2-4A80-937E-BE607681059E}" type="datetime1">
              <a:rPr lang="en-US" smtClean="0"/>
              <a:pPr/>
              <a:t>5/8/2017</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FEF1327F-35A4-4678-B022-EC748A541AEA}" type="slidenum">
              <a:rPr/>
              <a:pPr/>
              <a:t>‹#›</a:t>
            </a:fld>
            <a:endParaRPr/>
          </a:p>
        </p:txBody>
      </p:sp>
    </p:spTree>
    <p:extLst>
      <p:ext uri="{BB962C8B-B14F-4D97-AF65-F5344CB8AC3E}">
        <p14:creationId xmlns:p14="http://schemas.microsoft.com/office/powerpoint/2010/main" val="206470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1391DB-56E2-4A80-937E-BE607681059E}" type="datetime1">
              <a:rPr lang="en-US" smtClean="0"/>
              <a:pPr/>
              <a:t>5/8/2017</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322DC934-6B40-4564-A781-A502C32AE802}" type="slidenum">
              <a:rPr/>
              <a:pPr/>
              <a:t>‹#›</a:t>
            </a:fld>
            <a:endParaRPr/>
          </a:p>
        </p:txBody>
      </p:sp>
    </p:spTree>
    <p:extLst>
      <p:ext uri="{BB962C8B-B14F-4D97-AF65-F5344CB8AC3E}">
        <p14:creationId xmlns:p14="http://schemas.microsoft.com/office/powerpoint/2010/main" val="336527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1391DB-56E2-4A80-937E-BE607681059E}" type="datetime1">
              <a:rPr lang="en-US" smtClean="0"/>
              <a:pPr/>
              <a:t>5/8/2017</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5B40675C-6FE3-4AE3-94DB-4D5EE4764D25}" type="slidenum">
              <a:rPr/>
              <a:pPr/>
              <a:t>‹#›</a:t>
            </a:fld>
            <a:endParaRPr/>
          </a:p>
        </p:txBody>
      </p:sp>
    </p:spTree>
    <p:extLst>
      <p:ext uri="{BB962C8B-B14F-4D97-AF65-F5344CB8AC3E}">
        <p14:creationId xmlns:p14="http://schemas.microsoft.com/office/powerpoint/2010/main" val="429098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4963"/>
            <a:ext cx="2743200" cy="4525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4963"/>
            <a:ext cx="8026400" cy="4525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1391DB-56E2-4A80-937E-BE607681059E}" type="datetime1">
              <a:rPr lang="en-US" smtClean="0"/>
              <a:pPr/>
              <a:t>5/8/2017</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A4019CB8-B1E5-492C-810E-C771A4688A9C}" type="slidenum">
              <a:rPr/>
              <a:pPr/>
              <a:t>‹#›</a:t>
            </a:fld>
            <a:endParaRPr/>
          </a:p>
        </p:txBody>
      </p:sp>
    </p:spTree>
    <p:extLst>
      <p:ext uri="{BB962C8B-B14F-4D97-AF65-F5344CB8AC3E}">
        <p14:creationId xmlns:p14="http://schemas.microsoft.com/office/powerpoint/2010/main" val="914201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5/8/2017 7:47 AM</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smtClean="0"/>
              <a:pPr/>
              <a:t>‹#›</a:t>
            </a:fld>
            <a:endParaRPr dirty="0"/>
          </a:p>
        </p:txBody>
      </p:sp>
      <p:sp>
        <p:nvSpPr>
          <p:cNvPr id="9" name="Content Placeholder 8"/>
          <p:cNvSpPr>
            <a:spLocks noGrp="1"/>
          </p:cNvSpPr>
          <p:nvPr>
            <p:ph sz="quarter" idx="1"/>
          </p:nvPr>
        </p:nvSpPr>
        <p:spPr>
          <a:xfrm>
            <a:off x="3149600" y="1752600"/>
            <a:ext cx="8534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userDrawn="1"/>
        </p:nvPicPr>
        <p:blipFill>
          <a:blip r:embed="rId2"/>
          <a:stretch>
            <a:fillRect/>
          </a:stretch>
        </p:blipFill>
        <p:spPr>
          <a:xfrm>
            <a:off x="816865" y="1755649"/>
            <a:ext cx="2153743" cy="1688453"/>
          </a:xfrm>
          <a:prstGeom prst="rect">
            <a:avLst/>
          </a:prstGeom>
          <a:ln w="50800" cap="sq" cmpd="dbl">
            <a:solidFill>
              <a:schemeClr val="accent2"/>
            </a:solidFill>
            <a:miter lim="800000"/>
          </a:ln>
        </p:spPr>
      </p:pic>
    </p:spTree>
    <p:extLst>
      <p:ext uri="{BB962C8B-B14F-4D97-AF65-F5344CB8AC3E}">
        <p14:creationId xmlns:p14="http://schemas.microsoft.com/office/powerpoint/2010/main" val="335711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wo Column Body Text">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09602" y="1614336"/>
            <a:ext cx="8283129" cy="4095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b="1" i="0" u="none" strike="noStrike" cap="none">
                <a:solidFill>
                  <a:srgbClr val="C3B69B"/>
                </a:solidFill>
                <a:latin typeface="Montserrat"/>
                <a:ea typeface="Montserrat"/>
                <a:cs typeface="Montserrat"/>
                <a:sym typeface="Montserrat"/>
              </a:defRPr>
            </a:lvl1pPr>
            <a:lvl2pPr marL="0" marR="0" lvl="1" indent="0" algn="ctr" rtl="0">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3300" b="0" i="0" u="none" strike="noStrike" cap="none">
                <a:solidFill>
                  <a:schemeClr val="dk1"/>
                </a:solidFill>
                <a:latin typeface="Calibri"/>
                <a:ea typeface="Calibri"/>
                <a:cs typeface="Calibri"/>
                <a:sym typeface="Calibri"/>
              </a:defRPr>
            </a:lvl5pPr>
            <a:lvl6pPr marL="342900" marR="0" lvl="5" indent="0" algn="ctr" rtl="0">
              <a:spcBef>
                <a:spcPts val="0"/>
              </a:spcBef>
              <a:spcAft>
                <a:spcPts val="0"/>
              </a:spcAft>
              <a:buNone/>
              <a:defRPr sz="3300" b="0" i="0" u="none" strike="noStrike" cap="none">
                <a:solidFill>
                  <a:schemeClr val="dk1"/>
                </a:solidFill>
                <a:latin typeface="Calibri"/>
                <a:ea typeface="Calibri"/>
                <a:cs typeface="Calibri"/>
                <a:sym typeface="Calibri"/>
              </a:defRPr>
            </a:lvl6pPr>
            <a:lvl7pPr marL="685800" marR="0" lvl="6" indent="0" algn="ctr" rtl="0">
              <a:spcBef>
                <a:spcPts val="0"/>
              </a:spcBef>
              <a:spcAft>
                <a:spcPts val="0"/>
              </a:spcAft>
              <a:buNone/>
              <a:defRPr sz="3300" b="0" i="0" u="none" strike="noStrike" cap="none">
                <a:solidFill>
                  <a:schemeClr val="dk1"/>
                </a:solidFill>
                <a:latin typeface="Calibri"/>
                <a:ea typeface="Calibri"/>
                <a:cs typeface="Calibri"/>
                <a:sym typeface="Calibri"/>
              </a:defRPr>
            </a:lvl7pPr>
            <a:lvl8pPr marL="1028700" marR="0" lvl="7" indent="0" algn="ctr" rtl="0">
              <a:spcBef>
                <a:spcPts val="0"/>
              </a:spcBef>
              <a:spcAft>
                <a:spcPts val="0"/>
              </a:spcAft>
              <a:buNone/>
              <a:defRPr sz="3300" b="0" i="0" u="none" strike="noStrike" cap="none">
                <a:solidFill>
                  <a:schemeClr val="dk1"/>
                </a:solidFill>
                <a:latin typeface="Calibri"/>
                <a:ea typeface="Calibri"/>
                <a:cs typeface="Calibri"/>
                <a:sym typeface="Calibri"/>
              </a:defRPr>
            </a:lvl8pPr>
            <a:lvl9pPr marL="1371600" marR="0" lvl="8" indent="0" algn="ctr" rtl="0">
              <a:spcBef>
                <a:spcPts val="0"/>
              </a:spcBef>
              <a:spcAft>
                <a:spcPts val="0"/>
              </a:spcAft>
              <a:buNone/>
              <a:defRPr sz="3300" b="0" i="0" u="none" strike="noStrike" cap="none">
                <a:solidFill>
                  <a:schemeClr val="dk1"/>
                </a:solidFill>
                <a:latin typeface="Calibri"/>
                <a:ea typeface="Calibri"/>
                <a:cs typeface="Calibri"/>
                <a:sym typeface="Calibri"/>
              </a:defRPr>
            </a:lvl9pPr>
          </a:lstStyle>
          <a:p>
            <a:r>
              <a:rPr lang="en-US"/>
              <a:t>Click to edit Master title style</a:t>
            </a:r>
            <a:endParaRPr/>
          </a:p>
        </p:txBody>
      </p:sp>
      <p:sp>
        <p:nvSpPr>
          <p:cNvPr id="17" name="Shape 17"/>
          <p:cNvSpPr txBox="1">
            <a:spLocks noGrp="1"/>
          </p:cNvSpPr>
          <p:nvPr>
            <p:ph type="subTitle" idx="1"/>
          </p:nvPr>
        </p:nvSpPr>
        <p:spPr>
          <a:xfrm>
            <a:off x="609600" y="2130424"/>
            <a:ext cx="10972800" cy="3004748"/>
          </a:xfrm>
          <a:prstGeom prst="rect">
            <a:avLst/>
          </a:prstGeom>
          <a:noFill/>
          <a:ln>
            <a:noFill/>
          </a:ln>
        </p:spPr>
        <p:txBody>
          <a:bodyPr lIns="91425" tIns="91425" rIns="91425" bIns="91425" anchor="t" anchorCtr="0"/>
          <a:lstStyle>
            <a:lvl1pPr marL="0" marR="0" lvl="0" indent="0" algn="l" rtl="0">
              <a:lnSpc>
                <a:spcPct val="140000"/>
              </a:lnSpc>
              <a:spcBef>
                <a:spcPts val="300"/>
              </a:spcBef>
              <a:spcAft>
                <a:spcPts val="0"/>
              </a:spcAft>
              <a:buClr>
                <a:srgbClr val="7D7D7D"/>
              </a:buClr>
              <a:buFont typeface="Arial"/>
              <a:buNone/>
              <a:defRPr sz="1500" b="0" i="0" u="none" strike="noStrike" cap="none">
                <a:solidFill>
                  <a:srgbClr val="7D7D7D"/>
                </a:solidFill>
                <a:latin typeface="Montserrat"/>
                <a:ea typeface="Montserrat"/>
                <a:cs typeface="Montserrat"/>
                <a:sym typeface="Montserrat"/>
              </a:defRPr>
            </a:lvl1pPr>
            <a:lvl2pPr marL="342900" marR="0" lvl="1" indent="0" algn="ctr" rtl="0">
              <a:spcBef>
                <a:spcPts val="420"/>
              </a:spcBef>
              <a:spcAft>
                <a:spcPts val="0"/>
              </a:spcAft>
              <a:buClr>
                <a:srgbClr val="888888"/>
              </a:buClr>
              <a:buFont typeface="Arial"/>
              <a:buNone/>
              <a:defRPr sz="2100" b="0" i="0" u="none" strike="noStrike" cap="none">
                <a:solidFill>
                  <a:srgbClr val="888888"/>
                </a:solidFill>
                <a:latin typeface="Calibri"/>
                <a:ea typeface="Calibri"/>
                <a:cs typeface="Calibri"/>
                <a:sym typeface="Calibri"/>
              </a:defRPr>
            </a:lvl2pPr>
            <a:lvl3pPr marL="685800" marR="0" lvl="2" indent="0" algn="ctr"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028700" marR="0" lvl="3" indent="0" algn="ctr" rtl="0">
              <a:spcBef>
                <a:spcPts val="300"/>
              </a:spcBef>
              <a:spcAft>
                <a:spcPts val="0"/>
              </a:spcAft>
              <a:buClr>
                <a:srgbClr val="888888"/>
              </a:buClr>
              <a:buFont typeface="Arial"/>
              <a:buNone/>
              <a:defRPr sz="1500" b="0" i="0" u="none" strike="noStrike" cap="none">
                <a:solidFill>
                  <a:srgbClr val="888888"/>
                </a:solidFill>
                <a:latin typeface="Calibri"/>
                <a:ea typeface="Calibri"/>
                <a:cs typeface="Calibri"/>
                <a:sym typeface="Calibri"/>
              </a:defRPr>
            </a:lvl4pPr>
            <a:lvl5pPr marL="1371600" marR="0" lvl="4" indent="0" algn="ctr" rtl="0">
              <a:spcBef>
                <a:spcPts val="300"/>
              </a:spcBef>
              <a:spcAft>
                <a:spcPts val="0"/>
              </a:spcAft>
              <a:buClr>
                <a:srgbClr val="888888"/>
              </a:buClr>
              <a:buFont typeface="Arial"/>
              <a:buNone/>
              <a:defRPr sz="1500" b="0" i="0" u="none" strike="noStrike" cap="none">
                <a:solidFill>
                  <a:srgbClr val="888888"/>
                </a:solidFill>
                <a:latin typeface="Calibri"/>
                <a:ea typeface="Calibri"/>
                <a:cs typeface="Calibri"/>
                <a:sym typeface="Calibri"/>
              </a:defRPr>
            </a:lvl5pPr>
            <a:lvl6pPr marL="1714500" marR="0" lvl="5" indent="0"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7400" marR="0" lvl="6" indent="0"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400300" marR="0" lvl="7" indent="0"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3200" marR="0" lvl="8" indent="0"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a:p>
        </p:txBody>
      </p:sp>
    </p:spTree>
    <p:extLst>
      <p:ext uri="{BB962C8B-B14F-4D97-AF65-F5344CB8AC3E}">
        <p14:creationId xmlns:p14="http://schemas.microsoft.com/office/powerpoint/2010/main" val="1644805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0436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5/8/2017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16" cstate="print">
            <a:lum/>
            <a:alphaModFix/>
          </a:blip>
          <a:srcRect/>
          <a:stretch>
            <a:fillRect/>
          </a:stretch>
        </p:blipFill>
        <p:spPr>
          <a:xfrm>
            <a:off x="-101760" y="-57960"/>
            <a:ext cx="12394559" cy="6973200"/>
          </a:xfrm>
          <a:prstGeom prst="rect">
            <a:avLst/>
          </a:prstGeom>
          <a:noFill/>
          <a:ln>
            <a:noFill/>
          </a:ln>
        </p:spPr>
      </p:pic>
      <p:sp>
        <p:nvSpPr>
          <p:cNvPr id="3" name="Title 1"/>
          <p:cNvSpPr txBox="1">
            <a:spLocks noGrp="1"/>
          </p:cNvSpPr>
          <p:nvPr>
            <p:ph type="title"/>
          </p:nvPr>
        </p:nvSpPr>
        <p:spPr>
          <a:xfrm>
            <a:off x="914401" y="2130481"/>
            <a:ext cx="10362719" cy="1469519"/>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4" name="Date Placeholder 3"/>
          <p:cNvSpPr txBox="1">
            <a:spLocks noGrp="1"/>
          </p:cNvSpPr>
          <p:nvPr>
            <p:ph type="dt" sz="half" idx="2"/>
          </p:nvPr>
        </p:nvSpPr>
        <p:spPr>
          <a:xfrm>
            <a:off x="609600" y="6356521"/>
            <a:ext cx="284448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defTabSz="914400"/>
            <a:fld id="{6F1391DB-56E2-4A80-937E-BE607681059E}" type="datetime1">
              <a:rPr lang="en-US" smtClean="0"/>
              <a:pPr defTabSz="914400"/>
              <a:t>5/8/2017</a:t>
            </a:fld>
            <a:endParaRPr lang="en-US"/>
          </a:p>
        </p:txBody>
      </p:sp>
      <p:sp>
        <p:nvSpPr>
          <p:cNvPr id="5" name="Footer Placeholder 4"/>
          <p:cNvSpPr txBox="1">
            <a:spLocks noGrp="1"/>
          </p:cNvSpPr>
          <p:nvPr>
            <p:ph type="ftr" sz="quarter" idx="3"/>
          </p:nvPr>
        </p:nvSpPr>
        <p:spPr>
          <a:xfrm>
            <a:off x="4165439" y="6356521"/>
            <a:ext cx="3860159" cy="36467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Arial Unicode MS" pitchFamily="2"/>
                <a:cs typeface="Tahoma" pitchFamily="2"/>
              </a:defRPr>
            </a:lvl1pPr>
          </a:lstStyle>
          <a:p>
            <a:pPr defTabSz="914400"/>
            <a:endParaRPr lang="en-US">
              <a:solidFill>
                <a:prstClr val="black"/>
              </a:solidFill>
            </a:endParaRPr>
          </a:p>
        </p:txBody>
      </p:sp>
      <p:sp>
        <p:nvSpPr>
          <p:cNvPr id="6" name="Slide Number Placeholder 5"/>
          <p:cNvSpPr txBox="1">
            <a:spLocks noGrp="1"/>
          </p:cNvSpPr>
          <p:nvPr>
            <p:ph type="sldNum" sz="quarter" idx="4"/>
          </p:nvPr>
        </p:nvSpPr>
        <p:spPr>
          <a:xfrm>
            <a:off x="8737439" y="6356521"/>
            <a:ext cx="284448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defTabSz="914400"/>
            <a:fld id="{AADBED7D-97D1-416C-A0FA-51754C28C144}" type="slidenum">
              <a:rPr lang="en-US" smtClean="0"/>
              <a:pPr defTabSz="914400"/>
              <a:t>‹#›</a:t>
            </a:fld>
            <a:endParaRPr lang="en-US"/>
          </a:p>
        </p:txBody>
      </p:sp>
      <p:sp>
        <p:nvSpPr>
          <p:cNvPr id="7" name="Text Placeholder 6"/>
          <p:cNvSpPr txBox="1">
            <a:spLocks noGrp="1"/>
          </p:cNvSpPr>
          <p:nvPr>
            <p:ph type="body" idx="1"/>
          </p:nvPr>
        </p:nvSpPr>
        <p:spPr>
          <a:xfrm>
            <a:off x="609600" y="1604519"/>
            <a:ext cx="10972320" cy="452592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pitchFamily="32"/>
                <a:ea typeface="Arial Unicode MS" pitchFamily="2"/>
                <a:cs typeface="Arial Unicode MS"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pitchFamily="32"/>
                <a:ea typeface="Arial Unicode MS" pitchFamily="2"/>
                <a:cs typeface="Arial Unicode MS"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pitchFamily="32"/>
                <a:ea typeface="Arial Unicode MS" pitchFamily="2"/>
                <a:cs typeface="Arial Unicode MS"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5pPr>
            <a:lvl6pPr marL="2591999"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6pPr>
            <a:lvl7pPr marL="3023999"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68869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99" r:id="rId12"/>
    <p:sldLayoutId id="2147483700" r:id="rId13"/>
    <p:sldLayoutId id="2147483701" r:id="rId14"/>
  </p:sldLayoutIdLs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34"/>
          <a:ea typeface="Arial Unicode MS" pitchFamily="2"/>
          <a:cs typeface="Arial Unicode MS" pitchFamily="2"/>
        </a:defRPr>
      </a:lvl1pPr>
    </p:titleStyle>
    <p:bodyStyle>
      <a:lvl1pPr algn="l" rtl="0" hangingPunct="1">
        <a:spcBef>
          <a:spcPts val="0"/>
        </a:spcBef>
        <a:spcAft>
          <a:spcPts val="1417"/>
        </a:spcAft>
        <a:tabLst/>
        <a:defRPr lang="en-US" sz="3200" b="0" i="0" u="none" strike="noStrike" kern="1200" spc="0">
          <a:ln>
            <a:noFill/>
          </a:ln>
          <a:solidFill>
            <a:srgbClr val="000000"/>
          </a:solidFill>
          <a:latin typeface="Calibri" pitchFamily="34"/>
          <a:ea typeface="Arial Unicode MS" pitchFamily="2"/>
          <a:cs typeface="Arial Unicode MS"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doingwhatmatters.cccco.edu/StrongWorkforce/ForCounselors.aspx"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hyperlink" Target="https://vimeo.com/195228559" TargetMode="External"/><Relationship Id="rId5" Type="http://schemas.openxmlformats.org/officeDocument/2006/relationships/hyperlink" Target="http://iepi.cccco.edu/" TargetMode="External"/><Relationship Id="rId4" Type="http://schemas.openxmlformats.org/officeDocument/2006/relationships/hyperlink" Target="http://doingwhatmatters.cccco.edu/StrongWorkforce/LunchLearnWebinars.asp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199061142" TargetMode="External"/><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s://vimeo.com/195228559" TargetMode="Externa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hyperlink" Target="http://livingwage.mit.edu/"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30.xml"/><Relationship Id="rId4" Type="http://schemas.openxmlformats.org/officeDocument/2006/relationships/hyperlink" Target="http://www.cccmypath.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0.xml"/><Relationship Id="rId4" Type="http://schemas.openxmlformats.org/officeDocument/2006/relationships/hyperlink" Target="https://ccc.emsicc.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pic>
        <p:nvPicPr>
          <p:cNvPr id="1030" name="Picture 6" descr="Image result for blu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5" y="-24725"/>
            <a:ext cx="12235955" cy="6882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artnerships clip ar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5778" y="2974217"/>
            <a:ext cx="2156487" cy="22443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56055" y="724663"/>
            <a:ext cx="11269362" cy="2114455"/>
          </a:xfrm>
        </p:spPr>
        <p:txBody>
          <a:bodyPr>
            <a:noAutofit/>
          </a:bodyPr>
          <a:lstStyle/>
          <a:p>
            <a:pPr algn="ctr"/>
            <a:r>
              <a:rPr lang="en-US" sz="4800" dirty="0" smtClean="0">
                <a:solidFill>
                  <a:schemeClr val="bg1">
                    <a:lumMod val="95000"/>
                  </a:schemeClr>
                </a:solidFill>
                <a:latin typeface="+mn-lt"/>
              </a:rPr>
              <a:t>Who’s job is it to unlock social mobility?  -Working with academic, community, and workforce partners</a:t>
            </a:r>
            <a:endParaRPr lang="en-US" sz="4800" dirty="0">
              <a:solidFill>
                <a:schemeClr val="bg1">
                  <a:lumMod val="95000"/>
                </a:schemeClr>
              </a:solidFill>
              <a:latin typeface="+mn-lt"/>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9178" y="3653188"/>
            <a:ext cx="3745996" cy="932738"/>
          </a:xfrm>
          <a:prstGeom prst="rect">
            <a:avLst/>
          </a:prstGeom>
        </p:spPr>
      </p:pic>
      <p:pic>
        <p:nvPicPr>
          <p:cNvPr id="1028" name="Picture 4" descr="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2265" y="3833786"/>
            <a:ext cx="4771721" cy="571543"/>
          </a:xfrm>
          <a:prstGeom prst="rect">
            <a:avLst/>
          </a:prstGeom>
          <a:solidFill>
            <a:schemeClr val="bg1"/>
          </a:solidFill>
        </p:spPr>
      </p:pic>
    </p:spTree>
    <p:extLst>
      <p:ext uri="{BB962C8B-B14F-4D97-AF65-F5344CB8AC3E}">
        <p14:creationId xmlns:p14="http://schemas.microsoft.com/office/powerpoint/2010/main" val="4008465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246" y="261102"/>
            <a:ext cx="8229600" cy="632517"/>
          </a:xfrm>
        </p:spPr>
        <p:txBody>
          <a:bodyPr>
            <a:noAutofit/>
          </a:bodyPr>
          <a:lstStyle/>
          <a:p>
            <a:pPr>
              <a:buNone/>
            </a:pPr>
            <a:r>
              <a:rPr lang="en-US" sz="3600" b="1" dirty="0">
                <a:latin typeface="Georgia"/>
                <a:cs typeface="Georgia"/>
              </a:rPr>
              <a:t>Student Success Act of 2012</a:t>
            </a:r>
          </a:p>
        </p:txBody>
      </p:sp>
      <p:sp>
        <p:nvSpPr>
          <p:cNvPr id="3" name="Content Placeholder 2"/>
          <p:cNvSpPr>
            <a:spLocks noGrp="1"/>
          </p:cNvSpPr>
          <p:nvPr>
            <p:ph idx="1"/>
          </p:nvPr>
        </p:nvSpPr>
        <p:spPr>
          <a:xfrm>
            <a:off x="1817615" y="1155584"/>
            <a:ext cx="8736085" cy="5016500"/>
          </a:xfrm>
        </p:spPr>
        <p:txBody>
          <a:bodyPr>
            <a:normAutofit/>
          </a:bodyPr>
          <a:lstStyle/>
          <a:p>
            <a:pPr marL="0" indent="0">
              <a:spcBef>
                <a:spcPts val="2000"/>
              </a:spcBef>
              <a:buClr>
                <a:srgbClr val="8E887C"/>
              </a:buClr>
              <a:buNone/>
            </a:pPr>
            <a:r>
              <a:rPr lang="en-US" sz="2800" dirty="0">
                <a:solidFill>
                  <a:srgbClr val="2D2F2B"/>
                </a:solidFill>
                <a:latin typeface="Georgia" panose="02040502050405020303" pitchFamily="18" charset="0"/>
              </a:rPr>
              <a:t>Gov. Jerry Brown signed into law the Student Success Act of 2012, the legislative cornerstone of a California Community Colleges reform initiative aimed at </a:t>
            </a:r>
            <a:r>
              <a:rPr lang="en-US" sz="2800" b="1" dirty="0">
                <a:solidFill>
                  <a:srgbClr val="2D2F2B"/>
                </a:solidFill>
                <a:latin typeface="Georgia" panose="02040502050405020303" pitchFamily="18" charset="0"/>
              </a:rPr>
              <a:t>improving educational outcomes</a:t>
            </a:r>
            <a:r>
              <a:rPr lang="en-US" sz="2800" dirty="0">
                <a:solidFill>
                  <a:srgbClr val="2D2F2B"/>
                </a:solidFill>
                <a:latin typeface="Georgia" panose="02040502050405020303" pitchFamily="18" charset="0"/>
              </a:rPr>
              <a:t> for students and </a:t>
            </a:r>
            <a:r>
              <a:rPr lang="en-US" sz="2800" b="1" dirty="0">
                <a:solidFill>
                  <a:srgbClr val="2D2F2B"/>
                </a:solidFill>
                <a:latin typeface="Georgia" panose="02040502050405020303" pitchFamily="18" charset="0"/>
              </a:rPr>
              <a:t>better preparing the workforce</a:t>
            </a:r>
            <a:r>
              <a:rPr lang="en-US" sz="2800" dirty="0">
                <a:solidFill>
                  <a:srgbClr val="2D2F2B"/>
                </a:solidFill>
                <a:latin typeface="Georgia" panose="02040502050405020303" pitchFamily="18" charset="0"/>
              </a:rPr>
              <a:t> needed for California’s changing economy. </a:t>
            </a:r>
          </a:p>
          <a:p>
            <a:pPr marL="457200" indent="-457200">
              <a:spcBef>
                <a:spcPts val="2000"/>
              </a:spcBef>
              <a:buClr>
                <a:srgbClr val="8E887C"/>
              </a:buClr>
              <a:buFont typeface="Wingdings" pitchFamily="2" charset="2"/>
              <a:buChar char=""/>
            </a:pPr>
            <a:r>
              <a:rPr lang="en-US" sz="2400" b="1" dirty="0">
                <a:solidFill>
                  <a:srgbClr val="2D2F2B"/>
                </a:solidFill>
                <a:latin typeface="Georgia" panose="02040502050405020303" pitchFamily="18" charset="0"/>
              </a:rPr>
              <a:t>Goal</a:t>
            </a:r>
            <a:r>
              <a:rPr lang="en-US" sz="2400" dirty="0">
                <a:solidFill>
                  <a:srgbClr val="2D2F2B"/>
                </a:solidFill>
                <a:latin typeface="Georgia" panose="02040502050405020303" pitchFamily="18" charset="0"/>
              </a:rPr>
              <a:t>: Help more California community college students reach their goal of earning a degree, certificate, career advancement or transferring to a four-year institution. </a:t>
            </a:r>
          </a:p>
          <a:p>
            <a:endParaRPr lang="en-US" sz="1400" dirty="0">
              <a:latin typeface="Georgia"/>
              <a:cs typeface="Georgia"/>
            </a:endParaRPr>
          </a:p>
        </p:txBody>
      </p:sp>
    </p:spTree>
    <p:extLst>
      <p:ext uri="{BB962C8B-B14F-4D97-AF65-F5344CB8AC3E}">
        <p14:creationId xmlns:p14="http://schemas.microsoft.com/office/powerpoint/2010/main" val="3341713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6856" y="58315"/>
            <a:ext cx="4646428" cy="732517"/>
          </a:xfrm>
        </p:spPr>
        <p:txBody>
          <a:bodyPr>
            <a:normAutofit/>
          </a:bodyPr>
          <a:lstStyle/>
          <a:p>
            <a:pPr marL="0" indent="0" algn="ctr">
              <a:buNone/>
            </a:pPr>
            <a:r>
              <a:rPr lang="en-US" sz="4400" b="1" dirty="0">
                <a:solidFill>
                  <a:schemeClr val="tx2"/>
                </a:solidFill>
                <a:latin typeface="Calibri" panose="020F0502020204030204" pitchFamily="34" charset="0"/>
                <a:cs typeface="Calibri" panose="020F0502020204030204" pitchFamily="34" charset="0"/>
              </a:rPr>
              <a:t>Transfer Reality</a:t>
            </a:r>
            <a:endParaRPr lang="en-US" sz="4400" dirty="0">
              <a:solidFill>
                <a:schemeClr val="tx2"/>
              </a:solidFill>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61" t="17297" r="35486" b="40406"/>
          <a:stretch/>
        </p:blipFill>
        <p:spPr bwMode="auto">
          <a:xfrm>
            <a:off x="756635" y="679622"/>
            <a:ext cx="11038531" cy="516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224579" y="5843950"/>
            <a:ext cx="4192173" cy="338554"/>
          </a:xfrm>
          <a:prstGeom prst="rect">
            <a:avLst/>
          </a:prstGeom>
          <a:noFill/>
        </p:spPr>
        <p:txBody>
          <a:bodyPr wrap="none" rtlCol="0">
            <a:spAutoFit/>
          </a:bodyPr>
          <a:lstStyle/>
          <a:p>
            <a:r>
              <a:rPr lang="en-US" sz="1600" dirty="0">
                <a:solidFill>
                  <a:prstClr val="black"/>
                </a:solidFill>
              </a:rPr>
              <a:t>From the 2016 State of the System Report, p. 13</a:t>
            </a:r>
          </a:p>
        </p:txBody>
      </p:sp>
    </p:spTree>
    <p:extLst>
      <p:ext uri="{BB962C8B-B14F-4D97-AF65-F5344CB8AC3E}">
        <p14:creationId xmlns:p14="http://schemas.microsoft.com/office/powerpoint/2010/main" val="67527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843" y="1013255"/>
            <a:ext cx="11331146" cy="5041556"/>
          </a:xfrm>
        </p:spPr>
        <p:txBody>
          <a:bodyPr/>
          <a:lstStyle/>
          <a:p>
            <a:pPr marL="81000" indent="0">
              <a:buNone/>
            </a:pPr>
            <a:r>
              <a:rPr lang="en-US" sz="2800" dirty="0"/>
              <a:t>1a. Provide resources for student support and career center services to raise the awareness of career planning and provide information to high school, adult education and community college students on labor market demand and earnings potential.</a:t>
            </a:r>
          </a:p>
          <a:p>
            <a:pPr marL="81000" indent="0">
              <a:buNone/>
            </a:pPr>
            <a:r>
              <a:rPr lang="en-US" sz="2800" dirty="0"/>
              <a:t>1b. Develop and implement common, effective career and educational planning tool for high school, adult education and community college counselors to provide detailed and comprehensive information, resources, and support on career awareness, preparation, and exploration; CTE pathway and education planning; workplace-readiness skills; work-based learning opportunities; and local and regional employer needs and job requirements.</a:t>
            </a:r>
          </a:p>
          <a:p>
            <a:pPr>
              <a:spcAft>
                <a:spcPts val="600"/>
              </a:spcAft>
            </a:pPr>
            <a:endParaRPr lang="en-US" sz="2400" dirty="0"/>
          </a:p>
        </p:txBody>
      </p:sp>
      <p:sp>
        <p:nvSpPr>
          <p:cNvPr id="4" name="Title 1"/>
          <p:cNvSpPr txBox="1">
            <a:spLocks/>
          </p:cNvSpPr>
          <p:nvPr/>
        </p:nvSpPr>
        <p:spPr>
          <a:xfrm>
            <a:off x="827902" y="304715"/>
            <a:ext cx="8662087" cy="609685"/>
          </a:xfrm>
          <a:prstGeom prst="rect">
            <a:avLst/>
          </a:prstGeom>
          <a:noFill/>
          <a:ln>
            <a:noFill/>
          </a:ln>
        </p:spPr>
        <p:txBody>
          <a:bodyPr vert="horz" wrap="square" lIns="67500" tIns="33750" rIns="67500" bIns="33750" anchor="t"/>
          <a:lstStyle>
            <a:defPPr lvl="0">
              <a:buSzPct val="45000"/>
              <a:buFont typeface="StarSymbol"/>
              <a:buNone/>
              <a:defRPr/>
            </a:defPPr>
            <a:lvl1pPr lvl="0" algn="ctr" rtl="0" hangingPunct="1">
              <a:spcBef>
                <a:spcPts val="0"/>
              </a:spcBef>
              <a:spcAft>
                <a:spcPts val="0"/>
              </a:spcAft>
              <a:buSzPct val="45000"/>
              <a:buFont typeface="StarSymbol"/>
              <a:buChar char="●"/>
              <a:tabLst/>
              <a:defRPr lang="en-US" sz="4400" b="0" i="0" u="none" strike="noStrike" kern="1200" spc="0">
                <a:ln>
                  <a:noFill/>
                </a:ln>
                <a:solidFill>
                  <a:srgbClr val="000000"/>
                </a:solidFill>
                <a:latin typeface="Calibri" pitchFamily="34"/>
                <a:ea typeface="Arial Unicode MS" pitchFamily="2"/>
                <a:cs typeface="Arial Unicode MS"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sz="3200" b="1" dirty="0">
                <a:solidFill>
                  <a:srgbClr val="1F497D"/>
                </a:solidFill>
              </a:rPr>
              <a:t>Strong Workforce Taskforce </a:t>
            </a:r>
            <a:r>
              <a:rPr sz="3600" b="1" dirty="0">
                <a:solidFill>
                  <a:srgbClr val="1F497D"/>
                </a:solidFill>
              </a:rPr>
              <a:t>Recommendations</a:t>
            </a:r>
            <a:endParaRPr sz="3200" b="1" dirty="0">
              <a:solidFill>
                <a:srgbClr val="1F497D"/>
              </a:solidFill>
            </a:endParaRPr>
          </a:p>
        </p:txBody>
      </p:sp>
    </p:spTree>
    <p:extLst>
      <p:ext uri="{BB962C8B-B14F-4D97-AF65-F5344CB8AC3E}">
        <p14:creationId xmlns:p14="http://schemas.microsoft.com/office/powerpoint/2010/main" val="2748521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692" y="867083"/>
            <a:ext cx="10972799" cy="4718172"/>
          </a:xfrm>
        </p:spPr>
        <p:txBody>
          <a:bodyPr/>
          <a:lstStyle/>
          <a:p>
            <a:pPr marL="81000" indent="0">
              <a:spcAft>
                <a:spcPts val="600"/>
              </a:spcAft>
              <a:buNone/>
            </a:pPr>
            <a:r>
              <a:rPr lang="en-US" sz="3600" dirty="0"/>
              <a:t>1d. Collaborate with workforce boards to enhance capacity to provide career counseling, job placement, and supportive services.</a:t>
            </a:r>
          </a:p>
          <a:p>
            <a:pPr marL="81000" indent="0">
              <a:spcAft>
                <a:spcPts val="600"/>
              </a:spcAft>
              <a:buNone/>
            </a:pPr>
            <a:endParaRPr lang="en-US" sz="2400" dirty="0"/>
          </a:p>
          <a:p>
            <a:pPr marL="81000" indent="0">
              <a:spcAft>
                <a:spcPts val="600"/>
              </a:spcAft>
              <a:buNone/>
            </a:pPr>
            <a:r>
              <a:rPr lang="en-US" sz="3600" dirty="0"/>
              <a:t>1e. Enhance capacity of counselors to provide CTE-related program counseling through professional development and the sharing of best practices such as designating counselors as CTE specific or designating liaisons to CTE programs.</a:t>
            </a:r>
          </a:p>
          <a:p>
            <a:pPr marL="81000" indent="0">
              <a:spcAft>
                <a:spcPts val="600"/>
              </a:spcAft>
              <a:buNone/>
            </a:pPr>
            <a:endParaRPr lang="en-US" sz="2000" dirty="0"/>
          </a:p>
        </p:txBody>
      </p:sp>
      <p:sp>
        <p:nvSpPr>
          <p:cNvPr id="4" name="Title 1"/>
          <p:cNvSpPr txBox="1">
            <a:spLocks/>
          </p:cNvSpPr>
          <p:nvPr/>
        </p:nvSpPr>
        <p:spPr>
          <a:xfrm>
            <a:off x="506627" y="160156"/>
            <a:ext cx="8921578" cy="608073"/>
          </a:xfrm>
          <a:prstGeom prst="rect">
            <a:avLst/>
          </a:prstGeom>
          <a:noFill/>
          <a:ln>
            <a:noFill/>
          </a:ln>
        </p:spPr>
        <p:txBody>
          <a:bodyPr vert="horz" wrap="square" lIns="67500" tIns="33750" rIns="67500" bIns="33750" anchor="t"/>
          <a:lstStyle>
            <a:defPPr lvl="0">
              <a:buSzPct val="45000"/>
              <a:buFont typeface="StarSymbol"/>
              <a:buNone/>
              <a:defRPr/>
            </a:defPPr>
            <a:lvl1pPr lvl="0" algn="ctr" rtl="0" hangingPunct="1">
              <a:spcBef>
                <a:spcPts val="0"/>
              </a:spcBef>
              <a:spcAft>
                <a:spcPts val="0"/>
              </a:spcAft>
              <a:buSzPct val="45000"/>
              <a:buFont typeface="StarSymbol"/>
              <a:buChar char="●"/>
              <a:tabLst/>
              <a:defRPr lang="en-US" sz="4400" b="0" i="0" u="none" strike="noStrike" kern="1200" spc="0">
                <a:ln>
                  <a:noFill/>
                </a:ln>
                <a:solidFill>
                  <a:srgbClr val="000000"/>
                </a:solidFill>
                <a:latin typeface="Calibri" pitchFamily="34"/>
                <a:ea typeface="Arial Unicode MS" pitchFamily="2"/>
                <a:cs typeface="Arial Unicode MS"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sz="3200" b="1" dirty="0">
                <a:solidFill>
                  <a:srgbClr val="1F497D"/>
                </a:solidFill>
              </a:rPr>
              <a:t>Strong Workforce Taskforce Recommendations</a:t>
            </a:r>
          </a:p>
        </p:txBody>
      </p:sp>
    </p:spTree>
    <p:extLst>
      <p:ext uri="{BB962C8B-B14F-4D97-AF65-F5344CB8AC3E}">
        <p14:creationId xmlns:p14="http://schemas.microsoft.com/office/powerpoint/2010/main" val="1470351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2092411" y="239896"/>
            <a:ext cx="8229239" cy="761000"/>
          </a:xfrm>
          <a:prstGeom prst="rect">
            <a:avLst/>
          </a:prstGeom>
          <a:noFill/>
          <a:ln>
            <a:noFill/>
          </a:ln>
        </p:spPr>
        <p:txBody>
          <a:bodyPr vert="horz" wrap="square" lIns="90000" tIns="45000" rIns="90000" bIns="45000" anchor="t" anchorCtr="0">
            <a:noAutofit/>
          </a:bodyPr>
          <a:lstStyle/>
          <a:p>
            <a:pPr>
              <a:buClr>
                <a:srgbClr val="000000"/>
              </a:buClr>
              <a:buSzPct val="25000"/>
              <a:buNone/>
            </a:pPr>
            <a:r>
              <a:rPr lang="en-US" sz="3200" b="1" dirty="0">
                <a:solidFill>
                  <a:schemeClr val="tx2"/>
                </a:solidFill>
                <a:latin typeface="Calibri"/>
                <a:ea typeface="Calibri"/>
                <a:cs typeface="Calibri"/>
                <a:sym typeface="Calibri"/>
              </a:rPr>
              <a:t>Counselor Capacity Building Events</a:t>
            </a:r>
            <a:br>
              <a:rPr lang="en-US" sz="3200" b="1" dirty="0">
                <a:solidFill>
                  <a:schemeClr val="tx2"/>
                </a:solidFill>
                <a:latin typeface="Calibri"/>
                <a:ea typeface="Calibri"/>
                <a:cs typeface="Calibri"/>
                <a:sym typeface="Calibri"/>
              </a:rPr>
            </a:br>
            <a:endParaRPr lang="en-US" sz="3200" b="1" dirty="0">
              <a:solidFill>
                <a:schemeClr val="tx2"/>
              </a:solidFill>
              <a:latin typeface="Calibri"/>
              <a:ea typeface="Calibri"/>
              <a:cs typeface="Calibri"/>
              <a:sym typeface="Calibri"/>
            </a:endParaRPr>
          </a:p>
        </p:txBody>
      </p:sp>
      <p:sp>
        <p:nvSpPr>
          <p:cNvPr id="256" name="Shape 256"/>
          <p:cNvSpPr txBox="1">
            <a:spLocks noGrp="1"/>
          </p:cNvSpPr>
          <p:nvPr>
            <p:ph type="body" idx="1"/>
          </p:nvPr>
        </p:nvSpPr>
        <p:spPr>
          <a:xfrm>
            <a:off x="1808207" y="1000898"/>
            <a:ext cx="8797649" cy="4942702"/>
          </a:xfrm>
          <a:prstGeom prst="rect">
            <a:avLst/>
          </a:prstGeom>
          <a:noFill/>
          <a:ln>
            <a:noFill/>
          </a:ln>
        </p:spPr>
        <p:txBody>
          <a:bodyPr vert="horz" lIns="0" tIns="0" rIns="0" bIns="0" anchor="t" anchorCtr="0">
            <a:noAutofit/>
          </a:bodyPr>
          <a:lstStyle/>
          <a:p>
            <a:pPr indent="-330400">
              <a:spcAft>
                <a:spcPts val="0"/>
              </a:spcAft>
              <a:buClr>
                <a:srgbClr val="000000"/>
              </a:buClr>
              <a:buFont typeface="Noto Sans Symbols"/>
              <a:buChar char="●"/>
            </a:pPr>
            <a:r>
              <a:rPr lang="en-US" sz="2800" dirty="0">
                <a:latin typeface="Calibri"/>
                <a:ea typeface="Calibri"/>
                <a:cs typeface="Calibri"/>
                <a:sym typeface="Calibri"/>
              </a:rPr>
              <a:t>Regional Doing What Matters for Student Success and/or Pathways to Paychecks Counselor </a:t>
            </a:r>
            <a:r>
              <a:rPr lang="en-US" sz="2800" dirty="0" smtClean="0">
                <a:latin typeface="Calibri"/>
                <a:ea typeface="Calibri"/>
                <a:cs typeface="Calibri"/>
                <a:sym typeface="Calibri"/>
              </a:rPr>
              <a:t>Conferences</a:t>
            </a:r>
            <a:endParaRPr lang="en-US" sz="2800" dirty="0">
              <a:latin typeface="Calibri"/>
              <a:ea typeface="Calibri"/>
              <a:cs typeface="Calibri"/>
              <a:sym typeface="Calibri"/>
            </a:endParaRPr>
          </a:p>
          <a:p>
            <a:pPr lvl="1" indent="-330599">
              <a:spcBef>
                <a:spcPts val="1417"/>
              </a:spcBef>
              <a:spcAft>
                <a:spcPts val="0"/>
              </a:spcAft>
              <a:buClr>
                <a:srgbClr val="000000"/>
              </a:buClr>
              <a:buFont typeface="Noto Sans Symbols"/>
              <a:buChar char="–"/>
            </a:pPr>
            <a:r>
              <a:rPr lang="en-US" dirty="0" smtClean="0">
                <a:solidFill>
                  <a:schemeClr val="tx1"/>
                </a:solidFill>
                <a:latin typeface="Calibri"/>
                <a:ea typeface="Calibri"/>
                <a:cs typeface="Calibri"/>
                <a:sym typeface="Calibri"/>
                <a:hlinkClick r:id="rId3"/>
              </a:rPr>
              <a:t>Counselor Professional Development Resources</a:t>
            </a:r>
            <a:endParaRPr lang="en-US" dirty="0" smtClean="0">
              <a:solidFill>
                <a:schemeClr val="tx1"/>
              </a:solidFill>
              <a:latin typeface="Calibri"/>
              <a:ea typeface="Calibri"/>
              <a:cs typeface="Calibri"/>
              <a:sym typeface="Calibri"/>
            </a:endParaRPr>
          </a:p>
          <a:p>
            <a:pPr lvl="1" indent="-330599">
              <a:spcBef>
                <a:spcPts val="1417"/>
              </a:spcBef>
              <a:spcAft>
                <a:spcPts val="0"/>
              </a:spcAft>
              <a:buClr>
                <a:srgbClr val="000000"/>
              </a:buClr>
              <a:buFont typeface="Noto Sans Symbols"/>
              <a:buChar char="–"/>
            </a:pPr>
            <a:r>
              <a:rPr lang="en-US" dirty="0" smtClean="0">
                <a:solidFill>
                  <a:schemeClr val="tx1"/>
                </a:solidFill>
                <a:latin typeface="Calibri"/>
                <a:ea typeface="Calibri"/>
                <a:cs typeface="Calibri"/>
                <a:sym typeface="Calibri"/>
                <a:hlinkClick r:id="rId4"/>
              </a:rPr>
              <a:t>Lunch and Learn Webinars </a:t>
            </a:r>
            <a:r>
              <a:rPr lang="en-US" dirty="0" smtClean="0">
                <a:solidFill>
                  <a:schemeClr val="tx1"/>
                </a:solidFill>
                <a:latin typeface="Calibri"/>
                <a:ea typeface="Calibri"/>
                <a:cs typeface="Calibri"/>
                <a:sym typeface="Calibri"/>
              </a:rPr>
              <a:t>on Key Strong Workforce Topics</a:t>
            </a:r>
          </a:p>
          <a:p>
            <a:pPr lvl="1" indent="-330599">
              <a:spcBef>
                <a:spcPts val="1417"/>
              </a:spcBef>
              <a:spcAft>
                <a:spcPts val="0"/>
              </a:spcAft>
              <a:buClr>
                <a:srgbClr val="000000"/>
              </a:buClr>
              <a:buFont typeface="Noto Sans Symbols"/>
              <a:buChar char="–"/>
            </a:pPr>
            <a:r>
              <a:rPr lang="en-US" u="sng" dirty="0" smtClean="0">
                <a:solidFill>
                  <a:schemeClr val="hlink"/>
                </a:solidFill>
                <a:latin typeface="Calibri"/>
                <a:ea typeface="Calibri"/>
                <a:cs typeface="Calibri"/>
                <a:sym typeface="Calibri"/>
              </a:rPr>
              <a:t>Calendar </a:t>
            </a:r>
            <a:r>
              <a:rPr lang="en-US" u="sng" dirty="0">
                <a:solidFill>
                  <a:schemeClr val="hlink"/>
                </a:solidFill>
                <a:latin typeface="Calibri"/>
                <a:ea typeface="Calibri"/>
                <a:cs typeface="Calibri"/>
                <a:sym typeface="Calibri"/>
              </a:rPr>
              <a:t>of Regional Events</a:t>
            </a:r>
            <a:r>
              <a:rPr lang="en-US" dirty="0">
                <a:latin typeface="Calibri"/>
                <a:ea typeface="Calibri"/>
                <a:cs typeface="Calibri"/>
                <a:sym typeface="Calibri"/>
              </a:rPr>
              <a:t> (Continually Updated)</a:t>
            </a:r>
          </a:p>
          <a:p>
            <a:pPr lvl="1" indent="-330599">
              <a:spcBef>
                <a:spcPts val="1134"/>
              </a:spcBef>
              <a:spcAft>
                <a:spcPts val="0"/>
              </a:spcAft>
              <a:buClr>
                <a:srgbClr val="000000"/>
              </a:buClr>
              <a:buFont typeface="Noto Sans Symbols"/>
              <a:buChar char="–"/>
            </a:pPr>
            <a:r>
              <a:rPr lang="en-US" u="sng" dirty="0">
                <a:solidFill>
                  <a:schemeClr val="hlink"/>
                </a:solidFill>
                <a:latin typeface="Calibri"/>
                <a:ea typeface="Calibri"/>
                <a:cs typeface="Calibri"/>
                <a:sym typeface="Calibri"/>
                <a:hlinkClick r:id="rId5"/>
              </a:rPr>
              <a:t>Institutional Effectiveness Partnership Initiative</a:t>
            </a:r>
            <a:r>
              <a:rPr lang="en-US" dirty="0">
                <a:latin typeface="Calibri"/>
                <a:ea typeface="Calibri"/>
                <a:cs typeface="Calibri"/>
                <a:sym typeface="Calibri"/>
              </a:rPr>
              <a:t> sponsored </a:t>
            </a:r>
            <a:r>
              <a:rPr lang="en-US" dirty="0" smtClean="0">
                <a:latin typeface="Calibri"/>
                <a:ea typeface="Calibri"/>
                <a:cs typeface="Calibri"/>
                <a:sym typeface="Calibri"/>
              </a:rPr>
              <a:t>(</a:t>
            </a:r>
            <a:r>
              <a:rPr lang="en-US" dirty="0">
                <a:latin typeface="Calibri"/>
                <a:ea typeface="Calibri"/>
                <a:cs typeface="Calibri"/>
                <a:sym typeface="Calibri"/>
              </a:rPr>
              <a:t>Seven </a:t>
            </a:r>
            <a:r>
              <a:rPr lang="en-US" dirty="0" smtClean="0">
                <a:latin typeface="Calibri"/>
                <a:ea typeface="Calibri"/>
                <a:cs typeface="Calibri"/>
                <a:sym typeface="Calibri"/>
              </a:rPr>
              <a:t>PD trainings focused on system-wide EPI initiatives to be </a:t>
            </a:r>
            <a:r>
              <a:rPr lang="en-US" dirty="0">
                <a:latin typeface="Calibri"/>
                <a:ea typeface="Calibri"/>
                <a:cs typeface="Calibri"/>
                <a:sym typeface="Calibri"/>
              </a:rPr>
              <a:t>offered in Macro Regions)</a:t>
            </a:r>
          </a:p>
          <a:p>
            <a:pPr lvl="1" indent="-330599">
              <a:spcBef>
                <a:spcPts val="1134"/>
              </a:spcBef>
              <a:spcAft>
                <a:spcPts val="0"/>
              </a:spcAft>
              <a:buClr>
                <a:srgbClr val="000000"/>
              </a:buClr>
              <a:buFont typeface="Noto Sans Symbols"/>
              <a:buChar char="–"/>
            </a:pPr>
            <a:r>
              <a:rPr lang="en-US" dirty="0">
                <a:latin typeface="Calibri"/>
                <a:ea typeface="Calibri"/>
                <a:cs typeface="Calibri"/>
                <a:sym typeface="Calibri"/>
              </a:rPr>
              <a:t>Critical Conversations: </a:t>
            </a:r>
            <a:r>
              <a:rPr lang="en-US" dirty="0">
                <a:latin typeface="Calibri"/>
                <a:ea typeface="Calibri"/>
                <a:cs typeface="Calibri"/>
                <a:sym typeface="Calibri"/>
                <a:hlinkClick r:id="rId6"/>
              </a:rPr>
              <a:t>Partnerships that Unlock Social Mobility </a:t>
            </a:r>
            <a:r>
              <a:rPr lang="en-US" dirty="0">
                <a:latin typeface="Calibri"/>
                <a:ea typeface="Calibri"/>
                <a:cs typeface="Calibri"/>
                <a:sym typeface="Calibri"/>
              </a:rPr>
              <a:t>(17 statewide conversations to align &amp; increase understanding; </a:t>
            </a:r>
          </a:p>
        </p:txBody>
      </p:sp>
    </p:spTree>
    <p:extLst>
      <p:ext uri="{BB962C8B-B14F-4D97-AF65-F5344CB8AC3E}">
        <p14:creationId xmlns:p14="http://schemas.microsoft.com/office/powerpoint/2010/main" val="719387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528" y="0"/>
            <a:ext cx="6007100" cy="588846"/>
          </a:xfrm>
        </p:spPr>
        <p:txBody>
          <a:bodyPr>
            <a:noAutofit/>
          </a:bodyPr>
          <a:lstStyle/>
          <a:p>
            <a:pPr algn="ctr">
              <a:buNone/>
            </a:pPr>
            <a:r>
              <a:rPr lang="en-US" sz="4000" b="1" dirty="0" smtClean="0">
                <a:solidFill>
                  <a:srgbClr val="FF0000"/>
                </a:solidFill>
              </a:rPr>
              <a:t>Pathways To Career </a:t>
            </a:r>
            <a:r>
              <a:rPr lang="en-US" sz="4000" b="1" dirty="0">
                <a:solidFill>
                  <a:srgbClr val="FF0000"/>
                </a:solidFill>
              </a:rPr>
              <a:t>S</a:t>
            </a:r>
            <a:r>
              <a:rPr lang="en-US" sz="4000" b="1" dirty="0" smtClean="0">
                <a:solidFill>
                  <a:srgbClr val="FF0000"/>
                </a:solidFill>
              </a:rPr>
              <a:t>uccess</a:t>
            </a:r>
            <a:endParaRPr lang="en-US" sz="4000" b="1" dirty="0">
              <a:solidFill>
                <a:srgbClr val="FF0000"/>
              </a:solidFill>
            </a:endParaRPr>
          </a:p>
        </p:txBody>
      </p:sp>
      <p:sp>
        <p:nvSpPr>
          <p:cNvPr id="4" name="Rectangle 3"/>
          <p:cNvSpPr/>
          <p:nvPr/>
        </p:nvSpPr>
        <p:spPr>
          <a:xfrm>
            <a:off x="951120" y="1720661"/>
            <a:ext cx="9862059" cy="1754326"/>
          </a:xfrm>
          <a:prstGeom prst="rect">
            <a:avLst/>
          </a:prstGeom>
        </p:spPr>
        <p:txBody>
          <a:bodyPr wrap="none">
            <a:spAutoFit/>
          </a:bodyPr>
          <a:lstStyle/>
          <a:p>
            <a:r>
              <a:rPr lang="en-US" sz="3600" dirty="0">
                <a:hlinkClick r:id="rId3"/>
              </a:rPr>
              <a:t>https://</a:t>
            </a:r>
            <a:r>
              <a:rPr lang="en-US" sz="3600" dirty="0" smtClean="0">
                <a:hlinkClick r:id="rId3"/>
              </a:rPr>
              <a:t>vimeo.com/199061142</a:t>
            </a:r>
            <a:endParaRPr lang="en-US" sz="3600" dirty="0" smtClean="0"/>
          </a:p>
          <a:p>
            <a:endParaRPr lang="en-US" sz="3600" dirty="0"/>
          </a:p>
          <a:p>
            <a:r>
              <a:rPr lang="en-US" sz="3600" dirty="0" smtClean="0"/>
              <a:t>Stories of Workforce and CCC students transitioning</a:t>
            </a:r>
            <a:endParaRPr lang="en-US" sz="3600" dirty="0"/>
          </a:p>
        </p:txBody>
      </p:sp>
    </p:spTree>
    <p:extLst>
      <p:ext uri="{BB962C8B-B14F-4D97-AF65-F5344CB8AC3E}">
        <p14:creationId xmlns:p14="http://schemas.microsoft.com/office/powerpoint/2010/main" val="77681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120" y="264611"/>
            <a:ext cx="10362719" cy="1469519"/>
          </a:xfrm>
        </p:spPr>
        <p:txBody>
          <a:bodyPr>
            <a:normAutofit/>
          </a:bodyPr>
          <a:lstStyle/>
          <a:p>
            <a:pPr algn="ctr">
              <a:buNone/>
            </a:pPr>
            <a:r>
              <a:rPr lang="en-US" sz="4400" b="1" dirty="0"/>
              <a:t>Answer at least three of the </a:t>
            </a:r>
            <a:br>
              <a:rPr lang="en-US" sz="4400" b="1" dirty="0"/>
            </a:br>
            <a:r>
              <a:rPr lang="en-US" sz="4400" b="1" dirty="0"/>
              <a:t>following questions: </a:t>
            </a:r>
            <a:endParaRPr lang="en-US" b="1" dirty="0"/>
          </a:p>
        </p:txBody>
      </p:sp>
      <p:sp>
        <p:nvSpPr>
          <p:cNvPr id="3" name="Content Placeholder 2"/>
          <p:cNvSpPr>
            <a:spLocks noGrp="1"/>
          </p:cNvSpPr>
          <p:nvPr>
            <p:ph idx="1"/>
          </p:nvPr>
        </p:nvSpPr>
        <p:spPr>
          <a:xfrm>
            <a:off x="1408430" y="2067762"/>
            <a:ext cx="9078097" cy="3443352"/>
          </a:xfrm>
        </p:spPr>
        <p:txBody>
          <a:bodyPr>
            <a:normAutofit/>
          </a:bodyPr>
          <a:lstStyle/>
          <a:p>
            <a:pPr lvl="0"/>
            <a:r>
              <a:rPr lang="en-US" b="1" dirty="0"/>
              <a:t>To me, success means</a:t>
            </a:r>
          </a:p>
          <a:p>
            <a:pPr lvl="0"/>
            <a:r>
              <a:rPr lang="en-US" b="1" dirty="0"/>
              <a:t>In my education and work, I am driven by</a:t>
            </a:r>
          </a:p>
          <a:p>
            <a:pPr lvl="0"/>
            <a:r>
              <a:rPr lang="en-US" b="1" dirty="0"/>
              <a:t>I face or have faced barriers or challenges like</a:t>
            </a:r>
          </a:p>
          <a:p>
            <a:pPr lvl="0"/>
            <a:r>
              <a:rPr lang="en-US" b="1" dirty="0"/>
              <a:t>One experience or person that changed my path</a:t>
            </a:r>
          </a:p>
          <a:p>
            <a:pPr lvl="0"/>
            <a:r>
              <a:rPr lang="en-US" b="1" dirty="0"/>
              <a:t>A question I wish an expert would help me with is </a:t>
            </a:r>
          </a:p>
          <a:p>
            <a:endParaRPr lang="en-US" dirty="0"/>
          </a:p>
        </p:txBody>
      </p:sp>
    </p:spTree>
    <p:extLst>
      <p:ext uri="{BB962C8B-B14F-4D97-AF65-F5344CB8AC3E}">
        <p14:creationId xmlns:p14="http://schemas.microsoft.com/office/powerpoint/2010/main" val="1926615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23568" y="1033289"/>
            <a:ext cx="11738919" cy="4922667"/>
          </a:xfrm>
        </p:spPr>
        <p:txBody>
          <a:bodyPr>
            <a:noAutofit/>
          </a:bodyPr>
          <a:lstStyle/>
          <a:p>
            <a:pPr marL="540000" lvl="1" indent="0" algn="l">
              <a:buNone/>
            </a:pPr>
            <a:r>
              <a:rPr lang="en-US" sz="2800" b="1" dirty="0"/>
              <a:t>Workforce Regional/Local </a:t>
            </a:r>
            <a:r>
              <a:rPr lang="en-US" sz="2800" b="1" dirty="0" smtClean="0"/>
              <a:t>Plans</a:t>
            </a:r>
            <a:endParaRPr lang="en-US" sz="2800" b="1" dirty="0"/>
          </a:p>
          <a:p>
            <a:pPr lvl="1">
              <a:buFont typeface="Arial" panose="020B0604020202020204" pitchFamily="34" charset="0"/>
              <a:buChar char="•"/>
            </a:pPr>
            <a:r>
              <a:rPr lang="en-US" sz="2400" dirty="0" smtClean="0">
                <a:solidFill>
                  <a:schemeClr val="tx1"/>
                </a:solidFill>
              </a:rPr>
              <a:t>Working </a:t>
            </a:r>
            <a:r>
              <a:rPr lang="en-US" sz="2400" dirty="0">
                <a:solidFill>
                  <a:schemeClr val="tx1"/>
                </a:solidFill>
              </a:rPr>
              <a:t>regionally with economic development and </a:t>
            </a:r>
            <a:r>
              <a:rPr lang="en-US" sz="2400" dirty="0" smtClean="0">
                <a:solidFill>
                  <a:schemeClr val="tx1"/>
                </a:solidFill>
              </a:rPr>
              <a:t>education</a:t>
            </a:r>
            <a:r>
              <a:rPr lang="en-US" sz="2400" dirty="0">
                <a:solidFill>
                  <a:schemeClr val="tx1"/>
                </a:solidFill>
              </a:rPr>
              <a:t>, regional business engagement and sector </a:t>
            </a:r>
            <a:r>
              <a:rPr lang="en-US" sz="2400" dirty="0" smtClean="0">
                <a:solidFill>
                  <a:schemeClr val="tx1"/>
                </a:solidFill>
              </a:rPr>
              <a:t>partnerships</a:t>
            </a:r>
            <a:r>
              <a:rPr lang="en-US" sz="2400" dirty="0">
                <a:solidFill>
                  <a:schemeClr val="tx1"/>
                </a:solidFill>
              </a:rPr>
              <a:t>, regional workforce </a:t>
            </a:r>
            <a:r>
              <a:rPr lang="en-US" sz="2400" dirty="0" smtClean="0">
                <a:solidFill>
                  <a:schemeClr val="tx1"/>
                </a:solidFill>
              </a:rPr>
              <a:t>policies</a:t>
            </a:r>
            <a:endParaRPr lang="en-US" dirty="0" smtClean="0">
              <a:solidFill>
                <a:schemeClr val="tx1"/>
              </a:solidFill>
            </a:endParaRPr>
          </a:p>
          <a:p>
            <a:pPr marL="540000" lvl="1" indent="0" algn="l">
              <a:buNone/>
            </a:pPr>
            <a:r>
              <a:rPr lang="en-US" sz="2800" b="1" dirty="0" smtClean="0">
                <a:solidFill>
                  <a:schemeClr val="tx1"/>
                </a:solidFill>
              </a:rPr>
              <a:t>Strong Workforce Regional/Local Plans</a:t>
            </a:r>
          </a:p>
          <a:p>
            <a:pPr lvl="1">
              <a:buFont typeface="Arial" panose="020B0604020202020204" pitchFamily="34" charset="0"/>
              <a:buChar char="•"/>
            </a:pPr>
            <a:r>
              <a:rPr lang="en-US" dirty="0" smtClean="0">
                <a:solidFill>
                  <a:schemeClr val="tx1"/>
                </a:solidFill>
              </a:rPr>
              <a:t>Priority </a:t>
            </a:r>
            <a:r>
              <a:rPr lang="en-US" dirty="0">
                <a:solidFill>
                  <a:schemeClr val="tx1"/>
                </a:solidFill>
              </a:rPr>
              <a:t>and emergent sectors, how do we move students through career pathways, job placement/internships/industry engagement be coordinated, how can industry inform and co-invest</a:t>
            </a:r>
          </a:p>
          <a:p>
            <a:pPr marL="540000" lvl="1" indent="0" algn="l">
              <a:buNone/>
            </a:pPr>
            <a:r>
              <a:rPr lang="en-US" sz="2800" b="1" dirty="0">
                <a:solidFill>
                  <a:schemeClr val="tx1"/>
                </a:solidFill>
              </a:rPr>
              <a:t>ABEG Block Grant plans</a:t>
            </a:r>
          </a:p>
          <a:p>
            <a:pPr lvl="1">
              <a:buFont typeface="Arial" panose="020B0604020202020204" pitchFamily="34" charset="0"/>
              <a:buChar char="•"/>
            </a:pPr>
            <a:r>
              <a:rPr lang="en-US" sz="2400" dirty="0" smtClean="0">
                <a:solidFill>
                  <a:schemeClr val="tx1"/>
                </a:solidFill>
              </a:rPr>
              <a:t>Basic </a:t>
            </a:r>
            <a:r>
              <a:rPr lang="en-US" sz="2400" dirty="0">
                <a:solidFill>
                  <a:schemeClr val="tx1"/>
                </a:solidFill>
              </a:rPr>
              <a:t>Skills, </a:t>
            </a:r>
            <a:r>
              <a:rPr lang="en-US" sz="2400" dirty="0" smtClean="0">
                <a:solidFill>
                  <a:schemeClr val="tx1"/>
                </a:solidFill>
              </a:rPr>
              <a:t>Citizenship </a:t>
            </a:r>
            <a:r>
              <a:rPr lang="en-US" sz="2400" dirty="0">
                <a:solidFill>
                  <a:schemeClr val="tx1"/>
                </a:solidFill>
              </a:rPr>
              <a:t>and Workforce Prep, </a:t>
            </a:r>
            <a:r>
              <a:rPr lang="en-US" sz="2400" dirty="0" smtClean="0">
                <a:solidFill>
                  <a:schemeClr val="tx1"/>
                </a:solidFill>
              </a:rPr>
              <a:t>Apprenticeship, Short-term </a:t>
            </a:r>
            <a:r>
              <a:rPr lang="en-US" sz="2400" dirty="0">
                <a:solidFill>
                  <a:schemeClr val="tx1"/>
                </a:solidFill>
              </a:rPr>
              <a:t>Career Tech Ed, Programs for Adults with </a:t>
            </a:r>
            <a:r>
              <a:rPr lang="en-US" sz="2400" dirty="0" smtClean="0">
                <a:solidFill>
                  <a:schemeClr val="tx1"/>
                </a:solidFill>
              </a:rPr>
              <a:t>Disabilities; career pathways to work or for-credit programs</a:t>
            </a:r>
            <a:endParaRPr lang="en-US" sz="2400" dirty="0">
              <a:solidFill>
                <a:schemeClr val="tx1"/>
              </a:solidFill>
            </a:endParaRPr>
          </a:p>
        </p:txBody>
      </p:sp>
      <p:sp>
        <p:nvSpPr>
          <p:cNvPr id="7" name="TextBox 6"/>
          <p:cNvSpPr txBox="1"/>
          <p:nvPr/>
        </p:nvSpPr>
        <p:spPr>
          <a:xfrm>
            <a:off x="959365" y="140281"/>
            <a:ext cx="7739792" cy="769441"/>
          </a:xfrm>
          <a:prstGeom prst="rect">
            <a:avLst/>
          </a:prstGeom>
          <a:noFill/>
        </p:spPr>
        <p:txBody>
          <a:bodyPr wrap="square" rtlCol="0">
            <a:spAutoFit/>
          </a:bodyPr>
          <a:lstStyle/>
          <a:p>
            <a:pPr defTabSz="914400"/>
            <a:r>
              <a:rPr lang="en-US" sz="4400" b="1" dirty="0">
                <a:solidFill>
                  <a:prstClr val="black"/>
                </a:solidFill>
              </a:rPr>
              <a:t>Plan Alignment </a:t>
            </a:r>
            <a:r>
              <a:rPr lang="en-US" sz="4400" b="1" dirty="0" smtClean="0">
                <a:solidFill>
                  <a:prstClr val="black"/>
                </a:solidFill>
              </a:rPr>
              <a:t>and Integration</a:t>
            </a:r>
            <a:endParaRPr lang="en-US" sz="4400" b="1" dirty="0">
              <a:solidFill>
                <a:prstClr val="black"/>
              </a:solidFill>
            </a:endParaRPr>
          </a:p>
        </p:txBody>
      </p:sp>
      <p:sp>
        <p:nvSpPr>
          <p:cNvPr id="2" name="Rectangle 1"/>
          <p:cNvSpPr/>
          <p:nvPr/>
        </p:nvSpPr>
        <p:spPr>
          <a:xfrm>
            <a:off x="5873071" y="6287128"/>
            <a:ext cx="5099729" cy="338554"/>
          </a:xfrm>
          <a:prstGeom prst="rect">
            <a:avLst/>
          </a:prstGeom>
        </p:spPr>
        <p:txBody>
          <a:bodyPr wrap="none">
            <a:spAutoFit/>
          </a:bodyPr>
          <a:lstStyle/>
          <a:p>
            <a:pPr lvl="1"/>
            <a:r>
              <a:rPr lang="en-US" sz="1600" dirty="0"/>
              <a:t>Content provided by California Workforce Association</a:t>
            </a:r>
          </a:p>
        </p:txBody>
      </p:sp>
    </p:spTree>
    <p:extLst>
      <p:ext uri="{BB962C8B-B14F-4D97-AF65-F5344CB8AC3E}">
        <p14:creationId xmlns:p14="http://schemas.microsoft.com/office/powerpoint/2010/main" val="1725022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340295" y="1436250"/>
            <a:ext cx="9525000" cy="3446677"/>
          </a:xfrm>
        </p:spPr>
        <p:txBody>
          <a:bodyPr>
            <a:noAutofit/>
          </a:bodyPr>
          <a:lstStyle/>
          <a:p>
            <a:pPr marL="457200" indent="-457200" algn="l">
              <a:buFont typeface="Wingdings" charset="2"/>
              <a:buChar char="Ø"/>
            </a:pPr>
            <a:r>
              <a:rPr lang="en-US" sz="3200" dirty="0" smtClean="0"/>
              <a:t>Connecting </a:t>
            </a:r>
            <a:r>
              <a:rPr lang="en-US" sz="3200" dirty="0"/>
              <a:t>Centers to Strategic Directions</a:t>
            </a:r>
          </a:p>
          <a:p>
            <a:pPr marL="457200" indent="-457200" algn="l">
              <a:buFont typeface="Wingdings" charset="2"/>
              <a:buChar char="Ø"/>
            </a:pPr>
            <a:r>
              <a:rPr lang="en-US" sz="3200" dirty="0"/>
              <a:t>Moving towards an "integrated model"</a:t>
            </a:r>
          </a:p>
          <a:p>
            <a:pPr marL="457200" indent="-457200" algn="l">
              <a:buFont typeface="Wingdings" charset="2"/>
              <a:buChar char="Ø"/>
            </a:pPr>
            <a:r>
              <a:rPr lang="en-US" sz="3200" dirty="0"/>
              <a:t>Utilizing technology </a:t>
            </a:r>
          </a:p>
          <a:p>
            <a:pPr marL="457200" indent="-457200" algn="l">
              <a:buFont typeface="Wingdings" charset="2"/>
              <a:buChar char="Ø"/>
            </a:pPr>
            <a:r>
              <a:rPr lang="en-US" sz="3200" dirty="0"/>
              <a:t>Continuous Improvement – AJCC Certification</a:t>
            </a:r>
          </a:p>
          <a:p>
            <a:pPr marL="457200" indent="-457200" algn="l">
              <a:buFont typeface="Wingdings" charset="2"/>
              <a:buChar char="Ø"/>
            </a:pPr>
            <a:r>
              <a:rPr lang="en-US" sz="3200" dirty="0"/>
              <a:t>MOU – Cost Sharing</a:t>
            </a:r>
          </a:p>
        </p:txBody>
      </p:sp>
      <p:sp>
        <p:nvSpPr>
          <p:cNvPr id="7" name="TextBox 6"/>
          <p:cNvSpPr txBox="1"/>
          <p:nvPr/>
        </p:nvSpPr>
        <p:spPr>
          <a:xfrm>
            <a:off x="1000125" y="571500"/>
            <a:ext cx="10402265" cy="769441"/>
          </a:xfrm>
          <a:prstGeom prst="rect">
            <a:avLst/>
          </a:prstGeom>
          <a:noFill/>
        </p:spPr>
        <p:txBody>
          <a:bodyPr wrap="square" rtlCol="0">
            <a:spAutoFit/>
          </a:bodyPr>
          <a:lstStyle/>
          <a:p>
            <a:pPr algn="ctr" defTabSz="914400"/>
            <a:r>
              <a:rPr lang="en-US" sz="4400" dirty="0">
                <a:solidFill>
                  <a:prstClr val="black"/>
                </a:solidFill>
              </a:rPr>
              <a:t>Re-inventing the AJCC System</a:t>
            </a:r>
          </a:p>
        </p:txBody>
      </p:sp>
      <p:pic>
        <p:nvPicPr>
          <p:cNvPr id="2" name="Picture 1"/>
          <p:cNvPicPr>
            <a:picLocks noChangeAspect="1"/>
          </p:cNvPicPr>
          <p:nvPr/>
        </p:nvPicPr>
        <p:blipFill>
          <a:blip r:embed="rId3"/>
          <a:stretch>
            <a:fillRect/>
          </a:stretch>
        </p:blipFill>
        <p:spPr>
          <a:xfrm>
            <a:off x="768591" y="4780528"/>
            <a:ext cx="6871591" cy="1352356"/>
          </a:xfrm>
          <a:prstGeom prst="rect">
            <a:avLst/>
          </a:prstGeom>
        </p:spPr>
      </p:pic>
    </p:spTree>
    <p:extLst>
      <p:ext uri="{BB962C8B-B14F-4D97-AF65-F5344CB8AC3E}">
        <p14:creationId xmlns:p14="http://schemas.microsoft.com/office/powerpoint/2010/main" val="1971794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6596"/>
            <a:ext cx="7772039" cy="700856"/>
          </a:xfrm>
        </p:spPr>
        <p:txBody>
          <a:bodyPr/>
          <a:lstStyle/>
          <a:p>
            <a:pPr>
              <a:buNone/>
            </a:pPr>
            <a:r>
              <a:rPr lang="en-US" dirty="0" smtClean="0"/>
              <a:t>CCC Educational Goal Options</a:t>
            </a:r>
            <a:endParaRPr lang="en-US" dirty="0"/>
          </a:p>
        </p:txBody>
      </p:sp>
      <p:sp>
        <p:nvSpPr>
          <p:cNvPr id="3" name="Content Placeholder 2"/>
          <p:cNvSpPr>
            <a:spLocks noGrp="1"/>
          </p:cNvSpPr>
          <p:nvPr>
            <p:ph idx="1"/>
          </p:nvPr>
        </p:nvSpPr>
        <p:spPr>
          <a:xfrm>
            <a:off x="1981199" y="1108759"/>
            <a:ext cx="8135958" cy="4525920"/>
          </a:xfrm>
        </p:spPr>
        <p:txBody>
          <a:bodyPr/>
          <a:lstStyle/>
          <a:p>
            <a:pPr marL="108000" indent="0">
              <a:buNone/>
            </a:pPr>
            <a:r>
              <a:rPr lang="en-US" sz="2800" dirty="0"/>
              <a:t>1. Prepare for a new career  </a:t>
            </a:r>
            <a:r>
              <a:rPr lang="en-US" sz="2800" dirty="0">
                <a:solidFill>
                  <a:srgbClr val="FF0000"/>
                </a:solidFill>
              </a:rPr>
              <a:t>(Skill Attainment)</a:t>
            </a:r>
            <a:endParaRPr lang="en-US" sz="2800" dirty="0"/>
          </a:p>
          <a:p>
            <a:pPr marL="108000" indent="0">
              <a:buNone/>
            </a:pPr>
            <a:r>
              <a:rPr lang="en-US" sz="2800" dirty="0"/>
              <a:t>2. Advance in current job/career </a:t>
            </a:r>
            <a:r>
              <a:rPr lang="en-US" sz="2800" dirty="0">
                <a:solidFill>
                  <a:srgbClr val="FF0000"/>
                </a:solidFill>
              </a:rPr>
              <a:t>(Skill Attainment)</a:t>
            </a:r>
            <a:endParaRPr lang="en-US" sz="2800" dirty="0"/>
          </a:p>
          <a:p>
            <a:pPr marL="108000" indent="0">
              <a:buNone/>
            </a:pPr>
            <a:r>
              <a:rPr lang="en-US" sz="2800" dirty="0"/>
              <a:t>3. Discover/develop career interests </a:t>
            </a:r>
            <a:r>
              <a:rPr lang="en-US" sz="2800" dirty="0">
                <a:solidFill>
                  <a:srgbClr val="FF0000"/>
                </a:solidFill>
              </a:rPr>
              <a:t>(Core Task)</a:t>
            </a:r>
            <a:endParaRPr lang="en-US" sz="2800" dirty="0"/>
          </a:p>
          <a:p>
            <a:pPr marL="108000" indent="0">
              <a:buNone/>
            </a:pPr>
            <a:r>
              <a:rPr lang="en-US" sz="2800" dirty="0"/>
              <a:t>4. Obtain two-year vocational degree without    </a:t>
            </a:r>
            <a:br>
              <a:rPr lang="en-US" sz="2800" dirty="0"/>
            </a:br>
            <a:r>
              <a:rPr lang="en-US" sz="2800" dirty="0"/>
              <a:t>     transfer ** </a:t>
            </a:r>
            <a:r>
              <a:rPr lang="en-US" sz="2800" dirty="0">
                <a:solidFill>
                  <a:srgbClr val="FF0000"/>
                </a:solidFill>
              </a:rPr>
              <a:t>(Skill Attainment and Core Task)</a:t>
            </a:r>
            <a:endParaRPr lang="en-US" sz="2800" dirty="0"/>
          </a:p>
          <a:p>
            <a:pPr marL="108000" indent="0">
              <a:buNone/>
            </a:pPr>
            <a:r>
              <a:rPr lang="en-US" sz="2800" dirty="0"/>
              <a:t>5. Obtain non-vocational degree without transfer **</a:t>
            </a:r>
            <a:br>
              <a:rPr lang="en-US" sz="2800" dirty="0"/>
            </a:br>
            <a:r>
              <a:rPr lang="en-US" sz="2800" dirty="0"/>
              <a:t>	</a:t>
            </a:r>
            <a:r>
              <a:rPr lang="en-US" sz="2800" dirty="0">
                <a:solidFill>
                  <a:srgbClr val="FF0000"/>
                </a:solidFill>
              </a:rPr>
              <a:t>(Skill Attainment &amp; Core Task)</a:t>
            </a:r>
            <a:r>
              <a:rPr lang="en-US" sz="2800" dirty="0"/>
              <a:t/>
            </a:r>
            <a:br>
              <a:rPr lang="en-US" sz="2800" dirty="0"/>
            </a:br>
            <a:r>
              <a:rPr lang="en-US" sz="2800" dirty="0"/>
              <a:t>6. Obtain a vocational certificate without transfer </a:t>
            </a:r>
            <a:br>
              <a:rPr lang="en-US" sz="2800" dirty="0"/>
            </a:br>
            <a:r>
              <a:rPr lang="en-US" sz="2800" dirty="0"/>
              <a:t>    **Major __________  </a:t>
            </a:r>
            <a:r>
              <a:rPr lang="en-US" sz="2800" dirty="0">
                <a:solidFill>
                  <a:srgbClr val="FF0000"/>
                </a:solidFill>
              </a:rPr>
              <a:t>(Skill Attainment &amp; Core Task)</a:t>
            </a:r>
            <a:endParaRPr lang="en-US" sz="2800" dirty="0"/>
          </a:p>
          <a:p>
            <a:pPr marL="108000" indent="0">
              <a:buNone/>
            </a:pPr>
            <a:endParaRPr lang="en-US" dirty="0"/>
          </a:p>
        </p:txBody>
      </p:sp>
    </p:spTree>
    <p:extLst>
      <p:ext uri="{BB962C8B-B14F-4D97-AF65-F5344CB8AC3E}">
        <p14:creationId xmlns:p14="http://schemas.microsoft.com/office/powerpoint/2010/main" val="325300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974" y="120347"/>
            <a:ext cx="9184776" cy="588846"/>
          </a:xfrm>
        </p:spPr>
        <p:txBody>
          <a:bodyPr>
            <a:noAutofit/>
          </a:bodyPr>
          <a:lstStyle/>
          <a:p>
            <a:pPr algn="ctr">
              <a:buNone/>
            </a:pPr>
            <a:r>
              <a:rPr lang="en-US" sz="4000" dirty="0" smtClean="0"/>
              <a:t>Pathways To Career </a:t>
            </a:r>
            <a:r>
              <a:rPr lang="en-US" sz="4000" dirty="0"/>
              <a:t>S</a:t>
            </a:r>
            <a:r>
              <a:rPr lang="en-US" sz="4000" dirty="0" smtClean="0"/>
              <a:t>uccess</a:t>
            </a:r>
            <a:endParaRPr lang="en-US" sz="4000" dirty="0"/>
          </a:p>
        </p:txBody>
      </p:sp>
      <p:sp>
        <p:nvSpPr>
          <p:cNvPr id="3" name="Rectangle 2"/>
          <p:cNvSpPr/>
          <p:nvPr/>
        </p:nvSpPr>
        <p:spPr>
          <a:xfrm>
            <a:off x="2703720" y="2177534"/>
            <a:ext cx="7202421" cy="1569660"/>
          </a:xfrm>
          <a:prstGeom prst="rect">
            <a:avLst/>
          </a:prstGeom>
        </p:spPr>
        <p:txBody>
          <a:bodyPr wrap="none">
            <a:spAutoFit/>
          </a:bodyPr>
          <a:lstStyle/>
          <a:p>
            <a:r>
              <a:rPr lang="en-US" sz="3200" dirty="0">
                <a:hlinkClick r:id="rId2"/>
              </a:rPr>
              <a:t>https://</a:t>
            </a:r>
            <a:r>
              <a:rPr lang="en-US" sz="3200" dirty="0" smtClean="0">
                <a:hlinkClick r:id="rId2"/>
              </a:rPr>
              <a:t>vimeo.com/195228559</a:t>
            </a:r>
            <a:endParaRPr lang="en-US" sz="3200" dirty="0" smtClean="0"/>
          </a:p>
          <a:p>
            <a:endParaRPr lang="en-US" sz="3200" dirty="0"/>
          </a:p>
          <a:p>
            <a:r>
              <a:rPr lang="en-US" sz="3200" dirty="0" smtClean="0"/>
              <a:t>Intro from the CCC and Workforce system.</a:t>
            </a:r>
            <a:endParaRPr lang="en-US" sz="3200" dirty="0"/>
          </a:p>
        </p:txBody>
      </p:sp>
    </p:spTree>
    <p:extLst>
      <p:ext uri="{BB962C8B-B14F-4D97-AF65-F5344CB8AC3E}">
        <p14:creationId xmlns:p14="http://schemas.microsoft.com/office/powerpoint/2010/main" val="3928762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62" y="246597"/>
            <a:ext cx="9539665" cy="656787"/>
          </a:xfrm>
        </p:spPr>
        <p:txBody>
          <a:bodyPr/>
          <a:lstStyle/>
          <a:p>
            <a:pPr>
              <a:buNone/>
            </a:pPr>
            <a:r>
              <a:rPr lang="en-US" dirty="0"/>
              <a:t>CCC Educational Goal </a:t>
            </a:r>
            <a:r>
              <a:rPr lang="en-US" dirty="0" smtClean="0"/>
              <a:t>Options (Cont.)</a:t>
            </a:r>
            <a:endParaRPr lang="en-US" dirty="0"/>
          </a:p>
        </p:txBody>
      </p:sp>
      <p:sp>
        <p:nvSpPr>
          <p:cNvPr id="3" name="Content Placeholder 2"/>
          <p:cNvSpPr>
            <a:spLocks noGrp="1"/>
          </p:cNvSpPr>
          <p:nvPr>
            <p:ph idx="1"/>
          </p:nvPr>
        </p:nvSpPr>
        <p:spPr>
          <a:xfrm>
            <a:off x="1865523" y="991519"/>
            <a:ext cx="8802476" cy="4935557"/>
          </a:xfrm>
        </p:spPr>
        <p:txBody>
          <a:bodyPr/>
          <a:lstStyle/>
          <a:p>
            <a:pPr marL="108000" indent="0">
              <a:buNone/>
            </a:pPr>
            <a:r>
              <a:rPr lang="en-US" sz="2800" dirty="0"/>
              <a:t>8. Obtain a Bachelor’s degree after Associate degree **</a:t>
            </a:r>
            <a:br>
              <a:rPr lang="en-US" sz="2800" dirty="0"/>
            </a:br>
            <a:r>
              <a:rPr lang="en-US" sz="2800" dirty="0"/>
              <a:t>     </a:t>
            </a:r>
            <a:r>
              <a:rPr lang="en-US" sz="2800" dirty="0">
                <a:solidFill>
                  <a:srgbClr val="FF0000"/>
                </a:solidFill>
              </a:rPr>
              <a:t>	(Skill Attainment &amp; Core Task)</a:t>
            </a:r>
            <a:r>
              <a:rPr lang="en-US" sz="2800" dirty="0"/>
              <a:t/>
            </a:r>
            <a:br>
              <a:rPr lang="en-US" sz="2800" dirty="0"/>
            </a:br>
            <a:r>
              <a:rPr lang="en-US" sz="2800" dirty="0"/>
              <a:t>9. Obtain a Bachelor’s degree without Associate degree **</a:t>
            </a:r>
            <a:br>
              <a:rPr lang="en-US" sz="2800" dirty="0"/>
            </a:br>
            <a:r>
              <a:rPr lang="en-US" sz="2800" dirty="0"/>
              <a:t>	</a:t>
            </a:r>
            <a:r>
              <a:rPr lang="en-US" sz="2800" dirty="0">
                <a:solidFill>
                  <a:srgbClr val="FF0000"/>
                </a:solidFill>
              </a:rPr>
              <a:t>(Skill Attainment &amp; Core Task)</a:t>
            </a:r>
            <a:r>
              <a:rPr lang="en-US" sz="2800" dirty="0"/>
              <a:t/>
            </a:r>
            <a:br>
              <a:rPr lang="en-US" sz="2800" dirty="0"/>
            </a:br>
            <a:r>
              <a:rPr lang="en-US" sz="2800" dirty="0"/>
              <a:t>10. Maintain license * </a:t>
            </a:r>
            <a:r>
              <a:rPr lang="en-US" sz="2800" dirty="0">
                <a:solidFill>
                  <a:srgbClr val="FF0000"/>
                </a:solidFill>
              </a:rPr>
              <a:t>(Skill Attainment/Enhancement)</a:t>
            </a:r>
            <a:endParaRPr lang="en-US" sz="2800" dirty="0"/>
          </a:p>
          <a:p>
            <a:pPr marL="108000" indent="0">
              <a:buNone/>
            </a:pPr>
            <a:r>
              <a:rPr lang="en-US" sz="2800" dirty="0"/>
              <a:t>11. Improve basic skills (English, Reading, Math) 	</a:t>
            </a:r>
            <a:br>
              <a:rPr lang="en-US" sz="2800" dirty="0"/>
            </a:br>
            <a:r>
              <a:rPr lang="en-US" sz="2800" dirty="0"/>
              <a:t>	</a:t>
            </a:r>
            <a:r>
              <a:rPr lang="en-US" sz="2800" dirty="0">
                <a:solidFill>
                  <a:srgbClr val="FF0000"/>
                </a:solidFill>
              </a:rPr>
              <a:t>(Skill Attainment &amp; Core Task)</a:t>
            </a:r>
            <a:r>
              <a:rPr lang="en-US" sz="2800" dirty="0"/>
              <a:t/>
            </a:r>
            <a:br>
              <a:rPr lang="en-US" sz="2800" dirty="0"/>
            </a:br>
            <a:r>
              <a:rPr lang="en-US" sz="2800" dirty="0"/>
              <a:t>12. Complete credits for HS diploma or GED </a:t>
            </a:r>
            <a:r>
              <a:rPr lang="en-US" sz="2800" dirty="0">
                <a:solidFill>
                  <a:srgbClr val="FF0000"/>
                </a:solidFill>
              </a:rPr>
              <a:t>(</a:t>
            </a:r>
            <a:r>
              <a:rPr lang="en-US" sz="2400" dirty="0">
                <a:solidFill>
                  <a:srgbClr val="FF0000"/>
                </a:solidFill>
              </a:rPr>
              <a:t>Skill Attainment)</a:t>
            </a:r>
            <a:endParaRPr lang="en-US" sz="2800" dirty="0">
              <a:solidFill>
                <a:srgbClr val="FF0000"/>
              </a:solidFill>
            </a:endParaRPr>
          </a:p>
          <a:p>
            <a:pPr marL="108000" indent="0">
              <a:buNone/>
            </a:pPr>
            <a:r>
              <a:rPr lang="en-US" sz="2800" dirty="0"/>
              <a:t>13. Personal Development * </a:t>
            </a:r>
            <a:r>
              <a:rPr lang="en-US" sz="2800" dirty="0">
                <a:solidFill>
                  <a:srgbClr val="FF0000"/>
                </a:solidFill>
              </a:rPr>
              <a:t>(Skill Attainment &amp; Core Task)</a:t>
            </a:r>
          </a:p>
          <a:p>
            <a:pPr marL="108000" indent="0">
              <a:buNone/>
            </a:pPr>
            <a:r>
              <a:rPr lang="en-US" sz="2800" dirty="0"/>
              <a:t>14. Undecided on goal </a:t>
            </a:r>
            <a:r>
              <a:rPr lang="en-US" sz="2800" dirty="0">
                <a:solidFill>
                  <a:srgbClr val="FF0000"/>
                </a:solidFill>
              </a:rPr>
              <a:t>(Skill Attainment &amp; Core Task)</a:t>
            </a:r>
            <a:endParaRPr lang="en-US" sz="2800" dirty="0"/>
          </a:p>
          <a:p>
            <a:pPr marL="108000" indent="0">
              <a:buNone/>
            </a:pPr>
            <a:endParaRPr lang="en-US" dirty="0"/>
          </a:p>
        </p:txBody>
      </p:sp>
    </p:spTree>
    <p:extLst>
      <p:ext uri="{BB962C8B-B14F-4D97-AF65-F5344CB8AC3E}">
        <p14:creationId xmlns:p14="http://schemas.microsoft.com/office/powerpoint/2010/main" val="3448271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58" y="246596"/>
            <a:ext cx="9945056" cy="700856"/>
          </a:xfrm>
        </p:spPr>
        <p:txBody>
          <a:bodyPr/>
          <a:lstStyle/>
          <a:p>
            <a:pPr>
              <a:buNone/>
            </a:pPr>
            <a:r>
              <a:rPr lang="en-US" dirty="0"/>
              <a:t>CCC Educational Goal Options (Cont.)</a:t>
            </a:r>
          </a:p>
        </p:txBody>
      </p:sp>
      <p:sp>
        <p:nvSpPr>
          <p:cNvPr id="3" name="Content Placeholder 2"/>
          <p:cNvSpPr>
            <a:spLocks noGrp="1"/>
          </p:cNvSpPr>
          <p:nvPr>
            <p:ph idx="1"/>
          </p:nvPr>
        </p:nvSpPr>
        <p:spPr>
          <a:xfrm>
            <a:off x="1865523" y="1108759"/>
            <a:ext cx="8802476" cy="4525920"/>
          </a:xfrm>
        </p:spPr>
        <p:txBody>
          <a:bodyPr/>
          <a:lstStyle/>
          <a:p>
            <a:pPr marL="108000" indent="0">
              <a:buNone/>
            </a:pPr>
            <a:r>
              <a:rPr lang="en-US" sz="2800" dirty="0"/>
              <a:t>15. To move from non-credit coursework to credit </a:t>
            </a:r>
            <a:br>
              <a:rPr lang="en-US" sz="2800" dirty="0"/>
            </a:br>
            <a:r>
              <a:rPr lang="en-US" sz="2800" dirty="0"/>
              <a:t>       coursework </a:t>
            </a:r>
            <a:r>
              <a:rPr lang="en-US" sz="2800" dirty="0">
                <a:solidFill>
                  <a:srgbClr val="FF0000"/>
                </a:solidFill>
              </a:rPr>
              <a:t>(Skill Attainment, Core Task, Pathways)</a:t>
            </a:r>
            <a:r>
              <a:rPr lang="en-US" sz="2800" dirty="0"/>
              <a:t/>
            </a:r>
            <a:br>
              <a:rPr lang="en-US" sz="2800" dirty="0"/>
            </a:br>
            <a:r>
              <a:rPr lang="en-US" sz="2800" dirty="0"/>
              <a:t>16. 4-year college student taking courses to meet 4 year </a:t>
            </a:r>
            <a:br>
              <a:rPr lang="en-US" sz="2800" dirty="0"/>
            </a:br>
            <a:r>
              <a:rPr lang="en-US" sz="2800" dirty="0"/>
              <a:t>       requirements</a:t>
            </a:r>
            <a:r>
              <a:rPr lang="en-US" sz="2800" dirty="0" smtClean="0"/>
              <a:t>* </a:t>
            </a:r>
          </a:p>
          <a:p>
            <a:pPr marL="108000" indent="0">
              <a:buNone/>
            </a:pPr>
            <a:r>
              <a:rPr lang="en-US" sz="2800" b="1" dirty="0" smtClean="0"/>
              <a:t> *Educational Goals that do not require Matriculation: 10, </a:t>
            </a:r>
            <a:br>
              <a:rPr lang="en-US" sz="2800" b="1" dirty="0" smtClean="0"/>
            </a:br>
            <a:r>
              <a:rPr lang="en-US" sz="2800" b="1" dirty="0" smtClean="0"/>
              <a:t>   13, and 16 (Exception: All high school seniors should be  </a:t>
            </a:r>
            <a:br>
              <a:rPr lang="en-US" sz="2800" b="1" dirty="0" smtClean="0"/>
            </a:br>
            <a:r>
              <a:rPr lang="en-US" sz="2800" b="1" dirty="0" smtClean="0"/>
              <a:t>   required to matriculate.)</a:t>
            </a:r>
          </a:p>
          <a:p>
            <a:pPr marL="108000" indent="0">
              <a:buNone/>
            </a:pPr>
            <a:r>
              <a:rPr lang="en-US" sz="2800" b="1" dirty="0" smtClean="0"/>
              <a:t>**</a:t>
            </a:r>
            <a:r>
              <a:rPr lang="en-US" sz="2800" b="1" dirty="0"/>
              <a:t>Eligible Educational Goals for Financial Aid: 4, 5, 6, 8, 9       </a:t>
            </a:r>
            <a:br>
              <a:rPr lang="en-US" sz="2800" b="1" dirty="0"/>
            </a:br>
            <a:r>
              <a:rPr lang="en-US" sz="2800" b="1" dirty="0"/>
              <a:t>    require you to complete Matriculation.</a:t>
            </a:r>
          </a:p>
          <a:p>
            <a:pPr marL="108000" indent="0">
              <a:buNone/>
            </a:pPr>
            <a:endParaRPr lang="en-US" sz="2800" dirty="0"/>
          </a:p>
          <a:p>
            <a:pPr marL="108000" indent="0">
              <a:buNone/>
            </a:pPr>
            <a:endParaRPr lang="en-US" dirty="0"/>
          </a:p>
        </p:txBody>
      </p:sp>
    </p:spTree>
    <p:extLst>
      <p:ext uri="{BB962C8B-B14F-4D97-AF65-F5344CB8AC3E}">
        <p14:creationId xmlns:p14="http://schemas.microsoft.com/office/powerpoint/2010/main" val="2061304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055009" y="186201"/>
            <a:ext cx="5909409" cy="612137"/>
          </a:xfrm>
        </p:spPr>
        <p:txBody>
          <a:bodyPr>
            <a:noAutofit/>
          </a:bodyPr>
          <a:lstStyle/>
          <a:p>
            <a:pPr marL="0" indent="0">
              <a:buNone/>
            </a:pPr>
            <a:r>
              <a:rPr lang="en-US" sz="4400" b="1" dirty="0">
                <a:solidFill>
                  <a:schemeClr val="tx2"/>
                </a:solidFill>
                <a:latin typeface="Calibri" panose="020F0502020204030204" pitchFamily="34" charset="0"/>
                <a:cs typeface="Calibri" panose="020F0502020204030204" pitchFamily="34" charset="0"/>
              </a:rPr>
              <a:t>Students want to know</a:t>
            </a:r>
          </a:p>
          <a:p>
            <a:pPr marL="0" indent="0">
              <a:buNone/>
            </a:pPr>
            <a:endParaRPr lang="en-US" sz="1050" dirty="0">
              <a:solidFill>
                <a:schemeClr val="tx2"/>
              </a:solidFill>
            </a:endParaRPr>
          </a:p>
        </p:txBody>
      </p:sp>
      <p:sp>
        <p:nvSpPr>
          <p:cNvPr id="5" name="Rectangle 4"/>
          <p:cNvSpPr/>
          <p:nvPr/>
        </p:nvSpPr>
        <p:spPr>
          <a:xfrm>
            <a:off x="7028295" y="5569897"/>
            <a:ext cx="4479131" cy="369332"/>
          </a:xfrm>
          <a:prstGeom prst="rect">
            <a:avLst/>
          </a:prstGeom>
        </p:spPr>
        <p:txBody>
          <a:bodyPr wrap="square">
            <a:spAutoFit/>
          </a:bodyPr>
          <a:lstStyle/>
          <a:p>
            <a:pPr algn="r" defTabSz="685800"/>
            <a:r>
              <a:rPr lang="en-US" b="1" i="1" dirty="0">
                <a:solidFill>
                  <a:prstClr val="black"/>
                </a:solidFill>
                <a:latin typeface="Cambria" panose="02040503050406030204" pitchFamily="18" charset="0"/>
              </a:rPr>
              <a:t>Community College Research Center</a:t>
            </a:r>
          </a:p>
        </p:txBody>
      </p:sp>
      <p:sp>
        <p:nvSpPr>
          <p:cNvPr id="7" name="Rectangle 6"/>
          <p:cNvSpPr/>
          <p:nvPr/>
        </p:nvSpPr>
        <p:spPr>
          <a:xfrm>
            <a:off x="4615544" y="1168181"/>
            <a:ext cx="7213600" cy="4031873"/>
          </a:xfrm>
          <a:prstGeom prst="rect">
            <a:avLst/>
          </a:prstGeom>
        </p:spPr>
        <p:txBody>
          <a:bodyPr wrap="square">
            <a:spAutoFit/>
          </a:bodyPr>
          <a:lstStyle/>
          <a:p>
            <a:pPr marL="417910" indent="-417910" defTabSz="685800">
              <a:buFont typeface="+mj-lt"/>
              <a:buAutoNum type="arabicPeriod"/>
            </a:pPr>
            <a:r>
              <a:rPr lang="en-US" sz="3200" dirty="0">
                <a:solidFill>
                  <a:prstClr val="black"/>
                </a:solidFill>
                <a:cs typeface="Calibri" panose="020F0502020204030204" pitchFamily="34" charset="0"/>
              </a:rPr>
              <a:t>What are my career options? </a:t>
            </a:r>
          </a:p>
          <a:p>
            <a:pPr marL="417910" indent="-417910" defTabSz="685800">
              <a:buFont typeface="+mj-lt"/>
              <a:buAutoNum type="arabicPeriod"/>
            </a:pPr>
            <a:r>
              <a:rPr lang="en-US" sz="3200" dirty="0">
                <a:solidFill>
                  <a:prstClr val="black"/>
                </a:solidFill>
                <a:cs typeface="Calibri" panose="020F0502020204030204" pitchFamily="34" charset="0"/>
              </a:rPr>
              <a:t>What are the education paths to those careers? </a:t>
            </a:r>
          </a:p>
          <a:p>
            <a:pPr marL="417910" indent="-417910" defTabSz="685800">
              <a:buFont typeface="+mj-lt"/>
              <a:buAutoNum type="arabicPeriod"/>
            </a:pPr>
            <a:r>
              <a:rPr lang="en-US" sz="3200" dirty="0">
                <a:solidFill>
                  <a:prstClr val="black"/>
                </a:solidFill>
                <a:cs typeface="Calibri" panose="020F0502020204030204" pitchFamily="34" charset="0"/>
              </a:rPr>
              <a:t>What will I need to take? </a:t>
            </a:r>
          </a:p>
          <a:p>
            <a:pPr marL="417910" indent="-417910" defTabSz="685800">
              <a:buFont typeface="+mj-lt"/>
              <a:buAutoNum type="arabicPeriod"/>
            </a:pPr>
            <a:r>
              <a:rPr lang="en-US" sz="3200" dirty="0">
                <a:solidFill>
                  <a:prstClr val="black"/>
                </a:solidFill>
                <a:cs typeface="Calibri" panose="020F0502020204030204" pitchFamily="34" charset="0"/>
              </a:rPr>
              <a:t>How long will it take and how much will it cost? </a:t>
            </a:r>
          </a:p>
          <a:p>
            <a:pPr marL="417910" indent="-417910" defTabSz="685800">
              <a:buFont typeface="+mj-lt"/>
              <a:buAutoNum type="arabicPeriod"/>
            </a:pPr>
            <a:r>
              <a:rPr lang="en-US" sz="3200" dirty="0">
                <a:solidFill>
                  <a:prstClr val="black"/>
                </a:solidFill>
                <a:cs typeface="Calibri" panose="020F0502020204030204" pitchFamily="34" charset="0"/>
              </a:rPr>
              <a:t>How much financial aid can I get? </a:t>
            </a:r>
          </a:p>
          <a:p>
            <a:pPr marL="417910" indent="-417910" defTabSz="685800">
              <a:buFont typeface="+mj-lt"/>
              <a:buAutoNum type="arabicPeriod"/>
            </a:pPr>
            <a:r>
              <a:rPr lang="en-US" sz="3200" dirty="0">
                <a:solidFill>
                  <a:prstClr val="black"/>
                </a:solidFill>
                <a:cs typeface="Calibri" panose="020F0502020204030204" pitchFamily="34" charset="0"/>
              </a:rPr>
              <a:t>Will my credits transfer? </a:t>
            </a:r>
          </a:p>
        </p:txBody>
      </p:sp>
      <p:pic>
        <p:nvPicPr>
          <p:cNvPr id="8" name="Picture 7"/>
          <p:cNvPicPr>
            <a:picLocks noChangeAspect="1"/>
          </p:cNvPicPr>
          <p:nvPr/>
        </p:nvPicPr>
        <p:blipFill>
          <a:blip r:embed="rId3"/>
          <a:stretch>
            <a:fillRect/>
          </a:stretch>
        </p:blipFill>
        <p:spPr>
          <a:xfrm>
            <a:off x="435430" y="2555810"/>
            <a:ext cx="3753662" cy="2520707"/>
          </a:xfrm>
          <a:prstGeom prst="rect">
            <a:avLst/>
          </a:prstGeom>
        </p:spPr>
      </p:pic>
    </p:spTree>
    <p:extLst>
      <p:ext uri="{BB962C8B-B14F-4D97-AF65-F5344CB8AC3E}">
        <p14:creationId xmlns:p14="http://schemas.microsoft.com/office/powerpoint/2010/main" val="3999367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Point Star 6"/>
          <p:cNvSpPr/>
          <p:nvPr/>
        </p:nvSpPr>
        <p:spPr>
          <a:xfrm>
            <a:off x="4474028" y="1209784"/>
            <a:ext cx="574886" cy="481914"/>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b="1" dirty="0">
                <a:solidFill>
                  <a:prstClr val="white"/>
                </a:solidFill>
              </a:rPr>
              <a:t>3A</a:t>
            </a:r>
          </a:p>
        </p:txBody>
      </p:sp>
      <p:sp>
        <p:nvSpPr>
          <p:cNvPr id="9" name="8-Point Star 8"/>
          <p:cNvSpPr/>
          <p:nvPr/>
        </p:nvSpPr>
        <p:spPr>
          <a:xfrm>
            <a:off x="4436958" y="3570513"/>
            <a:ext cx="574886" cy="481914"/>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b="1" dirty="0">
                <a:solidFill>
                  <a:prstClr val="white"/>
                </a:solidFill>
              </a:rPr>
              <a:t>3B</a:t>
            </a:r>
          </a:p>
        </p:txBody>
      </p:sp>
      <p:sp>
        <p:nvSpPr>
          <p:cNvPr id="8" name="Text Placeholder 7"/>
          <p:cNvSpPr>
            <a:spLocks noGrp="1"/>
          </p:cNvSpPr>
          <p:nvPr>
            <p:ph type="body" idx="1"/>
          </p:nvPr>
        </p:nvSpPr>
        <p:spPr>
          <a:xfrm>
            <a:off x="1757380" y="473742"/>
            <a:ext cx="3408905" cy="242950"/>
          </a:xfrm>
        </p:spPr>
        <p:txBody>
          <a:bodyPr/>
          <a:lstStyle/>
          <a:p>
            <a:pPr algn="ctr"/>
            <a:r>
              <a:rPr lang="en-US" u="sng" dirty="0" smtClean="0"/>
              <a:t>Convergence Precepts</a:t>
            </a:r>
            <a:endParaRPr lang="en-US" u="sng" dirty="0"/>
          </a:p>
        </p:txBody>
      </p:sp>
      <p:sp>
        <p:nvSpPr>
          <p:cNvPr id="10" name="Content Placeholder 9"/>
          <p:cNvSpPr>
            <a:spLocks noGrp="1"/>
          </p:cNvSpPr>
          <p:nvPr>
            <p:ph sz="half" idx="2"/>
          </p:nvPr>
        </p:nvSpPr>
        <p:spPr>
          <a:xfrm>
            <a:off x="1904715" y="827645"/>
            <a:ext cx="2671405" cy="4942960"/>
          </a:xfrm>
        </p:spPr>
        <p:txBody>
          <a:bodyPr/>
          <a:lstStyle/>
          <a:p>
            <a:pPr marL="108000" indent="0">
              <a:buNone/>
            </a:pPr>
            <a:endParaRPr lang="en-US" sz="3200" dirty="0"/>
          </a:p>
          <a:p>
            <a:pPr marL="108000" indent="0">
              <a:buNone/>
            </a:pPr>
            <a:endParaRPr lang="en-US" sz="3200" dirty="0"/>
          </a:p>
          <a:p>
            <a:pPr marL="108000" indent="0">
              <a:buNone/>
            </a:pPr>
            <a:r>
              <a:rPr lang="en-US" sz="3200" dirty="0"/>
              <a:t> </a:t>
            </a:r>
            <a:r>
              <a:rPr lang="en-US" sz="3200" dirty="0" smtClean="0"/>
              <a:t>  Our </a:t>
            </a:r>
            <a:r>
              <a:rPr lang="en-US" sz="3200" dirty="0"/>
              <a:t>Primary    </a:t>
            </a:r>
            <a:br>
              <a:rPr lang="en-US" sz="3200" dirty="0"/>
            </a:br>
            <a:r>
              <a:rPr lang="en-US" sz="3200" dirty="0"/>
              <a:t>    Challenge is    </a:t>
            </a:r>
            <a:br>
              <a:rPr lang="en-US" sz="3200" dirty="0"/>
            </a:br>
            <a:r>
              <a:rPr lang="en-US" sz="3200" dirty="0"/>
              <a:t>    Prescription</a:t>
            </a:r>
          </a:p>
          <a:p>
            <a:endParaRPr lang="en-US" dirty="0" smtClean="0"/>
          </a:p>
          <a:p>
            <a:endParaRPr lang="en-US" dirty="0"/>
          </a:p>
          <a:p>
            <a:pPr marL="108000" indent="0">
              <a:buNone/>
            </a:pPr>
            <a:endParaRPr lang="en-US" sz="1400" dirty="0"/>
          </a:p>
          <a:p>
            <a:pPr marL="108000" indent="0">
              <a:buNone/>
            </a:pPr>
            <a:r>
              <a:rPr lang="en-US" sz="1400" dirty="0"/>
              <a:t>*Emphasis added by L. Wiggins in 2.4 and 3.1</a:t>
            </a:r>
          </a:p>
        </p:txBody>
      </p:sp>
      <p:sp>
        <p:nvSpPr>
          <p:cNvPr id="11" name="Text Placeholder 10"/>
          <p:cNvSpPr>
            <a:spLocks noGrp="1"/>
          </p:cNvSpPr>
          <p:nvPr>
            <p:ph type="body" sz="quarter" idx="3"/>
          </p:nvPr>
        </p:nvSpPr>
        <p:spPr>
          <a:xfrm>
            <a:off x="5329382" y="411958"/>
            <a:ext cx="4041775" cy="304735"/>
          </a:xfrm>
        </p:spPr>
        <p:txBody>
          <a:bodyPr/>
          <a:lstStyle/>
          <a:p>
            <a:r>
              <a:rPr lang="en-US" u="sng" dirty="0" smtClean="0"/>
              <a:t>Student Success Task Force Rec</a:t>
            </a:r>
            <a:r>
              <a:rPr lang="en-US" dirty="0" smtClean="0"/>
              <a:t>.</a:t>
            </a:r>
            <a:endParaRPr lang="en-US" dirty="0"/>
          </a:p>
        </p:txBody>
      </p:sp>
      <p:sp>
        <p:nvSpPr>
          <p:cNvPr id="12" name="Content Placeholder 11"/>
          <p:cNvSpPr>
            <a:spLocks noGrp="1"/>
          </p:cNvSpPr>
          <p:nvPr>
            <p:ph sz="quarter" idx="4"/>
          </p:nvPr>
        </p:nvSpPr>
        <p:spPr>
          <a:xfrm>
            <a:off x="4946822" y="737113"/>
            <a:ext cx="5597610" cy="5194130"/>
          </a:xfrm>
        </p:spPr>
        <p:txBody>
          <a:bodyPr/>
          <a:lstStyle/>
          <a:p>
            <a:pPr marL="108000" indent="0">
              <a:buNone/>
            </a:pPr>
            <a:r>
              <a:rPr lang="en-US" b="1" dirty="0" smtClean="0"/>
              <a:t>2.4</a:t>
            </a:r>
            <a:r>
              <a:rPr lang="en-US" dirty="0"/>
              <a:t> </a:t>
            </a:r>
            <a:r>
              <a:rPr lang="en-US" sz="2200" dirty="0"/>
              <a:t>Require students whose </a:t>
            </a:r>
            <a:r>
              <a:rPr lang="en-US" sz="2200" b="1" i="1" dirty="0"/>
              <a:t>diagnostic assessments</a:t>
            </a:r>
            <a:r>
              <a:rPr lang="en-US" sz="2200" dirty="0"/>
              <a:t> show a lack of readiness for college to participate in a support resource, such as a student success course, learning community, or other sustained intervention, provided by the college for new students.</a:t>
            </a:r>
            <a:endParaRPr lang="en-US" sz="2200" b="1" dirty="0"/>
          </a:p>
          <a:p>
            <a:pPr marL="108000" indent="0">
              <a:buNone/>
            </a:pPr>
            <a:r>
              <a:rPr lang="en-US" b="1" dirty="0" smtClean="0"/>
              <a:t>3.1 </a:t>
            </a:r>
            <a:r>
              <a:rPr lang="en-US" sz="2000" dirty="0"/>
              <a:t>The Community Colleges will adopt system-wide enrollment priorities that: (1) reflect the core mission of transfer, career technical education and basic skills development; (2) encourage students to identify their educational objective and </a:t>
            </a:r>
            <a:r>
              <a:rPr lang="en-US" sz="2000" b="1" i="1" dirty="0"/>
              <a:t>follow a prescribed path most likely to lead to success</a:t>
            </a:r>
            <a:r>
              <a:rPr lang="en-US" sz="2000" dirty="0"/>
              <a:t>; (3) ensure access and the opportunity for success for new students; and (4) incentivize students to make progress toward their educational goal. </a:t>
            </a:r>
          </a:p>
        </p:txBody>
      </p:sp>
    </p:spTree>
    <p:extLst>
      <p:ext uri="{BB962C8B-B14F-4D97-AF65-F5344CB8AC3E}">
        <p14:creationId xmlns:p14="http://schemas.microsoft.com/office/powerpoint/2010/main" val="304971622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3700128" y="1568359"/>
          <a:ext cx="6395683" cy="3926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422639" y="359863"/>
            <a:ext cx="6057900" cy="501777"/>
          </a:xfrm>
        </p:spPr>
        <p:txBody>
          <a:bodyPr>
            <a:noAutofit/>
          </a:bodyPr>
          <a:lstStyle/>
          <a:p>
            <a:pPr>
              <a:buNone/>
            </a:pPr>
            <a:r>
              <a:rPr lang="en-US" sz="3200" b="1" dirty="0">
                <a:solidFill>
                  <a:schemeClr val="tx2"/>
                </a:solidFill>
              </a:rPr>
              <a:t>Seeking To Maintain Successes</a:t>
            </a:r>
          </a:p>
        </p:txBody>
      </p:sp>
      <p:sp>
        <p:nvSpPr>
          <p:cNvPr id="4" name="Title 1"/>
          <p:cNvSpPr txBox="1">
            <a:spLocks/>
          </p:cNvSpPr>
          <p:nvPr/>
        </p:nvSpPr>
        <p:spPr>
          <a:xfrm>
            <a:off x="4315399" y="1042978"/>
            <a:ext cx="5165140" cy="344043"/>
          </a:xfrm>
          <a:prstGeom prst="rect">
            <a:avLst/>
          </a:prstGeom>
        </p:spPr>
        <p:txBody>
          <a:bodyPr vert="horz" lIns="68580" tIns="34290" rIns="68580" bIns="34290" rtlCol="0" anchor="ct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sz="2400">
                <a:solidFill>
                  <a:prstClr val="black"/>
                </a:solidFill>
              </a:rPr>
              <a:t>Challenges Within the CCC System</a:t>
            </a:r>
          </a:p>
        </p:txBody>
      </p:sp>
    </p:spTree>
    <p:extLst>
      <p:ext uri="{BB962C8B-B14F-4D97-AF65-F5344CB8AC3E}">
        <p14:creationId xmlns:p14="http://schemas.microsoft.com/office/powerpoint/2010/main" val="1825725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7" dur="500"/>
                                        <p:tgtEl>
                                          <p:spTgt spid="3">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6EAA8D90-4DFD-416B-99CC-B40B91DEC0A0}"/>
                                            </p:graphicEl>
                                          </p:spTgt>
                                        </p:tgtEl>
                                        <p:attrNameLst>
                                          <p:attrName>style.visibility</p:attrName>
                                        </p:attrNameLst>
                                      </p:cBhvr>
                                      <p:to>
                                        <p:strVal val="visible"/>
                                      </p:to>
                                    </p:set>
                                    <p:animEffect transition="in" filter="wipe(left)">
                                      <p:cBhvr>
                                        <p:cTn id="37" dur="500"/>
                                        <p:tgtEl>
                                          <p:spTgt spid="3">
                                            <p:graphicEl>
                                              <a:dgm id="{6EAA8D90-4DFD-416B-99CC-B40B91DEC0A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E8A346F1-76D7-40DF-88F0-50C5CD6196D2}"/>
                                            </p:graphicEl>
                                          </p:spTgt>
                                        </p:tgtEl>
                                        <p:attrNameLst>
                                          <p:attrName>style.visibility</p:attrName>
                                        </p:attrNameLst>
                                      </p:cBhvr>
                                      <p:to>
                                        <p:strVal val="visible"/>
                                      </p:to>
                                    </p:set>
                                    <p:animEffect transition="in" filter="wipe(left)">
                                      <p:cBhvr>
                                        <p:cTn id="42" dur="500"/>
                                        <p:tgtEl>
                                          <p:spTgt spid="3">
                                            <p:graphicEl>
                                              <a:dgm id="{E8A346F1-76D7-40DF-88F0-50C5CD6196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81915" y="273050"/>
            <a:ext cx="11553566" cy="869950"/>
          </a:xfrm>
        </p:spPr>
        <p:txBody>
          <a:bodyPr/>
          <a:lstStyle/>
          <a:p>
            <a:r>
              <a:rPr lang="en-US" dirty="0" smtClean="0"/>
              <a:t>Intrusive Advising To Build Tomorrow’s Workforce</a:t>
            </a:r>
            <a:endParaRPr lang="en-US" dirty="0"/>
          </a:p>
        </p:txBody>
      </p:sp>
      <p:sp>
        <p:nvSpPr>
          <p:cNvPr id="3" name="Rectangle 2"/>
          <p:cNvSpPr>
            <a:spLocks noGrp="1"/>
          </p:cNvSpPr>
          <p:nvPr>
            <p:ph sz="quarter" idx="1"/>
          </p:nvPr>
        </p:nvSpPr>
        <p:spPr>
          <a:xfrm>
            <a:off x="3733800" y="1524000"/>
            <a:ext cx="8029832" cy="4543168"/>
          </a:xfrm>
        </p:spPr>
        <p:txBody>
          <a:bodyPr>
            <a:normAutofit/>
          </a:bodyPr>
          <a:lstStyle/>
          <a:p>
            <a:pPr>
              <a:buFont typeface="Wingdings" pitchFamily="2" charset="2"/>
              <a:buChar char="Ø"/>
            </a:pPr>
            <a:r>
              <a:rPr lang="en-US" dirty="0" smtClean="0"/>
              <a:t>To help learners deal with the following questions:</a:t>
            </a:r>
          </a:p>
          <a:p>
            <a:pPr lvl="1">
              <a:buFont typeface="Wingdings" pitchFamily="2" charset="2"/>
              <a:buChar char="Ø"/>
            </a:pPr>
            <a:r>
              <a:rPr lang="en-US" dirty="0" smtClean="0"/>
              <a:t>Who am I? (character/ethical decisions)</a:t>
            </a:r>
          </a:p>
          <a:p>
            <a:pPr lvl="1">
              <a:buFont typeface="Wingdings" pitchFamily="2" charset="2"/>
              <a:buChar char="Ø"/>
            </a:pPr>
            <a:r>
              <a:rPr lang="en-US" dirty="0" smtClean="0"/>
              <a:t>What opportunities exceed my skills?</a:t>
            </a:r>
          </a:p>
          <a:p>
            <a:pPr lvl="1">
              <a:buFont typeface="Wingdings" pitchFamily="2" charset="2"/>
              <a:buChar char="Ø"/>
            </a:pPr>
            <a:r>
              <a:rPr lang="en-US" dirty="0" smtClean="0"/>
              <a:t>What am I going to do about it?</a:t>
            </a:r>
          </a:p>
          <a:p>
            <a:pPr lvl="2">
              <a:buFont typeface="Wingdings" pitchFamily="2" charset="2"/>
              <a:buChar char="Ø"/>
            </a:pPr>
            <a:r>
              <a:rPr lang="en-US" dirty="0" smtClean="0"/>
              <a:t>Develop a </a:t>
            </a:r>
            <a:r>
              <a:rPr lang="en-US" b="1" i="1" dirty="0" smtClean="0"/>
              <a:t>plan of attack</a:t>
            </a:r>
          </a:p>
          <a:p>
            <a:pPr lvl="2">
              <a:buFont typeface="Wingdings" pitchFamily="2" charset="2"/>
              <a:buChar char="Ø"/>
            </a:pPr>
            <a:r>
              <a:rPr lang="en-US" dirty="0" smtClean="0"/>
              <a:t>Heighten your level of core task competence </a:t>
            </a:r>
          </a:p>
          <a:p>
            <a:pPr lvl="2">
              <a:buFont typeface="Wingdings" pitchFamily="2" charset="2"/>
              <a:buChar char="Ø"/>
            </a:pPr>
            <a:r>
              <a:rPr lang="en-US" dirty="0" smtClean="0"/>
              <a:t>In the </a:t>
            </a:r>
            <a:r>
              <a:rPr lang="en-US" dirty="0"/>
              <a:t>c</a:t>
            </a:r>
            <a:r>
              <a:rPr lang="en-US" dirty="0" smtClean="0"/>
              <a:t>ommunity </a:t>
            </a:r>
            <a:r>
              <a:rPr lang="en-US" dirty="0"/>
              <a:t>c</a:t>
            </a:r>
            <a:r>
              <a:rPr lang="en-US" dirty="0" smtClean="0"/>
              <a:t>ollege, student services seeks to positively affect student development through the student success and support program</a:t>
            </a:r>
          </a:p>
          <a:p>
            <a:pPr lvl="1">
              <a:buFont typeface="Wingdings" pitchFamily="2" charset="2"/>
              <a:buChar char="Ø"/>
            </a:pPr>
            <a:endParaRPr lang="en-US" dirty="0" smtClean="0"/>
          </a:p>
        </p:txBody>
      </p:sp>
    </p:spTree>
    <p:extLst>
      <p:ext uri="{BB962C8B-B14F-4D97-AF65-F5344CB8AC3E}">
        <p14:creationId xmlns:p14="http://schemas.microsoft.com/office/powerpoint/2010/main" val="2539968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9723" y="506126"/>
            <a:ext cx="7772039" cy="647761"/>
          </a:xfrm>
        </p:spPr>
        <p:txBody>
          <a:bodyPr>
            <a:normAutofit/>
          </a:bodyPr>
          <a:lstStyle/>
          <a:p>
            <a:pPr>
              <a:buNone/>
            </a:pPr>
            <a:r>
              <a:rPr lang="en-US" sz="3200" b="1" dirty="0">
                <a:solidFill>
                  <a:schemeClr val="tx2"/>
                </a:solidFill>
                <a:latin typeface="Calibri"/>
                <a:cs typeface="Calibri"/>
              </a:rPr>
              <a:t>Career Pathways Is A Relational System</a:t>
            </a:r>
          </a:p>
        </p:txBody>
      </p:sp>
      <p:graphicFrame>
        <p:nvGraphicFramePr>
          <p:cNvPr id="6" name="Content Placeholder 5"/>
          <p:cNvGraphicFramePr>
            <a:graphicFrameLocks noGrp="1"/>
          </p:cNvGraphicFramePr>
          <p:nvPr>
            <p:ph idx="1"/>
            <p:extLst/>
          </p:nvPr>
        </p:nvGraphicFramePr>
        <p:xfrm>
          <a:off x="2005456" y="1153886"/>
          <a:ext cx="8200570" cy="5043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rot="20484731">
            <a:off x="6729601" y="4168065"/>
            <a:ext cx="1423207" cy="584776"/>
          </a:xfrm>
          <a:prstGeom prst="rect">
            <a:avLst/>
          </a:prstGeom>
          <a:noFill/>
        </p:spPr>
        <p:txBody>
          <a:bodyPr wrap="square" rtlCol="0">
            <a:spAutoFit/>
          </a:bodyPr>
          <a:lstStyle/>
          <a:p>
            <a:pPr algn="ctr" defTabSz="914400"/>
            <a:r>
              <a:rPr lang="en-US" sz="1600" dirty="0">
                <a:solidFill>
                  <a:srgbClr val="FFFFFF"/>
                </a:solidFill>
              </a:rPr>
              <a:t>Project Based Learning</a:t>
            </a:r>
          </a:p>
        </p:txBody>
      </p:sp>
      <p:sp>
        <p:nvSpPr>
          <p:cNvPr id="5" name="TextBox 4"/>
          <p:cNvSpPr txBox="1"/>
          <p:nvPr/>
        </p:nvSpPr>
        <p:spPr>
          <a:xfrm rot="818093">
            <a:off x="6718401" y="2814990"/>
            <a:ext cx="1441881" cy="584776"/>
          </a:xfrm>
          <a:prstGeom prst="rect">
            <a:avLst/>
          </a:prstGeom>
          <a:noFill/>
        </p:spPr>
        <p:txBody>
          <a:bodyPr wrap="square" rtlCol="0">
            <a:spAutoFit/>
          </a:bodyPr>
          <a:lstStyle/>
          <a:p>
            <a:pPr algn="ctr" defTabSz="914400"/>
            <a:r>
              <a:rPr lang="en-US" sz="1600" dirty="0">
                <a:solidFill>
                  <a:srgbClr val="FFFFFF"/>
                </a:solidFill>
              </a:rPr>
              <a:t>Work Based Learning</a:t>
            </a:r>
          </a:p>
        </p:txBody>
      </p:sp>
      <p:sp>
        <p:nvSpPr>
          <p:cNvPr id="7" name="TextBox 6"/>
          <p:cNvSpPr txBox="1"/>
          <p:nvPr/>
        </p:nvSpPr>
        <p:spPr>
          <a:xfrm rot="20624276">
            <a:off x="4099055" y="2940353"/>
            <a:ext cx="1499748" cy="584776"/>
          </a:xfrm>
          <a:prstGeom prst="rect">
            <a:avLst/>
          </a:prstGeom>
          <a:noFill/>
        </p:spPr>
        <p:txBody>
          <a:bodyPr wrap="square" rtlCol="0">
            <a:spAutoFit/>
          </a:bodyPr>
          <a:lstStyle/>
          <a:p>
            <a:pPr algn="ctr" defTabSz="914400"/>
            <a:r>
              <a:rPr lang="en-US" sz="1600" dirty="0">
                <a:solidFill>
                  <a:srgbClr val="FFFFFF"/>
                </a:solidFill>
              </a:rPr>
              <a:t>Labor Market Information</a:t>
            </a:r>
          </a:p>
        </p:txBody>
      </p:sp>
      <p:sp>
        <p:nvSpPr>
          <p:cNvPr id="8" name="TextBox 7"/>
          <p:cNvSpPr txBox="1"/>
          <p:nvPr/>
        </p:nvSpPr>
        <p:spPr>
          <a:xfrm rot="1169925">
            <a:off x="4084557" y="4013632"/>
            <a:ext cx="1511880" cy="584776"/>
          </a:xfrm>
          <a:prstGeom prst="rect">
            <a:avLst/>
          </a:prstGeom>
          <a:noFill/>
        </p:spPr>
        <p:txBody>
          <a:bodyPr wrap="square" rtlCol="0">
            <a:spAutoFit/>
          </a:bodyPr>
          <a:lstStyle/>
          <a:p>
            <a:pPr algn="ctr" defTabSz="914400"/>
            <a:r>
              <a:rPr lang="en-US" sz="1600" dirty="0">
                <a:solidFill>
                  <a:srgbClr val="FFFFFF"/>
                </a:solidFill>
              </a:rPr>
              <a:t>Student Success + Completion</a:t>
            </a:r>
          </a:p>
        </p:txBody>
      </p:sp>
      <p:sp>
        <p:nvSpPr>
          <p:cNvPr id="10" name="TextBox 9"/>
          <p:cNvSpPr txBox="1"/>
          <p:nvPr/>
        </p:nvSpPr>
        <p:spPr>
          <a:xfrm>
            <a:off x="5394138" y="3778078"/>
            <a:ext cx="1423207" cy="400110"/>
          </a:xfrm>
          <a:prstGeom prst="rect">
            <a:avLst/>
          </a:prstGeom>
          <a:noFill/>
        </p:spPr>
        <p:txBody>
          <a:bodyPr wrap="square" rtlCol="0">
            <a:spAutoFit/>
          </a:bodyPr>
          <a:lstStyle/>
          <a:p>
            <a:pPr algn="ctr" defTabSz="914400"/>
            <a:r>
              <a:rPr lang="en-US" sz="2000" b="1" dirty="0">
                <a:solidFill>
                  <a:srgbClr val="FFFFFF"/>
                </a:solidFill>
              </a:rPr>
              <a:t>Alignment</a:t>
            </a:r>
            <a:endParaRPr lang="en-US" sz="1200" b="1" dirty="0">
              <a:solidFill>
                <a:srgbClr val="FFFFFF"/>
              </a:solidFill>
            </a:endParaRPr>
          </a:p>
        </p:txBody>
      </p:sp>
    </p:spTree>
    <p:extLst>
      <p:ext uri="{BB962C8B-B14F-4D97-AF65-F5344CB8AC3E}">
        <p14:creationId xmlns:p14="http://schemas.microsoft.com/office/powerpoint/2010/main" val="1546513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a:xfrm>
            <a:off x="6261253" y="1211857"/>
            <a:ext cx="4184232" cy="5097799"/>
          </a:xfrm>
        </p:spPr>
        <p:txBody>
          <a:bodyPr/>
          <a:lstStyle/>
          <a:p>
            <a:r>
              <a:rPr lang="en-US" dirty="0" smtClean="0"/>
              <a:t>Learning from the Past</a:t>
            </a:r>
          </a:p>
          <a:p>
            <a:pPr lvl="1"/>
            <a:r>
              <a:rPr lang="en-US" dirty="0" smtClean="0"/>
              <a:t>Not just learn, build</a:t>
            </a:r>
          </a:p>
          <a:p>
            <a:r>
              <a:rPr lang="en-US" dirty="0" smtClean="0"/>
              <a:t>Navigating the Present</a:t>
            </a:r>
          </a:p>
          <a:p>
            <a:pPr lvl="1"/>
            <a:r>
              <a:rPr lang="en-US" sz="1800" dirty="0">
                <a:latin typeface="Cambria" panose="02040503050406030204" pitchFamily="18" charset="0"/>
              </a:rPr>
              <a:t>Website, catalog</a:t>
            </a:r>
          </a:p>
          <a:p>
            <a:pPr lvl="1"/>
            <a:r>
              <a:rPr lang="en-US" sz="1900" dirty="0">
                <a:latin typeface="Cambria" panose="02040503050406030204" pitchFamily="18" charset="0"/>
              </a:rPr>
              <a:t>Who’s in the STEAM pathway?</a:t>
            </a:r>
          </a:p>
          <a:p>
            <a:pPr lvl="1"/>
            <a:r>
              <a:rPr lang="en-US" sz="1900" dirty="0">
                <a:latin typeface="Cambria" panose="02040503050406030204" pitchFamily="18" charset="0"/>
              </a:rPr>
              <a:t>Who’s in the ECE/Child Development pathway? </a:t>
            </a:r>
          </a:p>
          <a:p>
            <a:pPr lvl="1"/>
            <a:r>
              <a:rPr lang="en-US" sz="1900" dirty="0">
                <a:latin typeface="Cambria" panose="02040503050406030204" pitchFamily="18" charset="0"/>
              </a:rPr>
              <a:t>Who’s in the CTE Teacher path?</a:t>
            </a:r>
            <a:endParaRPr lang="en-US" dirty="0" smtClean="0"/>
          </a:p>
          <a:p>
            <a:r>
              <a:rPr lang="en-US" dirty="0" smtClean="0"/>
              <a:t>Envisioning Tomorrow</a:t>
            </a:r>
          </a:p>
          <a:p>
            <a:pPr lvl="1"/>
            <a:r>
              <a:rPr lang="en-US" sz="1900" dirty="0">
                <a:latin typeface="Cambria" panose="02040503050406030204" pitchFamily="18" charset="0"/>
              </a:rPr>
              <a:t>Visible, clear, and connected</a:t>
            </a:r>
          </a:p>
          <a:p>
            <a:pPr lvl="1"/>
            <a:r>
              <a:rPr lang="en-US" sz="1900" dirty="0">
                <a:latin typeface="Cambria" panose="02040503050406030204" pitchFamily="18" charset="0"/>
              </a:rPr>
              <a:t>What is the destination?</a:t>
            </a:r>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7459"/>
          <a:stretch/>
        </p:blipFill>
        <p:spPr>
          <a:xfrm>
            <a:off x="1769222" y="205554"/>
            <a:ext cx="2996984" cy="80786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773" t="14687" r="4977" b="10687"/>
          <a:stretch/>
        </p:blipFill>
        <p:spPr>
          <a:xfrm>
            <a:off x="8050693" y="338129"/>
            <a:ext cx="2394792" cy="815249"/>
          </a:xfrm>
          <a:prstGeom prst="rect">
            <a:avLst/>
          </a:prstGeom>
        </p:spPr>
      </p:pic>
      <p:grpSp>
        <p:nvGrpSpPr>
          <p:cNvPr id="7" name="Group 6"/>
          <p:cNvGrpSpPr>
            <a:grpSpLocks noChangeAspect="1"/>
          </p:cNvGrpSpPr>
          <p:nvPr/>
        </p:nvGrpSpPr>
        <p:grpSpPr>
          <a:xfrm>
            <a:off x="1662727" y="1013422"/>
            <a:ext cx="4598526" cy="4370030"/>
            <a:chOff x="2220446" y="1459569"/>
            <a:chExt cx="4703109" cy="4469415"/>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0446" y="1459569"/>
              <a:ext cx="4703109" cy="446941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1750" y="2420874"/>
              <a:ext cx="726948" cy="301793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650" y="2420877"/>
              <a:ext cx="726948" cy="301793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1550" y="2420877"/>
              <a:ext cx="726948" cy="3017934"/>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86450" y="2420874"/>
              <a:ext cx="726948" cy="3017934"/>
            </a:xfrm>
            <a:prstGeom prst="rect">
              <a:avLst/>
            </a:prstGeom>
          </p:spPr>
        </p:pic>
      </p:grpSp>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b="7882"/>
          <a:stretch/>
        </p:blipFill>
        <p:spPr>
          <a:xfrm>
            <a:off x="5111319" y="293690"/>
            <a:ext cx="2594263" cy="918166"/>
          </a:xfrm>
          <a:prstGeom prst="rect">
            <a:avLst/>
          </a:prstGeom>
        </p:spPr>
      </p:pic>
    </p:spTree>
    <p:extLst>
      <p:ext uri="{BB962C8B-B14F-4D97-AF65-F5344CB8AC3E}">
        <p14:creationId xmlns:p14="http://schemas.microsoft.com/office/powerpoint/2010/main" val="3743817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1878350"/>
            <a:ext cx="4114800" cy="707886"/>
          </a:xfrm>
          <a:prstGeom prst="rect">
            <a:avLst/>
          </a:prstGeom>
          <a:noFill/>
        </p:spPr>
        <p:txBody>
          <a:bodyPr wrap="square" rtlCol="0">
            <a:spAutoFit/>
          </a:bodyPr>
          <a:lstStyle/>
          <a:p>
            <a:r>
              <a:rPr lang="en-US" sz="4000" dirty="0">
                <a:solidFill>
                  <a:srgbClr val="09253F"/>
                </a:solidFill>
                <a:latin typeface="Rockwell"/>
                <a:cs typeface="Rockwell"/>
              </a:rPr>
              <a:t>The 4 Pillars</a:t>
            </a:r>
          </a:p>
        </p:txBody>
      </p:sp>
      <p:sp>
        <p:nvSpPr>
          <p:cNvPr id="8" name="TextBox 7"/>
          <p:cNvSpPr txBox="1"/>
          <p:nvPr/>
        </p:nvSpPr>
        <p:spPr>
          <a:xfrm>
            <a:off x="2603653" y="2583509"/>
            <a:ext cx="6533002" cy="2031325"/>
          </a:xfrm>
          <a:prstGeom prst="rect">
            <a:avLst/>
          </a:prstGeom>
          <a:noFill/>
        </p:spPr>
        <p:txBody>
          <a:bodyPr wrap="square" rtlCol="0">
            <a:spAutoFit/>
          </a:bodyPr>
          <a:lstStyle/>
          <a:p>
            <a:pPr marL="342900" indent="-342900">
              <a:buFont typeface="+mj-lt"/>
              <a:buAutoNum type="arabicPeriod"/>
            </a:pPr>
            <a:r>
              <a:rPr lang="en-US" sz="3200" b="1" dirty="0">
                <a:solidFill>
                  <a:prstClr val="black"/>
                </a:solidFill>
              </a:rPr>
              <a:t>Clarify paths to student end goals</a:t>
            </a:r>
          </a:p>
          <a:p>
            <a:pPr marL="342900" indent="-342900">
              <a:buFont typeface="+mj-lt"/>
              <a:buAutoNum type="arabicPeriod"/>
            </a:pPr>
            <a:r>
              <a:rPr lang="en-US" sz="2400" dirty="0">
                <a:solidFill>
                  <a:prstClr val="black"/>
                </a:solidFill>
              </a:rPr>
              <a:t>Help students choose and enter a pathway</a:t>
            </a:r>
          </a:p>
          <a:p>
            <a:pPr marL="342900" indent="-342900">
              <a:buFont typeface="+mj-lt"/>
              <a:buAutoNum type="arabicPeriod"/>
            </a:pPr>
            <a:r>
              <a:rPr lang="en-US" sz="2800" dirty="0">
                <a:solidFill>
                  <a:prstClr val="black"/>
                </a:solidFill>
              </a:rPr>
              <a:t>Help students stay on path</a:t>
            </a:r>
          </a:p>
          <a:p>
            <a:pPr marL="342900" indent="-342900">
              <a:buFont typeface="+mj-lt"/>
              <a:buAutoNum type="arabicPeriod"/>
            </a:pPr>
            <a:r>
              <a:rPr lang="en-US" sz="2400" dirty="0">
                <a:solidFill>
                  <a:prstClr val="black"/>
                </a:solidFill>
              </a:rPr>
              <a:t>Ensure that students are learning</a:t>
            </a:r>
          </a:p>
          <a:p>
            <a:endParaRPr lang="en-US" dirty="0">
              <a:solidFill>
                <a:srgbClr val="09253F"/>
              </a:solidFill>
              <a:latin typeface="Optima"/>
              <a:cs typeface="Optima"/>
            </a:endParaRPr>
          </a:p>
        </p:txBody>
      </p:sp>
      <p:sp>
        <p:nvSpPr>
          <p:cNvPr id="2" name="TextBox 1"/>
          <p:cNvSpPr txBox="1"/>
          <p:nvPr/>
        </p:nvSpPr>
        <p:spPr>
          <a:xfrm>
            <a:off x="2129928" y="457201"/>
            <a:ext cx="7094862" cy="769441"/>
          </a:xfrm>
          <a:prstGeom prst="rect">
            <a:avLst/>
          </a:prstGeom>
          <a:noFill/>
        </p:spPr>
        <p:txBody>
          <a:bodyPr wrap="square" rtlCol="0">
            <a:spAutoFit/>
          </a:bodyPr>
          <a:lstStyle/>
          <a:p>
            <a:pPr algn="ctr"/>
            <a:r>
              <a:rPr lang="en-US" sz="4400" dirty="0">
                <a:solidFill>
                  <a:prstClr val="black"/>
                </a:solidFill>
                <a:latin typeface="Rockwell" panose="02060603020205020403" pitchFamily="18" charset="0"/>
              </a:rPr>
              <a:t>Pillar 1: Clarifying the Path</a:t>
            </a:r>
          </a:p>
        </p:txBody>
      </p:sp>
    </p:spTree>
    <p:extLst>
      <p:ext uri="{BB962C8B-B14F-4D97-AF65-F5344CB8AC3E}">
        <p14:creationId xmlns:p14="http://schemas.microsoft.com/office/powerpoint/2010/main" val="3896254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6353"/>
          <a:stretch/>
        </p:blipFill>
        <p:spPr>
          <a:xfrm flipH="1">
            <a:off x="8434110" y="1524545"/>
            <a:ext cx="2229778" cy="4022369"/>
          </a:xfrm>
          <a:prstGeom prst="rect">
            <a:avLst/>
          </a:prstGeom>
        </p:spPr>
      </p:pic>
      <p:sp>
        <p:nvSpPr>
          <p:cNvPr id="2" name="Title 1"/>
          <p:cNvSpPr>
            <a:spLocks noGrp="1"/>
          </p:cNvSpPr>
          <p:nvPr>
            <p:ph type="title"/>
          </p:nvPr>
        </p:nvSpPr>
        <p:spPr>
          <a:xfrm>
            <a:off x="2450980" y="301957"/>
            <a:ext cx="5672633" cy="720571"/>
          </a:xfrm>
        </p:spPr>
        <p:txBody>
          <a:bodyPr>
            <a:normAutofit/>
          </a:bodyPr>
          <a:lstStyle/>
          <a:p>
            <a:pPr algn="ctr">
              <a:buNone/>
            </a:pPr>
            <a:r>
              <a:rPr lang="en-US" sz="3600" dirty="0">
                <a:solidFill>
                  <a:schemeClr val="tx2"/>
                </a:solidFill>
                <a:latin typeface="Copperplate Gothic Bold" charset="0"/>
                <a:ea typeface="Copperplate Gothic Bold" charset="0"/>
                <a:cs typeface="Copperplate Gothic Bold" charset="0"/>
              </a:rPr>
              <a:t>Strong Workforce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903" y="1153937"/>
            <a:ext cx="946404" cy="3929012"/>
          </a:xfrm>
          <a:prstGeom prst="rect">
            <a:avLst/>
          </a:prstGeom>
        </p:spPr>
      </p:pic>
      <p:sp>
        <p:nvSpPr>
          <p:cNvPr id="6" name="TextBox 5"/>
          <p:cNvSpPr txBox="1"/>
          <p:nvPr/>
        </p:nvSpPr>
        <p:spPr>
          <a:xfrm>
            <a:off x="2820298" y="985936"/>
            <a:ext cx="6002426" cy="1077218"/>
          </a:xfrm>
          <a:prstGeom prst="rect">
            <a:avLst/>
          </a:prstGeom>
          <a:noFill/>
        </p:spPr>
        <p:txBody>
          <a:bodyPr wrap="square" rtlCol="0">
            <a:spAutoFit/>
          </a:bodyPr>
          <a:lstStyle/>
          <a:p>
            <a:r>
              <a:rPr lang="en-US" sz="3200" b="1" dirty="0">
                <a:solidFill>
                  <a:prstClr val="black"/>
                </a:solidFill>
                <a:latin typeface="Cambria" charset="0"/>
                <a:ea typeface="Cambria" charset="0"/>
                <a:cs typeface="Cambria" charset="0"/>
              </a:rPr>
              <a:t>Begin your career search with the end in mind</a:t>
            </a:r>
          </a:p>
        </p:txBody>
      </p:sp>
      <p:grpSp>
        <p:nvGrpSpPr>
          <p:cNvPr id="16" name="Group 15"/>
          <p:cNvGrpSpPr/>
          <p:nvPr/>
        </p:nvGrpSpPr>
        <p:grpSpPr>
          <a:xfrm>
            <a:off x="2434711" y="2224217"/>
            <a:ext cx="6773600" cy="3322697"/>
            <a:chOff x="1932613" y="2877370"/>
            <a:chExt cx="5779306" cy="2624619"/>
          </a:xfrm>
        </p:grpSpPr>
        <p:sp>
          <p:nvSpPr>
            <p:cNvPr id="8" name="TextBox 7"/>
            <p:cNvSpPr txBox="1"/>
            <p:nvPr/>
          </p:nvSpPr>
          <p:spPr>
            <a:xfrm>
              <a:off x="1964932" y="2877370"/>
              <a:ext cx="4731506" cy="413295"/>
            </a:xfrm>
            <a:prstGeom prst="rect">
              <a:avLst/>
            </a:prstGeom>
            <a:noFill/>
          </p:spPr>
          <p:txBody>
            <a:bodyPr wrap="none" rtlCol="0">
              <a:spAutoFit/>
            </a:bodyPr>
            <a:lstStyle/>
            <a:p>
              <a:pPr marL="257175" indent="-257175" algn="ctr">
                <a:buFont typeface="Arial" charset="0"/>
                <a:buChar char="•"/>
              </a:pPr>
              <a:r>
                <a:rPr lang="en-US" sz="2800" dirty="0">
                  <a:solidFill>
                    <a:prstClr val="black"/>
                  </a:solidFill>
                  <a:latin typeface="Cambria" charset="0"/>
                  <a:ea typeface="Cambria" charset="0"/>
                  <a:cs typeface="Cambria" charset="0"/>
                </a:rPr>
                <a:t>What’s the job or career area?</a:t>
              </a:r>
            </a:p>
          </p:txBody>
        </p:sp>
        <p:sp>
          <p:nvSpPr>
            <p:cNvPr id="9" name="TextBox 8"/>
            <p:cNvSpPr txBox="1"/>
            <p:nvPr/>
          </p:nvSpPr>
          <p:spPr>
            <a:xfrm>
              <a:off x="1964932" y="3485369"/>
              <a:ext cx="4507558" cy="753655"/>
            </a:xfrm>
            <a:prstGeom prst="rect">
              <a:avLst/>
            </a:prstGeom>
            <a:noFill/>
          </p:spPr>
          <p:txBody>
            <a:bodyPr wrap="square" rtlCol="0">
              <a:spAutoFit/>
            </a:bodyPr>
            <a:lstStyle/>
            <a:p>
              <a:pPr marL="257175" indent="-257175" algn="ctr">
                <a:buFont typeface="Arial" charset="0"/>
                <a:buChar char="•"/>
              </a:pPr>
              <a:r>
                <a:rPr lang="en-US" sz="2800" dirty="0">
                  <a:solidFill>
                    <a:prstClr val="black"/>
                  </a:solidFill>
                  <a:latin typeface="Cambria" charset="0"/>
                  <a:ea typeface="Cambria" charset="0"/>
                  <a:cs typeface="Cambria" charset="0"/>
                </a:rPr>
                <a:t>What’s the projected salary?</a:t>
              </a:r>
            </a:p>
            <a:p>
              <a:pPr algn="ctr"/>
              <a:r>
                <a:rPr lang="en-US" sz="2800" dirty="0">
                  <a:solidFill>
                    <a:prstClr val="black"/>
                  </a:solidFill>
                  <a:latin typeface="Cambria" charset="0"/>
                  <a:ea typeface="Cambria" charset="0"/>
                  <a:cs typeface="Cambria" charset="0"/>
                </a:rPr>
                <a:t>      </a:t>
              </a:r>
              <a:r>
                <a:rPr lang="en-US" sz="2800" dirty="0">
                  <a:solidFill>
                    <a:prstClr val="black"/>
                  </a:solidFill>
                  <a:latin typeface="Cambria" charset="0"/>
                  <a:ea typeface="Cambria" charset="0"/>
                  <a:cs typeface="Cambria" charset="0"/>
                  <a:hlinkClick r:id="rId5"/>
                </a:rPr>
                <a:t>http://livingwage.mit.edu/</a:t>
              </a:r>
              <a:r>
                <a:rPr lang="en-US" sz="2800" dirty="0">
                  <a:solidFill>
                    <a:prstClr val="black"/>
                  </a:solidFill>
                  <a:latin typeface="Cambria" charset="0"/>
                  <a:ea typeface="Cambria" charset="0"/>
                  <a:cs typeface="Cambria" charset="0"/>
                </a:rPr>
                <a:t> </a:t>
              </a:r>
            </a:p>
          </p:txBody>
        </p:sp>
        <p:sp>
          <p:nvSpPr>
            <p:cNvPr id="10" name="TextBox 9"/>
            <p:cNvSpPr txBox="1"/>
            <p:nvPr/>
          </p:nvSpPr>
          <p:spPr>
            <a:xfrm>
              <a:off x="1932613" y="4407973"/>
              <a:ext cx="5779306" cy="1094016"/>
            </a:xfrm>
            <a:prstGeom prst="rect">
              <a:avLst/>
            </a:prstGeom>
            <a:noFill/>
          </p:spPr>
          <p:txBody>
            <a:bodyPr wrap="none" rtlCol="0">
              <a:spAutoFit/>
            </a:bodyPr>
            <a:lstStyle/>
            <a:p>
              <a:pPr marL="257175" indent="-257175" algn="ctr">
                <a:buFont typeface="Arial" charset="0"/>
                <a:buChar char="•"/>
              </a:pPr>
              <a:r>
                <a:rPr lang="en-US" sz="2800" dirty="0">
                  <a:solidFill>
                    <a:prstClr val="black"/>
                  </a:solidFill>
                  <a:latin typeface="Cambria" charset="0"/>
                  <a:ea typeface="Cambria" charset="0"/>
                  <a:cs typeface="Cambria" charset="0"/>
                </a:rPr>
                <a:t>How long will it take me to get there?</a:t>
              </a:r>
            </a:p>
            <a:p>
              <a:pPr algn="ctr"/>
              <a:r>
                <a:rPr lang="en-US" sz="2800" dirty="0">
                  <a:solidFill>
                    <a:prstClr val="black"/>
                  </a:solidFill>
                  <a:latin typeface="Cambria" charset="0"/>
                  <a:ea typeface="Cambria" charset="0"/>
                  <a:cs typeface="Cambria" charset="0"/>
                </a:rPr>
                <a:t>    -What training, credentials, and jobs </a:t>
              </a:r>
              <a:br>
                <a:rPr lang="en-US" sz="2800" dirty="0">
                  <a:solidFill>
                    <a:prstClr val="black"/>
                  </a:solidFill>
                  <a:latin typeface="Cambria" charset="0"/>
                  <a:ea typeface="Cambria" charset="0"/>
                  <a:cs typeface="Cambria" charset="0"/>
                </a:rPr>
              </a:br>
              <a:r>
                <a:rPr lang="en-US" sz="2800" dirty="0">
                  <a:solidFill>
                    <a:prstClr val="black"/>
                  </a:solidFill>
                  <a:latin typeface="Cambria" charset="0"/>
                  <a:ea typeface="Cambria" charset="0"/>
                  <a:cs typeface="Cambria" charset="0"/>
                </a:rPr>
                <a:t>I attempt along the way?</a:t>
              </a:r>
            </a:p>
          </p:txBody>
        </p:sp>
      </p:grpSp>
    </p:spTree>
    <p:extLst>
      <p:ext uri="{BB962C8B-B14F-4D97-AF65-F5344CB8AC3E}">
        <p14:creationId xmlns:p14="http://schemas.microsoft.com/office/powerpoint/2010/main" val="78945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ppt_x</p:attrName>
                                        </p:attrNameLst>
                                      </p:cBhvr>
                                      <p:tavLst>
                                        <p:tav tm="0">
                                          <p:val>
                                            <p:strVal val="#ppt_x+#ppt_w*1.125000"/>
                                          </p:val>
                                        </p:tav>
                                        <p:tav tm="100000">
                                          <p:val>
                                            <p:strVal val="#ppt_x"/>
                                          </p:val>
                                        </p:tav>
                                      </p:tavLst>
                                    </p:anim>
                                    <p:animEffect transition="in" filter="wipe(left)">
                                      <p:cBhvr>
                                        <p:cTn id="12" dur="500"/>
                                        <p:tgtEl>
                                          <p:spTgt spid="2"/>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left)">
                                      <p:cBhvr>
                                        <p:cTn id="16" dur="500"/>
                                        <p:tgtEl>
                                          <p:spTgt spid="6"/>
                                        </p:tgtEl>
                                      </p:cBhvr>
                                    </p:animEffect>
                                  </p:childTnLst>
                                </p:cTn>
                              </p:par>
                              <p:par>
                                <p:cTn id="17" presetID="1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ppt_y</p:attrName>
                                        </p:attrNameLst>
                                      </p:cBhvr>
                                      <p:tavLst>
                                        <p:tav tm="0">
                                          <p:val>
                                            <p:strVal val="#ppt_y+#ppt_h*1.125000"/>
                                          </p:val>
                                        </p:tav>
                                        <p:tav tm="100000">
                                          <p:val>
                                            <p:strVal val="#ppt_y"/>
                                          </p:val>
                                        </p:tav>
                                      </p:tavLst>
                                    </p:anim>
                                    <p:animEffect transition="in" filter="wipe(up)">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338944" y="152400"/>
            <a:ext cx="6204857" cy="770188"/>
          </a:xfrm>
        </p:spPr>
        <p:txBody>
          <a:bodyPr>
            <a:normAutofit/>
          </a:bodyPr>
          <a:lstStyle/>
          <a:p>
            <a:pPr>
              <a:buNone/>
            </a:pPr>
            <a:r>
              <a:rPr lang="en-US" sz="3200" b="1" dirty="0">
                <a:solidFill>
                  <a:schemeClr val="tx2"/>
                </a:solidFill>
              </a:rPr>
              <a:t>Student Success &amp; Readiness</a:t>
            </a:r>
          </a:p>
        </p:txBody>
      </p:sp>
      <p:sp>
        <p:nvSpPr>
          <p:cNvPr id="4" name="Content Placeholder 3"/>
          <p:cNvSpPr>
            <a:spLocks noGrp="1"/>
          </p:cNvSpPr>
          <p:nvPr>
            <p:ph idx="1"/>
          </p:nvPr>
        </p:nvSpPr>
        <p:spPr>
          <a:xfrm>
            <a:off x="2057400" y="751114"/>
            <a:ext cx="5181600" cy="1066800"/>
          </a:xfrm>
        </p:spPr>
        <p:txBody>
          <a:bodyPr>
            <a:normAutofit/>
          </a:bodyPr>
          <a:lstStyle/>
          <a:p>
            <a:pPr marL="0" indent="0" algn="ctr">
              <a:buNone/>
            </a:pPr>
            <a:r>
              <a:rPr lang="en-US" sz="2800" dirty="0"/>
              <a:t>Meeting Personal Educational Objectives is the key</a:t>
            </a:r>
          </a:p>
        </p:txBody>
      </p:sp>
      <p:sp>
        <p:nvSpPr>
          <p:cNvPr id="7" name="TextBox 6"/>
          <p:cNvSpPr txBox="1"/>
          <p:nvPr/>
        </p:nvSpPr>
        <p:spPr>
          <a:xfrm>
            <a:off x="7630886" y="-76198"/>
            <a:ext cx="3124201" cy="6281056"/>
          </a:xfrm>
          <a:prstGeom prst="rect">
            <a:avLst/>
          </a:prstGeom>
          <a:solidFill>
            <a:schemeClr val="accent5">
              <a:lumMod val="60000"/>
              <a:lumOff val="40000"/>
            </a:schemeClr>
          </a:solidFill>
        </p:spPr>
        <p:txBody>
          <a:bodyPr wrap="square" rtlCol="0">
            <a:spAutoFit/>
          </a:bodyPr>
          <a:lstStyle/>
          <a:p>
            <a:pPr defTabSz="914400"/>
            <a:r>
              <a:rPr lang="en-US" sz="1100" b="1" dirty="0">
                <a:solidFill>
                  <a:prstClr val="black"/>
                </a:solidFill>
              </a:rPr>
              <a:t> </a:t>
            </a:r>
            <a:r>
              <a:rPr lang="en-US" sz="2400" b="1" dirty="0">
                <a:solidFill>
                  <a:prstClr val="black"/>
                </a:solidFill>
              </a:rPr>
              <a:t/>
            </a:r>
            <a:br>
              <a:rPr lang="en-US" sz="2400" b="1" dirty="0">
                <a:solidFill>
                  <a:prstClr val="black"/>
                </a:solidFill>
              </a:rPr>
            </a:br>
            <a:r>
              <a:rPr lang="en-US" sz="2400" b="1" dirty="0">
                <a:solidFill>
                  <a:prstClr val="black"/>
                </a:solidFill>
              </a:rPr>
              <a:t>STRATEGIES</a:t>
            </a:r>
            <a:r>
              <a:rPr lang="en-US" sz="2400" dirty="0">
                <a:solidFill>
                  <a:prstClr val="black"/>
                </a:solidFill>
              </a:rPr>
              <a:t> </a:t>
            </a:r>
          </a:p>
          <a:p>
            <a:pPr lvl="1" defTabSz="914400"/>
            <a:r>
              <a:rPr lang="en-US" sz="1600" b="1" dirty="0">
                <a:solidFill>
                  <a:prstClr val="black"/>
                </a:solidFill>
              </a:rPr>
              <a:t>B1</a:t>
            </a:r>
            <a:r>
              <a:rPr lang="en-US" sz="1600" dirty="0">
                <a:solidFill>
                  <a:prstClr val="black"/>
                </a:solidFill>
              </a:rPr>
              <a:t>  Basic Skills as the   </a:t>
            </a:r>
            <a:br>
              <a:rPr lang="en-US" sz="1600" dirty="0">
                <a:solidFill>
                  <a:prstClr val="black"/>
                </a:solidFill>
              </a:rPr>
            </a:br>
            <a:r>
              <a:rPr lang="en-US" sz="1600" dirty="0">
                <a:solidFill>
                  <a:prstClr val="black"/>
                </a:solidFill>
              </a:rPr>
              <a:t>       Foundation for </a:t>
            </a:r>
            <a:br>
              <a:rPr lang="en-US" sz="1600" dirty="0">
                <a:solidFill>
                  <a:prstClr val="black"/>
                </a:solidFill>
              </a:rPr>
            </a:br>
            <a:r>
              <a:rPr lang="en-US" sz="1600" dirty="0">
                <a:solidFill>
                  <a:prstClr val="black"/>
                </a:solidFill>
              </a:rPr>
              <a:t>       Student Success </a:t>
            </a:r>
            <a:br>
              <a:rPr lang="en-US" sz="1600" dirty="0">
                <a:solidFill>
                  <a:prstClr val="black"/>
                </a:solidFill>
              </a:rPr>
            </a:br>
            <a:endParaRPr lang="en-US" sz="1600" dirty="0">
              <a:solidFill>
                <a:prstClr val="black"/>
              </a:solidFill>
            </a:endParaRPr>
          </a:p>
          <a:p>
            <a:pPr lvl="1" defTabSz="914400"/>
            <a:r>
              <a:rPr lang="en-US" sz="1600" b="1" dirty="0">
                <a:solidFill>
                  <a:prstClr val="black"/>
                </a:solidFill>
              </a:rPr>
              <a:t>B2</a:t>
            </a:r>
            <a:r>
              <a:rPr lang="en-US" sz="1600" dirty="0">
                <a:solidFill>
                  <a:prstClr val="black"/>
                </a:solidFill>
              </a:rPr>
              <a:t>  Assessment and </a:t>
            </a:r>
            <a:br>
              <a:rPr lang="en-US" sz="1600" dirty="0">
                <a:solidFill>
                  <a:prstClr val="black"/>
                </a:solidFill>
              </a:rPr>
            </a:br>
            <a:r>
              <a:rPr lang="en-US" sz="1600" dirty="0">
                <a:solidFill>
                  <a:prstClr val="black"/>
                </a:solidFill>
              </a:rPr>
              <a:t>       Placement </a:t>
            </a:r>
            <a:br>
              <a:rPr lang="en-US" sz="1600" dirty="0">
                <a:solidFill>
                  <a:prstClr val="black"/>
                </a:solidFill>
              </a:rPr>
            </a:br>
            <a:endParaRPr lang="en-US" sz="1600" dirty="0">
              <a:solidFill>
                <a:prstClr val="black"/>
              </a:solidFill>
            </a:endParaRPr>
          </a:p>
          <a:p>
            <a:pPr lvl="1" defTabSz="914400"/>
            <a:r>
              <a:rPr lang="en-US" sz="1600" b="1" dirty="0">
                <a:solidFill>
                  <a:prstClr val="black"/>
                </a:solidFill>
              </a:rPr>
              <a:t>B3</a:t>
            </a:r>
            <a:r>
              <a:rPr lang="en-US" sz="1600" dirty="0">
                <a:solidFill>
                  <a:prstClr val="black"/>
                </a:solidFill>
              </a:rPr>
              <a:t>  Articulation with K-12 </a:t>
            </a:r>
            <a:br>
              <a:rPr lang="en-US" sz="1600" dirty="0">
                <a:solidFill>
                  <a:prstClr val="black"/>
                </a:solidFill>
              </a:rPr>
            </a:br>
            <a:endParaRPr lang="en-US" sz="1600" dirty="0">
              <a:solidFill>
                <a:prstClr val="black"/>
              </a:solidFill>
            </a:endParaRPr>
          </a:p>
          <a:p>
            <a:pPr lvl="1" defTabSz="914400"/>
            <a:r>
              <a:rPr lang="en-US" sz="1600" b="1" dirty="0">
                <a:solidFill>
                  <a:prstClr val="black"/>
                </a:solidFill>
              </a:rPr>
              <a:t>B4</a:t>
            </a:r>
            <a:r>
              <a:rPr lang="en-US" sz="1600" dirty="0">
                <a:solidFill>
                  <a:prstClr val="black"/>
                </a:solidFill>
              </a:rPr>
              <a:t>  Intersegmental </a:t>
            </a:r>
            <a:br>
              <a:rPr lang="en-US" sz="1600" dirty="0">
                <a:solidFill>
                  <a:prstClr val="black"/>
                </a:solidFill>
              </a:rPr>
            </a:br>
            <a:r>
              <a:rPr lang="en-US" sz="1600" dirty="0">
                <a:solidFill>
                  <a:prstClr val="black"/>
                </a:solidFill>
              </a:rPr>
              <a:t>       Transfer </a:t>
            </a:r>
            <a:br>
              <a:rPr lang="en-US" sz="1600" dirty="0">
                <a:solidFill>
                  <a:prstClr val="black"/>
                </a:solidFill>
              </a:rPr>
            </a:br>
            <a:endParaRPr lang="en-US" sz="1600" dirty="0">
              <a:solidFill>
                <a:prstClr val="black"/>
              </a:solidFill>
            </a:endParaRPr>
          </a:p>
          <a:p>
            <a:pPr lvl="1" defTabSz="914400"/>
            <a:r>
              <a:rPr lang="en-US" sz="1600" b="1" dirty="0">
                <a:solidFill>
                  <a:prstClr val="black"/>
                </a:solidFill>
              </a:rPr>
              <a:t>B5</a:t>
            </a:r>
            <a:r>
              <a:rPr lang="en-US" sz="1600" dirty="0">
                <a:solidFill>
                  <a:prstClr val="black"/>
                </a:solidFill>
              </a:rPr>
              <a:t>  Teaching and Learning </a:t>
            </a:r>
            <a:br>
              <a:rPr lang="en-US" sz="1600" dirty="0">
                <a:solidFill>
                  <a:prstClr val="black"/>
                </a:solidFill>
              </a:rPr>
            </a:br>
            <a:r>
              <a:rPr lang="en-US" sz="1600" dirty="0">
                <a:solidFill>
                  <a:prstClr val="black"/>
                </a:solidFill>
              </a:rPr>
              <a:t>       Effectiveness </a:t>
            </a:r>
            <a:br>
              <a:rPr lang="en-US" sz="1600" dirty="0">
                <a:solidFill>
                  <a:prstClr val="black"/>
                </a:solidFill>
              </a:rPr>
            </a:br>
            <a:endParaRPr lang="en-US" sz="1600" dirty="0">
              <a:solidFill>
                <a:prstClr val="black"/>
              </a:solidFill>
            </a:endParaRPr>
          </a:p>
          <a:p>
            <a:pPr lvl="1" defTabSz="914400"/>
            <a:r>
              <a:rPr lang="en-US" sz="1600" b="1" dirty="0">
                <a:solidFill>
                  <a:prstClr val="black"/>
                </a:solidFill>
              </a:rPr>
              <a:t>B6</a:t>
            </a:r>
            <a:r>
              <a:rPr lang="en-US" sz="1600" dirty="0">
                <a:solidFill>
                  <a:prstClr val="black"/>
                </a:solidFill>
              </a:rPr>
              <a:t>  Degrees and Certificates </a:t>
            </a:r>
            <a:br>
              <a:rPr lang="en-US" sz="1600" dirty="0">
                <a:solidFill>
                  <a:prstClr val="black"/>
                </a:solidFill>
              </a:rPr>
            </a:br>
            <a:endParaRPr lang="en-US" sz="1600" dirty="0">
              <a:solidFill>
                <a:prstClr val="black"/>
              </a:solidFill>
            </a:endParaRPr>
          </a:p>
          <a:p>
            <a:pPr lvl="1" defTabSz="914400"/>
            <a:r>
              <a:rPr lang="en-US" sz="1600" b="1" dirty="0">
                <a:solidFill>
                  <a:prstClr val="black"/>
                </a:solidFill>
              </a:rPr>
              <a:t>B7</a:t>
            </a:r>
            <a:r>
              <a:rPr lang="en-US" sz="1600" dirty="0">
                <a:solidFill>
                  <a:prstClr val="black"/>
                </a:solidFill>
              </a:rPr>
              <a:t>  Innovative Practices in   </a:t>
            </a:r>
            <a:br>
              <a:rPr lang="en-US" sz="1600" dirty="0">
                <a:solidFill>
                  <a:prstClr val="black"/>
                </a:solidFill>
              </a:rPr>
            </a:br>
            <a:r>
              <a:rPr lang="en-US" sz="1600" dirty="0">
                <a:solidFill>
                  <a:prstClr val="black"/>
                </a:solidFill>
              </a:rPr>
              <a:t>       Workforce Education </a:t>
            </a:r>
            <a:br>
              <a:rPr lang="en-US" sz="1600" dirty="0">
                <a:solidFill>
                  <a:prstClr val="black"/>
                </a:solidFill>
              </a:rPr>
            </a:br>
            <a:endParaRPr lang="en-US" sz="1600" dirty="0">
              <a:solidFill>
                <a:prstClr val="black"/>
              </a:solidFill>
            </a:endParaRPr>
          </a:p>
          <a:p>
            <a:pPr lvl="1" defTabSz="914400"/>
            <a:r>
              <a:rPr lang="en-US" sz="1600" b="1" dirty="0">
                <a:solidFill>
                  <a:prstClr val="black"/>
                </a:solidFill>
              </a:rPr>
              <a:t>B8</a:t>
            </a:r>
            <a:r>
              <a:rPr lang="en-US" sz="1600" dirty="0">
                <a:solidFill>
                  <a:prstClr val="black"/>
                </a:solidFill>
              </a:rPr>
              <a:t>  Provide Students with </a:t>
            </a:r>
            <a:br>
              <a:rPr lang="en-US" sz="1600" dirty="0">
                <a:solidFill>
                  <a:prstClr val="black"/>
                </a:solidFill>
              </a:rPr>
            </a:br>
            <a:r>
              <a:rPr lang="en-US" sz="1600" dirty="0">
                <a:solidFill>
                  <a:prstClr val="black"/>
                </a:solidFill>
              </a:rPr>
              <a:t>       Increased Direction   </a:t>
            </a:r>
            <a:br>
              <a:rPr lang="en-US" sz="1600" dirty="0">
                <a:solidFill>
                  <a:prstClr val="black"/>
                </a:solidFill>
              </a:rPr>
            </a:br>
            <a:r>
              <a:rPr lang="en-US" sz="1600" dirty="0">
                <a:solidFill>
                  <a:prstClr val="black"/>
                </a:solidFill>
              </a:rPr>
              <a:t>       and Expectations</a:t>
            </a:r>
          </a:p>
        </p:txBody>
      </p:sp>
      <p:pic>
        <p:nvPicPr>
          <p:cNvPr id="1026"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960915" y="1817915"/>
            <a:ext cx="3581400" cy="4063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56380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39" y="1124971"/>
            <a:ext cx="948924" cy="3939470"/>
          </a:xfrm>
          <a:prstGeom prst="rect">
            <a:avLst/>
          </a:prstGeom>
        </p:spPr>
      </p:pic>
      <p:sp>
        <p:nvSpPr>
          <p:cNvPr id="2" name="Title 1"/>
          <p:cNvSpPr>
            <a:spLocks noGrp="1"/>
          </p:cNvSpPr>
          <p:nvPr>
            <p:ph type="title"/>
          </p:nvPr>
        </p:nvSpPr>
        <p:spPr>
          <a:xfrm>
            <a:off x="1965551" y="223201"/>
            <a:ext cx="5672633" cy="645956"/>
          </a:xfrm>
        </p:spPr>
        <p:txBody>
          <a:bodyPr>
            <a:normAutofit/>
          </a:bodyPr>
          <a:lstStyle/>
          <a:p>
            <a:pPr algn="ctr">
              <a:buNone/>
            </a:pPr>
            <a:r>
              <a:rPr lang="en-US" sz="3600" dirty="0">
                <a:solidFill>
                  <a:schemeClr val="tx2"/>
                </a:solidFill>
                <a:latin typeface="Copperplate Gothic Bold" charset="0"/>
                <a:ea typeface="Copperplate Gothic Bold" charset="0"/>
                <a:cs typeface="Copperplate Gothic Bold" charset="0"/>
              </a:rPr>
              <a:t>Strong Workforce</a:t>
            </a:r>
          </a:p>
        </p:txBody>
      </p:sp>
      <p:sp>
        <p:nvSpPr>
          <p:cNvPr id="6" name="TextBox 5"/>
          <p:cNvSpPr txBox="1"/>
          <p:nvPr/>
        </p:nvSpPr>
        <p:spPr>
          <a:xfrm>
            <a:off x="2294078" y="985420"/>
            <a:ext cx="7986744" cy="461665"/>
          </a:xfrm>
          <a:prstGeom prst="rect">
            <a:avLst/>
          </a:prstGeom>
          <a:noFill/>
        </p:spPr>
        <p:txBody>
          <a:bodyPr wrap="square" rtlCol="0">
            <a:spAutoFit/>
          </a:bodyPr>
          <a:lstStyle/>
          <a:p>
            <a:r>
              <a:rPr lang="en-US" sz="2400" b="1" dirty="0">
                <a:solidFill>
                  <a:prstClr val="black"/>
                </a:solidFill>
                <a:latin typeface="Cambria" charset="0"/>
                <a:ea typeface="Cambria" charset="0"/>
                <a:cs typeface="Cambria" charset="0"/>
              </a:rPr>
              <a:t>Produce highly-skilled </a:t>
            </a:r>
            <a:r>
              <a:rPr lang="en-US" sz="2400" b="1" dirty="0" smtClean="0">
                <a:solidFill>
                  <a:prstClr val="black"/>
                </a:solidFill>
                <a:latin typeface="Cambria" charset="0"/>
                <a:ea typeface="Cambria" charset="0"/>
                <a:cs typeface="Cambria" charset="0"/>
              </a:rPr>
              <a:t>and knowledgeable </a:t>
            </a:r>
            <a:r>
              <a:rPr lang="en-US" sz="2400" b="1" dirty="0">
                <a:solidFill>
                  <a:prstClr val="black"/>
                </a:solidFill>
                <a:latin typeface="Cambria" charset="0"/>
                <a:ea typeface="Cambria" charset="0"/>
                <a:cs typeface="Cambria" charset="0"/>
              </a:rPr>
              <a:t>workforce</a:t>
            </a:r>
          </a:p>
        </p:txBody>
      </p:sp>
      <p:grpSp>
        <p:nvGrpSpPr>
          <p:cNvPr id="13" name="Group 12"/>
          <p:cNvGrpSpPr/>
          <p:nvPr/>
        </p:nvGrpSpPr>
        <p:grpSpPr>
          <a:xfrm>
            <a:off x="2294078" y="2051222"/>
            <a:ext cx="9617836" cy="3240258"/>
            <a:chOff x="2076905" y="2907300"/>
            <a:chExt cx="6643740" cy="3081898"/>
          </a:xfrm>
        </p:grpSpPr>
        <p:sp>
          <p:nvSpPr>
            <p:cNvPr id="14" name="TextBox 13"/>
            <p:cNvSpPr txBox="1"/>
            <p:nvPr/>
          </p:nvSpPr>
          <p:spPr>
            <a:xfrm>
              <a:off x="2076905" y="3729874"/>
              <a:ext cx="6643740" cy="497649"/>
            </a:xfrm>
            <a:prstGeom prst="rect">
              <a:avLst/>
            </a:prstGeom>
            <a:noFill/>
          </p:spPr>
          <p:txBody>
            <a:bodyPr wrap="square" rtlCol="0">
              <a:spAutoFit/>
            </a:bodyPr>
            <a:lstStyle/>
            <a:p>
              <a:pPr marL="257175" indent="-257175">
                <a:buFont typeface="Arial" charset="0"/>
                <a:buChar char="•"/>
              </a:pPr>
              <a:r>
                <a:rPr lang="en-US" sz="2800" dirty="0">
                  <a:solidFill>
                    <a:prstClr val="black"/>
                  </a:solidFill>
                  <a:latin typeface="Cambria" charset="0"/>
                  <a:ea typeface="Cambria" charset="0"/>
                  <a:cs typeface="Cambria" charset="0"/>
                </a:rPr>
                <a:t>Increase the quantity and ensure workers are qualified</a:t>
              </a:r>
            </a:p>
          </p:txBody>
        </p:sp>
        <p:sp>
          <p:nvSpPr>
            <p:cNvPr id="21" name="TextBox 20"/>
            <p:cNvSpPr txBox="1"/>
            <p:nvPr/>
          </p:nvSpPr>
          <p:spPr>
            <a:xfrm>
              <a:off x="2076905" y="5491549"/>
              <a:ext cx="3440725" cy="497649"/>
            </a:xfrm>
            <a:prstGeom prst="rect">
              <a:avLst/>
            </a:prstGeom>
            <a:noFill/>
          </p:spPr>
          <p:txBody>
            <a:bodyPr wrap="none" rtlCol="0">
              <a:spAutoFit/>
            </a:bodyPr>
            <a:lstStyle/>
            <a:p>
              <a:pPr marL="257175" indent="-257175">
                <a:buFont typeface="Arial" charset="0"/>
                <a:buChar char="•"/>
              </a:pPr>
              <a:r>
                <a:rPr lang="en-US" sz="2800" dirty="0">
                  <a:solidFill>
                    <a:prstClr val="black"/>
                  </a:solidFill>
                  <a:latin typeface="Cambria" charset="0"/>
                  <a:ea typeface="Cambria" charset="0"/>
                  <a:cs typeface="Cambria" charset="0"/>
                </a:rPr>
                <a:t>Meet local workforce </a:t>
              </a:r>
              <a:r>
                <a:rPr lang="en-US" sz="2800" dirty="0" smtClean="0">
                  <a:solidFill>
                    <a:prstClr val="black"/>
                  </a:solidFill>
                  <a:latin typeface="Cambria" charset="0"/>
                  <a:ea typeface="Cambria" charset="0"/>
                  <a:cs typeface="Cambria" charset="0"/>
                </a:rPr>
                <a:t>demand</a:t>
              </a:r>
              <a:endParaRPr lang="en-US" sz="2800" dirty="0">
                <a:solidFill>
                  <a:prstClr val="black"/>
                </a:solidFill>
                <a:latin typeface="Cambria" charset="0"/>
                <a:ea typeface="Cambria" charset="0"/>
                <a:cs typeface="Cambria" charset="0"/>
              </a:endParaRPr>
            </a:p>
          </p:txBody>
        </p:sp>
        <p:sp>
          <p:nvSpPr>
            <p:cNvPr id="22" name="TextBox 21"/>
            <p:cNvSpPr txBox="1"/>
            <p:nvPr/>
          </p:nvSpPr>
          <p:spPr>
            <a:xfrm>
              <a:off x="2076907" y="4459499"/>
              <a:ext cx="5380505" cy="907477"/>
            </a:xfrm>
            <a:prstGeom prst="rect">
              <a:avLst/>
            </a:prstGeom>
            <a:noFill/>
          </p:spPr>
          <p:txBody>
            <a:bodyPr wrap="none" rtlCol="0">
              <a:spAutoFit/>
            </a:bodyPr>
            <a:lstStyle/>
            <a:p>
              <a:pPr marL="257175" indent="-257175">
                <a:buFont typeface="Arial" charset="0"/>
                <a:buChar char="•"/>
              </a:pPr>
              <a:r>
                <a:rPr lang="en-US" sz="2800" dirty="0">
                  <a:solidFill>
                    <a:prstClr val="black"/>
                  </a:solidFill>
                  <a:latin typeface="Cambria" charset="0"/>
                  <a:ea typeface="Cambria" charset="0"/>
                  <a:cs typeface="Cambria" charset="0"/>
                </a:rPr>
                <a:t>Assist business and industry with preparing </a:t>
              </a:r>
              <a:br>
                <a:rPr lang="en-US" sz="2800" dirty="0">
                  <a:solidFill>
                    <a:prstClr val="black"/>
                  </a:solidFill>
                  <a:latin typeface="Cambria" charset="0"/>
                  <a:ea typeface="Cambria" charset="0"/>
                  <a:cs typeface="Cambria" charset="0"/>
                </a:rPr>
              </a:br>
              <a:r>
                <a:rPr lang="en-US" sz="2800" dirty="0">
                  <a:solidFill>
                    <a:prstClr val="black"/>
                  </a:solidFill>
                  <a:latin typeface="Cambria" charset="0"/>
                  <a:ea typeface="Cambria" charset="0"/>
                  <a:cs typeface="Cambria" charset="0"/>
                </a:rPr>
                <a:t>workers with hard and soft skills</a:t>
              </a:r>
            </a:p>
          </p:txBody>
        </p:sp>
        <p:sp>
          <p:nvSpPr>
            <p:cNvPr id="23" name="TextBox 22"/>
            <p:cNvSpPr txBox="1"/>
            <p:nvPr/>
          </p:nvSpPr>
          <p:spPr>
            <a:xfrm>
              <a:off x="2076906" y="2907300"/>
              <a:ext cx="5486617" cy="497649"/>
            </a:xfrm>
            <a:prstGeom prst="rect">
              <a:avLst/>
            </a:prstGeom>
            <a:noFill/>
          </p:spPr>
          <p:txBody>
            <a:bodyPr wrap="none" rtlCol="0">
              <a:spAutoFit/>
            </a:bodyPr>
            <a:lstStyle/>
            <a:p>
              <a:pPr marL="257175" indent="-257175">
                <a:buFont typeface="Arial" charset="0"/>
                <a:buChar char="•"/>
              </a:pPr>
              <a:r>
                <a:rPr lang="en-US" sz="2800" dirty="0">
                  <a:solidFill>
                    <a:prstClr val="black"/>
                  </a:solidFill>
                  <a:latin typeface="Cambria" charset="0"/>
                  <a:ea typeface="Cambria" charset="0"/>
                  <a:cs typeface="Cambria" charset="0"/>
                </a:rPr>
                <a:t>Through data informed regional coordination</a:t>
              </a:r>
            </a:p>
          </p:txBody>
        </p:sp>
      </p:grpSp>
    </p:spTree>
    <p:extLst>
      <p:ext uri="{BB962C8B-B14F-4D97-AF65-F5344CB8AC3E}">
        <p14:creationId xmlns:p14="http://schemas.microsoft.com/office/powerpoint/2010/main" val="278711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ppt_h*1.125000"/>
                                          </p:val>
                                        </p:tav>
                                        <p:tav tm="100000">
                                          <p:val>
                                            <p:strVal val="#ppt_y"/>
                                          </p:val>
                                        </p:tav>
                                      </p:tavLst>
                                    </p:anim>
                                    <p:animEffect transition="in" filter="wipe(up)">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24335" y="1"/>
            <a:ext cx="8877746" cy="6857999"/>
          </a:xfrm>
        </p:spPr>
      </p:pic>
    </p:spTree>
    <p:extLst>
      <p:ext uri="{BB962C8B-B14F-4D97-AF65-F5344CB8AC3E}">
        <p14:creationId xmlns:p14="http://schemas.microsoft.com/office/powerpoint/2010/main" val="2103533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43665" y="1878350"/>
            <a:ext cx="4114800" cy="707886"/>
          </a:xfrm>
          <a:prstGeom prst="rect">
            <a:avLst/>
          </a:prstGeom>
          <a:noFill/>
        </p:spPr>
        <p:txBody>
          <a:bodyPr wrap="square" rtlCol="0">
            <a:spAutoFit/>
          </a:bodyPr>
          <a:lstStyle/>
          <a:p>
            <a:r>
              <a:rPr lang="en-US" sz="4000" dirty="0">
                <a:solidFill>
                  <a:srgbClr val="09253F"/>
                </a:solidFill>
                <a:latin typeface="Rockwell"/>
                <a:cs typeface="Rockwell"/>
              </a:rPr>
              <a:t>The 4 Pillars</a:t>
            </a:r>
          </a:p>
        </p:txBody>
      </p:sp>
      <p:sp>
        <p:nvSpPr>
          <p:cNvPr id="8" name="TextBox 7"/>
          <p:cNvSpPr txBox="1"/>
          <p:nvPr/>
        </p:nvSpPr>
        <p:spPr>
          <a:xfrm>
            <a:off x="2438399" y="2586236"/>
            <a:ext cx="8386119" cy="2492990"/>
          </a:xfrm>
          <a:prstGeom prst="rect">
            <a:avLst/>
          </a:prstGeom>
          <a:noFill/>
        </p:spPr>
        <p:txBody>
          <a:bodyPr wrap="square" rtlCol="0">
            <a:spAutoFit/>
          </a:bodyPr>
          <a:lstStyle/>
          <a:p>
            <a:pPr marL="342900" indent="-342900">
              <a:buFont typeface="+mj-lt"/>
              <a:buAutoNum type="arabicPeriod"/>
            </a:pPr>
            <a:r>
              <a:rPr lang="en-US" sz="3200" dirty="0">
                <a:solidFill>
                  <a:prstClr val="black"/>
                </a:solidFill>
              </a:rPr>
              <a:t>Clarify paths to student end goals</a:t>
            </a:r>
          </a:p>
          <a:p>
            <a:pPr marL="342900" indent="-342900">
              <a:buFont typeface="+mj-lt"/>
              <a:buAutoNum type="arabicPeriod"/>
            </a:pPr>
            <a:r>
              <a:rPr lang="en-US" sz="3200" b="1" dirty="0">
                <a:solidFill>
                  <a:prstClr val="black"/>
                </a:solidFill>
              </a:rPr>
              <a:t>Help students choose and enter a pathway</a:t>
            </a:r>
          </a:p>
          <a:p>
            <a:pPr marL="342900" indent="-342900">
              <a:buFont typeface="+mj-lt"/>
              <a:buAutoNum type="arabicPeriod"/>
            </a:pPr>
            <a:r>
              <a:rPr lang="en-US" sz="3600" dirty="0">
                <a:solidFill>
                  <a:prstClr val="black"/>
                </a:solidFill>
              </a:rPr>
              <a:t>Help students stay on path</a:t>
            </a:r>
          </a:p>
          <a:p>
            <a:pPr marL="342900" indent="-342900">
              <a:buFont typeface="+mj-lt"/>
              <a:buAutoNum type="arabicPeriod"/>
            </a:pPr>
            <a:r>
              <a:rPr lang="en-US" sz="3200" dirty="0">
                <a:solidFill>
                  <a:prstClr val="black"/>
                </a:solidFill>
              </a:rPr>
              <a:t>Ensure that students are learning</a:t>
            </a:r>
          </a:p>
          <a:p>
            <a:endParaRPr lang="en-US" sz="2400" dirty="0">
              <a:solidFill>
                <a:srgbClr val="09253F"/>
              </a:solidFill>
              <a:latin typeface="Optima"/>
              <a:cs typeface="Optima"/>
            </a:endParaRPr>
          </a:p>
        </p:txBody>
      </p:sp>
      <p:sp>
        <p:nvSpPr>
          <p:cNvPr id="2" name="TextBox 1"/>
          <p:cNvSpPr txBox="1"/>
          <p:nvPr/>
        </p:nvSpPr>
        <p:spPr>
          <a:xfrm>
            <a:off x="1001593" y="473231"/>
            <a:ext cx="9476937" cy="1446550"/>
          </a:xfrm>
          <a:prstGeom prst="rect">
            <a:avLst/>
          </a:prstGeom>
          <a:noFill/>
        </p:spPr>
        <p:txBody>
          <a:bodyPr wrap="square" rtlCol="0">
            <a:spAutoFit/>
          </a:bodyPr>
          <a:lstStyle/>
          <a:p>
            <a:pPr algn="ctr"/>
            <a:r>
              <a:rPr lang="en-US" sz="4400" dirty="0">
                <a:solidFill>
                  <a:prstClr val="black"/>
                </a:solidFill>
                <a:latin typeface="Rockwell" panose="02060603020205020403" pitchFamily="18" charset="0"/>
              </a:rPr>
              <a:t>Pillar 2: Help Students Choose </a:t>
            </a:r>
            <a:r>
              <a:rPr lang="en-US" sz="4400" dirty="0" smtClean="0">
                <a:solidFill>
                  <a:prstClr val="black"/>
                </a:solidFill>
                <a:latin typeface="Rockwell" panose="02060603020205020403" pitchFamily="18" charset="0"/>
              </a:rPr>
              <a:t>and Enter </a:t>
            </a:r>
            <a:r>
              <a:rPr lang="en-US" sz="4400" dirty="0">
                <a:solidFill>
                  <a:prstClr val="black"/>
                </a:solidFill>
                <a:latin typeface="Rockwell" panose="02060603020205020403" pitchFamily="18" charset="0"/>
              </a:rPr>
              <a:t>a Pathway</a:t>
            </a:r>
          </a:p>
        </p:txBody>
      </p:sp>
    </p:spTree>
    <p:extLst>
      <p:ext uri="{BB962C8B-B14F-4D97-AF65-F5344CB8AC3E}">
        <p14:creationId xmlns:p14="http://schemas.microsoft.com/office/powerpoint/2010/main" val="20367971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238" y="1269467"/>
            <a:ext cx="946404" cy="3929009"/>
          </a:xfrm>
          <a:prstGeom prst="rect">
            <a:avLst/>
          </a:prstGeom>
        </p:spPr>
      </p:pic>
      <p:sp>
        <p:nvSpPr>
          <p:cNvPr id="2" name="Title 1"/>
          <p:cNvSpPr>
            <a:spLocks noGrp="1"/>
          </p:cNvSpPr>
          <p:nvPr>
            <p:ph type="title"/>
          </p:nvPr>
        </p:nvSpPr>
        <p:spPr>
          <a:xfrm>
            <a:off x="3534859" y="1083014"/>
            <a:ext cx="5672633" cy="739200"/>
          </a:xfrm>
        </p:spPr>
        <p:txBody>
          <a:bodyPr>
            <a:normAutofit/>
          </a:bodyPr>
          <a:lstStyle/>
          <a:p>
            <a:pPr algn="ctr">
              <a:buNone/>
            </a:pPr>
            <a:r>
              <a:rPr lang="en-US" sz="3600" dirty="0">
                <a:solidFill>
                  <a:schemeClr val="tx2"/>
                </a:solidFill>
                <a:latin typeface="Copperplate Gothic Bold" charset="0"/>
                <a:ea typeface="Copperplate Gothic Bold" charset="0"/>
                <a:cs typeface="Copperplate Gothic Bold" charset="0"/>
              </a:rPr>
              <a:t>Strong Workforce</a:t>
            </a:r>
          </a:p>
        </p:txBody>
      </p:sp>
      <p:sp>
        <p:nvSpPr>
          <p:cNvPr id="6" name="TextBox 5"/>
          <p:cNvSpPr txBox="1"/>
          <p:nvPr/>
        </p:nvSpPr>
        <p:spPr>
          <a:xfrm>
            <a:off x="3883172" y="2006725"/>
            <a:ext cx="5738227" cy="461665"/>
          </a:xfrm>
          <a:prstGeom prst="rect">
            <a:avLst/>
          </a:prstGeom>
          <a:noFill/>
        </p:spPr>
        <p:txBody>
          <a:bodyPr wrap="square" rtlCol="0">
            <a:spAutoFit/>
          </a:bodyPr>
          <a:lstStyle/>
          <a:p>
            <a:r>
              <a:rPr lang="en-US" sz="2400" b="1" dirty="0">
                <a:solidFill>
                  <a:prstClr val="black"/>
                </a:solidFill>
                <a:latin typeface="Cambria" charset="0"/>
                <a:ea typeface="Cambria" charset="0"/>
                <a:cs typeface="Cambria" charset="0"/>
              </a:rPr>
              <a:t>Broaden &amp; Enhance Career Exploration</a:t>
            </a:r>
          </a:p>
        </p:txBody>
      </p:sp>
      <p:grpSp>
        <p:nvGrpSpPr>
          <p:cNvPr id="11" name="Group 10"/>
          <p:cNvGrpSpPr/>
          <p:nvPr/>
        </p:nvGrpSpPr>
        <p:grpSpPr>
          <a:xfrm>
            <a:off x="4006739" y="2762740"/>
            <a:ext cx="6645217" cy="2711263"/>
            <a:chOff x="2076906" y="2886641"/>
            <a:chExt cx="3380712" cy="2692909"/>
          </a:xfrm>
        </p:grpSpPr>
        <p:sp>
          <p:nvSpPr>
            <p:cNvPr id="12" name="TextBox 11"/>
            <p:cNvSpPr txBox="1"/>
            <p:nvPr/>
          </p:nvSpPr>
          <p:spPr>
            <a:xfrm>
              <a:off x="2076907" y="2886641"/>
              <a:ext cx="2498844" cy="519678"/>
            </a:xfrm>
            <a:prstGeom prst="rect">
              <a:avLst/>
            </a:prstGeom>
            <a:noFill/>
          </p:spPr>
          <p:txBody>
            <a:bodyPr wrap="none" rtlCol="0">
              <a:spAutoFit/>
            </a:bodyPr>
            <a:lstStyle/>
            <a:p>
              <a:pPr marL="257175" indent="-257175">
                <a:buFont typeface="Arial" charset="0"/>
                <a:buChar char="•"/>
              </a:pPr>
              <a:r>
                <a:rPr lang="en-US" sz="2800" dirty="0">
                  <a:solidFill>
                    <a:prstClr val="black"/>
                  </a:solidFill>
                  <a:latin typeface="Cambria" charset="0"/>
                  <a:ea typeface="Cambria" charset="0"/>
                  <a:cs typeface="Cambria" charset="0"/>
                </a:rPr>
                <a:t>Early on-boarding to a career</a:t>
              </a:r>
            </a:p>
          </p:txBody>
        </p:sp>
        <p:sp>
          <p:nvSpPr>
            <p:cNvPr id="13" name="TextBox 12"/>
            <p:cNvSpPr txBox="1"/>
            <p:nvPr/>
          </p:nvSpPr>
          <p:spPr>
            <a:xfrm>
              <a:off x="2076906" y="3759272"/>
              <a:ext cx="3329986" cy="519678"/>
            </a:xfrm>
            <a:prstGeom prst="rect">
              <a:avLst/>
            </a:prstGeom>
            <a:noFill/>
          </p:spPr>
          <p:txBody>
            <a:bodyPr wrap="none" rtlCol="0">
              <a:spAutoFit/>
            </a:bodyPr>
            <a:lstStyle/>
            <a:p>
              <a:pPr marL="257175" indent="-257175">
                <a:buFont typeface="Arial" charset="0"/>
                <a:buChar char="•"/>
              </a:pPr>
              <a:r>
                <a:rPr lang="en-US" sz="2800" dirty="0">
                  <a:solidFill>
                    <a:prstClr val="black"/>
                  </a:solidFill>
                  <a:latin typeface="Cambria" charset="0"/>
                  <a:ea typeface="Cambria" charset="0"/>
                  <a:cs typeface="Cambria" charset="0"/>
                </a:rPr>
                <a:t>Curricular Alignment / Dual Enrollment</a:t>
              </a:r>
            </a:p>
          </p:txBody>
        </p:sp>
        <p:sp>
          <p:nvSpPr>
            <p:cNvPr id="14" name="TextBox 13"/>
            <p:cNvSpPr txBox="1"/>
            <p:nvPr/>
          </p:nvSpPr>
          <p:spPr>
            <a:xfrm>
              <a:off x="2076906" y="4631902"/>
              <a:ext cx="3380712" cy="947648"/>
            </a:xfrm>
            <a:prstGeom prst="rect">
              <a:avLst/>
            </a:prstGeom>
            <a:noFill/>
          </p:spPr>
          <p:txBody>
            <a:bodyPr wrap="none" rtlCol="0">
              <a:spAutoFit/>
            </a:bodyPr>
            <a:lstStyle/>
            <a:p>
              <a:pPr marL="257175" indent="-257175">
                <a:buFont typeface="Arial" charset="0"/>
                <a:buChar char="•"/>
              </a:pPr>
              <a:r>
                <a:rPr lang="en-US" sz="2800" dirty="0">
                  <a:solidFill>
                    <a:prstClr val="black"/>
                  </a:solidFill>
                  <a:latin typeface="Cambria" charset="0"/>
                  <a:ea typeface="Cambria" charset="0"/>
                  <a:cs typeface="Cambria" charset="0"/>
                </a:rPr>
                <a:t>Business and Industry offer consultation</a:t>
              </a:r>
              <a:br>
                <a:rPr lang="en-US" sz="2800" dirty="0">
                  <a:solidFill>
                    <a:prstClr val="black"/>
                  </a:solidFill>
                  <a:latin typeface="Cambria" charset="0"/>
                  <a:ea typeface="Cambria" charset="0"/>
                  <a:cs typeface="Cambria" charset="0"/>
                </a:rPr>
              </a:br>
              <a:r>
                <a:rPr lang="en-US" sz="2800" dirty="0">
                  <a:solidFill>
                    <a:prstClr val="black"/>
                  </a:solidFill>
                  <a:latin typeface="Cambria" charset="0"/>
                  <a:ea typeface="Cambria" charset="0"/>
                  <a:cs typeface="Cambria" charset="0"/>
                </a:rPr>
                <a:t>on skills/training needed for careers</a:t>
              </a:r>
            </a:p>
          </p:txBody>
        </p:sp>
      </p:grpSp>
    </p:spTree>
    <p:extLst>
      <p:ext uri="{BB962C8B-B14F-4D97-AF65-F5344CB8AC3E}">
        <p14:creationId xmlns:p14="http://schemas.microsoft.com/office/powerpoint/2010/main" val="309325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left)">
                                      <p:cBhvr>
                                        <p:cTn id="8" dur="500"/>
                                        <p:tgtEl>
                                          <p:spTgt spid="6"/>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ppt_x</p:attrName>
                                        </p:attrNameLst>
                                      </p:cBhvr>
                                      <p:tavLst>
                                        <p:tav tm="0">
                                          <p:val>
                                            <p:strVal val="#ppt_x+#ppt_w*1.125000"/>
                                          </p:val>
                                        </p:tav>
                                        <p:tav tm="100000">
                                          <p:val>
                                            <p:strVal val="#ppt_x"/>
                                          </p:val>
                                        </p:tav>
                                      </p:tavLst>
                                    </p:anim>
                                    <p:animEffect transition="in" filter="wipe(left)">
                                      <p:cBhvr>
                                        <p:cTn id="12" dur="500"/>
                                        <p:tgtEl>
                                          <p:spTgt spid="2"/>
                                        </p:tgtEl>
                                      </p:cBhvr>
                                    </p:animEffect>
                                  </p:childTnLst>
                                </p:cTn>
                              </p:par>
                              <p:par>
                                <p:cTn id="13" presetID="1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ppt_y</p:attrName>
                                        </p:attrNameLst>
                                      </p:cBhvr>
                                      <p:tavLst>
                                        <p:tav tm="0">
                                          <p:val>
                                            <p:strVal val="#ppt_y+#ppt_h*1.125000"/>
                                          </p:val>
                                        </p:tav>
                                        <p:tav tm="100000">
                                          <p:val>
                                            <p:strVal val="#ppt_y"/>
                                          </p:val>
                                        </p:tav>
                                      </p:tavLst>
                                    </p:anim>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09-11 at 8.58.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882" y="369332"/>
            <a:ext cx="9298236" cy="5899266"/>
          </a:xfrm>
          <a:prstGeom prst="rect">
            <a:avLst/>
          </a:prstGeom>
        </p:spPr>
      </p:pic>
      <p:sp>
        <p:nvSpPr>
          <p:cNvPr id="2" name="TextBox 1"/>
          <p:cNvSpPr txBox="1"/>
          <p:nvPr/>
        </p:nvSpPr>
        <p:spPr>
          <a:xfrm>
            <a:off x="1722305" y="0"/>
            <a:ext cx="318387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prstClr val="black"/>
                </a:solidFill>
                <a:latin typeface="Aharoni" panose="02010803020104030203" pitchFamily="2" charset="-79"/>
                <a:cs typeface="Aharoni" panose="02010803020104030203" pitchFamily="2" charset="-79"/>
                <a:hlinkClick r:id="rId4"/>
              </a:rPr>
              <a:t>www.cccmypath.org</a:t>
            </a:r>
            <a:r>
              <a:rPr lang="en-US" dirty="0">
                <a:solidFill>
                  <a:prstClr val="black"/>
                </a:solidFill>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740122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892" t="7406" r="8919" b="10288"/>
          <a:stretch/>
        </p:blipFill>
        <p:spPr>
          <a:xfrm>
            <a:off x="149424" y="616468"/>
            <a:ext cx="11923799" cy="5982041"/>
          </a:xfrm>
          <a:prstGeom prst="rect">
            <a:avLst/>
          </a:prstGeom>
        </p:spPr>
      </p:pic>
      <p:sp>
        <p:nvSpPr>
          <p:cNvPr id="2" name="TextBox 1"/>
          <p:cNvSpPr txBox="1"/>
          <p:nvPr/>
        </p:nvSpPr>
        <p:spPr>
          <a:xfrm>
            <a:off x="4069493" y="98854"/>
            <a:ext cx="3653480" cy="461665"/>
          </a:xfrm>
          <a:prstGeom prst="rect">
            <a:avLst/>
          </a:prstGeom>
          <a:noFill/>
        </p:spPr>
        <p:txBody>
          <a:bodyPr wrap="square" rtlCol="0">
            <a:spAutoFit/>
          </a:bodyPr>
          <a:lstStyle/>
          <a:p>
            <a:pPr algn="ctr"/>
            <a:r>
              <a:rPr lang="en-US" sz="2400" dirty="0">
                <a:solidFill>
                  <a:prstClr val="black"/>
                </a:solidFill>
                <a:latin typeface="Aharoni" panose="02010803020104030203" pitchFamily="2" charset="-79"/>
                <a:cs typeface="Aharoni" panose="02010803020104030203" pitchFamily="2" charset="-79"/>
                <a:hlinkClick r:id="rId4"/>
              </a:rPr>
              <a:t>https://ccc.emsicc.com</a:t>
            </a:r>
            <a:r>
              <a:rPr lang="en-US" sz="2400" dirty="0">
                <a:solidFill>
                  <a:prstClr val="black"/>
                </a:solidFill>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9017359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003" y="345989"/>
            <a:ext cx="8374697" cy="5421805"/>
          </a:xfrm>
          <a:prstGeom prst="rect">
            <a:avLst/>
          </a:prstGeom>
          <a:ln w="1905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33294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819023"/>
            <a:ext cx="8145162" cy="4581654"/>
          </a:xfrm>
          <a:prstGeom prst="rect">
            <a:avLst/>
          </a:prstGeom>
        </p:spPr>
      </p:pic>
      <p:sp>
        <p:nvSpPr>
          <p:cNvPr id="3" name="Title 2"/>
          <p:cNvSpPr>
            <a:spLocks noGrp="1"/>
          </p:cNvSpPr>
          <p:nvPr>
            <p:ph type="title"/>
          </p:nvPr>
        </p:nvSpPr>
        <p:spPr>
          <a:xfrm>
            <a:off x="2952750" y="979370"/>
            <a:ext cx="3719132" cy="498454"/>
          </a:xfrm>
        </p:spPr>
        <p:txBody>
          <a:bodyPr>
            <a:normAutofit/>
          </a:bodyPr>
          <a:lstStyle/>
          <a:p>
            <a:pPr algn="l">
              <a:buNone/>
            </a:pPr>
            <a:r>
              <a:rPr lang="en-US" sz="2100" dirty="0">
                <a:solidFill>
                  <a:srgbClr val="F0B510"/>
                </a:solidFill>
              </a:rPr>
              <a:t>Here to Career Mobile App</a:t>
            </a:r>
          </a:p>
        </p:txBody>
      </p:sp>
      <p:sp>
        <p:nvSpPr>
          <p:cNvPr id="4" name="Text Placeholder 2"/>
          <p:cNvSpPr>
            <a:spLocks noGrp="1"/>
          </p:cNvSpPr>
          <p:nvPr>
            <p:ph idx="1"/>
          </p:nvPr>
        </p:nvSpPr>
        <p:spPr>
          <a:xfrm>
            <a:off x="2923203" y="1477824"/>
            <a:ext cx="3885369" cy="3175199"/>
          </a:xfrm>
        </p:spPr>
        <p:txBody>
          <a:bodyPr>
            <a:noAutofit/>
          </a:bodyPr>
          <a:lstStyle/>
          <a:p>
            <a:pPr>
              <a:spcAft>
                <a:spcPts val="450"/>
              </a:spcAft>
              <a:buFont typeface="Wingdings" panose="05000000000000000000" pitchFamily="2" charset="2"/>
              <a:buChar char="§"/>
            </a:pPr>
            <a:r>
              <a:rPr lang="en-US" sz="1600" b="1" dirty="0">
                <a:solidFill>
                  <a:schemeClr val="bg1"/>
                </a:solidFill>
              </a:rPr>
              <a:t>Developed to help students make </a:t>
            </a:r>
            <a:r>
              <a:rPr lang="en-US" sz="1600" b="1" dirty="0" smtClean="0">
                <a:solidFill>
                  <a:schemeClr val="bg1"/>
                </a:solidFill>
              </a:rPr>
              <a:t>informed </a:t>
            </a:r>
            <a:r>
              <a:rPr lang="en-US" sz="1600" b="1" dirty="0">
                <a:solidFill>
                  <a:schemeClr val="bg1"/>
                </a:solidFill>
              </a:rPr>
              <a:t>education and career </a:t>
            </a:r>
            <a:r>
              <a:rPr lang="en-US" sz="1600" b="1" dirty="0" smtClean="0">
                <a:solidFill>
                  <a:schemeClr val="bg1"/>
                </a:solidFill>
              </a:rPr>
              <a:t>decisions </a:t>
            </a:r>
            <a:r>
              <a:rPr lang="en-US" sz="1600" b="1" dirty="0">
                <a:solidFill>
                  <a:schemeClr val="bg1"/>
                </a:solidFill>
              </a:rPr>
              <a:t>that lead to greater economic  </a:t>
            </a:r>
            <a:r>
              <a:rPr lang="en-US" sz="1600" b="1" dirty="0" smtClean="0">
                <a:solidFill>
                  <a:schemeClr val="bg1"/>
                </a:solidFill>
              </a:rPr>
              <a:t>opportunities </a:t>
            </a:r>
            <a:r>
              <a:rPr lang="en-US" sz="1600" b="1" dirty="0">
                <a:solidFill>
                  <a:schemeClr val="bg1"/>
                </a:solidFill>
              </a:rPr>
              <a:t>and professional success</a:t>
            </a:r>
          </a:p>
          <a:p>
            <a:pPr>
              <a:spcAft>
                <a:spcPts val="450"/>
              </a:spcAft>
              <a:buFont typeface="Wingdings" panose="05000000000000000000" pitchFamily="2" charset="2"/>
              <a:buChar char="§"/>
            </a:pPr>
            <a:r>
              <a:rPr lang="en-US" sz="1600" b="1" dirty="0">
                <a:solidFill>
                  <a:schemeClr val="bg1"/>
                </a:solidFill>
              </a:rPr>
              <a:t>Provides students, counselors, and parents information about community colleges and high-demand career opportunities </a:t>
            </a:r>
          </a:p>
          <a:p>
            <a:pPr>
              <a:spcAft>
                <a:spcPts val="450"/>
              </a:spcAft>
              <a:buFont typeface="Wingdings" panose="05000000000000000000" pitchFamily="2" charset="2"/>
              <a:buChar char="§"/>
            </a:pPr>
            <a:r>
              <a:rPr lang="en-US" sz="1600" b="1" dirty="0">
                <a:solidFill>
                  <a:schemeClr val="bg1"/>
                </a:solidFill>
              </a:rPr>
              <a:t>W.K. Kellogg Foundation funded the development of the app and an outreach pilot in the Inland Empire region</a:t>
            </a:r>
          </a:p>
          <a:p>
            <a:pPr marL="0" indent="0">
              <a:spcBef>
                <a:spcPts val="75"/>
              </a:spcBef>
              <a:buNone/>
            </a:pPr>
            <a:endParaRPr lang="en-US" sz="1350" b="1" dirty="0">
              <a:solidFill>
                <a:schemeClr val="bg1"/>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6102" y="4286252"/>
            <a:ext cx="2329331" cy="329737"/>
          </a:xfrm>
          <a:prstGeom prst="rect">
            <a:avLst/>
          </a:prstGeom>
        </p:spPr>
      </p:pic>
      <p:grpSp>
        <p:nvGrpSpPr>
          <p:cNvPr id="5" name="Group 4"/>
          <p:cNvGrpSpPr/>
          <p:nvPr/>
        </p:nvGrpSpPr>
        <p:grpSpPr>
          <a:xfrm>
            <a:off x="2923203" y="4893461"/>
            <a:ext cx="4663691" cy="288823"/>
            <a:chOff x="2923203" y="4893461"/>
            <a:chExt cx="4663691" cy="288823"/>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3203" y="4967860"/>
              <a:ext cx="1622577" cy="15257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4550" y="4933269"/>
              <a:ext cx="1662344" cy="249015"/>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8700" y="4893461"/>
              <a:ext cx="839372" cy="286089"/>
            </a:xfrm>
            <a:prstGeom prst="rect">
              <a:avLst/>
            </a:prstGeom>
          </p:spPr>
        </p:pic>
      </p:grpSp>
    </p:spTree>
    <p:extLst>
      <p:ext uri="{BB962C8B-B14F-4D97-AF65-F5344CB8AC3E}">
        <p14:creationId xmlns:p14="http://schemas.microsoft.com/office/powerpoint/2010/main" val="2569990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1878350"/>
            <a:ext cx="4114800" cy="707886"/>
          </a:xfrm>
          <a:prstGeom prst="rect">
            <a:avLst/>
          </a:prstGeom>
          <a:noFill/>
        </p:spPr>
        <p:txBody>
          <a:bodyPr wrap="square" rtlCol="0">
            <a:spAutoFit/>
          </a:bodyPr>
          <a:lstStyle/>
          <a:p>
            <a:r>
              <a:rPr lang="en-US" sz="4000" dirty="0">
                <a:solidFill>
                  <a:srgbClr val="09253F"/>
                </a:solidFill>
                <a:latin typeface="Rockwell"/>
                <a:cs typeface="Rockwell"/>
              </a:rPr>
              <a:t>The 4 Pillars</a:t>
            </a:r>
          </a:p>
        </p:txBody>
      </p:sp>
      <p:sp>
        <p:nvSpPr>
          <p:cNvPr id="8" name="TextBox 7"/>
          <p:cNvSpPr txBox="1"/>
          <p:nvPr/>
        </p:nvSpPr>
        <p:spPr>
          <a:xfrm>
            <a:off x="2438400" y="2586236"/>
            <a:ext cx="6705600" cy="1938992"/>
          </a:xfrm>
          <a:prstGeom prst="rect">
            <a:avLst/>
          </a:prstGeom>
          <a:noFill/>
        </p:spPr>
        <p:txBody>
          <a:bodyPr wrap="square" rtlCol="0">
            <a:spAutoFit/>
          </a:bodyPr>
          <a:lstStyle/>
          <a:p>
            <a:pPr marL="342900" indent="-342900">
              <a:buFont typeface="+mj-lt"/>
              <a:buAutoNum type="arabicPeriod"/>
            </a:pPr>
            <a:r>
              <a:rPr lang="en-US" sz="2400" dirty="0">
                <a:solidFill>
                  <a:prstClr val="black"/>
                </a:solidFill>
              </a:rPr>
              <a:t>Clarify paths to student end goals</a:t>
            </a:r>
          </a:p>
          <a:p>
            <a:pPr marL="342900" indent="-342900">
              <a:buFont typeface="+mj-lt"/>
              <a:buAutoNum type="arabicPeriod"/>
            </a:pPr>
            <a:r>
              <a:rPr lang="en-US" sz="2400" dirty="0">
                <a:solidFill>
                  <a:prstClr val="black"/>
                </a:solidFill>
              </a:rPr>
              <a:t>Help students choose and enter a pathway</a:t>
            </a:r>
          </a:p>
          <a:p>
            <a:pPr marL="342900" indent="-342900">
              <a:buFont typeface="+mj-lt"/>
              <a:buAutoNum type="arabicPeriod"/>
            </a:pPr>
            <a:r>
              <a:rPr lang="en-US" sz="2800" b="1" dirty="0">
                <a:solidFill>
                  <a:prstClr val="black"/>
                </a:solidFill>
              </a:rPr>
              <a:t>Help students stay on path</a:t>
            </a:r>
          </a:p>
          <a:p>
            <a:pPr marL="342900" indent="-342900">
              <a:buFont typeface="+mj-lt"/>
              <a:buAutoNum type="arabicPeriod"/>
            </a:pPr>
            <a:r>
              <a:rPr lang="en-US" sz="2400" dirty="0">
                <a:solidFill>
                  <a:prstClr val="black"/>
                </a:solidFill>
              </a:rPr>
              <a:t>Ensure that students are learning</a:t>
            </a:r>
          </a:p>
          <a:p>
            <a:endParaRPr lang="en-US" dirty="0">
              <a:solidFill>
                <a:srgbClr val="09253F"/>
              </a:solidFill>
              <a:latin typeface="Optima"/>
              <a:cs typeface="Optima"/>
            </a:endParaRPr>
          </a:p>
        </p:txBody>
      </p:sp>
      <p:sp>
        <p:nvSpPr>
          <p:cNvPr id="2" name="TextBox 1"/>
          <p:cNvSpPr txBox="1"/>
          <p:nvPr/>
        </p:nvSpPr>
        <p:spPr>
          <a:xfrm>
            <a:off x="2129928" y="457200"/>
            <a:ext cx="7094862" cy="1446550"/>
          </a:xfrm>
          <a:prstGeom prst="rect">
            <a:avLst/>
          </a:prstGeom>
          <a:noFill/>
        </p:spPr>
        <p:txBody>
          <a:bodyPr wrap="square" rtlCol="0">
            <a:spAutoFit/>
          </a:bodyPr>
          <a:lstStyle/>
          <a:p>
            <a:pPr algn="ctr"/>
            <a:r>
              <a:rPr lang="en-US" sz="4400" dirty="0">
                <a:solidFill>
                  <a:prstClr val="black"/>
                </a:solidFill>
                <a:latin typeface="Rockwell" panose="02060603020205020403" pitchFamily="18" charset="0"/>
              </a:rPr>
              <a:t>Pillar 3: Keeping Students on the Path</a:t>
            </a:r>
          </a:p>
        </p:txBody>
      </p:sp>
    </p:spTree>
    <p:extLst>
      <p:ext uri="{BB962C8B-B14F-4D97-AF65-F5344CB8AC3E}">
        <p14:creationId xmlns:p14="http://schemas.microsoft.com/office/powerpoint/2010/main" val="28271549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08744" y="2753173"/>
            <a:ext cx="8405869"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prstClr val="black"/>
                </a:solidFill>
              </a:rPr>
              <a:t>Identify the skills, abilities, knowledge needed for career success</a:t>
            </a:r>
          </a:p>
          <a:p>
            <a:pPr marL="285750" indent="-285750">
              <a:buFont typeface="Arial" panose="020B0604020202020204" pitchFamily="34" charset="0"/>
              <a:buChar char="•"/>
            </a:pPr>
            <a:r>
              <a:rPr lang="en-US" sz="2400" dirty="0">
                <a:solidFill>
                  <a:prstClr val="black"/>
                </a:solidFill>
              </a:rPr>
              <a:t>Backwards map from the students career interest area to build motivation and strengthen connections to educational objective</a:t>
            </a:r>
          </a:p>
          <a:p>
            <a:pPr marL="285750" indent="-285750">
              <a:buFont typeface="Arial" panose="020B0604020202020204" pitchFamily="34" charset="0"/>
              <a:buChar char="•"/>
            </a:pPr>
            <a:r>
              <a:rPr lang="en-US" sz="2400" dirty="0">
                <a:solidFill>
                  <a:prstClr val="black"/>
                </a:solidFill>
              </a:rPr>
              <a:t>Help students select courses that secure career pathway credentials, licensure, and third-party certifications</a:t>
            </a:r>
          </a:p>
          <a:p>
            <a:pPr marL="285750" indent="-285750">
              <a:buFont typeface="Arial" panose="020B0604020202020204" pitchFamily="34" charset="0"/>
              <a:buChar char="•"/>
            </a:pPr>
            <a:r>
              <a:rPr lang="en-US" sz="2400" dirty="0">
                <a:solidFill>
                  <a:prstClr val="black"/>
                </a:solidFill>
              </a:rPr>
              <a:t>Encourage the development of 21</a:t>
            </a:r>
            <a:r>
              <a:rPr lang="en-US" sz="2400" baseline="30000" dirty="0">
                <a:solidFill>
                  <a:prstClr val="black"/>
                </a:solidFill>
              </a:rPr>
              <a:t>st</a:t>
            </a:r>
            <a:r>
              <a:rPr lang="en-US" sz="2400" dirty="0">
                <a:solidFill>
                  <a:prstClr val="black"/>
                </a:solidFill>
              </a:rPr>
              <a:t> century employability skills that can be practiced in live work based learning scenarios</a:t>
            </a:r>
          </a:p>
        </p:txBody>
      </p:sp>
      <p:sp>
        <p:nvSpPr>
          <p:cNvPr id="2" name="TextBox 1"/>
          <p:cNvSpPr txBox="1"/>
          <p:nvPr/>
        </p:nvSpPr>
        <p:spPr>
          <a:xfrm>
            <a:off x="2129928" y="457200"/>
            <a:ext cx="7094862" cy="1446550"/>
          </a:xfrm>
          <a:prstGeom prst="rect">
            <a:avLst/>
          </a:prstGeom>
          <a:noFill/>
        </p:spPr>
        <p:txBody>
          <a:bodyPr wrap="square" rtlCol="0">
            <a:spAutoFit/>
          </a:bodyPr>
          <a:lstStyle/>
          <a:p>
            <a:pPr algn="ctr"/>
            <a:r>
              <a:rPr lang="en-US" sz="4400" dirty="0">
                <a:solidFill>
                  <a:prstClr val="black"/>
                </a:solidFill>
                <a:latin typeface="Rockwell" panose="02060603020205020403" pitchFamily="18" charset="0"/>
              </a:rPr>
              <a:t>Pillar </a:t>
            </a:r>
            <a:r>
              <a:rPr lang="en-US" sz="4400" dirty="0" smtClean="0">
                <a:solidFill>
                  <a:prstClr val="black"/>
                </a:solidFill>
                <a:latin typeface="Rockwell" panose="02060603020205020403" pitchFamily="18" charset="0"/>
              </a:rPr>
              <a:t>3: </a:t>
            </a:r>
            <a:r>
              <a:rPr lang="en-US" sz="4400" dirty="0">
                <a:solidFill>
                  <a:prstClr val="black"/>
                </a:solidFill>
                <a:latin typeface="Rockwell" panose="02060603020205020403" pitchFamily="18" charset="0"/>
              </a:rPr>
              <a:t>Keeping Students on the Path</a:t>
            </a:r>
          </a:p>
        </p:txBody>
      </p:sp>
      <p:sp>
        <p:nvSpPr>
          <p:cNvPr id="3" name="TextBox 2"/>
          <p:cNvSpPr txBox="1"/>
          <p:nvPr/>
        </p:nvSpPr>
        <p:spPr>
          <a:xfrm>
            <a:off x="1601118" y="2229953"/>
            <a:ext cx="8813494" cy="523220"/>
          </a:xfrm>
          <a:prstGeom prst="rect">
            <a:avLst/>
          </a:prstGeom>
          <a:noFill/>
        </p:spPr>
        <p:txBody>
          <a:bodyPr wrap="square" rtlCol="0">
            <a:spAutoFit/>
          </a:bodyPr>
          <a:lstStyle/>
          <a:p>
            <a:r>
              <a:rPr lang="en-US" sz="2800" b="1" dirty="0">
                <a:solidFill>
                  <a:prstClr val="black"/>
                </a:solidFill>
              </a:rPr>
              <a:t>By Counseling and Program Planning with the End in Mind</a:t>
            </a:r>
          </a:p>
        </p:txBody>
      </p:sp>
    </p:spTree>
    <p:extLst>
      <p:ext uri="{BB962C8B-B14F-4D97-AF65-F5344CB8AC3E}">
        <p14:creationId xmlns:p14="http://schemas.microsoft.com/office/powerpoint/2010/main" val="1108723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514" t="12017" r="22378" b="39262"/>
          <a:stretch/>
        </p:blipFill>
        <p:spPr>
          <a:xfrm>
            <a:off x="2174787" y="-86497"/>
            <a:ext cx="8464379" cy="4176584"/>
          </a:xfrm>
          <a:prstGeom prst="rect">
            <a:avLst/>
          </a:prstGeom>
        </p:spPr>
      </p:pic>
      <p:pic>
        <p:nvPicPr>
          <p:cNvPr id="5" name="Picture 4"/>
          <p:cNvPicPr>
            <a:picLocks noChangeAspect="1"/>
          </p:cNvPicPr>
          <p:nvPr/>
        </p:nvPicPr>
        <p:blipFill rotWithShape="1">
          <a:blip r:embed="rId4"/>
          <a:srcRect l="21676" t="23549" r="23351" b="55694"/>
          <a:stretch/>
        </p:blipFill>
        <p:spPr>
          <a:xfrm>
            <a:off x="2174788" y="4090087"/>
            <a:ext cx="8464378" cy="1779373"/>
          </a:xfrm>
          <a:prstGeom prst="rect">
            <a:avLst/>
          </a:prstGeom>
        </p:spPr>
      </p:pic>
    </p:spTree>
    <p:extLst>
      <p:ext uri="{BB962C8B-B14F-4D97-AF65-F5344CB8AC3E}">
        <p14:creationId xmlns:p14="http://schemas.microsoft.com/office/powerpoint/2010/main" val="3686935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876" t="12669" r="15380" b="27590"/>
          <a:stretch/>
        </p:blipFill>
        <p:spPr>
          <a:xfrm>
            <a:off x="2295180" y="0"/>
            <a:ext cx="7844010" cy="3725906"/>
          </a:xfrm>
          <a:prstGeom prst="rect">
            <a:avLst/>
          </a:prstGeom>
        </p:spPr>
      </p:pic>
      <p:pic>
        <p:nvPicPr>
          <p:cNvPr id="5" name="Picture 4"/>
          <p:cNvPicPr>
            <a:picLocks noChangeAspect="1"/>
          </p:cNvPicPr>
          <p:nvPr/>
        </p:nvPicPr>
        <p:blipFill rotWithShape="1">
          <a:blip r:embed="rId4"/>
          <a:srcRect l="24350" t="29600" r="25700" b="14800"/>
          <a:stretch/>
        </p:blipFill>
        <p:spPr>
          <a:xfrm>
            <a:off x="3579608" y="3725906"/>
            <a:ext cx="5002337" cy="3132094"/>
          </a:xfrm>
          <a:prstGeom prst="rect">
            <a:avLst/>
          </a:prstGeom>
        </p:spPr>
      </p:pic>
      <p:sp>
        <p:nvSpPr>
          <p:cNvPr id="2" name="TextBox 1"/>
          <p:cNvSpPr txBox="1"/>
          <p:nvPr/>
        </p:nvSpPr>
        <p:spPr>
          <a:xfrm>
            <a:off x="172995" y="5107287"/>
            <a:ext cx="3175686" cy="400110"/>
          </a:xfrm>
          <a:prstGeom prst="rect">
            <a:avLst/>
          </a:prstGeom>
          <a:noFill/>
        </p:spPr>
        <p:txBody>
          <a:bodyPr wrap="square" rtlCol="0">
            <a:spAutoFit/>
          </a:bodyPr>
          <a:lstStyle/>
          <a:p>
            <a:r>
              <a:rPr lang="en-US" sz="2000" b="1" dirty="0" smtClean="0">
                <a:solidFill>
                  <a:prstClr val="black"/>
                </a:solidFill>
              </a:rPr>
              <a:t>www.newworldofwork.org</a:t>
            </a:r>
            <a:endParaRPr lang="en-US" sz="2000" b="1" dirty="0">
              <a:solidFill>
                <a:prstClr val="black"/>
              </a:solidFill>
            </a:endParaRPr>
          </a:p>
        </p:txBody>
      </p:sp>
    </p:spTree>
    <p:extLst>
      <p:ext uri="{BB962C8B-B14F-4D97-AF65-F5344CB8AC3E}">
        <p14:creationId xmlns:p14="http://schemas.microsoft.com/office/powerpoint/2010/main" val="4170838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279" y="1269466"/>
            <a:ext cx="947363" cy="3932991"/>
          </a:xfrm>
          <a:prstGeom prst="rect">
            <a:avLst/>
          </a:prstGeom>
        </p:spPr>
      </p:pic>
      <p:sp>
        <p:nvSpPr>
          <p:cNvPr id="2" name="Title 1"/>
          <p:cNvSpPr>
            <a:spLocks noGrp="1"/>
          </p:cNvSpPr>
          <p:nvPr>
            <p:ph type="title"/>
          </p:nvPr>
        </p:nvSpPr>
        <p:spPr>
          <a:xfrm>
            <a:off x="3244696" y="1059942"/>
            <a:ext cx="5338413" cy="868026"/>
          </a:xfrm>
        </p:spPr>
        <p:txBody>
          <a:bodyPr>
            <a:normAutofit/>
          </a:bodyPr>
          <a:lstStyle/>
          <a:p>
            <a:pPr algn="ctr">
              <a:buNone/>
            </a:pPr>
            <a:r>
              <a:rPr lang="en-US" sz="3600" dirty="0">
                <a:solidFill>
                  <a:schemeClr val="tx2"/>
                </a:solidFill>
                <a:latin typeface="Copperplate Gothic Bold" charset="0"/>
                <a:ea typeface="Copperplate Gothic Bold" charset="0"/>
                <a:cs typeface="Copperplate Gothic Bold" charset="0"/>
              </a:rPr>
              <a:t>Strong Workforce</a:t>
            </a:r>
          </a:p>
        </p:txBody>
      </p:sp>
      <p:sp>
        <p:nvSpPr>
          <p:cNvPr id="6" name="TextBox 5"/>
          <p:cNvSpPr txBox="1"/>
          <p:nvPr/>
        </p:nvSpPr>
        <p:spPr>
          <a:xfrm>
            <a:off x="3429919" y="1852915"/>
            <a:ext cx="6499951" cy="830997"/>
          </a:xfrm>
          <a:prstGeom prst="rect">
            <a:avLst/>
          </a:prstGeom>
          <a:noFill/>
        </p:spPr>
        <p:txBody>
          <a:bodyPr wrap="square" rtlCol="0">
            <a:spAutoFit/>
          </a:bodyPr>
          <a:lstStyle/>
          <a:p>
            <a:r>
              <a:rPr lang="en-US" sz="2400" b="1" dirty="0">
                <a:solidFill>
                  <a:prstClr val="black"/>
                </a:solidFill>
                <a:latin typeface="Cambria" charset="0"/>
                <a:ea typeface="Cambria" charset="0"/>
                <a:cs typeface="Cambria" charset="0"/>
              </a:rPr>
              <a:t>Encourage the Development of Employability Skills In and Out of the Classroom</a:t>
            </a:r>
          </a:p>
        </p:txBody>
      </p:sp>
      <p:grpSp>
        <p:nvGrpSpPr>
          <p:cNvPr id="15" name="Group 14"/>
          <p:cNvGrpSpPr/>
          <p:nvPr/>
        </p:nvGrpSpPr>
        <p:grpSpPr>
          <a:xfrm>
            <a:off x="3799263" y="2764640"/>
            <a:ext cx="5545916" cy="2600486"/>
            <a:chOff x="2072152" y="2886641"/>
            <a:chExt cx="6629918" cy="3467314"/>
          </a:xfrm>
        </p:grpSpPr>
        <p:sp>
          <p:nvSpPr>
            <p:cNvPr id="16" name="TextBox 15"/>
            <p:cNvSpPr txBox="1"/>
            <p:nvPr/>
          </p:nvSpPr>
          <p:spPr>
            <a:xfrm>
              <a:off x="2076908" y="2886641"/>
              <a:ext cx="3175505" cy="492443"/>
            </a:xfrm>
            <a:prstGeom prst="rect">
              <a:avLst/>
            </a:prstGeom>
            <a:noFill/>
          </p:spPr>
          <p:txBody>
            <a:bodyPr wrap="none" rtlCol="0">
              <a:spAutoFit/>
            </a:bodyPr>
            <a:lstStyle/>
            <a:p>
              <a:pPr marL="257175" indent="-257175">
                <a:buFont typeface="Arial" charset="0"/>
                <a:buChar char="•"/>
              </a:pPr>
              <a:r>
                <a:rPr lang="en-US" dirty="0">
                  <a:solidFill>
                    <a:prstClr val="black"/>
                  </a:solidFill>
                  <a:latin typeface="Cambria" charset="0"/>
                  <a:ea typeface="Cambria" charset="0"/>
                  <a:cs typeface="Cambria" charset="0"/>
                </a:rPr>
                <a:t>On-going Employment</a:t>
              </a:r>
            </a:p>
          </p:txBody>
        </p:sp>
        <p:sp>
          <p:nvSpPr>
            <p:cNvPr id="17" name="TextBox 16"/>
            <p:cNvSpPr txBox="1"/>
            <p:nvPr/>
          </p:nvSpPr>
          <p:spPr>
            <a:xfrm>
              <a:off x="5394242" y="2894184"/>
              <a:ext cx="3056615" cy="492443"/>
            </a:xfrm>
            <a:prstGeom prst="rect">
              <a:avLst/>
            </a:prstGeom>
            <a:noFill/>
          </p:spPr>
          <p:txBody>
            <a:bodyPr wrap="none" rtlCol="0">
              <a:spAutoFit/>
            </a:bodyPr>
            <a:lstStyle/>
            <a:p>
              <a:pPr marL="257175" indent="-257175">
                <a:buFont typeface="Arial" charset="0"/>
                <a:buChar char="•"/>
              </a:pPr>
              <a:r>
                <a:rPr lang="en-US" dirty="0">
                  <a:solidFill>
                    <a:prstClr val="black"/>
                  </a:solidFill>
                  <a:latin typeface="Cambria" charset="0"/>
                  <a:ea typeface="Cambria" charset="0"/>
                  <a:cs typeface="Cambria" charset="0"/>
                </a:rPr>
                <a:t>Work Based Learning</a:t>
              </a:r>
            </a:p>
          </p:txBody>
        </p:sp>
        <p:sp>
          <p:nvSpPr>
            <p:cNvPr id="18" name="TextBox 17"/>
            <p:cNvSpPr txBox="1"/>
            <p:nvPr/>
          </p:nvSpPr>
          <p:spPr>
            <a:xfrm>
              <a:off x="2072152" y="3611474"/>
              <a:ext cx="2334237" cy="492443"/>
            </a:xfrm>
            <a:prstGeom prst="rect">
              <a:avLst/>
            </a:prstGeom>
            <a:noFill/>
          </p:spPr>
          <p:txBody>
            <a:bodyPr wrap="none" rtlCol="0">
              <a:spAutoFit/>
            </a:bodyPr>
            <a:lstStyle/>
            <a:p>
              <a:pPr marL="257175" indent="-257175">
                <a:buFont typeface="Arial" charset="0"/>
                <a:buChar char="•"/>
              </a:pPr>
              <a:r>
                <a:rPr lang="en-US" dirty="0">
                  <a:solidFill>
                    <a:prstClr val="black"/>
                  </a:solidFill>
                  <a:latin typeface="Cambria" charset="0"/>
                  <a:ea typeface="Cambria" charset="0"/>
                  <a:cs typeface="Cambria" charset="0"/>
                </a:rPr>
                <a:t>Apprenticeship</a:t>
              </a:r>
            </a:p>
          </p:txBody>
        </p:sp>
        <p:sp>
          <p:nvSpPr>
            <p:cNvPr id="19" name="TextBox 18"/>
            <p:cNvSpPr txBox="1"/>
            <p:nvPr/>
          </p:nvSpPr>
          <p:spPr>
            <a:xfrm>
              <a:off x="5389488" y="3611474"/>
              <a:ext cx="1887427" cy="492443"/>
            </a:xfrm>
            <a:prstGeom prst="rect">
              <a:avLst/>
            </a:prstGeom>
            <a:noFill/>
          </p:spPr>
          <p:txBody>
            <a:bodyPr wrap="none" rtlCol="0">
              <a:spAutoFit/>
            </a:bodyPr>
            <a:lstStyle/>
            <a:p>
              <a:pPr marL="257175" indent="-257175">
                <a:buFont typeface="Arial" charset="0"/>
                <a:buChar char="•"/>
              </a:pPr>
              <a:r>
                <a:rPr lang="en-US" dirty="0">
                  <a:solidFill>
                    <a:prstClr val="black"/>
                  </a:solidFill>
                  <a:latin typeface="Cambria" charset="0"/>
                  <a:ea typeface="Cambria" charset="0"/>
                  <a:cs typeface="Cambria" charset="0"/>
                </a:rPr>
                <a:t>Internships</a:t>
              </a:r>
            </a:p>
          </p:txBody>
        </p:sp>
        <p:sp>
          <p:nvSpPr>
            <p:cNvPr id="20" name="TextBox 19"/>
            <p:cNvSpPr txBox="1"/>
            <p:nvPr/>
          </p:nvSpPr>
          <p:spPr>
            <a:xfrm>
              <a:off x="2076905" y="4336309"/>
              <a:ext cx="6625165" cy="2017646"/>
            </a:xfrm>
            <a:prstGeom prst="rect">
              <a:avLst/>
            </a:prstGeom>
            <a:noFill/>
          </p:spPr>
          <p:txBody>
            <a:bodyPr wrap="square" rtlCol="0">
              <a:spAutoFit/>
            </a:bodyPr>
            <a:lstStyle/>
            <a:p>
              <a:pPr marL="257175" indent="-257175">
                <a:buFont typeface="Arial" charset="0"/>
                <a:buChar char="•"/>
              </a:pPr>
              <a:r>
                <a:rPr lang="en-US" dirty="0">
                  <a:solidFill>
                    <a:prstClr val="black"/>
                  </a:solidFill>
                  <a:latin typeface="Cambria" charset="0"/>
                  <a:ea typeface="Cambria" charset="0"/>
                  <a:cs typeface="Cambria" charset="0"/>
                </a:rPr>
                <a:t>Contextualize learning</a:t>
              </a:r>
            </a:p>
            <a:p>
              <a:pPr marL="531495" lvl="1" indent="-257175">
                <a:spcAft>
                  <a:spcPts val="450"/>
                </a:spcAft>
                <a:buFont typeface="Courier New" charset="0"/>
                <a:buChar char="o"/>
              </a:pPr>
              <a:r>
                <a:rPr lang="en-US" sz="1650" dirty="0">
                  <a:solidFill>
                    <a:prstClr val="black"/>
                  </a:solidFill>
                  <a:latin typeface="Cambria" charset="0"/>
                  <a:ea typeface="Cambria" charset="0"/>
                  <a:cs typeface="Cambria" charset="0"/>
                </a:rPr>
                <a:t>Develop applied English and math courses that meet both CTE and Associate degree requirements</a:t>
              </a:r>
            </a:p>
            <a:p>
              <a:pPr marL="531495" lvl="1" indent="-257175">
                <a:spcAft>
                  <a:spcPts val="450"/>
                </a:spcAft>
                <a:buFont typeface="Courier New" charset="0"/>
                <a:buChar char="o"/>
              </a:pPr>
              <a:r>
                <a:rPr lang="en-US" sz="1650" dirty="0">
                  <a:solidFill>
                    <a:prstClr val="black"/>
                  </a:solidFill>
                  <a:latin typeface="Cambria" charset="0"/>
                  <a:ea typeface="Cambria" charset="0"/>
                  <a:cs typeface="Cambria" charset="0"/>
                </a:rPr>
                <a:t>Embed career related content into GE courses</a:t>
              </a:r>
            </a:p>
            <a:p>
              <a:pPr marL="531495" lvl="1" indent="-257175">
                <a:spcAft>
                  <a:spcPts val="450"/>
                </a:spcAft>
                <a:buFont typeface="Courier New" charset="0"/>
                <a:buChar char="o"/>
              </a:pPr>
              <a:endParaRPr lang="en-US" sz="1650" dirty="0">
                <a:solidFill>
                  <a:prstClr val="black"/>
                </a:solidFill>
                <a:latin typeface="Cambria" charset="0"/>
                <a:ea typeface="Cambria" charset="0"/>
                <a:cs typeface="Cambria" charset="0"/>
              </a:endParaRPr>
            </a:p>
          </p:txBody>
        </p:sp>
      </p:grpSp>
    </p:spTree>
    <p:extLst>
      <p:ext uri="{BB962C8B-B14F-4D97-AF65-F5344CB8AC3E}">
        <p14:creationId xmlns:p14="http://schemas.microsoft.com/office/powerpoint/2010/main" val="17910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ppt_y</p:attrName>
                                        </p:attrNameLst>
                                      </p:cBhvr>
                                      <p:tavLst>
                                        <p:tav tm="0">
                                          <p:val>
                                            <p:strVal val="#ppt_y+#ppt_h*1.125000"/>
                                          </p:val>
                                        </p:tav>
                                        <p:tav tm="100000">
                                          <p:val>
                                            <p:strVal val="#ppt_y"/>
                                          </p:val>
                                        </p:tav>
                                      </p:tavLst>
                                    </p:anim>
                                    <p:animEffect transition="in" filter="wipe(up)">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26263" y="1983889"/>
            <a:ext cx="4114800" cy="707886"/>
          </a:xfrm>
          <a:prstGeom prst="rect">
            <a:avLst/>
          </a:prstGeom>
          <a:noFill/>
        </p:spPr>
        <p:txBody>
          <a:bodyPr wrap="square" rtlCol="0">
            <a:spAutoFit/>
          </a:bodyPr>
          <a:lstStyle/>
          <a:p>
            <a:r>
              <a:rPr lang="en-US" sz="4000" dirty="0">
                <a:solidFill>
                  <a:srgbClr val="09253F"/>
                </a:solidFill>
                <a:latin typeface="Rockwell"/>
                <a:cs typeface="Rockwell"/>
              </a:rPr>
              <a:t>The 4 Pillars</a:t>
            </a:r>
          </a:p>
        </p:txBody>
      </p:sp>
      <p:sp>
        <p:nvSpPr>
          <p:cNvPr id="8" name="TextBox 7"/>
          <p:cNvSpPr txBox="1"/>
          <p:nvPr/>
        </p:nvSpPr>
        <p:spPr>
          <a:xfrm>
            <a:off x="3026263" y="2771914"/>
            <a:ext cx="8057748" cy="2492990"/>
          </a:xfrm>
          <a:prstGeom prst="rect">
            <a:avLst/>
          </a:prstGeom>
          <a:noFill/>
        </p:spPr>
        <p:txBody>
          <a:bodyPr wrap="square" rtlCol="0">
            <a:spAutoFit/>
          </a:bodyPr>
          <a:lstStyle/>
          <a:p>
            <a:pPr marL="342900" indent="-342900">
              <a:buFont typeface="+mj-lt"/>
              <a:buAutoNum type="arabicPeriod"/>
            </a:pPr>
            <a:r>
              <a:rPr lang="en-US" sz="3200" dirty="0">
                <a:solidFill>
                  <a:prstClr val="black"/>
                </a:solidFill>
              </a:rPr>
              <a:t>Clarify paths to student end goals</a:t>
            </a:r>
          </a:p>
          <a:p>
            <a:pPr marL="342900" indent="-342900">
              <a:buFont typeface="+mj-lt"/>
              <a:buAutoNum type="arabicPeriod"/>
            </a:pPr>
            <a:r>
              <a:rPr lang="en-US" sz="3200" dirty="0">
                <a:solidFill>
                  <a:prstClr val="black"/>
                </a:solidFill>
              </a:rPr>
              <a:t>Help students choose and enter a pathway</a:t>
            </a:r>
          </a:p>
          <a:p>
            <a:pPr marL="342900" indent="-342900">
              <a:buFont typeface="+mj-lt"/>
              <a:buAutoNum type="arabicPeriod"/>
            </a:pPr>
            <a:r>
              <a:rPr lang="en-US" sz="3600" dirty="0">
                <a:solidFill>
                  <a:prstClr val="black"/>
                </a:solidFill>
              </a:rPr>
              <a:t>Help students stay on path</a:t>
            </a:r>
          </a:p>
          <a:p>
            <a:pPr marL="342900" indent="-342900">
              <a:buFont typeface="+mj-lt"/>
              <a:buAutoNum type="arabicPeriod"/>
            </a:pPr>
            <a:r>
              <a:rPr lang="en-US" sz="3200" b="1" dirty="0">
                <a:solidFill>
                  <a:prstClr val="black"/>
                </a:solidFill>
              </a:rPr>
              <a:t>Ensuring that students are learning</a:t>
            </a:r>
          </a:p>
          <a:p>
            <a:endParaRPr lang="en-US" sz="2400" dirty="0">
              <a:solidFill>
                <a:srgbClr val="09253F"/>
              </a:solidFill>
              <a:latin typeface="Optima"/>
              <a:cs typeface="Optima"/>
            </a:endParaRPr>
          </a:p>
        </p:txBody>
      </p:sp>
      <p:sp>
        <p:nvSpPr>
          <p:cNvPr id="2" name="TextBox 1"/>
          <p:cNvSpPr txBox="1"/>
          <p:nvPr/>
        </p:nvSpPr>
        <p:spPr>
          <a:xfrm>
            <a:off x="2129927" y="457200"/>
            <a:ext cx="8855229" cy="1446550"/>
          </a:xfrm>
          <a:prstGeom prst="rect">
            <a:avLst/>
          </a:prstGeom>
          <a:noFill/>
        </p:spPr>
        <p:txBody>
          <a:bodyPr wrap="square" rtlCol="0">
            <a:spAutoFit/>
          </a:bodyPr>
          <a:lstStyle/>
          <a:p>
            <a:r>
              <a:rPr lang="en-US" sz="4400" dirty="0">
                <a:solidFill>
                  <a:prstClr val="black"/>
                </a:solidFill>
                <a:latin typeface="Rockwell" panose="02060603020205020403" pitchFamily="18" charset="0"/>
              </a:rPr>
              <a:t>Pillar 4: </a:t>
            </a:r>
            <a:r>
              <a:rPr lang="en-US" sz="4400" dirty="0" smtClean="0">
                <a:solidFill>
                  <a:prstClr val="black"/>
                </a:solidFill>
                <a:latin typeface="Rockwell" panose="02060603020205020403" pitchFamily="18" charset="0"/>
              </a:rPr>
              <a:t>Ensuring That </a:t>
            </a:r>
            <a:br>
              <a:rPr lang="en-US" sz="4400" dirty="0" smtClean="0">
                <a:solidFill>
                  <a:prstClr val="black"/>
                </a:solidFill>
                <a:latin typeface="Rockwell" panose="02060603020205020403" pitchFamily="18" charset="0"/>
              </a:rPr>
            </a:br>
            <a:r>
              <a:rPr lang="en-US" sz="4400" dirty="0" smtClean="0">
                <a:solidFill>
                  <a:prstClr val="black"/>
                </a:solidFill>
                <a:latin typeface="Rockwell" panose="02060603020205020403" pitchFamily="18" charset="0"/>
              </a:rPr>
              <a:t>               Students Are Learning</a:t>
            </a:r>
            <a:endParaRPr lang="en-US" sz="4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63368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Grp="1"/>
          </p:cNvSpPr>
          <p:nvPr>
            <p:ph type="title"/>
          </p:nvPr>
        </p:nvSpPr>
        <p:spPr>
          <a:xfrm>
            <a:off x="4611948" y="5446909"/>
            <a:ext cx="6781800" cy="738087"/>
          </a:xfrm>
        </p:spPr>
        <p:txBody>
          <a:bodyPr>
            <a:normAutofit/>
          </a:bodyPr>
          <a:lstStyle>
            <a:extLst/>
          </a:lstStyle>
          <a:p>
            <a:pPr>
              <a:buNone/>
            </a:pPr>
            <a:r>
              <a:rPr lang="en-US" sz="3600" dirty="0">
                <a:solidFill>
                  <a:schemeClr val="tx1">
                    <a:lumMod val="75000"/>
                    <a:lumOff val="25000"/>
                  </a:schemeClr>
                </a:solidFill>
                <a:latin typeface="Calibri"/>
                <a:cs typeface="Calibri"/>
              </a:rPr>
              <a:t>How do we maximize impact? </a:t>
            </a:r>
          </a:p>
        </p:txBody>
      </p:sp>
      <p:graphicFrame>
        <p:nvGraphicFramePr>
          <p:cNvPr id="4" name="Content Placeholder 3"/>
          <p:cNvGraphicFramePr>
            <a:graphicFrameLocks noGrp="1"/>
          </p:cNvGraphicFramePr>
          <p:nvPr>
            <p:ph sz="half" idx="1"/>
            <p:extLst/>
          </p:nvPr>
        </p:nvGraphicFramePr>
        <p:xfrm>
          <a:off x="3576443" y="654910"/>
          <a:ext cx="6321318" cy="4374288"/>
        </p:xfrm>
        <a:graphic>
          <a:graphicData uri="http://schemas.openxmlformats.org/drawingml/2006/table">
            <a:tbl>
              <a:tblPr>
                <a:tableStyleId>{5C22544A-7EE6-4342-B048-85BDC9FD1C3A}</a:tableStyleId>
              </a:tblPr>
              <a:tblGrid>
                <a:gridCol w="1053553"/>
                <a:gridCol w="1053553"/>
                <a:gridCol w="1053553"/>
                <a:gridCol w="1053553"/>
                <a:gridCol w="1053553"/>
                <a:gridCol w="1053553"/>
              </a:tblGrid>
              <a:tr h="72904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7290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7290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7290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729048">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72904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8" name="Right Arrow 7"/>
          <p:cNvSpPr/>
          <p:nvPr/>
        </p:nvSpPr>
        <p:spPr>
          <a:xfrm rot="19543307">
            <a:off x="4086862" y="2023287"/>
            <a:ext cx="4618058" cy="10453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rot="19546331">
            <a:off x="4274712" y="2342291"/>
            <a:ext cx="3920483" cy="523220"/>
          </a:xfrm>
          <a:prstGeom prst="rect">
            <a:avLst/>
          </a:prstGeom>
          <a:noFill/>
        </p:spPr>
        <p:txBody>
          <a:bodyPr wrap="square" rtlCol="0">
            <a:spAutoFit/>
          </a:bodyPr>
          <a:lstStyle/>
          <a:p>
            <a:pPr algn="dist"/>
            <a:r>
              <a:rPr lang="en-US" sz="2800" b="1" dirty="0">
                <a:solidFill>
                  <a:srgbClr val="FFFFFF"/>
                </a:solidFill>
                <a:cs typeface="Calibri"/>
              </a:rPr>
              <a:t>MEASURABLE IMPACT</a:t>
            </a:r>
          </a:p>
        </p:txBody>
      </p:sp>
      <p:sp>
        <p:nvSpPr>
          <p:cNvPr id="9" name="TextBox 8"/>
          <p:cNvSpPr txBox="1"/>
          <p:nvPr/>
        </p:nvSpPr>
        <p:spPr>
          <a:xfrm>
            <a:off x="5328325" y="4939268"/>
            <a:ext cx="2135131" cy="584776"/>
          </a:xfrm>
          <a:prstGeom prst="rect">
            <a:avLst/>
          </a:prstGeom>
          <a:noFill/>
        </p:spPr>
        <p:txBody>
          <a:bodyPr wrap="square" rtlCol="0">
            <a:spAutoFit/>
          </a:bodyPr>
          <a:lstStyle/>
          <a:p>
            <a:pPr algn="dist"/>
            <a:r>
              <a:rPr lang="en-US" sz="3200" b="1" dirty="0">
                <a:solidFill>
                  <a:srgbClr val="4F81BD"/>
                </a:solidFill>
                <a:cs typeface="Calibri"/>
              </a:rPr>
              <a:t>SCALE</a:t>
            </a:r>
          </a:p>
        </p:txBody>
      </p:sp>
      <p:sp>
        <p:nvSpPr>
          <p:cNvPr id="10" name="TextBox 9"/>
          <p:cNvSpPr txBox="1"/>
          <p:nvPr/>
        </p:nvSpPr>
        <p:spPr>
          <a:xfrm rot="16200000">
            <a:off x="2223035" y="2331607"/>
            <a:ext cx="2135131" cy="584776"/>
          </a:xfrm>
          <a:prstGeom prst="rect">
            <a:avLst/>
          </a:prstGeom>
          <a:noFill/>
        </p:spPr>
        <p:txBody>
          <a:bodyPr wrap="square" rtlCol="0">
            <a:spAutoFit/>
          </a:bodyPr>
          <a:lstStyle/>
          <a:p>
            <a:pPr algn="dist"/>
            <a:r>
              <a:rPr lang="en-US" sz="3200" b="1" dirty="0">
                <a:solidFill>
                  <a:srgbClr val="4F81BD"/>
                </a:solidFill>
                <a:cs typeface="Calibri"/>
              </a:rPr>
              <a:t>SCOPE</a:t>
            </a:r>
          </a:p>
        </p:txBody>
      </p:sp>
    </p:spTree>
    <p:extLst>
      <p:ext uri="{BB962C8B-B14F-4D97-AF65-F5344CB8AC3E}">
        <p14:creationId xmlns:p14="http://schemas.microsoft.com/office/powerpoint/2010/main" val="1605823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Datascape - original</a:t>
            </a:r>
            <a:endParaRPr lang="en-US" dirty="0"/>
          </a:p>
        </p:txBody>
      </p:sp>
      <p:graphicFrame>
        <p:nvGraphicFramePr>
          <p:cNvPr id="3" name="Table 2"/>
          <p:cNvGraphicFramePr>
            <a:graphicFrameLocks noGrp="1"/>
          </p:cNvGraphicFramePr>
          <p:nvPr>
            <p:extLst/>
          </p:nvPr>
        </p:nvGraphicFramePr>
        <p:xfrm>
          <a:off x="296561" y="123568"/>
          <a:ext cx="11627709" cy="6159121"/>
        </p:xfrm>
        <a:graphic>
          <a:graphicData uri="http://schemas.openxmlformats.org/drawingml/2006/table">
            <a:tbl>
              <a:tblPr firstRow="1" bandRow="1">
                <a:tableStyleId>{08FB837D-C827-4EFA-A057-4D05807E0F7C}</a:tableStyleId>
              </a:tblPr>
              <a:tblGrid>
                <a:gridCol w="2075578"/>
                <a:gridCol w="2454986"/>
                <a:gridCol w="2446063"/>
                <a:gridCol w="2325541"/>
                <a:gridCol w="2325541"/>
              </a:tblGrid>
              <a:tr h="1103735">
                <a:tc>
                  <a:txBody>
                    <a:bodyPr/>
                    <a:lstStyle/>
                    <a:p>
                      <a:r>
                        <a:rPr lang="en-US" sz="1800" dirty="0" smtClean="0"/>
                        <a:t>Career Pathway Datascape</a:t>
                      </a:r>
                      <a:endParaRPr lang="en-US" sz="1800" dirty="0"/>
                    </a:p>
                  </a:txBody>
                  <a:tcP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Student</a:t>
                      </a:r>
                    </a:p>
                  </a:txBody>
                  <a:tcPr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Instruction</a:t>
                      </a:r>
                    </a:p>
                  </a:txBody>
                  <a:tcPr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Support Services</a:t>
                      </a:r>
                    </a:p>
                  </a:txBody>
                  <a:tcPr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Institution</a:t>
                      </a:r>
                    </a:p>
                  </a:txBody>
                  <a:tcPr anchor="ctr">
                    <a:solidFill>
                      <a:srgbClr val="002060"/>
                    </a:solidFill>
                  </a:tcPr>
                </a:tc>
              </a:tr>
              <a:tr h="1585705">
                <a:tc>
                  <a:txBody>
                    <a:bodyPr/>
                    <a:lstStyle/>
                    <a:p>
                      <a:r>
                        <a:rPr lang="en-US" sz="1800" b="1" dirty="0" smtClean="0">
                          <a:solidFill>
                            <a:schemeClr val="bg1"/>
                          </a:solidFill>
                        </a:rPr>
                        <a:t>K-12 to Career</a:t>
                      </a:r>
                      <a:r>
                        <a:rPr lang="en-US" sz="1800" b="1" baseline="0" dirty="0" smtClean="0">
                          <a:solidFill>
                            <a:schemeClr val="bg1"/>
                          </a:solidFill>
                        </a:rPr>
                        <a:t> Structured Programs of Study</a:t>
                      </a:r>
                      <a:endParaRPr lang="en-US" sz="1800" b="1" dirty="0">
                        <a:solidFill>
                          <a:schemeClr val="bg1"/>
                        </a:solidFill>
                      </a:endParaRPr>
                    </a:p>
                  </a:txBody>
                  <a:tcPr>
                    <a:solidFill>
                      <a:srgbClr val="002060"/>
                    </a:solidFill>
                  </a:tcPr>
                </a:tc>
                <a:tc>
                  <a:txBody>
                    <a:bodyPr/>
                    <a:lstStyle/>
                    <a:p>
                      <a:pPr marL="171450" indent="-171450">
                        <a:buFont typeface="Arial"/>
                        <a:buChar char="•"/>
                      </a:pPr>
                      <a:r>
                        <a:rPr lang="en-US" sz="1400" dirty="0" smtClean="0">
                          <a:solidFill>
                            <a:srgbClr val="FFFFFF"/>
                          </a:solidFill>
                        </a:rPr>
                        <a:t>Multiple Entrance</a:t>
                      </a:r>
                      <a:r>
                        <a:rPr lang="en-US" sz="1400" baseline="0" dirty="0" smtClean="0">
                          <a:solidFill>
                            <a:srgbClr val="FFFFFF"/>
                          </a:solidFill>
                        </a:rPr>
                        <a:t> + Exit Points</a:t>
                      </a:r>
                    </a:p>
                    <a:p>
                      <a:pPr marL="171450" indent="-171450">
                        <a:buFont typeface="Arial"/>
                        <a:buChar char="•"/>
                      </a:pPr>
                      <a:r>
                        <a:rPr lang="en-US" sz="1400" baseline="0" dirty="0" smtClean="0">
                          <a:solidFill>
                            <a:srgbClr val="FFFFFF"/>
                          </a:solidFill>
                        </a:rPr>
                        <a:t>Stackable Credentials</a:t>
                      </a:r>
                    </a:p>
                    <a:p>
                      <a:pPr marL="171450" indent="-171450">
                        <a:buFont typeface="Arial"/>
                        <a:buChar char="•"/>
                      </a:pPr>
                      <a:r>
                        <a:rPr lang="en-US" sz="1400" baseline="0" dirty="0" smtClean="0">
                          <a:solidFill>
                            <a:srgbClr val="FFFFFF"/>
                          </a:solidFill>
                        </a:rPr>
                        <a:t>Competency Based Education / Credit for Prior Learning</a:t>
                      </a:r>
                      <a:endParaRPr lang="en-US" sz="1400" dirty="0">
                        <a:solidFill>
                          <a:srgbClr val="FFFFFF"/>
                        </a:solidFill>
                      </a:endParaRPr>
                    </a:p>
                  </a:txBody>
                  <a:tcPr>
                    <a:solidFill>
                      <a:srgbClr val="002060"/>
                    </a:solidFill>
                  </a:tcPr>
                </a:tc>
                <a:tc>
                  <a:txBody>
                    <a:bodyPr/>
                    <a:lstStyle/>
                    <a:p>
                      <a:pPr marL="171450" indent="-171450">
                        <a:buFont typeface="Arial"/>
                        <a:buChar char="•"/>
                      </a:pPr>
                      <a:r>
                        <a:rPr lang="en-US" sz="1400" dirty="0" smtClean="0">
                          <a:solidFill>
                            <a:srgbClr val="FFFFFF"/>
                          </a:solidFill>
                        </a:rPr>
                        <a:t>Project Based Learning</a:t>
                      </a:r>
                    </a:p>
                    <a:p>
                      <a:pPr marL="171450" indent="-171450">
                        <a:buFont typeface="Arial"/>
                        <a:buChar char="•"/>
                      </a:pPr>
                      <a:r>
                        <a:rPr lang="en-US" sz="1400" dirty="0" smtClean="0">
                          <a:solidFill>
                            <a:srgbClr val="FFFFFF"/>
                          </a:solidFill>
                        </a:rPr>
                        <a:t>Integrated Academics</a:t>
                      </a:r>
                    </a:p>
                    <a:p>
                      <a:pPr marL="171450" indent="-171450">
                        <a:buFont typeface="Arial"/>
                        <a:buChar char="•"/>
                      </a:pPr>
                      <a:r>
                        <a:rPr lang="en-US" sz="1400" dirty="0" smtClean="0">
                          <a:solidFill>
                            <a:srgbClr val="FFFFFF"/>
                          </a:solidFill>
                        </a:rPr>
                        <a:t>Contextualized Skills</a:t>
                      </a:r>
                    </a:p>
                    <a:p>
                      <a:pPr marL="171450" indent="-171450">
                        <a:buFont typeface="Arial"/>
                        <a:buChar char="•"/>
                      </a:pPr>
                      <a:r>
                        <a:rPr lang="en-US" sz="1400" dirty="0" smtClean="0">
                          <a:solidFill>
                            <a:srgbClr val="FFFFFF"/>
                          </a:solidFill>
                        </a:rPr>
                        <a:t>Learning Outcomes</a:t>
                      </a:r>
                    </a:p>
                  </a:txBody>
                  <a:tcPr>
                    <a:solidFill>
                      <a:srgbClr val="002060"/>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solidFill>
                            <a:srgbClr val="FFFFFF"/>
                          </a:solidFill>
                        </a:rPr>
                        <a:t>Pre-Assessment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solidFill>
                            <a:srgbClr val="FFFFFF"/>
                          </a:solidFill>
                        </a:rPr>
                        <a:t>Just in Time Remediation</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solidFill>
                            <a:srgbClr val="FFFFFF"/>
                          </a:solidFill>
                        </a:rPr>
                        <a:t>Directed Learning</a:t>
                      </a:r>
                      <a:r>
                        <a:rPr lang="en-US" sz="1400" baseline="0" dirty="0" smtClean="0">
                          <a:solidFill>
                            <a:srgbClr val="FFFFFF"/>
                          </a:solidFill>
                        </a:rPr>
                        <a:t> Activities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400" baseline="0" dirty="0" smtClean="0">
                          <a:solidFill>
                            <a:srgbClr val="FFFFFF"/>
                          </a:solidFill>
                        </a:rPr>
                        <a:t>Tutoring</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400" baseline="0" dirty="0" smtClean="0">
                          <a:solidFill>
                            <a:srgbClr val="FFFFFF"/>
                          </a:solidFill>
                        </a:rPr>
                        <a:t>Career Navigation</a:t>
                      </a:r>
                      <a:endParaRPr lang="en-US" sz="1400" dirty="0">
                        <a:solidFill>
                          <a:srgbClr val="FFFFFF"/>
                        </a:solidFill>
                      </a:endParaRPr>
                    </a:p>
                  </a:txBody>
                  <a:tcPr>
                    <a:solidFill>
                      <a:srgbClr val="002060"/>
                    </a:solidFill>
                  </a:tcPr>
                </a:tc>
                <a:tc>
                  <a:txBody>
                    <a:bodyPr/>
                    <a:lstStyle/>
                    <a:p>
                      <a:pPr marL="171450" indent="-171450">
                        <a:buFont typeface="Arial"/>
                        <a:buChar char="•"/>
                      </a:pPr>
                      <a:r>
                        <a:rPr lang="en-US" sz="1400" dirty="0" smtClean="0">
                          <a:solidFill>
                            <a:srgbClr val="FFFFFF"/>
                          </a:solidFill>
                        </a:rPr>
                        <a:t>Dual Enrollment</a:t>
                      </a:r>
                    </a:p>
                    <a:p>
                      <a:pPr marL="171450" indent="-171450">
                        <a:buFont typeface="Arial"/>
                        <a:buChar char="•"/>
                      </a:pPr>
                      <a:r>
                        <a:rPr lang="en-US" sz="1400" dirty="0" smtClean="0">
                          <a:solidFill>
                            <a:srgbClr val="FFFFFF"/>
                          </a:solidFill>
                        </a:rPr>
                        <a:t>Professional Development</a:t>
                      </a:r>
                    </a:p>
                    <a:p>
                      <a:pPr marL="171450" indent="-171450">
                        <a:buFont typeface="Arial"/>
                        <a:buChar char="•"/>
                      </a:pPr>
                      <a:r>
                        <a:rPr lang="en-US" sz="1400" dirty="0" smtClean="0">
                          <a:solidFill>
                            <a:srgbClr val="FFFFFF"/>
                          </a:solidFill>
                        </a:rPr>
                        <a:t>Regional Collaboration</a:t>
                      </a:r>
                    </a:p>
                    <a:p>
                      <a:pPr marL="171450" indent="-171450">
                        <a:buFont typeface="Arial"/>
                        <a:buChar char="•"/>
                      </a:pPr>
                      <a:r>
                        <a:rPr lang="en-US" sz="1400" dirty="0" smtClean="0">
                          <a:solidFill>
                            <a:srgbClr val="FFFFFF"/>
                          </a:solidFill>
                        </a:rPr>
                        <a:t>Educational Master</a:t>
                      </a:r>
                      <a:r>
                        <a:rPr lang="en-US" sz="1400" baseline="0" dirty="0" smtClean="0">
                          <a:solidFill>
                            <a:srgbClr val="FFFFFF"/>
                          </a:solidFill>
                        </a:rPr>
                        <a:t> Plan</a:t>
                      </a:r>
                    </a:p>
                    <a:p>
                      <a:pPr marL="171450" indent="-171450">
                        <a:buFont typeface="Arial"/>
                        <a:buChar char="•"/>
                      </a:pPr>
                      <a:endParaRPr lang="en-US" sz="1400" dirty="0">
                        <a:solidFill>
                          <a:srgbClr val="FFFFFF"/>
                        </a:solidFill>
                      </a:endParaRPr>
                    </a:p>
                  </a:txBody>
                  <a:tcPr>
                    <a:solidFill>
                      <a:srgbClr val="002060"/>
                    </a:solidFill>
                  </a:tcPr>
                </a:tc>
              </a:tr>
              <a:tr h="1105188">
                <a:tc>
                  <a:txBody>
                    <a:bodyPr/>
                    <a:lstStyle/>
                    <a:p>
                      <a:r>
                        <a:rPr lang="en-US" sz="1800" b="1" dirty="0" smtClean="0">
                          <a:solidFill>
                            <a:schemeClr val="bg1"/>
                          </a:solidFill>
                        </a:rPr>
                        <a:t>Experiential</a:t>
                      </a:r>
                      <a:r>
                        <a:rPr lang="en-US" sz="1800" b="1" baseline="0" dirty="0" smtClean="0">
                          <a:solidFill>
                            <a:schemeClr val="bg1"/>
                          </a:solidFill>
                        </a:rPr>
                        <a:t> Learning</a:t>
                      </a:r>
                      <a:endParaRPr lang="en-US" sz="1800" b="1" dirty="0">
                        <a:solidFill>
                          <a:schemeClr val="bg1"/>
                        </a:solidFill>
                      </a:endParaRPr>
                    </a:p>
                  </a:txBody>
                  <a:tcPr>
                    <a:solidFill>
                      <a:srgbClr val="002060"/>
                    </a:solidFill>
                  </a:tcPr>
                </a:tc>
                <a:tc>
                  <a:txBody>
                    <a:bodyPr/>
                    <a:lstStyle/>
                    <a:p>
                      <a:pPr marL="171450" indent="-171450">
                        <a:buFont typeface="Arial"/>
                        <a:buChar char="•"/>
                      </a:pPr>
                      <a:r>
                        <a:rPr lang="en-US" sz="1400" dirty="0" smtClean="0">
                          <a:solidFill>
                            <a:srgbClr val="FFFFFF"/>
                          </a:solidFill>
                        </a:rPr>
                        <a:t>Work Experience Education</a:t>
                      </a:r>
                    </a:p>
                    <a:p>
                      <a:pPr marL="171450" indent="-171450">
                        <a:buFont typeface="Arial"/>
                        <a:buChar char="•"/>
                      </a:pPr>
                      <a:r>
                        <a:rPr lang="en-US" sz="1400" dirty="0" smtClean="0">
                          <a:solidFill>
                            <a:srgbClr val="FFFFFF"/>
                          </a:solidFill>
                        </a:rPr>
                        <a:t>Project Based Learning</a:t>
                      </a:r>
                    </a:p>
                    <a:p>
                      <a:pPr marL="171450" indent="-171450">
                        <a:buFont typeface="Arial"/>
                        <a:buChar char="•"/>
                      </a:pPr>
                      <a:r>
                        <a:rPr lang="en-US" sz="1400" dirty="0" smtClean="0">
                          <a:solidFill>
                            <a:srgbClr val="FFFFFF"/>
                          </a:solidFill>
                        </a:rPr>
                        <a:t>Soft Skills Training</a:t>
                      </a:r>
                      <a:endParaRPr lang="en-US" sz="1400" dirty="0">
                        <a:solidFill>
                          <a:srgbClr val="FFFFFF"/>
                        </a:solidFill>
                      </a:endParaRPr>
                    </a:p>
                  </a:txBody>
                  <a:tcPr>
                    <a:solidFill>
                      <a:srgbClr val="002060"/>
                    </a:solidFill>
                  </a:tcPr>
                </a:tc>
                <a:tc>
                  <a:txBody>
                    <a:bodyPr/>
                    <a:lstStyle/>
                    <a:p>
                      <a:pPr marL="171450" indent="-171450">
                        <a:buFont typeface="Arial"/>
                        <a:buChar char="•"/>
                      </a:pPr>
                      <a:r>
                        <a:rPr lang="en-US" sz="1400" dirty="0" smtClean="0">
                          <a:solidFill>
                            <a:srgbClr val="FFFFFF"/>
                          </a:solidFill>
                        </a:rPr>
                        <a:t>Credit bearing</a:t>
                      </a:r>
                      <a:r>
                        <a:rPr lang="en-US" sz="1400" baseline="0" dirty="0" smtClean="0">
                          <a:solidFill>
                            <a:srgbClr val="FFFFFF"/>
                          </a:solidFill>
                        </a:rPr>
                        <a:t> Internships</a:t>
                      </a:r>
                    </a:p>
                    <a:p>
                      <a:pPr marL="171450" indent="-171450">
                        <a:buFont typeface="Arial"/>
                        <a:buChar char="•"/>
                      </a:pPr>
                      <a:r>
                        <a:rPr lang="en-US" sz="1400" baseline="0" dirty="0" smtClean="0">
                          <a:solidFill>
                            <a:srgbClr val="FFFFFF"/>
                          </a:solidFill>
                        </a:rPr>
                        <a:t>Interdisciplinary Programs</a:t>
                      </a:r>
                      <a:endParaRPr lang="en-US" sz="1400" dirty="0">
                        <a:solidFill>
                          <a:srgbClr val="FFFFFF"/>
                        </a:solidFill>
                      </a:endParaRPr>
                    </a:p>
                  </a:txBody>
                  <a:tcPr>
                    <a:solidFill>
                      <a:srgbClr val="002060"/>
                    </a:solidFill>
                  </a:tcPr>
                </a:tc>
                <a:tc>
                  <a:txBody>
                    <a:bodyPr/>
                    <a:lstStyle/>
                    <a:p>
                      <a:pPr marL="171450" indent="-171450">
                        <a:buFont typeface="Arial"/>
                        <a:buChar char="•"/>
                      </a:pPr>
                      <a:r>
                        <a:rPr lang="en-US" sz="1400" dirty="0" smtClean="0">
                          <a:solidFill>
                            <a:srgbClr val="FFFFFF"/>
                          </a:solidFill>
                        </a:rPr>
                        <a:t>Internship Program Coordination</a:t>
                      </a:r>
                    </a:p>
                    <a:p>
                      <a:pPr marL="171450" indent="-171450">
                        <a:buFont typeface="Arial"/>
                        <a:buChar char="•"/>
                      </a:pPr>
                      <a:r>
                        <a:rPr lang="en-US" sz="1400" dirty="0" smtClean="0">
                          <a:solidFill>
                            <a:srgbClr val="FFFFFF"/>
                          </a:solidFill>
                        </a:rPr>
                        <a:t>Workforce Events Coordination</a:t>
                      </a:r>
                      <a:endParaRPr lang="en-US" sz="1400" dirty="0">
                        <a:solidFill>
                          <a:srgbClr val="FFFFFF"/>
                        </a:solidFill>
                      </a:endParaRPr>
                    </a:p>
                  </a:txBody>
                  <a:tcPr>
                    <a:solidFill>
                      <a:srgbClr val="002060"/>
                    </a:solidFill>
                  </a:tcPr>
                </a:tc>
                <a:tc>
                  <a:txBody>
                    <a:bodyPr/>
                    <a:lstStyle/>
                    <a:p>
                      <a:pPr marL="171450" indent="-171450">
                        <a:buFont typeface="Arial"/>
                        <a:buChar char="•"/>
                      </a:pPr>
                      <a:r>
                        <a:rPr lang="en-US" sz="1400" dirty="0" smtClean="0">
                          <a:solidFill>
                            <a:srgbClr val="FFFFFF"/>
                          </a:solidFill>
                        </a:rPr>
                        <a:t>Curriculum and Instruction Approval</a:t>
                      </a:r>
                      <a:endParaRPr lang="en-US" sz="1400" dirty="0">
                        <a:solidFill>
                          <a:srgbClr val="FFFFFF"/>
                        </a:solidFill>
                      </a:endParaRPr>
                    </a:p>
                  </a:txBody>
                  <a:tcPr>
                    <a:solidFill>
                      <a:srgbClr val="002060"/>
                    </a:solidFill>
                  </a:tcPr>
                </a:tc>
              </a:tr>
              <a:tr h="1345446">
                <a:tc>
                  <a:txBody>
                    <a:bodyPr/>
                    <a:lstStyle/>
                    <a:p>
                      <a:r>
                        <a:rPr lang="en-US" sz="1800" b="1" dirty="0" smtClean="0">
                          <a:solidFill>
                            <a:schemeClr val="bg1"/>
                          </a:solidFill>
                        </a:rPr>
                        <a:t>Industry</a:t>
                      </a:r>
                      <a:r>
                        <a:rPr lang="en-US" sz="1800" b="1" baseline="0" dirty="0" smtClean="0">
                          <a:solidFill>
                            <a:schemeClr val="bg1"/>
                          </a:solidFill>
                        </a:rPr>
                        <a:t> + Public Engagement</a:t>
                      </a:r>
                      <a:endParaRPr lang="en-US" sz="1800" b="1" dirty="0">
                        <a:solidFill>
                          <a:schemeClr val="bg1"/>
                        </a:solidFill>
                      </a:endParaRPr>
                    </a:p>
                  </a:txBody>
                  <a:tcPr>
                    <a:solidFill>
                      <a:srgbClr val="002060"/>
                    </a:solidFill>
                  </a:tcPr>
                </a:tc>
                <a:tc>
                  <a:txBody>
                    <a:bodyPr/>
                    <a:lstStyle/>
                    <a:p>
                      <a:pPr marL="171450" indent="-171450">
                        <a:buFont typeface="Arial"/>
                        <a:buChar char="•"/>
                      </a:pPr>
                      <a:r>
                        <a:rPr lang="en-US" sz="1400" dirty="0" smtClean="0">
                          <a:solidFill>
                            <a:srgbClr val="FFFFFF"/>
                          </a:solidFill>
                        </a:rPr>
                        <a:t>Career Onboarding</a:t>
                      </a:r>
                    </a:p>
                    <a:p>
                      <a:pPr marL="171450" indent="-171450">
                        <a:buFont typeface="Arial"/>
                        <a:buChar char="•"/>
                      </a:pPr>
                      <a:r>
                        <a:rPr lang="en-US" sz="1400" dirty="0" smtClean="0">
                          <a:solidFill>
                            <a:srgbClr val="FFFFFF"/>
                          </a:solidFill>
                        </a:rPr>
                        <a:t>Networking</a:t>
                      </a:r>
                    </a:p>
                    <a:p>
                      <a:pPr marL="171450" indent="-171450">
                        <a:buFont typeface="Arial"/>
                        <a:buChar char="•"/>
                      </a:pPr>
                      <a:r>
                        <a:rPr lang="en-US" sz="1400" dirty="0" smtClean="0">
                          <a:solidFill>
                            <a:srgbClr val="FFFFFF"/>
                          </a:solidFill>
                        </a:rPr>
                        <a:t>Mentorships</a:t>
                      </a:r>
                      <a:endParaRPr lang="en-US" sz="1400" dirty="0">
                        <a:solidFill>
                          <a:srgbClr val="FFFFFF"/>
                        </a:solidFill>
                      </a:endParaRPr>
                    </a:p>
                  </a:txBody>
                  <a:tcPr>
                    <a:solidFill>
                      <a:srgbClr val="002060"/>
                    </a:solidFill>
                  </a:tcPr>
                </a:tc>
                <a:tc>
                  <a:txBody>
                    <a:bodyPr/>
                    <a:lstStyle/>
                    <a:p>
                      <a:pPr marL="171450" indent="-171450">
                        <a:buFont typeface="Arial"/>
                        <a:buChar char="•"/>
                      </a:pPr>
                      <a:r>
                        <a:rPr lang="en-US" sz="1400" dirty="0" smtClean="0">
                          <a:solidFill>
                            <a:srgbClr val="FFFFFF"/>
                          </a:solidFill>
                        </a:rPr>
                        <a:t>Industry Approved Programs</a:t>
                      </a:r>
                    </a:p>
                    <a:p>
                      <a:pPr marL="171450" indent="-171450">
                        <a:buFont typeface="Arial"/>
                        <a:buChar char="•"/>
                      </a:pPr>
                      <a:r>
                        <a:rPr lang="en-US" sz="1400" dirty="0" smtClean="0">
                          <a:solidFill>
                            <a:srgbClr val="FFFFFF"/>
                          </a:solidFill>
                        </a:rPr>
                        <a:t>Industry Credentialing</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solidFill>
                            <a:srgbClr val="FFFFFF"/>
                          </a:solidFill>
                        </a:rPr>
                        <a:t>Industry Advisories</a:t>
                      </a:r>
                      <a:endParaRPr lang="en-US" sz="1400" dirty="0">
                        <a:solidFill>
                          <a:srgbClr val="FFFFFF"/>
                        </a:solidFill>
                      </a:endParaRPr>
                    </a:p>
                  </a:txBody>
                  <a:tcPr>
                    <a:solidFill>
                      <a:srgbClr val="002060"/>
                    </a:solidFill>
                  </a:tcPr>
                </a:tc>
                <a:tc>
                  <a:txBody>
                    <a:bodyPr/>
                    <a:lstStyle/>
                    <a:p>
                      <a:pPr marL="171450" indent="-171450">
                        <a:buFont typeface="Arial"/>
                        <a:buChar char="•"/>
                      </a:pPr>
                      <a:r>
                        <a:rPr lang="en-US" sz="1400" dirty="0" smtClean="0">
                          <a:solidFill>
                            <a:srgbClr val="FFFFFF"/>
                          </a:solidFill>
                        </a:rPr>
                        <a:t>Industry Certifications</a:t>
                      </a:r>
                    </a:p>
                    <a:p>
                      <a:pPr marL="171450" indent="-171450">
                        <a:buFont typeface="Arial"/>
                        <a:buChar char="•"/>
                      </a:pPr>
                      <a:r>
                        <a:rPr lang="en-US" sz="1400" dirty="0" smtClean="0">
                          <a:solidFill>
                            <a:srgbClr val="FFFFFF"/>
                          </a:solidFill>
                        </a:rPr>
                        <a:t>Professional Externships</a:t>
                      </a:r>
                    </a:p>
                    <a:p>
                      <a:pPr marL="171450" indent="-171450">
                        <a:buFont typeface="Arial"/>
                        <a:buChar char="•"/>
                      </a:pPr>
                      <a:r>
                        <a:rPr lang="en-US" sz="1400" dirty="0" smtClean="0">
                          <a:solidFill>
                            <a:srgbClr val="FFFFFF"/>
                          </a:solidFill>
                        </a:rPr>
                        <a:t>Small Business Development</a:t>
                      </a:r>
                    </a:p>
                    <a:p>
                      <a:pPr marL="171450" indent="-171450">
                        <a:buFont typeface="Arial"/>
                        <a:buChar char="•"/>
                      </a:pPr>
                      <a:endParaRPr lang="en-US" sz="1400" dirty="0">
                        <a:solidFill>
                          <a:srgbClr val="FFFFFF"/>
                        </a:solidFill>
                      </a:endParaRPr>
                    </a:p>
                  </a:txBody>
                  <a:tcPr>
                    <a:solidFill>
                      <a:srgbClr val="002060"/>
                    </a:solidFill>
                  </a:tcPr>
                </a:tc>
                <a:tc>
                  <a:txBody>
                    <a:bodyPr/>
                    <a:lstStyle/>
                    <a:p>
                      <a:pPr marL="171450" indent="-171450">
                        <a:buFont typeface="Arial"/>
                        <a:buChar char="•"/>
                      </a:pPr>
                      <a:r>
                        <a:rPr lang="en-US" sz="1400" dirty="0" smtClean="0">
                          <a:solidFill>
                            <a:srgbClr val="FFFFFF"/>
                          </a:solidFill>
                        </a:rPr>
                        <a:t>Labor Market</a:t>
                      </a:r>
                      <a:r>
                        <a:rPr lang="en-US" sz="1400" baseline="0" dirty="0" smtClean="0">
                          <a:solidFill>
                            <a:srgbClr val="FFFFFF"/>
                          </a:solidFill>
                        </a:rPr>
                        <a:t> Information</a:t>
                      </a:r>
                    </a:p>
                    <a:p>
                      <a:pPr marL="171450" indent="-171450">
                        <a:buFont typeface="Arial"/>
                        <a:buChar char="•"/>
                      </a:pPr>
                      <a:r>
                        <a:rPr lang="en-US" sz="1400" baseline="0" dirty="0" smtClean="0">
                          <a:solidFill>
                            <a:srgbClr val="FFFFFF"/>
                          </a:solidFill>
                        </a:rPr>
                        <a:t>Sector Navigators</a:t>
                      </a:r>
                    </a:p>
                    <a:p>
                      <a:pPr marL="171450" indent="-171450">
                        <a:buFont typeface="Arial"/>
                        <a:buChar char="•"/>
                      </a:pPr>
                      <a:endParaRPr lang="en-US" sz="1400" dirty="0">
                        <a:solidFill>
                          <a:srgbClr val="FFFFFF"/>
                        </a:solidFill>
                      </a:endParaRPr>
                    </a:p>
                  </a:txBody>
                  <a:tcPr>
                    <a:solidFill>
                      <a:srgbClr val="002060"/>
                    </a:solidFill>
                  </a:tcPr>
                </a:tc>
              </a:tr>
              <a:tr h="1019047">
                <a:tc>
                  <a:txBody>
                    <a:bodyPr/>
                    <a:lstStyle/>
                    <a:p>
                      <a:r>
                        <a:rPr lang="en-US" sz="1800" b="1" dirty="0" smtClean="0">
                          <a:solidFill>
                            <a:schemeClr val="bg1"/>
                          </a:solidFill>
                        </a:rPr>
                        <a:t>Data Informed Decisions</a:t>
                      </a:r>
                      <a:endParaRPr lang="en-US" sz="1800" b="1" dirty="0">
                        <a:solidFill>
                          <a:schemeClr val="bg1"/>
                        </a:solidFill>
                      </a:endParaRPr>
                    </a:p>
                  </a:txBody>
                  <a:tcPr>
                    <a:solidFill>
                      <a:srgbClr val="002060"/>
                    </a:solidFill>
                  </a:tcPr>
                </a:tc>
                <a:tc>
                  <a:txBody>
                    <a:bodyPr/>
                    <a:lstStyle/>
                    <a:p>
                      <a:pPr marL="171450" indent="-171450">
                        <a:buFont typeface="Arial"/>
                        <a:buChar char="•"/>
                      </a:pPr>
                      <a:r>
                        <a:rPr lang="en-US" sz="1400" dirty="0" smtClean="0">
                          <a:solidFill>
                            <a:srgbClr val="FFFFFF"/>
                          </a:solidFill>
                        </a:rPr>
                        <a:t>Student Career Plan</a:t>
                      </a:r>
                    </a:p>
                    <a:p>
                      <a:pPr marL="171450" indent="-171450">
                        <a:buFont typeface="Arial"/>
                        <a:buChar char="•"/>
                      </a:pPr>
                      <a:r>
                        <a:rPr lang="en-US" sz="1400" dirty="0" smtClean="0">
                          <a:solidFill>
                            <a:srgbClr val="FFFFFF"/>
                          </a:solidFill>
                        </a:rPr>
                        <a:t>Financial Aid Status</a:t>
                      </a:r>
                    </a:p>
                    <a:p>
                      <a:pPr marL="171450" indent="-171450">
                        <a:buFont typeface="Arial"/>
                        <a:buChar char="•"/>
                      </a:pPr>
                      <a:r>
                        <a:rPr lang="en-US" sz="1400" dirty="0" smtClean="0">
                          <a:solidFill>
                            <a:srgbClr val="FFFFFF"/>
                          </a:solidFill>
                        </a:rPr>
                        <a:t>Career</a:t>
                      </a:r>
                      <a:r>
                        <a:rPr lang="en-US" sz="1400" baseline="0" dirty="0" smtClean="0">
                          <a:solidFill>
                            <a:srgbClr val="FFFFFF"/>
                          </a:solidFill>
                        </a:rPr>
                        <a:t> Readiness</a:t>
                      </a:r>
                      <a:endParaRPr lang="en-US" sz="1400" dirty="0">
                        <a:solidFill>
                          <a:srgbClr val="FFFFFF"/>
                        </a:solidFill>
                      </a:endParaRPr>
                    </a:p>
                  </a:txBody>
                  <a:tcPr>
                    <a:solidFill>
                      <a:srgbClr val="002060"/>
                    </a:solidFill>
                  </a:tcPr>
                </a:tc>
                <a:tc>
                  <a:txBody>
                    <a:bodyPr/>
                    <a:lstStyle/>
                    <a:p>
                      <a:pPr marL="171450" indent="-171450">
                        <a:buFont typeface="Arial"/>
                        <a:buChar char="•"/>
                      </a:pPr>
                      <a:r>
                        <a:rPr lang="en-US" sz="1400" dirty="0" smtClean="0">
                          <a:solidFill>
                            <a:srgbClr val="FFFFFF"/>
                          </a:solidFill>
                        </a:rPr>
                        <a:t>Success, Retention, Persistence,</a:t>
                      </a:r>
                      <a:r>
                        <a:rPr lang="en-US" sz="1400" baseline="0" dirty="0" smtClean="0">
                          <a:solidFill>
                            <a:srgbClr val="FFFFFF"/>
                          </a:solidFill>
                        </a:rPr>
                        <a:t> Completion</a:t>
                      </a:r>
                    </a:p>
                    <a:p>
                      <a:pPr marL="171450" indent="-171450">
                        <a:buFont typeface="Arial"/>
                        <a:buChar char="•"/>
                      </a:pPr>
                      <a:r>
                        <a:rPr lang="en-US" sz="1400" baseline="0" dirty="0" smtClean="0">
                          <a:solidFill>
                            <a:srgbClr val="FFFFFF"/>
                          </a:solidFill>
                        </a:rPr>
                        <a:t>Learning Assessment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solidFill>
                            <a:srgbClr val="FFFFFF"/>
                          </a:solidFill>
                        </a:rPr>
                        <a:t>Program Review</a:t>
                      </a:r>
                      <a:endParaRPr lang="en-US" sz="1400" dirty="0">
                        <a:solidFill>
                          <a:srgbClr val="FFFFFF"/>
                        </a:solidFill>
                      </a:endParaRPr>
                    </a:p>
                  </a:txBody>
                  <a:tcPr>
                    <a:solidFill>
                      <a:srgbClr val="002060"/>
                    </a:solidFill>
                  </a:tcPr>
                </a:tc>
                <a:tc>
                  <a:txBody>
                    <a:bodyPr/>
                    <a:lstStyle/>
                    <a:p>
                      <a:pPr marL="171450" indent="-171450">
                        <a:buFont typeface="Arial"/>
                        <a:buChar char="•"/>
                      </a:pPr>
                      <a:r>
                        <a:rPr lang="en-US" sz="1400" dirty="0" smtClean="0">
                          <a:solidFill>
                            <a:srgbClr val="FFFFFF"/>
                          </a:solidFill>
                        </a:rPr>
                        <a:t>Student</a:t>
                      </a:r>
                      <a:r>
                        <a:rPr lang="en-US" sz="1400" baseline="0" dirty="0" smtClean="0">
                          <a:solidFill>
                            <a:srgbClr val="FFFFFF"/>
                          </a:solidFill>
                        </a:rPr>
                        <a:t> Completion Slot costs</a:t>
                      </a:r>
                    </a:p>
                    <a:p>
                      <a:pPr marL="171450" indent="-171450">
                        <a:buFont typeface="Arial"/>
                        <a:buChar char="•"/>
                      </a:pPr>
                      <a:r>
                        <a:rPr lang="en-US" sz="1400" baseline="0" dirty="0" smtClean="0">
                          <a:solidFill>
                            <a:srgbClr val="FFFFFF"/>
                          </a:solidFill>
                        </a:rPr>
                        <a:t>Employment Income</a:t>
                      </a:r>
                    </a:p>
                  </a:txBody>
                  <a:tcPr>
                    <a:solidFill>
                      <a:srgbClr val="002060"/>
                    </a:solidFill>
                  </a:tcPr>
                </a:tc>
                <a:tc>
                  <a:txBody>
                    <a:bodyPr/>
                    <a:lstStyle/>
                    <a:p>
                      <a:pPr marL="171450" indent="-171450">
                        <a:buFont typeface="Arial"/>
                        <a:buChar char="•"/>
                      </a:pPr>
                      <a:r>
                        <a:rPr lang="en-US" sz="1400" dirty="0" smtClean="0">
                          <a:solidFill>
                            <a:srgbClr val="FFFFFF"/>
                          </a:solidFill>
                        </a:rPr>
                        <a:t>Enrollment Management</a:t>
                      </a:r>
                    </a:p>
                    <a:p>
                      <a:pPr marL="171450" indent="-171450">
                        <a:buFont typeface="Arial"/>
                        <a:buChar char="•"/>
                      </a:pPr>
                      <a:r>
                        <a:rPr lang="en-US" sz="1400" dirty="0" smtClean="0">
                          <a:solidFill>
                            <a:srgbClr val="FFFFFF"/>
                          </a:solidFill>
                        </a:rPr>
                        <a:t>Resource Allocation</a:t>
                      </a:r>
                    </a:p>
                    <a:p>
                      <a:pPr marL="171450" indent="-171450">
                        <a:buFont typeface="Arial"/>
                        <a:buChar char="•"/>
                      </a:pPr>
                      <a:r>
                        <a:rPr lang="en-US" sz="1400" dirty="0" smtClean="0">
                          <a:solidFill>
                            <a:srgbClr val="FFFFFF"/>
                          </a:solidFill>
                        </a:rPr>
                        <a:t>Long Term</a:t>
                      </a:r>
                      <a:r>
                        <a:rPr lang="en-US" sz="1400" baseline="0" dirty="0" smtClean="0">
                          <a:solidFill>
                            <a:srgbClr val="FFFFFF"/>
                          </a:solidFill>
                        </a:rPr>
                        <a:t> Planning</a:t>
                      </a:r>
                      <a:endParaRPr lang="en-US" sz="1400" dirty="0">
                        <a:solidFill>
                          <a:srgbClr val="FFFFFF"/>
                        </a:solidFill>
                      </a:endParaRPr>
                    </a:p>
                  </a:txBody>
                  <a:tcPr>
                    <a:solidFill>
                      <a:srgbClr val="002060"/>
                    </a:solidFill>
                  </a:tcPr>
                </a:tc>
              </a:tr>
            </a:tbl>
          </a:graphicData>
        </a:graphic>
      </p:graphicFrame>
      <p:sp>
        <p:nvSpPr>
          <p:cNvPr id="4" name="TextBox 3"/>
          <p:cNvSpPr txBox="1"/>
          <p:nvPr/>
        </p:nvSpPr>
        <p:spPr>
          <a:xfrm>
            <a:off x="4337222" y="6282689"/>
            <a:ext cx="6939898" cy="369332"/>
          </a:xfrm>
          <a:prstGeom prst="rect">
            <a:avLst/>
          </a:prstGeom>
          <a:noFill/>
        </p:spPr>
        <p:txBody>
          <a:bodyPr wrap="square" rtlCol="0">
            <a:spAutoFit/>
          </a:bodyPr>
          <a:lstStyle/>
          <a:p>
            <a:r>
              <a:rPr lang="en-US" b="1" dirty="0" smtClean="0">
                <a:solidFill>
                  <a:prstClr val="black"/>
                </a:solidFill>
              </a:rPr>
              <a:t>Developed by Pasadena City College EWD - Career Pathway Datascape</a:t>
            </a:r>
            <a:endParaRPr lang="en-US" b="1" dirty="0">
              <a:solidFill>
                <a:prstClr val="black"/>
              </a:solidFill>
            </a:endParaRPr>
          </a:p>
        </p:txBody>
      </p:sp>
    </p:spTree>
    <p:extLst>
      <p:ext uri="{BB962C8B-B14F-4D97-AF65-F5344CB8AC3E}">
        <p14:creationId xmlns:p14="http://schemas.microsoft.com/office/powerpoint/2010/main" val="48026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a:srcRect l="14659" t="34468" r="37133" b="22989"/>
          <a:stretch/>
        </p:blipFill>
        <p:spPr>
          <a:xfrm>
            <a:off x="1901739" y="1707615"/>
            <a:ext cx="8163932" cy="4052494"/>
          </a:xfrm>
          <a:prstGeom prst="rect">
            <a:avLst/>
          </a:prstGeom>
        </p:spPr>
      </p:pic>
      <p:sp>
        <p:nvSpPr>
          <p:cNvPr id="4" name="Title 1"/>
          <p:cNvSpPr txBox="1">
            <a:spLocks/>
          </p:cNvSpPr>
          <p:nvPr/>
        </p:nvSpPr>
        <p:spPr>
          <a:xfrm>
            <a:off x="313039" y="108083"/>
            <a:ext cx="7063945" cy="546823"/>
          </a:xfrm>
          <a:prstGeom prst="rect">
            <a:avLst/>
          </a:prstGeom>
          <a:noFill/>
          <a:ln>
            <a:noFill/>
          </a:ln>
        </p:spPr>
        <p:txBody>
          <a:bodyPr vert="horz" wrap="square" lIns="90000" tIns="45000" rIns="90000" bIns="45000" anchor="t"/>
          <a:lstStyle>
            <a:defPPr lvl="0">
              <a:buSzPct val="45000"/>
              <a:buFont typeface="StarSymbol"/>
              <a:buNone/>
              <a:defRPr/>
            </a:defPPr>
            <a:lvl1pPr lvl="0" algn="ctr" rtl="0" hangingPunct="1">
              <a:spcBef>
                <a:spcPts val="0"/>
              </a:spcBef>
              <a:spcAft>
                <a:spcPts val="0"/>
              </a:spcAft>
              <a:buSzPct val="45000"/>
              <a:buFont typeface="StarSymbol"/>
              <a:buChar char="●"/>
              <a:tabLst/>
              <a:defRPr lang="en-US" sz="4400" b="0" i="0" u="none" strike="noStrike" kern="1200" spc="0">
                <a:ln>
                  <a:noFill/>
                </a:ln>
                <a:solidFill>
                  <a:srgbClr val="000000"/>
                </a:solidFill>
                <a:latin typeface="Calibri" pitchFamily="34"/>
                <a:ea typeface="Arial Unicode MS" pitchFamily="2"/>
                <a:cs typeface="Arial Unicode MS"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sz="2800" b="1" dirty="0">
                <a:solidFill>
                  <a:srgbClr val="1F497D"/>
                </a:solidFill>
              </a:rPr>
              <a:t>Career Stratagem: Calling All Pathway Guides</a:t>
            </a:r>
          </a:p>
        </p:txBody>
      </p:sp>
      <p:pic>
        <p:nvPicPr>
          <p:cNvPr id="7" name="Content Placeholder 1"/>
          <p:cNvPicPr>
            <a:picLocks noChangeAspect="1"/>
          </p:cNvPicPr>
          <p:nvPr/>
        </p:nvPicPr>
        <p:blipFill rotWithShape="1">
          <a:blip r:embed="rId3"/>
          <a:srcRect l="9438" t="3472" r="34783" b="79146"/>
          <a:stretch/>
        </p:blipFill>
        <p:spPr>
          <a:xfrm>
            <a:off x="1901739" y="654907"/>
            <a:ext cx="8163932" cy="1052707"/>
          </a:xfrm>
          <a:prstGeom prst="rect">
            <a:avLst/>
          </a:prstGeom>
          <a:noFill/>
          <a:ln>
            <a:noFill/>
          </a:ln>
        </p:spPr>
      </p:pic>
    </p:spTree>
    <p:extLst>
      <p:ext uri="{BB962C8B-B14F-4D97-AF65-F5344CB8AC3E}">
        <p14:creationId xmlns:p14="http://schemas.microsoft.com/office/powerpoint/2010/main" val="150335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18" t="4808" r="17504" b="6154"/>
          <a:stretch/>
        </p:blipFill>
        <p:spPr bwMode="auto">
          <a:xfrm>
            <a:off x="1309818" y="0"/>
            <a:ext cx="962786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94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4890" y="1416272"/>
            <a:ext cx="5538686" cy="4525559"/>
          </a:xfrm>
        </p:spPr>
        <p:txBody>
          <a:bodyPr/>
          <a:lstStyle/>
          <a:p>
            <a:pPr>
              <a:spcAft>
                <a:spcPts val="800"/>
              </a:spcAft>
            </a:pPr>
            <a:r>
              <a:rPr lang="en-US" dirty="0"/>
              <a:t>Student Success</a:t>
            </a:r>
          </a:p>
          <a:p>
            <a:pPr>
              <a:spcAft>
                <a:spcPts val="800"/>
              </a:spcAft>
            </a:pPr>
            <a:r>
              <a:rPr lang="en-US" dirty="0"/>
              <a:t>Workforce Data &amp; Outcomes</a:t>
            </a:r>
          </a:p>
          <a:p>
            <a:pPr>
              <a:spcAft>
                <a:spcPts val="800"/>
              </a:spcAft>
            </a:pPr>
            <a:r>
              <a:rPr lang="en-US" dirty="0"/>
              <a:t>Curriculum</a:t>
            </a:r>
          </a:p>
          <a:p>
            <a:pPr>
              <a:spcAft>
                <a:spcPts val="800"/>
              </a:spcAft>
            </a:pPr>
            <a:r>
              <a:rPr lang="en-US" dirty="0"/>
              <a:t>Career Pathways</a:t>
            </a:r>
          </a:p>
          <a:p>
            <a:pPr>
              <a:spcAft>
                <a:spcPts val="800"/>
              </a:spcAft>
            </a:pPr>
            <a:r>
              <a:rPr lang="en-US" dirty="0"/>
              <a:t>CTE Faculty</a:t>
            </a:r>
          </a:p>
          <a:p>
            <a:pPr>
              <a:spcAft>
                <a:spcPts val="800"/>
              </a:spcAft>
            </a:pPr>
            <a:r>
              <a:rPr lang="en-US" dirty="0"/>
              <a:t>Regional Coordination</a:t>
            </a:r>
          </a:p>
          <a:p>
            <a:pPr>
              <a:spcAft>
                <a:spcPts val="800"/>
              </a:spcAft>
            </a:pPr>
            <a:r>
              <a:rPr lang="en-US" dirty="0"/>
              <a:t>Funding</a:t>
            </a:r>
          </a:p>
          <a:p>
            <a:pPr>
              <a:spcAft>
                <a:spcPts val="800"/>
              </a:spcAft>
            </a:pPr>
            <a:endParaRPr lang="en-US" dirty="0"/>
          </a:p>
        </p:txBody>
      </p:sp>
      <p:sp>
        <p:nvSpPr>
          <p:cNvPr id="4" name="Title 1"/>
          <p:cNvSpPr txBox="1">
            <a:spLocks/>
          </p:cNvSpPr>
          <p:nvPr/>
        </p:nvSpPr>
        <p:spPr>
          <a:xfrm>
            <a:off x="1524000" y="393553"/>
            <a:ext cx="9144000" cy="1142639"/>
          </a:xfrm>
          <a:prstGeom prst="rect">
            <a:avLst/>
          </a:prstGeom>
          <a:noFill/>
          <a:ln>
            <a:noFill/>
          </a:ln>
        </p:spPr>
        <p:txBody>
          <a:bodyPr vert="horz" wrap="square" lIns="90000" tIns="45000" rIns="90000" bIns="45000" anchor="t"/>
          <a:lstStyle>
            <a:defPPr lvl="0">
              <a:buSzPct val="45000"/>
              <a:buFont typeface="StarSymbol"/>
              <a:buNone/>
              <a:defRPr/>
            </a:defPPr>
            <a:lvl1pPr lvl="0" algn="ctr" rtl="0" hangingPunct="1">
              <a:spcBef>
                <a:spcPts val="0"/>
              </a:spcBef>
              <a:spcAft>
                <a:spcPts val="0"/>
              </a:spcAft>
              <a:buSzPct val="45000"/>
              <a:buFont typeface="StarSymbol"/>
              <a:buChar char="●"/>
              <a:tabLst/>
              <a:defRPr lang="en-US" sz="4400" b="0" i="0" u="none" strike="noStrike" kern="1200" spc="0">
                <a:ln>
                  <a:noFill/>
                </a:ln>
                <a:solidFill>
                  <a:srgbClr val="000000"/>
                </a:solidFill>
                <a:latin typeface="Calibri" pitchFamily="34"/>
                <a:ea typeface="Arial Unicode MS" pitchFamily="2"/>
                <a:cs typeface="Arial Unicode MS"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sz="3200" b="1" dirty="0">
                <a:solidFill>
                  <a:srgbClr val="1F497D"/>
                </a:solidFill>
              </a:rPr>
              <a:t>Strong Workforce Taskforce Recommendations</a:t>
            </a:r>
          </a:p>
        </p:txBody>
      </p:sp>
    </p:spTree>
    <p:extLst>
      <p:ext uri="{BB962C8B-B14F-4D97-AF65-F5344CB8AC3E}">
        <p14:creationId xmlns:p14="http://schemas.microsoft.com/office/powerpoint/2010/main" val="3439198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73892" y="469557"/>
            <a:ext cx="9798907" cy="4915671"/>
            <a:chOff x="2667000" y="1510584"/>
            <a:chExt cx="6858000" cy="3287211"/>
          </a:xfrm>
        </p:grpSpPr>
        <p:sp>
          <p:nvSpPr>
            <p:cNvPr id="2" name="Title 1"/>
            <p:cNvSpPr txBox="1">
              <a:spLocks/>
            </p:cNvSpPr>
            <p:nvPr/>
          </p:nvSpPr>
          <p:spPr>
            <a:xfrm>
              <a:off x="2667000" y="1510584"/>
              <a:ext cx="6858000" cy="856979"/>
            </a:xfrm>
            <a:prstGeom prst="rect">
              <a:avLst/>
            </a:prstGeom>
          </p:spPr>
          <p:txBody>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34"/>
                  <a:ea typeface="Arial Unicode MS" pitchFamily="2"/>
                  <a:cs typeface="Arial Unicode MS" pitchFamily="2"/>
                </a:defRPr>
              </a:lvl1pPr>
            </a:lstStyle>
            <a:p>
              <a:pPr defTabSz="685800"/>
              <a:r>
                <a:rPr sz="3600" b="1" dirty="0">
                  <a:solidFill>
                    <a:srgbClr val="1F497D"/>
                  </a:solidFill>
                </a:rPr>
                <a:t>Use of $200M Strong Workforce Program</a:t>
              </a:r>
            </a:p>
            <a:p>
              <a:pPr defTabSz="685800"/>
              <a:r>
                <a:rPr sz="3600" b="1" dirty="0">
                  <a:solidFill>
                    <a:srgbClr val="1F497D"/>
                  </a:solidFill>
                </a:rPr>
                <a:t>More and Better…</a:t>
              </a:r>
            </a:p>
          </p:txBody>
        </p:sp>
        <p:sp>
          <p:nvSpPr>
            <p:cNvPr id="3" name="Title 1"/>
            <p:cNvSpPr txBox="1">
              <a:spLocks/>
            </p:cNvSpPr>
            <p:nvPr/>
          </p:nvSpPr>
          <p:spPr>
            <a:xfrm>
              <a:off x="2968338" y="2367562"/>
              <a:ext cx="3608763" cy="1253044"/>
            </a:xfrm>
            <a:prstGeom prst="rect">
              <a:avLst/>
            </a:prstGeom>
            <a:solidFill>
              <a:schemeClr val="bg1"/>
            </a:solidFill>
          </p:spPr>
          <p:txBody>
            <a:bodyPr>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34"/>
                  <a:ea typeface="Arial Unicode MS" pitchFamily="2"/>
                  <a:cs typeface="Arial Unicode MS" pitchFamily="2"/>
                </a:defRPr>
              </a:lvl1pPr>
            </a:lstStyle>
            <a:p>
              <a:pPr marL="342900" indent="-342900" algn="l" defTabSz="685800">
                <a:lnSpc>
                  <a:spcPct val="150000"/>
                </a:lnSpc>
                <a:buFont typeface="Arial" panose="020B0604020202020204" pitchFamily="34" charset="0"/>
                <a:buChar char="•"/>
              </a:pPr>
              <a:endParaRPr sz="2800" b="1" dirty="0"/>
            </a:p>
            <a:p>
              <a:pPr marL="342900" indent="-342900" algn="l" defTabSz="685800">
                <a:lnSpc>
                  <a:spcPct val="150000"/>
                </a:lnSpc>
                <a:buFont typeface="Arial" panose="020B0604020202020204" pitchFamily="34" charset="0"/>
                <a:buChar char="•"/>
              </a:pPr>
              <a:r>
                <a:rPr sz="2800" b="1" dirty="0"/>
                <a:t>Increase </a:t>
              </a:r>
              <a:r>
                <a:rPr sz="2800" b="1" u="sng" dirty="0"/>
                <a:t>quantity</a:t>
              </a:r>
              <a:r>
                <a:rPr sz="2800" b="1" dirty="0"/>
                <a:t> of CTE</a:t>
              </a:r>
            </a:p>
            <a:p>
              <a:pPr marL="342900" indent="-342900" algn="l" defTabSz="685800">
                <a:lnSpc>
                  <a:spcPct val="150000"/>
                </a:lnSpc>
                <a:buFont typeface="Arial" panose="020B0604020202020204" pitchFamily="34" charset="0"/>
                <a:buChar char="•"/>
              </a:pPr>
              <a:r>
                <a:rPr sz="2800" b="1" dirty="0"/>
                <a:t>Improve </a:t>
              </a:r>
              <a:r>
                <a:rPr sz="2800" b="1" u="sng" dirty="0"/>
                <a:t>quality</a:t>
              </a:r>
              <a:r>
                <a:rPr sz="2800" b="1" dirty="0"/>
                <a:t> of CTE</a:t>
              </a:r>
            </a:p>
            <a:p>
              <a:pPr marL="342900" indent="-342900" algn="l" defTabSz="685800">
                <a:lnSpc>
                  <a:spcPct val="150000"/>
                </a:lnSpc>
                <a:buFont typeface="Arial" panose="020B0604020202020204" pitchFamily="34" charset="0"/>
                <a:buChar char="•"/>
              </a:pPr>
              <a:endParaRPr sz="2800" b="1" dirty="0"/>
            </a:p>
            <a:p>
              <a:pPr marL="342900" indent="-342900" algn="l" defTabSz="685800">
                <a:lnSpc>
                  <a:spcPct val="150000"/>
                </a:lnSpc>
                <a:buFont typeface="Arial" panose="020B0604020202020204" pitchFamily="34" charset="0"/>
                <a:buChar char="•"/>
              </a:pPr>
              <a:endParaRPr sz="2800" b="1" dirty="0"/>
            </a:p>
            <a:p>
              <a:pPr algn="l" defTabSz="685800">
                <a:lnSpc>
                  <a:spcPct val="150000"/>
                </a:lnSpc>
              </a:pPr>
              <a:endParaRPr sz="2800" b="1" dirty="0"/>
            </a:p>
          </p:txBody>
        </p:sp>
        <p:sp>
          <p:nvSpPr>
            <p:cNvPr id="4" name="TextBox 3"/>
            <p:cNvSpPr txBox="1"/>
            <p:nvPr/>
          </p:nvSpPr>
          <p:spPr>
            <a:xfrm>
              <a:off x="6577101" y="2994084"/>
              <a:ext cx="2654877" cy="668261"/>
            </a:xfrm>
            <a:prstGeom prst="rect">
              <a:avLst/>
            </a:prstGeom>
            <a:noFill/>
          </p:spPr>
          <p:txBody>
            <a:bodyPr wrap="square" rtlCol="0">
              <a:spAutoFit/>
            </a:bodyPr>
            <a:lstStyle/>
            <a:p>
              <a:pPr defTabSz="685800"/>
              <a:r>
                <a:rPr lang="en-US" dirty="0">
                  <a:solidFill>
                    <a:prstClr val="black"/>
                  </a:solidFill>
                </a:rPr>
                <a:t>Courses, programs, pathways, credentials (licensure), certificates, degrees</a:t>
              </a:r>
            </a:p>
          </p:txBody>
        </p:sp>
        <p:sp>
          <p:nvSpPr>
            <p:cNvPr id="6" name="TextBox 5"/>
            <p:cNvSpPr txBox="1"/>
            <p:nvPr/>
          </p:nvSpPr>
          <p:spPr>
            <a:xfrm>
              <a:off x="3398520" y="4330012"/>
              <a:ext cx="5486400" cy="467783"/>
            </a:xfrm>
            <a:prstGeom prst="rect">
              <a:avLst/>
            </a:prstGeom>
            <a:solidFill>
              <a:schemeClr val="tx2">
                <a:lumMod val="20000"/>
                <a:lumOff val="80000"/>
              </a:schemeClr>
            </a:solidFill>
          </p:spPr>
          <p:txBody>
            <a:bodyPr wrap="square" rtlCol="0">
              <a:spAutoFit/>
            </a:bodyPr>
            <a:lstStyle/>
            <a:p>
              <a:pPr algn="ctr" defTabSz="685800"/>
              <a:r>
                <a:rPr lang="en-US" sz="3600" b="1" dirty="0">
                  <a:solidFill>
                    <a:srgbClr val="C00000"/>
                  </a:solidFill>
                </a:rPr>
                <a:t>Requirement:  labor market demand!</a:t>
              </a:r>
            </a:p>
          </p:txBody>
        </p:sp>
        <p:cxnSp>
          <p:nvCxnSpPr>
            <p:cNvPr id="8" name="Straight Arrow Connector 7"/>
            <p:cNvCxnSpPr/>
            <p:nvPr/>
          </p:nvCxnSpPr>
          <p:spPr>
            <a:xfrm>
              <a:off x="5954685" y="3340331"/>
              <a:ext cx="3740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1648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Point Star 4"/>
          <p:cNvSpPr/>
          <p:nvPr/>
        </p:nvSpPr>
        <p:spPr>
          <a:xfrm>
            <a:off x="5276887" y="3751745"/>
            <a:ext cx="431935" cy="350698"/>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2</a:t>
            </a:r>
          </a:p>
        </p:txBody>
      </p:sp>
      <p:sp>
        <p:nvSpPr>
          <p:cNvPr id="6" name="8-Point Star 5"/>
          <p:cNvSpPr/>
          <p:nvPr/>
        </p:nvSpPr>
        <p:spPr>
          <a:xfrm>
            <a:off x="5283011" y="1928390"/>
            <a:ext cx="425811" cy="357610"/>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1</a:t>
            </a:r>
          </a:p>
        </p:txBody>
      </p:sp>
      <p:sp>
        <p:nvSpPr>
          <p:cNvPr id="8" name="Text Placeholder 7"/>
          <p:cNvSpPr>
            <a:spLocks noGrp="1"/>
          </p:cNvSpPr>
          <p:nvPr>
            <p:ph type="body" idx="1"/>
          </p:nvPr>
        </p:nvSpPr>
        <p:spPr>
          <a:xfrm>
            <a:off x="531342" y="234778"/>
            <a:ext cx="4633782" cy="696662"/>
          </a:xfrm>
        </p:spPr>
        <p:txBody>
          <a:bodyPr/>
          <a:lstStyle/>
          <a:p>
            <a:pPr algn="ctr"/>
            <a:r>
              <a:rPr lang="en-US" sz="3600" dirty="0" smtClean="0"/>
              <a:t>Convergence Precepts</a:t>
            </a:r>
            <a:endParaRPr lang="en-US" sz="3600" dirty="0"/>
          </a:p>
        </p:txBody>
      </p:sp>
      <p:sp>
        <p:nvSpPr>
          <p:cNvPr id="10" name="Content Placeholder 9"/>
          <p:cNvSpPr>
            <a:spLocks noGrp="1"/>
          </p:cNvSpPr>
          <p:nvPr>
            <p:ph sz="half" idx="2"/>
          </p:nvPr>
        </p:nvSpPr>
        <p:spPr>
          <a:xfrm>
            <a:off x="691978" y="1484163"/>
            <a:ext cx="4720281" cy="4311156"/>
          </a:xfrm>
        </p:spPr>
        <p:txBody>
          <a:bodyPr/>
          <a:lstStyle/>
          <a:p>
            <a:pPr marL="81000" indent="0">
              <a:buNone/>
            </a:pPr>
            <a:r>
              <a:rPr lang="en-US" sz="3600" dirty="0"/>
              <a:t>1. Organizing </a:t>
            </a:r>
            <a:br>
              <a:rPr lang="en-US" sz="3600" dirty="0"/>
            </a:br>
            <a:r>
              <a:rPr lang="en-US" sz="3600" dirty="0"/>
              <a:t>    Principle</a:t>
            </a:r>
          </a:p>
          <a:p>
            <a:pPr marL="81000" indent="0">
              <a:buNone/>
            </a:pPr>
            <a:endParaRPr lang="en-US" sz="3600" dirty="0"/>
          </a:p>
          <a:p>
            <a:pPr marL="81000" indent="0">
              <a:buNone/>
            </a:pPr>
            <a:r>
              <a:rPr lang="en-US" sz="3600" dirty="0"/>
              <a:t>2. College and Career   </a:t>
            </a:r>
            <a:br>
              <a:rPr lang="en-US" sz="3600" dirty="0"/>
            </a:br>
            <a:r>
              <a:rPr lang="en-US" sz="3600" dirty="0"/>
              <a:t>    Readiness Approach</a:t>
            </a:r>
          </a:p>
          <a:p>
            <a:pPr marL="81000" indent="0">
              <a:buNone/>
            </a:pPr>
            <a:r>
              <a:rPr lang="en-US" sz="1400" dirty="0"/>
              <a:t/>
            </a:r>
            <a:br>
              <a:rPr lang="en-US" sz="1400" dirty="0"/>
            </a:br>
            <a:r>
              <a:rPr lang="en-US" sz="1400" dirty="0"/>
              <a:t/>
            </a:r>
            <a:br>
              <a:rPr lang="en-US" sz="1400" dirty="0"/>
            </a:br>
            <a:r>
              <a:rPr lang="en-US" sz="1400" dirty="0"/>
              <a:t/>
            </a:r>
            <a:br>
              <a:rPr lang="en-US" sz="1400" dirty="0"/>
            </a:br>
            <a:r>
              <a:rPr lang="en-US" sz="1400" dirty="0"/>
              <a:t>*Emphasis added by L. Wiggins in 4.1 and 3.4</a:t>
            </a:r>
          </a:p>
        </p:txBody>
      </p:sp>
      <p:sp>
        <p:nvSpPr>
          <p:cNvPr id="11" name="Text Placeholder 10"/>
          <p:cNvSpPr>
            <a:spLocks noGrp="1"/>
          </p:cNvSpPr>
          <p:nvPr>
            <p:ph type="body" sz="quarter" idx="3"/>
          </p:nvPr>
        </p:nvSpPr>
        <p:spPr>
          <a:xfrm>
            <a:off x="5993394" y="397508"/>
            <a:ext cx="5659028" cy="768710"/>
          </a:xfrm>
        </p:spPr>
        <p:txBody>
          <a:bodyPr/>
          <a:lstStyle/>
          <a:p>
            <a:r>
              <a:rPr lang="en-US" sz="3200" dirty="0" smtClean="0"/>
              <a:t>Student Success </a:t>
            </a:r>
            <a:br>
              <a:rPr lang="en-US" sz="3200" dirty="0" smtClean="0"/>
            </a:br>
            <a:r>
              <a:rPr lang="en-US" sz="3200" dirty="0" smtClean="0"/>
              <a:t>Task Force Recommendations</a:t>
            </a:r>
            <a:endParaRPr lang="en-US" sz="3200" dirty="0"/>
          </a:p>
        </p:txBody>
      </p:sp>
      <p:sp>
        <p:nvSpPr>
          <p:cNvPr id="12" name="Content Placeholder 11"/>
          <p:cNvSpPr>
            <a:spLocks noGrp="1"/>
          </p:cNvSpPr>
          <p:nvPr>
            <p:ph sz="quarter" idx="4"/>
          </p:nvPr>
        </p:nvSpPr>
        <p:spPr>
          <a:xfrm>
            <a:off x="5708822" y="1346886"/>
            <a:ext cx="6376086" cy="4917989"/>
          </a:xfrm>
        </p:spPr>
        <p:txBody>
          <a:bodyPr/>
          <a:lstStyle/>
          <a:p>
            <a:pPr marL="81000" indent="0">
              <a:buNone/>
            </a:pPr>
            <a:r>
              <a:rPr lang="en-US" b="1" dirty="0"/>
              <a:t>4.1</a:t>
            </a:r>
            <a:r>
              <a:rPr lang="en-US" dirty="0"/>
              <a:t> Highest priority for course offerings shall be given to credit and noncredit courses that advance students’ academic progress in the areas of basic skills, ESL, CTE, degree and certificate attainment, and transfer, in the </a:t>
            </a:r>
            <a:r>
              <a:rPr lang="en-US" b="1" i="1" dirty="0"/>
              <a:t>context of labor market and economic development needs of the community.</a:t>
            </a:r>
          </a:p>
          <a:p>
            <a:pPr marL="81000" indent="0">
              <a:buNone/>
            </a:pPr>
            <a:r>
              <a:rPr lang="en-US" b="1" dirty="0"/>
              <a:t>3.4</a:t>
            </a:r>
            <a:r>
              <a:rPr lang="en-US" dirty="0"/>
              <a:t> Community colleges will require students to begin addressing basic skills needs in their first year and will provide resources and options for them to </a:t>
            </a:r>
            <a:r>
              <a:rPr lang="en-US" b="1" i="1" dirty="0"/>
              <a:t>attain the competencies</a:t>
            </a:r>
            <a:r>
              <a:rPr lang="en-US" dirty="0"/>
              <a:t> needed to succeed in college-level work as part of their education plan.</a:t>
            </a:r>
          </a:p>
        </p:txBody>
      </p:sp>
    </p:spTree>
    <p:extLst>
      <p:ext uri="{BB962C8B-B14F-4D97-AF65-F5344CB8AC3E}">
        <p14:creationId xmlns:p14="http://schemas.microsoft.com/office/powerpoint/2010/main" val="2262868447"/>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5457</TotalTime>
  <Words>2618</Words>
  <Application>Microsoft Office PowerPoint</Application>
  <PresentationFormat>Custom</PresentationFormat>
  <Paragraphs>373</Paragraphs>
  <Slides>44</Slides>
  <Notes>42</Notes>
  <HiddenSlides>2</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Main Event</vt:lpstr>
      <vt:lpstr>Default</vt:lpstr>
      <vt:lpstr>Who’s job is it to unlock social mobility?  -Working with academic, community, and workforce partners</vt:lpstr>
      <vt:lpstr>Pathways To Career Success</vt:lpstr>
      <vt:lpstr>Student Success &amp; Readiness</vt:lpstr>
      <vt:lpstr>PowerPoint Presentation</vt:lpstr>
      <vt:lpstr>PowerPoint Presentation</vt:lpstr>
      <vt:lpstr>PowerPoint Presentation</vt:lpstr>
      <vt:lpstr>PowerPoint Presentation</vt:lpstr>
      <vt:lpstr>PowerPoint Presentation</vt:lpstr>
      <vt:lpstr>PowerPoint Presentation</vt:lpstr>
      <vt:lpstr>Student Success Act of 2012</vt:lpstr>
      <vt:lpstr>PowerPoint Presentation</vt:lpstr>
      <vt:lpstr>PowerPoint Presentation</vt:lpstr>
      <vt:lpstr>PowerPoint Presentation</vt:lpstr>
      <vt:lpstr>Counselor Capacity Building Events </vt:lpstr>
      <vt:lpstr>Pathways To Career Success</vt:lpstr>
      <vt:lpstr>Answer at least three of the  following questions: </vt:lpstr>
      <vt:lpstr>PowerPoint Presentation</vt:lpstr>
      <vt:lpstr>PowerPoint Presentation</vt:lpstr>
      <vt:lpstr>CCC Educational Goal Options</vt:lpstr>
      <vt:lpstr>CCC Educational Goal Options (Cont.)</vt:lpstr>
      <vt:lpstr>CCC Educational Goal Options (Cont.)</vt:lpstr>
      <vt:lpstr>PowerPoint Presentation</vt:lpstr>
      <vt:lpstr>PowerPoint Presentation</vt:lpstr>
      <vt:lpstr>Seeking To Maintain Successes</vt:lpstr>
      <vt:lpstr>Intrusive Advising To Build Tomorrow’s Workforce</vt:lpstr>
      <vt:lpstr>Career Pathways Is A Relational System</vt:lpstr>
      <vt:lpstr>PowerPoint Presentation</vt:lpstr>
      <vt:lpstr>PowerPoint Presentation</vt:lpstr>
      <vt:lpstr>Strong Workforce</vt:lpstr>
      <vt:lpstr>Strong Workforce</vt:lpstr>
      <vt:lpstr>PowerPoint Presentation</vt:lpstr>
      <vt:lpstr>PowerPoint Presentation</vt:lpstr>
      <vt:lpstr>Strong Workforce</vt:lpstr>
      <vt:lpstr>PowerPoint Presentation</vt:lpstr>
      <vt:lpstr>PowerPoint Presentation</vt:lpstr>
      <vt:lpstr>PowerPoint Presentation</vt:lpstr>
      <vt:lpstr>Here to Career Mobile App</vt:lpstr>
      <vt:lpstr>PowerPoint Presentation</vt:lpstr>
      <vt:lpstr>PowerPoint Presentation</vt:lpstr>
      <vt:lpstr>PowerPoint Presentation</vt:lpstr>
      <vt:lpstr>Strong Workforce</vt:lpstr>
      <vt:lpstr>PowerPoint Presentation</vt:lpstr>
      <vt:lpstr>How do we maximize impact? </vt:lpstr>
      <vt:lpstr>Datascape - original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Systems…One lens</dc:title>
  <dc:creator>Lynell R. Wiggins</dc:creator>
  <cp:lastModifiedBy>Wiggins</cp:lastModifiedBy>
  <cp:revision>76</cp:revision>
  <dcterms:created xsi:type="dcterms:W3CDTF">2016-12-16T04:09:51Z</dcterms:created>
  <dcterms:modified xsi:type="dcterms:W3CDTF">2017-05-08T14:51:38Z</dcterms:modified>
</cp:coreProperties>
</file>