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9" r:id="rId3"/>
    <p:sldId id="260" r:id="rId4"/>
    <p:sldId id="257" r:id="rId5"/>
    <p:sldId id="262" r:id="rId6"/>
    <p:sldId id="263" r:id="rId7"/>
    <p:sldId id="264" r:id="rId8"/>
    <p:sldId id="265" r:id="rId9"/>
    <p:sldId id="268" r:id="rId10"/>
    <p:sldId id="267"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94660"/>
  </p:normalViewPr>
  <p:slideViewPr>
    <p:cSldViewPr snapToGrid="0">
      <p:cViewPr>
        <p:scale>
          <a:sx n="69" d="100"/>
          <a:sy n="69" d="100"/>
        </p:scale>
        <p:origin x="1624" y="8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presProps" Target="presProps.xml"/><Relationship Id="rId13" Type="http://schemas.openxmlformats.org/officeDocument/2006/relationships/viewProps" Target="viewProps.xml"/><Relationship Id="rId14" Type="http://schemas.openxmlformats.org/officeDocument/2006/relationships/theme" Target="theme/theme1.xml"/><Relationship Id="rId15"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B61BEF0D-F0BB-DE4B-95CE-6DB70DBA9567}" type="datetimeFigureOut">
              <a:rPr lang="en-US" smtClean="0"/>
              <a:pPr/>
              <a:t>11/7/17</a:t>
            </a:fld>
            <a:endParaRPr lang="en-US" dirty="0"/>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5125539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11/7/17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8628153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B61BEF0D-F0BB-DE4B-95CE-6DB70DBA9567}" type="datetimeFigureOut">
              <a:rPr lang="en-US" smtClean="0"/>
              <a:pPr/>
              <a:t>11/7/17</a:t>
            </a:fld>
            <a:endParaRPr lang="en-US" dirty="0"/>
          </a:p>
        </p:txBody>
      </p:sp>
      <p:sp>
        <p:nvSpPr>
          <p:cNvPr id="5" name="Footer Placeholder 4"/>
          <p:cNvSpPr>
            <a:spLocks noGrp="1"/>
          </p:cNvSpPr>
          <p:nvPr>
            <p:ph type="ftr" sz="quarter" idx="11"/>
          </p:nvPr>
        </p:nvSpPr>
        <p:spPr>
          <a:xfrm>
            <a:off x="774923" y="5951811"/>
            <a:ext cx="7896279" cy="365125"/>
          </a:xfrm>
        </p:spPr>
        <p:txBody>
          <a:bodyPr/>
          <a:lstStyle/>
          <a:p>
            <a:endParaRPr lang="en-US" dirty="0"/>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3042618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11/7/17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558300" y="5956137"/>
            <a:ext cx="1052508"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5516415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smtClean="0"/>
              <a:pPr/>
              <a:t>11/7/17</a:t>
            </a:fld>
            <a:endParaRPr lang="en-US" dirty="0"/>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5772310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11/7/17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9600935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11/7/17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9960884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11/7/17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2406619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11/7/17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112267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en-US"/>
              <a:t>Click to edit Master title style</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smtClean="0"/>
              <a:pPr/>
              <a:t>11/7/17</a:t>
            </a:fld>
            <a:endParaRPr lang="en-US" dirty="0"/>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0874560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11/7/17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51078610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B61BEF0D-F0BB-DE4B-95CE-6DB70DBA9567}" type="datetimeFigureOut">
              <a:rPr lang="en-US" smtClean="0"/>
              <a:pPr/>
              <a:t>11/7/17</a:t>
            </a:fld>
            <a:endParaRPr lang="en-US" dirty="0"/>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en-US" dirty="0"/>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D57F1E4F-1CFF-5643-939E-217C01CDF565}" type="slidenum">
              <a:rPr lang="en-US" smtClean="0"/>
              <a:pPr/>
              <a:t>‹#›</a:t>
            </a:fld>
            <a:endParaRPr lang="en-US" dirty="0"/>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319075436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2C5C7A3-3741-499B-8E9E-F24D35C5F086}"/>
              </a:ext>
            </a:extLst>
          </p:cNvPr>
          <p:cNvSpPr>
            <a:spLocks noGrp="1"/>
          </p:cNvSpPr>
          <p:nvPr>
            <p:ph type="ctrTitle"/>
          </p:nvPr>
        </p:nvSpPr>
        <p:spPr/>
        <p:txBody>
          <a:bodyPr/>
          <a:lstStyle/>
          <a:p>
            <a:r>
              <a:rPr lang="en-US" dirty="0"/>
              <a:t>Social Justice </a:t>
            </a:r>
            <a:r>
              <a:rPr lang="en-US" dirty="0" smtClean="0"/>
              <a:t>Studies</a:t>
            </a:r>
            <a:endParaRPr lang="en-US" dirty="0"/>
          </a:p>
        </p:txBody>
      </p:sp>
      <p:sp>
        <p:nvSpPr>
          <p:cNvPr id="3" name="Subtitle 2">
            <a:extLst>
              <a:ext uri="{FF2B5EF4-FFF2-40B4-BE49-F238E27FC236}">
                <a16:creationId xmlns="" xmlns:a16="http://schemas.microsoft.com/office/drawing/2014/main" id="{D80FDD2E-6445-481E-A049-42FD1503F65A}"/>
              </a:ext>
            </a:extLst>
          </p:cNvPr>
          <p:cNvSpPr>
            <a:spLocks noGrp="1"/>
          </p:cNvSpPr>
          <p:nvPr>
            <p:ph type="subTitle" idx="1"/>
          </p:nvPr>
        </p:nvSpPr>
        <p:spPr/>
        <p:txBody>
          <a:bodyPr/>
          <a:lstStyle/>
          <a:p>
            <a:r>
              <a:rPr lang="en-US" dirty="0"/>
              <a:t>Interdisciplinary AA for Transfer</a:t>
            </a:r>
          </a:p>
        </p:txBody>
      </p:sp>
    </p:spTree>
    <p:extLst>
      <p:ext uri="{BB962C8B-B14F-4D97-AF65-F5344CB8AC3E}">
        <p14:creationId xmlns:p14="http://schemas.microsoft.com/office/powerpoint/2010/main" val="4889066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Looking ahead: creating a culture of social justice</a:t>
            </a:r>
            <a:br>
              <a:rPr lang="en-US" dirty="0" smtClean="0"/>
            </a:br>
            <a:r>
              <a:rPr lang="en-US" dirty="0" smtClean="0"/>
              <a:t>ideas and planning</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The role of the community college is one of social justice</a:t>
            </a:r>
          </a:p>
          <a:p>
            <a:pPr lvl="1"/>
            <a:r>
              <a:rPr lang="en-US" dirty="0" smtClean="0"/>
              <a:t>Onus on the CCs increases as state and federal support for marginalized populations diminishes</a:t>
            </a:r>
          </a:p>
          <a:p>
            <a:pPr lvl="1"/>
            <a:r>
              <a:rPr lang="en-US" dirty="0" smtClean="0"/>
              <a:t>How to instill in students their own power and capacity for to be agents of their own and social change?</a:t>
            </a:r>
          </a:p>
          <a:p>
            <a:r>
              <a:rPr lang="en-US" dirty="0" smtClean="0"/>
              <a:t>What </a:t>
            </a:r>
            <a:r>
              <a:rPr lang="en-US" dirty="0"/>
              <a:t>strategies might we develop to engage the institution</a:t>
            </a:r>
            <a:r>
              <a:rPr lang="en-US" dirty="0" smtClean="0"/>
              <a:t>?</a:t>
            </a:r>
          </a:p>
          <a:p>
            <a:pPr lvl="1"/>
            <a:r>
              <a:rPr lang="en-US" dirty="0" smtClean="0"/>
              <a:t>Equity Steering Committees? Other committees?</a:t>
            </a:r>
          </a:p>
          <a:p>
            <a:pPr lvl="1"/>
            <a:r>
              <a:rPr lang="en-US" dirty="0" smtClean="0"/>
              <a:t>Concrete steps institutions may take to engage a proactive approach to social justice?</a:t>
            </a:r>
          </a:p>
          <a:p>
            <a:pPr lvl="1"/>
            <a:r>
              <a:rPr lang="en-US" dirty="0" smtClean="0"/>
              <a:t>SSEI/BSI plans?</a:t>
            </a:r>
          </a:p>
          <a:p>
            <a:pPr lvl="1"/>
            <a:r>
              <a:rPr lang="en-US" dirty="0" smtClean="0"/>
              <a:t>Guided Pathways?</a:t>
            </a:r>
          </a:p>
          <a:p>
            <a:pPr lvl="2"/>
            <a:r>
              <a:rPr lang="en-US" dirty="0" smtClean="0"/>
              <a:t>Programs</a:t>
            </a:r>
          </a:p>
          <a:p>
            <a:pPr lvl="2"/>
            <a:r>
              <a:rPr lang="en-US" dirty="0" smtClean="0"/>
              <a:t>GE emphases</a:t>
            </a:r>
          </a:p>
          <a:p>
            <a:r>
              <a:rPr lang="en-US" dirty="0" smtClean="0"/>
              <a:t>Social Justice and Civic Engagement </a:t>
            </a:r>
          </a:p>
        </p:txBody>
      </p:sp>
    </p:spTree>
    <p:extLst>
      <p:ext uri="{BB962C8B-B14F-4D97-AF65-F5344CB8AC3E}">
        <p14:creationId xmlns:p14="http://schemas.microsoft.com/office/powerpoint/2010/main" val="20258006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1882401-CA40-4AC6-B9BB-4673B0BA6665}"/>
              </a:ext>
            </a:extLst>
          </p:cNvPr>
          <p:cNvSpPr>
            <a:spLocks noGrp="1"/>
          </p:cNvSpPr>
          <p:nvPr>
            <p:ph type="title"/>
          </p:nvPr>
        </p:nvSpPr>
        <p:spPr/>
        <p:txBody>
          <a:bodyPr/>
          <a:lstStyle/>
          <a:p>
            <a:r>
              <a:rPr lang="en-US" dirty="0"/>
              <a:t>Social Justice Studies</a:t>
            </a:r>
          </a:p>
        </p:txBody>
      </p:sp>
      <p:sp>
        <p:nvSpPr>
          <p:cNvPr id="3" name="Content Placeholder 2">
            <a:extLst>
              <a:ext uri="{FF2B5EF4-FFF2-40B4-BE49-F238E27FC236}">
                <a16:creationId xmlns="" xmlns:a16="http://schemas.microsoft.com/office/drawing/2014/main" id="{A22712A7-96AE-4322-9849-2ACEBFCC4650}"/>
              </a:ext>
            </a:extLst>
          </p:cNvPr>
          <p:cNvSpPr>
            <a:spLocks noGrp="1"/>
          </p:cNvSpPr>
          <p:nvPr>
            <p:ph idx="1"/>
          </p:nvPr>
        </p:nvSpPr>
        <p:spPr>
          <a:xfrm>
            <a:off x="581192" y="2180496"/>
            <a:ext cx="11029615" cy="4331580"/>
          </a:xfrm>
        </p:spPr>
        <p:txBody>
          <a:bodyPr>
            <a:noAutofit/>
          </a:bodyPr>
          <a:lstStyle/>
          <a:p>
            <a:r>
              <a:rPr lang="en-US" sz="2000" dirty="0"/>
              <a:t>In 2015 a TMC for an Area of Emphasis in Social Justice Studies was approved by the state to create a  pathway from California Community Colleges to California State University campuses based on Ethnic Studies, Gender &amp; Sexuality Studies, and other related programs. </a:t>
            </a:r>
          </a:p>
          <a:p>
            <a:r>
              <a:rPr lang="en-US" sz="2000" dirty="0"/>
              <a:t>Gender and Sexuality Studies is a disciplinary focus not previously available at Solano Community College</a:t>
            </a:r>
          </a:p>
          <a:p>
            <a:r>
              <a:rPr lang="en-US" sz="2000" dirty="0"/>
              <a:t>Programmatic focus on:</a:t>
            </a:r>
          </a:p>
          <a:p>
            <a:pPr lvl="5"/>
            <a:r>
              <a:rPr lang="en-US" sz="1400" dirty="0"/>
              <a:t>Critical thinking and communication						</a:t>
            </a:r>
          </a:p>
          <a:p>
            <a:pPr lvl="5"/>
            <a:r>
              <a:rPr lang="en-US" sz="1400" dirty="0"/>
              <a:t>Cultural &amp; global awareness</a:t>
            </a:r>
          </a:p>
          <a:p>
            <a:pPr lvl="5"/>
            <a:r>
              <a:rPr lang="en-US" sz="1400" dirty="0"/>
              <a:t>Creative problem solving </a:t>
            </a:r>
          </a:p>
          <a:p>
            <a:pPr lvl="5"/>
            <a:r>
              <a:rPr lang="en-US" sz="1400" dirty="0"/>
              <a:t>Community leadership development (capstone course for future development)</a:t>
            </a:r>
          </a:p>
        </p:txBody>
      </p:sp>
    </p:spTree>
    <p:extLst>
      <p:ext uri="{BB962C8B-B14F-4D97-AF65-F5344CB8AC3E}">
        <p14:creationId xmlns:p14="http://schemas.microsoft.com/office/powerpoint/2010/main" val="5709846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22944E6-4837-4BE2-8A4E-EF54101AB6DB}"/>
              </a:ext>
            </a:extLst>
          </p:cNvPr>
          <p:cNvSpPr>
            <a:spLocks noGrp="1"/>
          </p:cNvSpPr>
          <p:nvPr>
            <p:ph type="title"/>
          </p:nvPr>
        </p:nvSpPr>
        <p:spPr/>
        <p:txBody>
          <a:bodyPr/>
          <a:lstStyle/>
          <a:p>
            <a:r>
              <a:rPr lang="en-US" dirty="0"/>
              <a:t>CSU Majors</a:t>
            </a:r>
          </a:p>
        </p:txBody>
      </p:sp>
      <p:sp>
        <p:nvSpPr>
          <p:cNvPr id="3" name="Content Placeholder 2">
            <a:extLst>
              <a:ext uri="{FF2B5EF4-FFF2-40B4-BE49-F238E27FC236}">
                <a16:creationId xmlns="" xmlns:a16="http://schemas.microsoft.com/office/drawing/2014/main" id="{D13DE451-6641-4963-B455-70EAED03B7EE}"/>
              </a:ext>
            </a:extLst>
          </p:cNvPr>
          <p:cNvSpPr>
            <a:spLocks noGrp="1"/>
          </p:cNvSpPr>
          <p:nvPr>
            <p:ph idx="1"/>
          </p:nvPr>
        </p:nvSpPr>
        <p:spPr/>
        <p:txBody>
          <a:bodyPr>
            <a:normAutofit/>
          </a:bodyPr>
          <a:lstStyle/>
          <a:p>
            <a:r>
              <a:rPr lang="en-US" sz="2200" dirty="0"/>
              <a:t>African American Studies; Africana Studies; American Indian Studies; American Studies; Arabic Language, Literature and Culture; Asian American Studies; Chicano/Chicana Studies; Ethnic Studies; Gender Studies; Labor and Employment Studies; Labor Studies; Latin American Studies; Liberal Studies w/Option in Interdisciplinary Studies in Culture &amp; Society; Liberal Studies - Border Studies Option; Mexican-American Studies; Modern Jewish Studies; Negotiation, Conflict Resolution and Peacebuilding; Sociology - Concentration in Critical Race Studies; Sociology – Concentration Race, Class, and Gender; Sociology with Inequalities and Diversity Option; Social Science with Emphasis in Islamic and Arabic Studies; Women, Gender, and Sexuality Studies; Women’s Studies.</a:t>
            </a:r>
          </a:p>
        </p:txBody>
      </p:sp>
    </p:spTree>
    <p:extLst>
      <p:ext uri="{BB962C8B-B14F-4D97-AF65-F5344CB8AC3E}">
        <p14:creationId xmlns:p14="http://schemas.microsoft.com/office/powerpoint/2010/main" val="38410077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B5B0206-5E42-4B0A-93E9-25AC66653268}"/>
              </a:ext>
            </a:extLst>
          </p:cNvPr>
          <p:cNvSpPr>
            <a:spLocks noGrp="1"/>
          </p:cNvSpPr>
          <p:nvPr>
            <p:ph type="title"/>
          </p:nvPr>
        </p:nvSpPr>
        <p:spPr/>
        <p:txBody>
          <a:bodyPr>
            <a:normAutofit/>
          </a:bodyPr>
          <a:lstStyle/>
          <a:p>
            <a:r>
              <a:rPr lang="en-US" dirty="0"/>
              <a:t>Social Justice Studies ADTs </a:t>
            </a:r>
            <a:br>
              <a:rPr lang="en-US" dirty="0"/>
            </a:br>
            <a:r>
              <a:rPr lang="en-US" dirty="0"/>
              <a:t>Currently Available &amp; In development</a:t>
            </a:r>
          </a:p>
        </p:txBody>
      </p:sp>
      <p:graphicFrame>
        <p:nvGraphicFramePr>
          <p:cNvPr id="4" name="Content Placeholder 3">
            <a:extLst>
              <a:ext uri="{FF2B5EF4-FFF2-40B4-BE49-F238E27FC236}">
                <a16:creationId xmlns="" xmlns:a16="http://schemas.microsoft.com/office/drawing/2014/main" id="{CF76AFC4-CE76-4566-877E-F999DD64E704}"/>
              </a:ext>
            </a:extLst>
          </p:cNvPr>
          <p:cNvGraphicFramePr>
            <a:graphicFrameLocks noGrp="1"/>
          </p:cNvGraphicFramePr>
          <p:nvPr>
            <p:ph idx="1"/>
            <p:extLst>
              <p:ext uri="{D42A27DB-BD31-4B8C-83A1-F6EECF244321}">
                <p14:modId xmlns:p14="http://schemas.microsoft.com/office/powerpoint/2010/main" val="1285337568"/>
              </p:ext>
            </p:extLst>
          </p:nvPr>
        </p:nvGraphicFramePr>
        <p:xfrm>
          <a:off x="721515" y="1892796"/>
          <a:ext cx="10748970" cy="4747395"/>
        </p:xfrm>
        <a:graphic>
          <a:graphicData uri="http://schemas.openxmlformats.org/drawingml/2006/table">
            <a:tbl>
              <a:tblPr/>
              <a:tblGrid>
                <a:gridCol w="2698544">
                  <a:extLst>
                    <a:ext uri="{9D8B030D-6E8A-4147-A177-3AD203B41FA5}">
                      <a16:colId xmlns="" xmlns:a16="http://schemas.microsoft.com/office/drawing/2014/main" val="2174915996"/>
                    </a:ext>
                  </a:extLst>
                </a:gridCol>
                <a:gridCol w="2052205">
                  <a:extLst>
                    <a:ext uri="{9D8B030D-6E8A-4147-A177-3AD203B41FA5}">
                      <a16:colId xmlns="" xmlns:a16="http://schemas.microsoft.com/office/drawing/2014/main" val="3761787817"/>
                    </a:ext>
                  </a:extLst>
                </a:gridCol>
                <a:gridCol w="5998221">
                  <a:extLst>
                    <a:ext uri="{9D8B030D-6E8A-4147-A177-3AD203B41FA5}">
                      <a16:colId xmlns="" xmlns:a16="http://schemas.microsoft.com/office/drawing/2014/main" val="2186758282"/>
                    </a:ext>
                  </a:extLst>
                </a:gridCol>
              </a:tblGrid>
              <a:tr h="627908">
                <a:tc>
                  <a:txBody>
                    <a:bodyPr/>
                    <a:lstStyle/>
                    <a:p>
                      <a:pPr algn="l"/>
                      <a:r>
                        <a:rPr lang="en-US" sz="1600" b="1" u="none" strike="noStrike" dirty="0">
                          <a:solidFill>
                            <a:srgbClr val="FFFFFF"/>
                          </a:solidFill>
                          <a:effectLst/>
                        </a:rPr>
                        <a:t>Community College</a:t>
                      </a:r>
                      <a:endParaRPr lang="en-US" sz="1600" dirty="0">
                        <a:solidFill>
                          <a:srgbClr val="FFFFFF"/>
                        </a:solidFill>
                        <a:effectLst/>
                      </a:endParaRPr>
                    </a:p>
                  </a:txBody>
                  <a:tcPr marL="5147" marR="5147" marT="5147" marB="5147" anchor="ctr">
                    <a:lnL>
                      <a:noFill/>
                    </a:lnL>
                    <a:lnR>
                      <a:noFill/>
                    </a:lnR>
                    <a:lnT>
                      <a:noFill/>
                    </a:lnT>
                    <a:lnB>
                      <a:noFill/>
                    </a:lnB>
                    <a:solidFill>
                      <a:schemeClr val="accent1">
                        <a:lumMod val="60000"/>
                        <a:lumOff val="40000"/>
                      </a:schemeClr>
                    </a:solidFill>
                  </a:tcPr>
                </a:tc>
                <a:tc>
                  <a:txBody>
                    <a:bodyPr/>
                    <a:lstStyle/>
                    <a:p>
                      <a:pPr algn="l"/>
                      <a:r>
                        <a:rPr lang="en-US" sz="1600" b="1" u="none" strike="noStrike" dirty="0">
                          <a:solidFill>
                            <a:srgbClr val="FFFFFF"/>
                          </a:solidFill>
                          <a:effectLst/>
                        </a:rPr>
                        <a:t>Degree </a:t>
                      </a:r>
                      <a:endParaRPr lang="en-US" sz="1600" dirty="0">
                        <a:solidFill>
                          <a:srgbClr val="FFFFFF"/>
                        </a:solidFill>
                        <a:effectLst/>
                      </a:endParaRPr>
                    </a:p>
                  </a:txBody>
                  <a:tcPr marL="5147" marR="5147" marT="5147" marB="5147" anchor="ctr">
                    <a:lnL>
                      <a:noFill/>
                    </a:lnL>
                    <a:lnR>
                      <a:noFill/>
                    </a:lnR>
                    <a:lnT>
                      <a:noFill/>
                    </a:lnT>
                    <a:lnB>
                      <a:noFill/>
                    </a:lnB>
                    <a:solidFill>
                      <a:schemeClr val="accent1">
                        <a:lumMod val="60000"/>
                        <a:lumOff val="40000"/>
                      </a:schemeClr>
                    </a:solidFill>
                  </a:tcPr>
                </a:tc>
                <a:tc>
                  <a:txBody>
                    <a:bodyPr/>
                    <a:lstStyle/>
                    <a:p>
                      <a:pPr algn="l"/>
                      <a:r>
                        <a:rPr lang="en-US" sz="1600" b="1" dirty="0">
                          <a:solidFill>
                            <a:srgbClr val="FFFFFF"/>
                          </a:solidFill>
                          <a:effectLst/>
                        </a:rPr>
                        <a:t>Type</a:t>
                      </a:r>
                    </a:p>
                  </a:txBody>
                  <a:tcPr marL="5147" marR="5147" marT="5147" marB="5147" anchor="ctr">
                    <a:lnL>
                      <a:noFill/>
                    </a:lnL>
                    <a:lnR>
                      <a:noFill/>
                    </a:lnR>
                    <a:lnT>
                      <a:noFill/>
                    </a:lnT>
                    <a:lnB>
                      <a:noFill/>
                    </a:lnB>
                    <a:solidFill>
                      <a:schemeClr val="accent1">
                        <a:lumMod val="60000"/>
                        <a:lumOff val="40000"/>
                      </a:schemeClr>
                    </a:solidFill>
                  </a:tcPr>
                </a:tc>
                <a:extLst>
                  <a:ext uri="{0D108BD9-81ED-4DB2-BD59-A6C34878D82A}">
                    <a16:rowId xmlns="" xmlns:a16="http://schemas.microsoft.com/office/drawing/2014/main" val="2631884828"/>
                  </a:ext>
                </a:extLst>
              </a:tr>
              <a:tr h="594467">
                <a:tc>
                  <a:txBody>
                    <a:bodyPr/>
                    <a:lstStyle/>
                    <a:p>
                      <a:r>
                        <a:rPr lang="en-US" sz="1600" dirty="0">
                          <a:effectLst/>
                        </a:rPr>
                        <a:t>City College of San Francisco</a:t>
                      </a:r>
                    </a:p>
                  </a:txBody>
                  <a:tcPr marL="8578" marR="8578" marT="8578" marB="8578" anchor="ctr">
                    <a:lnL>
                      <a:noFill/>
                    </a:lnL>
                    <a:lnR>
                      <a:noFill/>
                    </a:lnR>
                    <a:lnT>
                      <a:noFill/>
                    </a:lnT>
                    <a:lnB>
                      <a:noFill/>
                    </a:lnB>
                    <a:solidFill>
                      <a:srgbClr val="CCCCCC"/>
                    </a:solidFill>
                  </a:tcPr>
                </a:tc>
                <a:tc>
                  <a:txBody>
                    <a:bodyPr/>
                    <a:lstStyle/>
                    <a:p>
                      <a:r>
                        <a:rPr lang="en-US" sz="1600">
                          <a:effectLst/>
                        </a:rPr>
                        <a:t>AA-T</a:t>
                      </a:r>
                    </a:p>
                  </a:txBody>
                  <a:tcPr marL="8578" marR="8578" marT="8578" marB="8578" anchor="ctr">
                    <a:lnL>
                      <a:noFill/>
                    </a:lnL>
                    <a:lnR>
                      <a:noFill/>
                    </a:lnR>
                    <a:lnT>
                      <a:noFill/>
                    </a:lnT>
                    <a:lnB>
                      <a:noFill/>
                    </a:lnB>
                    <a:solidFill>
                      <a:srgbClr val="CCCCCC"/>
                    </a:solidFill>
                  </a:tcPr>
                </a:tc>
                <a:tc>
                  <a:txBody>
                    <a:bodyPr/>
                    <a:lstStyle/>
                    <a:p>
                      <a:pPr algn="l"/>
                      <a:r>
                        <a:rPr lang="en-US" sz="1600" dirty="0">
                          <a:effectLst/>
                        </a:rPr>
                        <a:t>4 programs- Ethnic Studies, Latin American Studies, Labor &amp; Community Studies, Women’s Studies (additional planned for future dev.)</a:t>
                      </a:r>
                    </a:p>
                  </a:txBody>
                  <a:tcPr marL="8578" marR="8578" marT="8578" marB="8578" anchor="ctr">
                    <a:lnL>
                      <a:noFill/>
                    </a:lnL>
                    <a:lnR>
                      <a:noFill/>
                    </a:lnR>
                    <a:lnT>
                      <a:noFill/>
                    </a:lnT>
                    <a:lnB>
                      <a:noFill/>
                    </a:lnB>
                    <a:solidFill>
                      <a:srgbClr val="CCCCCC"/>
                    </a:solidFill>
                  </a:tcPr>
                </a:tc>
                <a:extLst>
                  <a:ext uri="{0D108BD9-81ED-4DB2-BD59-A6C34878D82A}">
                    <a16:rowId xmlns="" xmlns:a16="http://schemas.microsoft.com/office/drawing/2014/main" val="1875781383"/>
                  </a:ext>
                </a:extLst>
              </a:tr>
              <a:tr h="511248">
                <a:tc>
                  <a:txBody>
                    <a:bodyPr/>
                    <a:lstStyle/>
                    <a:p>
                      <a:r>
                        <a:rPr lang="en-US" sz="1600">
                          <a:effectLst/>
                        </a:rPr>
                        <a:t>Oxnard College</a:t>
                      </a:r>
                    </a:p>
                  </a:txBody>
                  <a:tcPr marL="8578" marR="8578" marT="8578" marB="8578" anchor="ctr">
                    <a:lnL>
                      <a:noFill/>
                    </a:lnL>
                    <a:lnR>
                      <a:noFill/>
                    </a:lnR>
                    <a:lnT>
                      <a:noFill/>
                    </a:lnT>
                    <a:lnB>
                      <a:noFill/>
                    </a:lnB>
                    <a:solidFill>
                      <a:srgbClr val="C0C0C0"/>
                    </a:solidFill>
                  </a:tcPr>
                </a:tc>
                <a:tc>
                  <a:txBody>
                    <a:bodyPr/>
                    <a:lstStyle/>
                    <a:p>
                      <a:r>
                        <a:rPr lang="en-US" sz="1600">
                          <a:effectLst/>
                        </a:rPr>
                        <a:t>AA-T</a:t>
                      </a:r>
                    </a:p>
                  </a:txBody>
                  <a:tcPr marL="8578" marR="8578" marT="8578" marB="8578" anchor="ctr">
                    <a:lnL>
                      <a:noFill/>
                    </a:lnL>
                    <a:lnR>
                      <a:noFill/>
                    </a:lnR>
                    <a:lnT>
                      <a:noFill/>
                    </a:lnT>
                    <a:lnB>
                      <a:noFill/>
                    </a:lnB>
                    <a:solidFill>
                      <a:srgbClr val="C0C0C0"/>
                    </a:solidFill>
                  </a:tcPr>
                </a:tc>
                <a:tc>
                  <a:txBody>
                    <a:bodyPr/>
                    <a:lstStyle/>
                    <a:p>
                      <a:pPr algn="l"/>
                      <a:r>
                        <a:rPr lang="en-US" sz="1600" dirty="0">
                          <a:effectLst/>
                        </a:rPr>
                        <a:t>1 Program- Social Justice</a:t>
                      </a:r>
                    </a:p>
                  </a:txBody>
                  <a:tcPr marL="8578" marR="8578" marT="8578" marB="8578" anchor="ctr">
                    <a:lnL>
                      <a:noFill/>
                    </a:lnL>
                    <a:lnR>
                      <a:noFill/>
                    </a:lnR>
                    <a:lnT>
                      <a:noFill/>
                    </a:lnT>
                    <a:lnB>
                      <a:noFill/>
                    </a:lnB>
                    <a:solidFill>
                      <a:srgbClr val="C0C0C0"/>
                    </a:solidFill>
                  </a:tcPr>
                </a:tc>
                <a:extLst>
                  <a:ext uri="{0D108BD9-81ED-4DB2-BD59-A6C34878D82A}">
                    <a16:rowId xmlns="" xmlns:a16="http://schemas.microsoft.com/office/drawing/2014/main" val="3252982423"/>
                  </a:ext>
                </a:extLst>
              </a:tr>
              <a:tr h="511248">
                <a:tc>
                  <a:txBody>
                    <a:bodyPr/>
                    <a:lstStyle/>
                    <a:p>
                      <a:r>
                        <a:rPr lang="en-US" sz="1600" dirty="0">
                          <a:effectLst/>
                        </a:rPr>
                        <a:t>Rio Hondo College</a:t>
                      </a:r>
                    </a:p>
                  </a:txBody>
                  <a:tcPr marL="8578" marR="8578" marT="8578" marB="8578" anchor="ctr">
                    <a:lnL>
                      <a:noFill/>
                    </a:lnL>
                    <a:lnR>
                      <a:noFill/>
                    </a:lnR>
                    <a:lnT>
                      <a:noFill/>
                    </a:lnT>
                    <a:lnB>
                      <a:noFill/>
                    </a:lnB>
                    <a:solidFill>
                      <a:srgbClr val="CCCCCC"/>
                    </a:solidFill>
                  </a:tcPr>
                </a:tc>
                <a:tc>
                  <a:txBody>
                    <a:bodyPr/>
                    <a:lstStyle/>
                    <a:p>
                      <a:r>
                        <a:rPr lang="en-US" sz="1600" dirty="0">
                          <a:effectLst/>
                        </a:rPr>
                        <a:t>AA-T</a:t>
                      </a:r>
                    </a:p>
                  </a:txBody>
                  <a:tcPr marL="8578" marR="8578" marT="8578" marB="8578" anchor="ctr">
                    <a:lnL>
                      <a:noFill/>
                    </a:lnL>
                    <a:lnR>
                      <a:noFill/>
                    </a:lnR>
                    <a:lnT>
                      <a:noFill/>
                    </a:lnT>
                    <a:lnB>
                      <a:noFill/>
                    </a:lnB>
                    <a:solidFill>
                      <a:srgbClr val="CCCCCC"/>
                    </a:solidFill>
                  </a:tcPr>
                </a:tc>
                <a:tc>
                  <a:txBody>
                    <a:bodyPr/>
                    <a:lstStyle/>
                    <a:p>
                      <a:pPr algn="l"/>
                      <a:r>
                        <a:rPr lang="en-US" sz="1600" dirty="0">
                          <a:effectLst/>
                        </a:rPr>
                        <a:t>1 Program- Social Justice</a:t>
                      </a:r>
                    </a:p>
                  </a:txBody>
                  <a:tcPr marL="8578" marR="8578" marT="8578" marB="8578" anchor="ctr">
                    <a:lnL>
                      <a:noFill/>
                    </a:lnL>
                    <a:lnR>
                      <a:noFill/>
                    </a:lnR>
                    <a:lnT>
                      <a:noFill/>
                    </a:lnT>
                    <a:lnB>
                      <a:noFill/>
                    </a:lnB>
                    <a:solidFill>
                      <a:srgbClr val="CCCCCC"/>
                    </a:solidFill>
                  </a:tcPr>
                </a:tc>
                <a:extLst>
                  <a:ext uri="{0D108BD9-81ED-4DB2-BD59-A6C34878D82A}">
                    <a16:rowId xmlns="" xmlns:a16="http://schemas.microsoft.com/office/drawing/2014/main" val="433256256"/>
                  </a:ext>
                </a:extLst>
              </a:tr>
              <a:tr h="93381">
                <a:tc>
                  <a:txBody>
                    <a:bodyPr/>
                    <a:lstStyle/>
                    <a:p>
                      <a:r>
                        <a:rPr lang="en-US" sz="1600">
                          <a:effectLst/>
                        </a:rPr>
                        <a:t>West Valley College</a:t>
                      </a:r>
                    </a:p>
                  </a:txBody>
                  <a:tcPr marL="8578" marR="8578" marT="8578" marB="8578" anchor="ctr">
                    <a:lnL>
                      <a:noFill/>
                    </a:lnL>
                    <a:lnR>
                      <a:noFill/>
                    </a:lnR>
                    <a:lnT>
                      <a:noFill/>
                    </a:lnT>
                    <a:lnB>
                      <a:noFill/>
                    </a:lnB>
                    <a:solidFill>
                      <a:srgbClr val="C0C0C0"/>
                    </a:solidFill>
                  </a:tcPr>
                </a:tc>
                <a:tc>
                  <a:txBody>
                    <a:bodyPr/>
                    <a:lstStyle/>
                    <a:p>
                      <a:r>
                        <a:rPr lang="en-US" sz="1600" dirty="0">
                          <a:effectLst/>
                        </a:rPr>
                        <a:t>AA-T</a:t>
                      </a:r>
                    </a:p>
                  </a:txBody>
                  <a:tcPr marL="8578" marR="8578" marT="8578" marB="8578" anchor="ctr">
                    <a:lnL>
                      <a:noFill/>
                    </a:lnL>
                    <a:lnR>
                      <a:noFill/>
                    </a:lnR>
                    <a:lnT>
                      <a:noFill/>
                    </a:lnT>
                    <a:lnB>
                      <a:noFill/>
                    </a:lnB>
                    <a:solidFill>
                      <a:srgbClr val="C0C0C0"/>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US" sz="1600" dirty="0">
                        <a:effectLst/>
                      </a:endParaRPr>
                    </a:p>
                    <a:p>
                      <a:pPr marL="0" marR="0" lvl="0" indent="0" algn="l" defTabSz="457200" rtl="0" eaLnBrk="1" fontAlgn="auto" latinLnBrk="0" hangingPunct="1">
                        <a:lnSpc>
                          <a:spcPct val="100000"/>
                        </a:lnSpc>
                        <a:spcBef>
                          <a:spcPts val="0"/>
                        </a:spcBef>
                        <a:spcAft>
                          <a:spcPts val="0"/>
                        </a:spcAft>
                        <a:buClrTx/>
                        <a:buSzTx/>
                        <a:buFontTx/>
                        <a:buNone/>
                        <a:tabLst/>
                        <a:defRPr/>
                      </a:pPr>
                      <a:r>
                        <a:rPr lang="en-US" sz="1600" dirty="0">
                          <a:effectLst/>
                        </a:rPr>
                        <a:t>1 Program- Social Justice</a:t>
                      </a:r>
                    </a:p>
                    <a:p>
                      <a:pPr algn="l"/>
                      <a:endParaRPr lang="en-US" sz="1600" dirty="0">
                        <a:effectLst/>
                      </a:endParaRPr>
                    </a:p>
                  </a:txBody>
                  <a:tcPr marL="8578" marR="8578" marT="8578" marB="8578" anchor="ctr">
                    <a:lnL>
                      <a:noFill/>
                    </a:lnL>
                    <a:lnR>
                      <a:noFill/>
                    </a:lnR>
                    <a:lnT>
                      <a:noFill/>
                    </a:lnT>
                    <a:lnB>
                      <a:noFill/>
                    </a:lnB>
                    <a:solidFill>
                      <a:srgbClr val="C0C0C0"/>
                    </a:solidFill>
                  </a:tcPr>
                </a:tc>
                <a:extLst>
                  <a:ext uri="{0D108BD9-81ED-4DB2-BD59-A6C34878D82A}">
                    <a16:rowId xmlns="" xmlns:a16="http://schemas.microsoft.com/office/drawing/2014/main" val="4264178266"/>
                  </a:ext>
                </a:extLst>
              </a:tr>
              <a:tr h="584616">
                <a:tc>
                  <a:txBody>
                    <a:bodyPr/>
                    <a:lstStyle/>
                    <a:p>
                      <a:r>
                        <a:rPr lang="en-US" sz="1600">
                          <a:effectLst/>
                        </a:rPr>
                        <a:t>Woodland Community College</a:t>
                      </a:r>
                    </a:p>
                  </a:txBody>
                  <a:tcPr marL="8578" marR="8578" marT="8578" marB="8578" anchor="ctr">
                    <a:lnL>
                      <a:noFill/>
                    </a:lnL>
                    <a:lnR>
                      <a:noFill/>
                    </a:lnR>
                    <a:lnT>
                      <a:noFill/>
                    </a:lnT>
                    <a:lnB>
                      <a:noFill/>
                    </a:lnB>
                    <a:solidFill>
                      <a:srgbClr val="CCCCCC"/>
                    </a:solidFill>
                  </a:tcPr>
                </a:tc>
                <a:tc>
                  <a:txBody>
                    <a:bodyPr/>
                    <a:lstStyle/>
                    <a:p>
                      <a:r>
                        <a:rPr lang="en-US" sz="1600" dirty="0">
                          <a:effectLst/>
                        </a:rPr>
                        <a:t>AA-T</a:t>
                      </a:r>
                    </a:p>
                  </a:txBody>
                  <a:tcPr marL="8578" marR="8578" marT="8578" marB="8578" anchor="ctr">
                    <a:lnL>
                      <a:noFill/>
                    </a:lnL>
                    <a:lnR>
                      <a:noFill/>
                    </a:lnR>
                    <a:lnT>
                      <a:noFill/>
                    </a:lnT>
                    <a:lnB>
                      <a:noFill/>
                    </a:lnB>
                    <a:solidFill>
                      <a:srgbClr val="CCCCCC"/>
                    </a:solidFill>
                  </a:tcPr>
                </a:tc>
                <a:tc>
                  <a:txBody>
                    <a:bodyPr/>
                    <a:lstStyle/>
                    <a:p>
                      <a:pPr algn="l"/>
                      <a:r>
                        <a:rPr lang="en-US" sz="1600" dirty="0">
                          <a:effectLst/>
                        </a:rPr>
                        <a:t>1 Program- Social Justice</a:t>
                      </a:r>
                    </a:p>
                  </a:txBody>
                  <a:tcPr marL="8578" marR="8578" marT="8578" marB="8578" anchor="ctr">
                    <a:lnL>
                      <a:noFill/>
                    </a:lnL>
                    <a:lnR>
                      <a:noFill/>
                    </a:lnR>
                    <a:lnT>
                      <a:noFill/>
                    </a:lnT>
                    <a:lnB>
                      <a:noFill/>
                    </a:lnB>
                    <a:solidFill>
                      <a:srgbClr val="CCCCCC"/>
                    </a:solidFill>
                  </a:tcPr>
                </a:tc>
                <a:extLst>
                  <a:ext uri="{0D108BD9-81ED-4DB2-BD59-A6C34878D82A}">
                    <a16:rowId xmlns="" xmlns:a16="http://schemas.microsoft.com/office/drawing/2014/main" val="3371994909"/>
                  </a:ext>
                </a:extLst>
              </a:tr>
              <a:tr h="584616">
                <a:tc>
                  <a:txBody>
                    <a:bodyPr/>
                    <a:lstStyle/>
                    <a:p>
                      <a:r>
                        <a:rPr lang="en-US" sz="1600" dirty="0">
                          <a:effectLst/>
                        </a:rPr>
                        <a:t>Los </a:t>
                      </a:r>
                      <a:r>
                        <a:rPr lang="en-US" sz="1600" dirty="0" err="1">
                          <a:effectLst/>
                        </a:rPr>
                        <a:t>Medanos</a:t>
                      </a:r>
                      <a:r>
                        <a:rPr lang="en-US" sz="1600" dirty="0">
                          <a:effectLst/>
                        </a:rPr>
                        <a:t> College</a:t>
                      </a:r>
                    </a:p>
                  </a:txBody>
                  <a:tcPr marL="8578" marR="8578" marT="8578" marB="8578" anchor="ctr">
                    <a:lnL>
                      <a:noFill/>
                    </a:lnL>
                    <a:lnR>
                      <a:noFill/>
                    </a:lnR>
                    <a:lnT>
                      <a:noFill/>
                    </a:lnT>
                    <a:lnB>
                      <a:noFill/>
                    </a:lnB>
                    <a:solidFill>
                      <a:schemeClr val="bg1">
                        <a:lumMod val="75000"/>
                      </a:schemeClr>
                    </a:solidFill>
                  </a:tcPr>
                </a:tc>
                <a:tc>
                  <a:txBody>
                    <a:bodyPr/>
                    <a:lstStyle/>
                    <a:p>
                      <a:r>
                        <a:rPr lang="en-US" sz="1600" dirty="0">
                          <a:effectLst/>
                        </a:rPr>
                        <a:t>AA-T in development</a:t>
                      </a:r>
                    </a:p>
                  </a:txBody>
                  <a:tcPr marL="8578" marR="8578" marT="8578" marB="8578" anchor="ctr">
                    <a:lnL>
                      <a:noFill/>
                    </a:lnL>
                    <a:lnR>
                      <a:noFill/>
                    </a:lnR>
                    <a:lnT>
                      <a:noFill/>
                    </a:lnT>
                    <a:lnB>
                      <a:noFill/>
                    </a:lnB>
                    <a:solidFill>
                      <a:schemeClr val="bg1">
                        <a:lumMod val="75000"/>
                      </a:schemeClr>
                    </a:solidFill>
                  </a:tcPr>
                </a:tc>
                <a:tc>
                  <a:txBody>
                    <a:bodyPr/>
                    <a:lstStyle/>
                    <a:p>
                      <a:pPr algn="l"/>
                      <a:r>
                        <a:rPr lang="en-US" sz="1600" dirty="0">
                          <a:effectLst/>
                        </a:rPr>
                        <a:t>1 Program- African American Studies</a:t>
                      </a:r>
                    </a:p>
                  </a:txBody>
                  <a:tcPr marL="8578" marR="8578" marT="8578" marB="8578" anchor="ctr">
                    <a:lnL>
                      <a:noFill/>
                    </a:lnL>
                    <a:lnR>
                      <a:noFill/>
                    </a:lnR>
                    <a:lnT>
                      <a:noFill/>
                    </a:lnT>
                    <a:lnB>
                      <a:noFill/>
                    </a:lnB>
                    <a:solidFill>
                      <a:schemeClr val="bg1">
                        <a:lumMod val="75000"/>
                      </a:schemeClr>
                    </a:solidFill>
                  </a:tcPr>
                </a:tc>
                <a:extLst>
                  <a:ext uri="{0D108BD9-81ED-4DB2-BD59-A6C34878D82A}">
                    <a16:rowId xmlns="" xmlns:a16="http://schemas.microsoft.com/office/drawing/2014/main" val="1165545277"/>
                  </a:ext>
                </a:extLst>
              </a:tr>
              <a:tr h="584616">
                <a:tc>
                  <a:txBody>
                    <a:bodyPr/>
                    <a:lstStyle/>
                    <a:p>
                      <a:r>
                        <a:rPr lang="en-US" sz="1600" dirty="0">
                          <a:effectLst/>
                        </a:rPr>
                        <a:t>Foothill College</a:t>
                      </a:r>
                    </a:p>
                  </a:txBody>
                  <a:tcPr marL="8578" marR="8578" marT="8578" marB="8578" anchor="ctr">
                    <a:lnL>
                      <a:noFill/>
                    </a:lnL>
                    <a:lnR>
                      <a:noFill/>
                    </a:lnR>
                    <a:lnT>
                      <a:noFill/>
                    </a:lnT>
                    <a:lnB>
                      <a:noFill/>
                    </a:lnB>
                    <a:solidFill>
                      <a:srgbClr val="CCCCCC"/>
                    </a:solidFill>
                  </a:tcPr>
                </a:tc>
                <a:tc>
                  <a:txBody>
                    <a:bodyPr/>
                    <a:lstStyle/>
                    <a:p>
                      <a:r>
                        <a:rPr lang="en-US" sz="1600" dirty="0">
                          <a:effectLst/>
                        </a:rPr>
                        <a:t>AA-T in development</a:t>
                      </a:r>
                    </a:p>
                  </a:txBody>
                  <a:tcPr marL="8578" marR="8578" marT="8578" marB="8578" anchor="ctr">
                    <a:lnL>
                      <a:noFill/>
                    </a:lnL>
                    <a:lnR>
                      <a:noFill/>
                    </a:lnR>
                    <a:lnT>
                      <a:noFill/>
                    </a:lnT>
                    <a:lnB>
                      <a:noFill/>
                    </a:lnB>
                    <a:solidFill>
                      <a:srgbClr val="CCCCCC"/>
                    </a:solidFill>
                  </a:tcPr>
                </a:tc>
                <a:tc>
                  <a:txBody>
                    <a:bodyPr/>
                    <a:lstStyle/>
                    <a:p>
                      <a:pPr algn="l"/>
                      <a:r>
                        <a:rPr lang="en-US" sz="1600" dirty="0">
                          <a:effectLst/>
                        </a:rPr>
                        <a:t>3 Programs- Social Justice, Ethnic Studies, Women &amp; Gender Studies</a:t>
                      </a:r>
                    </a:p>
                  </a:txBody>
                  <a:tcPr marL="8578" marR="8578" marT="8578" marB="8578" anchor="ctr">
                    <a:lnL>
                      <a:noFill/>
                    </a:lnL>
                    <a:lnR>
                      <a:noFill/>
                    </a:lnR>
                    <a:lnT>
                      <a:noFill/>
                    </a:lnT>
                    <a:lnB>
                      <a:noFill/>
                    </a:lnB>
                    <a:solidFill>
                      <a:srgbClr val="CCCCCC"/>
                    </a:solidFill>
                  </a:tcPr>
                </a:tc>
                <a:extLst>
                  <a:ext uri="{0D108BD9-81ED-4DB2-BD59-A6C34878D82A}">
                    <a16:rowId xmlns="" xmlns:a16="http://schemas.microsoft.com/office/drawing/2014/main" val="3508891391"/>
                  </a:ext>
                </a:extLst>
              </a:tr>
            </a:tbl>
          </a:graphicData>
        </a:graphic>
      </p:graphicFrame>
    </p:spTree>
    <p:extLst>
      <p:ext uri="{BB962C8B-B14F-4D97-AF65-F5344CB8AC3E}">
        <p14:creationId xmlns:p14="http://schemas.microsoft.com/office/powerpoint/2010/main" val="18320490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
            </a:r>
            <a:br>
              <a:rPr lang="en-US" dirty="0" smtClean="0"/>
            </a:br>
            <a:r>
              <a:rPr lang="en-US" dirty="0" smtClean="0"/>
              <a:t>Where to now?</a:t>
            </a:r>
            <a:endParaRPr lang="en-US" dirty="0"/>
          </a:p>
        </p:txBody>
      </p:sp>
      <p:sp>
        <p:nvSpPr>
          <p:cNvPr id="3" name="Subtitle 2"/>
          <p:cNvSpPr>
            <a:spLocks noGrp="1"/>
          </p:cNvSpPr>
          <p:nvPr>
            <p:ph type="subTitle" idx="1"/>
          </p:nvPr>
        </p:nvSpPr>
        <p:spPr/>
        <p:txBody>
          <a:bodyPr/>
          <a:lstStyle/>
          <a:p>
            <a:r>
              <a:rPr lang="en-US" dirty="0"/>
              <a:t>Creating a Culture of Social Justice</a:t>
            </a:r>
          </a:p>
        </p:txBody>
      </p:sp>
      <p:sp>
        <p:nvSpPr>
          <p:cNvPr id="4" name="TextBox 3">
            <a:extLst>
              <a:ext uri="{FF2B5EF4-FFF2-40B4-BE49-F238E27FC236}">
                <a16:creationId xmlns="" xmlns:a16="http://schemas.microsoft.com/office/drawing/2014/main" id="{DB7C3EA6-91C6-433A-9CB8-314E5803529F}"/>
              </a:ext>
            </a:extLst>
          </p:cNvPr>
          <p:cNvSpPr txBox="1"/>
          <p:nvPr/>
        </p:nvSpPr>
        <p:spPr>
          <a:xfrm>
            <a:off x="3914100" y="5427752"/>
            <a:ext cx="7096022" cy="923330"/>
          </a:xfrm>
          <a:prstGeom prst="rect">
            <a:avLst/>
          </a:prstGeom>
          <a:noFill/>
        </p:spPr>
        <p:txBody>
          <a:bodyPr wrap="square" rtlCol="0">
            <a:spAutoFit/>
          </a:bodyPr>
          <a:lstStyle/>
          <a:p>
            <a:pPr algn="r"/>
            <a:r>
              <a:rPr lang="en-US" dirty="0" smtClean="0">
                <a:solidFill>
                  <a:schemeClr val="bg1"/>
                </a:solidFill>
              </a:rPr>
              <a:t>Dolores Davison, EDAC Chair and ASCCC Secretary </a:t>
            </a:r>
            <a:endParaRPr lang="en-US" dirty="0">
              <a:solidFill>
                <a:schemeClr val="bg1"/>
              </a:solidFill>
            </a:endParaRPr>
          </a:p>
          <a:p>
            <a:pPr algn="r"/>
            <a:r>
              <a:rPr lang="en-US" dirty="0" smtClean="0">
                <a:solidFill>
                  <a:schemeClr val="bg1"/>
                </a:solidFill>
              </a:rPr>
              <a:t>Fabiola Torres, Glendale College </a:t>
            </a:r>
          </a:p>
          <a:p>
            <a:pPr algn="r"/>
            <a:endParaRPr lang="en-US" dirty="0" smtClean="0">
              <a:solidFill>
                <a:schemeClr val="bg1"/>
              </a:solidFill>
            </a:endParaRPr>
          </a:p>
        </p:txBody>
      </p:sp>
    </p:spTree>
    <p:extLst>
      <p:ext uri="{BB962C8B-B14F-4D97-AF65-F5344CB8AC3E}">
        <p14:creationId xmlns:p14="http://schemas.microsoft.com/office/powerpoint/2010/main" val="40835684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Social justice and the campus community </a:t>
            </a:r>
            <a:br>
              <a:rPr lang="en-US" dirty="0" smtClean="0"/>
            </a:br>
            <a:r>
              <a:rPr lang="en-US" dirty="0" smtClean="0"/>
              <a:t>reactive versus proactive</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Proactive reforms in curriculum, including BSI Transformation Grant, Accelerated Composition and Co-</a:t>
            </a:r>
            <a:r>
              <a:rPr lang="en-US" dirty="0" err="1" smtClean="0"/>
              <a:t>Req</a:t>
            </a:r>
            <a:endParaRPr lang="en-US" dirty="0" smtClean="0"/>
          </a:p>
          <a:p>
            <a:r>
              <a:rPr lang="en-US" dirty="0" smtClean="0"/>
              <a:t>Those reforms aside, significant actions in social justice at SCC could be qualified as primarily reactive. Some examples for SCC Academic Senate include:</a:t>
            </a:r>
          </a:p>
          <a:p>
            <a:pPr lvl="1"/>
            <a:r>
              <a:rPr lang="en-US" dirty="0"/>
              <a:t>Resolution 10.19.15: RESOLUTION TO ENCOURAGE FACULTY INTEREST AND INVOLVEMENT IN SUPPORT OF A PARTNERSHIP BETWEEN THE DEPARTMENT OF CORRECTIONS and REHABILITATION and SOLANO COMMUNITY COLLEGE </a:t>
            </a:r>
            <a:r>
              <a:rPr lang="en-US" dirty="0" smtClean="0"/>
              <a:t>DISTRICT</a:t>
            </a:r>
          </a:p>
          <a:p>
            <a:pPr lvl="1"/>
            <a:r>
              <a:rPr lang="en-US" dirty="0" smtClean="0"/>
              <a:t>Letter </a:t>
            </a:r>
            <a:r>
              <a:rPr lang="en-US" dirty="0"/>
              <a:t>re: Fiscal Literacy: “We must recognize that the mission of the community college is one of social justice wherein we affect change in our community for its own sake, not at the expense or further disenfranchisement of the community we are here to support. To achieve repayment while serving our community would benefit directly our bottom line as well as contribute to the achievement and sustainability of FTES targets.”</a:t>
            </a:r>
          </a:p>
          <a:p>
            <a:pPr lvl="1"/>
            <a:r>
              <a:rPr lang="en-US" dirty="0" smtClean="0"/>
              <a:t>Resolution 12.12.16: Endorse </a:t>
            </a:r>
            <a:r>
              <a:rPr lang="en-US" dirty="0"/>
              <a:t>Local Actions by the Solano Community College Academic Senate and the Solano Community College District [SCCD] Board of Trustees in Defense of Equity for All Students, Faculty and Staff, including the Designation of SCCD as a “Sanctuary </a:t>
            </a:r>
            <a:r>
              <a:rPr lang="en-US" dirty="0" smtClean="0"/>
              <a:t>Campus”</a:t>
            </a:r>
          </a:p>
          <a:p>
            <a:pPr lvl="1"/>
            <a:r>
              <a:rPr lang="en-US" dirty="0" smtClean="0"/>
              <a:t>RESOLUTION </a:t>
            </a:r>
            <a:r>
              <a:rPr lang="en-US" dirty="0"/>
              <a:t>9.11.2017-2: Resolution to Reaffirm Resolution 12.12.2016 and Condemnation of the September 5, 2017 Executive Order to end the “Deferred Action for Childhood Arrivals [DACA]” Program</a:t>
            </a:r>
          </a:p>
          <a:p>
            <a:r>
              <a:rPr lang="en-US" dirty="0" smtClean="0"/>
              <a:t>Reactive Reform cannot be sufficient; so, how to be proactive?</a:t>
            </a:r>
            <a:endParaRPr lang="en-US" dirty="0"/>
          </a:p>
        </p:txBody>
      </p:sp>
    </p:spTree>
    <p:extLst>
      <p:ext uri="{BB962C8B-B14F-4D97-AF65-F5344CB8AC3E}">
        <p14:creationId xmlns:p14="http://schemas.microsoft.com/office/powerpoint/2010/main" val="37459057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Campus culture and social justice</a:t>
            </a:r>
            <a:endParaRPr lang="en-US" dirty="0"/>
          </a:p>
        </p:txBody>
      </p:sp>
      <p:sp>
        <p:nvSpPr>
          <p:cNvPr id="3" name="Content Placeholder 2"/>
          <p:cNvSpPr>
            <a:spLocks noGrp="1"/>
          </p:cNvSpPr>
          <p:nvPr>
            <p:ph idx="1"/>
          </p:nvPr>
        </p:nvSpPr>
        <p:spPr/>
        <p:txBody>
          <a:bodyPr/>
          <a:lstStyle/>
          <a:p>
            <a:pPr marL="0" indent="0">
              <a:buNone/>
            </a:pPr>
            <a:r>
              <a:rPr lang="en-US" dirty="0" smtClean="0"/>
              <a:t>First things first, understanding Social Justice: how best to educate our campus community (faculty, staff and administrators) in social justice?</a:t>
            </a:r>
          </a:p>
          <a:p>
            <a:pPr lvl="1"/>
            <a:r>
              <a:rPr lang="en-US" dirty="0" smtClean="0"/>
              <a:t>What is it? How might/should we define it?</a:t>
            </a:r>
          </a:p>
          <a:p>
            <a:pPr lvl="1"/>
            <a:r>
              <a:rPr lang="en-US" dirty="0" smtClean="0"/>
              <a:t>How might a social justice consciousness impact daily operations at a college?</a:t>
            </a:r>
          </a:p>
          <a:p>
            <a:pPr lvl="1"/>
            <a:r>
              <a:rPr lang="en-US" dirty="0" smtClean="0"/>
              <a:t>How might social justice be infused into our curriculum (all of our curriculum)?</a:t>
            </a:r>
          </a:p>
          <a:p>
            <a:pPr lvl="2"/>
            <a:r>
              <a:rPr lang="en-US" dirty="0" smtClean="0"/>
              <a:t>Course?</a:t>
            </a:r>
          </a:p>
          <a:p>
            <a:pPr lvl="2"/>
            <a:r>
              <a:rPr lang="en-US" dirty="0" smtClean="0"/>
              <a:t>Programs?</a:t>
            </a:r>
          </a:p>
          <a:p>
            <a:pPr lvl="2"/>
            <a:r>
              <a:rPr lang="en-US" dirty="0" smtClean="0"/>
              <a:t>General Education?</a:t>
            </a:r>
          </a:p>
          <a:p>
            <a:pPr lvl="1"/>
            <a:r>
              <a:rPr lang="en-US" dirty="0" smtClean="0"/>
              <a:t>Professional Development opportunities</a:t>
            </a:r>
            <a:endParaRPr lang="en-US" dirty="0"/>
          </a:p>
        </p:txBody>
      </p:sp>
    </p:spTree>
    <p:extLst>
      <p:ext uri="{BB962C8B-B14F-4D97-AF65-F5344CB8AC3E}">
        <p14:creationId xmlns:p14="http://schemas.microsoft.com/office/powerpoint/2010/main" val="40162822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Identifying core dilemmas:</a:t>
            </a:r>
            <a:br>
              <a:rPr lang="en-US" dirty="0" smtClean="0"/>
            </a:br>
            <a:r>
              <a:rPr lang="en-US" dirty="0" smtClean="0"/>
              <a:t>Social justice and the disenfranchised student</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In the past several years, state-wide conversations have turned to the “disenfranchised student.” Yet, the definition is elusive as the factors may vary greatly.</a:t>
            </a:r>
          </a:p>
          <a:p>
            <a:pPr lvl="1"/>
            <a:r>
              <a:rPr lang="en-US" dirty="0" smtClean="0"/>
              <a:t>The disenfranchised student might be defined as a student who is denied access to education for reasons outside of the direct control of the college community, </a:t>
            </a:r>
            <a:r>
              <a:rPr lang="en-US" dirty="0" err="1" smtClean="0"/>
              <a:t>eg</a:t>
            </a:r>
            <a:r>
              <a:rPr lang="en-US" dirty="0" smtClean="0"/>
              <a:t>. homelessness, food insecurity, financial literacy, mental illness, abuse, parole, exposure to drug abuse. </a:t>
            </a:r>
          </a:p>
          <a:p>
            <a:pPr lvl="1"/>
            <a:r>
              <a:rPr lang="en-US" dirty="0" smtClean="0"/>
              <a:t>Other factors we care to identify?</a:t>
            </a:r>
          </a:p>
          <a:p>
            <a:r>
              <a:rPr lang="en-US" dirty="0" smtClean="0"/>
              <a:t>What resources can/should a college provide its community? Where and how are these resources reasonable? Practical?</a:t>
            </a:r>
          </a:p>
          <a:p>
            <a:pPr lvl="1"/>
            <a:r>
              <a:rPr lang="en-US" dirty="0" smtClean="0"/>
              <a:t>Ideas to consider: </a:t>
            </a:r>
          </a:p>
          <a:p>
            <a:pPr lvl="2"/>
            <a:r>
              <a:rPr lang="en-US" dirty="0" smtClean="0"/>
              <a:t>child care,</a:t>
            </a:r>
          </a:p>
          <a:p>
            <a:pPr lvl="2"/>
            <a:r>
              <a:rPr lang="en-US" dirty="0" smtClean="0"/>
              <a:t>mental health support, </a:t>
            </a:r>
          </a:p>
          <a:p>
            <a:pPr lvl="2"/>
            <a:r>
              <a:rPr lang="en-US" dirty="0" smtClean="0"/>
              <a:t>food banks, </a:t>
            </a:r>
          </a:p>
          <a:p>
            <a:pPr lvl="2"/>
            <a:r>
              <a:rPr lang="en-US" dirty="0" smtClean="0"/>
              <a:t>Shelters,</a:t>
            </a:r>
          </a:p>
          <a:p>
            <a:pPr lvl="2"/>
            <a:r>
              <a:rPr lang="en-US" dirty="0" smtClean="0"/>
              <a:t>connections to other city or county resources, </a:t>
            </a:r>
          </a:p>
          <a:p>
            <a:pPr lvl="2"/>
            <a:r>
              <a:rPr lang="en-US" dirty="0" smtClean="0"/>
              <a:t>other?</a:t>
            </a:r>
          </a:p>
          <a:p>
            <a:pPr lvl="1"/>
            <a:r>
              <a:rPr lang="en-US" dirty="0" smtClean="0"/>
              <a:t>Some campuses in the state have identified an ombudsperson charged with creating and maintaining resources</a:t>
            </a:r>
          </a:p>
        </p:txBody>
      </p:sp>
    </p:spTree>
    <p:extLst>
      <p:ext uri="{BB962C8B-B14F-4D97-AF65-F5344CB8AC3E}">
        <p14:creationId xmlns:p14="http://schemas.microsoft.com/office/powerpoint/2010/main" val="34480138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Social Justice and the institution</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How might we further institutionalize </a:t>
            </a:r>
            <a:r>
              <a:rPr lang="en-US" dirty="0"/>
              <a:t>social </a:t>
            </a:r>
            <a:r>
              <a:rPr lang="en-US" dirty="0" smtClean="0"/>
              <a:t>justice into the campus community?</a:t>
            </a:r>
          </a:p>
          <a:p>
            <a:pPr lvl="1"/>
            <a:r>
              <a:rPr lang="en-US" dirty="0" smtClean="0"/>
              <a:t>Programs for our incarcerated students</a:t>
            </a:r>
          </a:p>
          <a:p>
            <a:pPr lvl="1"/>
            <a:r>
              <a:rPr lang="en-US" dirty="0" smtClean="0"/>
              <a:t>LGBTQ+ </a:t>
            </a:r>
          </a:p>
          <a:p>
            <a:pPr lvl="2"/>
            <a:r>
              <a:rPr lang="en-US" dirty="0" smtClean="0"/>
              <a:t>Centers</a:t>
            </a:r>
          </a:p>
          <a:p>
            <a:pPr lvl="2"/>
            <a:r>
              <a:rPr lang="en-US" dirty="0" smtClean="0"/>
              <a:t>Support</a:t>
            </a:r>
          </a:p>
          <a:p>
            <a:pPr lvl="2"/>
            <a:r>
              <a:rPr lang="en-US" dirty="0" smtClean="0"/>
              <a:t>Safe Space Trainings</a:t>
            </a:r>
          </a:p>
          <a:p>
            <a:pPr lvl="1"/>
            <a:r>
              <a:rPr lang="en-US" dirty="0" smtClean="0"/>
              <a:t>Financial Literacy </a:t>
            </a:r>
          </a:p>
          <a:p>
            <a:r>
              <a:rPr lang="en-US" dirty="0" smtClean="0"/>
              <a:t>How do we engage these conversations?</a:t>
            </a:r>
          </a:p>
          <a:p>
            <a:pPr lvl="1"/>
            <a:r>
              <a:rPr lang="en-US" dirty="0" smtClean="0"/>
              <a:t>Requires support of the whole community</a:t>
            </a:r>
          </a:p>
          <a:p>
            <a:pPr lvl="1"/>
            <a:r>
              <a:rPr lang="en-US" dirty="0" smtClean="0"/>
              <a:t>Requires financial commitments</a:t>
            </a:r>
          </a:p>
          <a:p>
            <a:r>
              <a:rPr lang="en-US" dirty="0" smtClean="0"/>
              <a:t>Other factors we want to identify?</a:t>
            </a:r>
          </a:p>
          <a:p>
            <a:endParaRPr lang="en-US" dirty="0"/>
          </a:p>
        </p:txBody>
      </p:sp>
    </p:spTree>
    <p:extLst>
      <p:ext uri="{BB962C8B-B14F-4D97-AF65-F5344CB8AC3E}">
        <p14:creationId xmlns:p14="http://schemas.microsoft.com/office/powerpoint/2010/main" val="743242455"/>
      </p:ext>
    </p:extLst>
  </p:cSld>
  <p:clrMapOvr>
    <a:masterClrMapping/>
  </p:clrMapOvr>
</p:sld>
</file>

<file path=ppt/theme/theme1.xml><?xml version="1.0" encoding="utf-8"?>
<a:theme xmlns:a="http://schemas.openxmlformats.org/drawingml/2006/main" name="Dividend">
  <a:themeElements>
    <a:clrScheme name="Dividend">
      <a:dk1>
        <a:sysClr val="windowText" lastClr="000000"/>
      </a:dk1>
      <a:lt1>
        <a:sysClr val="window" lastClr="FFFFFF"/>
      </a:lt1>
      <a:dk2>
        <a:srgbClr val="3D3D3D"/>
      </a:dk2>
      <a:lt2>
        <a:srgbClr val="EBEBEB"/>
      </a:lt2>
      <a:accent1>
        <a:srgbClr val="366658"/>
      </a:accent1>
      <a:accent2>
        <a:srgbClr val="8CB64A"/>
      </a:accent2>
      <a:accent3>
        <a:srgbClr val="88D5A9"/>
      </a:accent3>
      <a:accent4>
        <a:srgbClr val="969FA7"/>
      </a:accent4>
      <a:accent5>
        <a:srgbClr val="E8A844"/>
      </a:accent5>
      <a:accent6>
        <a:srgbClr val="A1561F"/>
      </a:accent6>
      <a:hlink>
        <a:srgbClr val="828282"/>
      </a:hlink>
      <a:folHlink>
        <a:srgbClr val="A5A5A5"/>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4BEC0EAF-CF86-4D49-B83B-56CC62D3CFF1}"/>
    </a:ext>
  </a:extLst>
</a:theme>
</file>

<file path=docProps/app.xml><?xml version="1.0" encoding="utf-8"?>
<Properties xmlns="http://schemas.openxmlformats.org/officeDocument/2006/extended-properties" xmlns:vt="http://schemas.openxmlformats.org/officeDocument/2006/docPropsVTypes">
  <Template>TM03457464[[fn=Dividend]]</Template>
  <TotalTime>17389</TotalTime>
  <Words>943</Words>
  <Application>Microsoft Macintosh PowerPoint</Application>
  <PresentationFormat>Widescreen</PresentationFormat>
  <Paragraphs>96</Paragraphs>
  <Slides>10</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10</vt:i4>
      </vt:variant>
    </vt:vector>
  </HeadingPairs>
  <TitlesOfParts>
    <vt:vector size="13" baseType="lpstr">
      <vt:lpstr>Gill Sans MT</vt:lpstr>
      <vt:lpstr>Wingdings 2</vt:lpstr>
      <vt:lpstr>Dividend</vt:lpstr>
      <vt:lpstr>Social Justice Studies</vt:lpstr>
      <vt:lpstr>Social Justice Studies</vt:lpstr>
      <vt:lpstr>CSU Majors</vt:lpstr>
      <vt:lpstr>Social Justice Studies ADTs  Currently Available &amp; In development</vt:lpstr>
      <vt:lpstr> Where to now?</vt:lpstr>
      <vt:lpstr>Social justice and the campus community  reactive versus proactive</vt:lpstr>
      <vt:lpstr>Campus culture and social justice</vt:lpstr>
      <vt:lpstr>Identifying core dilemmas: Social justice and the disenfranchised student</vt:lpstr>
      <vt:lpstr>Social Justice and the institution</vt:lpstr>
      <vt:lpstr>Looking ahead: creating a culture of social justice ideas and planning</vt:lpstr>
    </vt:vector>
  </TitlesOfParts>
  <LinksUpToDate>false</LinksUpToDate>
  <SharedDoc>false</SharedDoc>
  <HyperlinksChanged>false</HyperlinksChanged>
  <AppVersion>15.0038</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Social Justice Studies at Scc</dc:title>
  <dc:creator>Maria Isip-Bautista</dc:creator>
  <cp:lastModifiedBy>Dolores Davison</cp:lastModifiedBy>
  <cp:revision>33</cp:revision>
  <dcterms:created xsi:type="dcterms:W3CDTF">2017-09-24T18:11:18Z</dcterms:created>
  <dcterms:modified xsi:type="dcterms:W3CDTF">2017-11-07T17:06:53Z</dcterms:modified>
</cp:coreProperties>
</file>