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23843" y="1196325"/>
            <a:ext cx="8957114" cy="7360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tudents lack of trust in large social institutions, declining interest in politics, and decreasing civic skills.  But they have a sense of justice. So……"/>
          <p:cNvSpPr txBox="1"/>
          <p:nvPr>
            <p:ph type="ctrTitle"/>
          </p:nvPr>
        </p:nvSpPr>
        <p:spPr>
          <a:xfrm>
            <a:off x="685009" y="514342"/>
            <a:ext cx="11634783" cy="7933298"/>
          </a:xfrm>
          <a:prstGeom prst="rect">
            <a:avLst/>
          </a:prstGeom>
        </p:spPr>
        <p:txBody>
          <a:bodyPr/>
          <a:lstStyle/>
          <a:p>
            <a:pPr algn="l" defTabSz="251206">
              <a:defRPr sz="3440"/>
            </a:pPr>
            <a:r>
              <a:t>Students lack of trust in large social institutions, declining interest in politics, and decreasing civic skills.  But they have a sense of justice. So…</a:t>
            </a:r>
          </a:p>
          <a:p>
            <a:pPr algn="l" defTabSz="251206">
              <a:defRPr sz="3440"/>
            </a:pPr>
          </a:p>
          <a:p>
            <a:pPr algn="l" defTabSz="251206">
              <a:defRPr sz="3440"/>
            </a:pPr>
            <a:r>
              <a:t>“ Education has more value in addition to training students for a profession. A student should leave the university with the understanding that they can use the knowledge and skills of their degree for a career and for the public good. Those things are not mutually exclusive.” - Michael Willard, Office of Service Learning, CSLA</a:t>
            </a:r>
          </a:p>
          <a:p>
            <a:pPr algn="l" defTabSz="251206">
              <a:defRPr sz="3440"/>
            </a:pPr>
          </a:p>
          <a:p>
            <a:pPr algn="l" defTabSz="251206">
              <a:defRPr sz="3440"/>
            </a:pPr>
            <a:r>
              <a:t>“Education finally isn’t about doing homework -- it’s about actively desiring to use your personal knowledge to accomplish something in the world,” Richard Brodhead, President Duke University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repping for…"/>
          <p:cNvSpPr txBox="1"/>
          <p:nvPr>
            <p:ph type="title"/>
          </p:nvPr>
        </p:nvSpPr>
        <p:spPr>
          <a:xfrm>
            <a:off x="1312494" y="105203"/>
            <a:ext cx="11099801" cy="2159001"/>
          </a:xfrm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Prepping for </a:t>
            </a:r>
          </a:p>
          <a:p>
            <a:pPr defTabSz="490727">
              <a:defRPr sz="6719"/>
            </a:pPr>
            <a:r>
              <a:t>Civic Engagement</a:t>
            </a:r>
          </a:p>
        </p:txBody>
      </p:sp>
      <p:sp>
        <p:nvSpPr>
          <p:cNvPr id="124" name="Create spaces of dialogue for students to explore their individual identities and the impact of power and privilege in relation to service and social justice.…"/>
          <p:cNvSpPr txBox="1"/>
          <p:nvPr>
            <p:ph type="body" idx="1"/>
          </p:nvPr>
        </p:nvSpPr>
        <p:spPr>
          <a:xfrm>
            <a:off x="123045" y="1879600"/>
            <a:ext cx="12758710" cy="6286500"/>
          </a:xfrm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3348"/>
            </a:pPr>
          </a:p>
          <a:p>
            <a:pPr lvl="1" marL="826769" indent="-413384" defTabSz="543305">
              <a:spcBef>
                <a:spcPts val="3900"/>
              </a:spcBef>
              <a:defRPr sz="3348"/>
            </a:pPr>
            <a:r>
              <a:t>Create spaces of dialogue for students to explore their individual identities and the impact of power and privilege in relation to service and social justice.</a:t>
            </a:r>
          </a:p>
          <a:p>
            <a:pPr lvl="1" marL="826769" indent="-413384" defTabSz="543305">
              <a:spcBef>
                <a:spcPts val="3900"/>
              </a:spcBef>
              <a:defRPr sz="3348"/>
            </a:pPr>
            <a:r>
              <a:t>Develop mutual, beneficial partnerships that will enhance commitment to service and enrich the communities that (fill in your campus) supports.</a:t>
            </a:r>
          </a:p>
          <a:p>
            <a:pPr lvl="1" marL="826769" indent="-413384" defTabSz="543305">
              <a:spcBef>
                <a:spcPts val="3900"/>
              </a:spcBef>
              <a:defRPr sz="3348"/>
            </a:pPr>
            <a:r>
              <a:t>Provide opportunities for students to develop as socially responsible leaders and expand their worldview. 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nstitution vs Intrinsic"/>
          <p:cNvSpPr txBox="1"/>
          <p:nvPr>
            <p:ph type="title"/>
          </p:nvPr>
        </p:nvSpPr>
        <p:spPr>
          <a:xfrm>
            <a:off x="802502" y="444500"/>
            <a:ext cx="11099801" cy="2159000"/>
          </a:xfrm>
          <a:prstGeom prst="rect">
            <a:avLst/>
          </a:prstGeom>
        </p:spPr>
        <p:txBody>
          <a:bodyPr/>
          <a:lstStyle/>
          <a:p>
            <a:pPr/>
            <a:r>
              <a:t>Institution vs Intrinsic</a:t>
            </a:r>
          </a:p>
        </p:txBody>
      </p:sp>
      <p:graphicFrame>
        <p:nvGraphicFramePr>
          <p:cNvPr id="127" name="Table"/>
          <p:cNvGraphicFramePr/>
          <p:nvPr/>
        </p:nvGraphicFramePr>
        <p:xfrm>
          <a:off x="1741401" y="2586954"/>
          <a:ext cx="5334001" cy="5715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{C7B018BB-80A7-4F77-B60F-C8B233D01FF8}</a:tableStyleId>
              </a:tblPr>
              <a:tblGrid>
                <a:gridCol w="4759328"/>
                <a:gridCol w="4762668"/>
              </a:tblGrid>
              <a:tr h="114046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rPr>
                        <a:t>Institution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rPr>
                        <a:t>Intrinsic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140460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Service Learning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Knowledge Discernment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140460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Event Planning/Participation 
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Experiential Value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140460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Project Based Learning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Purpose in Information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140460"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Action Research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Students as Practitioners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Information Literac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Information Literacy</a:t>
            </a:r>
          </a:p>
        </p:txBody>
      </p:sp>
      <p:sp>
        <p:nvSpPr>
          <p:cNvPr id="130" name="Information literacy is the set of integrated abilities encompass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Information literacy is the set of integrated abilities encompassing:</a:t>
            </a:r>
          </a:p>
          <a:p>
            <a:pPr lvl="1"/>
            <a:r>
              <a:t> the reflective discovery of information, </a:t>
            </a:r>
          </a:p>
          <a:p>
            <a:pPr lvl="1"/>
            <a:r>
              <a:t>the understanding of how information is produced and valued, </a:t>
            </a:r>
          </a:p>
          <a:p>
            <a:pPr lvl="1"/>
            <a:r>
              <a:t>the use of information in creating new knowledge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Information Literacy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Information Literacy Framework</a:t>
            </a:r>
          </a:p>
        </p:txBody>
      </p:sp>
      <p:sp>
        <p:nvSpPr>
          <p:cNvPr id="133" name="The Framework opens the way for librarians, faculty, and other institutional partners to redesign instruction sessions, assignments, courses, and even curricula; to connect information literacy with student success initiatives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The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Framework </a:t>
            </a:r>
            <a:r>
              <a:t>opens the way for librarians, faculty, and other institutional partners to redesign instruction sessions, assignments, courses, and even curricula; to connect information literacy with student success initiatives; 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to collaborate on pedagogical research and involve students themselves in that research; and 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to create wider conversations about student learning, the scholarship of teaching and learning, and the assessment of learning on local campuses and beyond. </a:t>
            </a:r>
            <a:endParaRPr sz="1056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