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61" r:id="rId3"/>
    <p:sldId id="296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85" r:id="rId13"/>
    <p:sldId id="287" r:id="rId14"/>
    <p:sldId id="288" r:id="rId15"/>
    <p:sldId id="291" r:id="rId16"/>
    <p:sldId id="293" r:id="rId17"/>
    <p:sldId id="286" r:id="rId18"/>
    <p:sldId id="289" r:id="rId19"/>
    <p:sldId id="290" r:id="rId20"/>
    <p:sldId id="294" r:id="rId21"/>
    <p:sldId id="295" r:id="rId22"/>
    <p:sldId id="292" r:id="rId23"/>
    <p:sldId id="258" r:id="rId24"/>
    <p:sldId id="297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0" autoAdjust="0"/>
    <p:restoredTop sz="77508"/>
  </p:normalViewPr>
  <p:slideViewPr>
    <p:cSldViewPr snapToGrid="0">
      <p:cViewPr varScale="1">
        <p:scale>
          <a:sx n="69" d="100"/>
          <a:sy n="69" d="100"/>
        </p:scale>
        <p:origin x="10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65C0C-62A6-4A5C-AD17-47E86432465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282B6-CB3C-4A2E-A120-E849E62C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6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information on “allowable certificates” of 1.  Achievement (Credit).</a:t>
            </a:r>
          </a:p>
          <a:p>
            <a:r>
              <a:rPr lang="en-US" dirty="0"/>
              <a:t>Note – noncredit certificates are cert of competency and cert of completion.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82B6-CB3C-4A2E-A120-E849E62C95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6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information on “allowable certificates” of 1.  Achievement (Credit).</a:t>
            </a:r>
          </a:p>
          <a:p>
            <a:r>
              <a:rPr lang="en-US" dirty="0"/>
              <a:t>Note – noncredit certificates are cert of competency and cert of completion.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82B6-CB3C-4A2E-A120-E849E62C95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8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Launchboard</a:t>
            </a:r>
            <a:r>
              <a:rPr lang="en-US" dirty="0"/>
              <a:t> 2015-2016 statewide data – Community College Pipeline</a:t>
            </a:r>
          </a:p>
          <a:p>
            <a:r>
              <a:rPr lang="en-US" dirty="0"/>
              <a:t>Successes – completers across programs</a:t>
            </a:r>
          </a:p>
          <a:p>
            <a:r>
              <a:rPr lang="en-US" dirty="0"/>
              <a:t>Employment – percentage based on success (Cert, Associate, Skills-builders)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82B6-CB3C-4A2E-A120-E849E62C95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3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82B6-CB3C-4A2E-A120-E849E62C95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6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82B6-CB3C-4A2E-A120-E849E62C95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19471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7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92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0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3821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4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4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8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473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151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B958885-5552-4046-B4B8-51C7328AA77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B83AF35-A81A-44A2-BEFA-7D6ED1C0F7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396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chiabotti@napavalley.edu" TargetMode="External"/><Relationship Id="rId2" Type="http://schemas.openxmlformats.org/officeDocument/2006/relationships/hyperlink" Target="mailto:basmus@ycc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mckay@mendocino.ed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PCRN/docs/Stackable_Credentials_Tool_Ki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rc.tc.columbia.edu/media/k2/attachments/stackable-credentials-awards-for-futur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tackable chair falling">
            <a:extLst>
              <a:ext uri="{FF2B5EF4-FFF2-40B4-BE49-F238E27FC236}">
                <a16:creationId xmlns="" xmlns:a16="http://schemas.microsoft.com/office/drawing/2014/main" id="{E92B4558-B82A-4EA2-84FB-EF72A3A88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0471" r="22034" b="37527"/>
          <a:stretch/>
        </p:blipFill>
        <p:spPr bwMode="auto">
          <a:xfrm>
            <a:off x="0" y="0"/>
            <a:ext cx="12192001" cy="68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EAFF82-F5B8-47B0-898C-D1DFCC42B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096" y="2832457"/>
            <a:ext cx="9144000" cy="2387600"/>
          </a:xfrm>
        </p:spPr>
        <p:txBody>
          <a:bodyPr>
            <a:noAutofit/>
          </a:bodyPr>
          <a:lstStyle/>
          <a:p>
            <a:r>
              <a:rPr lang="en-US" sz="6000" dirty="0" err="1"/>
              <a:t>Stack’em</a:t>
            </a:r>
            <a:r>
              <a:rPr lang="en-US" sz="6000" dirty="0"/>
              <a:t> High</a:t>
            </a:r>
            <a:br>
              <a:rPr lang="en-US" sz="6000" dirty="0"/>
            </a:br>
            <a:r>
              <a:rPr lang="en-US" sz="6000" dirty="0"/>
              <a:t>Stackable Certificates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F2BD61-EB9C-407C-921E-2CAFEF05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549" y="512849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Brandi </a:t>
            </a:r>
            <a:r>
              <a:rPr lang="en-US" dirty="0" err="1"/>
              <a:t>Asmus</a:t>
            </a:r>
            <a:r>
              <a:rPr lang="en-US" dirty="0"/>
              <a:t>, Woodland Community College</a:t>
            </a:r>
          </a:p>
          <a:p>
            <a:r>
              <a:rPr lang="en-US" dirty="0"/>
              <a:t>Dianna </a:t>
            </a:r>
            <a:r>
              <a:rPr lang="en-US" dirty="0" err="1"/>
              <a:t>Chiabotti</a:t>
            </a:r>
            <a:r>
              <a:rPr lang="en-US" dirty="0"/>
              <a:t>, Napa Valley College</a:t>
            </a:r>
          </a:p>
          <a:p>
            <a:r>
              <a:rPr lang="en-US" dirty="0"/>
              <a:t>Conan McKay, ASCCC Area B Representative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0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29B849-E9CC-4BFA-9CD8-9E7426F3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711DAB-FE04-4808-9B7B-C4FBB672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9047"/>
            <a:ext cx="9601200" cy="4138353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2800" dirty="0"/>
              <a:t>Instructional Faculty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Advisory Committee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Industry / Employers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DSN, SN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365297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DEBAC5-0776-4E21-A2CE-BBD5E50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 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03BFE6-EEB4-4BAE-ADC6-FA11085F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0139"/>
            <a:ext cx="9448800" cy="485191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Occupation-specific labor pool needs </a:t>
            </a:r>
          </a:p>
          <a:p>
            <a:pPr lvl="0"/>
            <a:r>
              <a:rPr lang="en-US" sz="2800" dirty="0"/>
              <a:t>Gaps in technical and employability skills</a:t>
            </a:r>
          </a:p>
          <a:p>
            <a:pPr lvl="0"/>
            <a:r>
              <a:rPr lang="en-US" sz="2800" dirty="0"/>
              <a:t>Current industry challenges and operational obstacles</a:t>
            </a:r>
          </a:p>
          <a:p>
            <a:pPr lvl="0"/>
            <a:r>
              <a:rPr lang="en-US" sz="2800" dirty="0"/>
              <a:t>Projected changes to the industry that will impact curriculum </a:t>
            </a:r>
          </a:p>
          <a:p>
            <a:pPr lvl="0"/>
            <a:r>
              <a:rPr lang="en-US" sz="2800" dirty="0"/>
              <a:t>Partnership opportunities, including work-based learning experiences</a:t>
            </a:r>
          </a:p>
          <a:p>
            <a:pPr lvl="0"/>
            <a:r>
              <a:rPr lang="en-US" sz="2800" dirty="0"/>
              <a:t>Industry certifications most valued in and/or required of job applicants</a:t>
            </a:r>
            <a:endParaRPr lang="en-US" sz="2800" dirty="0">
              <a:solidFill>
                <a:srgbClr val="37609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0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--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1981200" y="5206073"/>
            <a:ext cx="8229600" cy="920090"/>
          </a:xfrm>
          <a:prstGeom prst="cub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/>
              <a:t>Foundational Skills </a:t>
            </a:r>
          </a:p>
          <a:p>
            <a:pPr algn="ctr"/>
            <a:r>
              <a:rPr lang="en-US" dirty="0"/>
              <a:t>(may apply to many careers; skills can apply to work and/or future schooling)</a:t>
            </a:r>
          </a:p>
        </p:txBody>
      </p:sp>
      <p:sp>
        <p:nvSpPr>
          <p:cNvPr id="5" name="Cube 4"/>
          <p:cNvSpPr/>
          <p:nvPr/>
        </p:nvSpPr>
        <p:spPr>
          <a:xfrm>
            <a:off x="2313411" y="3993231"/>
            <a:ext cx="3832643" cy="686515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INDUSTRY RELATED</a:t>
            </a:r>
          </a:p>
          <a:p>
            <a:pPr algn="ctr"/>
            <a:r>
              <a:rPr lang="en-US" sz="1200" dirty="0"/>
              <a:t>(apply to a particular industry pathway)</a:t>
            </a:r>
          </a:p>
        </p:txBody>
      </p:sp>
      <p:sp>
        <p:nvSpPr>
          <p:cNvPr id="6" name="Cube 5"/>
          <p:cNvSpPr/>
          <p:nvPr/>
        </p:nvSpPr>
        <p:spPr>
          <a:xfrm>
            <a:off x="1981201" y="2711735"/>
            <a:ext cx="1967805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Occupation</a:t>
            </a:r>
          </a:p>
          <a:p>
            <a:pPr algn="ctr"/>
            <a:r>
              <a:rPr lang="en-US" sz="1200" dirty="0"/>
              <a:t>(Specific to job)</a:t>
            </a:r>
          </a:p>
        </p:txBody>
      </p:sp>
      <p:sp>
        <p:nvSpPr>
          <p:cNvPr id="7" name="Cube 6"/>
          <p:cNvSpPr/>
          <p:nvPr/>
        </p:nvSpPr>
        <p:spPr>
          <a:xfrm>
            <a:off x="6264132" y="3993231"/>
            <a:ext cx="3680243" cy="686515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INDUSTRY RELATED</a:t>
            </a:r>
          </a:p>
          <a:p>
            <a:pPr algn="ctr"/>
            <a:r>
              <a:rPr lang="en-US" sz="1200" dirty="0"/>
              <a:t>(apply to a particular industry pathway)</a:t>
            </a:r>
          </a:p>
        </p:txBody>
      </p:sp>
      <p:sp>
        <p:nvSpPr>
          <p:cNvPr id="9" name="Cube 8"/>
          <p:cNvSpPr/>
          <p:nvPr/>
        </p:nvSpPr>
        <p:spPr>
          <a:xfrm>
            <a:off x="8345533" y="2700292"/>
            <a:ext cx="1967805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Occupation</a:t>
            </a:r>
          </a:p>
          <a:p>
            <a:pPr algn="ctr"/>
            <a:r>
              <a:rPr lang="en-US" sz="1200" dirty="0"/>
              <a:t>(Specific to job)</a:t>
            </a:r>
          </a:p>
        </p:txBody>
      </p:sp>
      <p:sp>
        <p:nvSpPr>
          <p:cNvPr id="10" name="Cube 9"/>
          <p:cNvSpPr/>
          <p:nvPr/>
        </p:nvSpPr>
        <p:spPr>
          <a:xfrm>
            <a:off x="6264132" y="2700291"/>
            <a:ext cx="1967805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Occupation</a:t>
            </a:r>
          </a:p>
          <a:p>
            <a:pPr algn="ctr"/>
            <a:r>
              <a:rPr lang="en-US" sz="1200" dirty="0"/>
              <a:t>(Specific to job)</a:t>
            </a:r>
          </a:p>
        </p:txBody>
      </p:sp>
      <p:sp>
        <p:nvSpPr>
          <p:cNvPr id="11" name="Cube 10"/>
          <p:cNvSpPr/>
          <p:nvPr/>
        </p:nvSpPr>
        <p:spPr>
          <a:xfrm>
            <a:off x="4051973" y="2700292"/>
            <a:ext cx="1967805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Occupation</a:t>
            </a:r>
          </a:p>
          <a:p>
            <a:pPr algn="ctr"/>
            <a:r>
              <a:rPr lang="en-US" sz="1200" dirty="0"/>
              <a:t>(Specific to job)</a:t>
            </a:r>
          </a:p>
        </p:txBody>
      </p:sp>
    </p:spTree>
    <p:extLst>
      <p:ext uri="{BB962C8B-B14F-4D97-AF65-F5344CB8AC3E}">
        <p14:creationId xmlns:p14="http://schemas.microsoft.com/office/powerpoint/2010/main" val="203096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 . . with Specialty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77" y="1947638"/>
            <a:ext cx="8542890" cy="46563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1981201" y="5511345"/>
            <a:ext cx="8332137" cy="920090"/>
          </a:xfrm>
          <a:prstGeom prst="cub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/>
              <a:t>Foundational Skills </a:t>
            </a:r>
          </a:p>
          <a:p>
            <a:pPr algn="ctr"/>
            <a:r>
              <a:rPr lang="en-US" dirty="0"/>
              <a:t>(may apply to many careers; skills can apply to work and/or future schooling)</a:t>
            </a:r>
          </a:p>
        </p:txBody>
      </p:sp>
      <p:sp>
        <p:nvSpPr>
          <p:cNvPr id="5" name="Cube 4"/>
          <p:cNvSpPr/>
          <p:nvPr/>
        </p:nvSpPr>
        <p:spPr>
          <a:xfrm>
            <a:off x="2200100" y="4649229"/>
            <a:ext cx="3832643" cy="686515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INDUSTRY RELATED</a:t>
            </a:r>
          </a:p>
          <a:p>
            <a:pPr algn="ctr"/>
            <a:r>
              <a:rPr lang="en-US" sz="1200" dirty="0"/>
              <a:t>(apply to a particular industry pathway)</a:t>
            </a:r>
          </a:p>
        </p:txBody>
      </p:sp>
      <p:sp>
        <p:nvSpPr>
          <p:cNvPr id="6" name="Cube 5"/>
          <p:cNvSpPr/>
          <p:nvPr/>
        </p:nvSpPr>
        <p:spPr>
          <a:xfrm>
            <a:off x="1904978" y="3739677"/>
            <a:ext cx="1967805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Occupation</a:t>
            </a:r>
          </a:p>
          <a:p>
            <a:pPr algn="ctr"/>
            <a:r>
              <a:rPr lang="en-US" sz="1200" dirty="0"/>
              <a:t>(Specific to job)</a:t>
            </a:r>
          </a:p>
        </p:txBody>
      </p:sp>
      <p:sp>
        <p:nvSpPr>
          <p:cNvPr id="7" name="Cube 6"/>
          <p:cNvSpPr/>
          <p:nvPr/>
        </p:nvSpPr>
        <p:spPr>
          <a:xfrm>
            <a:off x="6327865" y="4653190"/>
            <a:ext cx="3680243" cy="686515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INDUSTRY RELATED</a:t>
            </a:r>
          </a:p>
          <a:p>
            <a:pPr algn="ctr"/>
            <a:r>
              <a:rPr lang="en-US" sz="1200" dirty="0"/>
              <a:t>(apply to a particular industry pathway)</a:t>
            </a:r>
          </a:p>
        </p:txBody>
      </p:sp>
      <p:sp>
        <p:nvSpPr>
          <p:cNvPr id="9" name="Cube 8"/>
          <p:cNvSpPr/>
          <p:nvPr/>
        </p:nvSpPr>
        <p:spPr>
          <a:xfrm>
            <a:off x="8653126" y="3731891"/>
            <a:ext cx="1967805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Occupation</a:t>
            </a:r>
          </a:p>
          <a:p>
            <a:pPr algn="ctr"/>
            <a:r>
              <a:rPr lang="en-US" sz="1200" dirty="0"/>
              <a:t>(Specific to job)</a:t>
            </a:r>
          </a:p>
        </p:txBody>
      </p:sp>
      <p:sp>
        <p:nvSpPr>
          <p:cNvPr id="10" name="Cube 9"/>
          <p:cNvSpPr/>
          <p:nvPr/>
        </p:nvSpPr>
        <p:spPr>
          <a:xfrm>
            <a:off x="6685321" y="3731892"/>
            <a:ext cx="1967805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Occupation</a:t>
            </a:r>
          </a:p>
          <a:p>
            <a:pPr algn="ctr"/>
            <a:r>
              <a:rPr lang="en-US" sz="1200" dirty="0"/>
              <a:t>(Specific to job)</a:t>
            </a:r>
          </a:p>
        </p:txBody>
      </p:sp>
      <p:sp>
        <p:nvSpPr>
          <p:cNvPr id="11" name="Cube 10"/>
          <p:cNvSpPr/>
          <p:nvPr/>
        </p:nvSpPr>
        <p:spPr>
          <a:xfrm>
            <a:off x="3786251" y="3731892"/>
            <a:ext cx="1967805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Occupation</a:t>
            </a:r>
          </a:p>
          <a:p>
            <a:pPr algn="ctr"/>
            <a:r>
              <a:rPr lang="en-US" sz="1200" dirty="0"/>
              <a:t>(Specific to job)</a:t>
            </a:r>
          </a:p>
        </p:txBody>
      </p:sp>
      <p:sp>
        <p:nvSpPr>
          <p:cNvPr id="8" name="Can 7"/>
          <p:cNvSpPr/>
          <p:nvPr/>
        </p:nvSpPr>
        <p:spPr>
          <a:xfrm>
            <a:off x="3217043" y="2855948"/>
            <a:ext cx="1136153" cy="939074"/>
          </a:xfrm>
          <a:prstGeom prst="can">
            <a:avLst/>
          </a:prstGeom>
          <a:solidFill>
            <a:srgbClr val="94110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specialization</a:t>
            </a:r>
          </a:p>
        </p:txBody>
      </p:sp>
      <p:sp>
        <p:nvSpPr>
          <p:cNvPr id="14" name="Can 13"/>
          <p:cNvSpPr/>
          <p:nvPr/>
        </p:nvSpPr>
        <p:spPr>
          <a:xfrm>
            <a:off x="5588001" y="3739677"/>
            <a:ext cx="1097320" cy="909551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specialization</a:t>
            </a:r>
          </a:p>
        </p:txBody>
      </p:sp>
      <p:sp>
        <p:nvSpPr>
          <p:cNvPr id="20" name="Can 19"/>
          <p:cNvSpPr/>
          <p:nvPr/>
        </p:nvSpPr>
        <p:spPr>
          <a:xfrm>
            <a:off x="7214735" y="1946396"/>
            <a:ext cx="1136153" cy="93907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specialization</a:t>
            </a:r>
          </a:p>
        </p:txBody>
      </p:sp>
      <p:sp>
        <p:nvSpPr>
          <p:cNvPr id="21" name="Can 20"/>
          <p:cNvSpPr/>
          <p:nvPr/>
        </p:nvSpPr>
        <p:spPr>
          <a:xfrm>
            <a:off x="6533070" y="2788434"/>
            <a:ext cx="1136153" cy="93907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specialization</a:t>
            </a:r>
          </a:p>
        </p:txBody>
      </p:sp>
      <p:sp>
        <p:nvSpPr>
          <p:cNvPr id="22" name="Can 21"/>
          <p:cNvSpPr/>
          <p:nvPr/>
        </p:nvSpPr>
        <p:spPr>
          <a:xfrm>
            <a:off x="7761389" y="2746383"/>
            <a:ext cx="1136153" cy="93907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specialization</a:t>
            </a:r>
          </a:p>
        </p:txBody>
      </p:sp>
      <p:sp>
        <p:nvSpPr>
          <p:cNvPr id="23" name="Can 22"/>
          <p:cNvSpPr/>
          <p:nvPr/>
        </p:nvSpPr>
        <p:spPr>
          <a:xfrm>
            <a:off x="9124718" y="2276846"/>
            <a:ext cx="1136153" cy="93907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specialization</a:t>
            </a:r>
          </a:p>
        </p:txBody>
      </p:sp>
      <p:sp>
        <p:nvSpPr>
          <p:cNvPr id="24" name="Can 23"/>
          <p:cNvSpPr/>
          <p:nvPr/>
        </p:nvSpPr>
        <p:spPr>
          <a:xfrm>
            <a:off x="9141958" y="2979578"/>
            <a:ext cx="1136153" cy="93907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specialization</a:t>
            </a:r>
          </a:p>
        </p:txBody>
      </p:sp>
    </p:spTree>
    <p:extLst>
      <p:ext uri="{BB962C8B-B14F-4D97-AF65-F5344CB8AC3E}">
        <p14:creationId xmlns:p14="http://schemas.microsoft.com/office/powerpoint/2010/main" val="419274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 . . With Work Force / Industry</a:t>
            </a:r>
          </a:p>
        </p:txBody>
      </p:sp>
      <p:pic>
        <p:nvPicPr>
          <p:cNvPr id="36" name="Content Placeholder 18" descr="stick_people_occupation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5" b="-2845"/>
          <a:stretch>
            <a:fillRect/>
          </a:stretch>
        </p:blipFill>
        <p:spPr>
          <a:xfrm>
            <a:off x="7499468" y="2732919"/>
            <a:ext cx="3168532" cy="1742571"/>
          </a:xfrm>
        </p:spPr>
      </p:pic>
      <p:sp>
        <p:nvSpPr>
          <p:cNvPr id="4" name="Cube 3"/>
          <p:cNvSpPr/>
          <p:nvPr/>
        </p:nvSpPr>
        <p:spPr>
          <a:xfrm>
            <a:off x="1981201" y="5206073"/>
            <a:ext cx="4459619" cy="920090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/>
              <a:t>Foundational Skills </a:t>
            </a:r>
          </a:p>
        </p:txBody>
      </p:sp>
      <p:sp>
        <p:nvSpPr>
          <p:cNvPr id="5" name="Cube 4"/>
          <p:cNvSpPr/>
          <p:nvPr/>
        </p:nvSpPr>
        <p:spPr>
          <a:xfrm>
            <a:off x="1981201" y="4519559"/>
            <a:ext cx="2265693" cy="686515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INDUSTRY RELATED</a:t>
            </a:r>
          </a:p>
        </p:txBody>
      </p:sp>
      <p:sp>
        <p:nvSpPr>
          <p:cNvPr id="6" name="Cube 5"/>
          <p:cNvSpPr/>
          <p:nvPr/>
        </p:nvSpPr>
        <p:spPr>
          <a:xfrm>
            <a:off x="2232897" y="3596418"/>
            <a:ext cx="938569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Occ.</a:t>
            </a:r>
          </a:p>
        </p:txBody>
      </p:sp>
      <p:sp>
        <p:nvSpPr>
          <p:cNvPr id="14" name="Can 13"/>
          <p:cNvSpPr/>
          <p:nvPr/>
        </p:nvSpPr>
        <p:spPr>
          <a:xfrm>
            <a:off x="4109725" y="4136252"/>
            <a:ext cx="487303" cy="377584"/>
          </a:xfrm>
          <a:prstGeom prst="can">
            <a:avLst>
              <a:gd name="adj" fmla="val 49242"/>
            </a:avLst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</a:t>
            </a:r>
          </a:p>
        </p:txBody>
      </p:sp>
      <p:sp>
        <p:nvSpPr>
          <p:cNvPr id="21" name="Cube 20"/>
          <p:cNvSpPr/>
          <p:nvPr/>
        </p:nvSpPr>
        <p:spPr>
          <a:xfrm>
            <a:off x="4175127" y="4519558"/>
            <a:ext cx="2265693" cy="686515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INDUSTRY RELATED</a:t>
            </a:r>
          </a:p>
        </p:txBody>
      </p:sp>
      <p:sp>
        <p:nvSpPr>
          <p:cNvPr id="22" name="Cube 21"/>
          <p:cNvSpPr/>
          <p:nvPr/>
        </p:nvSpPr>
        <p:spPr>
          <a:xfrm>
            <a:off x="3308325" y="3596418"/>
            <a:ext cx="938569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Occ.</a:t>
            </a:r>
          </a:p>
        </p:txBody>
      </p:sp>
      <p:sp>
        <p:nvSpPr>
          <p:cNvPr id="23" name="Cube 22"/>
          <p:cNvSpPr/>
          <p:nvPr/>
        </p:nvSpPr>
        <p:spPr>
          <a:xfrm>
            <a:off x="4597028" y="3604205"/>
            <a:ext cx="938569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Occ.</a:t>
            </a:r>
          </a:p>
        </p:txBody>
      </p:sp>
      <p:sp>
        <p:nvSpPr>
          <p:cNvPr id="24" name="Cube 23"/>
          <p:cNvSpPr/>
          <p:nvPr/>
        </p:nvSpPr>
        <p:spPr>
          <a:xfrm>
            <a:off x="5502251" y="3592762"/>
            <a:ext cx="938569" cy="732283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Occ.</a:t>
            </a:r>
          </a:p>
        </p:txBody>
      </p:sp>
      <p:sp>
        <p:nvSpPr>
          <p:cNvPr id="26" name="Can 25"/>
          <p:cNvSpPr/>
          <p:nvPr/>
        </p:nvSpPr>
        <p:spPr>
          <a:xfrm>
            <a:off x="5783742" y="2871441"/>
            <a:ext cx="487303" cy="37758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</a:t>
            </a:r>
          </a:p>
        </p:txBody>
      </p:sp>
      <p:sp>
        <p:nvSpPr>
          <p:cNvPr id="27" name="Can 26"/>
          <p:cNvSpPr/>
          <p:nvPr/>
        </p:nvSpPr>
        <p:spPr>
          <a:xfrm>
            <a:off x="5783742" y="3249025"/>
            <a:ext cx="487303" cy="37758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</a:t>
            </a:r>
          </a:p>
        </p:txBody>
      </p:sp>
      <p:sp>
        <p:nvSpPr>
          <p:cNvPr id="28" name="Can 27"/>
          <p:cNvSpPr/>
          <p:nvPr/>
        </p:nvSpPr>
        <p:spPr>
          <a:xfrm>
            <a:off x="4906081" y="3037828"/>
            <a:ext cx="487303" cy="37758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</a:t>
            </a:r>
          </a:p>
        </p:txBody>
      </p:sp>
      <p:sp>
        <p:nvSpPr>
          <p:cNvPr id="29" name="Can 28"/>
          <p:cNvSpPr/>
          <p:nvPr/>
        </p:nvSpPr>
        <p:spPr>
          <a:xfrm>
            <a:off x="5176404" y="3407625"/>
            <a:ext cx="487303" cy="37758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</a:t>
            </a:r>
          </a:p>
        </p:txBody>
      </p:sp>
      <p:sp>
        <p:nvSpPr>
          <p:cNvPr id="30" name="Can 29"/>
          <p:cNvSpPr/>
          <p:nvPr/>
        </p:nvSpPr>
        <p:spPr>
          <a:xfrm>
            <a:off x="4662430" y="3407625"/>
            <a:ext cx="487303" cy="37758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</a:t>
            </a:r>
          </a:p>
        </p:txBody>
      </p:sp>
      <p:sp>
        <p:nvSpPr>
          <p:cNvPr id="31" name="Can 30"/>
          <p:cNvSpPr/>
          <p:nvPr/>
        </p:nvSpPr>
        <p:spPr>
          <a:xfrm>
            <a:off x="2599549" y="3226620"/>
            <a:ext cx="487303" cy="377584"/>
          </a:xfrm>
          <a:prstGeom prst="can">
            <a:avLst/>
          </a:prstGeom>
          <a:solidFill>
            <a:srgbClr val="94110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7015549" y="1739173"/>
            <a:ext cx="675003" cy="43869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urved Connector 31"/>
          <p:cNvCxnSpPr/>
          <p:nvPr/>
        </p:nvCxnSpPr>
        <p:spPr>
          <a:xfrm rot="10800000" flipV="1">
            <a:off x="4662431" y="4325044"/>
            <a:ext cx="2444645" cy="9153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0800000" flipV="1">
            <a:off x="3086851" y="2151081"/>
            <a:ext cx="4191834" cy="10979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9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9B168-3B34-42AE-BAED-0734AD49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transfer options…..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E5DBE-77E8-4BB9-A36B-BEEB41C1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ntegrated Career Pathways Model">
            <a:extLst>
              <a:ext uri="{FF2B5EF4-FFF2-40B4-BE49-F238E27FC236}">
                <a16:creationId xmlns="" xmlns:a16="http://schemas.microsoft.com/office/drawing/2014/main" id="{961AF415-BE8A-4E6A-B052-6BD332E9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794469"/>
            <a:ext cx="10835322" cy="50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75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1FE458-8A75-448E-8372-D8616CBE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high???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66FF2C-198B-4023-916B-5B951A29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5124" name="Picture 4" descr="Image result for law of diminishing returns">
            <a:extLst>
              <a:ext uri="{FF2B5EF4-FFF2-40B4-BE49-F238E27FC236}">
                <a16:creationId xmlns="" xmlns:a16="http://schemas.microsoft.com/office/drawing/2014/main" id="{56B97864-8EEA-41E0-8FF1-AFDFBF8E3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10556" r="11201" b="6778"/>
          <a:stretch/>
        </p:blipFill>
        <p:spPr bwMode="auto">
          <a:xfrm>
            <a:off x="2692400" y="1428749"/>
            <a:ext cx="7091680" cy="53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7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FE565-260D-477B-872D-8A575804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468102-C4BF-4FF0-8031-4D2E83DD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Health – LA Mission College</a:t>
            </a:r>
          </a:p>
          <a:p>
            <a:r>
              <a:rPr lang="en-US" sz="2800" dirty="0"/>
              <a:t>Horticulture – Statewide (Mapping Upward)</a:t>
            </a:r>
          </a:p>
          <a:p>
            <a:r>
              <a:rPr lang="en-US" sz="2800" dirty="0"/>
              <a:t>Manufacturing Technology – Harper College </a:t>
            </a:r>
          </a:p>
        </p:txBody>
      </p:sp>
    </p:spTree>
    <p:extLst>
      <p:ext uri="{BB962C8B-B14F-4D97-AF65-F5344CB8AC3E}">
        <p14:creationId xmlns:p14="http://schemas.microsoft.com/office/powerpoint/2010/main" val="90576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0DF981-85CD-4700-8A9C-0C152B7F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Mission College -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1B5FD9-6BEA-42C0-AE46-49899141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4" y="2271622"/>
            <a:ext cx="9601200" cy="35814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http://www.lamission.edu/Allied-Health/Assets/Images/Health-Occupations/ESL-Stackable-Degrees-8-23-17rev.aspx?width=710&amp;height=400">
            <a:extLst>
              <a:ext uri="{FF2B5EF4-FFF2-40B4-BE49-F238E27FC236}">
                <a16:creationId xmlns="" xmlns:a16="http://schemas.microsoft.com/office/drawing/2014/main" id="{F306A4A6-1180-41CC-AEB9-7AE8B42EE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39" y="1428750"/>
            <a:ext cx="9924661" cy="55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65DE7F-237B-49D0-B877-B1936778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0779"/>
            <a:ext cx="9601200" cy="1485900"/>
          </a:xfrm>
        </p:spPr>
        <p:txBody>
          <a:bodyPr/>
          <a:lstStyle/>
          <a:p>
            <a:r>
              <a:rPr lang="en-US" dirty="0"/>
              <a:t>Horticulture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783C135-57F7-45EF-AEE2-897163E81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94" y="720219"/>
            <a:ext cx="7943010" cy="6137781"/>
          </a:xfrm>
        </p:spPr>
      </p:pic>
    </p:spTree>
    <p:extLst>
      <p:ext uri="{BB962C8B-B14F-4D97-AF65-F5344CB8AC3E}">
        <p14:creationId xmlns:p14="http://schemas.microsoft.com/office/powerpoint/2010/main" val="306979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EAF6A-B683-4FA1-90B4-6112881A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Rules….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B4B6AB-0BF9-4C2D-AB4A-77812273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989"/>
            <a:ext cx="7335416" cy="4721974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Title 5, §55070 Credit Certificates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273CD75-239C-4CA4-83DA-AFBA8BFC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9093"/>
              </p:ext>
            </p:extLst>
          </p:nvPr>
        </p:nvGraphicFramePr>
        <p:xfrm>
          <a:off x="995784" y="2409476"/>
          <a:ext cx="9841092" cy="42137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701791">
                  <a:extLst>
                    <a:ext uri="{9D8B030D-6E8A-4147-A177-3AD203B41FA5}">
                      <a16:colId xmlns="" xmlns:a16="http://schemas.microsoft.com/office/drawing/2014/main" val="470864487"/>
                    </a:ext>
                  </a:extLst>
                </a:gridCol>
                <a:gridCol w="4139301">
                  <a:extLst>
                    <a:ext uri="{9D8B030D-6E8A-4147-A177-3AD203B41FA5}">
                      <a16:colId xmlns="" xmlns:a16="http://schemas.microsoft.com/office/drawing/2014/main" val="1709707787"/>
                    </a:ext>
                  </a:extLst>
                </a:gridCol>
              </a:tblGrid>
              <a:tr h="1053437">
                <a:tc>
                  <a:txBody>
                    <a:bodyPr/>
                    <a:lstStyle/>
                    <a:p>
                      <a:r>
                        <a:rPr lang="en-US" sz="2800" b="0" dirty="0"/>
                        <a:t>18 units or more, CO approval</a:t>
                      </a:r>
                    </a:p>
                    <a:p>
                      <a:r>
                        <a:rPr lang="en-US" sz="2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(**16)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/>
                        <a:t>Transcripted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3912629"/>
                  </a:ext>
                </a:extLst>
              </a:tr>
              <a:tr h="1053437">
                <a:tc>
                  <a:txBody>
                    <a:bodyPr/>
                    <a:lstStyle/>
                    <a:p>
                      <a:r>
                        <a:rPr lang="en-US" sz="2800" dirty="0"/>
                        <a:t>12-17 units, may be submitted to CO</a:t>
                      </a:r>
                    </a:p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(**8)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Transcripted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8670336"/>
                  </a:ext>
                </a:extLst>
              </a:tr>
              <a:tr h="1053437">
                <a:tc>
                  <a:txBody>
                    <a:bodyPr/>
                    <a:lstStyle/>
                    <a:p>
                      <a:r>
                        <a:rPr lang="en-US" sz="2800" dirty="0"/>
                        <a:t>12-17 units established locally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 </a:t>
                      </a:r>
                      <a:r>
                        <a:rPr lang="en-US" sz="2800" dirty="0" err="1"/>
                        <a:t>transcripted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4591338"/>
                  </a:ext>
                </a:extLst>
              </a:tr>
              <a:tr h="1053437">
                <a:tc>
                  <a:txBody>
                    <a:bodyPr/>
                    <a:lstStyle/>
                    <a:p>
                      <a:r>
                        <a:rPr lang="en-US" sz="2800" dirty="0"/>
                        <a:t>&lt;12 units established locally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 </a:t>
                      </a:r>
                      <a:r>
                        <a:rPr lang="en-US" sz="2800" dirty="0" err="1"/>
                        <a:t>transcripted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4227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1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BF462-3D2A-419F-95F5-C0A5068B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Harper</a:t>
            </a:r>
            <a:br>
              <a:rPr lang="en-US" dirty="0"/>
            </a:br>
            <a:r>
              <a:rPr lang="en-US" dirty="0"/>
              <a:t>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ADA86C-FE76-44BB-9A67-18E2BCF7F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 image shows four pathways that stack to the 16-hour Manufacturing Production Certificate. (Four of the courses in the Manufacturing Production Certificate program prepare students to sit for industry recognized MSSC certification exams.) The Mechatronics/Automation pathway enables students to earn the following stackable credentials: Electrical Maintenance Certificate (requires 10 additional hours), Industrial Electronics Maintenance Certificate (requires 6 additional hours), Mechatronics Certificate (requires 8 additional hours), and Associate in Applied Science Degree with a Specialization in Mechatronics (60-credit hour program; requires 20 additional hours). The Precision Machining pathway enables students to earn the following stackable credentials: Computer Numerical Control Operator 1 Certificate (15 additional hours; prepares students for NIMS certifications), Computer Numerical Control Operator 2 Certificate (11 additional ours; prepares students for NIMS certifications), Associate in Applied Science Degree with a Specialization in Precision Machining (60-credit hour program; requires 18 additional hours). The Metal Fabrication pathway enables students to earn the following stackable credentials: Basic Welding Certificate (16 additional hours), Welding Fabrication Certificate (13 additional hours; prepares students for American Welding Society SENSE certifications), Associate in Applied Science Degree with a Specialization in Metal Fabrication (60-credit hour program; requires 15 additional hours). The Supply Chain Management/Logistics pathway enables students to earn the following stackable credentials: Supply Chain Certificate (18 additional hours), Associate in Applied Science Degree with a Specialization in Supply Chain Management/Logistics (60-credit hour program; requires 26 additional hours)." title="Harper College Manufacturing Technology Pathway">
            <a:extLst>
              <a:ext uri="{FF2B5EF4-FFF2-40B4-BE49-F238E27FC236}">
                <a16:creationId xmlns="" xmlns:a16="http://schemas.microsoft.com/office/drawing/2014/main" id="{428D98A5-5817-49CD-B765-923F4714A3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40" y="0"/>
            <a:ext cx="668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587B39-8F32-450C-89EF-BD4811C9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8A3846-F56B-4451-A886-5E1CE23F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11680"/>
            <a:ext cx="9601200" cy="3855720"/>
          </a:xfrm>
        </p:spPr>
        <p:txBody>
          <a:bodyPr>
            <a:normAutofit/>
          </a:bodyPr>
          <a:lstStyle/>
          <a:p>
            <a:r>
              <a:rPr lang="en-US" sz="2800" dirty="0"/>
              <a:t>Scheduling courses to accommodate working students</a:t>
            </a:r>
          </a:p>
          <a:p>
            <a:pPr lvl="0"/>
            <a:r>
              <a:rPr lang="en-US" sz="2800" dirty="0"/>
              <a:t>Offering courses online</a:t>
            </a:r>
          </a:p>
          <a:p>
            <a:pPr lvl="0"/>
            <a:r>
              <a:rPr lang="en-US" sz="2800" dirty="0"/>
              <a:t>Awarding credit for prior learning</a:t>
            </a:r>
          </a:p>
          <a:p>
            <a:pPr lvl="0"/>
            <a:r>
              <a:rPr lang="en-US" sz="2800" dirty="0"/>
              <a:t>Making college affordable</a:t>
            </a:r>
          </a:p>
          <a:p>
            <a:pPr lvl="0"/>
            <a:r>
              <a:rPr lang="en-US" sz="2800" dirty="0"/>
              <a:t>Assisting students with individualized pathways</a:t>
            </a:r>
          </a:p>
          <a:p>
            <a:pPr lvl="0"/>
            <a:r>
              <a:rPr lang="en-US" sz="2800" dirty="0"/>
              <a:t>Evaluate every year!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697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Stackable Certificates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Prepare students for 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Can increase  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Reflected in </a:t>
            </a:r>
          </a:p>
        </p:txBody>
      </p:sp>
      <p:pic>
        <p:nvPicPr>
          <p:cNvPr id="4" name="Content Placeholder 18" descr="stick_people_occupatio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5" b="-2845"/>
          <a:stretch>
            <a:fillRect/>
          </a:stretch>
        </p:blipFill>
        <p:spPr>
          <a:xfrm>
            <a:off x="7679272" y="1853013"/>
            <a:ext cx="2150531" cy="118270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5" name="Picture 4" descr="mon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72" y="3511484"/>
            <a:ext cx="2150531" cy="1555816"/>
          </a:xfrm>
          <a:prstGeom prst="rect">
            <a:avLst/>
          </a:prstGeom>
        </p:spPr>
      </p:pic>
      <p:pic>
        <p:nvPicPr>
          <p:cNvPr id="6" name="Picture 5" descr="scoreca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4" y="5439759"/>
            <a:ext cx="2311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418716-F1F0-4C8B-96E3-E9EE6415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261608"/>
            <a:ext cx="11352362" cy="6139192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“Sequence of credentials that can be accumulated over time to build up an individuals’ qualifications and help them move along a career path or up a career ladder to different higher-paying jobs”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b="1" dirty="0" smtClean="0"/>
              <a:t>U.S</a:t>
            </a:r>
            <a:r>
              <a:rPr lang="en-US" sz="1800" b="1" dirty="0"/>
              <a:t>. Department of Labor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374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DCEEE56-448B-4196-8E7A-F3FB3CE3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963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Brandi </a:t>
            </a:r>
            <a:r>
              <a:rPr lang="en-US" sz="2600" dirty="0"/>
              <a:t>Asmus, Woodland Community College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>
                <a:hlinkClick r:id="rId2"/>
              </a:rPr>
              <a:t>basmus@yccd.edu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Dianna </a:t>
            </a:r>
            <a:r>
              <a:rPr lang="en-US" sz="2600" dirty="0" err="1"/>
              <a:t>Chiabotti</a:t>
            </a:r>
            <a:r>
              <a:rPr lang="en-US" sz="2600" dirty="0"/>
              <a:t>, Napa Valley College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>
                <a:hlinkClick r:id="rId3"/>
              </a:rPr>
              <a:t>dchiabotti@napavalley.edu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Conan McKay, ASCCC Area B Representative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hlinkClick r:id="rId4"/>
              </a:rPr>
              <a:t>cmckay@mendocino.edu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29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D3C1F-40F3-4C75-ABD7-EB2516DF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9508B9-B83F-4812-8961-D403C3D90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 for Occupational Research and Development, for CCC-CTE Stackable Certificates Initiative; US Department of Education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Stackable Credentials Toolkit</a:t>
            </a:r>
            <a:r>
              <a:rPr lang="en-US" dirty="0"/>
              <a:t> (April 2018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Community College Research Center, Columbia University.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Stackable Credentials, Awards for the Future</a:t>
            </a:r>
            <a:r>
              <a:rPr lang="en-US" dirty="0"/>
              <a:t> (May 2017)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7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EAF6A-B683-4FA1-90B4-6112881A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Rules….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B4B6AB-0BF9-4C2D-AB4A-77812273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989"/>
            <a:ext cx="7335416" cy="4721974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Title 5, §55070 Credit Certificates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273CD75-239C-4CA4-83DA-AFBA8BFC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9093"/>
              </p:ext>
            </p:extLst>
          </p:nvPr>
        </p:nvGraphicFramePr>
        <p:xfrm>
          <a:off x="995784" y="2409476"/>
          <a:ext cx="9841092" cy="42137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701791">
                  <a:extLst>
                    <a:ext uri="{9D8B030D-6E8A-4147-A177-3AD203B41FA5}">
                      <a16:colId xmlns="" xmlns:a16="http://schemas.microsoft.com/office/drawing/2014/main" val="470864487"/>
                    </a:ext>
                  </a:extLst>
                </a:gridCol>
                <a:gridCol w="4139301">
                  <a:extLst>
                    <a:ext uri="{9D8B030D-6E8A-4147-A177-3AD203B41FA5}">
                      <a16:colId xmlns="" xmlns:a16="http://schemas.microsoft.com/office/drawing/2014/main" val="1709707787"/>
                    </a:ext>
                  </a:extLst>
                </a:gridCol>
              </a:tblGrid>
              <a:tr h="1053437">
                <a:tc>
                  <a:txBody>
                    <a:bodyPr/>
                    <a:lstStyle/>
                    <a:p>
                      <a:r>
                        <a:rPr lang="en-US" sz="2800" b="0" dirty="0"/>
                        <a:t>18 units or more, CO approval</a:t>
                      </a:r>
                    </a:p>
                    <a:p>
                      <a:r>
                        <a:rPr lang="en-US" sz="2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(**16)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/>
                        <a:t>Transcripted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3912629"/>
                  </a:ext>
                </a:extLst>
              </a:tr>
              <a:tr h="1053437">
                <a:tc>
                  <a:txBody>
                    <a:bodyPr/>
                    <a:lstStyle/>
                    <a:p>
                      <a:r>
                        <a:rPr lang="en-US" sz="2800" dirty="0"/>
                        <a:t>12-17 units, may be submitted to CO</a:t>
                      </a:r>
                    </a:p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(**8)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Transcripted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8670336"/>
                  </a:ext>
                </a:extLst>
              </a:tr>
              <a:tr h="1053437">
                <a:tc>
                  <a:txBody>
                    <a:bodyPr/>
                    <a:lstStyle/>
                    <a:p>
                      <a:r>
                        <a:rPr lang="en-US" sz="2800" dirty="0"/>
                        <a:t>12-17 units established locally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 </a:t>
                      </a:r>
                      <a:r>
                        <a:rPr lang="en-US" sz="2800" dirty="0" err="1"/>
                        <a:t>transcripted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4591338"/>
                  </a:ext>
                </a:extLst>
              </a:tr>
              <a:tr h="1053437">
                <a:tc>
                  <a:txBody>
                    <a:bodyPr/>
                    <a:lstStyle/>
                    <a:p>
                      <a:r>
                        <a:rPr lang="en-US" sz="2800" dirty="0"/>
                        <a:t>&lt;12 units established locally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 </a:t>
                      </a:r>
                      <a:r>
                        <a:rPr lang="en-US" sz="2800" dirty="0" err="1"/>
                        <a:t>transcripted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422751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 rot="19885137">
            <a:off x="6428473" y="2066499"/>
            <a:ext cx="5142048" cy="174877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If CO approved, called </a:t>
            </a:r>
          </a:p>
          <a:p>
            <a:pPr algn="ctr"/>
            <a:r>
              <a:rPr lang="en-US" sz="2200" b="1" dirty="0" smtClean="0"/>
              <a:t>Certificate of Achievement</a:t>
            </a:r>
            <a:endParaRPr lang="en-US" sz="2200" b="1" dirty="0"/>
          </a:p>
        </p:txBody>
      </p:sp>
      <p:sp>
        <p:nvSpPr>
          <p:cNvPr id="7" name="Cloud 6"/>
          <p:cNvSpPr/>
          <p:nvPr/>
        </p:nvSpPr>
        <p:spPr>
          <a:xfrm rot="20637146">
            <a:off x="5307720" y="4585408"/>
            <a:ext cx="5822465" cy="18135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u="sng" dirty="0" smtClean="0"/>
              <a:t>CANNOT</a:t>
            </a:r>
            <a:r>
              <a:rPr lang="en-US" sz="2200" b="1" dirty="0" smtClean="0"/>
              <a:t> be called: Certificate of Achievement, Competency, or Completion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968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2B47BA-176F-46DA-AB97-97997659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CA32CD-3617-4C3C-A851-F2F23F9BE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00808"/>
            <a:ext cx="10189029" cy="490790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54% of all jobs in the U.S. require more than a high-school diploma, but LESS THAN a bachelor’s degree.</a:t>
            </a:r>
          </a:p>
          <a:p>
            <a:pPr lvl="1"/>
            <a:r>
              <a:rPr lang="en-US" sz="3000" dirty="0"/>
              <a:t>*Only </a:t>
            </a:r>
            <a:r>
              <a:rPr lang="en-US" sz="3000" b="1" u="sng" dirty="0"/>
              <a:t>45%</a:t>
            </a:r>
            <a:r>
              <a:rPr lang="en-US" sz="3000" dirty="0"/>
              <a:t> of working-age population (2012, National Skills Coalition)</a:t>
            </a:r>
          </a:p>
          <a:p>
            <a:pPr marL="457200" lvl="1" indent="0">
              <a:buNone/>
            </a:pPr>
            <a:endParaRPr lang="en-US" sz="3000" dirty="0"/>
          </a:p>
          <a:p>
            <a:r>
              <a:rPr lang="en-US" sz="3000" dirty="0"/>
              <a:t>Bachelor’s degree holders will continue to need short-term training as technology evolves</a:t>
            </a:r>
          </a:p>
          <a:p>
            <a:endParaRPr lang="en-US" sz="3000" dirty="0"/>
          </a:p>
          <a:p>
            <a:r>
              <a:rPr lang="en-US" sz="3000" dirty="0"/>
              <a:t>Earnings – 27% of individuals with post-secondary licenses or certificates EARN MORE than the average bachelor’s degree recipient. (Pathways to Prosperity: Meeting the challenge of preparing Young Americans for the 21</a:t>
            </a:r>
            <a:r>
              <a:rPr lang="en-US" sz="3000" baseline="30000" dirty="0"/>
              <a:t>st</a:t>
            </a:r>
            <a:r>
              <a:rPr lang="en-US" sz="3000" dirty="0"/>
              <a:t> Century)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7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AC014-0AEE-45FD-84AE-976FFBF8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5" y="365125"/>
            <a:ext cx="10880195" cy="1325563"/>
          </a:xfrm>
        </p:spPr>
        <p:txBody>
          <a:bodyPr>
            <a:normAutofit/>
          </a:bodyPr>
          <a:lstStyle/>
          <a:p>
            <a:r>
              <a:rPr lang="en-US" dirty="0"/>
              <a:t>Data:  </a:t>
            </a:r>
            <a:r>
              <a:rPr lang="en-US" dirty="0" err="1"/>
              <a:t>Launchboard</a:t>
            </a:r>
            <a:r>
              <a:rPr lang="en-US" dirty="0"/>
              <a:t> &amp; CTE Outcomes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C32ECA-3921-4619-8786-66CD75A27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55" y="3853258"/>
            <a:ext cx="10636045" cy="3004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Completers</a:t>
            </a:r>
          </a:p>
          <a:p>
            <a:pPr marL="0" indent="0">
              <a:buNone/>
            </a:pPr>
            <a:r>
              <a:rPr lang="en-US" sz="4000" dirty="0"/>
              <a:t>Transfers </a:t>
            </a:r>
          </a:p>
          <a:p>
            <a:pPr marL="0" indent="0">
              <a:buNone/>
            </a:pPr>
            <a:r>
              <a:rPr lang="en-US" sz="4000" dirty="0"/>
              <a:t>Skills-Builders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https://www.calpassplus.org/LaunchBoard/Home.aspx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503743-872F-4B0B-8A73-53BFB1320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9" t="8065" r="15567" b="13118"/>
          <a:stretch/>
        </p:blipFill>
        <p:spPr>
          <a:xfrm>
            <a:off x="4696615" y="993781"/>
            <a:ext cx="7322123" cy="549909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61872CE4-35FE-417E-9A29-B416AC8E9CA5}"/>
              </a:ext>
            </a:extLst>
          </p:cNvPr>
          <p:cNvSpPr/>
          <p:nvPr/>
        </p:nvSpPr>
        <p:spPr>
          <a:xfrm>
            <a:off x="3273844" y="4856584"/>
            <a:ext cx="1305464" cy="724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7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8BF841-6BBC-4B38-A9E3-0D0B5FCE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B0C89-2F64-47C4-A874-85CC6FEA4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87F321-0231-4A09-9C9C-5BC0BA1C7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3" t="7254" r="20589" b="15679"/>
          <a:stretch/>
        </p:blipFill>
        <p:spPr>
          <a:xfrm>
            <a:off x="1410747" y="0"/>
            <a:ext cx="9387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7B2D0-B16C-47E6-A68D-38107C12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Why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9B5981-7448-4B93-98E4-C047BB172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rdle1.tiff">
            <a:extLst>
              <a:ext uri="{FF2B5EF4-FFF2-40B4-BE49-F238E27FC236}">
                <a16:creationId xmlns="" xmlns:a16="http://schemas.microsoft.com/office/drawing/2014/main" id="{F4ABF6F3-974F-440E-A3AD-D2058EA35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64" y="1329004"/>
            <a:ext cx="7957756" cy="51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2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EDB414-6B68-4989-A872-2EBC1BBD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Stackable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FE75E9-F056-43AB-A706-921F3DD8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Can be one or more courses (local vs. </a:t>
            </a:r>
            <a:r>
              <a:rPr lang="en-US" sz="2800" dirty="0" err="1"/>
              <a:t>transcripted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Align curriculum to workforce needs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Provide Employability Skills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Align with external certifications and/or licensure</a:t>
            </a:r>
          </a:p>
        </p:txBody>
      </p:sp>
    </p:spTree>
    <p:extLst>
      <p:ext uri="{BB962C8B-B14F-4D97-AF65-F5344CB8AC3E}">
        <p14:creationId xmlns:p14="http://schemas.microsoft.com/office/powerpoint/2010/main" val="330405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580DD-07B9-4942-BC9D-E1776937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Stackable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973CEE-8B45-4692-B93E-FC445EE89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9047"/>
            <a:ext cx="9601200" cy="413835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Design is </a:t>
            </a:r>
            <a:r>
              <a:rPr lang="en-US" sz="2800" b="1" u="sng" dirty="0"/>
              <a:t>INTENTIONAL </a:t>
            </a:r>
            <a:endParaRPr lang="en-US" sz="2800" b="1" u="sng" dirty="0" smtClean="0"/>
          </a:p>
          <a:p>
            <a:endParaRPr lang="en-US" sz="2800" b="1" u="sng" dirty="0"/>
          </a:p>
          <a:p>
            <a:pPr lvl="1">
              <a:lnSpc>
                <a:spcPct val="100000"/>
              </a:lnSpc>
              <a:spcAft>
                <a:spcPts val="2600"/>
              </a:spcAft>
            </a:pPr>
            <a:r>
              <a:rPr lang="en-US" sz="2800" dirty="0"/>
              <a:t>Gaps in current curriculum (program review)</a:t>
            </a:r>
          </a:p>
          <a:p>
            <a:pPr lvl="1">
              <a:lnSpc>
                <a:spcPct val="100000"/>
              </a:lnSpc>
              <a:spcAft>
                <a:spcPts val="2600"/>
              </a:spcAft>
            </a:pPr>
            <a:r>
              <a:rPr lang="en-US" sz="2800" dirty="0"/>
              <a:t>Gaps in data (CTE Outcome Survey, </a:t>
            </a:r>
            <a:r>
              <a:rPr lang="en-US" sz="2800" dirty="0" err="1"/>
              <a:t>Launchboard</a:t>
            </a:r>
            <a:r>
              <a:rPr lang="en-US" sz="2800" dirty="0"/>
              <a:t>, Scorecard)</a:t>
            </a:r>
          </a:p>
          <a:p>
            <a:pPr lvl="1">
              <a:lnSpc>
                <a:spcPct val="100000"/>
              </a:lnSpc>
              <a:spcAft>
                <a:spcPts val="2600"/>
              </a:spcAft>
            </a:pPr>
            <a:r>
              <a:rPr lang="en-US" sz="2800" dirty="0"/>
              <a:t>Employer need (lack of low to mid-entry talent)</a:t>
            </a:r>
          </a:p>
          <a:p>
            <a:pPr lvl="1">
              <a:lnSpc>
                <a:spcPct val="100000"/>
              </a:lnSpc>
              <a:spcAft>
                <a:spcPts val="2600"/>
              </a:spcAft>
            </a:pPr>
            <a:r>
              <a:rPr lang="en-US" sz="2800" dirty="0"/>
              <a:t>Industry change</a:t>
            </a:r>
          </a:p>
          <a:p>
            <a:pPr marL="530352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32766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1750</TotalTime>
  <Words>776</Words>
  <Application>Microsoft Office PowerPoint</Application>
  <PresentationFormat>Widescreen</PresentationFormat>
  <Paragraphs>186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Franklin Gothic Book</vt:lpstr>
      <vt:lpstr>Crop</vt:lpstr>
      <vt:lpstr>Stack’em High Stackable Certificates</vt:lpstr>
      <vt:lpstr>The Rules…. </vt:lpstr>
      <vt:lpstr>The Rules…. </vt:lpstr>
      <vt:lpstr>Background </vt:lpstr>
      <vt:lpstr>Data:  Launchboard &amp; CTE Outcomes Survey</vt:lpstr>
      <vt:lpstr>PowerPoint Presentation</vt:lpstr>
      <vt:lpstr>So, Why Stack?</vt:lpstr>
      <vt:lpstr>Stackable Certificates</vt:lpstr>
      <vt:lpstr>Stackable Certificates</vt:lpstr>
      <vt:lpstr>Where to Start?</vt:lpstr>
      <vt:lpstr>Where to Start?  Q &amp; A</vt:lpstr>
      <vt:lpstr>Think -- Building Blocks</vt:lpstr>
      <vt:lpstr>. . . with Specialty Blocks</vt:lpstr>
      <vt:lpstr>. . . With Work Force / Industry</vt:lpstr>
      <vt:lpstr>And transfer options…..</vt:lpstr>
      <vt:lpstr>How high???</vt:lpstr>
      <vt:lpstr>Examples</vt:lpstr>
      <vt:lpstr>LA Mission College - Health</vt:lpstr>
      <vt:lpstr>Horticulture</vt:lpstr>
      <vt:lpstr>Harper College</vt:lpstr>
      <vt:lpstr>Other Considerations…..</vt:lpstr>
      <vt:lpstr>Stackable Certificates . . .</vt:lpstr>
      <vt:lpstr>“Sequence of credentials that can be accumulated over time to build up an individuals’ qualifications and help them move along a career path or up a career ladder to different higher-paying jobs”     U.S. Department of Labor</vt:lpstr>
      <vt:lpstr>Questions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 asmus</dc:creator>
  <cp:lastModifiedBy>Conan McKay</cp:lastModifiedBy>
  <cp:revision>44</cp:revision>
  <dcterms:created xsi:type="dcterms:W3CDTF">2018-06-19T15:55:56Z</dcterms:created>
  <dcterms:modified xsi:type="dcterms:W3CDTF">2018-07-16T18:27:34Z</dcterms:modified>
</cp:coreProperties>
</file>