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98" r:id="rId2"/>
  </p:sldMasterIdLst>
  <p:notesMasterIdLst>
    <p:notesMasterId r:id="rId22"/>
  </p:notesMasterIdLst>
  <p:sldIdLst>
    <p:sldId id="256" r:id="rId3"/>
    <p:sldId id="279" r:id="rId4"/>
    <p:sldId id="278" r:id="rId5"/>
    <p:sldId id="280" r:id="rId6"/>
    <p:sldId id="281" r:id="rId7"/>
    <p:sldId id="282" r:id="rId8"/>
    <p:sldId id="290" r:id="rId9"/>
    <p:sldId id="296" r:id="rId10"/>
    <p:sldId id="291" r:id="rId11"/>
    <p:sldId id="297" r:id="rId12"/>
    <p:sldId id="293" r:id="rId13"/>
    <p:sldId id="294" r:id="rId14"/>
    <p:sldId id="295" r:id="rId15"/>
    <p:sldId id="298" r:id="rId16"/>
    <p:sldId id="283" r:id="rId17"/>
    <p:sldId id="292" r:id="rId18"/>
    <p:sldId id="284" r:id="rId19"/>
    <p:sldId id="285" r:id="rId20"/>
    <p:sldId id="2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6" autoAdjust="0"/>
    <p:restoredTop sz="85165" autoAdjust="0"/>
  </p:normalViewPr>
  <p:slideViewPr>
    <p:cSldViewPr snapToGrid="0">
      <p:cViewPr varScale="1">
        <p:scale>
          <a:sx n="78" d="100"/>
          <a:sy n="78" d="100"/>
        </p:scale>
        <p:origin x="376"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pPr/>
              <a:t>2/13/18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pPr/>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pPr/>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pPr/>
              <a:t>9</a:t>
            </a:fld>
            <a:endParaRPr lang="en-US"/>
          </a:p>
        </p:txBody>
      </p:sp>
    </p:spTree>
    <p:extLst>
      <p:ext uri="{BB962C8B-B14F-4D97-AF65-F5344CB8AC3E}">
        <p14:creationId xmlns:p14="http://schemas.microsoft.com/office/powerpoint/2010/main" val="177789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a:p>
        </p:txBody>
      </p:sp>
    </p:spTree>
    <p:extLst>
      <p:ext uri="{BB962C8B-B14F-4D97-AF65-F5344CB8AC3E}">
        <p14:creationId xmlns:p14="http://schemas.microsoft.com/office/powerpoint/2010/main" val="3004697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a:p>
        </p:txBody>
      </p:sp>
    </p:spTree>
    <p:extLst>
      <p:ext uri="{BB962C8B-B14F-4D97-AF65-F5344CB8AC3E}">
        <p14:creationId xmlns:p14="http://schemas.microsoft.com/office/powerpoint/2010/main" val="151755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822D9-B837-4F4A-BA94-199227DD15E6}" type="slidenum">
              <a:rPr lang="en-US" smtClean="0"/>
              <a:t>13</a:t>
            </a:fld>
            <a:endParaRPr lang="en-US"/>
          </a:p>
        </p:txBody>
      </p:sp>
    </p:spTree>
    <p:extLst>
      <p:ext uri="{BB962C8B-B14F-4D97-AF65-F5344CB8AC3E}">
        <p14:creationId xmlns:p14="http://schemas.microsoft.com/office/powerpoint/2010/main" val="206171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2" name="Date Placeholder 21"/>
          <p:cNvSpPr>
            <a:spLocks noGrp="1"/>
          </p:cNvSpPr>
          <p:nvPr>
            <p:ph type="dt" sz="half" idx="14"/>
          </p:nvPr>
        </p:nvSpPr>
        <p:spPr/>
        <p:txBody>
          <a:bodyPr/>
          <a:lstStyle/>
          <a:p>
            <a:fld id="{7F44E437-9714-40B4-8042-3825234AB362}" type="datetime1">
              <a:rPr lang="en-US" smtClean="0">
                <a:solidFill>
                  <a:prstClr val="black">
                    <a:tint val="75000"/>
                  </a:prstClr>
                </a:solidFill>
              </a:rPr>
              <a:pPr/>
              <a:t>2/13/18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t>2017 ASCCC Accreditation Institute </a:t>
            </a:r>
            <a:r>
              <a:rPr lang="mr-IN" dirty="0"/>
              <a:t>–</a:t>
            </a:r>
            <a:r>
              <a:rPr lang="en-US" dirty="0"/>
              <a:t> Napa,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477472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79034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646145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44E437-9714-40B4-8042-3825234AB362}" type="datetime1">
              <a:rPr lang="en-US" smtClean="0">
                <a:solidFill>
                  <a:prstClr val="black">
                    <a:tint val="75000"/>
                  </a:prstClr>
                </a:solidFill>
              </a:rPr>
              <a:pPr/>
              <a:t>2/13/18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72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F27CF-BF37-4969-8ADF-3A47A962F15D}" type="datetime1">
              <a:rPr lang="en-US" smtClean="0"/>
              <a:pPr/>
              <a:t>2/13/18</a:t>
            </a:fld>
            <a:endParaRPr lang="en-US"/>
          </a:p>
        </p:txBody>
      </p:sp>
      <p:sp>
        <p:nvSpPr>
          <p:cNvPr id="5" name="Footer Placeholder 4"/>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6" name="Slide Number Placeholder 5"/>
          <p:cNvSpPr>
            <a:spLocks noGrp="1"/>
          </p:cNvSpPr>
          <p:nvPr>
            <p:ph type="sldNum" sz="quarter" idx="12"/>
          </p:nvPr>
        </p:nvSpPr>
        <p:spPr/>
        <p:txBody>
          <a:bodyPr/>
          <a:lstStyle/>
          <a:p>
            <a:fld id="{F01EB0EE-5C55-4A20-9AF4-1E061F85A2B6}" type="slidenum">
              <a:rPr lang="en-US" smtClean="0"/>
              <a:pPr/>
              <a:t>‹#›</a:t>
            </a:fld>
            <a:endParaRPr lang="en-US"/>
          </a:p>
        </p:txBody>
      </p:sp>
    </p:spTree>
    <p:extLst>
      <p:ext uri="{BB962C8B-B14F-4D97-AF65-F5344CB8AC3E}">
        <p14:creationId xmlns:p14="http://schemas.microsoft.com/office/powerpoint/2010/main" val="339220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828757"/>
      </p:ext>
    </p:extLst>
  </p:cSld>
  <p:clrMapOvr>
    <a:overrideClrMapping bg1="dk1" tx1="lt1" bg2="dk2" tx2="lt2" accent1="accent1" accent2="accent2" accent3="accent3" accent4="accent4" accent5="accent5" accent6="accent6" hlink="hlink" folHlink="folHlink"/>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2690982"/>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415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896431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E4DC8-528C-496E-B79C-0088B173B6C8}" type="datetime1">
              <a:rPr lang="en-US" smtClean="0"/>
              <a:pPr/>
              <a:t>2/13/18</a:t>
            </a:fld>
            <a:endParaRPr lang="en-US"/>
          </a:p>
        </p:txBody>
      </p:sp>
      <p:sp>
        <p:nvSpPr>
          <p:cNvPr id="3" name="Footer Placeholder 2"/>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pPr/>
              <a:t>‹#›</a:t>
            </a:fld>
            <a:endParaRPr lang="en-US"/>
          </a:p>
        </p:txBody>
      </p:sp>
    </p:spTree>
    <p:extLst>
      <p:ext uri="{BB962C8B-B14F-4D97-AF65-F5344CB8AC3E}">
        <p14:creationId xmlns:p14="http://schemas.microsoft.com/office/powerpoint/2010/main" val="374907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6326714"/>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solidFill>
                <a:latin typeface="+mn-lt"/>
              </a:defRPr>
            </a:lvl1pPr>
          </a:lstStyle>
          <a:p>
            <a:r>
              <a:rPr lang="en-US" dirty="0"/>
              <a:t>2017 ASCCC Accreditation Institute </a:t>
            </a:r>
            <a:r>
              <a:rPr lang="mr-IN" dirty="0"/>
              <a:t>–</a:t>
            </a:r>
            <a:r>
              <a:rPr lang="en-US" dirty="0"/>
              <a:t> Napa, CA</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Lst>
  <p:hf hdr="0" dt="0"/>
  <p:txStyles>
    <p:titleStyle>
      <a:lvl1pPr algn="ctr" defTabSz="914400" rtl="0" eaLnBrk="1" latinLnBrk="0" hangingPunct="1">
        <a:lnSpc>
          <a:spcPct val="90000"/>
        </a:lnSpc>
        <a:spcBef>
          <a:spcPct val="0"/>
        </a:spcBef>
        <a:buNone/>
        <a:defRPr lang="en-US" sz="3600" b="1" i="0" kern="1200" dirty="0">
          <a:solidFill>
            <a:srgbClr val="26130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1A0D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rgbClr val="1A0D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rgbClr val="1A0D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rgbClr val="1A0D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rgbClr val="1A0D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5BA3BD9-5110-49E5-B20D-9DB2313D9A65}" type="datetime1">
              <a:rPr lang="en-US" smtClean="0">
                <a:solidFill>
                  <a:prstClr val="black">
                    <a:tint val="75000"/>
                  </a:prstClr>
                </a:solidFill>
              </a:rPr>
              <a:pPr/>
              <a:t>2/13/18</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2017 ASCCC Accreditation Institute </a:t>
            </a:r>
            <a:r>
              <a:rPr lang="mr-IN"/>
              <a:t>–</a:t>
            </a:r>
            <a:r>
              <a:rPr lang="en-US"/>
              <a:t> Napa, CA</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404134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vmartin@sierracollege.edu)" TargetMode="External"/><Relationship Id="rId2" Type="http://schemas.openxmlformats.org/officeDocument/2006/relationships/hyperlink" Target="mailto:sdroker@accjc.org" TargetMode="Externa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hyperlink" Target="mailto:rutan_craig@sc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a:t>Mission, Academic Quality and Institutional Effectiveness, and Integrity: Understanding Standard I </a:t>
            </a:r>
            <a:r>
              <a:rPr lang="en-US" sz="3300" dirty="0"/>
              <a:t>WITH GUIDANCE ON I.B.3 AND I.B.6</a:t>
            </a:r>
          </a:p>
        </p:txBody>
      </p:sp>
      <p:sp>
        <p:nvSpPr>
          <p:cNvPr id="3" name="Subtitle 2"/>
          <p:cNvSpPr>
            <a:spLocks noGrp="1"/>
          </p:cNvSpPr>
          <p:nvPr>
            <p:ph type="subTitle" idx="1"/>
          </p:nvPr>
        </p:nvSpPr>
        <p:spPr>
          <a:xfrm>
            <a:off x="3543300" y="3643743"/>
            <a:ext cx="8534400" cy="1752600"/>
          </a:xfrm>
        </p:spPr>
        <p:txBody>
          <a:bodyPr>
            <a:normAutofit fontScale="92500"/>
          </a:bodyPr>
          <a:lstStyle/>
          <a:p>
            <a:endParaRPr lang="en-US" dirty="0"/>
          </a:p>
          <a:p>
            <a:r>
              <a:rPr lang="en-US" dirty="0"/>
              <a:t>Stephanie </a:t>
            </a:r>
            <a:r>
              <a:rPr lang="en-US" dirty="0" err="1"/>
              <a:t>Droker</a:t>
            </a:r>
            <a:r>
              <a:rPr lang="en-US" b="1" dirty="0"/>
              <a:t>, </a:t>
            </a:r>
            <a:r>
              <a:rPr lang="en-US" dirty="0"/>
              <a:t>Vice President, ACCJC</a:t>
            </a:r>
          </a:p>
          <a:p>
            <a:r>
              <a:rPr lang="en-US" dirty="0"/>
              <a:t>Christy Karau, ASCCC Accreditation Committee, Sierra College</a:t>
            </a:r>
          </a:p>
          <a:p>
            <a:r>
              <a:rPr lang="en-US" dirty="0"/>
              <a:t>Craig Rutan, ASCCC Area D Representative</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664996" y="5741261"/>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the Framework for Disaggregation</a:t>
            </a:r>
          </a:p>
        </p:txBody>
      </p:sp>
      <p:sp>
        <p:nvSpPr>
          <p:cNvPr id="3" name="Content Placeholder 2"/>
          <p:cNvSpPr>
            <a:spLocks noGrp="1"/>
          </p:cNvSpPr>
          <p:nvPr>
            <p:ph idx="1"/>
          </p:nvPr>
        </p:nvSpPr>
        <p:spPr/>
        <p:txBody>
          <a:bodyPr/>
          <a:lstStyle/>
          <a:p>
            <a:r>
              <a:rPr lang="en-US" dirty="0"/>
              <a:t>Each college must determine how they would like to disaggregate outcomes assessments</a:t>
            </a:r>
          </a:p>
          <a:p>
            <a:r>
              <a:rPr lang="en-US" dirty="0"/>
              <a:t>Does your college collect outcomes data by student or is it aggregated by section?</a:t>
            </a:r>
          </a:p>
          <a:p>
            <a:r>
              <a:rPr lang="en-US" dirty="0"/>
              <a:t>Are college data systems integrated to link information about the student together? </a:t>
            </a:r>
          </a:p>
          <a:p>
            <a:pPr lvl="1"/>
            <a:r>
              <a:rPr lang="en-US" dirty="0"/>
              <a:t>Assessment results</a:t>
            </a:r>
          </a:p>
          <a:p>
            <a:pPr lvl="1"/>
            <a:r>
              <a:rPr lang="en-US" dirty="0"/>
              <a:t>Usage of support services</a:t>
            </a:r>
          </a:p>
          <a:p>
            <a:pPr lvl="1"/>
            <a:r>
              <a:rPr lang="en-US" dirty="0"/>
              <a:t>Education plans</a:t>
            </a:r>
          </a:p>
          <a:p>
            <a:r>
              <a:rPr lang="en-US" dirty="0"/>
              <a:t>What types of things would you different constituencies like to know?</a:t>
            </a:r>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849828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should we disaggregate? </a:t>
            </a:r>
          </a:p>
        </p:txBody>
      </p:sp>
      <p:sp>
        <p:nvSpPr>
          <p:cNvPr id="3" name="Content Placeholder 2"/>
          <p:cNvSpPr>
            <a:spLocks noGrp="1"/>
          </p:cNvSpPr>
          <p:nvPr>
            <p:ph idx="1"/>
          </p:nvPr>
        </p:nvSpPr>
        <p:spPr>
          <a:xfrm>
            <a:off x="609600" y="1709928"/>
            <a:ext cx="10515600" cy="4011279"/>
          </a:xfrm>
        </p:spPr>
        <p:txBody>
          <a:bodyPr>
            <a:normAutofit fontScale="92500" lnSpcReduction="20000"/>
          </a:bodyPr>
          <a:lstStyle/>
          <a:p>
            <a:pPr lvl="1">
              <a:lnSpc>
                <a:spcPct val="110000"/>
              </a:lnSpc>
              <a:spcBef>
                <a:spcPts val="1000"/>
              </a:spcBef>
            </a:pPr>
            <a:r>
              <a:rPr lang="en-US" sz="2800" i="1" dirty="0"/>
              <a:t>Section attributes </a:t>
            </a:r>
          </a:p>
          <a:p>
            <a:pPr lvl="2">
              <a:lnSpc>
                <a:spcPct val="110000"/>
              </a:lnSpc>
              <a:spcBef>
                <a:spcPts val="1000"/>
              </a:spcBef>
            </a:pPr>
            <a:r>
              <a:rPr lang="en-US" sz="2400" dirty="0"/>
              <a:t>Online vs. face-to-face vs. Hybrid</a:t>
            </a:r>
          </a:p>
          <a:p>
            <a:pPr lvl="2">
              <a:lnSpc>
                <a:spcPct val="110000"/>
              </a:lnSpc>
              <a:spcBef>
                <a:spcPts val="1000"/>
              </a:spcBef>
            </a:pPr>
            <a:r>
              <a:rPr lang="en-US" sz="2400" dirty="0"/>
              <a:t>Compressed vs. full-term</a:t>
            </a:r>
          </a:p>
          <a:p>
            <a:pPr lvl="2">
              <a:lnSpc>
                <a:spcPct val="110000"/>
              </a:lnSpc>
              <a:spcBef>
                <a:spcPts val="1000"/>
              </a:spcBef>
            </a:pPr>
            <a:r>
              <a:rPr lang="en-US" sz="2400" dirty="0"/>
              <a:t>Evening vs. day</a:t>
            </a:r>
          </a:p>
          <a:p>
            <a:pPr lvl="2">
              <a:lnSpc>
                <a:spcPct val="110000"/>
              </a:lnSpc>
              <a:spcBef>
                <a:spcPts val="1000"/>
              </a:spcBef>
            </a:pPr>
            <a:r>
              <a:rPr lang="en-US" sz="2400" dirty="0"/>
              <a:t>Main campus vs. off-site location or center</a:t>
            </a:r>
          </a:p>
          <a:p>
            <a:pPr lvl="2">
              <a:lnSpc>
                <a:spcPct val="110000"/>
              </a:lnSpc>
              <a:spcBef>
                <a:spcPts val="1000"/>
              </a:spcBef>
            </a:pPr>
            <a:r>
              <a:rPr lang="en-US" sz="2400" dirty="0"/>
              <a:t>Learning community vs. non-learning community</a:t>
            </a:r>
          </a:p>
          <a:p>
            <a:pPr lvl="2">
              <a:lnSpc>
                <a:spcPct val="110000"/>
              </a:lnSpc>
              <a:spcBef>
                <a:spcPts val="1000"/>
              </a:spcBef>
            </a:pPr>
            <a:r>
              <a:rPr lang="en-US" sz="2400" dirty="0"/>
              <a:t>Accelerated curriculum vs. non-accelerated curriculum</a:t>
            </a:r>
          </a:p>
          <a:p>
            <a:pPr lvl="2">
              <a:lnSpc>
                <a:spcPct val="110000"/>
              </a:lnSpc>
              <a:spcBef>
                <a:spcPts val="1000"/>
              </a:spcBef>
            </a:pPr>
            <a:r>
              <a:rPr lang="en-US" sz="2400" dirty="0"/>
              <a:t>Students that take advantage of support services (tutoring, SI, </a:t>
            </a:r>
            <a:r>
              <a:rPr lang="en-US" sz="2400" dirty="0" err="1"/>
              <a:t>etc</a:t>
            </a:r>
            <a:r>
              <a:rPr lang="en-US" sz="2400" dirty="0"/>
              <a:t>) vs. those that don’t</a:t>
            </a:r>
            <a:endParaRPr lang="en-US" dirty="0"/>
          </a:p>
          <a:p>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40599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should we disaggregate? </a:t>
            </a:r>
          </a:p>
        </p:txBody>
      </p:sp>
      <p:sp>
        <p:nvSpPr>
          <p:cNvPr id="3" name="Content Placeholder 2"/>
          <p:cNvSpPr>
            <a:spLocks noGrp="1"/>
          </p:cNvSpPr>
          <p:nvPr>
            <p:ph idx="1"/>
          </p:nvPr>
        </p:nvSpPr>
        <p:spPr>
          <a:xfrm>
            <a:off x="609600" y="1709928"/>
            <a:ext cx="10515600" cy="4011279"/>
          </a:xfrm>
        </p:spPr>
        <p:txBody>
          <a:bodyPr>
            <a:normAutofit/>
          </a:bodyPr>
          <a:lstStyle/>
          <a:p>
            <a:pPr lvl="1">
              <a:lnSpc>
                <a:spcPct val="110000"/>
              </a:lnSpc>
              <a:spcBef>
                <a:spcPts val="1000"/>
              </a:spcBef>
            </a:pPr>
            <a:r>
              <a:rPr lang="en-US" sz="2800" i="1" dirty="0"/>
              <a:t>Student characteristics</a:t>
            </a:r>
          </a:p>
          <a:p>
            <a:pPr lvl="2">
              <a:lnSpc>
                <a:spcPct val="110000"/>
              </a:lnSpc>
              <a:spcBef>
                <a:spcPts val="1000"/>
              </a:spcBef>
            </a:pPr>
            <a:r>
              <a:rPr lang="en-US" sz="2400" dirty="0"/>
              <a:t>Declared vs. non-declared</a:t>
            </a:r>
          </a:p>
          <a:p>
            <a:pPr lvl="2">
              <a:lnSpc>
                <a:spcPct val="110000"/>
              </a:lnSpc>
              <a:spcBef>
                <a:spcPts val="1000"/>
              </a:spcBef>
            </a:pPr>
            <a:r>
              <a:rPr lang="en-US" sz="2400" dirty="0"/>
              <a:t>Students with prior learning credit vs. students who have completed a sequence</a:t>
            </a:r>
          </a:p>
          <a:p>
            <a:pPr lvl="2">
              <a:lnSpc>
                <a:spcPct val="110000"/>
              </a:lnSpc>
              <a:spcBef>
                <a:spcPts val="1000"/>
              </a:spcBef>
            </a:pPr>
            <a:r>
              <a:rPr lang="en-US" sz="2400" dirty="0"/>
              <a:t>Working vs. non-working </a:t>
            </a:r>
          </a:p>
          <a:p>
            <a:pPr lvl="2">
              <a:lnSpc>
                <a:spcPct val="110000"/>
              </a:lnSpc>
              <a:spcBef>
                <a:spcPts val="1000"/>
              </a:spcBef>
            </a:pPr>
            <a:r>
              <a:rPr lang="en-US" sz="2400" dirty="0"/>
              <a:t>Dual enrollment vs. non-dual enrollment</a:t>
            </a:r>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3855011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should we disaggregate? </a:t>
            </a:r>
          </a:p>
        </p:txBody>
      </p:sp>
      <p:sp>
        <p:nvSpPr>
          <p:cNvPr id="3" name="Content Placeholder 2"/>
          <p:cNvSpPr>
            <a:spLocks noGrp="1"/>
          </p:cNvSpPr>
          <p:nvPr>
            <p:ph idx="1"/>
          </p:nvPr>
        </p:nvSpPr>
        <p:spPr>
          <a:xfrm>
            <a:off x="609600" y="1709928"/>
            <a:ext cx="10515600" cy="4179720"/>
          </a:xfrm>
        </p:spPr>
        <p:txBody>
          <a:bodyPr>
            <a:normAutofit lnSpcReduction="10000"/>
          </a:bodyPr>
          <a:lstStyle/>
          <a:p>
            <a:pPr lvl="1">
              <a:lnSpc>
                <a:spcPct val="110000"/>
              </a:lnSpc>
              <a:spcBef>
                <a:spcPts val="1000"/>
              </a:spcBef>
            </a:pPr>
            <a:r>
              <a:rPr lang="en-US" sz="2800" dirty="0"/>
              <a:t>Student equity plans can help define populations of interest</a:t>
            </a:r>
          </a:p>
          <a:p>
            <a:pPr lvl="2">
              <a:lnSpc>
                <a:spcPct val="110000"/>
              </a:lnSpc>
              <a:spcBef>
                <a:spcPts val="0"/>
              </a:spcBef>
            </a:pPr>
            <a:r>
              <a:rPr lang="en-US" sz="2400" dirty="0"/>
              <a:t>Ethnicity </a:t>
            </a:r>
          </a:p>
          <a:p>
            <a:pPr lvl="2">
              <a:lnSpc>
                <a:spcPct val="110000"/>
              </a:lnSpc>
              <a:spcBef>
                <a:spcPts val="0"/>
              </a:spcBef>
            </a:pPr>
            <a:r>
              <a:rPr lang="en-US" sz="2400" dirty="0"/>
              <a:t>Gender </a:t>
            </a:r>
          </a:p>
          <a:p>
            <a:pPr lvl="2">
              <a:lnSpc>
                <a:spcPct val="110000"/>
              </a:lnSpc>
              <a:spcBef>
                <a:spcPts val="0"/>
              </a:spcBef>
            </a:pPr>
            <a:r>
              <a:rPr lang="en-US" sz="2400" dirty="0"/>
              <a:t>DSPS status</a:t>
            </a:r>
          </a:p>
          <a:p>
            <a:pPr lvl="2">
              <a:lnSpc>
                <a:spcPct val="110000"/>
              </a:lnSpc>
              <a:spcBef>
                <a:spcPts val="0"/>
              </a:spcBef>
            </a:pPr>
            <a:r>
              <a:rPr lang="en-US" sz="2400" dirty="0"/>
              <a:t>Veteran status</a:t>
            </a:r>
          </a:p>
          <a:p>
            <a:pPr lvl="2">
              <a:lnSpc>
                <a:spcPct val="110000"/>
              </a:lnSpc>
              <a:spcBef>
                <a:spcPts val="0"/>
              </a:spcBef>
            </a:pPr>
            <a:r>
              <a:rPr lang="en-US" sz="2400" dirty="0"/>
              <a:t>Age group</a:t>
            </a:r>
          </a:p>
          <a:p>
            <a:pPr lvl="1">
              <a:lnSpc>
                <a:spcPct val="110000"/>
              </a:lnSpc>
              <a:spcBef>
                <a:spcPts val="1000"/>
              </a:spcBef>
            </a:pPr>
            <a:r>
              <a:rPr lang="en-US" sz="2800" dirty="0"/>
              <a:t>Results useful for integrating BSI, SSSP, SEP</a:t>
            </a:r>
          </a:p>
          <a:p>
            <a:pPr lvl="1">
              <a:lnSpc>
                <a:spcPct val="110000"/>
              </a:lnSpc>
              <a:spcBef>
                <a:spcPts val="1000"/>
              </a:spcBef>
            </a:pPr>
            <a:r>
              <a:rPr lang="en-US" sz="2800" dirty="0"/>
              <a:t>However, don’t feel limited to just these subgroups</a:t>
            </a:r>
          </a:p>
          <a:p>
            <a:pPr lvl="1">
              <a:lnSpc>
                <a:spcPct val="110000"/>
              </a:lnSpc>
              <a:spcBef>
                <a:spcPts val="1000"/>
              </a:spcBef>
            </a:pPr>
            <a:r>
              <a:rPr lang="en-US" sz="2800" dirty="0"/>
              <a:t>Begin discussions with your existing infrastructure in mind</a:t>
            </a:r>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3244710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A6CB-7E5C-4847-A03A-3A6E34BFE547}"/>
              </a:ext>
            </a:extLst>
          </p:cNvPr>
          <p:cNvSpPr>
            <a:spLocks noGrp="1"/>
          </p:cNvSpPr>
          <p:nvPr>
            <p:ph type="title"/>
          </p:nvPr>
        </p:nvSpPr>
        <p:spPr/>
        <p:txBody>
          <a:bodyPr/>
          <a:lstStyle/>
          <a:p>
            <a:r>
              <a:rPr lang="en-US" dirty="0"/>
              <a:t>Role of the Academic Senate in Disaggregation</a:t>
            </a:r>
          </a:p>
        </p:txBody>
      </p:sp>
      <p:sp>
        <p:nvSpPr>
          <p:cNvPr id="3" name="Content Placeholder 2">
            <a:extLst>
              <a:ext uri="{FF2B5EF4-FFF2-40B4-BE49-F238E27FC236}">
                <a16:creationId xmlns:a16="http://schemas.microsoft.com/office/drawing/2014/main" id="{7B65D341-6835-CE4D-8AD4-E53187E28E78}"/>
              </a:ext>
            </a:extLst>
          </p:cNvPr>
          <p:cNvSpPr>
            <a:spLocks noGrp="1"/>
          </p:cNvSpPr>
          <p:nvPr>
            <p:ph idx="1"/>
          </p:nvPr>
        </p:nvSpPr>
        <p:spPr/>
        <p:txBody>
          <a:bodyPr/>
          <a:lstStyle/>
          <a:p>
            <a:r>
              <a:rPr lang="en-US" dirty="0"/>
              <a:t>The college must decide what types of disaggregation they want to explore before deciding on what data to collect and what technology to use</a:t>
            </a:r>
          </a:p>
          <a:p>
            <a:r>
              <a:rPr lang="en-US" dirty="0"/>
              <a:t>Faculty will be the primary collectors of outcomes data and the senate should discuss the faculty role in the process</a:t>
            </a:r>
          </a:p>
          <a:p>
            <a:r>
              <a:rPr lang="en-US" dirty="0"/>
              <a:t>When the technology is chosen before the processes are designed, the technology will dictate the process or new technology will need to be purchased that will accommodate the newly designed process</a:t>
            </a:r>
          </a:p>
          <a:p>
            <a:r>
              <a:rPr lang="en-US" dirty="0"/>
              <a:t>Senates should be sure to consult with the local bargaining unit to determine if there are any collective </a:t>
            </a:r>
            <a:r>
              <a:rPr lang="en-US"/>
              <a:t>bargaining issues</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F836D11F-9FA8-3047-82DC-42EDD38A863F}"/>
              </a:ext>
            </a:extLst>
          </p:cNvPr>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5" name="Slide Number Placeholder 4">
            <a:extLst>
              <a:ext uri="{FF2B5EF4-FFF2-40B4-BE49-F238E27FC236}">
                <a16:creationId xmlns:a16="http://schemas.microsoft.com/office/drawing/2014/main" id="{27953261-A93E-4A47-ABED-9E1604292019}"/>
              </a:ext>
            </a:extLst>
          </p:cNvPr>
          <p:cNvSpPr>
            <a:spLocks noGrp="1"/>
          </p:cNvSpPr>
          <p:nvPr>
            <p:ph type="sldNum" sz="quarter" idx="12"/>
          </p:nvPr>
        </p:nvSpPr>
        <p:spPr/>
        <p:txBody>
          <a:bodyPr/>
          <a:lstStyle/>
          <a:p>
            <a:fld id="{F01EB0EE-5C55-4A20-9AF4-1E061F85A2B6}" type="slidenum">
              <a:rPr lang="en-US" smtClean="0"/>
              <a:pPr/>
              <a:t>14</a:t>
            </a:fld>
            <a:endParaRPr lang="en-US"/>
          </a:p>
        </p:txBody>
      </p:sp>
    </p:spTree>
    <p:extLst>
      <p:ext uri="{BB962C8B-B14F-4D97-AF65-F5344CB8AC3E}">
        <p14:creationId xmlns:p14="http://schemas.microsoft.com/office/powerpoint/2010/main" val="3334189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Practices: 1.B</a:t>
            </a:r>
          </a:p>
        </p:txBody>
      </p:sp>
      <p:sp>
        <p:nvSpPr>
          <p:cNvPr id="3" name="Content Placeholder 2"/>
          <p:cNvSpPr>
            <a:spLocks noGrp="1"/>
          </p:cNvSpPr>
          <p:nvPr>
            <p:ph idx="1"/>
          </p:nvPr>
        </p:nvSpPr>
        <p:spPr/>
        <p:txBody>
          <a:bodyPr/>
          <a:lstStyle/>
          <a:p>
            <a:r>
              <a:rPr lang="en-US" dirty="0"/>
              <a:t>Identify processes and procedures for collecting and analyzing and using outcome data for student learning and achievement</a:t>
            </a:r>
          </a:p>
          <a:p>
            <a:r>
              <a:rPr lang="en-US" dirty="0"/>
              <a:t>Collect disaggregated data on achievement of student learning outcomes and use that data in discussions of student equity </a:t>
            </a:r>
          </a:p>
          <a:p>
            <a:r>
              <a:rPr lang="en-US" dirty="0"/>
              <a:t>Create and assess intuitional set standards </a:t>
            </a:r>
          </a:p>
          <a:p>
            <a:r>
              <a:rPr lang="en-US" dirty="0"/>
              <a:t>Identify short and long-range needs based on data </a:t>
            </a:r>
          </a:p>
          <a:p>
            <a:endParaRPr lang="en-US" dirty="0"/>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15</a:t>
            </a:fld>
            <a:endParaRPr lang="en-US"/>
          </a:p>
        </p:txBody>
      </p:sp>
    </p:spTree>
    <p:extLst>
      <p:ext uri="{BB962C8B-B14F-4D97-AF65-F5344CB8AC3E}">
        <p14:creationId xmlns:p14="http://schemas.microsoft.com/office/powerpoint/2010/main" val="1705434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Informed Decision Making- </a:t>
            </a:r>
            <a:r>
              <a:rPr lang="en-US" sz="2400" dirty="0"/>
              <a:t>Sierra College Example</a:t>
            </a:r>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16</a:t>
            </a:fld>
            <a:endParaRPr lang="en-US"/>
          </a:p>
        </p:txBody>
      </p:sp>
      <p:sp>
        <p:nvSpPr>
          <p:cNvPr id="6" name="Right Arrow 5"/>
          <p:cNvSpPr/>
          <p:nvPr/>
        </p:nvSpPr>
        <p:spPr>
          <a:xfrm>
            <a:off x="1722783" y="2173357"/>
            <a:ext cx="1444487"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5183256" y="2137821"/>
            <a:ext cx="1444487"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8262731" y="2090563"/>
            <a:ext cx="1444487"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rved Left Arrow 8"/>
          <p:cNvSpPr/>
          <p:nvPr/>
        </p:nvSpPr>
        <p:spPr>
          <a:xfrm>
            <a:off x="10754753" y="2576945"/>
            <a:ext cx="1167786" cy="145258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ight Arrow 9"/>
          <p:cNvSpPr/>
          <p:nvPr/>
        </p:nvSpPr>
        <p:spPr>
          <a:xfrm rot="10800000">
            <a:off x="7404099" y="3386098"/>
            <a:ext cx="1444487"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0800000">
            <a:off x="4461013" y="3438940"/>
            <a:ext cx="1444487"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002157" y="5645426"/>
            <a:ext cx="111318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iangle 12"/>
          <p:cNvSpPr/>
          <p:nvPr/>
        </p:nvSpPr>
        <p:spPr>
          <a:xfrm>
            <a:off x="3988904" y="5002697"/>
            <a:ext cx="1099931" cy="5897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183256" y="5645426"/>
            <a:ext cx="111318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riangle 14"/>
          <p:cNvSpPr/>
          <p:nvPr/>
        </p:nvSpPr>
        <p:spPr>
          <a:xfrm>
            <a:off x="5155095" y="5002697"/>
            <a:ext cx="1099931" cy="5897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5289" y="1557465"/>
            <a:ext cx="2793891" cy="2031325"/>
          </a:xfrm>
          <a:prstGeom prst="rect">
            <a:avLst/>
          </a:prstGeom>
          <a:noFill/>
        </p:spPr>
        <p:txBody>
          <a:bodyPr wrap="square" rtlCol="0">
            <a:spAutoFit/>
          </a:bodyPr>
          <a:lstStyle/>
          <a:p>
            <a:r>
              <a:rPr lang="en-US" sz="1400" dirty="0"/>
              <a:t>Accumulated Student Complaints,</a:t>
            </a:r>
          </a:p>
          <a:p>
            <a:r>
              <a:rPr lang="en-US" sz="1400" dirty="0"/>
              <a:t> “I can’t get into Bio 4, 5, 6”</a:t>
            </a:r>
          </a:p>
          <a:p>
            <a:endParaRPr lang="en-US" sz="1400" dirty="0"/>
          </a:p>
          <a:p>
            <a:r>
              <a:rPr lang="en-US" sz="1400" dirty="0"/>
              <a:t>Huge Waitlists for </a:t>
            </a:r>
          </a:p>
          <a:p>
            <a:r>
              <a:rPr lang="en-US" sz="1400" dirty="0"/>
              <a:t>Bio 4, 5, 6</a:t>
            </a:r>
          </a:p>
          <a:p>
            <a:endParaRPr lang="en-US" sz="1400" dirty="0"/>
          </a:p>
          <a:p>
            <a:r>
              <a:rPr lang="en-US" sz="1400" dirty="0"/>
              <a:t>Report generated and forwarded to Department Chair</a:t>
            </a:r>
          </a:p>
        </p:txBody>
      </p:sp>
      <p:sp>
        <p:nvSpPr>
          <p:cNvPr id="17" name="TextBox 16"/>
          <p:cNvSpPr txBox="1"/>
          <p:nvPr/>
        </p:nvSpPr>
        <p:spPr>
          <a:xfrm>
            <a:off x="3268994" y="1816441"/>
            <a:ext cx="1819841" cy="1169551"/>
          </a:xfrm>
          <a:prstGeom prst="rect">
            <a:avLst/>
          </a:prstGeom>
          <a:noFill/>
        </p:spPr>
        <p:txBody>
          <a:bodyPr wrap="square" rtlCol="0">
            <a:spAutoFit/>
          </a:bodyPr>
          <a:lstStyle/>
          <a:p>
            <a:r>
              <a:rPr lang="en-US" sz="1400" dirty="0" err="1"/>
              <a:t>Dept</a:t>
            </a:r>
            <a:r>
              <a:rPr lang="en-US" sz="1400" dirty="0"/>
              <a:t> Chair submits request for classrooms and lab space through </a:t>
            </a:r>
            <a:r>
              <a:rPr lang="en-US" sz="1400" dirty="0" err="1"/>
              <a:t>ePar</a:t>
            </a:r>
            <a:r>
              <a:rPr lang="en-US" sz="1400" dirty="0"/>
              <a:t> process in </a:t>
            </a:r>
            <a:r>
              <a:rPr lang="en-US" sz="1400" dirty="0" err="1"/>
              <a:t>Tracdat</a:t>
            </a:r>
            <a:endParaRPr lang="en-US" sz="1400" dirty="0"/>
          </a:p>
        </p:txBody>
      </p:sp>
      <p:sp>
        <p:nvSpPr>
          <p:cNvPr id="20" name="TextBox 19"/>
          <p:cNvSpPr txBox="1"/>
          <p:nvPr/>
        </p:nvSpPr>
        <p:spPr>
          <a:xfrm>
            <a:off x="6669281" y="1662910"/>
            <a:ext cx="1516533" cy="1600438"/>
          </a:xfrm>
          <a:prstGeom prst="rect">
            <a:avLst/>
          </a:prstGeom>
          <a:noFill/>
        </p:spPr>
        <p:txBody>
          <a:bodyPr wrap="square" rtlCol="0">
            <a:spAutoFit/>
          </a:bodyPr>
          <a:lstStyle/>
          <a:p>
            <a:r>
              <a:rPr lang="en-US" sz="1400" dirty="0" err="1"/>
              <a:t>ePar</a:t>
            </a:r>
            <a:r>
              <a:rPr lang="en-US" sz="1400" dirty="0"/>
              <a:t> list results in Facilities </a:t>
            </a:r>
            <a:r>
              <a:rPr lang="en-US" sz="1400" dirty="0" err="1"/>
              <a:t>Dept</a:t>
            </a:r>
            <a:r>
              <a:rPr lang="en-US" sz="1400" dirty="0"/>
              <a:t> researching/</a:t>
            </a:r>
          </a:p>
          <a:p>
            <a:r>
              <a:rPr lang="en-US" sz="1400" dirty="0"/>
              <a:t>identifying costs of used Temporary Buildings </a:t>
            </a:r>
          </a:p>
        </p:txBody>
      </p:sp>
      <p:sp>
        <p:nvSpPr>
          <p:cNvPr id="21" name="TextBox 20"/>
          <p:cNvSpPr txBox="1"/>
          <p:nvPr/>
        </p:nvSpPr>
        <p:spPr>
          <a:xfrm>
            <a:off x="9707218" y="1878353"/>
            <a:ext cx="1047535" cy="1384995"/>
          </a:xfrm>
          <a:prstGeom prst="rect">
            <a:avLst/>
          </a:prstGeom>
          <a:noFill/>
        </p:spPr>
        <p:txBody>
          <a:bodyPr wrap="square" rtlCol="0">
            <a:spAutoFit/>
          </a:bodyPr>
          <a:lstStyle/>
          <a:p>
            <a:r>
              <a:rPr lang="en-US" sz="1400" dirty="0"/>
              <a:t>Temporary Building Plan goes to Senate</a:t>
            </a:r>
          </a:p>
          <a:p>
            <a:r>
              <a:rPr lang="en-US" sz="1400" dirty="0"/>
              <a:t>For Approval</a:t>
            </a:r>
          </a:p>
        </p:txBody>
      </p:sp>
      <p:sp>
        <p:nvSpPr>
          <p:cNvPr id="22" name="TextBox 21"/>
          <p:cNvSpPr txBox="1"/>
          <p:nvPr/>
        </p:nvSpPr>
        <p:spPr>
          <a:xfrm>
            <a:off x="9002479" y="3347881"/>
            <a:ext cx="1794504" cy="1169551"/>
          </a:xfrm>
          <a:prstGeom prst="rect">
            <a:avLst/>
          </a:prstGeom>
          <a:noFill/>
        </p:spPr>
        <p:txBody>
          <a:bodyPr wrap="square" rtlCol="0">
            <a:spAutoFit/>
          </a:bodyPr>
          <a:lstStyle/>
          <a:p>
            <a:r>
              <a:rPr lang="en-US" sz="1400" dirty="0"/>
              <a:t>Planning and Resource Allocation Committee</a:t>
            </a:r>
          </a:p>
          <a:p>
            <a:r>
              <a:rPr lang="en-US" sz="1400" dirty="0"/>
              <a:t>Recommendation to purchase and build</a:t>
            </a:r>
          </a:p>
        </p:txBody>
      </p:sp>
      <p:sp>
        <p:nvSpPr>
          <p:cNvPr id="23" name="TextBox 22"/>
          <p:cNvSpPr txBox="1"/>
          <p:nvPr/>
        </p:nvSpPr>
        <p:spPr>
          <a:xfrm>
            <a:off x="6191219" y="3509632"/>
            <a:ext cx="1378225" cy="738664"/>
          </a:xfrm>
          <a:prstGeom prst="rect">
            <a:avLst/>
          </a:prstGeom>
          <a:noFill/>
        </p:spPr>
        <p:txBody>
          <a:bodyPr wrap="square" rtlCol="0">
            <a:spAutoFit/>
          </a:bodyPr>
          <a:lstStyle/>
          <a:p>
            <a:r>
              <a:rPr lang="en-US" sz="1400" dirty="0"/>
              <a:t>Strategic Council Approval</a:t>
            </a:r>
          </a:p>
        </p:txBody>
      </p:sp>
      <p:sp>
        <p:nvSpPr>
          <p:cNvPr id="24" name="TextBox 23"/>
          <p:cNvSpPr txBox="1"/>
          <p:nvPr/>
        </p:nvSpPr>
        <p:spPr>
          <a:xfrm>
            <a:off x="3222365" y="3717057"/>
            <a:ext cx="1378225" cy="307777"/>
          </a:xfrm>
          <a:prstGeom prst="rect">
            <a:avLst/>
          </a:prstGeom>
          <a:noFill/>
        </p:spPr>
        <p:txBody>
          <a:bodyPr wrap="square" rtlCol="0">
            <a:spAutoFit/>
          </a:bodyPr>
          <a:lstStyle/>
          <a:p>
            <a:r>
              <a:rPr lang="en-US" sz="1400"/>
              <a:t>Purchased</a:t>
            </a:r>
            <a:endParaRPr lang="en-US" sz="1400" dirty="0"/>
          </a:p>
        </p:txBody>
      </p:sp>
      <p:sp>
        <p:nvSpPr>
          <p:cNvPr id="25" name="Curved Right Arrow 24"/>
          <p:cNvSpPr/>
          <p:nvPr/>
        </p:nvSpPr>
        <p:spPr>
          <a:xfrm>
            <a:off x="1938086" y="3853239"/>
            <a:ext cx="1217104" cy="156889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3053799" y="5105809"/>
            <a:ext cx="1378225" cy="738664"/>
          </a:xfrm>
          <a:prstGeom prst="rect">
            <a:avLst/>
          </a:prstGeom>
          <a:noFill/>
        </p:spPr>
        <p:txBody>
          <a:bodyPr wrap="square" rtlCol="0">
            <a:spAutoFit/>
          </a:bodyPr>
          <a:lstStyle/>
          <a:p>
            <a:r>
              <a:rPr lang="en-US" sz="1400" dirty="0"/>
              <a:t>Installed</a:t>
            </a:r>
          </a:p>
          <a:p>
            <a:r>
              <a:rPr lang="en-US" sz="1400" dirty="0"/>
              <a:t>Temporary</a:t>
            </a:r>
          </a:p>
          <a:p>
            <a:r>
              <a:rPr lang="en-US" sz="1400" dirty="0"/>
              <a:t>Buildings</a:t>
            </a:r>
          </a:p>
        </p:txBody>
      </p:sp>
    </p:spTree>
    <p:extLst>
      <p:ext uri="{BB962C8B-B14F-4D97-AF65-F5344CB8AC3E}">
        <p14:creationId xmlns:p14="http://schemas.microsoft.com/office/powerpoint/2010/main" val="118683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I.C: Institutional Integrity</a:t>
            </a:r>
          </a:p>
        </p:txBody>
      </p:sp>
      <p:sp>
        <p:nvSpPr>
          <p:cNvPr id="3" name="Content Placeholder 2"/>
          <p:cNvSpPr>
            <a:spLocks noGrp="1"/>
          </p:cNvSpPr>
          <p:nvPr>
            <p:ph idx="1"/>
          </p:nvPr>
        </p:nvSpPr>
        <p:spPr/>
        <p:txBody>
          <a:bodyPr>
            <a:normAutofit/>
          </a:bodyPr>
          <a:lstStyle/>
          <a:p>
            <a:r>
              <a:rPr lang="en-US" dirty="0"/>
              <a:t>Providing Clear and Accurate information to faculty, staff, students and the public. </a:t>
            </a:r>
          </a:p>
          <a:p>
            <a:r>
              <a:rPr lang="en-US" dirty="0"/>
              <a:t>Resources should be published online:</a:t>
            </a:r>
          </a:p>
          <a:p>
            <a:pPr lvl="1"/>
            <a:r>
              <a:rPr lang="en-US" dirty="0"/>
              <a:t>College Catalog</a:t>
            </a:r>
          </a:p>
          <a:p>
            <a:pPr lvl="1"/>
            <a:r>
              <a:rPr lang="en-US" dirty="0"/>
              <a:t>Student Learning Outcomes and Assessment Results</a:t>
            </a:r>
          </a:p>
          <a:p>
            <a:pPr lvl="1"/>
            <a:r>
              <a:rPr lang="en-US" dirty="0"/>
              <a:t>Correspondence with the Commission</a:t>
            </a:r>
          </a:p>
          <a:p>
            <a:r>
              <a:rPr lang="en-US" dirty="0"/>
              <a:t>Catalog should describe certificates, degrees and programs in terms of purpose, content, course requirements, and expected learning outcomes.</a:t>
            </a:r>
          </a:p>
          <a:p>
            <a:r>
              <a:rPr lang="en-US" dirty="0"/>
              <a:t>The college must regularly review its policies, procedures, and publications </a:t>
            </a:r>
          </a:p>
          <a:p>
            <a:r>
              <a:rPr lang="en-US" dirty="0"/>
              <a:t>Academic Freedom and Academic honesty/dishonesty</a:t>
            </a:r>
          </a:p>
          <a:p>
            <a:endParaRPr lang="en-US" dirty="0"/>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17</a:t>
            </a:fld>
            <a:endParaRPr lang="en-US"/>
          </a:p>
        </p:txBody>
      </p:sp>
    </p:spTree>
    <p:extLst>
      <p:ext uri="{BB962C8B-B14F-4D97-AF65-F5344CB8AC3E}">
        <p14:creationId xmlns:p14="http://schemas.microsoft.com/office/powerpoint/2010/main" val="2086518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Practices: I.C</a:t>
            </a:r>
          </a:p>
        </p:txBody>
      </p:sp>
      <p:sp>
        <p:nvSpPr>
          <p:cNvPr id="3" name="Content Placeholder 2"/>
          <p:cNvSpPr>
            <a:spLocks noGrp="1"/>
          </p:cNvSpPr>
          <p:nvPr>
            <p:ph idx="1"/>
          </p:nvPr>
        </p:nvSpPr>
        <p:spPr/>
        <p:txBody>
          <a:bodyPr/>
          <a:lstStyle/>
          <a:p>
            <a:r>
              <a:rPr lang="en-US" dirty="0"/>
              <a:t>Confirm all information in institutional documents and publications are clear and accurate </a:t>
            </a:r>
          </a:p>
          <a:p>
            <a:r>
              <a:rPr lang="en-US"/>
              <a:t>Make </a:t>
            </a:r>
            <a:r>
              <a:rPr lang="en-US" dirty="0"/>
              <a:t>sure that the college/district has an academic freedom statement, a policy on academic integrity (including academic honesty/dishonesty) </a:t>
            </a:r>
          </a:p>
          <a:p>
            <a:r>
              <a:rPr lang="en-US" dirty="0"/>
              <a:t>Provide evidence that policies and procedures are followed. </a:t>
            </a:r>
          </a:p>
          <a:p>
            <a:endParaRPr lang="en-US" dirty="0"/>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18</a:t>
            </a:fld>
            <a:endParaRPr lang="en-US"/>
          </a:p>
        </p:txBody>
      </p:sp>
    </p:spTree>
    <p:extLst>
      <p:ext uri="{BB962C8B-B14F-4D97-AF65-F5344CB8AC3E}">
        <p14:creationId xmlns:p14="http://schemas.microsoft.com/office/powerpoint/2010/main" val="1162570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Coming</a:t>
            </a:r>
          </a:p>
        </p:txBody>
      </p:sp>
      <p:sp>
        <p:nvSpPr>
          <p:cNvPr id="3" name="Content Placeholder 2"/>
          <p:cNvSpPr>
            <a:spLocks noGrp="1"/>
          </p:cNvSpPr>
          <p:nvPr>
            <p:ph idx="1"/>
          </p:nvPr>
        </p:nvSpPr>
        <p:spPr/>
        <p:txBody>
          <a:bodyPr/>
          <a:lstStyle/>
          <a:p>
            <a:r>
              <a:rPr lang="en-US" dirty="0"/>
              <a:t>Do you have additional questions?</a:t>
            </a:r>
          </a:p>
          <a:p>
            <a:pPr lvl="1"/>
            <a:r>
              <a:rPr lang="en-US" dirty="0"/>
              <a:t>Stephanie </a:t>
            </a:r>
            <a:r>
              <a:rPr lang="en-US" dirty="0" err="1"/>
              <a:t>Droker</a:t>
            </a:r>
            <a:r>
              <a:rPr lang="en-US" dirty="0"/>
              <a:t> (</a:t>
            </a:r>
            <a:r>
              <a:rPr lang="en-US" dirty="0">
                <a:solidFill>
                  <a:srgbClr val="002060"/>
                </a:solidFill>
                <a:hlinkClick r:id="rId2"/>
              </a:rPr>
              <a:t>sdroker@accjc.org</a:t>
            </a:r>
            <a:r>
              <a:rPr lang="en-US" dirty="0"/>
              <a:t>)</a:t>
            </a:r>
          </a:p>
          <a:p>
            <a:pPr lvl="1"/>
            <a:r>
              <a:rPr lang="en-US" dirty="0"/>
              <a:t>Christy Karau </a:t>
            </a:r>
            <a:r>
              <a:rPr lang="en-US" dirty="0">
                <a:solidFill>
                  <a:srgbClr val="002060"/>
                </a:solidFill>
              </a:rPr>
              <a:t>(</a:t>
            </a:r>
            <a:r>
              <a:rPr lang="en-US" dirty="0" err="1">
                <a:solidFill>
                  <a:srgbClr val="002060"/>
                </a:solidFill>
              </a:rPr>
              <a:t>ckarau</a:t>
            </a:r>
            <a:r>
              <a:rPr lang="en-US" dirty="0" err="1">
                <a:solidFill>
                  <a:srgbClr val="002060"/>
                </a:solidFill>
                <a:hlinkClick r:id="rId3"/>
              </a:rPr>
              <a:t>@sierracollege.edu</a:t>
            </a:r>
            <a:r>
              <a:rPr lang="en-US" dirty="0">
                <a:solidFill>
                  <a:srgbClr val="002060"/>
                </a:solidFill>
                <a:hlinkClick r:id="rId3"/>
              </a:rPr>
              <a:t>)</a:t>
            </a:r>
            <a:endParaRPr lang="en-US" dirty="0">
              <a:solidFill>
                <a:srgbClr val="002060"/>
              </a:solidFill>
            </a:endParaRPr>
          </a:p>
          <a:p>
            <a:pPr lvl="1"/>
            <a:r>
              <a:rPr lang="en-US" dirty="0"/>
              <a:t>Craig Rutan (</a:t>
            </a:r>
            <a:r>
              <a:rPr lang="en-US" dirty="0">
                <a:hlinkClick r:id="rId4"/>
              </a:rPr>
              <a:t>rutan_craig@sccollege.edu)</a:t>
            </a:r>
            <a:endParaRPr lang="en-US" dirty="0"/>
          </a:p>
          <a:p>
            <a:pPr lvl="1"/>
            <a:endParaRPr lang="en-US" dirty="0"/>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19</a:t>
            </a:fld>
            <a:endParaRPr lang="en-US"/>
          </a:p>
        </p:txBody>
      </p:sp>
      <p:pic>
        <p:nvPicPr>
          <p:cNvPr id="6" name="Picture 2" descr="https://leadershipspirit.files.wordpress.com/2013/09/questions.jpg"/>
          <p:cNvPicPr>
            <a:picLocks noChangeAspect="1" noChangeArrowheads="1"/>
          </p:cNvPicPr>
          <p:nvPr/>
        </p:nvPicPr>
        <p:blipFill>
          <a:blip r:embed="rId5" cstate="print"/>
          <a:srcRect/>
          <a:stretch>
            <a:fillRect/>
          </a:stretch>
        </p:blipFill>
        <p:spPr bwMode="auto">
          <a:xfrm>
            <a:off x="5363551" y="3263900"/>
            <a:ext cx="3722704" cy="2449512"/>
          </a:xfrm>
          <a:prstGeom prst="rect">
            <a:avLst/>
          </a:prstGeom>
          <a:noFill/>
        </p:spPr>
      </p:pic>
    </p:spTree>
    <p:extLst>
      <p:ext uri="{BB962C8B-B14F-4D97-AF65-F5344CB8AC3E}">
        <p14:creationId xmlns:p14="http://schemas.microsoft.com/office/powerpoint/2010/main" val="14567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Rumors, Myths and Lies</a:t>
            </a:r>
          </a:p>
        </p:txBody>
      </p:sp>
      <p:sp>
        <p:nvSpPr>
          <p:cNvPr id="3" name="Content Placeholder 2"/>
          <p:cNvSpPr>
            <a:spLocks noGrp="1"/>
          </p:cNvSpPr>
          <p:nvPr>
            <p:ph idx="1"/>
          </p:nvPr>
        </p:nvSpPr>
        <p:spPr>
          <a:xfrm>
            <a:off x="609600" y="1600200"/>
            <a:ext cx="10237694" cy="4876800"/>
          </a:xfrm>
        </p:spPr>
        <p:txBody>
          <a:bodyPr/>
          <a:lstStyle/>
          <a:p>
            <a:r>
              <a:rPr lang="en-US" dirty="0"/>
              <a:t>Using a Post-It Note, write one or more concerns or questions about Standard I you would like answered before you leave</a:t>
            </a:r>
          </a:p>
          <a:p>
            <a:r>
              <a:rPr lang="en-US" dirty="0"/>
              <a:t>Have you heard any rumors, myths or lies about Standard I that we need to address? If so, write it on a Post-It Note</a:t>
            </a:r>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p:txBody>
      </p:sp>
      <p:sp>
        <p:nvSpPr>
          <p:cNvPr id="5" name="Slide Number Placeholder 4"/>
          <p:cNvSpPr>
            <a:spLocks noGrp="1"/>
          </p:cNvSpPr>
          <p:nvPr>
            <p:ph type="sldNum" sz="quarter" idx="12"/>
          </p:nvPr>
        </p:nvSpPr>
        <p:spPr/>
        <p:txBody>
          <a:bodyPr/>
          <a:lstStyle/>
          <a:p>
            <a:fld id="{F01EB0EE-5C55-4A20-9AF4-1E061F85A2B6}" type="slidenum">
              <a:rPr lang="en-US" smtClean="0"/>
              <a:pPr/>
              <a:t>2</a:t>
            </a:fld>
            <a:endParaRPr lang="en-US"/>
          </a:p>
        </p:txBody>
      </p:sp>
    </p:spTree>
    <p:extLst>
      <p:ext uri="{BB962C8B-B14F-4D97-AF65-F5344CB8AC3E}">
        <p14:creationId xmlns:p14="http://schemas.microsoft.com/office/powerpoint/2010/main" val="173776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Standard I: Mission, Academic Quality and Institutional Effectiveness, and Integrity </a:t>
            </a:r>
          </a:p>
        </p:txBody>
      </p:sp>
      <p:sp>
        <p:nvSpPr>
          <p:cNvPr id="3" name="Content Placeholder 2"/>
          <p:cNvSpPr>
            <a:spLocks noGrp="1"/>
          </p:cNvSpPr>
          <p:nvPr>
            <p:ph idx="1"/>
          </p:nvPr>
        </p:nvSpPr>
        <p:spPr/>
        <p:txBody>
          <a:bodyPr/>
          <a:lstStyle/>
          <a:p>
            <a:pPr marL="514350" indent="-514350">
              <a:lnSpc>
                <a:spcPct val="100000"/>
              </a:lnSpc>
              <a:spcBef>
                <a:spcPts val="0"/>
              </a:spcBef>
              <a:buFont typeface="+mj-lt"/>
              <a:buAutoNum type="alphaUcPeriod"/>
            </a:pPr>
            <a:r>
              <a:rPr lang="en-US" dirty="0"/>
              <a:t>Mission</a:t>
            </a:r>
          </a:p>
          <a:p>
            <a:pPr marL="514350" indent="-514350">
              <a:lnSpc>
                <a:spcPct val="100000"/>
              </a:lnSpc>
              <a:spcBef>
                <a:spcPts val="0"/>
              </a:spcBef>
              <a:buFont typeface="+mj-lt"/>
              <a:buAutoNum type="alphaUcPeriod"/>
            </a:pPr>
            <a:r>
              <a:rPr lang="en-US" dirty="0"/>
              <a:t>Assuring Academic Quality and Institutional Effectiveness</a:t>
            </a:r>
          </a:p>
          <a:p>
            <a:pPr marL="971550" lvl="1" indent="-514350">
              <a:lnSpc>
                <a:spcPct val="100000"/>
              </a:lnSpc>
              <a:spcBef>
                <a:spcPts val="0"/>
              </a:spcBef>
              <a:buFont typeface="+mj-lt"/>
              <a:buAutoNum type="alphaUcPeriod"/>
            </a:pPr>
            <a:r>
              <a:rPr lang="en-US" dirty="0"/>
              <a:t>Academic Quality</a:t>
            </a:r>
          </a:p>
          <a:p>
            <a:pPr marL="971550" lvl="1" indent="-514350">
              <a:lnSpc>
                <a:spcPct val="100000"/>
              </a:lnSpc>
              <a:spcBef>
                <a:spcPts val="0"/>
              </a:spcBef>
              <a:buFont typeface="+mj-lt"/>
              <a:buAutoNum type="alphaUcPeriod"/>
            </a:pPr>
            <a:r>
              <a:rPr lang="en-US" dirty="0"/>
              <a:t>Institutional Effectiveness</a:t>
            </a:r>
          </a:p>
          <a:p>
            <a:pPr marL="514350" indent="-514350">
              <a:lnSpc>
                <a:spcPct val="100000"/>
              </a:lnSpc>
              <a:spcBef>
                <a:spcPts val="0"/>
              </a:spcBef>
              <a:buFont typeface="+mj-lt"/>
              <a:buAutoNum type="alphaUcPeriod"/>
            </a:pPr>
            <a:r>
              <a:rPr lang="en-US" dirty="0"/>
              <a:t>Institutional Integrity</a:t>
            </a:r>
          </a:p>
          <a:p>
            <a:pPr marL="514350" indent="-514350">
              <a:lnSpc>
                <a:spcPct val="100000"/>
              </a:lnSpc>
              <a:spcBef>
                <a:spcPts val="0"/>
              </a:spcBef>
              <a:buFont typeface="+mj-lt"/>
              <a:buAutoNum type="alphaUcPeriod"/>
            </a:pPr>
            <a:endParaRPr lang="en-US" dirty="0"/>
          </a:p>
          <a:p>
            <a:pPr marL="514350" indent="-514350">
              <a:lnSpc>
                <a:spcPct val="100000"/>
              </a:lnSpc>
              <a:spcBef>
                <a:spcPts val="0"/>
              </a:spcBef>
              <a:buFont typeface="+mj-lt"/>
              <a:buAutoNum type="alphaUcPeriod"/>
            </a:pPr>
            <a:endParaRPr lang="en-US" dirty="0"/>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3</a:t>
            </a:fld>
            <a:endParaRPr lang="en-US"/>
          </a:p>
        </p:txBody>
      </p:sp>
    </p:spTree>
    <p:extLst>
      <p:ext uri="{BB962C8B-B14F-4D97-AF65-F5344CB8AC3E}">
        <p14:creationId xmlns:p14="http://schemas.microsoft.com/office/powerpoint/2010/main" val="806170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I.A: Mission</a:t>
            </a:r>
          </a:p>
        </p:txBody>
      </p:sp>
      <p:sp>
        <p:nvSpPr>
          <p:cNvPr id="3" name="Content Placeholder 2"/>
          <p:cNvSpPr>
            <a:spLocks noGrp="1"/>
          </p:cNvSpPr>
          <p:nvPr>
            <p:ph idx="1"/>
          </p:nvPr>
        </p:nvSpPr>
        <p:spPr/>
        <p:txBody>
          <a:bodyPr/>
          <a:lstStyle/>
          <a:p>
            <a:r>
              <a:rPr lang="en-US" dirty="0"/>
              <a:t>Ensure that all college programs and services align with the mission</a:t>
            </a:r>
          </a:p>
          <a:p>
            <a:r>
              <a:rPr lang="en-US" dirty="0"/>
              <a:t>Mission must contain: broad educational purpose, intended student population, types of degrees and certificated offered (need to address if in the bachelors degree pilot)  and a commitment to student learning and achievement </a:t>
            </a:r>
          </a:p>
          <a:p>
            <a:r>
              <a:rPr lang="en-US" dirty="0"/>
              <a:t>Mission must be linked to: Decision Making, Planning, and Resource Allocation </a:t>
            </a:r>
          </a:p>
          <a:p>
            <a:r>
              <a:rPr lang="en-US" dirty="0"/>
              <a:t>Achievement of the mission must be qualitatively and quantitatively shown through data and data analysis</a:t>
            </a:r>
          </a:p>
          <a:p>
            <a:endParaRPr lang="en-US" dirty="0"/>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4</a:t>
            </a:fld>
            <a:endParaRPr lang="en-US"/>
          </a:p>
        </p:txBody>
      </p:sp>
    </p:spTree>
    <p:extLst>
      <p:ext uri="{BB962C8B-B14F-4D97-AF65-F5344CB8AC3E}">
        <p14:creationId xmlns:p14="http://schemas.microsoft.com/office/powerpoint/2010/main" val="860151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Practices: I.A</a:t>
            </a:r>
          </a:p>
        </p:txBody>
      </p:sp>
      <p:sp>
        <p:nvSpPr>
          <p:cNvPr id="3" name="Content Placeholder 2"/>
          <p:cNvSpPr>
            <a:spLocks noGrp="1"/>
          </p:cNvSpPr>
          <p:nvPr>
            <p:ph idx="1"/>
          </p:nvPr>
        </p:nvSpPr>
        <p:spPr/>
        <p:txBody>
          <a:bodyPr/>
          <a:lstStyle/>
          <a:p>
            <a:r>
              <a:rPr lang="en-US" dirty="0"/>
              <a:t>Review your mission systematically, </a:t>
            </a:r>
            <a:r>
              <a:rPr lang="en-US"/>
              <a:t>not just the </a:t>
            </a:r>
            <a:r>
              <a:rPr lang="en-US" dirty="0"/>
              <a:t>year before a visit. </a:t>
            </a:r>
          </a:p>
          <a:p>
            <a:r>
              <a:rPr lang="en-US" dirty="0"/>
              <a:t>Reference you mission in all your planning documents </a:t>
            </a:r>
          </a:p>
          <a:p>
            <a:r>
              <a:rPr lang="en-US" dirty="0"/>
              <a:t>Use the mission as a guiding force for resource allocation </a:t>
            </a:r>
          </a:p>
          <a:p>
            <a:r>
              <a:rPr lang="en-US" dirty="0"/>
              <a:t>Publish the mission far and wide on campus in documents to the public</a:t>
            </a:r>
          </a:p>
          <a:p>
            <a:r>
              <a:rPr lang="en-US" dirty="0"/>
              <a:t>Require each program to write how they address the mission through the program review process</a:t>
            </a:r>
          </a:p>
          <a:p>
            <a:r>
              <a:rPr lang="en-US" dirty="0"/>
              <a:t>Identify specific data that can show college is meeting its mission</a:t>
            </a:r>
          </a:p>
          <a:p>
            <a:endParaRPr lang="en-US" dirty="0"/>
          </a:p>
        </p:txBody>
      </p:sp>
      <p:sp>
        <p:nvSpPr>
          <p:cNvPr id="4" name="Footer Placeholder 3"/>
          <p:cNvSpPr>
            <a:spLocks noGrp="1"/>
          </p:cNvSpPr>
          <p:nvPr>
            <p:ph type="ftr" sz="quarter" idx="11"/>
          </p:nvPr>
        </p:nvSpPr>
        <p:spPr>
          <a:xfrm>
            <a:off x="4673600" y="94488"/>
            <a:ext cx="5486400" cy="329184"/>
          </a:xfrm>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5</a:t>
            </a:fld>
            <a:endParaRPr lang="en-US"/>
          </a:p>
        </p:txBody>
      </p:sp>
    </p:spTree>
    <p:extLst>
      <p:ext uri="{BB962C8B-B14F-4D97-AF65-F5344CB8AC3E}">
        <p14:creationId xmlns:p14="http://schemas.microsoft.com/office/powerpoint/2010/main" val="780762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Standard I.B: Academic Quality and Institutional Effectiveness</a:t>
            </a:r>
          </a:p>
        </p:txBody>
      </p:sp>
      <p:sp>
        <p:nvSpPr>
          <p:cNvPr id="3" name="Content Placeholder 2"/>
          <p:cNvSpPr>
            <a:spLocks noGrp="1"/>
          </p:cNvSpPr>
          <p:nvPr>
            <p:ph idx="1"/>
          </p:nvPr>
        </p:nvSpPr>
        <p:spPr/>
        <p:txBody>
          <a:bodyPr/>
          <a:lstStyle/>
          <a:p>
            <a:r>
              <a:rPr lang="en-US" dirty="0"/>
              <a:t>Focus on Data and Dialog</a:t>
            </a:r>
          </a:p>
          <a:p>
            <a:r>
              <a:rPr lang="en-US" dirty="0"/>
              <a:t>Types of Data: </a:t>
            </a:r>
          </a:p>
          <a:p>
            <a:pPr lvl="1"/>
            <a:r>
              <a:rPr lang="en-US" dirty="0"/>
              <a:t>Student Learning Outcomes </a:t>
            </a:r>
          </a:p>
          <a:p>
            <a:pPr lvl="1"/>
            <a:r>
              <a:rPr lang="en-US" dirty="0"/>
              <a:t>Student Equity Data </a:t>
            </a:r>
          </a:p>
          <a:p>
            <a:pPr lvl="1"/>
            <a:r>
              <a:rPr lang="en-US" dirty="0"/>
              <a:t>Achievement Data </a:t>
            </a:r>
          </a:p>
          <a:p>
            <a:pPr lvl="1"/>
            <a:r>
              <a:rPr lang="en-US" dirty="0"/>
              <a:t>Intuitional Set Standards </a:t>
            </a:r>
          </a:p>
          <a:p>
            <a:pPr lvl="1"/>
            <a:r>
              <a:rPr lang="en-US" dirty="0"/>
              <a:t>Disaggregated Data</a:t>
            </a:r>
          </a:p>
          <a:p>
            <a:r>
              <a:rPr lang="en-US" dirty="0"/>
              <a:t>Dialog: </a:t>
            </a:r>
          </a:p>
          <a:p>
            <a:pPr lvl="1"/>
            <a:r>
              <a:rPr lang="en-US" dirty="0"/>
              <a:t>Identify Performance Gaps</a:t>
            </a:r>
          </a:p>
          <a:p>
            <a:pPr lvl="1"/>
            <a:r>
              <a:rPr lang="en-US" dirty="0"/>
              <a:t>Implement Improvement Plans </a:t>
            </a:r>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6</a:t>
            </a:fld>
            <a:endParaRPr lang="en-US"/>
          </a:p>
        </p:txBody>
      </p:sp>
    </p:spTree>
    <p:extLst>
      <p:ext uri="{BB962C8B-B14F-4D97-AF65-F5344CB8AC3E}">
        <p14:creationId xmlns:p14="http://schemas.microsoft.com/office/powerpoint/2010/main" val="824124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I.B.3</a:t>
            </a:r>
          </a:p>
        </p:txBody>
      </p:sp>
      <p:sp>
        <p:nvSpPr>
          <p:cNvPr id="3" name="Content Placeholder 2"/>
          <p:cNvSpPr>
            <a:spLocks noGrp="1"/>
          </p:cNvSpPr>
          <p:nvPr>
            <p:ph idx="1"/>
          </p:nvPr>
        </p:nvSpPr>
        <p:spPr/>
        <p:txBody>
          <a:bodyPr/>
          <a:lstStyle/>
          <a:p>
            <a:r>
              <a:rPr lang="en-US" dirty="0"/>
              <a:t>ACCJC Thought Paper</a:t>
            </a:r>
          </a:p>
          <a:p>
            <a:r>
              <a:rPr lang="en-US" dirty="0"/>
              <a:t>The institution establishes institution-set standards for student achievement, appropriate to its mission, assesses how well it is achieving them in pursuit of continuous improvement, and publishes this information. </a:t>
            </a:r>
          </a:p>
          <a:p>
            <a:pPr lvl="1"/>
            <a:r>
              <a:rPr lang="en-US" dirty="0"/>
              <a:t>Set a standard monitor and challenge the effectiveness of the institution</a:t>
            </a:r>
          </a:p>
          <a:p>
            <a:pPr lvl="1"/>
            <a:r>
              <a:rPr lang="en-US" dirty="0"/>
              <a:t>Setting standards should involve broad dialog across the institution</a:t>
            </a:r>
          </a:p>
          <a:p>
            <a:pPr lvl="1"/>
            <a:r>
              <a:rPr lang="en-US" dirty="0"/>
              <a:t>Standards should be evaluated every year</a:t>
            </a:r>
          </a:p>
          <a:p>
            <a:pPr lvl="1"/>
            <a:endParaRPr lang="en-US" dirty="0"/>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7</a:t>
            </a:fld>
            <a:endParaRPr lang="en-US"/>
          </a:p>
        </p:txBody>
      </p:sp>
    </p:spTree>
    <p:extLst>
      <p:ext uri="{BB962C8B-B14F-4D97-AF65-F5344CB8AC3E}">
        <p14:creationId xmlns:p14="http://schemas.microsoft.com/office/powerpoint/2010/main" val="64599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42612-2818-484E-88C0-B70B8803D241}"/>
              </a:ext>
            </a:extLst>
          </p:cNvPr>
          <p:cNvSpPr>
            <a:spLocks noGrp="1"/>
          </p:cNvSpPr>
          <p:nvPr>
            <p:ph type="title"/>
          </p:nvPr>
        </p:nvSpPr>
        <p:spPr/>
        <p:txBody>
          <a:bodyPr/>
          <a:lstStyle/>
          <a:p>
            <a:r>
              <a:rPr lang="en-US" dirty="0"/>
              <a:t>Role of the Academic Senate in I.B.3</a:t>
            </a:r>
          </a:p>
        </p:txBody>
      </p:sp>
      <p:sp>
        <p:nvSpPr>
          <p:cNvPr id="3" name="Content Placeholder 2">
            <a:extLst>
              <a:ext uri="{FF2B5EF4-FFF2-40B4-BE49-F238E27FC236}">
                <a16:creationId xmlns:a16="http://schemas.microsoft.com/office/drawing/2014/main" id="{4F578C55-FE03-6641-9F66-9308CD2EB077}"/>
              </a:ext>
            </a:extLst>
          </p:cNvPr>
          <p:cNvSpPr>
            <a:spLocks noGrp="1"/>
          </p:cNvSpPr>
          <p:nvPr>
            <p:ph idx="1"/>
          </p:nvPr>
        </p:nvSpPr>
        <p:spPr/>
        <p:txBody>
          <a:bodyPr/>
          <a:lstStyle/>
          <a:p>
            <a:r>
              <a:rPr lang="en-US" dirty="0"/>
              <a:t>Academic Senates should take an active role in setting the institutional standards, reviewing the standards each year, and completing the annual report to ACCJC</a:t>
            </a:r>
          </a:p>
          <a:p>
            <a:r>
              <a:rPr lang="en-US" dirty="0"/>
              <a:t>Coordinate with your college ALO and research office to update the senate on college performance, any trends within the data, and to review the how current year data compares to the previous year’s annual report</a:t>
            </a:r>
          </a:p>
          <a:p>
            <a:r>
              <a:rPr lang="en-US" dirty="0"/>
              <a:t>The institution set standards are a good way to monitor how the college is doing and begin discussion about changes that may be needed</a:t>
            </a:r>
          </a:p>
          <a:p>
            <a:r>
              <a:rPr lang="en-US" dirty="0"/>
              <a:t>Discussions about data aren’t always exciting, but senates must be involved in those discussions to effectively participate in governance and decision making</a:t>
            </a:r>
          </a:p>
        </p:txBody>
      </p:sp>
      <p:sp>
        <p:nvSpPr>
          <p:cNvPr id="4" name="Footer Placeholder 3">
            <a:extLst>
              <a:ext uri="{FF2B5EF4-FFF2-40B4-BE49-F238E27FC236}">
                <a16:creationId xmlns:a16="http://schemas.microsoft.com/office/drawing/2014/main" id="{FA071CAF-98B5-AF49-8057-1031D13895DB}"/>
              </a:ext>
            </a:extLst>
          </p:cNvPr>
          <p:cNvSpPr>
            <a:spLocks noGrp="1"/>
          </p:cNvSpPr>
          <p:nvPr>
            <p:ph type="ftr" sz="quarter" idx="11"/>
          </p:nvPr>
        </p:nvSpPr>
        <p:spPr/>
        <p:txBody>
          <a:bodyPr/>
          <a:lstStyle/>
          <a:p>
            <a:r>
              <a:rPr lang="en-US"/>
              <a:t>2017 ASCCC Accreditation Institute </a:t>
            </a:r>
            <a:r>
              <a:rPr lang="mr-IN"/>
              <a:t>–</a:t>
            </a:r>
            <a:r>
              <a:rPr lang="en-US"/>
              <a:t> Napa, CA</a:t>
            </a:r>
            <a:endParaRPr lang="en-US" dirty="0"/>
          </a:p>
        </p:txBody>
      </p:sp>
      <p:sp>
        <p:nvSpPr>
          <p:cNvPr id="5" name="Slide Number Placeholder 4">
            <a:extLst>
              <a:ext uri="{FF2B5EF4-FFF2-40B4-BE49-F238E27FC236}">
                <a16:creationId xmlns:a16="http://schemas.microsoft.com/office/drawing/2014/main" id="{956B27C3-43C8-EB4F-8CD0-92F336A2CE2E}"/>
              </a:ext>
            </a:extLst>
          </p:cNvPr>
          <p:cNvSpPr>
            <a:spLocks noGrp="1"/>
          </p:cNvSpPr>
          <p:nvPr>
            <p:ph type="sldNum" sz="quarter" idx="12"/>
          </p:nvPr>
        </p:nvSpPr>
        <p:spPr/>
        <p:txBody>
          <a:bodyPr/>
          <a:lstStyle/>
          <a:p>
            <a:fld id="{F01EB0EE-5C55-4A20-9AF4-1E061F85A2B6}" type="slidenum">
              <a:rPr lang="en-US" smtClean="0"/>
              <a:pPr/>
              <a:t>8</a:t>
            </a:fld>
            <a:endParaRPr lang="en-US"/>
          </a:p>
        </p:txBody>
      </p:sp>
    </p:spTree>
    <p:extLst>
      <p:ext uri="{BB962C8B-B14F-4D97-AF65-F5344CB8AC3E}">
        <p14:creationId xmlns:p14="http://schemas.microsoft.com/office/powerpoint/2010/main" val="3342902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I.B.6</a:t>
            </a:r>
          </a:p>
        </p:txBody>
      </p:sp>
      <p:sp>
        <p:nvSpPr>
          <p:cNvPr id="3" name="Content Placeholder 2"/>
          <p:cNvSpPr>
            <a:spLocks noGrp="1"/>
          </p:cNvSpPr>
          <p:nvPr>
            <p:ph idx="1"/>
          </p:nvPr>
        </p:nvSpPr>
        <p:spPr/>
        <p:txBody>
          <a:bodyPr/>
          <a:lstStyle/>
          <a:p>
            <a:r>
              <a:rPr lang="en-US" dirty="0"/>
              <a:t>ACCJC Thought Paper</a:t>
            </a:r>
          </a:p>
          <a:p>
            <a:r>
              <a:rPr lang="en-US" dirty="0"/>
              <a:t>The institution disaggregates and analyzes learning outcomes and achievement for subpopulations of students. When the institution identifies performance gaps, it implements strategies, which may include allocation or reallocation of human, fiscal and other resources, to mitigate those gaps and evaluates the efficacy of those strategies. </a:t>
            </a:r>
          </a:p>
          <a:p>
            <a:pPr lvl="1"/>
            <a:r>
              <a:rPr lang="en-US" dirty="0"/>
              <a:t>There is no one size, fits all model for disaggregation. Colleges must determine the best subpopulations for them.</a:t>
            </a:r>
          </a:p>
        </p:txBody>
      </p:sp>
      <p:sp>
        <p:nvSpPr>
          <p:cNvPr id="4" name="Footer Placeholder 3"/>
          <p:cNvSpPr>
            <a:spLocks noGrp="1"/>
          </p:cNvSpPr>
          <p:nvPr>
            <p:ph type="ftr" sz="quarter" idx="11"/>
          </p:nvPr>
        </p:nvSpPr>
        <p:spPr/>
        <p:txBody>
          <a:bodyPr/>
          <a:lstStyle/>
          <a:p>
            <a:r>
              <a:rPr lang="en-US" dirty="0"/>
              <a:t>2018 ASCCC Accreditation Institute </a:t>
            </a:r>
            <a:r>
              <a:rPr lang="mr-IN" dirty="0"/>
              <a:t>–</a:t>
            </a:r>
            <a:r>
              <a:rPr lang="en-US" dirty="0"/>
              <a:t> Garden Grove, CA</a:t>
            </a:r>
          </a:p>
          <a:p>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9</a:t>
            </a:fld>
            <a:endParaRPr lang="en-US"/>
          </a:p>
        </p:txBody>
      </p:sp>
    </p:spTree>
    <p:extLst>
      <p:ext uri="{BB962C8B-B14F-4D97-AF65-F5344CB8AC3E}">
        <p14:creationId xmlns:p14="http://schemas.microsoft.com/office/powerpoint/2010/main" val="45234697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1938</TotalTime>
  <Words>1414</Words>
  <Application>Microsoft Macintosh PowerPoint</Application>
  <PresentationFormat>Widescreen</PresentationFormat>
  <Paragraphs>170</Paragraphs>
  <Slides>19</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Mangal</vt:lpstr>
      <vt:lpstr>1_Office Theme</vt:lpstr>
      <vt:lpstr>ASCCC</vt:lpstr>
      <vt:lpstr>Mission, Academic Quality and Institutional Effectiveness, and Integrity: Understanding Standard I WITH GUIDANCE ON I.B.3 AND I.B.6</vt:lpstr>
      <vt:lpstr>Rumors, Myths and Lies</vt:lpstr>
      <vt:lpstr>Standard I: Mission, Academic Quality and Institutional Effectiveness, and Integrity </vt:lpstr>
      <vt:lpstr>Standard I.A: Mission</vt:lpstr>
      <vt:lpstr>Effective Practices: I.A</vt:lpstr>
      <vt:lpstr>Standard I.B: Academic Quality and Institutional Effectiveness</vt:lpstr>
      <vt:lpstr>Standard I.B.3</vt:lpstr>
      <vt:lpstr>Role of the Academic Senate in I.B.3</vt:lpstr>
      <vt:lpstr>Standard I.B.6</vt:lpstr>
      <vt:lpstr>Creating the Framework for Disaggregation</vt:lpstr>
      <vt:lpstr>How should we disaggregate? </vt:lpstr>
      <vt:lpstr>How should we disaggregate? </vt:lpstr>
      <vt:lpstr>How should we disaggregate? </vt:lpstr>
      <vt:lpstr>Role of the Academic Senate in Disaggregation</vt:lpstr>
      <vt:lpstr>Effective Practices: 1.B</vt:lpstr>
      <vt:lpstr>Data Informed Decision Making- Sierra College Example</vt:lpstr>
      <vt:lpstr>Standard I.C: Institutional Integrity</vt:lpstr>
      <vt:lpstr>Effective Practices: I.C</vt:lpstr>
      <vt:lpstr>Thank You for Coming</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Microsoft Office User</cp:lastModifiedBy>
  <cp:revision>70</cp:revision>
  <dcterms:created xsi:type="dcterms:W3CDTF">2015-05-02T02:46:00Z</dcterms:created>
  <dcterms:modified xsi:type="dcterms:W3CDTF">2018-02-14T02:42:38Z</dcterms:modified>
</cp:coreProperties>
</file>