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0" r:id="rId2"/>
  </p:sldMasterIdLst>
  <p:notesMasterIdLst>
    <p:notesMasterId r:id="rId18"/>
  </p:notesMasterIdLst>
  <p:sldIdLst>
    <p:sldId id="256" r:id="rId3"/>
    <p:sldId id="279" r:id="rId4"/>
    <p:sldId id="278" r:id="rId5"/>
    <p:sldId id="280" r:id="rId6"/>
    <p:sldId id="281" r:id="rId7"/>
    <p:sldId id="282" r:id="rId8"/>
    <p:sldId id="290" r:id="rId9"/>
    <p:sldId id="291" r:id="rId10"/>
    <p:sldId id="283" r:id="rId11"/>
    <p:sldId id="284" r:id="rId12"/>
    <p:sldId id="285" r:id="rId13"/>
    <p:sldId id="286" r:id="rId14"/>
    <p:sldId id="287" r:id="rId15"/>
    <p:sldId id="288" r:id="rId16"/>
    <p:sldId id="28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37" autoAdjust="0"/>
    <p:restoredTop sz="85135" autoAdjust="0"/>
  </p:normalViewPr>
  <p:slideViewPr>
    <p:cSldViewPr snapToGrid="0">
      <p:cViewPr>
        <p:scale>
          <a:sx n="100" d="100"/>
          <a:sy n="100" d="100"/>
        </p:scale>
        <p:origin x="-304" y="-6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pPr/>
              <a:t>2/14/17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pPr/>
              <a:t>‹#›</a:t>
            </a:fld>
            <a:endParaRPr lang="en-US"/>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pPr/>
              <a:t>1</a:t>
            </a:fld>
            <a:endParaRPr lang="en-US"/>
          </a:p>
        </p:txBody>
      </p:sp>
    </p:spTree>
    <p:extLst>
      <p:ext uri="{BB962C8B-B14F-4D97-AF65-F5344CB8AC3E}">
        <p14:creationId xmlns:p14="http://schemas.microsoft.com/office/powerpoint/2010/main" val="311615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pPr/>
              <a:t>8</a:t>
            </a:fld>
            <a:endParaRPr lang="en-US"/>
          </a:p>
        </p:txBody>
      </p:sp>
    </p:spTree>
    <p:extLst>
      <p:ext uri="{BB962C8B-B14F-4D97-AF65-F5344CB8AC3E}">
        <p14:creationId xmlns:p14="http://schemas.microsoft.com/office/powerpoint/2010/main" val="177789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22" name="Date Placeholder 21"/>
          <p:cNvSpPr>
            <a:spLocks noGrp="1"/>
          </p:cNvSpPr>
          <p:nvPr>
            <p:ph type="dt" sz="half" idx="14"/>
          </p:nvPr>
        </p:nvSpPr>
        <p:spPr/>
        <p:txBody>
          <a:bodyPr/>
          <a:lstStyle/>
          <a:p>
            <a:fld id="{7F44E437-9714-40B4-8042-3825234AB362}" type="datetime1">
              <a:rPr lang="en-US" smtClean="0">
                <a:solidFill>
                  <a:prstClr val="black">
                    <a:tint val="75000"/>
                  </a:prstClr>
                </a:solidFill>
              </a:rPr>
              <a:pPr/>
              <a:t>2/14/17</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smtClean="0"/>
              <a:t>2017 ASCCC Accreditation Institute </a:t>
            </a:r>
            <a:r>
              <a:rPr lang="mr-IN" dirty="0" smtClean="0"/>
              <a:t>–</a:t>
            </a:r>
            <a:r>
              <a:rPr lang="en-US" dirty="0" smtClean="0"/>
              <a:t> Napa, CA</a:t>
            </a:r>
            <a:endParaRPr lang="en-US" dirty="0"/>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44E437-9714-40B4-8042-3825234AB362}" type="datetime1">
              <a:rPr lang="en-US" smtClean="0">
                <a:solidFill>
                  <a:prstClr val="black">
                    <a:tint val="75000"/>
                  </a:prstClr>
                </a:solidFill>
              </a:rPr>
              <a:pPr/>
              <a:t>2/14/17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B5F27CF-BF37-4969-8ADF-3A47A962F15D}" type="datetime1">
              <a:rPr lang="en-US" smtClean="0"/>
              <a:pPr/>
              <a:t>2/14/17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smtClean="0"/>
              <a:t>2017 ASCCC Accreditation Institute </a:t>
            </a:r>
            <a:r>
              <a:rPr lang="mr-IN" dirty="0" smtClean="0"/>
              <a:t>–</a:t>
            </a:r>
            <a:r>
              <a:rPr lang="en-US" dirty="0" smtClean="0"/>
              <a:t> Napa, CA</a:t>
            </a:r>
            <a:endParaRPr lang="en-US" dirty="0"/>
          </a:p>
        </p:txBody>
      </p:sp>
      <p:sp>
        <p:nvSpPr>
          <p:cNvPr id="6" name="Slide Number Placeholder 5"/>
          <p:cNvSpPr>
            <a:spLocks noGrp="1"/>
          </p:cNvSpPr>
          <p:nvPr>
            <p:ph type="sldNum" sz="quarter" idx="12"/>
          </p:nvPr>
        </p:nvSpPr>
        <p:spPr/>
        <p:txBody>
          <a:bodyPr/>
          <a:lstStyle/>
          <a:p>
            <a:fld id="{F01EB0EE-5C55-4A20-9AF4-1E061F85A2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E4DC8-528C-496E-B79C-0088B173B6C8}" type="datetime1">
              <a:rPr lang="en-US" smtClean="0"/>
              <a:pPr/>
              <a:t>2/14/17</a:t>
            </a:fld>
            <a:endParaRPr lang="en-US"/>
          </a:p>
        </p:txBody>
      </p:sp>
      <p:sp>
        <p:nvSpPr>
          <p:cNvPr id="3" name="Footer Placeholder 2"/>
          <p:cNvSpPr>
            <a:spLocks noGrp="1"/>
          </p:cNvSpPr>
          <p:nvPr>
            <p:ph type="ftr" sz="quarter" idx="11"/>
          </p:nvPr>
        </p:nvSpPr>
        <p:spPr/>
        <p:txBody>
          <a:bodyPr/>
          <a:lstStyle/>
          <a:p>
            <a:r>
              <a:rPr lang="en-US" dirty="0" smtClean="0"/>
              <a:t>2017 ASCCC Accreditation Institute </a:t>
            </a:r>
            <a:r>
              <a:rPr lang="mr-IN" dirty="0" smtClean="0"/>
              <a:t>–</a:t>
            </a:r>
            <a:r>
              <a:rPr lang="en-US" dirty="0" smtClean="0"/>
              <a:t> Napa,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image" Target="../media/image1.jp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p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solidFill>
                <a:latin typeface="+mn-lt"/>
              </a:defRPr>
            </a:lvl1pPr>
          </a:lstStyle>
          <a:p>
            <a:r>
              <a:rPr lang="en-US" dirty="0" smtClean="0"/>
              <a:t>2017 ASCCC Accreditation Institute </a:t>
            </a:r>
            <a:r>
              <a:rPr lang="mr-IN" dirty="0" smtClean="0"/>
              <a:t>–</a:t>
            </a:r>
            <a:r>
              <a:rPr lang="en-US" dirty="0" smtClean="0"/>
              <a:t> Napa, CA</a:t>
            </a:r>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dt="0"/>
  <p:txStyles>
    <p:titleStyle>
      <a:lvl1pPr algn="ctr" defTabSz="914400" rtl="0" eaLnBrk="1" latinLnBrk="0" hangingPunct="1">
        <a:lnSpc>
          <a:spcPct val="90000"/>
        </a:lnSpc>
        <a:spcBef>
          <a:spcPct val="0"/>
        </a:spcBef>
        <a:buNone/>
        <a:defRPr lang="en-US" sz="3600" b="1" i="0" kern="1200" dirty="0">
          <a:solidFill>
            <a:srgbClr val="261300"/>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1A0D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1A0D0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rgbClr val="1A0D0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rgbClr val="1A0D0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rgbClr val="1A0D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a:alphaModFix amt="25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A3BD9-5110-49E5-B20D-9DB2313D9A65}" type="datetime1">
              <a:rPr lang="en-US" smtClean="0">
                <a:solidFill>
                  <a:prstClr val="black">
                    <a:tint val="75000"/>
                  </a:prstClr>
                </a:solidFill>
              </a:rPr>
              <a:pPr/>
              <a:t>2/14/17</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t>2017 ASCCC Accreditation Institute </a:t>
            </a:r>
            <a:r>
              <a:rPr lang="mr-IN" dirty="0" smtClean="0"/>
              <a:t>–</a:t>
            </a:r>
            <a:r>
              <a:rPr lang="en-US" dirty="0" smtClean="0"/>
              <a:t> Napa, CA</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470927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timing>
    <p:tnLst>
      <p:par>
        <p:cTn id="1" dur="indefinite" restart="never" nodeType="tmRoot"/>
      </p:par>
    </p:tnLst>
  </p:timing>
  <p:hf hd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4" Type="http://schemas.openxmlformats.org/officeDocument/2006/relationships/image" Target="../media/image3.jpeg"/><Relationship Id="rId1" Type="http://schemas.openxmlformats.org/officeDocument/2006/relationships/slideLayout" Target="../slideLayouts/slideLayout3.xml"/><Relationship Id="rId2" Type="http://schemas.openxmlformats.org/officeDocument/2006/relationships/hyperlink" Target="mailto:vmartin@sierra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Mission</a:t>
            </a:r>
            <a:r>
              <a:rPr lang="en-US" sz="4800" dirty="0"/>
              <a:t>, Academic Quality and Institutional Effectiveness, and </a:t>
            </a:r>
            <a:r>
              <a:rPr lang="en-US" sz="4800" dirty="0" smtClean="0"/>
              <a:t>Integrity: Understanding Standard I</a:t>
            </a:r>
            <a:endParaRPr lang="en-US" sz="4800" dirty="0"/>
          </a:p>
        </p:txBody>
      </p:sp>
      <p:sp>
        <p:nvSpPr>
          <p:cNvPr id="3" name="Subtitle 2"/>
          <p:cNvSpPr>
            <a:spLocks noGrp="1"/>
          </p:cNvSpPr>
          <p:nvPr>
            <p:ph type="subTitle" idx="1"/>
          </p:nvPr>
        </p:nvSpPr>
        <p:spPr/>
        <p:txBody>
          <a:bodyPr>
            <a:normAutofit/>
          </a:bodyPr>
          <a:lstStyle/>
          <a:p>
            <a:endParaRPr lang="en-US" dirty="0"/>
          </a:p>
          <a:p>
            <a:pPr algn="r"/>
            <a:r>
              <a:rPr lang="en-US" dirty="0" smtClean="0"/>
              <a:t>Vernon Martin, ASCCC Accreditation Committee, Sierra College</a:t>
            </a:r>
          </a:p>
          <a:p>
            <a:pPr algn="r"/>
            <a:r>
              <a:rPr lang="en-US" dirty="0" smtClean="0"/>
              <a:t>Craig Rutan, ASCCC Accreditation Chair</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03839" y="5904547"/>
            <a:ext cx="5784321" cy="9534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I.C: Institutional Integrity</a:t>
            </a:r>
            <a:endParaRPr lang="en-US" dirty="0"/>
          </a:p>
        </p:txBody>
      </p:sp>
      <p:sp>
        <p:nvSpPr>
          <p:cNvPr id="3" name="Content Placeholder 2"/>
          <p:cNvSpPr>
            <a:spLocks noGrp="1"/>
          </p:cNvSpPr>
          <p:nvPr>
            <p:ph idx="1"/>
          </p:nvPr>
        </p:nvSpPr>
        <p:spPr/>
        <p:txBody>
          <a:bodyPr>
            <a:normAutofit fontScale="92500"/>
          </a:bodyPr>
          <a:lstStyle/>
          <a:p>
            <a:r>
              <a:rPr lang="en-US" dirty="0" smtClean="0"/>
              <a:t>Providing Clear and Accurate information to faculty, staff, students and the public. </a:t>
            </a:r>
          </a:p>
          <a:p>
            <a:r>
              <a:rPr lang="en-US" dirty="0" smtClean="0"/>
              <a:t>Resources should be published online:</a:t>
            </a:r>
          </a:p>
          <a:p>
            <a:pPr lvl="1"/>
            <a:r>
              <a:rPr lang="en-US" dirty="0" smtClean="0"/>
              <a:t>College Catalog</a:t>
            </a:r>
          </a:p>
          <a:p>
            <a:pPr lvl="1"/>
            <a:r>
              <a:rPr lang="en-US" dirty="0" smtClean="0"/>
              <a:t>Student Learning Outcomes and Assessment Results</a:t>
            </a:r>
          </a:p>
          <a:p>
            <a:pPr lvl="1"/>
            <a:r>
              <a:rPr lang="en-US" dirty="0" smtClean="0"/>
              <a:t>Correspondence with the Commission</a:t>
            </a:r>
          </a:p>
          <a:p>
            <a:r>
              <a:rPr lang="en-US" dirty="0" smtClean="0"/>
              <a:t>Catalog </a:t>
            </a:r>
            <a:r>
              <a:rPr lang="en-US" dirty="0"/>
              <a:t>should describe certificates, degrees and programs in terms of purpose, content, course requirements, and expected learning outcomes</a:t>
            </a:r>
            <a:r>
              <a:rPr lang="en-US" dirty="0" smtClean="0"/>
              <a:t>.</a:t>
            </a:r>
          </a:p>
          <a:p>
            <a:r>
              <a:rPr lang="en-US" dirty="0" smtClean="0"/>
              <a:t>The college must regularly review its policies, procedures, and publications </a:t>
            </a:r>
          </a:p>
          <a:p>
            <a:r>
              <a:rPr lang="en-US" dirty="0" smtClean="0"/>
              <a:t>Academic Freedom and Academic honesty/dishonesty</a:t>
            </a:r>
          </a:p>
          <a:p>
            <a:endParaRPr lang="en-US" dirty="0"/>
          </a:p>
        </p:txBody>
      </p:sp>
      <p:sp>
        <p:nvSpPr>
          <p:cNvPr id="4" name="Footer Placeholder 3"/>
          <p:cNvSpPr>
            <a:spLocks noGrp="1"/>
          </p:cNvSpPr>
          <p:nvPr>
            <p:ph type="ftr" sz="quarter" idx="11"/>
          </p:nvPr>
        </p:nvSpPr>
        <p:spPr/>
        <p:txBody>
          <a:bodyPr/>
          <a:lstStyle/>
          <a:p>
            <a:r>
              <a:rPr lang="en-US" dirty="0" smtClean="0"/>
              <a:t>2017 ASCCC Accreditation Institute </a:t>
            </a:r>
            <a:r>
              <a:rPr lang="mr-IN" dirty="0" smtClean="0"/>
              <a:t>–</a:t>
            </a:r>
            <a:r>
              <a:rPr lang="en-US" dirty="0"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10</a:t>
            </a:fld>
            <a:endParaRPr lang="en-US"/>
          </a:p>
        </p:txBody>
      </p:sp>
    </p:spTree>
    <p:extLst>
      <p:ext uri="{BB962C8B-B14F-4D97-AF65-F5344CB8AC3E}">
        <p14:creationId xmlns:p14="http://schemas.microsoft.com/office/powerpoint/2010/main" val="2086518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Practices: I.C</a:t>
            </a:r>
            <a:endParaRPr lang="en-US" dirty="0"/>
          </a:p>
        </p:txBody>
      </p:sp>
      <p:sp>
        <p:nvSpPr>
          <p:cNvPr id="3" name="Content Placeholder 2"/>
          <p:cNvSpPr>
            <a:spLocks noGrp="1"/>
          </p:cNvSpPr>
          <p:nvPr>
            <p:ph idx="1"/>
          </p:nvPr>
        </p:nvSpPr>
        <p:spPr/>
        <p:txBody>
          <a:bodyPr/>
          <a:lstStyle/>
          <a:p>
            <a:r>
              <a:rPr lang="en-US" dirty="0" smtClean="0"/>
              <a:t>Confirm all information in institutional documents and publications are clear and accurate </a:t>
            </a:r>
          </a:p>
          <a:p>
            <a:r>
              <a:rPr lang="en-US" smtClean="0"/>
              <a:t>Make </a:t>
            </a:r>
            <a:r>
              <a:rPr lang="en-US" dirty="0" smtClean="0"/>
              <a:t>sure that the college/district has an academic freedom statement, a policy on academic integrity (including academic honesty/dishonesty) </a:t>
            </a:r>
          </a:p>
          <a:p>
            <a:r>
              <a:rPr lang="en-US" dirty="0" smtClean="0"/>
              <a:t>Provide evidence that policies and procedures are followed. </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11</a:t>
            </a:fld>
            <a:endParaRPr lang="en-US"/>
          </a:p>
        </p:txBody>
      </p:sp>
    </p:spTree>
    <p:extLst>
      <p:ext uri="{BB962C8B-B14F-4D97-AF65-F5344CB8AC3E}">
        <p14:creationId xmlns:p14="http://schemas.microsoft.com/office/powerpoint/2010/main" val="116257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Requirements Linked to Standard I </a:t>
            </a:r>
            <a:endParaRPr lang="en-US" dirty="0"/>
          </a:p>
        </p:txBody>
      </p:sp>
      <p:sp>
        <p:nvSpPr>
          <p:cNvPr id="3" name="Content Placeholder 2"/>
          <p:cNvSpPr>
            <a:spLocks noGrp="1"/>
          </p:cNvSpPr>
          <p:nvPr>
            <p:ph idx="1"/>
          </p:nvPr>
        </p:nvSpPr>
        <p:spPr/>
        <p:txBody>
          <a:bodyPr/>
          <a:lstStyle/>
          <a:p>
            <a:r>
              <a:rPr lang="en-US" dirty="0" smtClean="0"/>
              <a:t>Eligibility Requirements</a:t>
            </a:r>
          </a:p>
          <a:p>
            <a:pPr lvl="1"/>
            <a:r>
              <a:rPr lang="en-US" sz="2000" dirty="0" smtClean="0"/>
              <a:t>6 (Mission) </a:t>
            </a:r>
          </a:p>
          <a:p>
            <a:pPr lvl="1"/>
            <a:r>
              <a:rPr lang="en-US" sz="2000" dirty="0" smtClean="0"/>
              <a:t>11 (Student Learning and Achievement) </a:t>
            </a:r>
          </a:p>
          <a:p>
            <a:pPr lvl="1"/>
            <a:r>
              <a:rPr lang="en-US" sz="2000" dirty="0" smtClean="0"/>
              <a:t>13 (Academic Freedom) </a:t>
            </a:r>
          </a:p>
          <a:p>
            <a:pPr lvl="1"/>
            <a:r>
              <a:rPr lang="en-US" sz="2000" dirty="0" smtClean="0"/>
              <a:t>19 (Institutional Planning and Evaluation) </a:t>
            </a:r>
          </a:p>
          <a:p>
            <a:pPr lvl="1"/>
            <a:r>
              <a:rPr lang="en-US" sz="2000" dirty="0" smtClean="0"/>
              <a:t>20 ( Integrity in Communication with the Public) </a:t>
            </a:r>
          </a:p>
          <a:p>
            <a:pPr lvl="1"/>
            <a:r>
              <a:rPr lang="en-US" sz="2000" dirty="0" smtClean="0"/>
              <a:t>21 ( Integrity in Relations with the Accrediting Commission</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12</a:t>
            </a:fld>
            <a:endParaRPr lang="en-US"/>
          </a:p>
        </p:txBody>
      </p:sp>
    </p:spTree>
    <p:extLst>
      <p:ext uri="{BB962C8B-B14F-4D97-AF65-F5344CB8AC3E}">
        <p14:creationId xmlns:p14="http://schemas.microsoft.com/office/powerpoint/2010/main" val="205752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Involvement in Standard I</a:t>
            </a:r>
            <a:endParaRPr lang="en-US" dirty="0"/>
          </a:p>
        </p:txBody>
      </p:sp>
      <p:sp>
        <p:nvSpPr>
          <p:cNvPr id="3" name="Content Placeholder 2"/>
          <p:cNvSpPr>
            <a:spLocks noGrp="1"/>
          </p:cNvSpPr>
          <p:nvPr>
            <p:ph idx="1"/>
          </p:nvPr>
        </p:nvSpPr>
        <p:spPr/>
        <p:txBody>
          <a:bodyPr/>
          <a:lstStyle/>
          <a:p>
            <a:r>
              <a:rPr lang="en-US" dirty="0" smtClean="0"/>
              <a:t>Faculty (Academic Senates) should be involved through: </a:t>
            </a:r>
          </a:p>
          <a:p>
            <a:pPr lvl="1"/>
            <a:r>
              <a:rPr lang="en-US" dirty="0" smtClean="0"/>
              <a:t>Assessment of the current mission and revisions</a:t>
            </a:r>
          </a:p>
          <a:p>
            <a:pPr lvl="1"/>
            <a:r>
              <a:rPr lang="en-US" dirty="0" smtClean="0"/>
              <a:t>Making sure that the mission is part of the program review process</a:t>
            </a:r>
          </a:p>
          <a:p>
            <a:pPr lvl="1"/>
            <a:r>
              <a:rPr lang="en-US" dirty="0" smtClean="0"/>
              <a:t>Producing, Collecting and Reviewing Student learning outcomes</a:t>
            </a:r>
          </a:p>
          <a:p>
            <a:pPr lvl="1"/>
            <a:r>
              <a:rPr lang="en-US" dirty="0" smtClean="0"/>
              <a:t>Identify strategies for improvement based on data and dialog</a:t>
            </a:r>
          </a:p>
          <a:p>
            <a:pPr lvl="1"/>
            <a:r>
              <a:rPr lang="en-US" dirty="0" smtClean="0"/>
              <a:t>Creating and discussion of Institutional Set Standards</a:t>
            </a:r>
          </a:p>
          <a:p>
            <a:pPr lvl="1"/>
            <a:r>
              <a:rPr lang="en-US" dirty="0" smtClean="0"/>
              <a:t>Reviewing the colleges Academic Freedom Policy </a:t>
            </a:r>
          </a:p>
          <a:p>
            <a:pPr lvl="1"/>
            <a:r>
              <a:rPr lang="en-US" dirty="0" smtClean="0"/>
              <a:t>Crafting academic dishonesty policy (cheating and plagiarism) </a:t>
            </a:r>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13</a:t>
            </a:fld>
            <a:endParaRPr lang="en-US"/>
          </a:p>
        </p:txBody>
      </p:sp>
    </p:spTree>
    <p:extLst>
      <p:ext uri="{BB962C8B-B14F-4D97-AF65-F5344CB8AC3E}">
        <p14:creationId xmlns:p14="http://schemas.microsoft.com/office/powerpoint/2010/main" val="950432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Prepared </a:t>
            </a:r>
            <a:endParaRPr lang="en-US" dirty="0"/>
          </a:p>
        </p:txBody>
      </p:sp>
      <p:sp>
        <p:nvSpPr>
          <p:cNvPr id="3" name="Content Placeholder 2"/>
          <p:cNvSpPr>
            <a:spLocks noGrp="1"/>
          </p:cNvSpPr>
          <p:nvPr>
            <p:ph idx="1"/>
          </p:nvPr>
        </p:nvSpPr>
        <p:spPr/>
        <p:txBody>
          <a:bodyPr/>
          <a:lstStyle/>
          <a:p>
            <a:r>
              <a:rPr lang="en-US" dirty="0"/>
              <a:t>All faculty and staff need to understand how your college processes work. These processes include</a:t>
            </a:r>
          </a:p>
          <a:p>
            <a:pPr lvl="1"/>
            <a:r>
              <a:rPr lang="en-US" dirty="0"/>
              <a:t>College Yearly Planning Process</a:t>
            </a:r>
          </a:p>
          <a:p>
            <a:pPr lvl="1"/>
            <a:r>
              <a:rPr lang="en-US" dirty="0"/>
              <a:t>Hiring of faculty, staff, and administrators</a:t>
            </a:r>
          </a:p>
          <a:p>
            <a:pPr lvl="1"/>
            <a:r>
              <a:rPr lang="en-US" dirty="0"/>
              <a:t>Program Review</a:t>
            </a:r>
          </a:p>
          <a:p>
            <a:pPr lvl="1"/>
            <a:r>
              <a:rPr lang="en-US" dirty="0"/>
              <a:t>SLO Assessment </a:t>
            </a:r>
            <a:r>
              <a:rPr lang="en-US" dirty="0" smtClean="0"/>
              <a:t>Cycles</a:t>
            </a:r>
          </a:p>
          <a:p>
            <a:pPr lvl="1"/>
            <a:r>
              <a:rPr lang="en-US" dirty="0" smtClean="0"/>
              <a:t>Review and Revision of the College Mission</a:t>
            </a:r>
            <a:endParaRPr lang="en-US" dirty="0"/>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14</a:t>
            </a:fld>
            <a:endParaRPr lang="en-US"/>
          </a:p>
        </p:txBody>
      </p:sp>
    </p:spTree>
    <p:extLst>
      <p:ext uri="{BB962C8B-B14F-4D97-AF65-F5344CB8AC3E}">
        <p14:creationId xmlns:p14="http://schemas.microsoft.com/office/powerpoint/2010/main" val="1046340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r>
              <a:rPr lang="en-US" dirty="0" smtClean="0"/>
              <a:t>Do you have additional questions?</a:t>
            </a:r>
          </a:p>
          <a:p>
            <a:pPr lvl="1"/>
            <a:r>
              <a:rPr lang="en-US" dirty="0" smtClean="0"/>
              <a:t>Vernon Martin (</a:t>
            </a:r>
            <a:r>
              <a:rPr lang="en-US" dirty="0" smtClean="0">
                <a:hlinkClick r:id="rId2"/>
              </a:rPr>
              <a:t>vmartin@sierracollege.edu)</a:t>
            </a:r>
            <a:endParaRPr lang="en-US" dirty="0" smtClean="0"/>
          </a:p>
          <a:p>
            <a:pPr lvl="1"/>
            <a:r>
              <a:rPr lang="en-US" dirty="0" smtClean="0"/>
              <a:t>Craig Rutan (</a:t>
            </a:r>
            <a:r>
              <a:rPr lang="en-US" dirty="0" smtClean="0">
                <a:hlinkClick r:id="rId3"/>
              </a:rPr>
              <a:t>rutan_craig@sccollege.edu)</a:t>
            </a: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15</a:t>
            </a:fld>
            <a:endParaRPr lang="en-US"/>
          </a:p>
        </p:txBody>
      </p:sp>
      <p:pic>
        <p:nvPicPr>
          <p:cNvPr id="6" name="Picture 2" descr="https://leadershipspirit.files.wordpress.com/2013/09/questions.jpg"/>
          <p:cNvPicPr>
            <a:picLocks noChangeAspect="1" noChangeArrowheads="1"/>
          </p:cNvPicPr>
          <p:nvPr/>
        </p:nvPicPr>
        <p:blipFill>
          <a:blip r:embed="rId4" cstate="print"/>
          <a:srcRect/>
          <a:stretch>
            <a:fillRect/>
          </a:stretch>
        </p:blipFill>
        <p:spPr bwMode="auto">
          <a:xfrm>
            <a:off x="5363551" y="3263900"/>
            <a:ext cx="3722704" cy="2449512"/>
          </a:xfrm>
          <a:prstGeom prst="rect">
            <a:avLst/>
          </a:prstGeom>
          <a:noFill/>
        </p:spPr>
      </p:pic>
    </p:spTree>
    <p:extLst>
      <p:ext uri="{BB962C8B-B14F-4D97-AF65-F5344CB8AC3E}">
        <p14:creationId xmlns:p14="http://schemas.microsoft.com/office/powerpoint/2010/main" val="145675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Brings You Here?</a:t>
            </a:r>
            <a:endParaRPr lang="en-US" dirty="0"/>
          </a:p>
        </p:txBody>
      </p:sp>
      <p:sp>
        <p:nvSpPr>
          <p:cNvPr id="3" name="Content Placeholder 2"/>
          <p:cNvSpPr>
            <a:spLocks noGrp="1"/>
          </p:cNvSpPr>
          <p:nvPr>
            <p:ph idx="1"/>
          </p:nvPr>
        </p:nvSpPr>
        <p:spPr/>
        <p:txBody>
          <a:bodyPr/>
          <a:lstStyle/>
          <a:p>
            <a:r>
              <a:rPr lang="en-US" dirty="0" smtClean="0"/>
              <a:t>Are you a faculty member? Administrator? Researcher?</a:t>
            </a:r>
          </a:p>
          <a:p>
            <a:r>
              <a:rPr lang="en-US" dirty="0" smtClean="0"/>
              <a:t>Are you experienced with accreditation?</a:t>
            </a:r>
          </a:p>
          <a:p>
            <a:pPr lvl="1"/>
            <a:r>
              <a:rPr lang="en-US" dirty="0" smtClean="0"/>
              <a:t>New to accreditation</a:t>
            </a:r>
          </a:p>
          <a:p>
            <a:pPr lvl="1"/>
            <a:r>
              <a:rPr lang="en-US" dirty="0" smtClean="0"/>
              <a:t>Some previous experience with accreditation</a:t>
            </a:r>
          </a:p>
          <a:p>
            <a:pPr lvl="1"/>
            <a:r>
              <a:rPr lang="en-US" dirty="0" smtClean="0"/>
              <a:t>An accreditation expert</a:t>
            </a:r>
          </a:p>
          <a:p>
            <a:r>
              <a:rPr lang="en-US" dirty="0" smtClean="0"/>
              <a:t>What are you hoping to get out of this session?</a:t>
            </a:r>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2</a:t>
            </a:fld>
            <a:endParaRPr lang="en-US"/>
          </a:p>
        </p:txBody>
      </p:sp>
    </p:spTree>
    <p:extLst>
      <p:ext uri="{BB962C8B-B14F-4D97-AF65-F5344CB8AC3E}">
        <p14:creationId xmlns:p14="http://schemas.microsoft.com/office/powerpoint/2010/main" val="1737766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 I: Mission, Academic Quality and Institutional Effectiveness, and Integrity </a:t>
            </a:r>
          </a:p>
        </p:txBody>
      </p:sp>
      <p:sp>
        <p:nvSpPr>
          <p:cNvPr id="3" name="Content Placeholder 2"/>
          <p:cNvSpPr>
            <a:spLocks noGrp="1"/>
          </p:cNvSpPr>
          <p:nvPr>
            <p:ph idx="1"/>
          </p:nvPr>
        </p:nvSpPr>
        <p:spPr/>
        <p:txBody>
          <a:bodyPr/>
          <a:lstStyle/>
          <a:p>
            <a:pPr marL="514350" indent="-514350">
              <a:lnSpc>
                <a:spcPct val="100000"/>
              </a:lnSpc>
              <a:spcBef>
                <a:spcPts val="0"/>
              </a:spcBef>
              <a:buFont typeface="+mj-lt"/>
              <a:buAutoNum type="alphaUcPeriod"/>
            </a:pPr>
            <a:r>
              <a:rPr lang="en-US" dirty="0" smtClean="0"/>
              <a:t>Mission</a:t>
            </a:r>
          </a:p>
          <a:p>
            <a:pPr marL="514350" indent="-514350">
              <a:lnSpc>
                <a:spcPct val="100000"/>
              </a:lnSpc>
              <a:spcBef>
                <a:spcPts val="0"/>
              </a:spcBef>
              <a:buFont typeface="+mj-lt"/>
              <a:buAutoNum type="alphaUcPeriod"/>
            </a:pPr>
            <a:r>
              <a:rPr lang="en-US" dirty="0" smtClean="0"/>
              <a:t>Assuring Academic Quality and Institutional Effectiveness</a:t>
            </a:r>
          </a:p>
          <a:p>
            <a:pPr marL="971550" lvl="1" indent="-514350">
              <a:lnSpc>
                <a:spcPct val="100000"/>
              </a:lnSpc>
              <a:spcBef>
                <a:spcPts val="0"/>
              </a:spcBef>
              <a:buFont typeface="+mj-lt"/>
              <a:buAutoNum type="alphaUcPeriod"/>
            </a:pPr>
            <a:r>
              <a:rPr lang="en-US" dirty="0" smtClean="0"/>
              <a:t>Academic Quality</a:t>
            </a:r>
          </a:p>
          <a:p>
            <a:pPr marL="971550" lvl="1" indent="-514350">
              <a:lnSpc>
                <a:spcPct val="100000"/>
              </a:lnSpc>
              <a:spcBef>
                <a:spcPts val="0"/>
              </a:spcBef>
              <a:buFont typeface="+mj-lt"/>
              <a:buAutoNum type="alphaUcPeriod"/>
            </a:pPr>
            <a:r>
              <a:rPr lang="en-US" dirty="0" smtClean="0"/>
              <a:t>Institutional Effectiveness</a:t>
            </a:r>
          </a:p>
          <a:p>
            <a:pPr marL="514350" indent="-514350">
              <a:lnSpc>
                <a:spcPct val="100000"/>
              </a:lnSpc>
              <a:spcBef>
                <a:spcPts val="0"/>
              </a:spcBef>
              <a:buFont typeface="+mj-lt"/>
              <a:buAutoNum type="alphaUcPeriod"/>
            </a:pPr>
            <a:r>
              <a:rPr lang="en-US" dirty="0" smtClean="0"/>
              <a:t>Institutional Integrity</a:t>
            </a:r>
          </a:p>
          <a:p>
            <a:pPr marL="514350" indent="-514350">
              <a:lnSpc>
                <a:spcPct val="100000"/>
              </a:lnSpc>
              <a:spcBef>
                <a:spcPts val="0"/>
              </a:spcBef>
              <a:buFont typeface="+mj-lt"/>
              <a:buAutoNum type="alphaUcPeriod"/>
            </a:pPr>
            <a:endParaRPr lang="en-US" dirty="0" smtClean="0"/>
          </a:p>
          <a:p>
            <a:pPr marL="514350" indent="-514350">
              <a:lnSpc>
                <a:spcPct val="100000"/>
              </a:lnSpc>
              <a:spcBef>
                <a:spcPts val="0"/>
              </a:spcBef>
              <a:buFont typeface="+mj-lt"/>
              <a:buAutoNum type="alphaUcPeriod"/>
            </a:pPr>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3</a:t>
            </a:fld>
            <a:endParaRPr lang="en-US"/>
          </a:p>
        </p:txBody>
      </p:sp>
    </p:spTree>
    <p:extLst>
      <p:ext uri="{BB962C8B-B14F-4D97-AF65-F5344CB8AC3E}">
        <p14:creationId xmlns:p14="http://schemas.microsoft.com/office/powerpoint/2010/main" val="80617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I.A: Mission</a:t>
            </a:r>
            <a:endParaRPr lang="en-US" dirty="0"/>
          </a:p>
        </p:txBody>
      </p:sp>
      <p:sp>
        <p:nvSpPr>
          <p:cNvPr id="3" name="Content Placeholder 2"/>
          <p:cNvSpPr>
            <a:spLocks noGrp="1"/>
          </p:cNvSpPr>
          <p:nvPr>
            <p:ph idx="1"/>
          </p:nvPr>
        </p:nvSpPr>
        <p:spPr/>
        <p:txBody>
          <a:bodyPr/>
          <a:lstStyle/>
          <a:p>
            <a:r>
              <a:rPr lang="en-US" dirty="0" smtClean="0"/>
              <a:t>Ensure that all college programs and services align with the mission</a:t>
            </a:r>
          </a:p>
          <a:p>
            <a:r>
              <a:rPr lang="en-US" dirty="0" smtClean="0"/>
              <a:t>Mission must contain: broad educational purpose, intended student population, types of degrees and certificated offered (need to address if in the bachelors degree pilot)  and a commitment to student learning and achievement </a:t>
            </a:r>
          </a:p>
          <a:p>
            <a:r>
              <a:rPr lang="en-US" dirty="0" smtClean="0"/>
              <a:t>Mission must be linked to: Decision Making, Planning, and Resource Allocation </a:t>
            </a:r>
          </a:p>
          <a:p>
            <a:r>
              <a:rPr lang="en-US" dirty="0" smtClean="0"/>
              <a:t>Achievement of the mission must be qualitatively and quantitatively shown through data and data analysis</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4</a:t>
            </a:fld>
            <a:endParaRPr lang="en-US"/>
          </a:p>
        </p:txBody>
      </p:sp>
    </p:spTree>
    <p:extLst>
      <p:ext uri="{BB962C8B-B14F-4D97-AF65-F5344CB8AC3E}">
        <p14:creationId xmlns:p14="http://schemas.microsoft.com/office/powerpoint/2010/main" val="860151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Practices: I.A</a:t>
            </a:r>
            <a:endParaRPr lang="en-US" dirty="0"/>
          </a:p>
        </p:txBody>
      </p:sp>
      <p:sp>
        <p:nvSpPr>
          <p:cNvPr id="3" name="Content Placeholder 2"/>
          <p:cNvSpPr>
            <a:spLocks noGrp="1"/>
          </p:cNvSpPr>
          <p:nvPr>
            <p:ph idx="1"/>
          </p:nvPr>
        </p:nvSpPr>
        <p:spPr/>
        <p:txBody>
          <a:bodyPr/>
          <a:lstStyle/>
          <a:p>
            <a:r>
              <a:rPr lang="en-US" dirty="0" smtClean="0"/>
              <a:t>Review your mission systematically, </a:t>
            </a:r>
            <a:r>
              <a:rPr lang="en-US" smtClean="0"/>
              <a:t>not just the </a:t>
            </a:r>
            <a:r>
              <a:rPr lang="en-US" dirty="0" smtClean="0"/>
              <a:t>year before a visit. </a:t>
            </a:r>
          </a:p>
          <a:p>
            <a:r>
              <a:rPr lang="en-US" dirty="0" smtClean="0"/>
              <a:t>Reference you mission in all your planning documents </a:t>
            </a:r>
          </a:p>
          <a:p>
            <a:r>
              <a:rPr lang="en-US" dirty="0" smtClean="0"/>
              <a:t>Use the mission as a guiding force for resource allocation </a:t>
            </a:r>
          </a:p>
          <a:p>
            <a:r>
              <a:rPr lang="en-US" dirty="0" smtClean="0"/>
              <a:t>Publish the mission far and wide on campus in documents to the public</a:t>
            </a:r>
          </a:p>
          <a:p>
            <a:r>
              <a:rPr lang="en-US" dirty="0" smtClean="0"/>
              <a:t>Require each program to write how they address the mission through the program review process</a:t>
            </a:r>
          </a:p>
          <a:p>
            <a:r>
              <a:rPr lang="en-US" dirty="0" smtClean="0"/>
              <a:t>Identify specific data that can show college is meeting its mission</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5</a:t>
            </a:fld>
            <a:endParaRPr lang="en-US"/>
          </a:p>
        </p:txBody>
      </p:sp>
    </p:spTree>
    <p:extLst>
      <p:ext uri="{BB962C8B-B14F-4D97-AF65-F5344CB8AC3E}">
        <p14:creationId xmlns:p14="http://schemas.microsoft.com/office/powerpoint/2010/main" val="780762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I.B: Academic Quality and Institutional Effectiveness</a:t>
            </a:r>
            <a:endParaRPr lang="en-US" dirty="0"/>
          </a:p>
        </p:txBody>
      </p:sp>
      <p:sp>
        <p:nvSpPr>
          <p:cNvPr id="3" name="Content Placeholder 2"/>
          <p:cNvSpPr>
            <a:spLocks noGrp="1"/>
          </p:cNvSpPr>
          <p:nvPr>
            <p:ph idx="1"/>
          </p:nvPr>
        </p:nvSpPr>
        <p:spPr/>
        <p:txBody>
          <a:bodyPr/>
          <a:lstStyle/>
          <a:p>
            <a:r>
              <a:rPr lang="en-US" dirty="0" smtClean="0"/>
              <a:t>Focus on Data and Dialog</a:t>
            </a:r>
          </a:p>
          <a:p>
            <a:r>
              <a:rPr lang="en-US" dirty="0" smtClean="0"/>
              <a:t>Types of Data: </a:t>
            </a:r>
          </a:p>
          <a:p>
            <a:pPr lvl="1"/>
            <a:r>
              <a:rPr lang="en-US" dirty="0" smtClean="0"/>
              <a:t>Student Learning Outcomes </a:t>
            </a:r>
          </a:p>
          <a:p>
            <a:pPr lvl="1"/>
            <a:r>
              <a:rPr lang="en-US" dirty="0" smtClean="0"/>
              <a:t>Student Equity Data </a:t>
            </a:r>
          </a:p>
          <a:p>
            <a:pPr lvl="1"/>
            <a:r>
              <a:rPr lang="en-US" dirty="0" smtClean="0"/>
              <a:t>Achievement Data </a:t>
            </a:r>
          </a:p>
          <a:p>
            <a:pPr lvl="1"/>
            <a:r>
              <a:rPr lang="en-US" dirty="0" smtClean="0"/>
              <a:t>Intuitional Set Standards </a:t>
            </a:r>
          </a:p>
          <a:p>
            <a:pPr lvl="1"/>
            <a:r>
              <a:rPr lang="en-US" dirty="0" smtClean="0"/>
              <a:t>Disaggregated Data</a:t>
            </a:r>
          </a:p>
          <a:p>
            <a:r>
              <a:rPr lang="en-US" dirty="0" smtClean="0"/>
              <a:t>Dialog: </a:t>
            </a:r>
          </a:p>
          <a:p>
            <a:pPr lvl="1"/>
            <a:r>
              <a:rPr lang="en-US" dirty="0" smtClean="0"/>
              <a:t>Identify Performance Gaps</a:t>
            </a:r>
          </a:p>
          <a:p>
            <a:pPr lvl="1"/>
            <a:r>
              <a:rPr lang="en-US" dirty="0" smtClean="0"/>
              <a:t>Implement Improvement Plans </a:t>
            </a:r>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6</a:t>
            </a:fld>
            <a:endParaRPr lang="en-US"/>
          </a:p>
        </p:txBody>
      </p:sp>
    </p:spTree>
    <p:extLst>
      <p:ext uri="{BB962C8B-B14F-4D97-AF65-F5344CB8AC3E}">
        <p14:creationId xmlns:p14="http://schemas.microsoft.com/office/powerpoint/2010/main" val="824124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I.B.3</a:t>
            </a:r>
            <a:endParaRPr lang="en-US" dirty="0"/>
          </a:p>
        </p:txBody>
      </p:sp>
      <p:sp>
        <p:nvSpPr>
          <p:cNvPr id="3" name="Content Placeholder 2"/>
          <p:cNvSpPr>
            <a:spLocks noGrp="1"/>
          </p:cNvSpPr>
          <p:nvPr>
            <p:ph idx="1"/>
          </p:nvPr>
        </p:nvSpPr>
        <p:spPr/>
        <p:txBody>
          <a:bodyPr/>
          <a:lstStyle/>
          <a:p>
            <a:r>
              <a:rPr lang="en-US" dirty="0" smtClean="0"/>
              <a:t>The </a:t>
            </a:r>
            <a:r>
              <a:rPr lang="en-US" dirty="0"/>
              <a:t>institution establishes institution-set standards for student achievement, appropriate to its mission, assesses how well it is achieving them in pursuit of continuous improvement, and publishes this information. </a:t>
            </a:r>
          </a:p>
          <a:p>
            <a:pPr lvl="1"/>
            <a:r>
              <a:rPr lang="en-US" dirty="0" smtClean="0"/>
              <a:t>Set a standard monitor and challenge the effectiveness of the institution</a:t>
            </a:r>
          </a:p>
          <a:p>
            <a:pPr lvl="1"/>
            <a:r>
              <a:rPr lang="en-US" dirty="0" smtClean="0"/>
              <a:t>Setting standards should involve broad dialog across the institution</a:t>
            </a:r>
          </a:p>
          <a:p>
            <a:pPr lvl="1"/>
            <a:r>
              <a:rPr lang="en-US" dirty="0" smtClean="0"/>
              <a:t>Standards should be evaluated every year</a:t>
            </a:r>
          </a:p>
          <a:p>
            <a:pPr lvl="1"/>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7</a:t>
            </a:fld>
            <a:endParaRPr lang="en-US"/>
          </a:p>
        </p:txBody>
      </p:sp>
    </p:spTree>
    <p:extLst>
      <p:ext uri="{BB962C8B-B14F-4D97-AF65-F5344CB8AC3E}">
        <p14:creationId xmlns:p14="http://schemas.microsoft.com/office/powerpoint/2010/main" val="64599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I.B.6</a:t>
            </a:r>
            <a:endParaRPr lang="en-US" dirty="0"/>
          </a:p>
        </p:txBody>
      </p:sp>
      <p:sp>
        <p:nvSpPr>
          <p:cNvPr id="3" name="Content Placeholder 2"/>
          <p:cNvSpPr>
            <a:spLocks noGrp="1"/>
          </p:cNvSpPr>
          <p:nvPr>
            <p:ph idx="1"/>
          </p:nvPr>
        </p:nvSpPr>
        <p:spPr/>
        <p:txBody>
          <a:bodyPr/>
          <a:lstStyle/>
          <a:p>
            <a:r>
              <a:rPr lang="en-US" dirty="0"/>
              <a:t>The institution disaggregates and analyzes learning outcomes and achievement for subpopulations of students. When the institution identifies performance gaps, it implements strategies, which may include allocation or reallocation of human, fiscal and other resources, to mitigate those gaps and evaluates the efficacy of those strategies. </a:t>
            </a:r>
          </a:p>
          <a:p>
            <a:pPr lvl="1"/>
            <a:r>
              <a:rPr lang="en-US" dirty="0" smtClean="0"/>
              <a:t>There is no one size, fits all model for disaggregation. Colleges must determine the best subpopulations for them.</a:t>
            </a:r>
          </a:p>
          <a:p>
            <a:pPr lvl="1"/>
            <a:r>
              <a:rPr lang="en-US" b="1" dirty="0" smtClean="0"/>
              <a:t>More discussion about 1.B.6 in New Challenges with Student Learning Outcomes? Breakout at 4 PM!</a:t>
            </a:r>
            <a:endParaRPr lang="en-US" b="1"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8</a:t>
            </a:fld>
            <a:endParaRPr lang="en-US"/>
          </a:p>
        </p:txBody>
      </p:sp>
    </p:spTree>
    <p:extLst>
      <p:ext uri="{BB962C8B-B14F-4D97-AF65-F5344CB8AC3E}">
        <p14:creationId xmlns:p14="http://schemas.microsoft.com/office/powerpoint/2010/main" val="452346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Practices: 1.B</a:t>
            </a:r>
            <a:endParaRPr lang="en-US" dirty="0"/>
          </a:p>
        </p:txBody>
      </p:sp>
      <p:sp>
        <p:nvSpPr>
          <p:cNvPr id="3" name="Content Placeholder 2"/>
          <p:cNvSpPr>
            <a:spLocks noGrp="1"/>
          </p:cNvSpPr>
          <p:nvPr>
            <p:ph idx="1"/>
          </p:nvPr>
        </p:nvSpPr>
        <p:spPr/>
        <p:txBody>
          <a:bodyPr/>
          <a:lstStyle/>
          <a:p>
            <a:r>
              <a:rPr lang="en-US" dirty="0" smtClean="0"/>
              <a:t>Identify processes and procedures for collecting and analyzing and using outcome data for student learning and achievement</a:t>
            </a:r>
          </a:p>
          <a:p>
            <a:r>
              <a:rPr lang="en-US" dirty="0" smtClean="0"/>
              <a:t>Collect disaggregated data on achievement of student learning outcomes and use that data in discussions of student equity </a:t>
            </a:r>
          </a:p>
          <a:p>
            <a:r>
              <a:rPr lang="en-US" dirty="0" smtClean="0"/>
              <a:t>Create and assess intuitional set standards </a:t>
            </a:r>
          </a:p>
          <a:p>
            <a:r>
              <a:rPr lang="en-US" dirty="0" smtClean="0"/>
              <a:t>Identify short and long-range needs based on data </a:t>
            </a:r>
          </a:p>
          <a:p>
            <a:endParaRPr lang="en-US" dirty="0"/>
          </a:p>
        </p:txBody>
      </p:sp>
      <p:sp>
        <p:nvSpPr>
          <p:cNvPr id="4" name="Footer Placeholder 3"/>
          <p:cNvSpPr>
            <a:spLocks noGrp="1"/>
          </p:cNvSpPr>
          <p:nvPr>
            <p:ph type="ftr" sz="quarter" idx="11"/>
          </p:nvPr>
        </p:nvSpPr>
        <p:spPr/>
        <p:txBody>
          <a:bodyPr/>
          <a:lstStyle/>
          <a:p>
            <a:r>
              <a:rPr lang="en-US" smtClean="0"/>
              <a:t>2017 ASCCC Accreditation Institute </a:t>
            </a:r>
            <a:r>
              <a:rPr lang="mr-IN" smtClean="0"/>
              <a:t>–</a:t>
            </a:r>
            <a:r>
              <a:rPr lang="en-US" smtClean="0"/>
              <a:t> Napa,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pPr/>
              <a:t>9</a:t>
            </a:fld>
            <a:endParaRPr lang="en-US"/>
          </a:p>
        </p:txBody>
      </p:sp>
    </p:spTree>
    <p:extLst>
      <p:ext uri="{BB962C8B-B14F-4D97-AF65-F5344CB8AC3E}">
        <p14:creationId xmlns:p14="http://schemas.microsoft.com/office/powerpoint/2010/main" val="1705434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1853</TotalTime>
  <Words>932</Words>
  <Application>Microsoft Macintosh PowerPoint</Application>
  <PresentationFormat>Widescreen</PresentationFormat>
  <Paragraphs>125</Paragraphs>
  <Slides>15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Calibri</vt:lpstr>
      <vt:lpstr>Calibri Light</vt:lpstr>
      <vt:lpstr>Mangal</vt:lpstr>
      <vt:lpstr>Arial</vt:lpstr>
      <vt:lpstr>1_Office Theme</vt:lpstr>
      <vt:lpstr>3_Office Theme</vt:lpstr>
      <vt:lpstr>Mission, Academic Quality and Institutional Effectiveness, and Integrity: Understanding Standard I</vt:lpstr>
      <vt:lpstr>What Brings You Here?</vt:lpstr>
      <vt:lpstr>Standard I: Mission, Academic Quality and Institutional Effectiveness, and Integrity </vt:lpstr>
      <vt:lpstr>Standard I.A: Mission</vt:lpstr>
      <vt:lpstr>Effective Practices: I.A</vt:lpstr>
      <vt:lpstr>Standard I.B: Academic Quality and Institutional Effectiveness</vt:lpstr>
      <vt:lpstr>Standard I.B.3</vt:lpstr>
      <vt:lpstr>Standard I.B.6</vt:lpstr>
      <vt:lpstr>Effective Practices: 1.B</vt:lpstr>
      <vt:lpstr>Standard I.C: Institutional Integrity</vt:lpstr>
      <vt:lpstr>Effective Practices: I.C</vt:lpstr>
      <vt:lpstr>Eligibility Requirements Linked to Standard I </vt:lpstr>
      <vt:lpstr>Faculty Involvement in Standard I</vt:lpstr>
      <vt:lpstr>Being Prepared </vt:lpstr>
      <vt:lpstr>Thank You for Coming</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Craig Rutan</cp:lastModifiedBy>
  <cp:revision>58</cp:revision>
  <dcterms:created xsi:type="dcterms:W3CDTF">2015-05-02T02:46:00Z</dcterms:created>
  <dcterms:modified xsi:type="dcterms:W3CDTF">2017-02-14T17:55:21Z</dcterms:modified>
</cp:coreProperties>
</file>