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p:restoredTop sz="94631"/>
  </p:normalViewPr>
  <p:slideViewPr>
    <p:cSldViewPr snapToGrid="0" snapToObjects="1">
      <p:cViewPr varScale="1">
        <p:scale>
          <a:sx n="109" d="100"/>
          <a:sy n="109" d="100"/>
        </p:scale>
        <p:origin x="18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dk2"/>
                </a:solidFill>
              </a:defRPr>
            </a:lvl1pPr>
            <a:lvl2pPr lvl="1" algn="r">
              <a:spcBef>
                <a:spcPts val="0"/>
              </a:spcBef>
              <a:buNone/>
              <a:defRPr sz="1000">
                <a:solidFill>
                  <a:schemeClr val="dk2"/>
                </a:solidFill>
              </a:defRPr>
            </a:lvl2pPr>
            <a:lvl3pPr lvl="2" algn="r">
              <a:spcBef>
                <a:spcPts val="0"/>
              </a:spcBef>
              <a:buNone/>
              <a:defRPr sz="1000">
                <a:solidFill>
                  <a:schemeClr val="dk2"/>
                </a:solidFill>
              </a:defRPr>
            </a:lvl3pPr>
            <a:lvl4pPr lvl="3" algn="r">
              <a:spcBef>
                <a:spcPts val="0"/>
              </a:spcBef>
              <a:buNone/>
              <a:defRPr sz="1000">
                <a:solidFill>
                  <a:schemeClr val="dk2"/>
                </a:solidFill>
              </a:defRPr>
            </a:lvl4pPr>
            <a:lvl5pPr lvl="4" algn="r">
              <a:spcBef>
                <a:spcPts val="0"/>
              </a:spcBef>
              <a:buNone/>
              <a:defRPr sz="1000">
                <a:solidFill>
                  <a:schemeClr val="dk2"/>
                </a:solidFill>
              </a:defRPr>
            </a:lvl5pPr>
            <a:lvl6pPr lvl="5" algn="r">
              <a:spcBef>
                <a:spcPts val="0"/>
              </a:spcBef>
              <a:buNone/>
              <a:defRPr sz="1000">
                <a:solidFill>
                  <a:schemeClr val="dk2"/>
                </a:solidFill>
              </a:defRPr>
            </a:lvl6pPr>
            <a:lvl7pPr lvl="6" algn="r">
              <a:spcBef>
                <a:spcPts val="0"/>
              </a:spcBef>
              <a:buNone/>
              <a:defRPr sz="1000">
                <a:solidFill>
                  <a:schemeClr val="dk2"/>
                </a:solidFill>
              </a:defRPr>
            </a:lvl7pPr>
            <a:lvl8pPr lvl="7" algn="r">
              <a:spcBef>
                <a:spcPts val="0"/>
              </a:spcBef>
              <a:buNone/>
              <a:defRPr sz="1000">
                <a:solidFill>
                  <a:schemeClr val="dk2"/>
                </a:solidFill>
              </a:defRPr>
            </a:lvl8pPr>
            <a:lvl9pPr lvl="8" algn="r">
              <a:spcBef>
                <a:spcPts val="0"/>
              </a:spcBef>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mailto:randy@asccc.org" TargetMode="External"/><Relationship Id="rId7"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hyperlink" Target="mailto:deborah_wulff@cuesta.edu" TargetMode="External"/><Relationship Id="rId4" Type="http://schemas.openxmlformats.org/officeDocument/2006/relationships/hyperlink" Target="mailto:sdroker@accjc.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accjc.org/wp-content/uploads/Accreditation-Standards-Adopted-June-2014-Annotated-with-Policies-and-Regulations.pdf"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accjc.org/wp-content/uploads/Accreditation-Standards-2014-Cross-walk-and-Glossary.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t>Standard II </a:t>
            </a:r>
            <a:endParaRPr/>
          </a:p>
        </p:txBody>
      </p:sp>
      <p:sp>
        <p:nvSpPr>
          <p:cNvPr id="55" name="Shape 55"/>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800"/>
              <a:t>Randy Beach, ASCCC South Representative</a:t>
            </a:r>
            <a:br>
              <a:rPr lang="en" sz="1800"/>
            </a:br>
            <a:r>
              <a:rPr lang="en" sz="1800"/>
              <a:t>Stephanie Droker, Vice-President, ACCJC</a:t>
            </a:r>
            <a:br>
              <a:rPr lang="en" sz="1800"/>
            </a:br>
            <a:r>
              <a:rPr lang="en" sz="1800"/>
              <a:t>Deborah Wulff, Vice-President of Academic Affairs, Cuesta College, Accreditation Committee</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a:t>IIB: Library and Support Services</a:t>
            </a:r>
            <a:endParaRPr/>
          </a:p>
          <a:p>
            <a:pPr marL="0" lvl="0" indent="0" rtl="0">
              <a:spcBef>
                <a:spcPts val="0"/>
              </a:spcBef>
              <a:spcAft>
                <a:spcPts val="0"/>
              </a:spcAft>
              <a:buNone/>
            </a:pPr>
            <a:endParaRPr/>
          </a:p>
        </p:txBody>
      </p:sp>
      <p:sp>
        <p:nvSpPr>
          <p:cNvPr id="109" name="Shape 10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55600" rtl="0">
              <a:spcBef>
                <a:spcPts val="0"/>
              </a:spcBef>
              <a:spcAft>
                <a:spcPts val="0"/>
              </a:spcAft>
              <a:buSzPts val="2000"/>
              <a:buChar char="●"/>
            </a:pPr>
            <a:r>
              <a:rPr lang="en" sz="2000"/>
              <a:t>Faculty Role</a:t>
            </a:r>
            <a:endParaRPr sz="2000"/>
          </a:p>
          <a:p>
            <a:pPr marL="457200" lvl="0" indent="-355600" rtl="0">
              <a:spcBef>
                <a:spcPts val="0"/>
              </a:spcBef>
              <a:spcAft>
                <a:spcPts val="0"/>
              </a:spcAft>
              <a:buSzPts val="2000"/>
              <a:buChar char="●"/>
            </a:pPr>
            <a:r>
              <a:rPr lang="en" sz="2000"/>
              <a:t>Administrative Role</a:t>
            </a:r>
            <a:endParaRPr sz="2000"/>
          </a:p>
          <a:p>
            <a:pPr marL="457200" lvl="0" indent="-355600" rtl="0">
              <a:spcBef>
                <a:spcPts val="0"/>
              </a:spcBef>
              <a:spcAft>
                <a:spcPts val="0"/>
              </a:spcAft>
              <a:buSzPts val="2000"/>
              <a:buChar char="●"/>
            </a:pPr>
            <a:r>
              <a:rPr lang="en" sz="2000"/>
              <a:t>Team Role and Commission Support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IIC: Student Support Services</a:t>
            </a:r>
            <a:endParaRPr/>
          </a:p>
        </p:txBody>
      </p:sp>
      <p:sp>
        <p:nvSpPr>
          <p:cNvPr id="115" name="Shape 1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55600">
              <a:spcBef>
                <a:spcPts val="0"/>
              </a:spcBef>
              <a:spcAft>
                <a:spcPts val="0"/>
              </a:spcAft>
              <a:buSzPts val="2000"/>
              <a:buChar char="●"/>
            </a:pPr>
            <a:r>
              <a:rPr lang="en" sz="2000"/>
              <a:t>Faculty Role</a:t>
            </a:r>
            <a:endParaRPr sz="2000"/>
          </a:p>
          <a:p>
            <a:pPr marL="457200" lvl="0" indent="-355600">
              <a:spcBef>
                <a:spcPts val="0"/>
              </a:spcBef>
              <a:spcAft>
                <a:spcPts val="0"/>
              </a:spcAft>
              <a:buSzPts val="2000"/>
              <a:buChar char="●"/>
            </a:pPr>
            <a:r>
              <a:rPr lang="en" sz="2000"/>
              <a:t>Administrative Role</a:t>
            </a:r>
            <a:endParaRPr sz="2000"/>
          </a:p>
          <a:p>
            <a:pPr marL="457200" lvl="0" indent="-355600" rtl="0">
              <a:spcBef>
                <a:spcPts val="0"/>
              </a:spcBef>
              <a:spcAft>
                <a:spcPts val="0"/>
              </a:spcAft>
              <a:buSzPts val="2000"/>
              <a:buChar char="●"/>
            </a:pPr>
            <a:r>
              <a:rPr lang="en" sz="2000"/>
              <a:t>Team Role and Commission Support</a:t>
            </a:r>
            <a:endParaRPr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a:t>Standard II Student Learning Outcomes</a:t>
            </a:r>
            <a:endParaRPr/>
          </a:p>
          <a:p>
            <a:pPr marL="0" lvl="0" indent="0" rtl="0">
              <a:lnSpc>
                <a:spcPct val="115000"/>
              </a:lnSpc>
              <a:spcBef>
                <a:spcPts val="0"/>
              </a:spcBef>
              <a:spcAft>
                <a:spcPts val="1600"/>
              </a:spcAft>
              <a:buClr>
                <a:schemeClr val="dk1"/>
              </a:buClr>
              <a:buSzPts val="1100"/>
              <a:buFont typeface="Arial"/>
              <a:buNone/>
            </a:pPr>
            <a:endParaRPr/>
          </a:p>
        </p:txBody>
      </p:sp>
      <p:sp>
        <p:nvSpPr>
          <p:cNvPr id="121" name="Shape 121"/>
          <p:cNvSpPr txBox="1">
            <a:spLocks noGrp="1"/>
          </p:cNvSpPr>
          <p:nvPr>
            <p:ph type="body" idx="1"/>
          </p:nvPr>
        </p:nvSpPr>
        <p:spPr>
          <a:xfrm>
            <a:off x="311700" y="1114135"/>
            <a:ext cx="8520600" cy="3416400"/>
          </a:xfrm>
          <a:prstGeom prst="rect">
            <a:avLst/>
          </a:prstGeom>
        </p:spPr>
        <p:txBody>
          <a:bodyPr spcFirstLastPara="1" wrap="square" lIns="91425" tIns="91425" rIns="91425" bIns="91425" anchor="t" anchorCtr="0">
            <a:noAutofit/>
          </a:bodyPr>
          <a:lstStyle/>
          <a:p>
            <a:pPr marL="457200" lvl="0" indent="-381000" rtl="0">
              <a:spcBef>
                <a:spcPts val="0"/>
              </a:spcBef>
              <a:spcAft>
                <a:spcPts val="0"/>
              </a:spcAft>
              <a:buSzPts val="2400"/>
              <a:buChar char="●"/>
            </a:pPr>
            <a:r>
              <a:rPr lang="en" sz="2400"/>
              <a:t>Where are you on your campus with SLOs?</a:t>
            </a:r>
            <a:endParaRPr sz="2400"/>
          </a:p>
          <a:p>
            <a:pPr marL="457200" lvl="0" indent="-381000" rtl="0">
              <a:spcBef>
                <a:spcPts val="0"/>
              </a:spcBef>
              <a:spcAft>
                <a:spcPts val="0"/>
              </a:spcAft>
              <a:buSzPts val="2400"/>
              <a:buChar char="●"/>
            </a:pPr>
            <a:r>
              <a:rPr lang="en" sz="2400"/>
              <a:t>How are you using them to improve teaching, learning and student support?</a:t>
            </a:r>
            <a:endParaRPr sz="2400"/>
          </a:p>
          <a:p>
            <a:pPr marL="457200" lvl="0" indent="-381000" rtl="0">
              <a:spcBef>
                <a:spcPts val="0"/>
              </a:spcBef>
              <a:spcAft>
                <a:spcPts val="0"/>
              </a:spcAft>
              <a:buSzPts val="2400"/>
              <a:buChar char="●"/>
            </a:pPr>
            <a:r>
              <a:rPr lang="en" sz="2400"/>
              <a:t>What support do you need from the commission? </a:t>
            </a:r>
            <a:endParaRPr sz="2400"/>
          </a:p>
          <a:p>
            <a:pPr marL="457200" lvl="0" indent="-381000" rtl="0">
              <a:spcBef>
                <a:spcPts val="0"/>
              </a:spcBef>
              <a:spcAft>
                <a:spcPts val="0"/>
              </a:spcAft>
              <a:buSzPts val="2400"/>
              <a:buChar char="●"/>
            </a:pPr>
            <a:r>
              <a:rPr lang="en" sz="2400"/>
              <a:t>What are your questions?</a:t>
            </a:r>
            <a:endParaRPr sz="2400"/>
          </a:p>
          <a:p>
            <a:pPr marL="0" lvl="0" indent="0" rtl="0">
              <a:spcBef>
                <a:spcPts val="1600"/>
              </a:spcBef>
              <a:spcAft>
                <a:spcPts val="0"/>
              </a:spcAft>
              <a:buNone/>
            </a:pPr>
            <a:endParaRPr sz="2400"/>
          </a:p>
          <a:p>
            <a:pPr marL="0" lvl="0" indent="0" algn="ctr" rtl="0">
              <a:spcBef>
                <a:spcPts val="1600"/>
              </a:spcBef>
              <a:spcAft>
                <a:spcPts val="1600"/>
              </a:spcAft>
              <a:buNone/>
            </a:pPr>
            <a:endParaRPr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a:t>Standard II: Distance Education</a:t>
            </a:r>
            <a:endParaRPr/>
          </a:p>
          <a:p>
            <a:pPr marL="0" lvl="0" indent="0" rtl="0">
              <a:lnSpc>
                <a:spcPct val="115000"/>
              </a:lnSpc>
              <a:spcBef>
                <a:spcPts val="0"/>
              </a:spcBef>
              <a:spcAft>
                <a:spcPts val="1600"/>
              </a:spcAft>
              <a:buNone/>
            </a:pPr>
            <a:endParaRPr sz="1800">
              <a:solidFill>
                <a:schemeClr val="dk2"/>
              </a:solidFill>
            </a:endParaRPr>
          </a:p>
        </p:txBody>
      </p:sp>
      <p:sp>
        <p:nvSpPr>
          <p:cNvPr id="127" name="Shape 1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81000" rtl="0">
              <a:spcBef>
                <a:spcPts val="0"/>
              </a:spcBef>
              <a:spcAft>
                <a:spcPts val="0"/>
              </a:spcAft>
              <a:buSzPts val="2400"/>
              <a:buChar char="●"/>
            </a:pPr>
            <a:r>
              <a:rPr lang="en" sz="2400"/>
              <a:t>What is the difference between DE and CE??</a:t>
            </a:r>
            <a:endParaRPr sz="2400"/>
          </a:p>
          <a:p>
            <a:pPr marL="457200" lvl="0" indent="-381000" rtl="0">
              <a:spcBef>
                <a:spcPts val="0"/>
              </a:spcBef>
              <a:spcAft>
                <a:spcPts val="0"/>
              </a:spcAft>
              <a:buSzPts val="2400"/>
              <a:buChar char="●"/>
            </a:pPr>
            <a:r>
              <a:rPr lang="en" sz="2400"/>
              <a:t>What should we know about DE and student services?</a:t>
            </a:r>
            <a:endParaRPr sz="2400"/>
          </a:p>
          <a:p>
            <a:pPr marL="457200" lvl="0" indent="-381000" rtl="0">
              <a:spcBef>
                <a:spcPts val="0"/>
              </a:spcBef>
              <a:spcAft>
                <a:spcPts val="0"/>
              </a:spcAft>
              <a:buSzPts val="2400"/>
              <a:buChar char="●"/>
            </a:pPr>
            <a:r>
              <a:rPr lang="en" sz="2400"/>
              <a:t>What do we mean by regular and substantive interaction?</a:t>
            </a:r>
            <a:endParaRPr sz="2400"/>
          </a:p>
          <a:p>
            <a:pPr marL="457200" lvl="0" indent="-381000" rtl="0">
              <a:spcBef>
                <a:spcPts val="0"/>
              </a:spcBef>
              <a:spcAft>
                <a:spcPts val="0"/>
              </a:spcAft>
              <a:buSzPts val="2400"/>
              <a:buChar char="●"/>
            </a:pPr>
            <a:r>
              <a:rPr lang="en" sz="2400"/>
              <a:t>What are your questions?</a:t>
            </a:r>
            <a:endParaRPr sz="2400"/>
          </a:p>
          <a:p>
            <a:pPr marL="0" lvl="0" indent="0" rtl="0">
              <a:spcBef>
                <a:spcPts val="1600"/>
              </a:spcBef>
              <a:spcAft>
                <a:spcPts val="16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Standard II.A.2 </a:t>
            </a:r>
            <a:endParaRPr/>
          </a:p>
        </p:txBody>
      </p:sp>
      <p:sp>
        <p:nvSpPr>
          <p:cNvPr id="133" name="Shape 1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Faculty, including full time, part time, and adjunct faculty, ensure that the content and methods of instruction meet generally accepted academic and professional standards and expectations. Faculty and others responsible act to continuously improve instructional courses, programs and directly related services through systematic evaluation to assure currency, improve teaching and learning strategies, and promote student success.</a:t>
            </a:r>
            <a:endParaRPr/>
          </a:p>
          <a:p>
            <a:pPr marL="0" lvl="0" indent="0" rtl="0">
              <a:spcBef>
                <a:spcPts val="1600"/>
              </a:spcBef>
              <a:spcAft>
                <a:spcPts val="1600"/>
              </a:spcAft>
              <a:buClr>
                <a:schemeClr val="dk1"/>
              </a:buClr>
              <a:buSzPts val="1100"/>
              <a:buFont typeface="Arial"/>
              <a:buNone/>
            </a:pPr>
            <a:r>
              <a:rPr lang="en" b="1"/>
              <a:t>Where are we now?</a:t>
            </a:r>
            <a:endParaRPr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Questions</a:t>
            </a:r>
            <a:endParaRPr/>
          </a:p>
        </p:txBody>
      </p:sp>
      <p:sp>
        <p:nvSpPr>
          <p:cNvPr id="139" name="Shape 139"/>
          <p:cNvSpPr txBox="1">
            <a:spLocks noGrp="1"/>
          </p:cNvSpPr>
          <p:nvPr>
            <p:ph type="body" idx="1"/>
          </p:nvPr>
        </p:nvSpPr>
        <p:spPr>
          <a:xfrm>
            <a:off x="311700" y="1152475"/>
            <a:ext cx="8520600" cy="2063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Randy Beach, ASCCC South Representative, </a:t>
            </a:r>
            <a:r>
              <a:rPr lang="en" u="sng">
                <a:solidFill>
                  <a:schemeClr val="hlink"/>
                </a:solidFill>
                <a:hlinkClick r:id="rId3"/>
              </a:rPr>
              <a:t>randy@asccc.org</a:t>
            </a:r>
            <a:endParaRPr/>
          </a:p>
          <a:p>
            <a:pPr marL="0" lvl="0" indent="0">
              <a:spcBef>
                <a:spcPts val="1600"/>
              </a:spcBef>
              <a:spcAft>
                <a:spcPts val="0"/>
              </a:spcAft>
              <a:buNone/>
            </a:pPr>
            <a:r>
              <a:rPr lang="en"/>
              <a:t>Stephanie Droker, Vice-President, ACCJC, </a:t>
            </a:r>
            <a:r>
              <a:rPr lang="en" u="sng">
                <a:solidFill>
                  <a:schemeClr val="hlink"/>
                </a:solidFill>
                <a:hlinkClick r:id="rId4"/>
              </a:rPr>
              <a:t>sdroker@accjc.org</a:t>
            </a:r>
            <a:r>
              <a:rPr lang="en"/>
              <a:t> </a:t>
            </a:r>
            <a:endParaRPr/>
          </a:p>
          <a:p>
            <a:pPr marL="0" lvl="0" indent="0">
              <a:spcBef>
                <a:spcPts val="1600"/>
              </a:spcBef>
              <a:spcAft>
                <a:spcPts val="1600"/>
              </a:spcAft>
              <a:buNone/>
            </a:pPr>
            <a:r>
              <a:rPr lang="en"/>
              <a:t>Deborah Wulff, Vice-President of Academic Affairs, Cuesta College, Accreditation Committee, </a:t>
            </a:r>
            <a:r>
              <a:rPr lang="en" u="sng">
                <a:solidFill>
                  <a:schemeClr val="hlink"/>
                </a:solidFill>
                <a:hlinkClick r:id="rId5"/>
              </a:rPr>
              <a:t>deborah_wulff@cuesta.edu</a:t>
            </a:r>
            <a:r>
              <a:rPr lang="en"/>
              <a:t> </a:t>
            </a:r>
            <a:endParaRPr/>
          </a:p>
        </p:txBody>
      </p:sp>
      <p:pic>
        <p:nvPicPr>
          <p:cNvPr id="140" name="Shape 140"/>
          <p:cNvPicPr preferRelativeResize="0"/>
          <p:nvPr/>
        </p:nvPicPr>
        <p:blipFill>
          <a:blip r:embed="rId6">
            <a:alphaModFix/>
          </a:blip>
          <a:stretch>
            <a:fillRect/>
          </a:stretch>
        </p:blipFill>
        <p:spPr>
          <a:xfrm>
            <a:off x="1110675" y="3215875"/>
            <a:ext cx="1678275" cy="803375"/>
          </a:xfrm>
          <a:prstGeom prst="rect">
            <a:avLst/>
          </a:prstGeom>
          <a:noFill/>
          <a:ln>
            <a:noFill/>
          </a:ln>
        </p:spPr>
      </p:pic>
      <p:pic>
        <p:nvPicPr>
          <p:cNvPr id="141" name="Shape 141"/>
          <p:cNvPicPr preferRelativeResize="0"/>
          <p:nvPr/>
        </p:nvPicPr>
        <p:blipFill>
          <a:blip r:embed="rId7">
            <a:alphaModFix/>
          </a:blip>
          <a:stretch>
            <a:fillRect/>
          </a:stretch>
        </p:blipFill>
        <p:spPr>
          <a:xfrm>
            <a:off x="3075275" y="3764500"/>
            <a:ext cx="1881625" cy="639950"/>
          </a:xfrm>
          <a:prstGeom prst="rect">
            <a:avLst/>
          </a:prstGeom>
          <a:noFill/>
          <a:ln>
            <a:noFill/>
          </a:ln>
        </p:spPr>
      </p:pic>
      <p:pic>
        <p:nvPicPr>
          <p:cNvPr id="142" name="Shape 142"/>
          <p:cNvPicPr preferRelativeResize="0"/>
          <p:nvPr/>
        </p:nvPicPr>
        <p:blipFill>
          <a:blip r:embed="rId8">
            <a:alphaModFix/>
          </a:blip>
          <a:stretch>
            <a:fillRect/>
          </a:stretch>
        </p:blipFill>
        <p:spPr>
          <a:xfrm>
            <a:off x="4956900" y="3215875"/>
            <a:ext cx="3705625" cy="4438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Description</a:t>
            </a:r>
            <a:endParaRPr/>
          </a:p>
        </p:txBody>
      </p:sp>
      <p:sp>
        <p:nvSpPr>
          <p:cNvPr id="61" name="Shape 6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Accreditation is the review of academic quality of higher education institutions.  Provisions of ACCJC’s Standard II: Student Learning Programs and Support Services ensure that all programs offered in the name of the college align to the institution’s mission and are conducted at levels of quality and rigor appropriate for higher education. This break-out will focus on the specific components of Standard II, including proposed changes to standard II.A.2.</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Brings You Here? </a:t>
            </a:r>
            <a:br>
              <a:rPr lang="en"/>
            </a:br>
            <a:endParaRPr/>
          </a:p>
        </p:txBody>
      </p:sp>
      <p:sp>
        <p:nvSpPr>
          <p:cNvPr id="67" name="Shape 6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Who’s in the room? </a:t>
            </a:r>
            <a:endParaRPr/>
          </a:p>
          <a:p>
            <a:pPr marL="0" lvl="0" indent="0">
              <a:spcBef>
                <a:spcPts val="1600"/>
              </a:spcBef>
              <a:spcAft>
                <a:spcPts val="0"/>
              </a:spcAft>
              <a:buNone/>
            </a:pPr>
            <a:r>
              <a:rPr lang="en"/>
              <a:t>What areas are confusing for you?</a:t>
            </a:r>
            <a:endParaRPr/>
          </a:p>
          <a:p>
            <a:pPr marL="0" lvl="0" indent="0">
              <a:spcBef>
                <a:spcPts val="1600"/>
              </a:spcBef>
              <a:spcAft>
                <a:spcPts val="0"/>
              </a:spcAft>
              <a:buNone/>
            </a:pPr>
            <a:r>
              <a:rPr lang="en"/>
              <a:t>What questions do you need answered? </a:t>
            </a:r>
            <a:endParaRPr/>
          </a:p>
          <a:p>
            <a:pPr marL="0" lvl="0" indent="0">
              <a:spcBef>
                <a:spcPts val="1600"/>
              </a:spcBef>
              <a:spcAft>
                <a:spcPts val="1600"/>
              </a:spcAft>
              <a:buNone/>
            </a:pPr>
            <a:br>
              <a:rPr lang="en"/>
            </a:b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a:t>Standard II: Student Learning Programs and Support Services</a:t>
            </a:r>
            <a:endParaRPr sz="2400"/>
          </a:p>
        </p:txBody>
      </p:sp>
      <p:sp>
        <p:nvSpPr>
          <p:cNvPr id="73" name="Shape 73"/>
          <p:cNvSpPr txBox="1">
            <a:spLocks noGrp="1"/>
          </p:cNvSpPr>
          <p:nvPr>
            <p:ph type="body" idx="1"/>
          </p:nvPr>
        </p:nvSpPr>
        <p:spPr>
          <a:xfrm>
            <a:off x="311700" y="1638300"/>
            <a:ext cx="8520600" cy="2930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t>Standard IIA Instructional Programs</a:t>
            </a:r>
            <a:endParaRPr dirty="0"/>
          </a:p>
          <a:p>
            <a:pPr marL="0" lvl="0" indent="0">
              <a:spcBef>
                <a:spcPts val="1600"/>
              </a:spcBef>
              <a:spcAft>
                <a:spcPts val="0"/>
              </a:spcAft>
              <a:buNone/>
            </a:pPr>
            <a:r>
              <a:rPr lang="en" dirty="0"/>
              <a:t>Standard IIB Library and Learning Support Services</a:t>
            </a:r>
            <a:endParaRPr dirty="0"/>
          </a:p>
          <a:p>
            <a:pPr marL="0" lvl="0" indent="0">
              <a:spcBef>
                <a:spcPts val="1600"/>
              </a:spcBef>
              <a:spcAft>
                <a:spcPts val="0"/>
              </a:spcAft>
              <a:buNone/>
            </a:pPr>
            <a:r>
              <a:rPr lang="en" dirty="0"/>
              <a:t>Standard IIC Student Services</a:t>
            </a:r>
            <a:endParaRPr dirty="0"/>
          </a:p>
          <a:p>
            <a:pPr marL="0" lvl="0" indent="0">
              <a:spcBef>
                <a:spcPts val="1600"/>
              </a:spcBef>
              <a:spcAft>
                <a:spcPts val="0"/>
              </a:spcAft>
              <a:buNone/>
            </a:pPr>
            <a:r>
              <a:rPr lang="en" u="sng" dirty="0">
                <a:solidFill>
                  <a:schemeClr val="hlink"/>
                </a:solidFill>
                <a:hlinkClick r:id="rId3"/>
              </a:rPr>
              <a:t>Accreditation 2014 Standards Annotated</a:t>
            </a:r>
            <a:r>
              <a:rPr lang="en" dirty="0"/>
              <a:t> </a:t>
            </a:r>
            <a:endParaRPr dirty="0"/>
          </a:p>
          <a:p>
            <a:pPr marL="0" lvl="0" indent="0">
              <a:spcBef>
                <a:spcPts val="1600"/>
              </a:spcBef>
              <a:spcAft>
                <a:spcPts val="0"/>
              </a:spcAft>
              <a:buNone/>
            </a:pPr>
            <a:r>
              <a:rPr lang="en" u="sng" dirty="0">
                <a:solidFill>
                  <a:schemeClr val="hlink"/>
                </a:solidFill>
                <a:hlinkClick r:id="rId4"/>
              </a:rPr>
              <a:t>Accreditation Standards: 2014 Crosswalk and Glossary</a:t>
            </a:r>
            <a:endParaRPr dirty="0"/>
          </a:p>
          <a:p>
            <a:pPr marL="0" lvl="0" indent="0" rtl="0">
              <a:spcBef>
                <a:spcPts val="1600"/>
              </a:spcBef>
              <a:spcAft>
                <a:spcPts val="0"/>
              </a:spcAft>
              <a:buClr>
                <a:schemeClr val="dk1"/>
              </a:buClr>
              <a:buSzPts val="1100"/>
              <a:buFont typeface="Arial"/>
              <a:buNone/>
            </a:pPr>
            <a:endParaRPr dirty="0"/>
          </a:p>
          <a:p>
            <a:pPr marL="0" marR="0" lvl="0" indent="0" algn="l" rtl="0">
              <a:lnSpc>
                <a:spcPct val="100000"/>
              </a:lnSpc>
              <a:spcBef>
                <a:spcPts val="1600"/>
              </a:spcBef>
              <a:spcAft>
                <a:spcPts val="0"/>
              </a:spcAft>
              <a:buClr>
                <a:srgbClr val="000000"/>
              </a:buClr>
              <a:buSzPts val="1100"/>
              <a:buFont typeface="Arial"/>
              <a:buNone/>
            </a:pPr>
            <a:endParaRPr dirty="0"/>
          </a:p>
          <a:p>
            <a:pPr marL="0" lvl="0" indent="0" rtl="0">
              <a:spcBef>
                <a:spcPts val="0"/>
              </a:spcBef>
              <a:spcAft>
                <a:spcPts val="0"/>
              </a:spcAft>
              <a:buNone/>
            </a:pPr>
            <a:endParaRPr dirty="0"/>
          </a:p>
          <a:p>
            <a:pPr marL="0" lvl="0" indent="0" rtl="0">
              <a:spcBef>
                <a:spcPts val="1600"/>
              </a:spcBef>
              <a:spcAft>
                <a:spcPts val="160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IIA Instructional Programs: The Highlights</a:t>
            </a:r>
            <a:endParaRPr/>
          </a:p>
        </p:txBody>
      </p:sp>
      <p:sp>
        <p:nvSpPr>
          <p:cNvPr id="79" name="Shape 7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55600" rtl="0">
              <a:spcBef>
                <a:spcPts val="0"/>
              </a:spcBef>
              <a:spcAft>
                <a:spcPts val="0"/>
              </a:spcAft>
              <a:buSzPts val="2000"/>
              <a:buChar char="●"/>
            </a:pPr>
            <a:r>
              <a:rPr lang="en" sz="2000"/>
              <a:t>Programs are appropriate to higher ed (II.A.1)</a:t>
            </a:r>
            <a:endParaRPr sz="2000"/>
          </a:p>
          <a:p>
            <a:pPr marL="457200" lvl="0" indent="-355600" rtl="0">
              <a:spcBef>
                <a:spcPts val="0"/>
              </a:spcBef>
              <a:spcAft>
                <a:spcPts val="0"/>
              </a:spcAft>
              <a:buSzPts val="2000"/>
              <a:buChar char="●"/>
            </a:pPr>
            <a:r>
              <a:rPr lang="en" sz="2000"/>
              <a:t>Faculty are professional and continuously improve the programs </a:t>
            </a:r>
            <a:r>
              <a:rPr lang="en" sz="1400"/>
              <a:t>(II.A.2)</a:t>
            </a:r>
            <a:endParaRPr sz="1400"/>
          </a:p>
          <a:p>
            <a:pPr marL="457200" lvl="0" indent="-355600" rtl="0">
              <a:spcBef>
                <a:spcPts val="0"/>
              </a:spcBef>
              <a:spcAft>
                <a:spcPts val="0"/>
              </a:spcAft>
              <a:buSzPts val="2000"/>
              <a:buChar char="●"/>
            </a:pPr>
            <a:r>
              <a:rPr lang="en" sz="2000"/>
              <a:t>SLOs and course outlines (II.A.3)</a:t>
            </a:r>
            <a:endParaRPr sz="2000"/>
          </a:p>
          <a:p>
            <a:pPr marL="457200" lvl="0" indent="-355600" rtl="0">
              <a:spcBef>
                <a:spcPts val="0"/>
              </a:spcBef>
              <a:spcAft>
                <a:spcPts val="0"/>
              </a:spcAft>
              <a:buSzPts val="2000"/>
              <a:buChar char="●"/>
            </a:pPr>
            <a:r>
              <a:rPr lang="en" sz="2000"/>
              <a:t>Pre-collegiate curriculum (II.A.4)</a:t>
            </a:r>
            <a:endParaRPr sz="2000"/>
          </a:p>
          <a:p>
            <a:pPr marL="457200" lvl="0" indent="-355600" rtl="0">
              <a:spcBef>
                <a:spcPts val="0"/>
              </a:spcBef>
              <a:spcAft>
                <a:spcPts val="0"/>
              </a:spcAft>
              <a:buSzPts val="2000"/>
              <a:buChar char="●"/>
            </a:pPr>
            <a:r>
              <a:rPr lang="en" sz="2000"/>
              <a:t>Minimum degree requirements (II.A.5)</a:t>
            </a:r>
            <a:endParaRPr sz="2000"/>
          </a:p>
          <a:p>
            <a:pPr marL="457200" lvl="0" indent="-355600" rtl="0">
              <a:spcBef>
                <a:spcPts val="0"/>
              </a:spcBef>
              <a:spcAft>
                <a:spcPts val="0"/>
              </a:spcAft>
              <a:buSzPts val="2000"/>
              <a:buChar char="●"/>
            </a:pPr>
            <a:r>
              <a:rPr lang="en" sz="2000"/>
              <a:t>Course scheduling supports students (II.A.6)</a:t>
            </a:r>
            <a:endParaRPr sz="2000"/>
          </a:p>
          <a:p>
            <a:pPr marL="457200" lvl="0" indent="-355600" rtl="0">
              <a:spcBef>
                <a:spcPts val="0"/>
              </a:spcBef>
              <a:spcAft>
                <a:spcPts val="0"/>
              </a:spcAft>
              <a:buSzPts val="2000"/>
              <a:buChar char="●"/>
            </a:pPr>
            <a:r>
              <a:rPr lang="en" sz="2000"/>
              <a:t>Teaching methods and diverse learners (II.A.7)</a:t>
            </a:r>
            <a:endParaRPr sz="2000"/>
          </a:p>
          <a:p>
            <a:pPr marL="457200" lvl="0" indent="-355600" rtl="0">
              <a:spcBef>
                <a:spcPts val="0"/>
              </a:spcBef>
              <a:spcAft>
                <a:spcPts val="0"/>
              </a:spcAft>
              <a:buSzPts val="2000"/>
              <a:buChar char="●"/>
            </a:pPr>
            <a:r>
              <a:rPr lang="en" sz="2000"/>
              <a:t>Validating program exams and prior learning (II.A.8)</a:t>
            </a:r>
            <a:endParaRPr sz="2000"/>
          </a:p>
          <a:p>
            <a:pPr marL="0" lvl="0" indent="0" rtl="0">
              <a:spcBef>
                <a:spcPts val="1600"/>
              </a:spcBef>
              <a:spcAft>
                <a:spcPts val="0"/>
              </a:spcAft>
              <a:buClr>
                <a:schemeClr val="dk1"/>
              </a:buClr>
              <a:buSzPts val="1100"/>
              <a:buFont typeface="Arial"/>
              <a:buNone/>
            </a:pPr>
            <a:endParaRPr/>
          </a:p>
          <a:p>
            <a:pPr marL="0" marR="0" lvl="0" indent="0" algn="l" rtl="0">
              <a:lnSpc>
                <a:spcPct val="100000"/>
              </a:lnSpc>
              <a:spcBef>
                <a:spcPts val="1600"/>
              </a:spcBef>
              <a:spcAft>
                <a:spcPts val="0"/>
              </a:spcAft>
              <a:buClr>
                <a:srgbClr val="000000"/>
              </a:buClr>
              <a:buSzPts val="1100"/>
              <a:buFont typeface="Arial"/>
              <a:buNone/>
            </a:pPr>
            <a:endParaRPr/>
          </a:p>
          <a:p>
            <a:pPr marL="0" lvl="0" indent="0" rtl="0">
              <a:spcBef>
                <a:spcPts val="0"/>
              </a:spcBef>
              <a:spcAft>
                <a:spcPts val="0"/>
              </a:spcAft>
              <a:buNone/>
            </a:pPr>
            <a:endParaRPr/>
          </a:p>
          <a:p>
            <a:pPr marL="0" lvl="0" indent="0" rtl="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IIA Instructional Programs</a:t>
            </a:r>
            <a:endParaRPr/>
          </a:p>
        </p:txBody>
      </p:sp>
      <p:sp>
        <p:nvSpPr>
          <p:cNvPr id="85" name="Shape 8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55600" rtl="0">
              <a:spcBef>
                <a:spcPts val="0"/>
              </a:spcBef>
              <a:spcAft>
                <a:spcPts val="0"/>
              </a:spcAft>
              <a:buSzPts val="2000"/>
              <a:buChar char="●"/>
            </a:pPr>
            <a:r>
              <a:rPr lang="en" sz="2000"/>
              <a:t>Awarding credit on attainment of outcomes. Credits/clock hours </a:t>
            </a:r>
            <a:r>
              <a:rPr lang="en"/>
              <a:t>(II.A.9)</a:t>
            </a:r>
            <a:endParaRPr/>
          </a:p>
          <a:p>
            <a:pPr marL="457200" lvl="0" indent="-355600" rtl="0">
              <a:spcBef>
                <a:spcPts val="0"/>
              </a:spcBef>
              <a:spcAft>
                <a:spcPts val="0"/>
              </a:spcAft>
              <a:buSzPts val="2000"/>
              <a:buChar char="●"/>
            </a:pPr>
            <a:r>
              <a:rPr lang="en" sz="2000"/>
              <a:t>Transfer policies, comparable SLOs (II.A.10)</a:t>
            </a:r>
            <a:endParaRPr sz="2000"/>
          </a:p>
          <a:p>
            <a:pPr marL="457200" lvl="0" indent="-342900" rtl="0">
              <a:spcBef>
                <a:spcPts val="0"/>
              </a:spcBef>
              <a:spcAft>
                <a:spcPts val="0"/>
              </a:spcAft>
              <a:buSzPts val="1800"/>
              <a:buChar char="●"/>
            </a:pPr>
            <a:r>
              <a:rPr lang="en"/>
              <a:t>Program SLOs and competencies </a:t>
            </a:r>
            <a:r>
              <a:rPr lang="en" sz="2000"/>
              <a:t>(II.A.11)</a:t>
            </a:r>
            <a:endParaRPr/>
          </a:p>
          <a:p>
            <a:pPr marL="457200" lvl="0" indent="-342900" rtl="0">
              <a:spcBef>
                <a:spcPts val="0"/>
              </a:spcBef>
              <a:spcAft>
                <a:spcPts val="0"/>
              </a:spcAft>
              <a:buSzPts val="1800"/>
              <a:buChar char="●"/>
            </a:pPr>
            <a:r>
              <a:rPr lang="en"/>
              <a:t>General Education </a:t>
            </a:r>
            <a:r>
              <a:rPr lang="en" sz="2000"/>
              <a:t>(II.A.12)</a:t>
            </a:r>
            <a:endParaRPr/>
          </a:p>
          <a:p>
            <a:pPr marL="457200" lvl="0" indent="-342900" rtl="0">
              <a:spcBef>
                <a:spcPts val="0"/>
              </a:spcBef>
              <a:spcAft>
                <a:spcPts val="0"/>
              </a:spcAft>
              <a:buSzPts val="1800"/>
              <a:buChar char="●"/>
            </a:pPr>
            <a:r>
              <a:rPr lang="en"/>
              <a:t>Programs are focused and based on outcomes </a:t>
            </a:r>
            <a:r>
              <a:rPr lang="en" sz="2000"/>
              <a:t>(II.A.13)</a:t>
            </a:r>
            <a:endParaRPr/>
          </a:p>
          <a:p>
            <a:pPr marL="457200" lvl="0" indent="-342900" rtl="0">
              <a:spcBef>
                <a:spcPts val="0"/>
              </a:spcBef>
              <a:spcAft>
                <a:spcPts val="0"/>
              </a:spcAft>
              <a:buSzPts val="1800"/>
              <a:buChar char="●"/>
            </a:pPr>
            <a:r>
              <a:rPr lang="en"/>
              <a:t>CTE grads meet employment/licensure standards  </a:t>
            </a:r>
            <a:r>
              <a:rPr lang="en" sz="2000"/>
              <a:t>(II.A.14)</a:t>
            </a:r>
            <a:endParaRPr/>
          </a:p>
          <a:p>
            <a:pPr marL="457200" lvl="0" indent="-342900" rtl="0">
              <a:spcBef>
                <a:spcPts val="0"/>
              </a:spcBef>
              <a:spcAft>
                <a:spcPts val="0"/>
              </a:spcAft>
              <a:buSzPts val="1800"/>
              <a:buChar char="●"/>
            </a:pPr>
            <a:r>
              <a:rPr lang="en"/>
              <a:t>Program elimination </a:t>
            </a:r>
            <a:r>
              <a:rPr lang="en" sz="2000"/>
              <a:t>(II.A.15)</a:t>
            </a:r>
            <a:endParaRPr/>
          </a:p>
          <a:p>
            <a:pPr marL="457200" lvl="0" indent="-342900" rtl="0">
              <a:spcBef>
                <a:spcPts val="0"/>
              </a:spcBef>
              <a:spcAft>
                <a:spcPts val="0"/>
              </a:spcAft>
              <a:buSzPts val="1800"/>
              <a:buChar char="●"/>
            </a:pPr>
            <a:r>
              <a:rPr lang="en"/>
              <a:t>Program evaluation for continuous improvement </a:t>
            </a:r>
            <a:r>
              <a:rPr lang="en" sz="2000"/>
              <a:t>(II.A.16)</a:t>
            </a:r>
            <a:endParaRPr/>
          </a:p>
          <a:p>
            <a:pPr marL="0" lvl="0" indent="0" rtl="0">
              <a:spcBef>
                <a:spcPts val="1600"/>
              </a:spcBef>
              <a:spcAft>
                <a:spcPts val="0"/>
              </a:spcAft>
              <a:buClr>
                <a:schemeClr val="dk1"/>
              </a:buClr>
              <a:buSzPts val="1100"/>
              <a:buFont typeface="Arial"/>
              <a:buNone/>
            </a:pPr>
            <a:endParaRPr/>
          </a:p>
          <a:p>
            <a:pPr marL="0" marR="0" lvl="0" indent="0" algn="l" rtl="0">
              <a:lnSpc>
                <a:spcPct val="100000"/>
              </a:lnSpc>
              <a:spcBef>
                <a:spcPts val="1600"/>
              </a:spcBef>
              <a:spcAft>
                <a:spcPts val="0"/>
              </a:spcAft>
              <a:buClr>
                <a:srgbClr val="000000"/>
              </a:buClr>
              <a:buSzPts val="1100"/>
              <a:buFont typeface="Arial"/>
              <a:buNone/>
            </a:pPr>
            <a:endParaRPr/>
          </a:p>
          <a:p>
            <a:pPr marL="0" lvl="0" indent="0" rtl="0">
              <a:spcBef>
                <a:spcPts val="0"/>
              </a:spcBef>
              <a:spcAft>
                <a:spcPts val="0"/>
              </a:spcAft>
              <a:buNone/>
            </a:pPr>
            <a:endParaRPr/>
          </a:p>
          <a:p>
            <a:pPr marL="0" lvl="0" indent="0" rtl="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IIB: Library and Support Services</a:t>
            </a:r>
            <a:endParaRPr/>
          </a:p>
        </p:txBody>
      </p:sp>
      <p:sp>
        <p:nvSpPr>
          <p:cNvPr id="91" name="Shape 9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2000"/>
              <a:t>Services are provided for all students in all modalities (II.B.1)</a:t>
            </a:r>
            <a:endParaRPr sz="2000"/>
          </a:p>
          <a:p>
            <a:pPr marL="457200" lvl="0" indent="-355600" rtl="0">
              <a:spcBef>
                <a:spcPts val="0"/>
              </a:spcBef>
              <a:spcAft>
                <a:spcPts val="0"/>
              </a:spcAft>
              <a:buSzPts val="2000"/>
              <a:buChar char="●"/>
            </a:pPr>
            <a:r>
              <a:rPr lang="en" sz="2000"/>
              <a:t>Educational equipment and materials (II.B.2)</a:t>
            </a:r>
            <a:endParaRPr sz="2000"/>
          </a:p>
          <a:p>
            <a:pPr marL="457200" lvl="0" indent="-355600" rtl="0">
              <a:spcBef>
                <a:spcPts val="0"/>
              </a:spcBef>
              <a:spcAft>
                <a:spcPts val="0"/>
              </a:spcAft>
              <a:buSzPts val="2000"/>
              <a:buChar char="●"/>
            </a:pPr>
            <a:r>
              <a:rPr lang="en" sz="2000"/>
              <a:t>SLOs and evaluation of Library and Learning  services (II.B.3)</a:t>
            </a:r>
            <a:endParaRPr sz="2000"/>
          </a:p>
          <a:p>
            <a:pPr marL="457200" lvl="0" indent="-355600" rtl="0">
              <a:spcBef>
                <a:spcPts val="0"/>
              </a:spcBef>
              <a:spcAft>
                <a:spcPts val="0"/>
              </a:spcAft>
              <a:buSzPts val="2000"/>
              <a:buChar char="●"/>
            </a:pPr>
            <a:r>
              <a:rPr lang="en" sz="2000"/>
              <a:t>Agreements with other institutions ensure services provided meet the standards (II.B.4)</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IIC: Student Support Services</a:t>
            </a:r>
            <a:endParaRPr/>
          </a:p>
        </p:txBody>
      </p:sp>
      <p:sp>
        <p:nvSpPr>
          <p:cNvPr id="97" name="Shape 9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55600" rtl="0">
              <a:spcBef>
                <a:spcPts val="0"/>
              </a:spcBef>
              <a:spcAft>
                <a:spcPts val="0"/>
              </a:spcAft>
              <a:buSzPts val="2000"/>
              <a:buChar char="●"/>
            </a:pPr>
            <a:r>
              <a:rPr lang="en" sz="2000"/>
              <a:t>Regular evaluation of services regardless of location/modality (II.C.1)</a:t>
            </a:r>
            <a:endParaRPr sz="2000"/>
          </a:p>
          <a:p>
            <a:pPr marL="457200" lvl="0" indent="-355600" rtl="0">
              <a:spcBef>
                <a:spcPts val="0"/>
              </a:spcBef>
              <a:spcAft>
                <a:spcPts val="0"/>
              </a:spcAft>
              <a:buSzPts val="2000"/>
              <a:buChar char="●"/>
            </a:pPr>
            <a:r>
              <a:rPr lang="en" sz="2000"/>
              <a:t>Learning Outcomes for student support services (II.C.2)</a:t>
            </a:r>
            <a:endParaRPr sz="2000"/>
          </a:p>
          <a:p>
            <a:pPr marL="457200" lvl="0" indent="-355600" rtl="0">
              <a:spcBef>
                <a:spcPts val="0"/>
              </a:spcBef>
              <a:spcAft>
                <a:spcPts val="0"/>
              </a:spcAft>
              <a:buSzPts val="2000"/>
              <a:buChar char="●"/>
            </a:pPr>
            <a:r>
              <a:rPr lang="en" sz="2000"/>
              <a:t>Equitable access to services regardless of location/modality (II.C.3)</a:t>
            </a:r>
            <a:endParaRPr sz="2000"/>
          </a:p>
          <a:p>
            <a:pPr marL="457200" lvl="0" indent="-355600" rtl="0">
              <a:spcBef>
                <a:spcPts val="0"/>
              </a:spcBef>
              <a:spcAft>
                <a:spcPts val="0"/>
              </a:spcAft>
              <a:buSzPts val="2000"/>
              <a:buChar char="●"/>
            </a:pPr>
            <a:r>
              <a:rPr lang="en" sz="2000"/>
              <a:t>Co-curriculur and athletic programs (II.C.4)</a:t>
            </a:r>
            <a:endParaRPr sz="2000"/>
          </a:p>
          <a:p>
            <a:pPr marL="457200" lvl="0" indent="-355600" rtl="0">
              <a:spcBef>
                <a:spcPts val="0"/>
              </a:spcBef>
              <a:spcAft>
                <a:spcPts val="0"/>
              </a:spcAft>
              <a:buSzPts val="2000"/>
              <a:buChar char="●"/>
            </a:pPr>
            <a:r>
              <a:rPr lang="en" sz="2000"/>
              <a:t>Counseling and advising programs (II.C.5)</a:t>
            </a:r>
            <a:endParaRPr sz="2000"/>
          </a:p>
          <a:p>
            <a:pPr marL="457200" lvl="0" indent="-355600" rtl="0">
              <a:spcBef>
                <a:spcPts val="0"/>
              </a:spcBef>
              <a:spcAft>
                <a:spcPts val="0"/>
              </a:spcAft>
              <a:buSzPts val="2000"/>
              <a:buChar char="●"/>
            </a:pPr>
            <a:r>
              <a:rPr lang="en" sz="2000"/>
              <a:t>Admissions policies. Defines/advises students on “pathways” (II.C.6)</a:t>
            </a:r>
            <a:endParaRPr sz="2000"/>
          </a:p>
          <a:p>
            <a:pPr marL="457200" lvl="0" indent="-355600" rtl="0">
              <a:spcBef>
                <a:spcPts val="0"/>
              </a:spcBef>
              <a:spcAft>
                <a:spcPts val="0"/>
              </a:spcAft>
              <a:buSzPts val="2000"/>
              <a:buChar char="●"/>
            </a:pPr>
            <a:r>
              <a:rPr lang="en" sz="2000"/>
              <a:t>Evaluating admissions and placement tools (II.C.7)</a:t>
            </a:r>
            <a:endParaRPr sz="2000"/>
          </a:p>
          <a:p>
            <a:pPr marL="457200" lvl="0" indent="-355600" rtl="0">
              <a:spcBef>
                <a:spcPts val="0"/>
              </a:spcBef>
              <a:spcAft>
                <a:spcPts val="0"/>
              </a:spcAft>
              <a:buSzPts val="2000"/>
              <a:buChar char="●"/>
            </a:pPr>
            <a:r>
              <a:rPr lang="en" sz="2000"/>
              <a:t>Student records (II.C.8)</a:t>
            </a:r>
            <a:endParaRPr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a:t>IIA: Instructional Programs</a:t>
            </a:r>
            <a:endParaRPr/>
          </a:p>
        </p:txBody>
      </p:sp>
      <p:sp>
        <p:nvSpPr>
          <p:cNvPr id="103" name="Shape 10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55600" rtl="0">
              <a:spcBef>
                <a:spcPts val="0"/>
              </a:spcBef>
              <a:spcAft>
                <a:spcPts val="0"/>
              </a:spcAft>
              <a:buSzPts val="2000"/>
              <a:buChar char="●"/>
            </a:pPr>
            <a:r>
              <a:rPr lang="en" sz="2000"/>
              <a:t>Faculty Role</a:t>
            </a:r>
            <a:endParaRPr sz="2000"/>
          </a:p>
          <a:p>
            <a:pPr marL="457200" lvl="0" indent="-355600" rtl="0">
              <a:spcBef>
                <a:spcPts val="0"/>
              </a:spcBef>
              <a:spcAft>
                <a:spcPts val="0"/>
              </a:spcAft>
              <a:buSzPts val="2000"/>
              <a:buChar char="●"/>
            </a:pPr>
            <a:r>
              <a:rPr lang="en" sz="2000"/>
              <a:t>Administrative Role</a:t>
            </a:r>
            <a:endParaRPr sz="2000"/>
          </a:p>
          <a:p>
            <a:pPr marL="457200" lvl="0" indent="-355600" rtl="0">
              <a:spcBef>
                <a:spcPts val="0"/>
              </a:spcBef>
              <a:spcAft>
                <a:spcPts val="0"/>
              </a:spcAft>
              <a:buSzPts val="2000"/>
              <a:buChar char="●"/>
            </a:pPr>
            <a:r>
              <a:rPr lang="en" sz="2000"/>
              <a:t>Team Role and Commission Support</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768</Words>
  <Application>Microsoft Macintosh PowerPoint</Application>
  <PresentationFormat>On-screen Show (16:9)</PresentationFormat>
  <Paragraphs>82</Paragraphs>
  <Slides>15</Slides>
  <Notes>15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Arial</vt:lpstr>
      <vt:lpstr>Simple Light</vt:lpstr>
      <vt:lpstr>Standard II </vt:lpstr>
      <vt:lpstr>Description</vt:lpstr>
      <vt:lpstr>What Brings You Here?  </vt:lpstr>
      <vt:lpstr>Standard II: Student Learning Programs and Support Services</vt:lpstr>
      <vt:lpstr>IIA Instructional Programs: The Highlights</vt:lpstr>
      <vt:lpstr>IIA Instructional Programs</vt:lpstr>
      <vt:lpstr>IIB: Library and Support Services</vt:lpstr>
      <vt:lpstr>IIC: Student Support Services</vt:lpstr>
      <vt:lpstr>IIA: Instructional Programs</vt:lpstr>
      <vt:lpstr>IIB: Library and Support Services </vt:lpstr>
      <vt:lpstr>IIC: Student Support Services</vt:lpstr>
      <vt:lpstr>Standard II Student Learning Outcomes </vt:lpstr>
      <vt:lpstr>Standard II: Distance Education </vt:lpstr>
      <vt:lpstr>Standard II.A.2 </vt:lpstr>
      <vt:lpstr>Questions</vt:lpstr>
    </vt:vector>
  </TitlesOfParts>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II </dc:title>
  <cp:lastModifiedBy>Randy Beach</cp:lastModifiedBy>
  <cp:revision>1</cp:revision>
  <dcterms:modified xsi:type="dcterms:W3CDTF">2018-02-23T20:59:07Z</dcterms:modified>
</cp:coreProperties>
</file>