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8" r:id="rId3"/>
    <p:sldMasterId id="2147483690" r:id="rId4"/>
  </p:sldMasterIdLst>
  <p:notesMasterIdLst>
    <p:notesMasterId r:id="rId33"/>
  </p:notesMasterIdLst>
  <p:sldIdLst>
    <p:sldId id="256" r:id="rId5"/>
    <p:sldId id="277" r:id="rId6"/>
    <p:sldId id="257" r:id="rId7"/>
    <p:sldId id="266" r:id="rId8"/>
    <p:sldId id="267" r:id="rId9"/>
    <p:sldId id="281" r:id="rId10"/>
    <p:sldId id="286" r:id="rId11"/>
    <p:sldId id="280" r:id="rId12"/>
    <p:sldId id="279" r:id="rId13"/>
    <p:sldId id="284" r:id="rId14"/>
    <p:sldId id="285" r:id="rId15"/>
    <p:sldId id="268" r:id="rId16"/>
    <p:sldId id="270" r:id="rId17"/>
    <p:sldId id="287" r:id="rId18"/>
    <p:sldId id="271" r:id="rId19"/>
    <p:sldId id="272" r:id="rId20"/>
    <p:sldId id="273" r:id="rId21"/>
    <p:sldId id="288" r:id="rId22"/>
    <p:sldId id="301" r:id="rId23"/>
    <p:sldId id="275" r:id="rId24"/>
    <p:sldId id="276" r:id="rId25"/>
    <p:sldId id="292" r:id="rId26"/>
    <p:sldId id="302" r:id="rId27"/>
    <p:sldId id="295" r:id="rId28"/>
    <p:sldId id="298" r:id="rId29"/>
    <p:sldId id="296" r:id="rId30"/>
    <p:sldId id="283" r:id="rId31"/>
    <p:sldId id="26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69" autoAdjust="0"/>
    <p:restoredTop sz="75586" autoAdjust="0"/>
  </p:normalViewPr>
  <p:slideViewPr>
    <p:cSldViewPr snapToGrid="0">
      <p:cViewPr varScale="1">
        <p:scale>
          <a:sx n="70" d="100"/>
          <a:sy n="70" d="100"/>
        </p:scale>
        <p:origin x="488"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2/8/17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a:p>
        </p:txBody>
      </p:sp>
    </p:spTree>
    <p:extLst>
      <p:ext uri="{BB962C8B-B14F-4D97-AF65-F5344CB8AC3E}">
        <p14:creationId xmlns:p14="http://schemas.microsoft.com/office/powerpoint/2010/main" val="3116151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13</a:t>
            </a:fld>
            <a:endParaRPr lang="en-US"/>
          </a:p>
        </p:txBody>
      </p:sp>
    </p:spTree>
    <p:extLst>
      <p:ext uri="{BB962C8B-B14F-4D97-AF65-F5344CB8AC3E}">
        <p14:creationId xmlns:p14="http://schemas.microsoft.com/office/powerpoint/2010/main" val="2286004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15</a:t>
            </a:fld>
            <a:endParaRPr lang="en-US"/>
          </a:p>
        </p:txBody>
      </p:sp>
    </p:spTree>
    <p:extLst>
      <p:ext uri="{BB962C8B-B14F-4D97-AF65-F5344CB8AC3E}">
        <p14:creationId xmlns:p14="http://schemas.microsoft.com/office/powerpoint/2010/main" val="227989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16</a:t>
            </a:fld>
            <a:endParaRPr lang="en-US"/>
          </a:p>
        </p:txBody>
      </p:sp>
    </p:spTree>
    <p:extLst>
      <p:ext uri="{BB962C8B-B14F-4D97-AF65-F5344CB8AC3E}">
        <p14:creationId xmlns:p14="http://schemas.microsoft.com/office/powerpoint/2010/main" val="98520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17</a:t>
            </a:fld>
            <a:endParaRPr lang="en-US"/>
          </a:p>
        </p:txBody>
      </p:sp>
    </p:spTree>
    <p:extLst>
      <p:ext uri="{BB962C8B-B14F-4D97-AF65-F5344CB8AC3E}">
        <p14:creationId xmlns:p14="http://schemas.microsoft.com/office/powerpoint/2010/main" val="583171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19</a:t>
            </a:fld>
            <a:endParaRPr lang="en-US"/>
          </a:p>
        </p:txBody>
      </p:sp>
    </p:spTree>
    <p:extLst>
      <p:ext uri="{BB962C8B-B14F-4D97-AF65-F5344CB8AC3E}">
        <p14:creationId xmlns:p14="http://schemas.microsoft.com/office/powerpoint/2010/main" val="2004111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20</a:t>
            </a:fld>
            <a:endParaRPr lang="en-US"/>
          </a:p>
        </p:txBody>
      </p:sp>
    </p:spTree>
    <p:extLst>
      <p:ext uri="{BB962C8B-B14F-4D97-AF65-F5344CB8AC3E}">
        <p14:creationId xmlns:p14="http://schemas.microsoft.com/office/powerpoint/2010/main" val="184285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21</a:t>
            </a:fld>
            <a:endParaRPr lang="en-US"/>
          </a:p>
        </p:txBody>
      </p:sp>
    </p:spTree>
    <p:extLst>
      <p:ext uri="{BB962C8B-B14F-4D97-AF65-F5344CB8AC3E}">
        <p14:creationId xmlns:p14="http://schemas.microsoft.com/office/powerpoint/2010/main" val="1305876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a:t>
            </a:fld>
            <a:endParaRPr lang="en-US"/>
          </a:p>
        </p:txBody>
      </p:sp>
    </p:spTree>
    <p:extLst>
      <p:ext uri="{BB962C8B-B14F-4D97-AF65-F5344CB8AC3E}">
        <p14:creationId xmlns:p14="http://schemas.microsoft.com/office/powerpoint/2010/main" val="417765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a:p>
        </p:txBody>
      </p:sp>
    </p:spTree>
    <p:extLst>
      <p:ext uri="{BB962C8B-B14F-4D97-AF65-F5344CB8AC3E}">
        <p14:creationId xmlns:p14="http://schemas.microsoft.com/office/powerpoint/2010/main" val="1320996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a:p>
        </p:txBody>
      </p:sp>
    </p:spTree>
    <p:extLst>
      <p:ext uri="{BB962C8B-B14F-4D97-AF65-F5344CB8AC3E}">
        <p14:creationId xmlns:p14="http://schemas.microsoft.com/office/powerpoint/2010/main" val="142159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3BBBBC-F4D6-401F-9376-6593898B5F6E}" type="slidenum">
              <a:rPr lang="en-US" smtClean="0"/>
              <a:pPr>
                <a:defRPr/>
              </a:pPr>
              <a:t>6</a:t>
            </a:fld>
            <a:endParaRPr lang="en-US"/>
          </a:p>
        </p:txBody>
      </p:sp>
    </p:spTree>
    <p:extLst>
      <p:ext uri="{BB962C8B-B14F-4D97-AF65-F5344CB8AC3E}">
        <p14:creationId xmlns:p14="http://schemas.microsoft.com/office/powerpoint/2010/main" val="2924638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7</a:t>
            </a:fld>
            <a:endParaRPr lang="en-US"/>
          </a:p>
        </p:txBody>
      </p:sp>
    </p:spTree>
    <p:extLst>
      <p:ext uri="{BB962C8B-B14F-4D97-AF65-F5344CB8AC3E}">
        <p14:creationId xmlns:p14="http://schemas.microsoft.com/office/powerpoint/2010/main" val="1366025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8</a:t>
            </a:fld>
            <a:endParaRPr lang="en-US"/>
          </a:p>
        </p:txBody>
      </p:sp>
    </p:spTree>
    <p:extLst>
      <p:ext uri="{BB962C8B-B14F-4D97-AF65-F5344CB8AC3E}">
        <p14:creationId xmlns:p14="http://schemas.microsoft.com/office/powerpoint/2010/main" val="1855631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10</a:t>
            </a:fld>
            <a:endParaRPr lang="en-US"/>
          </a:p>
        </p:txBody>
      </p:sp>
    </p:spTree>
    <p:extLst>
      <p:ext uri="{BB962C8B-B14F-4D97-AF65-F5344CB8AC3E}">
        <p14:creationId xmlns:p14="http://schemas.microsoft.com/office/powerpoint/2010/main" val="185166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12</a:t>
            </a:fld>
            <a:endParaRPr lang="en-US"/>
          </a:p>
        </p:txBody>
      </p:sp>
    </p:spTree>
    <p:extLst>
      <p:ext uri="{BB962C8B-B14F-4D97-AF65-F5344CB8AC3E}">
        <p14:creationId xmlns:p14="http://schemas.microsoft.com/office/powerpoint/2010/main" val="1547334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2FCA643B-3278-0F46-B52F-DA4DD3601A7B}" type="datetime1">
              <a:rPr lang="en-US" smtClean="0">
                <a:solidFill>
                  <a:prstClr val="black">
                    <a:tint val="75000"/>
                  </a:prstClr>
                </a:solidFill>
              </a:rPr>
              <a:t>2/8/17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18DD5B-D538-2148-B9D6-7AA6EF55A36B}" type="datetime1">
              <a:rPr lang="en-US" smtClean="0">
                <a:solidFill>
                  <a:prstClr val="black">
                    <a:tint val="75000"/>
                  </a:prstClr>
                </a:solidFill>
              </a:rPr>
              <a:t>2/8/17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3A9DF7-AE56-4A4C-935A-6692EC4CEA0C}" type="datetime1">
              <a:rPr lang="en-US" smtClean="0">
                <a:solidFill>
                  <a:prstClr val="black">
                    <a:tint val="75000"/>
                  </a:prstClr>
                </a:solidFill>
              </a:rPr>
              <a:t>2/8/17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D203B-6F29-1C4C-8401-A0B0F93ABB96}" type="datetime1">
              <a:rPr lang="en-US" smtClean="0">
                <a:solidFill>
                  <a:prstClr val="black">
                    <a:tint val="75000"/>
                  </a:prstClr>
                </a:solidFill>
              </a:rPr>
              <a:t>2/8/17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A7E39-B5D1-F041-A941-375BA7E3A83A}" type="datetime1">
              <a:rPr lang="en-US" smtClean="0">
                <a:solidFill>
                  <a:prstClr val="black">
                    <a:tint val="75000"/>
                  </a:prstClr>
                </a:solidFill>
              </a:rPr>
              <a:t>2/8/17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7021CB-449F-B149-BBE1-0AA44C0A41A1}" type="datetime1">
              <a:rPr lang="en-US" smtClean="0">
                <a:solidFill>
                  <a:prstClr val="black">
                    <a:tint val="75000"/>
                  </a:prstClr>
                </a:solidFill>
              </a:rPr>
              <a:t>2/8/17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D5BDB1-4D08-FA4D-91B3-5C5611519FBF}" type="datetime1">
              <a:rPr lang="en-US" smtClean="0">
                <a:solidFill>
                  <a:prstClr val="black">
                    <a:tint val="75000"/>
                  </a:prstClr>
                </a:solidFill>
              </a:rPr>
              <a:t>2/8/17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FC1ED7-EB34-364E-8053-BD70FEE843D7}" type="datetime1">
              <a:rPr lang="en-US" smtClean="0">
                <a:solidFill>
                  <a:prstClr val="black">
                    <a:tint val="75000"/>
                  </a:prstClr>
                </a:solidFill>
              </a:rPr>
              <a:t>2/8/17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3E5D2A-A6F6-3D4B-88C0-A6EC5F42C320}" type="datetime1">
              <a:rPr lang="en-US" smtClean="0">
                <a:solidFill>
                  <a:prstClr val="black">
                    <a:tint val="75000"/>
                  </a:prstClr>
                </a:solidFill>
              </a:rPr>
              <a:t>2/8/17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021F2-B155-8741-9C2A-BFD8AB54224E}" type="datetime1">
              <a:rPr lang="en-US" smtClean="0"/>
              <a:t>2/8/17</a:t>
            </a:fld>
            <a:endParaRPr lang="en-US"/>
          </a:p>
        </p:txBody>
      </p:sp>
      <p:sp>
        <p:nvSpPr>
          <p:cNvPr id="5" name="Footer Placeholder 4"/>
          <p:cNvSpPr>
            <a:spLocks noGrp="1"/>
          </p:cNvSpPr>
          <p:nvPr>
            <p:ph type="ftr" sz="quarter" idx="11"/>
          </p:nvPr>
        </p:nvSpPr>
        <p:spPr/>
        <p:txBody>
          <a:bodyPr/>
          <a:lstStyle/>
          <a:p>
            <a:r>
              <a:rPr lang="en-US" smtClean="0"/>
              <a:t>2017 ASCCC Accreditation Institute - Napa, CA</a:t>
            </a:r>
            <a:endParaRPr lang="en-US"/>
          </a:p>
        </p:txBody>
      </p:sp>
      <p:sp>
        <p:nvSpPr>
          <p:cNvPr id="6" name="Slide Number Placeholder 5"/>
          <p:cNvSpPr>
            <a:spLocks noGrp="1"/>
          </p:cNvSpPr>
          <p:nvPr>
            <p:ph type="sldNum" sz="quarter" idx="12"/>
          </p:nvPr>
        </p:nvSpPr>
        <p:spPr/>
        <p:txBody>
          <a:bodyPr/>
          <a:lstStyle/>
          <a:p>
            <a:fld id="{F01EB0EE-5C55-4A20-9AF4-1E061F85A2B6}"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A59597-D37D-3349-A2A8-87650A69C135}" type="datetime1">
              <a:rPr lang="en-US" smtClean="0">
                <a:solidFill>
                  <a:prstClr val="black">
                    <a:tint val="75000"/>
                  </a:prstClr>
                </a:solidFill>
              </a:rPr>
              <a:t>2/8/17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1C45C-C373-F641-94E2-7DB4CCD01B99}" type="datetime1">
              <a:rPr lang="en-US" smtClean="0"/>
              <a:t>2/8/17</a:t>
            </a:fld>
            <a:endParaRPr lang="en-US"/>
          </a:p>
        </p:txBody>
      </p:sp>
      <p:sp>
        <p:nvSpPr>
          <p:cNvPr id="5" name="Footer Placeholder 4"/>
          <p:cNvSpPr>
            <a:spLocks noGrp="1"/>
          </p:cNvSpPr>
          <p:nvPr>
            <p:ph type="ftr" sz="quarter" idx="11"/>
          </p:nvPr>
        </p:nvSpPr>
        <p:spPr/>
        <p:txBody>
          <a:bodyPr/>
          <a:lstStyle/>
          <a:p>
            <a:r>
              <a:rPr lang="en-US" smtClean="0"/>
              <a:t>2017 ASCCC Accreditation Institute - Napa, CA</a:t>
            </a:r>
            <a:endParaRPr lang="en-US"/>
          </a:p>
        </p:txBody>
      </p:sp>
      <p:sp>
        <p:nvSpPr>
          <p:cNvPr id="6" name="Slide Number Placeholder 5"/>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416674517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877DF7-FEB0-574E-9732-8533160BC6C1}" type="datetime1">
              <a:rPr lang="en-US" smtClean="0"/>
              <a:t>2/8/17</a:t>
            </a:fld>
            <a:endParaRPr lang="en-US"/>
          </a:p>
        </p:txBody>
      </p:sp>
      <p:sp>
        <p:nvSpPr>
          <p:cNvPr id="6" name="Footer Placeholder 5"/>
          <p:cNvSpPr>
            <a:spLocks noGrp="1"/>
          </p:cNvSpPr>
          <p:nvPr>
            <p:ph type="ftr" sz="quarter" idx="11"/>
          </p:nvPr>
        </p:nvSpPr>
        <p:spPr/>
        <p:txBody>
          <a:bodyPr/>
          <a:lstStyle/>
          <a:p>
            <a:r>
              <a:rPr lang="en-US" smtClean="0"/>
              <a:t>2017 ASCCC Accreditation Institute - Napa, CA</a:t>
            </a:r>
            <a:endParaRPr lang="en-US"/>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D58F08-D281-A640-A5AA-9356B0EDCD19}" type="datetime1">
              <a:rPr lang="en-US" smtClean="0">
                <a:solidFill>
                  <a:prstClr val="black">
                    <a:tint val="75000"/>
                  </a:prstClr>
                </a:solidFill>
              </a:rPr>
              <a:t>2/8/17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8240BD-01B1-2045-B31B-0BD75B627657}" type="datetime1">
              <a:rPr lang="en-US" smtClean="0"/>
              <a:t>2/8/17</a:t>
            </a:fld>
            <a:endParaRPr lang="en-US"/>
          </a:p>
        </p:txBody>
      </p:sp>
      <p:sp>
        <p:nvSpPr>
          <p:cNvPr id="4" name="Footer Placeholder 3"/>
          <p:cNvSpPr>
            <a:spLocks noGrp="1"/>
          </p:cNvSpPr>
          <p:nvPr>
            <p:ph type="ftr" sz="quarter" idx="11"/>
          </p:nvPr>
        </p:nvSpPr>
        <p:spPr/>
        <p:txBody>
          <a:bodyPr/>
          <a:lstStyle/>
          <a:p>
            <a:r>
              <a:rPr lang="en-US" smtClean="0"/>
              <a:t>2017 ASCCC Accreditation Institute - Napa, CA</a:t>
            </a:r>
            <a:endParaRPr lang="en-US"/>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D9362-4E99-7342-86A8-52A820E6A6C9}" type="datetime1">
              <a:rPr lang="en-US" smtClean="0"/>
              <a:t>2/8/17</a:t>
            </a:fld>
            <a:endParaRPr lang="en-US"/>
          </a:p>
        </p:txBody>
      </p:sp>
      <p:sp>
        <p:nvSpPr>
          <p:cNvPr id="3" name="Footer Placeholder 2"/>
          <p:cNvSpPr>
            <a:spLocks noGrp="1"/>
          </p:cNvSpPr>
          <p:nvPr>
            <p:ph type="ftr" sz="quarter" idx="11"/>
          </p:nvPr>
        </p:nvSpPr>
        <p:spPr/>
        <p:txBody>
          <a:bodyPr/>
          <a:lstStyle/>
          <a:p>
            <a:r>
              <a:rPr lang="en-US" smtClean="0"/>
              <a:t>2017 ASCCC Accreditation Institute - Napa, CA</a:t>
            </a:r>
            <a:endParaRPr lang="en-US"/>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34418-DB12-8F47-B78D-21999BA7677F}" type="datetime1">
              <a:rPr lang="en-US" smtClean="0">
                <a:solidFill>
                  <a:prstClr val="black">
                    <a:tint val="75000"/>
                  </a:prstClr>
                </a:solidFill>
              </a:rPr>
              <a:t>2/8/17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F38F6-99A1-8748-A8C8-96CF153A41EB}" type="datetime1">
              <a:rPr lang="en-US" smtClean="0">
                <a:solidFill>
                  <a:prstClr val="black">
                    <a:tint val="75000"/>
                  </a:prstClr>
                </a:solidFill>
              </a:rPr>
              <a:t>2/8/17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99B53-6984-1E49-9F21-3E93E7061D2A}" type="datetime1">
              <a:rPr lang="en-US" smtClean="0">
                <a:solidFill>
                  <a:prstClr val="black">
                    <a:tint val="75000"/>
                  </a:prstClr>
                </a:solidFill>
              </a:rPr>
              <a:t>2/8/17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9AC20-1667-B645-976C-98864E2D29CF}" type="datetime1">
              <a:rPr lang="en-US" smtClean="0">
                <a:solidFill>
                  <a:prstClr val="black">
                    <a:tint val="75000"/>
                  </a:prstClr>
                </a:solidFill>
              </a:rPr>
              <a:t>2/8/17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BFF2CD-C184-DB41-BC2A-8A508F78FD78}" type="datetime1">
              <a:rPr lang="en-US" smtClean="0">
                <a:solidFill>
                  <a:prstClr val="black">
                    <a:tint val="75000"/>
                  </a:prstClr>
                </a:solidFill>
              </a:rPr>
              <a:t>2/8/17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4FE50-7A37-FA43-9CA0-61BF57B34CB0}" type="datetime1">
              <a:rPr lang="en-US" smtClean="0">
                <a:solidFill>
                  <a:prstClr val="black">
                    <a:tint val="75000"/>
                  </a:prstClr>
                </a:solidFill>
              </a:rPr>
              <a:t>2/8/17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smtClean="0"/>
              <a:t>2017 ASCCC Accreditation Institute - Napa, CA</a:t>
            </a:r>
            <a:endParaRPr lang="en-US" dirty="0"/>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824DEF-9321-2845-87A9-AA680BEEA63B}" type="datetime1">
              <a:rPr lang="en-US" smtClean="0"/>
              <a:t>2/8/17</a:t>
            </a:fld>
            <a:endParaRPr lang="en-US"/>
          </a:p>
        </p:txBody>
      </p:sp>
      <p:sp>
        <p:nvSpPr>
          <p:cNvPr id="6" name="Footer Placeholder 5"/>
          <p:cNvSpPr>
            <a:spLocks noGrp="1"/>
          </p:cNvSpPr>
          <p:nvPr>
            <p:ph type="ftr" sz="quarter" idx="11"/>
          </p:nvPr>
        </p:nvSpPr>
        <p:spPr/>
        <p:txBody>
          <a:bodyPr/>
          <a:lstStyle/>
          <a:p>
            <a:r>
              <a:rPr lang="en-US" smtClean="0"/>
              <a:t>2017 ASCCC Accreditation Institute - Napa, CA</a:t>
            </a:r>
            <a:endParaRPr lang="en-US"/>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34867183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8DCDBD-9C7D-A945-AC8D-93664F4FE8C6}" type="datetime1">
              <a:rPr lang="en-US" smtClean="0">
                <a:solidFill>
                  <a:prstClr val="black">
                    <a:tint val="75000"/>
                  </a:prstClr>
                </a:solidFill>
              </a:rPr>
              <a:t>2/8/17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C52E4D-78E4-2843-8B6B-58C7D75F32CB}" type="datetime1">
              <a:rPr lang="en-US" smtClean="0">
                <a:solidFill>
                  <a:prstClr val="black">
                    <a:tint val="75000"/>
                  </a:prstClr>
                </a:solidFill>
              </a:rPr>
              <a:t>2/8/17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8B755C-CD94-E747-9859-2D20BF0A967E}" type="datetime1">
              <a:rPr lang="en-US" smtClean="0">
                <a:solidFill>
                  <a:prstClr val="black">
                    <a:tint val="75000"/>
                  </a:prstClr>
                </a:solidFill>
              </a:rPr>
              <a:t>2/8/17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7764ED-3593-764A-AAFB-16C73A0C1B8F}" type="datetime1">
              <a:rPr lang="en-US" smtClean="0">
                <a:solidFill>
                  <a:prstClr val="black">
                    <a:tint val="75000"/>
                  </a:prstClr>
                </a:solidFill>
              </a:rPr>
              <a:t>2/8/17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56B8D-37FF-3C46-871F-7F44F7B834B2}" type="datetime1">
              <a:rPr lang="en-US" smtClean="0">
                <a:solidFill>
                  <a:prstClr val="black">
                    <a:tint val="75000"/>
                  </a:prstClr>
                </a:solidFill>
              </a:rPr>
              <a:t>2/8/17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674EC-0AC2-FE49-AC0B-A26608460E86}" type="datetime1">
              <a:rPr lang="en-US" smtClean="0">
                <a:solidFill>
                  <a:prstClr val="black">
                    <a:tint val="75000"/>
                  </a:prstClr>
                </a:solidFill>
              </a:rPr>
              <a:t>2/8/17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BBD7D-436F-3B4F-A7B3-2C7D3716B8EA}" type="datetime1">
              <a:rPr lang="en-US" smtClean="0">
                <a:solidFill>
                  <a:prstClr val="black">
                    <a:tint val="75000"/>
                  </a:prstClr>
                </a:solidFill>
              </a:rPr>
              <a:t>2/8/17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C491E-00DE-5943-9DA5-86C6BF99F8AF}" type="datetime1">
              <a:rPr lang="en-US" smtClean="0">
                <a:solidFill>
                  <a:prstClr val="black">
                    <a:tint val="75000"/>
                  </a:prstClr>
                </a:solidFill>
              </a:rPr>
              <a:t>2/8/17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F1FB5-BE09-334C-BCF3-FF71DB50BB7B}" type="datetime1">
              <a:rPr lang="en-US" smtClean="0">
                <a:solidFill>
                  <a:prstClr val="black">
                    <a:tint val="75000"/>
                  </a:prstClr>
                </a:solidFill>
              </a:rPr>
              <a:t>2/8/17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1CC77D-19BD-674B-A25A-785DF2BBF2C1}" type="datetime1">
              <a:rPr lang="en-US" smtClean="0"/>
              <a:t>2/8/17</a:t>
            </a:fld>
            <a:endParaRPr lang="en-US"/>
          </a:p>
        </p:txBody>
      </p:sp>
      <p:sp>
        <p:nvSpPr>
          <p:cNvPr id="4" name="Footer Placeholder 3"/>
          <p:cNvSpPr>
            <a:spLocks noGrp="1"/>
          </p:cNvSpPr>
          <p:nvPr>
            <p:ph type="ftr" sz="quarter" idx="11"/>
          </p:nvPr>
        </p:nvSpPr>
        <p:spPr/>
        <p:txBody>
          <a:bodyPr/>
          <a:lstStyle/>
          <a:p>
            <a:r>
              <a:rPr lang="en-US" smtClean="0"/>
              <a:t>2017 ASCCC Accreditation Institute - Napa, CA</a:t>
            </a:r>
            <a:endParaRPr lang="en-US"/>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193249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73ECA-EEC6-9545-B939-181B10A8CC50}" type="datetime1">
              <a:rPr lang="en-US" smtClean="0"/>
              <a:t>2/8/17</a:t>
            </a:fld>
            <a:endParaRPr lang="en-US"/>
          </a:p>
        </p:txBody>
      </p:sp>
      <p:sp>
        <p:nvSpPr>
          <p:cNvPr id="3" name="Footer Placeholder 2"/>
          <p:cNvSpPr>
            <a:spLocks noGrp="1"/>
          </p:cNvSpPr>
          <p:nvPr>
            <p:ph type="ftr" sz="quarter" idx="11"/>
          </p:nvPr>
        </p:nvSpPr>
        <p:spPr/>
        <p:txBody>
          <a:bodyPr/>
          <a:lstStyle/>
          <a:p>
            <a:r>
              <a:rPr lang="en-US" smtClean="0"/>
              <a:t>2017 ASCCC Accreditation Institute - Napa, CA</a:t>
            </a:r>
            <a:endParaRPr lang="en-US"/>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20555409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18A6E77F-E54C-A944-813E-576A2F9F8AF9}" type="datetime1">
              <a:rPr lang="en-US" smtClean="0">
                <a:solidFill>
                  <a:prstClr val="black">
                    <a:tint val="75000"/>
                  </a:prstClr>
                </a:solidFill>
              </a:rPr>
              <a:t>2/8/17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4961BA-A749-AD48-BFE9-2DFB2422296A}" type="datetime1">
              <a:rPr lang="en-US" smtClean="0">
                <a:solidFill>
                  <a:prstClr val="black">
                    <a:tint val="75000"/>
                  </a:prstClr>
                </a:solidFill>
              </a:rPr>
              <a:t>2/8/17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284D2E-4373-0A4A-8885-14E70B6CEA81}" type="datetime1">
              <a:rPr lang="en-US" smtClean="0">
                <a:solidFill>
                  <a:prstClr val="black">
                    <a:tint val="75000"/>
                  </a:prstClr>
                </a:solidFill>
              </a:rPr>
              <a:t>2/8/17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85D9A4-1FC5-7A4D-A690-B2DDED06245B}" type="datetime1">
              <a:rPr lang="en-US" smtClean="0">
                <a:solidFill>
                  <a:prstClr val="black">
                    <a:tint val="75000"/>
                  </a:prstClr>
                </a:solidFill>
              </a:rPr>
              <a:t>2/8/17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6.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 Id="rId9" Type="http://schemas.openxmlformats.org/officeDocument/2006/relationships/slideLayout" Target="../slideLayouts/slideLayout14.xml"/><Relationship Id="rId10"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7.xml"/><Relationship Id="rId12" Type="http://schemas.openxmlformats.org/officeDocument/2006/relationships/theme" Target="../theme/theme3.xml"/><Relationship Id="rId13" Type="http://schemas.openxmlformats.org/officeDocument/2006/relationships/image" Target="../media/image1.jpg"/><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 Id="rId9" Type="http://schemas.openxmlformats.org/officeDocument/2006/relationships/slideLayout" Target="../slideLayouts/slideLayout25.xml"/><Relationship Id="rId10"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38.xml"/><Relationship Id="rId12" Type="http://schemas.openxmlformats.org/officeDocument/2006/relationships/theme" Target="../theme/theme4.xml"/><Relationship Id="rId13" Type="http://schemas.openxmlformats.org/officeDocument/2006/relationships/image" Target="../media/image1.jpg"/><Relationship Id="rId1" Type="http://schemas.openxmlformats.org/officeDocument/2006/relationships/slideLayout" Target="../slideLayouts/slideLayout28.xml"/><Relationship Id="rId2" Type="http://schemas.openxmlformats.org/officeDocument/2006/relationships/slideLayout" Target="../slideLayouts/slideLayout29.xml"/><Relationship Id="rId3" Type="http://schemas.openxmlformats.org/officeDocument/2006/relationships/slideLayout" Target="../slideLayouts/slideLayout30.xml"/><Relationship Id="rId4" Type="http://schemas.openxmlformats.org/officeDocument/2006/relationships/slideLayout" Target="../slideLayouts/slideLayout31.xml"/><Relationship Id="rId5" Type="http://schemas.openxmlformats.org/officeDocument/2006/relationships/slideLayout" Target="../slideLayouts/slideLayout32.xml"/><Relationship Id="rId6" Type="http://schemas.openxmlformats.org/officeDocument/2006/relationships/slideLayout" Target="../slideLayouts/slideLayout33.xml"/><Relationship Id="rId7" Type="http://schemas.openxmlformats.org/officeDocument/2006/relationships/slideLayout" Target="../slideLayouts/slideLayout34.xml"/><Relationship Id="rId8" Type="http://schemas.openxmlformats.org/officeDocument/2006/relationships/slideLayout" Target="../slideLayouts/slideLayout35.xml"/><Relationship Id="rId9" Type="http://schemas.openxmlformats.org/officeDocument/2006/relationships/slideLayout" Target="../slideLayouts/slideLayout36.xml"/><Relationship Id="rId10"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alphaModFix amt="25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430C4-0E5C-3242-AA85-AB71D0F853E5}" type="datetime1">
              <a:rPr lang="en-US" smtClean="0">
                <a:solidFill>
                  <a:prstClr val="black">
                    <a:tint val="75000"/>
                  </a:prstClr>
                </a:solidFill>
              </a:rPr>
              <a:t>2/8/17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25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49647-DCAD-6746-803A-FBB9B7A34453}" type="datetime1">
              <a:rPr lang="en-US" smtClean="0">
                <a:solidFill>
                  <a:prstClr val="black">
                    <a:tint val="75000"/>
                  </a:prstClr>
                </a:solidFill>
              </a:rPr>
              <a:t>2/8/17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3C807-952B-F146-850D-AFABB2233003}" type="datetime1">
              <a:rPr lang="en-US" smtClean="0">
                <a:solidFill>
                  <a:prstClr val="black">
                    <a:tint val="75000"/>
                  </a:prstClr>
                </a:solidFill>
              </a:rPr>
              <a:t>2/8/17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4318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23E03-8D2A-A544-898D-B40420E4DF7E}" type="datetime1">
              <a:rPr lang="en-US" smtClean="0">
                <a:solidFill>
                  <a:prstClr val="black">
                    <a:tint val="75000"/>
                  </a:prstClr>
                </a:solidFill>
              </a:rPr>
              <a:t>2/8/17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2017 ASCCC Accreditation Institute - Napa,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095400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hyperlink" Target="http://bit.ly/1Qeu0Fb" TargetMode="External"/><Relationship Id="rId4" Type="http://schemas.openxmlformats.org/officeDocument/2006/relationships/hyperlink" Target="http://bit.ly/1Qeu8om" TargetMode="External"/><Relationship Id="rId5" Type="http://schemas.openxmlformats.org/officeDocument/2006/relationships/hyperlink" Target="http://bit.ly/1XqvkVa" TargetMode="External"/><Relationship Id="rId6" Type="http://schemas.openxmlformats.org/officeDocument/2006/relationships/hyperlink" Target="http://bit.ly/1Wk4mgO" TargetMode="External"/><Relationship Id="rId7" Type="http://schemas.openxmlformats.org/officeDocument/2006/relationships/hyperlink" Target="http://bit.ly/1PKagUi" TargetMode="External"/><Relationship Id="rId8" Type="http://schemas.openxmlformats.org/officeDocument/2006/relationships/hyperlink" Target="http://bit.ly/1TlIkvX" TargetMode="External"/><Relationship Id="rId1" Type="http://schemas.openxmlformats.org/officeDocument/2006/relationships/slideLayout" Target="../slideLayouts/slideLayout29.xml"/><Relationship Id="rId2" Type="http://schemas.openxmlformats.org/officeDocument/2006/relationships/hyperlink" Target="http://www.accjc.org"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krose@gavilan.edu" TargetMode="External"/><Relationship Id="rId4" Type="http://schemas.openxmlformats.org/officeDocument/2006/relationships/hyperlink" Target="mailto:rutan_craig@sccollege.edu" TargetMode="External"/><Relationship Id="rId5" Type="http://schemas.openxmlformats.org/officeDocument/2006/relationships/hyperlink" Target="mailto:wannerda@lacitycollege.edu" TargetMode="External"/><Relationship Id="rId1" Type="http://schemas.openxmlformats.org/officeDocument/2006/relationships/slideLayout" Target="../slideLayouts/slideLayout18.xml"/><Relationship Id="rId2" Type="http://schemas.openxmlformats.org/officeDocument/2006/relationships/hyperlink" Target="mailto:imalmgren@mtsac.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5.xml"/><Relationship Id="rId3"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0939" y="1562608"/>
            <a:ext cx="10363200" cy="1354666"/>
          </a:xfrm>
        </p:spPr>
        <p:txBody>
          <a:bodyPr>
            <a:normAutofit/>
          </a:bodyPr>
          <a:lstStyle/>
          <a:p>
            <a:r>
              <a:rPr lang="en-US" sz="4000" i="0" dirty="0" smtClean="0">
                <a:latin typeface="+mn-lt"/>
              </a:rPr>
              <a:t>Leadership and Governance: Understanding Standard IV</a:t>
            </a:r>
            <a:endParaRPr lang="en-US" sz="4000" i="0" dirty="0">
              <a:latin typeface="+mn-lt"/>
            </a:endParaRPr>
          </a:p>
        </p:txBody>
      </p:sp>
      <p:sp>
        <p:nvSpPr>
          <p:cNvPr id="3" name="Subtitle 2"/>
          <p:cNvSpPr>
            <a:spLocks noGrp="1"/>
          </p:cNvSpPr>
          <p:nvPr>
            <p:ph type="subTitle" idx="1"/>
          </p:nvPr>
        </p:nvSpPr>
        <p:spPr>
          <a:xfrm>
            <a:off x="3048000" y="4541046"/>
            <a:ext cx="9144000" cy="2042634"/>
          </a:xfrm>
        </p:spPr>
        <p:txBody>
          <a:bodyPr>
            <a:noAutofit/>
          </a:bodyPr>
          <a:lstStyle/>
          <a:p>
            <a:pPr algn="r"/>
            <a:r>
              <a:rPr lang="en-US" sz="2000" dirty="0" smtClean="0"/>
              <a:t>Irene </a:t>
            </a:r>
            <a:r>
              <a:rPr lang="en-US" sz="2000" dirty="0" err="1" smtClean="0"/>
              <a:t>Malmgren</a:t>
            </a:r>
            <a:r>
              <a:rPr lang="en-US" sz="2000" dirty="0" smtClean="0"/>
              <a:t>, Vice President of Instruction, Mt San Antonio College</a:t>
            </a:r>
          </a:p>
          <a:p>
            <a:pPr algn="r"/>
            <a:r>
              <a:rPr lang="en-US" sz="2000" dirty="0" smtClean="0"/>
              <a:t>Kathleen Rose, Superintendent/President, </a:t>
            </a:r>
            <a:r>
              <a:rPr lang="en-US" sz="2000" dirty="0" err="1" smtClean="0"/>
              <a:t>Gavilan</a:t>
            </a:r>
            <a:r>
              <a:rPr lang="en-US" sz="2000" dirty="0" smtClean="0"/>
              <a:t> College</a:t>
            </a:r>
          </a:p>
          <a:p>
            <a:pPr algn="r"/>
            <a:r>
              <a:rPr lang="en-US" sz="2000" dirty="0" smtClean="0"/>
              <a:t>Craig Rutan, ASCCC Accreditation Chair</a:t>
            </a:r>
          </a:p>
          <a:p>
            <a:pPr algn="r"/>
            <a:r>
              <a:rPr lang="en-US" sz="2000" dirty="0" smtClean="0"/>
              <a:t>Dan </a:t>
            </a:r>
            <a:r>
              <a:rPr lang="en-US" sz="2000" dirty="0" err="1" smtClean="0"/>
              <a:t>Wanner</a:t>
            </a:r>
            <a:r>
              <a:rPr lang="en-US" sz="2000" dirty="0" smtClean="0"/>
              <a:t>, ASCCC Accreditation Committee, Los Angeles City College</a:t>
            </a:r>
          </a:p>
        </p:txBody>
      </p:sp>
      <p:sp>
        <p:nvSpPr>
          <p:cNvPr id="4" name="Footer Placeholder 3"/>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2958598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smtClean="0"/>
              <a:t>Document, Document, Document!</a:t>
            </a:r>
            <a:endParaRPr lang="en-US" b="1" dirty="0">
              <a:latin typeface="+mn-lt"/>
            </a:endParaRPr>
          </a:p>
        </p:txBody>
      </p:sp>
      <p:sp>
        <p:nvSpPr>
          <p:cNvPr id="3" name="Content Placeholder 2"/>
          <p:cNvSpPr>
            <a:spLocks noGrp="1"/>
          </p:cNvSpPr>
          <p:nvPr>
            <p:ph idx="1"/>
          </p:nvPr>
        </p:nvSpPr>
        <p:spPr>
          <a:xfrm>
            <a:off x="266700" y="1825625"/>
            <a:ext cx="11487150" cy="4351338"/>
          </a:xfrm>
        </p:spPr>
        <p:txBody>
          <a:bodyPr/>
          <a:lstStyle/>
          <a:p>
            <a:r>
              <a:rPr lang="en-US" sz="2800" i="0" dirty="0" smtClean="0">
                <a:latin typeface="+mn-lt"/>
              </a:rPr>
              <a:t>Document </a:t>
            </a:r>
            <a:r>
              <a:rPr lang="en-US" sz="2800" i="0" dirty="0">
                <a:latin typeface="+mn-lt"/>
              </a:rPr>
              <a:t>and Widely Communicate Decision-Making</a:t>
            </a:r>
          </a:p>
          <a:p>
            <a:pPr lvl="1"/>
            <a:r>
              <a:rPr lang="en-US" sz="2800" dirty="0">
                <a:latin typeface="+mn-lt"/>
              </a:rPr>
              <a:t>How are recommendations </a:t>
            </a:r>
            <a:r>
              <a:rPr lang="en-US" sz="2800" u="sng" dirty="0">
                <a:latin typeface="+mn-lt"/>
              </a:rPr>
              <a:t>documented</a:t>
            </a:r>
            <a:r>
              <a:rPr lang="en-US" sz="2800" dirty="0">
                <a:latin typeface="+mn-lt"/>
              </a:rPr>
              <a:t> and transmitted to the CEO or </a:t>
            </a:r>
            <a:r>
              <a:rPr lang="en-US" sz="2800" dirty="0" smtClean="0">
                <a:latin typeface="+mn-lt"/>
              </a:rPr>
              <a:t>Board of Trustees?</a:t>
            </a:r>
            <a:endParaRPr lang="en-US" sz="2800" dirty="0">
              <a:latin typeface="+mn-lt"/>
            </a:endParaRPr>
          </a:p>
          <a:p>
            <a:pPr lvl="1"/>
            <a:r>
              <a:rPr lang="en-US" sz="2800" dirty="0">
                <a:latin typeface="+mn-lt"/>
              </a:rPr>
              <a:t>How are final decisions by the CEO or Board on recommendations </a:t>
            </a:r>
            <a:r>
              <a:rPr lang="en-US" sz="2800" u="sng" dirty="0">
                <a:latin typeface="+mn-lt"/>
              </a:rPr>
              <a:t>documented and widely communicated</a:t>
            </a:r>
            <a:r>
              <a:rPr lang="en-US" sz="2800" dirty="0">
                <a:latin typeface="+mn-lt"/>
              </a:rPr>
              <a:t>? </a:t>
            </a:r>
          </a:p>
          <a:p>
            <a:pPr lvl="1"/>
            <a:r>
              <a:rPr lang="en-US" sz="2800" dirty="0">
                <a:latin typeface="+mn-lt"/>
              </a:rPr>
              <a:t>How are decisions </a:t>
            </a:r>
            <a:r>
              <a:rPr lang="en-US" sz="2800" dirty="0" smtClean="0">
                <a:latin typeface="+mn-lt"/>
              </a:rPr>
              <a:t>translated </a:t>
            </a:r>
            <a:r>
              <a:rPr lang="en-US" sz="2800" dirty="0">
                <a:latin typeface="+mn-lt"/>
              </a:rPr>
              <a:t>into actions that </a:t>
            </a:r>
            <a:r>
              <a:rPr lang="en-US" sz="2800" u="sng" dirty="0">
                <a:latin typeface="+mn-lt"/>
              </a:rPr>
              <a:t>improve the institution</a:t>
            </a:r>
            <a:r>
              <a:rPr lang="en-US" sz="2800" dirty="0" smtClean="0">
                <a:latin typeface="+mn-lt"/>
              </a:rPr>
              <a:t>?</a:t>
            </a:r>
          </a:p>
          <a:p>
            <a:pPr lvl="1"/>
            <a:r>
              <a:rPr lang="en-US" sz="2800" dirty="0" smtClean="0">
                <a:latin typeface="+mn-lt"/>
              </a:rPr>
              <a:t>How </a:t>
            </a:r>
            <a:r>
              <a:rPr lang="en-US" sz="2800" dirty="0">
                <a:latin typeface="+mn-lt"/>
              </a:rPr>
              <a:t>is the governance process </a:t>
            </a:r>
            <a:r>
              <a:rPr lang="en-US" sz="2800" u="sng" dirty="0" smtClean="0">
                <a:latin typeface="+mn-lt"/>
              </a:rPr>
              <a:t>evaluated </a:t>
            </a:r>
            <a:r>
              <a:rPr lang="en-US" sz="2800" u="sng" dirty="0">
                <a:latin typeface="+mn-lt"/>
              </a:rPr>
              <a:t>and </a:t>
            </a:r>
            <a:r>
              <a:rPr lang="en-US" sz="2800" u="sng" dirty="0" smtClean="0">
                <a:latin typeface="+mn-lt"/>
              </a:rPr>
              <a:t>improved</a:t>
            </a:r>
            <a:r>
              <a:rPr lang="en-US" sz="2800" dirty="0" smtClean="0">
                <a:latin typeface="+mn-lt"/>
              </a:rPr>
              <a:t>? </a:t>
            </a:r>
          </a:p>
          <a:p>
            <a:pPr lvl="1"/>
            <a:r>
              <a:rPr lang="en-US" sz="2800" dirty="0">
                <a:latin typeface="+mn-lt"/>
              </a:rPr>
              <a:t>H</a:t>
            </a:r>
            <a:r>
              <a:rPr lang="en-US" sz="2800" dirty="0" smtClean="0">
                <a:latin typeface="+mn-lt"/>
              </a:rPr>
              <a:t>ow are changes to governance processes </a:t>
            </a:r>
            <a:r>
              <a:rPr lang="en-US" sz="2800" u="sng" dirty="0" smtClean="0">
                <a:latin typeface="+mn-lt"/>
              </a:rPr>
              <a:t>documented and widely communicated</a:t>
            </a:r>
            <a:r>
              <a:rPr lang="en-US" sz="2800" dirty="0" smtClean="0">
                <a:latin typeface="+mn-lt"/>
              </a:rPr>
              <a:t>?</a:t>
            </a:r>
            <a:endParaRPr lang="en-US" sz="2800" dirty="0">
              <a:latin typeface="+mn-lt"/>
            </a:endParaRPr>
          </a:p>
          <a:p>
            <a:endParaRPr lang="en-US" dirty="0">
              <a:latin typeface="+mn-lt"/>
            </a:endParaRPr>
          </a:p>
        </p:txBody>
      </p:sp>
      <p:sp>
        <p:nvSpPr>
          <p:cNvPr id="5" name="Footer Placeholder 4"/>
          <p:cNvSpPr>
            <a:spLocks noGrp="1"/>
          </p:cNvSpPr>
          <p:nvPr>
            <p:ph type="ftr" sz="quarter" idx="11"/>
          </p:nvPr>
        </p:nvSpPr>
        <p:spPr/>
        <p:txBody>
          <a:bodyPr/>
          <a:lstStyle/>
          <a:p>
            <a:r>
              <a:rPr lang="en-US" dirty="0" smtClean="0"/>
              <a:t>2017 ASCCC Accreditation Institute - Napa, CA</a:t>
            </a:r>
            <a:endParaRPr lang="en-US" dirty="0"/>
          </a:p>
        </p:txBody>
      </p:sp>
    </p:spTree>
    <p:extLst>
      <p:ext uri="{BB962C8B-B14F-4D97-AF65-F5344CB8AC3E}">
        <p14:creationId xmlns:p14="http://schemas.microsoft.com/office/powerpoint/2010/main" val="3774021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smtClean="0"/>
              <a:t>Some Effective Practices</a:t>
            </a:r>
            <a:endParaRPr lang="en-US" b="1" i="0" dirty="0"/>
          </a:p>
        </p:txBody>
      </p:sp>
      <p:sp>
        <p:nvSpPr>
          <p:cNvPr id="3" name="Content Placeholder 2"/>
          <p:cNvSpPr>
            <a:spLocks noGrp="1"/>
          </p:cNvSpPr>
          <p:nvPr>
            <p:ph idx="1"/>
          </p:nvPr>
        </p:nvSpPr>
        <p:spPr>
          <a:xfrm>
            <a:off x="285750" y="1825625"/>
            <a:ext cx="11639550" cy="4351338"/>
          </a:xfrm>
        </p:spPr>
        <p:txBody>
          <a:bodyPr>
            <a:normAutofit fontScale="85000" lnSpcReduction="20000"/>
          </a:bodyPr>
          <a:lstStyle/>
          <a:p>
            <a:r>
              <a:rPr lang="en-US" b="0" i="0" dirty="0" smtClean="0">
                <a:latin typeface="+mn-lt"/>
              </a:rPr>
              <a:t>Announce meetings and and pending actions to the entire campus, not just the committee members</a:t>
            </a:r>
          </a:p>
          <a:p>
            <a:r>
              <a:rPr lang="en-US" b="0" i="0" dirty="0" smtClean="0">
                <a:latin typeface="+mn-lt"/>
              </a:rPr>
              <a:t>Make agendas, minutes and meeting materials easily accessible to everyone</a:t>
            </a:r>
          </a:p>
          <a:p>
            <a:r>
              <a:rPr lang="en-US" b="0" i="0" dirty="0" smtClean="0">
                <a:latin typeface="+mn-lt"/>
              </a:rPr>
              <a:t>Make board policies and administrative procedures easily accessible</a:t>
            </a:r>
          </a:p>
          <a:p>
            <a:r>
              <a:rPr lang="en-US" b="0" i="0" dirty="0" smtClean="0">
                <a:latin typeface="+mn-lt"/>
              </a:rPr>
              <a:t>Create clear, understandable, and easily-accessible handbooks that explain the institutional planning and governance processes</a:t>
            </a:r>
          </a:p>
          <a:p>
            <a:r>
              <a:rPr lang="en-US" b="0" i="0" dirty="0" smtClean="0">
                <a:latin typeface="+mn-lt"/>
              </a:rPr>
              <a:t>Create clean, clear committee web pages</a:t>
            </a:r>
          </a:p>
          <a:p>
            <a:r>
              <a:rPr lang="en-US" b="0" i="0" dirty="0" smtClean="0">
                <a:latin typeface="+mn-lt"/>
              </a:rPr>
              <a:t>Create a governance committee assessment process with documentation</a:t>
            </a:r>
          </a:p>
          <a:p>
            <a:r>
              <a:rPr lang="en-US" b="0" i="0" dirty="0" smtClean="0">
                <a:latin typeface="+mn-lt"/>
              </a:rPr>
              <a:t>Institute a monthly newsletter that includes highlights of the work and outcomes planning and governance</a:t>
            </a:r>
          </a:p>
          <a:p>
            <a:r>
              <a:rPr lang="en-US" b="0" i="0" dirty="0" smtClean="0">
                <a:latin typeface="+mn-lt"/>
              </a:rPr>
              <a:t>Include status of previous actions on meeting agendas</a:t>
            </a:r>
          </a:p>
          <a:p>
            <a:r>
              <a:rPr lang="en-US" b="0" i="0" dirty="0" smtClean="0">
                <a:latin typeface="+mn-lt"/>
              </a:rPr>
              <a:t>Others?</a:t>
            </a:r>
          </a:p>
          <a:p>
            <a:endParaRPr lang="en-US" b="0" i="0" dirty="0">
              <a:latin typeface="+mn-lt"/>
            </a:endParaRPr>
          </a:p>
        </p:txBody>
      </p:sp>
      <p:sp>
        <p:nvSpPr>
          <p:cNvPr id="5" name="Footer Placeholder 4"/>
          <p:cNvSpPr>
            <a:spLocks noGrp="1"/>
          </p:cNvSpPr>
          <p:nvPr>
            <p:ph type="ftr" sz="quarter" idx="11"/>
          </p:nvPr>
        </p:nvSpPr>
        <p:spPr/>
        <p:txBody>
          <a:bodyPr/>
          <a:lstStyle/>
          <a:p>
            <a:r>
              <a:rPr lang="en-US" dirty="0" smtClean="0"/>
              <a:t>2017 ASCCC Accreditation Institute - Napa, CA</a:t>
            </a:r>
            <a:endParaRPr lang="en-US" dirty="0"/>
          </a:p>
        </p:txBody>
      </p:sp>
    </p:spTree>
    <p:extLst>
      <p:ext uri="{BB962C8B-B14F-4D97-AF65-F5344CB8AC3E}">
        <p14:creationId xmlns:p14="http://schemas.microsoft.com/office/powerpoint/2010/main" val="729237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smtClean="0"/>
              <a:t>Standard IV.B – Chief Executive Officer</a:t>
            </a:r>
            <a:endParaRPr lang="en-US" b="1" i="0" dirty="0"/>
          </a:p>
        </p:txBody>
      </p:sp>
      <p:sp>
        <p:nvSpPr>
          <p:cNvPr id="4" name="TextBox 3"/>
          <p:cNvSpPr txBox="1"/>
          <p:nvPr/>
        </p:nvSpPr>
        <p:spPr>
          <a:xfrm>
            <a:off x="209550" y="2102655"/>
            <a:ext cx="11734800" cy="3323987"/>
          </a:xfrm>
          <a:prstGeom prst="rect">
            <a:avLst/>
          </a:prstGeom>
          <a:noFill/>
        </p:spPr>
        <p:txBody>
          <a:bodyPr wrap="square" rtlCol="0">
            <a:spAutoFit/>
          </a:bodyPr>
          <a:lstStyle/>
          <a:p>
            <a:pPr marL="285750" indent="-285750">
              <a:buFont typeface="Arial" panose="020B0604020202020204" pitchFamily="34" charset="0"/>
              <a:buChar char="•"/>
            </a:pPr>
            <a:r>
              <a:rPr lang="en-US" sz="3000" dirty="0" smtClean="0"/>
              <a:t>The CEO leads and guides the institution in a teaching and learning environment that promotes student success, sustained academic quality, integrity, fiscal stability, and continuous improvement of the institution.</a:t>
            </a:r>
          </a:p>
          <a:p>
            <a:pPr marL="285750" indent="-285750">
              <a:buFont typeface="Arial" panose="020B0604020202020204" pitchFamily="34" charset="0"/>
              <a:buChar char="•"/>
            </a:pPr>
            <a:r>
              <a:rPr lang="en-US" sz="3000" dirty="0" smtClean="0"/>
              <a:t>Governance roles are clearly defined.</a:t>
            </a:r>
          </a:p>
          <a:p>
            <a:pPr marL="285750" indent="-285750">
              <a:buFont typeface="Arial" panose="020B0604020202020204" pitchFamily="34" charset="0"/>
              <a:buChar char="•"/>
            </a:pPr>
            <a:r>
              <a:rPr lang="en-US" sz="3000" dirty="0" smtClean="0"/>
              <a:t>The superintendent/president has the executive responsibility for interpreting and administering the policies, supporting student learning programs and services, and improving institutional effectiveness.</a:t>
            </a:r>
            <a:endParaRPr lang="en-US" sz="3000" dirty="0"/>
          </a:p>
        </p:txBody>
      </p:sp>
      <p:sp>
        <p:nvSpPr>
          <p:cNvPr id="5" name="Footer Placeholder 4"/>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3086914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0" dirty="0" smtClean="0"/>
              <a:t>Standard IV.B – Chief Executive Officer</a:t>
            </a:r>
            <a:endParaRPr lang="en-US" b="1" i="0" dirty="0"/>
          </a:p>
        </p:txBody>
      </p:sp>
      <p:graphicFrame>
        <p:nvGraphicFramePr>
          <p:cNvPr id="4" name="Table 3"/>
          <p:cNvGraphicFramePr>
            <a:graphicFrameLocks noGrp="1"/>
          </p:cNvGraphicFramePr>
          <p:nvPr>
            <p:extLst>
              <p:ext uri="{D42A27DB-BD31-4B8C-83A1-F6EECF244321}">
                <p14:modId xmlns:p14="http://schemas.microsoft.com/office/powerpoint/2010/main" val="47541393"/>
              </p:ext>
            </p:extLst>
          </p:nvPr>
        </p:nvGraphicFramePr>
        <p:xfrm>
          <a:off x="419100" y="2084974"/>
          <a:ext cx="11353800" cy="4005681"/>
        </p:xfrm>
        <a:graphic>
          <a:graphicData uri="http://schemas.openxmlformats.org/drawingml/2006/table">
            <a:tbl>
              <a:tblPr firstRow="1" bandRow="1">
                <a:tableStyleId>{5C22544A-7EE6-4342-B048-85BDC9FD1C3A}</a:tableStyleId>
              </a:tblPr>
              <a:tblGrid>
                <a:gridCol w="1333500"/>
                <a:gridCol w="10020300"/>
              </a:tblGrid>
              <a:tr h="430987">
                <a:tc>
                  <a:txBody>
                    <a:bodyPr/>
                    <a:lstStyle/>
                    <a:p>
                      <a:pPr algn="ctr"/>
                      <a:r>
                        <a:rPr lang="en-US" sz="2200" dirty="0" smtClean="0"/>
                        <a:t>Standard</a:t>
                      </a:r>
                      <a:endParaRPr lang="en-US" sz="2200" dirty="0"/>
                    </a:p>
                  </a:txBody>
                  <a:tcPr/>
                </a:tc>
                <a:tc>
                  <a:txBody>
                    <a:bodyPr/>
                    <a:lstStyle/>
                    <a:p>
                      <a:r>
                        <a:rPr lang="en-US" sz="2200" dirty="0" smtClean="0"/>
                        <a:t>Description</a:t>
                      </a:r>
                      <a:endParaRPr lang="en-US" sz="2200" dirty="0"/>
                    </a:p>
                  </a:txBody>
                  <a:tcPr/>
                </a:tc>
              </a:tr>
              <a:tr h="430987">
                <a:tc>
                  <a:txBody>
                    <a:bodyPr/>
                    <a:lstStyle/>
                    <a:p>
                      <a:pPr algn="ctr"/>
                      <a:r>
                        <a:rPr lang="en-US" sz="2200" dirty="0" smtClean="0"/>
                        <a:t>IV.B.1</a:t>
                      </a:r>
                      <a:endParaRPr lang="en-US" sz="2200" dirty="0"/>
                    </a:p>
                  </a:txBody>
                  <a:tcPr/>
                </a:tc>
                <a:tc>
                  <a:txBody>
                    <a:bodyPr/>
                    <a:lstStyle/>
                    <a:p>
                      <a:r>
                        <a:rPr lang="en-US" sz="2200" dirty="0" smtClean="0"/>
                        <a:t>CEO</a:t>
                      </a:r>
                      <a:r>
                        <a:rPr lang="en-US" sz="2200" baseline="0" dirty="0" smtClean="0"/>
                        <a:t> has primary responsibility for the quality of the institution</a:t>
                      </a:r>
                      <a:endParaRPr lang="en-US" sz="2200" dirty="0"/>
                    </a:p>
                  </a:txBody>
                  <a:tcPr/>
                </a:tc>
              </a:tr>
              <a:tr h="430987">
                <a:tc>
                  <a:txBody>
                    <a:bodyPr/>
                    <a:lstStyle/>
                    <a:p>
                      <a:pPr algn="ctr"/>
                      <a:r>
                        <a:rPr lang="en-US" sz="2200" dirty="0" smtClean="0"/>
                        <a:t>IV.B.2</a:t>
                      </a:r>
                      <a:endParaRPr lang="en-US" sz="2200" dirty="0"/>
                    </a:p>
                  </a:txBody>
                  <a:tcPr/>
                </a:tc>
                <a:tc>
                  <a:txBody>
                    <a:bodyPr/>
                    <a:lstStyle/>
                    <a:p>
                      <a:r>
                        <a:rPr lang="en-US" sz="2200" dirty="0" smtClean="0"/>
                        <a:t>CEO</a:t>
                      </a:r>
                      <a:r>
                        <a:rPr lang="en-US" sz="2200" baseline="0" dirty="0" smtClean="0"/>
                        <a:t> plans, oversees, and evaluates an administrative structure</a:t>
                      </a:r>
                    </a:p>
                    <a:p>
                      <a:r>
                        <a:rPr lang="en-US" sz="2200" baseline="0" dirty="0" smtClean="0"/>
                        <a:t>CEO delegates authority to administrators and others</a:t>
                      </a:r>
                      <a:endParaRPr lang="en-US" sz="2200" dirty="0"/>
                    </a:p>
                  </a:txBody>
                  <a:tcPr/>
                </a:tc>
              </a:tr>
              <a:tr h="430987">
                <a:tc>
                  <a:txBody>
                    <a:bodyPr/>
                    <a:lstStyle/>
                    <a:p>
                      <a:pPr algn="ctr"/>
                      <a:r>
                        <a:rPr lang="en-US" sz="2200" dirty="0" smtClean="0"/>
                        <a:t>IV.B.3</a:t>
                      </a:r>
                      <a:endParaRPr lang="en-US" sz="2200" dirty="0"/>
                    </a:p>
                  </a:txBody>
                  <a:tcPr/>
                </a:tc>
                <a:tc>
                  <a:txBody>
                    <a:bodyPr/>
                    <a:lstStyle/>
                    <a:p>
                      <a:r>
                        <a:rPr lang="en-US" sz="2200" dirty="0" smtClean="0"/>
                        <a:t>CEO guides institutional improvement of the teaching and learning environment</a:t>
                      </a:r>
                      <a:endParaRPr lang="en-US" sz="2200" dirty="0"/>
                    </a:p>
                  </a:txBody>
                  <a:tcPr/>
                </a:tc>
              </a:tr>
              <a:tr h="401992">
                <a:tc>
                  <a:txBody>
                    <a:bodyPr/>
                    <a:lstStyle/>
                    <a:p>
                      <a:pPr algn="ctr"/>
                      <a:r>
                        <a:rPr lang="en-US" sz="2200" dirty="0" smtClean="0"/>
                        <a:t>IV.B.4</a:t>
                      </a:r>
                      <a:endParaRPr lang="en-US" sz="2200" dirty="0"/>
                    </a:p>
                  </a:txBody>
                  <a:tcPr/>
                </a:tc>
                <a:tc>
                  <a:txBody>
                    <a:bodyPr/>
                    <a:lstStyle/>
                    <a:p>
                      <a:r>
                        <a:rPr lang="en-US" sz="2200" dirty="0" smtClean="0"/>
                        <a:t>CEO has primary leadership role for accreditation</a:t>
                      </a:r>
                      <a:endParaRPr lang="en-US" sz="2200" dirty="0"/>
                    </a:p>
                  </a:txBody>
                  <a:tcPr/>
                </a:tc>
              </a:tr>
              <a:tr h="430987">
                <a:tc>
                  <a:txBody>
                    <a:bodyPr/>
                    <a:lstStyle/>
                    <a:p>
                      <a:pPr algn="ctr"/>
                      <a:r>
                        <a:rPr lang="en-US" sz="2200" dirty="0" smtClean="0"/>
                        <a:t>IV.B.5</a:t>
                      </a:r>
                      <a:endParaRPr lang="en-US" sz="2200" dirty="0"/>
                    </a:p>
                  </a:txBody>
                  <a:tcPr/>
                </a:tc>
                <a:tc>
                  <a:txBody>
                    <a:bodyPr/>
                    <a:lstStyle/>
                    <a:p>
                      <a:r>
                        <a:rPr lang="en-US" sz="2200" dirty="0" smtClean="0"/>
                        <a:t>CEO assures the implementation</a:t>
                      </a:r>
                      <a:r>
                        <a:rPr lang="en-US" sz="2200" baseline="0" dirty="0" smtClean="0"/>
                        <a:t> of statues, regulations, and governing board policies and assures that practices are consistent with institutional mission and policies</a:t>
                      </a:r>
                      <a:endParaRPr lang="en-US" sz="2200" dirty="0"/>
                    </a:p>
                  </a:txBody>
                  <a:tcPr/>
                </a:tc>
              </a:tr>
              <a:tr h="430987">
                <a:tc>
                  <a:txBody>
                    <a:bodyPr/>
                    <a:lstStyle/>
                    <a:p>
                      <a:pPr algn="ctr"/>
                      <a:r>
                        <a:rPr lang="en-US" sz="2200" dirty="0" smtClean="0"/>
                        <a:t>IV.B.6</a:t>
                      </a:r>
                      <a:endParaRPr lang="en-US" sz="2200" dirty="0"/>
                    </a:p>
                  </a:txBody>
                  <a:tcPr/>
                </a:tc>
                <a:tc>
                  <a:txBody>
                    <a:bodyPr/>
                    <a:lstStyle/>
                    <a:p>
                      <a:r>
                        <a:rPr lang="en-US" sz="2200" dirty="0" smtClean="0"/>
                        <a:t>CEO works and communicates effectively with the communities served by the institution</a:t>
                      </a:r>
                      <a:endParaRPr lang="en-US" sz="2200" dirty="0"/>
                    </a:p>
                  </a:txBody>
                  <a:tcPr/>
                </a:tc>
              </a:tr>
            </a:tbl>
          </a:graphicData>
        </a:graphic>
      </p:graphicFrame>
      <p:sp>
        <p:nvSpPr>
          <p:cNvPr id="5" name="Footer Placeholder 4"/>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669174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Some Effective Practices</a:t>
            </a:r>
          </a:p>
        </p:txBody>
      </p:sp>
      <p:sp>
        <p:nvSpPr>
          <p:cNvPr id="3" name="Content Placeholder 2"/>
          <p:cNvSpPr>
            <a:spLocks noGrp="1"/>
          </p:cNvSpPr>
          <p:nvPr>
            <p:ph idx="1"/>
          </p:nvPr>
        </p:nvSpPr>
        <p:spPr/>
        <p:txBody>
          <a:bodyPr>
            <a:normAutofit fontScale="77500" lnSpcReduction="20000"/>
          </a:bodyPr>
          <a:lstStyle/>
          <a:p>
            <a:r>
              <a:rPr lang="en-US" sz="3200" b="0" i="0" dirty="0">
                <a:latin typeface="+mn-lt"/>
              </a:rPr>
              <a:t>When hiring a CEO, look for experience in </a:t>
            </a:r>
            <a:r>
              <a:rPr lang="en-US" sz="3200" b="0" i="0" dirty="0" smtClean="0">
                <a:latin typeface="+mn-lt"/>
              </a:rPr>
              <a:t>accreditation </a:t>
            </a:r>
            <a:r>
              <a:rPr lang="en-US" sz="3200" b="0" i="0" dirty="0">
                <a:latin typeface="+mn-lt"/>
              </a:rPr>
              <a:t>within the institution and on visiting </a:t>
            </a:r>
            <a:r>
              <a:rPr lang="en-US" sz="3200" b="0" i="0" dirty="0" smtClean="0">
                <a:latin typeface="+mn-lt"/>
              </a:rPr>
              <a:t>teams</a:t>
            </a:r>
          </a:p>
          <a:p>
            <a:endParaRPr lang="en-US" sz="3200" b="0" i="0" dirty="0" smtClean="0">
              <a:latin typeface="+mn-lt"/>
            </a:endParaRPr>
          </a:p>
          <a:p>
            <a:r>
              <a:rPr lang="en-US" sz="3200" b="0" i="0" dirty="0" smtClean="0">
                <a:latin typeface="+mn-lt"/>
              </a:rPr>
              <a:t>Be </a:t>
            </a:r>
            <a:r>
              <a:rPr lang="en-US" sz="3200" b="0" i="0" dirty="0">
                <a:latin typeface="+mn-lt"/>
              </a:rPr>
              <a:t>sure CEO understands nuts &amp; bolts of accreditation and supports the work at the </a:t>
            </a:r>
            <a:r>
              <a:rPr lang="en-US" sz="3200" b="0" i="0" dirty="0" smtClean="0">
                <a:latin typeface="+mn-lt"/>
              </a:rPr>
              <a:t>institution</a:t>
            </a:r>
          </a:p>
          <a:p>
            <a:endParaRPr lang="en-US" sz="3200" b="0" i="0" dirty="0">
              <a:latin typeface="+mn-lt"/>
            </a:endParaRPr>
          </a:p>
          <a:p>
            <a:r>
              <a:rPr lang="en-US" sz="3200" b="0" i="0" dirty="0" smtClean="0">
                <a:latin typeface="+mn-lt"/>
              </a:rPr>
              <a:t>CEO</a:t>
            </a:r>
            <a:r>
              <a:rPr lang="en-US" sz="3200" b="0" i="0" dirty="0">
                <a:latin typeface="+mn-lt"/>
              </a:rPr>
              <a:t> participation on accreditation visiting </a:t>
            </a:r>
            <a:r>
              <a:rPr lang="en-US" sz="3200" b="0" i="0" dirty="0" smtClean="0">
                <a:latin typeface="+mn-lt"/>
              </a:rPr>
              <a:t>teams</a:t>
            </a:r>
          </a:p>
          <a:p>
            <a:endParaRPr lang="en-US" sz="3200" b="0" i="0" dirty="0">
              <a:latin typeface="+mn-lt"/>
            </a:endParaRPr>
          </a:p>
          <a:p>
            <a:r>
              <a:rPr lang="en-US" sz="3200" b="0" i="0" dirty="0" smtClean="0">
                <a:latin typeface="+mn-lt"/>
              </a:rPr>
              <a:t>Appreciate </a:t>
            </a:r>
            <a:r>
              <a:rPr lang="en-US" sz="3200" b="0" i="0" dirty="0">
                <a:latin typeface="+mn-lt"/>
              </a:rPr>
              <a:t>the roles that all constituent groups have in governance, student success, institutional quality and </a:t>
            </a:r>
            <a:r>
              <a:rPr lang="en-US" sz="3200" b="0" i="0" dirty="0" smtClean="0">
                <a:latin typeface="+mn-lt"/>
              </a:rPr>
              <a:t>effectiveness</a:t>
            </a:r>
          </a:p>
          <a:p>
            <a:pPr marL="0" indent="0">
              <a:buNone/>
            </a:pPr>
            <a:endParaRPr lang="en-US" sz="3200" b="0" i="0" dirty="0">
              <a:latin typeface="+mn-lt"/>
            </a:endParaRPr>
          </a:p>
          <a:p>
            <a:r>
              <a:rPr lang="en-US" sz="3200" b="0" i="0" dirty="0" smtClean="0">
                <a:latin typeface="+mn-lt"/>
              </a:rPr>
              <a:t>Mock </a:t>
            </a:r>
            <a:r>
              <a:rPr lang="en-US" sz="3200" b="0" i="0" dirty="0">
                <a:latin typeface="+mn-lt"/>
              </a:rPr>
              <a:t>interviews with constituent and governance groups </a:t>
            </a:r>
          </a:p>
        </p:txBody>
      </p:sp>
      <p:sp>
        <p:nvSpPr>
          <p:cNvPr id="5" name="Footer Placeholder 4"/>
          <p:cNvSpPr>
            <a:spLocks noGrp="1"/>
          </p:cNvSpPr>
          <p:nvPr>
            <p:ph type="ftr" sz="quarter" idx="11"/>
          </p:nvPr>
        </p:nvSpPr>
        <p:spPr/>
        <p:txBody>
          <a:bodyPr/>
          <a:lstStyle/>
          <a:p>
            <a:r>
              <a:rPr lang="en-US" dirty="0" smtClean="0"/>
              <a:t>2017 ASCCC Accreditation Institute - Napa, CA</a:t>
            </a:r>
            <a:endParaRPr lang="en-US" dirty="0"/>
          </a:p>
        </p:txBody>
      </p:sp>
    </p:spTree>
    <p:extLst>
      <p:ext uri="{BB962C8B-B14F-4D97-AF65-F5344CB8AC3E}">
        <p14:creationId xmlns:p14="http://schemas.microsoft.com/office/powerpoint/2010/main" val="4160422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0" dirty="0" smtClean="0"/>
              <a:t>Standard IV.C – Governing Board</a:t>
            </a:r>
            <a:endParaRPr lang="en-US" b="1" i="0" dirty="0"/>
          </a:p>
        </p:txBody>
      </p:sp>
      <p:sp>
        <p:nvSpPr>
          <p:cNvPr id="4" name="Rectangle 3"/>
          <p:cNvSpPr/>
          <p:nvPr/>
        </p:nvSpPr>
        <p:spPr>
          <a:xfrm>
            <a:off x="257175" y="1586995"/>
            <a:ext cx="11677649" cy="4832093"/>
          </a:xfrm>
          <a:prstGeom prst="rect">
            <a:avLst/>
          </a:prstGeom>
        </p:spPr>
        <p:txBody>
          <a:bodyPr wrap="square">
            <a:spAutoFit/>
          </a:bodyPr>
          <a:lstStyle/>
          <a:p>
            <a:pPr marL="285750" indent="-285750">
              <a:buFont typeface="Arial" panose="020B0604020202020204" pitchFamily="34" charset="0"/>
              <a:buChar char="•"/>
            </a:pPr>
            <a:r>
              <a:rPr lang="en-US" sz="2800" dirty="0"/>
              <a:t>The </a:t>
            </a:r>
            <a:r>
              <a:rPr lang="en-US" sz="2800" dirty="0" smtClean="0"/>
              <a:t>board has authority and responsibility over clearly defined duties and acts as an independent policy making body, acts collectively, and advocates for the needs of the community served by the district.</a:t>
            </a:r>
            <a:endParaRPr lang="en-US" sz="2800" dirty="0"/>
          </a:p>
          <a:p>
            <a:pPr marL="285750" indent="-285750">
              <a:buFont typeface="Arial" panose="020B0604020202020204" pitchFamily="34" charset="0"/>
              <a:buChar char="•"/>
            </a:pPr>
            <a:r>
              <a:rPr lang="en-US" sz="2800" dirty="0" smtClean="0"/>
              <a:t>The board sets expectations for academic quality, student success, programs and services, fiscal health, and ethics through regularly revised board policies.</a:t>
            </a:r>
            <a:endParaRPr lang="en-US" sz="2800" dirty="0"/>
          </a:p>
          <a:p>
            <a:pPr marL="285750" indent="-285750">
              <a:buFont typeface="Arial" panose="020B0604020202020204" pitchFamily="34" charset="0"/>
              <a:buChar char="•"/>
            </a:pPr>
            <a:r>
              <a:rPr lang="en-US" sz="2800" dirty="0" smtClean="0"/>
              <a:t>The board abides by its policies and ethics standards.</a:t>
            </a:r>
          </a:p>
          <a:p>
            <a:pPr marL="285750" indent="-285750">
              <a:buFont typeface="Arial" panose="020B0604020202020204" pitchFamily="34" charset="0"/>
              <a:buChar char="•"/>
            </a:pPr>
            <a:r>
              <a:rPr lang="en-US" sz="2800" dirty="0" smtClean="0"/>
              <a:t>The board delegates full responsibility for interpretation and implementation of the policies to the CEO and holds the CEO accountable.</a:t>
            </a:r>
          </a:p>
          <a:p>
            <a:pPr marL="285750" indent="-285750">
              <a:buFont typeface="Arial" panose="020B0604020202020204" pitchFamily="34" charset="0"/>
              <a:buChar char="•"/>
            </a:pPr>
            <a:r>
              <a:rPr lang="en-US" sz="2800" dirty="0" smtClean="0"/>
              <a:t>The board is informed about accreditation expectations, policies and practices, and supports institutional improvement.</a:t>
            </a:r>
            <a:endParaRPr lang="en-US" sz="2800" dirty="0"/>
          </a:p>
        </p:txBody>
      </p:sp>
      <p:sp>
        <p:nvSpPr>
          <p:cNvPr id="5" name="Footer Placeholder 4"/>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1640686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smtClean="0"/>
              <a:t>Standard IV.C – Governing Board</a:t>
            </a:r>
            <a:endParaRPr lang="en-US" b="1" i="0" dirty="0"/>
          </a:p>
        </p:txBody>
      </p:sp>
      <p:graphicFrame>
        <p:nvGraphicFramePr>
          <p:cNvPr id="4" name="Table 3"/>
          <p:cNvGraphicFramePr>
            <a:graphicFrameLocks noGrp="1"/>
          </p:cNvGraphicFramePr>
          <p:nvPr>
            <p:extLst>
              <p:ext uri="{D42A27DB-BD31-4B8C-83A1-F6EECF244321}">
                <p14:modId xmlns:p14="http://schemas.microsoft.com/office/powerpoint/2010/main" val="1849727890"/>
              </p:ext>
            </p:extLst>
          </p:nvPr>
        </p:nvGraphicFramePr>
        <p:xfrm>
          <a:off x="257175" y="1601128"/>
          <a:ext cx="11677650" cy="4671974"/>
        </p:xfrm>
        <a:graphic>
          <a:graphicData uri="http://schemas.openxmlformats.org/drawingml/2006/table">
            <a:tbl>
              <a:tblPr firstRow="1" bandRow="1">
                <a:tableStyleId>{5C22544A-7EE6-4342-B048-85BDC9FD1C3A}</a:tableStyleId>
              </a:tblPr>
              <a:tblGrid>
                <a:gridCol w="1352550"/>
                <a:gridCol w="10325100"/>
              </a:tblGrid>
              <a:tr h="430987">
                <a:tc>
                  <a:txBody>
                    <a:bodyPr/>
                    <a:lstStyle/>
                    <a:p>
                      <a:pPr algn="ctr"/>
                      <a:r>
                        <a:rPr lang="en-US" sz="2200" dirty="0" smtClean="0"/>
                        <a:t>Standard</a:t>
                      </a:r>
                      <a:endParaRPr lang="en-US" sz="2200" dirty="0"/>
                    </a:p>
                  </a:txBody>
                  <a:tcPr/>
                </a:tc>
                <a:tc>
                  <a:txBody>
                    <a:bodyPr/>
                    <a:lstStyle/>
                    <a:p>
                      <a:r>
                        <a:rPr lang="en-US" sz="2200" dirty="0" smtClean="0"/>
                        <a:t>Description</a:t>
                      </a:r>
                      <a:endParaRPr lang="en-US" sz="2200" dirty="0"/>
                    </a:p>
                  </a:txBody>
                  <a:tcPr/>
                </a:tc>
              </a:tr>
              <a:tr h="430987">
                <a:tc>
                  <a:txBody>
                    <a:bodyPr/>
                    <a:lstStyle/>
                    <a:p>
                      <a:pPr algn="ctr"/>
                      <a:r>
                        <a:rPr lang="en-US" sz="2200" dirty="0" smtClean="0"/>
                        <a:t>IV.C.1</a:t>
                      </a:r>
                      <a:endParaRPr lang="en-US" sz="2200" dirty="0"/>
                    </a:p>
                  </a:txBody>
                  <a:tcPr/>
                </a:tc>
                <a:tc>
                  <a:txBody>
                    <a:bodyPr/>
                    <a:lstStyle/>
                    <a:p>
                      <a:r>
                        <a:rPr lang="en-US" sz="2200" dirty="0" smtClean="0"/>
                        <a:t>Responsible for policies to assure the academic quality,</a:t>
                      </a:r>
                      <a:r>
                        <a:rPr lang="en-US" sz="2200" baseline="0" dirty="0" smtClean="0"/>
                        <a:t> integrity, and effectiveness of the student learning programs and services and the financial stability of the institution</a:t>
                      </a:r>
                      <a:endParaRPr lang="en-US" sz="2200" dirty="0"/>
                    </a:p>
                  </a:txBody>
                  <a:tcPr/>
                </a:tc>
              </a:tr>
              <a:tr h="430987">
                <a:tc>
                  <a:txBody>
                    <a:bodyPr/>
                    <a:lstStyle/>
                    <a:p>
                      <a:pPr algn="ctr"/>
                      <a:r>
                        <a:rPr lang="en-US" sz="2200" dirty="0" smtClean="0"/>
                        <a:t>IV.C.2</a:t>
                      </a:r>
                      <a:endParaRPr lang="en-US" sz="2200" dirty="0"/>
                    </a:p>
                  </a:txBody>
                  <a:tcPr/>
                </a:tc>
                <a:tc>
                  <a:txBody>
                    <a:bodyPr/>
                    <a:lstStyle/>
                    <a:p>
                      <a:r>
                        <a:rPr lang="en-US" sz="2200" dirty="0" smtClean="0"/>
                        <a:t>Acts as a collective entity</a:t>
                      </a:r>
                      <a:endParaRPr lang="en-US" sz="2200" dirty="0"/>
                    </a:p>
                  </a:txBody>
                  <a:tcPr/>
                </a:tc>
              </a:tr>
              <a:tr h="430987">
                <a:tc>
                  <a:txBody>
                    <a:bodyPr/>
                    <a:lstStyle/>
                    <a:p>
                      <a:pPr algn="ctr"/>
                      <a:r>
                        <a:rPr lang="en-US" sz="2200" dirty="0" smtClean="0"/>
                        <a:t>IV.C.3</a:t>
                      </a:r>
                      <a:endParaRPr lang="en-US" sz="2200" dirty="0"/>
                    </a:p>
                  </a:txBody>
                  <a:tcPr/>
                </a:tc>
                <a:tc>
                  <a:txBody>
                    <a:bodyPr/>
                    <a:lstStyle/>
                    <a:p>
                      <a:r>
                        <a:rPr lang="en-US" sz="2200" dirty="0" smtClean="0"/>
                        <a:t>Adheres to a clearly defined policy for selecting and evaluating the CEO of the college and/or</a:t>
                      </a:r>
                      <a:r>
                        <a:rPr lang="en-US" sz="2200" baseline="0" dirty="0" smtClean="0"/>
                        <a:t> district</a:t>
                      </a:r>
                      <a:endParaRPr lang="en-US" sz="2200" dirty="0"/>
                    </a:p>
                  </a:txBody>
                  <a:tcPr/>
                </a:tc>
              </a:tr>
              <a:tr h="401992">
                <a:tc>
                  <a:txBody>
                    <a:bodyPr/>
                    <a:lstStyle/>
                    <a:p>
                      <a:pPr algn="ctr"/>
                      <a:r>
                        <a:rPr lang="en-US" sz="2200" dirty="0" smtClean="0"/>
                        <a:t>IV.C.4</a:t>
                      </a:r>
                      <a:endParaRPr lang="en-US" sz="2200" dirty="0"/>
                    </a:p>
                  </a:txBody>
                  <a:tcPr/>
                </a:tc>
                <a:tc>
                  <a:txBody>
                    <a:bodyPr/>
                    <a:lstStyle/>
                    <a:p>
                      <a:r>
                        <a:rPr lang="en-US" sz="2200" dirty="0" smtClean="0"/>
                        <a:t>Reflects the public interest in the institution’s educational quality. Advocates for and defends the institution and protects it from undue influence or political pressure.</a:t>
                      </a:r>
                      <a:endParaRPr lang="en-US" sz="2200" dirty="0"/>
                    </a:p>
                  </a:txBody>
                  <a:tcPr/>
                </a:tc>
              </a:tr>
              <a:tr h="430987">
                <a:tc>
                  <a:txBody>
                    <a:bodyPr/>
                    <a:lstStyle/>
                    <a:p>
                      <a:pPr algn="ctr"/>
                      <a:r>
                        <a:rPr lang="en-US" sz="2200" dirty="0" smtClean="0"/>
                        <a:t>IV.C.5</a:t>
                      </a:r>
                      <a:endParaRPr lang="en-US" sz="2200" dirty="0"/>
                    </a:p>
                  </a:txBody>
                  <a:tcPr/>
                </a:tc>
                <a:tc>
                  <a:txBody>
                    <a:bodyPr/>
                    <a:lstStyle/>
                    <a:p>
                      <a:r>
                        <a:rPr lang="en-US" sz="2200" dirty="0" smtClean="0"/>
                        <a:t>Establishes</a:t>
                      </a:r>
                      <a:r>
                        <a:rPr lang="en-US" sz="2200" baseline="0" dirty="0" smtClean="0"/>
                        <a:t> policies consistent with the college/district/system mission to ensure the quality, integrity, and improvement of student learning programs</a:t>
                      </a:r>
                      <a:endParaRPr lang="en-US" sz="2200" dirty="0"/>
                    </a:p>
                  </a:txBody>
                  <a:tcPr/>
                </a:tc>
              </a:tr>
              <a:tr h="430987">
                <a:tc>
                  <a:txBody>
                    <a:bodyPr/>
                    <a:lstStyle/>
                    <a:p>
                      <a:pPr algn="ctr"/>
                      <a:r>
                        <a:rPr lang="en-US" sz="2200" dirty="0" smtClean="0"/>
                        <a:t>IV.C.6</a:t>
                      </a:r>
                      <a:endParaRPr lang="en-US" sz="2200" dirty="0"/>
                    </a:p>
                  </a:txBody>
                  <a:tcPr/>
                </a:tc>
                <a:tc>
                  <a:txBody>
                    <a:bodyPr/>
                    <a:lstStyle/>
                    <a:p>
                      <a:r>
                        <a:rPr lang="en-US" sz="2200" dirty="0" smtClean="0"/>
                        <a:t>Publishes the board bylaws and policies specifying the board’s size, duties, responsibilities, structure, and operating procedures</a:t>
                      </a:r>
                      <a:endParaRPr lang="en-US" sz="2200" dirty="0"/>
                    </a:p>
                  </a:txBody>
                  <a:tcPr/>
                </a:tc>
              </a:tr>
            </a:tbl>
          </a:graphicData>
        </a:graphic>
      </p:graphicFrame>
      <p:sp>
        <p:nvSpPr>
          <p:cNvPr id="5" name="Footer Placeholder 4"/>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3797517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smtClean="0"/>
              <a:t>Standard IV.C – Governing Board (cont.)</a:t>
            </a:r>
            <a:endParaRPr lang="en-US" b="1" i="0" dirty="0"/>
          </a:p>
        </p:txBody>
      </p:sp>
      <p:graphicFrame>
        <p:nvGraphicFramePr>
          <p:cNvPr id="4" name="Table 3"/>
          <p:cNvGraphicFramePr>
            <a:graphicFrameLocks noGrp="1"/>
          </p:cNvGraphicFramePr>
          <p:nvPr>
            <p:extLst>
              <p:ext uri="{D42A27DB-BD31-4B8C-83A1-F6EECF244321}">
                <p14:modId xmlns:p14="http://schemas.microsoft.com/office/powerpoint/2010/main" val="731218105"/>
              </p:ext>
            </p:extLst>
          </p:nvPr>
        </p:nvGraphicFramePr>
        <p:xfrm>
          <a:off x="209550" y="2035852"/>
          <a:ext cx="11677650" cy="4229060"/>
        </p:xfrm>
        <a:graphic>
          <a:graphicData uri="http://schemas.openxmlformats.org/drawingml/2006/table">
            <a:tbl>
              <a:tblPr firstRow="1" bandRow="1">
                <a:tableStyleId>{5C22544A-7EE6-4342-B048-85BDC9FD1C3A}</a:tableStyleId>
              </a:tblPr>
              <a:tblGrid>
                <a:gridCol w="1314450"/>
                <a:gridCol w="10363200"/>
              </a:tblGrid>
              <a:tr h="430987">
                <a:tc>
                  <a:txBody>
                    <a:bodyPr/>
                    <a:lstStyle/>
                    <a:p>
                      <a:pPr algn="ctr"/>
                      <a:r>
                        <a:rPr lang="en-US" sz="2000" dirty="0" smtClean="0"/>
                        <a:t>Standard</a:t>
                      </a:r>
                      <a:endParaRPr lang="en-US" sz="2000" dirty="0"/>
                    </a:p>
                  </a:txBody>
                  <a:tcPr/>
                </a:tc>
                <a:tc>
                  <a:txBody>
                    <a:bodyPr/>
                    <a:lstStyle/>
                    <a:p>
                      <a:r>
                        <a:rPr lang="en-US" sz="2000" dirty="0" smtClean="0"/>
                        <a:t>Description</a:t>
                      </a:r>
                      <a:endParaRPr lang="en-US" sz="2000" dirty="0"/>
                    </a:p>
                  </a:txBody>
                  <a:tcPr/>
                </a:tc>
              </a:tr>
              <a:tr h="430987">
                <a:tc>
                  <a:txBody>
                    <a:bodyPr/>
                    <a:lstStyle/>
                    <a:p>
                      <a:pPr algn="ctr"/>
                      <a:r>
                        <a:rPr lang="en-US" sz="2000" dirty="0" smtClean="0"/>
                        <a:t>IV.C.7</a:t>
                      </a:r>
                      <a:endParaRPr lang="en-US" sz="2000" dirty="0"/>
                    </a:p>
                  </a:txBody>
                  <a:tcPr/>
                </a:tc>
                <a:tc>
                  <a:txBody>
                    <a:bodyPr/>
                    <a:lstStyle/>
                    <a:p>
                      <a:r>
                        <a:rPr lang="en-US" sz="2000" dirty="0" smtClean="0"/>
                        <a:t>Acts in a manner consistent with its policies and bylaws</a:t>
                      </a:r>
                      <a:endParaRPr lang="en-US" sz="2000" dirty="0"/>
                    </a:p>
                  </a:txBody>
                  <a:tcPr/>
                </a:tc>
              </a:tr>
              <a:tr h="430987">
                <a:tc>
                  <a:txBody>
                    <a:bodyPr/>
                    <a:lstStyle/>
                    <a:p>
                      <a:pPr algn="ctr"/>
                      <a:r>
                        <a:rPr lang="en-US" sz="2000" dirty="0" smtClean="0"/>
                        <a:t>IV.C.8</a:t>
                      </a:r>
                      <a:endParaRPr lang="en-US" sz="2000" dirty="0"/>
                    </a:p>
                  </a:txBody>
                  <a:tcPr/>
                </a:tc>
                <a:tc>
                  <a:txBody>
                    <a:bodyPr/>
                    <a:lstStyle/>
                    <a:p>
                      <a:r>
                        <a:rPr lang="en-US" sz="2000" dirty="0" smtClean="0"/>
                        <a:t>Ensures the institution is accomplishing its goals for student success</a:t>
                      </a:r>
                      <a:endParaRPr lang="en-US" sz="2000" dirty="0"/>
                    </a:p>
                  </a:txBody>
                  <a:tcPr/>
                </a:tc>
              </a:tr>
              <a:tr h="430987">
                <a:tc>
                  <a:txBody>
                    <a:bodyPr/>
                    <a:lstStyle/>
                    <a:p>
                      <a:pPr algn="ctr"/>
                      <a:r>
                        <a:rPr lang="en-US" sz="2000" dirty="0" smtClean="0"/>
                        <a:t>IV.C.9</a:t>
                      </a:r>
                      <a:endParaRPr lang="en-US" sz="2000" dirty="0"/>
                    </a:p>
                  </a:txBody>
                  <a:tcPr/>
                </a:tc>
                <a:tc>
                  <a:txBody>
                    <a:bodyPr/>
                    <a:lstStyle/>
                    <a:p>
                      <a:r>
                        <a:rPr lang="en-US" sz="2000" dirty="0" smtClean="0"/>
                        <a:t>Has an</a:t>
                      </a:r>
                      <a:r>
                        <a:rPr lang="en-US" sz="2000" baseline="0" dirty="0" smtClean="0"/>
                        <a:t> ongoing training program for board development, including new member orientation</a:t>
                      </a:r>
                      <a:endParaRPr lang="en-US" sz="2000" dirty="0"/>
                    </a:p>
                  </a:txBody>
                  <a:tcPr/>
                </a:tc>
              </a:tr>
              <a:tr h="401992">
                <a:tc>
                  <a:txBody>
                    <a:bodyPr/>
                    <a:lstStyle/>
                    <a:p>
                      <a:pPr algn="ctr"/>
                      <a:r>
                        <a:rPr lang="en-US" sz="2000" dirty="0" smtClean="0"/>
                        <a:t>IV.C.10</a:t>
                      </a:r>
                      <a:endParaRPr lang="en-US" sz="2000" dirty="0"/>
                    </a:p>
                  </a:txBody>
                  <a:tcPr/>
                </a:tc>
                <a:tc>
                  <a:txBody>
                    <a:bodyPr/>
                    <a:lstStyle/>
                    <a:p>
                      <a:r>
                        <a:rPr lang="en-US" sz="2000" dirty="0" smtClean="0"/>
                        <a:t>Board policies</a:t>
                      </a:r>
                      <a:r>
                        <a:rPr lang="en-US" sz="2000" baseline="0" dirty="0" smtClean="0"/>
                        <a:t> clearly establish a process for board evaluation</a:t>
                      </a:r>
                      <a:endParaRPr lang="en-US" sz="2000" dirty="0"/>
                    </a:p>
                  </a:txBody>
                  <a:tcPr/>
                </a:tc>
              </a:tr>
              <a:tr h="430987">
                <a:tc>
                  <a:txBody>
                    <a:bodyPr/>
                    <a:lstStyle/>
                    <a:p>
                      <a:pPr algn="ctr"/>
                      <a:r>
                        <a:rPr lang="en-US" sz="2000" dirty="0" smtClean="0"/>
                        <a:t>IV.C.11</a:t>
                      </a:r>
                      <a:endParaRPr lang="en-US" sz="2000" dirty="0"/>
                    </a:p>
                  </a:txBody>
                  <a:tcPr/>
                </a:tc>
                <a:tc>
                  <a:txBody>
                    <a:bodyPr/>
                    <a:lstStyle/>
                    <a:p>
                      <a:r>
                        <a:rPr lang="en-US" sz="2000" dirty="0" smtClean="0"/>
                        <a:t>Upholds</a:t>
                      </a:r>
                      <a:r>
                        <a:rPr lang="en-US" sz="2000" baseline="0" dirty="0" smtClean="0"/>
                        <a:t> a code of ethics and conflict of interest policy, and individual board members adhere to the code</a:t>
                      </a:r>
                      <a:endParaRPr lang="en-US" sz="2000" dirty="0"/>
                    </a:p>
                  </a:txBody>
                  <a:tcPr/>
                </a:tc>
              </a:tr>
              <a:tr h="430987">
                <a:tc>
                  <a:txBody>
                    <a:bodyPr/>
                    <a:lstStyle/>
                    <a:p>
                      <a:pPr algn="ctr"/>
                      <a:r>
                        <a:rPr lang="en-US" sz="2000" dirty="0" smtClean="0"/>
                        <a:t>IV.C.12</a:t>
                      </a:r>
                      <a:endParaRPr lang="en-US" sz="2000" dirty="0"/>
                    </a:p>
                  </a:txBody>
                  <a:tcPr/>
                </a:tc>
                <a:tc>
                  <a:txBody>
                    <a:bodyPr/>
                    <a:lstStyle/>
                    <a:p>
                      <a:r>
                        <a:rPr lang="en-US" sz="2000" dirty="0" smtClean="0"/>
                        <a:t>Delegates full responsibility and authority to the CEO to implement and administer board policies</a:t>
                      </a:r>
                      <a:r>
                        <a:rPr lang="en-US" sz="2000" baseline="0" dirty="0" smtClean="0"/>
                        <a:t> without board interference and holds CEO accountable for the operation of the district</a:t>
                      </a:r>
                      <a:endParaRPr lang="en-US" sz="2000" dirty="0"/>
                    </a:p>
                  </a:txBody>
                  <a:tcPr/>
                </a:tc>
              </a:tr>
              <a:tr h="430987">
                <a:tc>
                  <a:txBody>
                    <a:bodyPr/>
                    <a:lstStyle/>
                    <a:p>
                      <a:pPr algn="ctr"/>
                      <a:r>
                        <a:rPr lang="en-US" sz="2000" dirty="0" smtClean="0"/>
                        <a:t>IV.C.13</a:t>
                      </a:r>
                      <a:endParaRPr lang="en-US" sz="2000" dirty="0"/>
                    </a:p>
                  </a:txBody>
                  <a:tcPr/>
                </a:tc>
                <a:tc>
                  <a:txBody>
                    <a:bodyPr/>
                    <a:lstStyle/>
                    <a:p>
                      <a:r>
                        <a:rPr lang="en-US" sz="2000" dirty="0" smtClean="0"/>
                        <a:t>Informed about the eligibility requirements, the accreditations standards, commission policies, accreditation processes, and the college’s accredited status.</a:t>
                      </a:r>
                      <a:endParaRPr lang="en-US" sz="2000" dirty="0"/>
                    </a:p>
                  </a:txBody>
                  <a:tcPr/>
                </a:tc>
              </a:tr>
            </a:tbl>
          </a:graphicData>
        </a:graphic>
      </p:graphicFrame>
      <p:sp>
        <p:nvSpPr>
          <p:cNvPr id="5" name="Footer Placeholder 4"/>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1428115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Some Effective Practices (CEOs)</a:t>
            </a:r>
          </a:p>
        </p:txBody>
      </p:sp>
      <p:sp>
        <p:nvSpPr>
          <p:cNvPr id="3" name="Content Placeholder 2"/>
          <p:cNvSpPr>
            <a:spLocks noGrp="1"/>
          </p:cNvSpPr>
          <p:nvPr>
            <p:ph idx="1"/>
          </p:nvPr>
        </p:nvSpPr>
        <p:spPr/>
        <p:txBody>
          <a:bodyPr>
            <a:normAutofit fontScale="85000" lnSpcReduction="20000"/>
          </a:bodyPr>
          <a:lstStyle/>
          <a:p>
            <a:r>
              <a:rPr lang="en-US" b="0" i="0" dirty="0">
                <a:latin typeface="+mn-lt"/>
              </a:rPr>
              <a:t>Board retreats/workshops (accreditation, board/CEO relations, evaluation)</a:t>
            </a:r>
          </a:p>
          <a:p>
            <a:r>
              <a:rPr lang="en-US" b="0" i="0" dirty="0" smtClean="0">
                <a:latin typeface="+mn-lt"/>
              </a:rPr>
              <a:t>Membership </a:t>
            </a:r>
            <a:r>
              <a:rPr lang="en-US" b="0" i="0" dirty="0">
                <a:latin typeface="+mn-lt"/>
              </a:rPr>
              <a:t>in the CCLC policy and procedure service </a:t>
            </a:r>
          </a:p>
          <a:p>
            <a:r>
              <a:rPr lang="en-US" b="0" i="0" dirty="0" smtClean="0">
                <a:latin typeface="+mn-lt"/>
              </a:rPr>
              <a:t>Ensure </a:t>
            </a:r>
            <a:r>
              <a:rPr lang="en-US" b="0" i="0" dirty="0">
                <a:latin typeface="+mn-lt"/>
              </a:rPr>
              <a:t>that policies and procedures are being reviewed and updated on a regular basis</a:t>
            </a:r>
          </a:p>
          <a:p>
            <a:r>
              <a:rPr lang="en-US" b="0" i="0" dirty="0" smtClean="0">
                <a:latin typeface="+mn-lt"/>
              </a:rPr>
              <a:t>Make </a:t>
            </a:r>
            <a:r>
              <a:rPr lang="en-US" b="0" i="0" dirty="0">
                <a:latin typeface="+mn-lt"/>
              </a:rPr>
              <a:t>all minutes, agenda, and policies/procedures readily available for the public (website)</a:t>
            </a:r>
          </a:p>
          <a:p>
            <a:r>
              <a:rPr lang="en-US" b="0" i="0" dirty="0" smtClean="0">
                <a:latin typeface="+mn-lt"/>
              </a:rPr>
              <a:t>Work </a:t>
            </a:r>
            <a:r>
              <a:rPr lang="en-US" b="0" i="0" dirty="0">
                <a:latin typeface="+mn-lt"/>
              </a:rPr>
              <a:t>towards a healthy board - policy role, independence, delegation, evaluation, goal setting that supports the district in fulfilling its mission</a:t>
            </a:r>
          </a:p>
          <a:p>
            <a:r>
              <a:rPr lang="en-US" b="0" i="0" dirty="0" smtClean="0">
                <a:latin typeface="+mn-lt"/>
              </a:rPr>
              <a:t>Continuity </a:t>
            </a:r>
            <a:r>
              <a:rPr lang="en-US" b="0" i="0" dirty="0">
                <a:latin typeface="+mn-lt"/>
              </a:rPr>
              <a:t>of board and regular training</a:t>
            </a:r>
          </a:p>
          <a:p>
            <a:r>
              <a:rPr lang="en-US" b="0" i="0" dirty="0" smtClean="0">
                <a:latin typeface="+mn-lt"/>
              </a:rPr>
              <a:t>Codify </a:t>
            </a:r>
            <a:r>
              <a:rPr lang="en-US" b="0" i="0" dirty="0">
                <a:latin typeface="+mn-lt"/>
              </a:rPr>
              <a:t>role of board in establishing standards for academic quality, student success, effectiveness</a:t>
            </a:r>
          </a:p>
          <a:p>
            <a:r>
              <a:rPr lang="en-US" b="0" i="0" dirty="0" smtClean="0">
                <a:latin typeface="+mn-lt"/>
              </a:rPr>
              <a:t>CEO </a:t>
            </a:r>
            <a:r>
              <a:rPr lang="en-US" b="0" i="0" dirty="0">
                <a:latin typeface="+mn-lt"/>
              </a:rPr>
              <a:t>solidifies the manner in which the board will be involved in self-evaluation and accreditation visit</a:t>
            </a:r>
          </a:p>
        </p:txBody>
      </p:sp>
      <p:sp>
        <p:nvSpPr>
          <p:cNvPr id="5" name="Footer Placeholder 4"/>
          <p:cNvSpPr>
            <a:spLocks noGrp="1"/>
          </p:cNvSpPr>
          <p:nvPr>
            <p:ph type="ftr" sz="quarter" idx="11"/>
          </p:nvPr>
        </p:nvSpPr>
        <p:spPr/>
        <p:txBody>
          <a:bodyPr/>
          <a:lstStyle/>
          <a:p>
            <a:r>
              <a:rPr lang="en-US" dirty="0" smtClean="0"/>
              <a:t>2017 ASCCC Accreditation Institute - Napa, CA</a:t>
            </a:r>
            <a:endParaRPr lang="en-US" dirty="0"/>
          </a:p>
        </p:txBody>
      </p:sp>
    </p:spTree>
    <p:extLst>
      <p:ext uri="{BB962C8B-B14F-4D97-AF65-F5344CB8AC3E}">
        <p14:creationId xmlns:p14="http://schemas.microsoft.com/office/powerpoint/2010/main" val="1990880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659" y="214918"/>
            <a:ext cx="11133574" cy="1362077"/>
          </a:xfrm>
        </p:spPr>
        <p:txBody>
          <a:bodyPr>
            <a:noAutofit/>
          </a:bodyPr>
          <a:lstStyle/>
          <a:p>
            <a:pPr algn="ctr"/>
            <a:r>
              <a:rPr lang="en-US" b="1" i="0" dirty="0" smtClean="0"/>
              <a:t>Standard IV.D – Multi-College Districts or Systems</a:t>
            </a:r>
            <a:endParaRPr lang="en-US" b="1" i="0" dirty="0"/>
          </a:p>
        </p:txBody>
      </p:sp>
      <p:sp>
        <p:nvSpPr>
          <p:cNvPr id="4" name="TextBox 3"/>
          <p:cNvSpPr txBox="1"/>
          <p:nvPr/>
        </p:nvSpPr>
        <p:spPr>
          <a:xfrm>
            <a:off x="247650" y="1819277"/>
            <a:ext cx="11438583" cy="4678204"/>
          </a:xfrm>
          <a:prstGeom prst="rect">
            <a:avLst/>
          </a:prstGeom>
          <a:noFill/>
        </p:spPr>
        <p:txBody>
          <a:bodyPr wrap="square" rtlCol="0">
            <a:spAutoFit/>
          </a:bodyPr>
          <a:lstStyle/>
          <a:p>
            <a:r>
              <a:rPr lang="en-US" sz="2800" dirty="0" smtClean="0"/>
              <a:t>This standard is unique to multi-college districts/systems about collaboration, integration, and communication</a:t>
            </a:r>
          </a:p>
          <a:p>
            <a:pPr marL="171450" indent="-171450">
              <a:buFont typeface="Arial" panose="020B0604020202020204" pitchFamily="34" charset="0"/>
              <a:buChar char="•"/>
            </a:pPr>
            <a:r>
              <a:rPr lang="en-US" sz="2800" dirty="0"/>
              <a:t>The district CEO sets expectations for educational excellence and integrity</a:t>
            </a:r>
          </a:p>
          <a:p>
            <a:pPr marL="171450" indent="-171450">
              <a:buFont typeface="Arial" panose="020B0604020202020204" pitchFamily="34" charset="0"/>
              <a:buChar char="•"/>
            </a:pPr>
            <a:r>
              <a:rPr lang="en-US" sz="2800" dirty="0"/>
              <a:t>Functions, communication and decision-making of the district office and colleges are clearly delineated, communicated, and evaluated to achieve the mission</a:t>
            </a:r>
          </a:p>
          <a:p>
            <a:pPr marL="171450" indent="-171450">
              <a:buFont typeface="Arial" panose="020B0604020202020204" pitchFamily="34" charset="0"/>
              <a:buChar char="•"/>
            </a:pPr>
            <a:r>
              <a:rPr lang="en-US" sz="2800" dirty="0"/>
              <a:t>Allocation and reallocation of resources is to support effective operations, sustainability, and expenditure controls</a:t>
            </a:r>
          </a:p>
          <a:p>
            <a:pPr marL="171450" indent="-171450">
              <a:buFont typeface="Arial" panose="020B0604020202020204" pitchFamily="34" charset="0"/>
              <a:buChar char="•"/>
            </a:pPr>
            <a:r>
              <a:rPr lang="en-US" sz="2800" dirty="0"/>
              <a:t>Full delegation of authority to the college president</a:t>
            </a:r>
          </a:p>
          <a:p>
            <a:pPr marL="171450" indent="-171450">
              <a:buFont typeface="Arial" panose="020B0604020202020204" pitchFamily="34" charset="0"/>
              <a:buChar char="•"/>
            </a:pPr>
            <a:r>
              <a:rPr lang="en-US" sz="2800" dirty="0"/>
              <a:t>District and college planning and evaluation are integrated </a:t>
            </a:r>
          </a:p>
          <a:p>
            <a:endParaRPr lang="en-US" dirty="0"/>
          </a:p>
        </p:txBody>
      </p:sp>
      <p:sp>
        <p:nvSpPr>
          <p:cNvPr id="5" name="Footer Placeholder 4"/>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1554488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en-US" sz="3200" dirty="0" smtClean="0"/>
          </a:p>
          <a:p>
            <a:pPr marL="0" indent="0" algn="ctr">
              <a:buNone/>
            </a:pPr>
            <a:r>
              <a:rPr lang="en-US" sz="4400" i="0" dirty="0" smtClean="0">
                <a:latin typeface="+mn-lt"/>
              </a:rPr>
              <a:t>What brings you here?</a:t>
            </a:r>
          </a:p>
          <a:p>
            <a:pPr marL="0" indent="0" algn="ctr">
              <a:buNone/>
            </a:pPr>
            <a:endParaRPr lang="en-US" sz="4400" i="0" dirty="0">
              <a:latin typeface="+mn-lt"/>
            </a:endParaRPr>
          </a:p>
          <a:p>
            <a:pPr marL="0" indent="0" algn="ctr">
              <a:buNone/>
            </a:pPr>
            <a:r>
              <a:rPr lang="en-US" sz="4400" i="0" dirty="0" smtClean="0">
                <a:latin typeface="+mn-lt"/>
              </a:rPr>
              <a:t>What questions would you like answered?</a:t>
            </a:r>
            <a:endParaRPr lang="en-US" sz="4400" i="0" dirty="0">
              <a:latin typeface="+mn-lt"/>
            </a:endParaRPr>
          </a:p>
        </p:txBody>
      </p:sp>
      <p:sp>
        <p:nvSpPr>
          <p:cNvPr id="5" name="Footer Placeholder 4"/>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1406556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757" y="415835"/>
            <a:ext cx="11063235" cy="914401"/>
          </a:xfrm>
        </p:spPr>
        <p:txBody>
          <a:bodyPr>
            <a:noAutofit/>
          </a:bodyPr>
          <a:lstStyle/>
          <a:p>
            <a:pPr algn="ctr"/>
            <a:r>
              <a:rPr lang="en-US" b="1" i="0" dirty="0" smtClean="0"/>
              <a:t>Standard IV.D – Multi-College Districts or Systems </a:t>
            </a:r>
            <a:endParaRPr lang="en-US" b="1" i="0" dirty="0"/>
          </a:p>
        </p:txBody>
      </p:sp>
      <p:graphicFrame>
        <p:nvGraphicFramePr>
          <p:cNvPr id="4" name="Table 3"/>
          <p:cNvGraphicFramePr>
            <a:graphicFrameLocks noGrp="1"/>
          </p:cNvGraphicFramePr>
          <p:nvPr>
            <p:extLst>
              <p:ext uri="{D42A27DB-BD31-4B8C-83A1-F6EECF244321}">
                <p14:modId xmlns:p14="http://schemas.microsoft.com/office/powerpoint/2010/main" val="314122124"/>
              </p:ext>
            </p:extLst>
          </p:nvPr>
        </p:nvGraphicFramePr>
        <p:xfrm>
          <a:off x="228600" y="1825625"/>
          <a:ext cx="11639550" cy="4454347"/>
        </p:xfrm>
        <a:graphic>
          <a:graphicData uri="http://schemas.openxmlformats.org/drawingml/2006/table">
            <a:tbl>
              <a:tblPr firstRow="1" bandRow="1">
                <a:tableStyleId>{5C22544A-7EE6-4342-B048-85BDC9FD1C3A}</a:tableStyleId>
              </a:tblPr>
              <a:tblGrid>
                <a:gridCol w="1333500"/>
                <a:gridCol w="10306050"/>
              </a:tblGrid>
              <a:tr h="430987">
                <a:tc>
                  <a:txBody>
                    <a:bodyPr/>
                    <a:lstStyle/>
                    <a:p>
                      <a:pPr algn="ctr"/>
                      <a:r>
                        <a:rPr lang="en-US" sz="2000" dirty="0" smtClean="0"/>
                        <a:t>Standard</a:t>
                      </a:r>
                      <a:endParaRPr lang="en-US" sz="2000" dirty="0"/>
                    </a:p>
                  </a:txBody>
                  <a:tcPr/>
                </a:tc>
                <a:tc>
                  <a:txBody>
                    <a:bodyPr/>
                    <a:lstStyle/>
                    <a:p>
                      <a:r>
                        <a:rPr lang="en-US" sz="2000" dirty="0" smtClean="0"/>
                        <a:t>Description</a:t>
                      </a:r>
                      <a:endParaRPr lang="en-US" sz="2000" dirty="0"/>
                    </a:p>
                  </a:txBody>
                  <a:tcPr/>
                </a:tc>
              </a:tr>
              <a:tr h="430987">
                <a:tc>
                  <a:txBody>
                    <a:bodyPr/>
                    <a:lstStyle/>
                    <a:p>
                      <a:pPr algn="ctr"/>
                      <a:r>
                        <a:rPr lang="en-US" sz="2000" dirty="0" smtClean="0"/>
                        <a:t>IV.D.1</a:t>
                      </a:r>
                      <a:endParaRPr lang="en-US" sz="2000" dirty="0"/>
                    </a:p>
                  </a:txBody>
                  <a:tcPr/>
                </a:tc>
                <a:tc>
                  <a:txBody>
                    <a:bodyPr/>
                    <a:lstStyle/>
                    <a:p>
                      <a:r>
                        <a:rPr lang="en-US" sz="2000" dirty="0" smtClean="0"/>
                        <a:t>CEO provides leadership in setting</a:t>
                      </a:r>
                      <a:r>
                        <a:rPr lang="en-US" sz="2000" baseline="0" dirty="0" smtClean="0"/>
                        <a:t> and communicating expectations of educational excellence and integrity and assures support for the effective operation of the colleges. CEO establishes clearly defined roles, authority, and responsibility between the colleges and the district/system.</a:t>
                      </a:r>
                      <a:endParaRPr lang="en-US" sz="2000" dirty="0"/>
                    </a:p>
                  </a:txBody>
                  <a:tcPr/>
                </a:tc>
              </a:tr>
              <a:tr h="430987">
                <a:tc>
                  <a:txBody>
                    <a:bodyPr/>
                    <a:lstStyle/>
                    <a:p>
                      <a:pPr algn="ctr"/>
                      <a:r>
                        <a:rPr lang="en-US" sz="2000" dirty="0" smtClean="0"/>
                        <a:t>IV.D.2</a:t>
                      </a:r>
                      <a:endParaRPr lang="en-US" sz="2000" dirty="0"/>
                    </a:p>
                  </a:txBody>
                  <a:tcPr/>
                </a:tc>
                <a:tc>
                  <a:txBody>
                    <a:bodyPr/>
                    <a:lstStyle/>
                    <a:p>
                      <a:r>
                        <a:rPr lang="en-US" sz="2000" dirty="0" smtClean="0"/>
                        <a:t>CEO clearly delineates, documents, and communicates the operational responsibilities and functions of the district/system from</a:t>
                      </a:r>
                      <a:r>
                        <a:rPr lang="en-US" sz="2000" baseline="0" dirty="0" smtClean="0"/>
                        <a:t> those of the colleges. CEO ensures the colleges receive effective and adequate district/system provided services to support the colleges in achieving their mission.</a:t>
                      </a:r>
                      <a:endParaRPr lang="en-US" sz="2000" dirty="0"/>
                    </a:p>
                  </a:txBody>
                  <a:tcPr/>
                </a:tc>
              </a:tr>
              <a:tr h="922686">
                <a:tc>
                  <a:txBody>
                    <a:bodyPr/>
                    <a:lstStyle/>
                    <a:p>
                      <a:pPr algn="ctr"/>
                      <a:r>
                        <a:rPr lang="en-US" sz="2000" dirty="0" smtClean="0"/>
                        <a:t>IV.D.3</a:t>
                      </a:r>
                      <a:endParaRPr lang="en-US" sz="2000" dirty="0"/>
                    </a:p>
                  </a:txBody>
                  <a:tcPr/>
                </a:tc>
                <a:tc>
                  <a:txBody>
                    <a:bodyPr/>
                    <a:lstStyle/>
                    <a:p>
                      <a:r>
                        <a:rPr lang="en-US" sz="2000" dirty="0" smtClean="0"/>
                        <a:t>District/system has a policy for allocation and reallocation of resources that are adequate to support the effective operations and sustainability of the colleges and the CEO ensures effective control of expenditures.</a:t>
                      </a:r>
                      <a:endParaRPr lang="en-US" sz="2000" dirty="0"/>
                    </a:p>
                  </a:txBody>
                  <a:tcPr/>
                </a:tc>
              </a:tr>
              <a:tr h="401992">
                <a:tc>
                  <a:txBody>
                    <a:bodyPr/>
                    <a:lstStyle/>
                    <a:p>
                      <a:pPr algn="ctr"/>
                      <a:r>
                        <a:rPr lang="en-US" sz="2000" dirty="0" smtClean="0"/>
                        <a:t>IV.D.4</a:t>
                      </a:r>
                      <a:endParaRPr lang="en-US" sz="2000" dirty="0"/>
                    </a:p>
                  </a:txBody>
                  <a:tcPr/>
                </a:tc>
                <a:tc>
                  <a:txBody>
                    <a:bodyPr/>
                    <a:lstStyle/>
                    <a:p>
                      <a:r>
                        <a:rPr lang="en-US" sz="2000" dirty="0" smtClean="0"/>
                        <a:t>CEO delegates full responsibility to the CEOs of the colleges to implement and administer delegated district/system policies without interference, and holds them accountable.</a:t>
                      </a:r>
                      <a:endParaRPr lang="en-US" sz="2000" dirty="0"/>
                    </a:p>
                  </a:txBody>
                  <a:tcPr/>
                </a:tc>
              </a:tr>
            </a:tbl>
          </a:graphicData>
        </a:graphic>
      </p:graphicFrame>
      <p:sp>
        <p:nvSpPr>
          <p:cNvPr id="5" name="Footer Placeholder 4"/>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2495785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754" y="303900"/>
            <a:ext cx="11173767" cy="1218885"/>
          </a:xfrm>
        </p:spPr>
        <p:txBody>
          <a:bodyPr>
            <a:noAutofit/>
          </a:bodyPr>
          <a:lstStyle/>
          <a:p>
            <a:pPr algn="ctr"/>
            <a:r>
              <a:rPr lang="en-US" b="1" i="0" dirty="0" smtClean="0"/>
              <a:t>Standard IV.D – Multi-College Districts or Systems</a:t>
            </a:r>
            <a:endParaRPr lang="en-US" b="1" i="0" dirty="0"/>
          </a:p>
        </p:txBody>
      </p:sp>
      <p:graphicFrame>
        <p:nvGraphicFramePr>
          <p:cNvPr id="4" name="Table 3"/>
          <p:cNvGraphicFramePr>
            <a:graphicFrameLocks noGrp="1"/>
          </p:cNvGraphicFramePr>
          <p:nvPr>
            <p:extLst>
              <p:ext uri="{D42A27DB-BD31-4B8C-83A1-F6EECF244321}">
                <p14:modId xmlns:p14="http://schemas.microsoft.com/office/powerpoint/2010/main" val="1696617200"/>
              </p:ext>
            </p:extLst>
          </p:nvPr>
        </p:nvGraphicFramePr>
        <p:xfrm>
          <a:off x="209550" y="1992810"/>
          <a:ext cx="11536971" cy="4058107"/>
        </p:xfrm>
        <a:graphic>
          <a:graphicData uri="http://schemas.openxmlformats.org/drawingml/2006/table">
            <a:tbl>
              <a:tblPr firstRow="1" bandRow="1">
                <a:tableStyleId>{5C22544A-7EE6-4342-B048-85BDC9FD1C3A}</a:tableStyleId>
              </a:tblPr>
              <a:tblGrid>
                <a:gridCol w="1371600"/>
                <a:gridCol w="10165371"/>
              </a:tblGrid>
              <a:tr h="430987">
                <a:tc>
                  <a:txBody>
                    <a:bodyPr/>
                    <a:lstStyle/>
                    <a:p>
                      <a:pPr algn="ctr"/>
                      <a:r>
                        <a:rPr lang="en-US" sz="2200" dirty="0" smtClean="0"/>
                        <a:t>Standard</a:t>
                      </a:r>
                      <a:endParaRPr lang="en-US" sz="2200" dirty="0"/>
                    </a:p>
                  </a:txBody>
                  <a:tcPr/>
                </a:tc>
                <a:tc>
                  <a:txBody>
                    <a:bodyPr/>
                    <a:lstStyle/>
                    <a:p>
                      <a:r>
                        <a:rPr lang="en-US" sz="2200" dirty="0" smtClean="0"/>
                        <a:t>Description</a:t>
                      </a:r>
                      <a:endParaRPr lang="en-US" sz="2200" dirty="0"/>
                    </a:p>
                  </a:txBody>
                  <a:tcPr/>
                </a:tc>
              </a:tr>
              <a:tr h="430987">
                <a:tc>
                  <a:txBody>
                    <a:bodyPr/>
                    <a:lstStyle/>
                    <a:p>
                      <a:pPr algn="ctr"/>
                      <a:r>
                        <a:rPr lang="en-US" sz="2200" dirty="0" smtClean="0"/>
                        <a:t>IV.D.5</a:t>
                      </a:r>
                      <a:endParaRPr lang="en-US" sz="2200" dirty="0"/>
                    </a:p>
                  </a:txBody>
                  <a:tcPr/>
                </a:tc>
                <a:tc>
                  <a:txBody>
                    <a:bodyPr/>
                    <a:lstStyle/>
                    <a:p>
                      <a:r>
                        <a:rPr lang="en-US" sz="2200" dirty="0" smtClean="0"/>
                        <a:t>District/system planning and evaluation are integrated with college planning and evaluation to improve student learning and achievement and institutional effectiveness.</a:t>
                      </a:r>
                      <a:endParaRPr lang="en-US" sz="2200" dirty="0"/>
                    </a:p>
                  </a:txBody>
                  <a:tcPr/>
                </a:tc>
              </a:tr>
              <a:tr h="430987">
                <a:tc>
                  <a:txBody>
                    <a:bodyPr/>
                    <a:lstStyle/>
                    <a:p>
                      <a:pPr algn="ctr"/>
                      <a:r>
                        <a:rPr lang="en-US" sz="2200" dirty="0" smtClean="0"/>
                        <a:t>IV.D.6</a:t>
                      </a:r>
                      <a:endParaRPr lang="en-US" sz="2200" dirty="0"/>
                    </a:p>
                  </a:txBody>
                  <a:tcPr/>
                </a:tc>
                <a:tc>
                  <a:txBody>
                    <a:bodyPr/>
                    <a:lstStyle/>
                    <a:p>
                      <a:r>
                        <a:rPr lang="en-US" sz="2200" dirty="0" smtClean="0"/>
                        <a:t>Communication between colleges and district/systems ensures effective operations of the colleges and should be timely, accurate,</a:t>
                      </a:r>
                      <a:r>
                        <a:rPr lang="en-US" sz="2200" baseline="0" dirty="0" smtClean="0"/>
                        <a:t> and complete in order for the colleges to make decisions effectively. </a:t>
                      </a:r>
                      <a:endParaRPr lang="en-US" sz="2200" dirty="0"/>
                    </a:p>
                  </a:txBody>
                  <a:tcPr/>
                </a:tc>
              </a:tr>
              <a:tr h="922686">
                <a:tc>
                  <a:txBody>
                    <a:bodyPr/>
                    <a:lstStyle/>
                    <a:p>
                      <a:pPr algn="ctr"/>
                      <a:r>
                        <a:rPr lang="en-US" sz="2200" dirty="0" smtClean="0"/>
                        <a:t>IV.D.7</a:t>
                      </a:r>
                      <a:endParaRPr lang="en-US" sz="2200" dirty="0"/>
                    </a:p>
                  </a:txBody>
                  <a:tcPr/>
                </a:tc>
                <a:tc>
                  <a:txBody>
                    <a:bodyPr/>
                    <a:lstStyle/>
                    <a:p>
                      <a:r>
                        <a:rPr lang="en-US" sz="2200" dirty="0" smtClean="0"/>
                        <a:t>District/system</a:t>
                      </a:r>
                      <a:r>
                        <a:rPr lang="en-US" sz="2200" baseline="0" dirty="0" smtClean="0"/>
                        <a:t> CEO regularly evaluates district/system and college role delineations, governance and decision-making processes to assure their integrity and effectiveness in assisting the colleges in meeting educational goals for student achievement and learning.  The district/system widely communicates the results of these evaluations and uses them as the basis for improvement.</a:t>
                      </a:r>
                      <a:endParaRPr lang="en-US" sz="2200" dirty="0"/>
                    </a:p>
                  </a:txBody>
                  <a:tcPr/>
                </a:tc>
              </a:tr>
            </a:tbl>
          </a:graphicData>
        </a:graphic>
      </p:graphicFrame>
      <p:sp>
        <p:nvSpPr>
          <p:cNvPr id="5" name="Footer Placeholder 4"/>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11365737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0" dirty="0" smtClean="0"/>
              <a:t>Strategies for Standard IV.D</a:t>
            </a:r>
            <a:endParaRPr lang="en-US" b="1" i="0" dirty="0"/>
          </a:p>
        </p:txBody>
      </p:sp>
      <p:sp>
        <p:nvSpPr>
          <p:cNvPr id="3" name="Content Placeholder 2"/>
          <p:cNvSpPr>
            <a:spLocks noGrp="1"/>
          </p:cNvSpPr>
          <p:nvPr>
            <p:ph idx="1"/>
          </p:nvPr>
        </p:nvSpPr>
        <p:spPr>
          <a:xfrm>
            <a:off x="285750" y="1825625"/>
            <a:ext cx="11639550" cy="4895852"/>
          </a:xfrm>
        </p:spPr>
        <p:txBody>
          <a:bodyPr>
            <a:normAutofit/>
          </a:bodyPr>
          <a:lstStyle/>
          <a:p>
            <a:r>
              <a:rPr lang="en-US" dirty="0" smtClean="0"/>
              <a:t>It may be best to start from scratch by reviewing all EVIDENCE that is available.</a:t>
            </a:r>
            <a:endParaRPr lang="en-US" b="0" i="0" dirty="0" smtClean="0">
              <a:latin typeface="+mn-lt"/>
            </a:endParaRPr>
          </a:p>
          <a:p>
            <a:r>
              <a:rPr lang="en-US" b="0" i="0" dirty="0" smtClean="0">
                <a:latin typeface="+mn-lt"/>
              </a:rPr>
              <a:t>Look at EVERYTHING (websites, reports, manuals, plans, </a:t>
            </a:r>
            <a:r>
              <a:rPr lang="en-US" b="0" i="0" dirty="0" err="1" smtClean="0">
                <a:latin typeface="+mn-lt"/>
              </a:rPr>
              <a:t>etc</a:t>
            </a:r>
            <a:r>
              <a:rPr lang="en-US" b="0" i="0" dirty="0" smtClean="0">
                <a:latin typeface="+mn-lt"/>
              </a:rPr>
              <a:t>), asking:  </a:t>
            </a:r>
          </a:p>
          <a:p>
            <a:pPr lvl="1"/>
            <a:r>
              <a:rPr lang="en-US" dirty="0">
                <a:latin typeface="+mn-lt"/>
              </a:rPr>
              <a:t>D</a:t>
            </a:r>
            <a:r>
              <a:rPr lang="en-US" b="0" i="0" dirty="0" smtClean="0">
                <a:latin typeface="+mn-lt"/>
              </a:rPr>
              <a:t>oes it make sense? </a:t>
            </a:r>
          </a:p>
          <a:p>
            <a:pPr lvl="1"/>
            <a:r>
              <a:rPr lang="en-US" b="0" i="0" dirty="0" smtClean="0">
                <a:latin typeface="+mn-lt"/>
              </a:rPr>
              <a:t>Is it true? </a:t>
            </a:r>
          </a:p>
          <a:p>
            <a:pPr lvl="1"/>
            <a:r>
              <a:rPr lang="en-US" b="0" i="0" dirty="0" smtClean="0">
                <a:latin typeface="+mn-lt"/>
              </a:rPr>
              <a:t>Can a lay person understand it?</a:t>
            </a:r>
          </a:p>
          <a:p>
            <a:pPr lvl="1"/>
            <a:r>
              <a:rPr lang="en-US" dirty="0" smtClean="0">
                <a:latin typeface="+mn-lt"/>
              </a:rPr>
              <a:t>Can WE understand it?</a:t>
            </a:r>
            <a:r>
              <a:rPr lang="en-US" b="0" i="0" dirty="0" smtClean="0">
                <a:latin typeface="+mn-lt"/>
              </a:rPr>
              <a:t> </a:t>
            </a:r>
          </a:p>
          <a:p>
            <a:r>
              <a:rPr lang="en-US" b="0" i="0" dirty="0" smtClean="0">
                <a:latin typeface="+mn-lt"/>
              </a:rPr>
              <a:t>Catalog ALL evidence </a:t>
            </a:r>
            <a:r>
              <a:rPr lang="en-US" b="0" i="0" dirty="0">
                <a:latin typeface="+mn-lt"/>
              </a:rPr>
              <a:t>from </a:t>
            </a:r>
            <a:r>
              <a:rPr lang="en-US" b="0" i="0" dirty="0" smtClean="0">
                <a:latin typeface="+mn-lt"/>
              </a:rPr>
              <a:t>district reports. </a:t>
            </a:r>
          </a:p>
          <a:p>
            <a:endParaRPr lang="en-US" b="0" i="0" dirty="0">
              <a:latin typeface="+mn-lt"/>
            </a:endParaRPr>
          </a:p>
          <a:p>
            <a:endParaRPr lang="en-US" b="0" i="0" dirty="0">
              <a:latin typeface="+mn-lt"/>
            </a:endParaRPr>
          </a:p>
        </p:txBody>
      </p:sp>
      <p:sp>
        <p:nvSpPr>
          <p:cNvPr id="5" name="Footer Placeholder 4"/>
          <p:cNvSpPr>
            <a:spLocks noGrp="1"/>
          </p:cNvSpPr>
          <p:nvPr>
            <p:ph type="ftr" sz="quarter" idx="11"/>
          </p:nvPr>
        </p:nvSpPr>
        <p:spPr/>
        <p:txBody>
          <a:bodyPr/>
          <a:lstStyle/>
          <a:p>
            <a:r>
              <a:rPr lang="en-US" dirty="0" smtClean="0"/>
              <a:t>2017 ASCCC Accreditation Institute - Napa, CA</a:t>
            </a:r>
            <a:endParaRPr lang="en-US" dirty="0"/>
          </a:p>
        </p:txBody>
      </p:sp>
    </p:spTree>
    <p:extLst>
      <p:ext uri="{BB962C8B-B14F-4D97-AF65-F5344CB8AC3E}">
        <p14:creationId xmlns:p14="http://schemas.microsoft.com/office/powerpoint/2010/main" val="14434275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Documentation of District Governance</a:t>
            </a:r>
            <a:endParaRPr lang="en-US" b="1" dirty="0"/>
          </a:p>
        </p:txBody>
      </p:sp>
      <p:sp>
        <p:nvSpPr>
          <p:cNvPr id="3" name="Content Placeholder 2"/>
          <p:cNvSpPr>
            <a:spLocks noGrp="1"/>
          </p:cNvSpPr>
          <p:nvPr>
            <p:ph idx="1"/>
          </p:nvPr>
        </p:nvSpPr>
        <p:spPr/>
        <p:txBody>
          <a:bodyPr>
            <a:normAutofit lnSpcReduction="10000"/>
          </a:bodyPr>
          <a:lstStyle/>
          <a:p>
            <a:pPr marL="403225" indent="-342900"/>
            <a:r>
              <a:rPr lang="en-US" sz="3200" b="0" i="0" dirty="0" smtClean="0">
                <a:latin typeface="+mn-lt"/>
              </a:rPr>
              <a:t>Does your district have a governance manual? When was the last time it was reviewed/updated?</a:t>
            </a:r>
          </a:p>
          <a:p>
            <a:pPr marL="403225" indent="-342900"/>
            <a:r>
              <a:rPr lang="en-US" sz="3200" b="0" i="0" dirty="0" smtClean="0">
                <a:latin typeface="+mn-lt"/>
              </a:rPr>
              <a:t>When was the last time your functional map was reviewed? Who is responsible for keeping the functional map up to date?</a:t>
            </a:r>
          </a:p>
          <a:p>
            <a:pPr marL="403225" indent="-342900"/>
            <a:r>
              <a:rPr lang="en-US" sz="3200" dirty="0" smtClean="0"/>
              <a:t>How are district committees integrated with college committees?</a:t>
            </a:r>
            <a:endParaRPr lang="en-US" sz="3200" b="0" i="0" dirty="0" smtClean="0">
              <a:latin typeface="+mn-lt"/>
            </a:endParaRPr>
          </a:p>
          <a:p>
            <a:pPr marL="403225" indent="-342900"/>
            <a:r>
              <a:rPr lang="en-US" sz="3200" b="0" i="0" dirty="0" smtClean="0">
                <a:latin typeface="+mn-lt"/>
              </a:rPr>
              <a:t>How do the planning processes at the colleges feed into the district planning process?</a:t>
            </a:r>
          </a:p>
          <a:p>
            <a:endParaRPr lang="en-US" dirty="0"/>
          </a:p>
        </p:txBody>
      </p:sp>
      <p:sp>
        <p:nvSpPr>
          <p:cNvPr id="5" name="Footer Placeholder 4"/>
          <p:cNvSpPr>
            <a:spLocks noGrp="1"/>
          </p:cNvSpPr>
          <p:nvPr>
            <p:ph type="ftr" sz="quarter" idx="11"/>
          </p:nvPr>
        </p:nvSpPr>
        <p:spPr/>
        <p:txBody>
          <a:bodyPr/>
          <a:lstStyle/>
          <a:p>
            <a:r>
              <a:rPr lang="en-US" dirty="0" smtClean="0"/>
              <a:t>2017 ASCCC Accreditation Institute - Napa, CA</a:t>
            </a:r>
            <a:endParaRPr lang="en-US" dirty="0"/>
          </a:p>
        </p:txBody>
      </p:sp>
    </p:spTree>
    <p:extLst>
      <p:ext uri="{BB962C8B-B14F-4D97-AF65-F5344CB8AC3E}">
        <p14:creationId xmlns:p14="http://schemas.microsoft.com/office/powerpoint/2010/main" val="580809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50878" y="1825625"/>
            <a:ext cx="10302922" cy="4351338"/>
          </a:xfrm>
        </p:spPr>
        <p:txBody>
          <a:bodyPr/>
          <a:lstStyle/>
          <a:p>
            <a:endParaRPr lang="en-US"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105" y="764275"/>
            <a:ext cx="9450316" cy="545341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Footer Placeholder 4"/>
          <p:cNvSpPr>
            <a:spLocks noGrp="1"/>
          </p:cNvSpPr>
          <p:nvPr>
            <p:ph type="ftr" sz="quarter" idx="11"/>
          </p:nvPr>
        </p:nvSpPr>
        <p:spPr/>
        <p:txBody>
          <a:bodyPr/>
          <a:lstStyle/>
          <a:p>
            <a:r>
              <a:rPr lang="en-US" dirty="0" smtClean="0"/>
              <a:t>2017 ASCCC Accreditation Institute - Napa, CA</a:t>
            </a:r>
            <a:endParaRPr lang="en-US" dirty="0"/>
          </a:p>
        </p:txBody>
      </p:sp>
    </p:spTree>
    <p:extLst>
      <p:ext uri="{BB962C8B-B14F-4D97-AF65-F5344CB8AC3E}">
        <p14:creationId xmlns:p14="http://schemas.microsoft.com/office/powerpoint/2010/main" val="769308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0" y="260350"/>
            <a:ext cx="8128000" cy="6096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6249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007" r="20896"/>
          <a:stretch/>
        </p:blipFill>
        <p:spPr bwMode="auto">
          <a:xfrm>
            <a:off x="3739486" y="381000"/>
            <a:ext cx="4722125" cy="6096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9272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latin typeface="+mn-lt"/>
              </a:rPr>
              <a:t>Resources</a:t>
            </a:r>
            <a:endParaRPr lang="en-US" i="0" dirty="0">
              <a:latin typeface="+mn-lt"/>
            </a:endParaRPr>
          </a:p>
        </p:txBody>
      </p:sp>
      <p:sp>
        <p:nvSpPr>
          <p:cNvPr id="3" name="Content Placeholder 2"/>
          <p:cNvSpPr>
            <a:spLocks noGrp="1"/>
          </p:cNvSpPr>
          <p:nvPr>
            <p:ph idx="1"/>
          </p:nvPr>
        </p:nvSpPr>
        <p:spPr/>
        <p:txBody>
          <a:bodyPr>
            <a:normAutofit fontScale="92500"/>
          </a:bodyPr>
          <a:lstStyle/>
          <a:p>
            <a:r>
              <a:rPr lang="en-US" b="0" i="0" dirty="0" smtClean="0">
                <a:latin typeface="+mn-lt"/>
              </a:rPr>
              <a:t>ACCJC Eligibility Requirements, Standards</a:t>
            </a:r>
            <a:r>
              <a:rPr lang="en-US" b="0" i="0" dirty="0">
                <a:latin typeface="+mn-lt"/>
              </a:rPr>
              <a:t>, Guides </a:t>
            </a:r>
            <a:r>
              <a:rPr lang="en-US" b="0" i="0" dirty="0">
                <a:latin typeface="+mn-lt"/>
                <a:hlinkClick r:id="rId2"/>
              </a:rPr>
              <a:t>http://</a:t>
            </a:r>
            <a:r>
              <a:rPr lang="en-US" b="0" i="0" dirty="0" smtClean="0">
                <a:latin typeface="+mn-lt"/>
                <a:hlinkClick r:id="rId2"/>
              </a:rPr>
              <a:t>www.accjc.org</a:t>
            </a:r>
            <a:endParaRPr lang="en-US" b="0" i="0" dirty="0" smtClean="0">
              <a:latin typeface="+mn-lt"/>
            </a:endParaRPr>
          </a:p>
          <a:p>
            <a:pPr marL="0" indent="0">
              <a:buNone/>
            </a:pPr>
            <a:endParaRPr lang="en-US" b="0" i="0" dirty="0">
              <a:latin typeface="+mn-lt"/>
            </a:endParaRPr>
          </a:p>
          <a:p>
            <a:r>
              <a:rPr lang="en-US" b="0" i="0" dirty="0" smtClean="0">
                <a:latin typeface="+mn-lt"/>
              </a:rPr>
              <a:t>Examples </a:t>
            </a:r>
            <a:r>
              <a:rPr lang="en-US" b="0" i="0" dirty="0">
                <a:latin typeface="+mn-lt"/>
              </a:rPr>
              <a:t>of Integrated Planning and Governance Handbooks</a:t>
            </a:r>
          </a:p>
          <a:p>
            <a:pPr lvl="1"/>
            <a:r>
              <a:rPr lang="en-US" dirty="0">
                <a:latin typeface="+mn-lt"/>
              </a:rPr>
              <a:t>Los Angeles City College </a:t>
            </a:r>
            <a:r>
              <a:rPr lang="en-US" dirty="0">
                <a:latin typeface="+mn-lt"/>
                <a:hlinkClick r:id="rId3"/>
              </a:rPr>
              <a:t>http://bit.ly/1Qeu0Fb</a:t>
            </a:r>
            <a:endParaRPr lang="en-US" dirty="0">
              <a:latin typeface="+mn-lt"/>
            </a:endParaRPr>
          </a:p>
          <a:p>
            <a:pPr lvl="1"/>
            <a:r>
              <a:rPr lang="en-US" dirty="0">
                <a:latin typeface="+mn-lt"/>
              </a:rPr>
              <a:t>Cuesta College </a:t>
            </a:r>
            <a:r>
              <a:rPr lang="en-US" dirty="0">
                <a:latin typeface="+mn-lt"/>
                <a:hlinkClick r:id="rId4"/>
              </a:rPr>
              <a:t>http://</a:t>
            </a:r>
            <a:r>
              <a:rPr lang="en-US" dirty="0" smtClean="0">
                <a:latin typeface="+mn-lt"/>
                <a:hlinkClick r:id="rId4"/>
              </a:rPr>
              <a:t>bit.ly/1Qeu8om</a:t>
            </a:r>
            <a:endParaRPr lang="en-US" dirty="0" smtClean="0">
              <a:latin typeface="+mn-lt"/>
            </a:endParaRPr>
          </a:p>
          <a:p>
            <a:pPr lvl="1"/>
            <a:r>
              <a:rPr lang="en-US" dirty="0">
                <a:latin typeface="+mn-lt"/>
              </a:rPr>
              <a:t>Rancho Santiago CCD </a:t>
            </a:r>
            <a:r>
              <a:rPr lang="en-US" dirty="0">
                <a:latin typeface="+mn-lt"/>
                <a:hlinkClick r:id="rId5"/>
              </a:rPr>
              <a:t>http://</a:t>
            </a:r>
            <a:r>
              <a:rPr lang="en-US" dirty="0" smtClean="0">
                <a:latin typeface="+mn-lt"/>
                <a:hlinkClick r:id="rId5"/>
              </a:rPr>
              <a:t>bit.ly/1XqvkVa</a:t>
            </a:r>
            <a:endParaRPr lang="en-US" dirty="0" smtClean="0">
              <a:latin typeface="+mn-lt"/>
            </a:endParaRPr>
          </a:p>
          <a:p>
            <a:pPr lvl="1"/>
            <a:r>
              <a:rPr lang="en-US" dirty="0">
                <a:latin typeface="+mn-lt"/>
              </a:rPr>
              <a:t>Santiago Canyon College </a:t>
            </a:r>
            <a:r>
              <a:rPr lang="en-US" dirty="0">
                <a:latin typeface="+mn-lt"/>
                <a:hlinkClick r:id="rId6"/>
              </a:rPr>
              <a:t>http://</a:t>
            </a:r>
            <a:r>
              <a:rPr lang="en-US" dirty="0" smtClean="0">
                <a:latin typeface="+mn-lt"/>
                <a:hlinkClick r:id="rId6"/>
              </a:rPr>
              <a:t>bit.ly/1Wk4mgO</a:t>
            </a:r>
            <a:endParaRPr lang="en-US" dirty="0" smtClean="0">
              <a:latin typeface="+mn-lt"/>
            </a:endParaRPr>
          </a:p>
          <a:p>
            <a:pPr lvl="1"/>
            <a:r>
              <a:rPr lang="en-US" dirty="0">
                <a:latin typeface="+mn-lt"/>
              </a:rPr>
              <a:t>Santa Ana College </a:t>
            </a:r>
            <a:r>
              <a:rPr lang="en-US" dirty="0">
                <a:latin typeface="+mn-lt"/>
                <a:hlinkClick r:id="rId7"/>
              </a:rPr>
              <a:t>http://</a:t>
            </a:r>
            <a:r>
              <a:rPr lang="en-US" dirty="0" smtClean="0">
                <a:latin typeface="+mn-lt"/>
                <a:hlinkClick r:id="rId7"/>
              </a:rPr>
              <a:t>bit.ly/1PKagUi</a:t>
            </a:r>
            <a:endParaRPr lang="en-US" dirty="0" smtClean="0">
              <a:latin typeface="+mn-lt"/>
            </a:endParaRPr>
          </a:p>
          <a:p>
            <a:endParaRPr lang="en-US" b="0" i="0" dirty="0" smtClean="0">
              <a:latin typeface="+mn-lt"/>
            </a:endParaRPr>
          </a:p>
          <a:p>
            <a:r>
              <a:rPr lang="en-US" b="0" i="0" dirty="0" smtClean="0">
                <a:latin typeface="+mn-lt"/>
              </a:rPr>
              <a:t>LACC Committee Annual Assessment Template </a:t>
            </a:r>
            <a:r>
              <a:rPr lang="en-US" b="0" i="0" dirty="0">
                <a:latin typeface="+mn-lt"/>
                <a:hlinkClick r:id="rId8"/>
              </a:rPr>
              <a:t>http://bit.ly/</a:t>
            </a:r>
            <a:r>
              <a:rPr lang="en-US" b="0" i="0" dirty="0" smtClean="0">
                <a:latin typeface="+mn-lt"/>
                <a:hlinkClick r:id="rId8"/>
              </a:rPr>
              <a:t>1TlIkvX</a:t>
            </a:r>
            <a:endParaRPr lang="en-US" b="0" i="0" dirty="0">
              <a:latin typeface="+mn-lt"/>
            </a:endParaRPr>
          </a:p>
          <a:p>
            <a:endParaRPr lang="en-US" b="0" i="0" dirty="0" smtClean="0">
              <a:latin typeface="+mn-lt"/>
            </a:endParaRPr>
          </a:p>
          <a:p>
            <a:endParaRPr lang="en-US" b="0" i="0" dirty="0" smtClean="0">
              <a:latin typeface="+mn-lt"/>
            </a:endParaRPr>
          </a:p>
          <a:p>
            <a:pPr marL="457200" lvl="1" indent="0">
              <a:buNone/>
            </a:pPr>
            <a:endParaRPr lang="en-US" dirty="0" smtClean="0">
              <a:latin typeface="+mn-lt"/>
            </a:endParaRPr>
          </a:p>
          <a:p>
            <a:pPr marL="457200" lvl="1" indent="0">
              <a:buNone/>
            </a:pPr>
            <a:endParaRPr lang="en-US" dirty="0" smtClean="0">
              <a:latin typeface="+mn-lt"/>
            </a:endParaRPr>
          </a:p>
        </p:txBody>
      </p:sp>
      <p:sp>
        <p:nvSpPr>
          <p:cNvPr id="5" name="Footer Placeholder 4"/>
          <p:cNvSpPr>
            <a:spLocks noGrp="1"/>
          </p:cNvSpPr>
          <p:nvPr>
            <p:ph type="ftr" sz="quarter" idx="11"/>
          </p:nvPr>
        </p:nvSpPr>
        <p:spPr/>
        <p:txBody>
          <a:bodyPr/>
          <a:lstStyle/>
          <a:p>
            <a:r>
              <a:rPr lang="en-US" dirty="0" smtClean="0"/>
              <a:t>2017 ASCCC Accreditation Institute - Napa, CA</a:t>
            </a:r>
            <a:endParaRPr lang="en-US" dirty="0"/>
          </a:p>
        </p:txBody>
      </p:sp>
    </p:spTree>
    <p:extLst>
      <p:ext uri="{BB962C8B-B14F-4D97-AF65-F5344CB8AC3E}">
        <p14:creationId xmlns:p14="http://schemas.microsoft.com/office/powerpoint/2010/main" val="2416414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dirty="0" smtClean="0"/>
              <a:t>“</a:t>
            </a:r>
            <a:endParaRPr lang="en-US" dirty="0"/>
          </a:p>
        </p:txBody>
      </p:sp>
      <p:sp>
        <p:nvSpPr>
          <p:cNvPr id="3" name="Title 2"/>
          <p:cNvSpPr>
            <a:spLocks noGrp="1"/>
          </p:cNvSpPr>
          <p:nvPr>
            <p:ph type="title"/>
          </p:nvPr>
        </p:nvSpPr>
        <p:spPr>
          <a:xfrm>
            <a:off x="838200" y="1083733"/>
            <a:ext cx="10515600" cy="735544"/>
          </a:xfrm>
        </p:spPr>
        <p:txBody>
          <a:bodyPr>
            <a:noAutofit/>
          </a:bodyPr>
          <a:lstStyle/>
          <a:p>
            <a:pPr algn="ctr"/>
            <a:r>
              <a:rPr lang="en-US" sz="4000" i="0" cap="all" dirty="0">
                <a:latin typeface="+mn-lt"/>
              </a:rPr>
              <a:t>Questions?</a:t>
            </a:r>
            <a:br>
              <a:rPr lang="en-US" sz="4000" i="0" cap="all" dirty="0">
                <a:latin typeface="+mn-lt"/>
              </a:rPr>
            </a:br>
            <a:endParaRPr lang="en-US" sz="4000" dirty="0">
              <a:latin typeface="+mn-lt"/>
            </a:endParaRPr>
          </a:p>
        </p:txBody>
      </p:sp>
      <p:sp>
        <p:nvSpPr>
          <p:cNvPr id="4" name="Content Placeholder 3"/>
          <p:cNvSpPr>
            <a:spLocks noGrp="1"/>
          </p:cNvSpPr>
          <p:nvPr>
            <p:ph idx="1"/>
          </p:nvPr>
        </p:nvSpPr>
        <p:spPr/>
        <p:txBody>
          <a:bodyPr>
            <a:normAutofit lnSpcReduction="10000"/>
          </a:bodyPr>
          <a:lstStyle/>
          <a:p>
            <a:pPr marL="0" indent="0">
              <a:buNone/>
            </a:pPr>
            <a:r>
              <a:rPr lang="en-US" sz="3200" i="0" dirty="0" smtClean="0">
                <a:latin typeface="+mn-lt"/>
              </a:rPr>
              <a:t>Our Contact Information:</a:t>
            </a:r>
          </a:p>
          <a:p>
            <a:pPr marL="0" indent="0">
              <a:buNone/>
            </a:pPr>
            <a:endParaRPr lang="en-US" sz="3200" i="0" dirty="0" smtClean="0">
              <a:latin typeface="+mn-lt"/>
            </a:endParaRPr>
          </a:p>
          <a:p>
            <a:pPr marL="0" indent="0">
              <a:buNone/>
            </a:pPr>
            <a:r>
              <a:rPr lang="en-US" sz="2400" b="0" i="0" dirty="0" smtClean="0">
                <a:latin typeface="+mn-lt"/>
              </a:rPr>
              <a:t>Irene </a:t>
            </a:r>
            <a:r>
              <a:rPr lang="en-US" sz="2400" b="0" i="0" dirty="0" err="1" smtClean="0">
                <a:latin typeface="+mn-lt"/>
              </a:rPr>
              <a:t>Malmgren</a:t>
            </a:r>
            <a:r>
              <a:rPr lang="en-US" sz="2400" b="0" i="0" dirty="0" smtClean="0">
                <a:latin typeface="+mn-lt"/>
              </a:rPr>
              <a:t> </a:t>
            </a:r>
            <a:r>
              <a:rPr lang="mr-IN" sz="2400" b="0" i="0" dirty="0" smtClean="0">
                <a:latin typeface="+mn-lt"/>
              </a:rPr>
              <a:t>–</a:t>
            </a:r>
            <a:r>
              <a:rPr lang="en-US" sz="2400" b="0" i="0" dirty="0" smtClean="0">
                <a:latin typeface="+mn-lt"/>
              </a:rPr>
              <a:t> </a:t>
            </a:r>
            <a:r>
              <a:rPr lang="en-US" sz="2400" b="0" i="0" dirty="0" smtClean="0">
                <a:latin typeface="+mn-lt"/>
                <a:hlinkClick r:id="rId2"/>
              </a:rPr>
              <a:t>imalmgren@mtsac.edu</a:t>
            </a:r>
            <a:endParaRPr lang="en-US" sz="2400" b="0" i="0" dirty="0" smtClean="0">
              <a:latin typeface="+mn-lt"/>
            </a:endParaRPr>
          </a:p>
          <a:p>
            <a:pPr marL="0" indent="0">
              <a:buNone/>
            </a:pPr>
            <a:r>
              <a:rPr lang="en-US" sz="2400" dirty="0" smtClean="0"/>
              <a:t>Kathleen Rose </a:t>
            </a:r>
            <a:r>
              <a:rPr lang="mr-IN" sz="2400" dirty="0" smtClean="0"/>
              <a:t>–</a:t>
            </a:r>
            <a:r>
              <a:rPr lang="en-US" sz="2400" dirty="0" smtClean="0"/>
              <a:t> </a:t>
            </a:r>
            <a:r>
              <a:rPr lang="en-US" sz="2400" dirty="0" smtClean="0">
                <a:hlinkClick r:id="rId3"/>
              </a:rPr>
              <a:t>krose@gavilan.edu</a:t>
            </a:r>
            <a:endParaRPr lang="en-US" sz="2400" dirty="0" smtClean="0"/>
          </a:p>
          <a:p>
            <a:pPr marL="0" indent="0">
              <a:buNone/>
            </a:pPr>
            <a:r>
              <a:rPr lang="en-US" sz="2400" b="0" i="0" dirty="0" smtClean="0">
                <a:latin typeface="+mn-lt"/>
              </a:rPr>
              <a:t>Craig Rutan </a:t>
            </a:r>
            <a:r>
              <a:rPr lang="mr-IN" sz="2400" b="0" i="0" dirty="0" smtClean="0">
                <a:latin typeface="+mn-lt"/>
              </a:rPr>
              <a:t>–</a:t>
            </a:r>
            <a:r>
              <a:rPr lang="en-US" sz="2400" b="0" i="0" dirty="0" smtClean="0">
                <a:latin typeface="+mn-lt"/>
              </a:rPr>
              <a:t> </a:t>
            </a:r>
            <a:r>
              <a:rPr lang="en-US" sz="2400" b="0" i="0" dirty="0" smtClean="0">
                <a:latin typeface="+mn-lt"/>
                <a:hlinkClick r:id="rId4"/>
              </a:rPr>
              <a:t>rutan_craig@sccollege.edu</a:t>
            </a:r>
            <a:endParaRPr lang="en-US" sz="2400" b="0" i="0" dirty="0" smtClean="0">
              <a:latin typeface="+mn-lt"/>
            </a:endParaRPr>
          </a:p>
          <a:p>
            <a:pPr marL="0" indent="0">
              <a:buNone/>
            </a:pPr>
            <a:r>
              <a:rPr lang="en-US" sz="2400" dirty="0" smtClean="0"/>
              <a:t>Dan </a:t>
            </a:r>
            <a:r>
              <a:rPr lang="en-US" sz="2400" dirty="0" err="1" smtClean="0"/>
              <a:t>Wanner</a:t>
            </a:r>
            <a:r>
              <a:rPr lang="en-US" sz="2400" dirty="0" smtClean="0"/>
              <a:t> </a:t>
            </a:r>
            <a:r>
              <a:rPr lang="mr-IN" sz="2400" dirty="0" smtClean="0"/>
              <a:t>–</a:t>
            </a:r>
            <a:r>
              <a:rPr lang="en-US" sz="2400" dirty="0" smtClean="0"/>
              <a:t> </a:t>
            </a:r>
            <a:r>
              <a:rPr lang="en-US" sz="2400" dirty="0" smtClean="0">
                <a:hlinkClick r:id="rId5"/>
              </a:rPr>
              <a:t>wannerda@lacitycollege.edu</a:t>
            </a:r>
            <a:endParaRPr lang="en-US" sz="2400" dirty="0" smtClean="0"/>
          </a:p>
          <a:p>
            <a:pPr marL="0" indent="0">
              <a:buNone/>
            </a:pPr>
            <a:endParaRPr lang="en-US" sz="2400" b="0" i="0" dirty="0" smtClean="0">
              <a:latin typeface="+mn-lt"/>
            </a:endParaRPr>
          </a:p>
          <a:p>
            <a:pPr marL="0" indent="0">
              <a:buNone/>
            </a:pPr>
            <a:endParaRPr lang="en-US" b="0" i="0" dirty="0">
              <a:latin typeface="+mn-lt"/>
            </a:endParaRPr>
          </a:p>
          <a:p>
            <a:pPr marL="0" indent="0" algn="ctr">
              <a:buNone/>
            </a:pPr>
            <a:r>
              <a:rPr lang="en-US" sz="4000" i="0" dirty="0" smtClean="0">
                <a:latin typeface="+mn-lt"/>
              </a:rPr>
              <a:t>THANK YOU!</a:t>
            </a:r>
            <a:endParaRPr lang="en-US" sz="4000" i="0" dirty="0">
              <a:latin typeface="+mn-lt"/>
            </a:endParaRPr>
          </a:p>
        </p:txBody>
      </p:sp>
      <p:sp>
        <p:nvSpPr>
          <p:cNvPr id="11" name="Text Placeholder 2"/>
          <p:cNvSpPr txBox="1">
            <a:spLocks/>
          </p:cNvSpPr>
          <p:nvPr/>
        </p:nvSpPr>
        <p:spPr>
          <a:xfrm>
            <a:off x="838200" y="1862667"/>
            <a:ext cx="10515600" cy="402378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4000" i="0" cap="all" dirty="0">
              <a:latin typeface="+mn-lt"/>
            </a:endParaRPr>
          </a:p>
          <a:p>
            <a:pPr marL="0" indent="0" algn="ctr">
              <a:buNone/>
            </a:pPr>
            <a:endParaRPr lang="en-US" sz="4000" i="0" cap="all" dirty="0" smtClean="0">
              <a:latin typeface="+mn-lt"/>
            </a:endParaRPr>
          </a:p>
        </p:txBody>
      </p:sp>
      <p:sp>
        <p:nvSpPr>
          <p:cNvPr id="5" name="Footer Placeholder 4"/>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2897243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0" dirty="0" smtClean="0"/>
              <a:t>Standard IV – Leadership and Governance</a:t>
            </a:r>
            <a:endParaRPr lang="en-US" b="1" i="0" dirty="0"/>
          </a:p>
        </p:txBody>
      </p:sp>
      <p:sp>
        <p:nvSpPr>
          <p:cNvPr id="5" name="Content Placeholder 4"/>
          <p:cNvSpPr>
            <a:spLocks noGrp="1"/>
          </p:cNvSpPr>
          <p:nvPr>
            <p:ph idx="1"/>
          </p:nvPr>
        </p:nvSpPr>
        <p:spPr/>
        <p:txBody>
          <a:bodyPr/>
          <a:lstStyle/>
          <a:p>
            <a:pPr marL="0" indent="0" algn="ctr">
              <a:spcBef>
                <a:spcPts val="0"/>
              </a:spcBef>
              <a:buNone/>
            </a:pPr>
            <a:endParaRPr lang="en-US" b="0" i="0" dirty="0">
              <a:latin typeface="+mn-lt"/>
            </a:endParaRPr>
          </a:p>
          <a:p>
            <a:pPr>
              <a:lnSpc>
                <a:spcPct val="150000"/>
              </a:lnSpc>
              <a:spcBef>
                <a:spcPts val="0"/>
              </a:spcBef>
            </a:pPr>
            <a:r>
              <a:rPr lang="en-US" sz="3200" b="0" i="0" dirty="0" smtClean="0">
                <a:solidFill>
                  <a:schemeClr val="tx1"/>
                </a:solidFill>
                <a:latin typeface="+mn-lt"/>
              </a:rPr>
              <a:t>Standard IV.A  </a:t>
            </a:r>
            <a:r>
              <a:rPr lang="en-US" sz="3200" b="0" i="0" dirty="0">
                <a:solidFill>
                  <a:schemeClr val="tx1"/>
                </a:solidFill>
                <a:latin typeface="+mn-lt"/>
              </a:rPr>
              <a:t>Decision-Making Roles and Processes</a:t>
            </a:r>
          </a:p>
          <a:p>
            <a:pPr>
              <a:lnSpc>
                <a:spcPct val="150000"/>
              </a:lnSpc>
              <a:spcBef>
                <a:spcPts val="0"/>
              </a:spcBef>
            </a:pPr>
            <a:r>
              <a:rPr lang="en-US" sz="3200" b="0" i="0" dirty="0" smtClean="0">
                <a:latin typeface="+mn-lt"/>
              </a:rPr>
              <a:t>Standard IV.B  </a:t>
            </a:r>
            <a:r>
              <a:rPr lang="en-US" sz="3200" b="0" i="0" dirty="0">
                <a:latin typeface="+mn-lt"/>
              </a:rPr>
              <a:t>Chief Executive Officer</a:t>
            </a:r>
          </a:p>
          <a:p>
            <a:pPr>
              <a:lnSpc>
                <a:spcPct val="150000"/>
              </a:lnSpc>
              <a:spcBef>
                <a:spcPts val="0"/>
              </a:spcBef>
            </a:pPr>
            <a:r>
              <a:rPr lang="en-US" sz="3200" b="0" i="0" dirty="0" smtClean="0">
                <a:latin typeface="+mn-lt"/>
              </a:rPr>
              <a:t>Standard IV.C  </a:t>
            </a:r>
            <a:r>
              <a:rPr lang="en-US" sz="3200" b="0" i="0" dirty="0">
                <a:latin typeface="+mn-lt"/>
              </a:rPr>
              <a:t>Governing Board</a:t>
            </a:r>
          </a:p>
          <a:p>
            <a:pPr>
              <a:lnSpc>
                <a:spcPct val="150000"/>
              </a:lnSpc>
              <a:spcBef>
                <a:spcPts val="0"/>
              </a:spcBef>
            </a:pPr>
            <a:r>
              <a:rPr lang="en-US" sz="3200" b="0" i="0" dirty="0" smtClean="0">
                <a:latin typeface="+mn-lt"/>
              </a:rPr>
              <a:t>Standard IV.D  </a:t>
            </a:r>
            <a:r>
              <a:rPr lang="en-US" sz="3200" b="0" i="0" dirty="0">
                <a:latin typeface="+mn-lt"/>
              </a:rPr>
              <a:t>Multi-College Districts or Systems </a:t>
            </a:r>
          </a:p>
          <a:p>
            <a:endParaRPr lang="en-US" i="0" dirty="0"/>
          </a:p>
        </p:txBody>
      </p:sp>
      <p:sp>
        <p:nvSpPr>
          <p:cNvPr id="3" name="Footer Placeholder 2"/>
          <p:cNvSpPr>
            <a:spLocks noGrp="1"/>
          </p:cNvSpPr>
          <p:nvPr>
            <p:ph type="ftr" sz="quarter" idx="11"/>
          </p:nvPr>
        </p:nvSpPr>
        <p:spPr/>
        <p:txBody>
          <a:bodyPr/>
          <a:lstStyle/>
          <a:p>
            <a:r>
              <a:rPr lang="en-US" dirty="0" smtClean="0"/>
              <a:t>2017 ASCCC Accreditation Institute - Napa, CA</a:t>
            </a:r>
            <a:endParaRPr lang="en-US" dirty="0"/>
          </a:p>
        </p:txBody>
      </p:sp>
    </p:spTree>
    <p:extLst>
      <p:ext uri="{BB962C8B-B14F-4D97-AF65-F5344CB8AC3E}">
        <p14:creationId xmlns:p14="http://schemas.microsoft.com/office/powerpoint/2010/main" val="2284773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0" dirty="0" smtClean="0"/>
              <a:t>Standard IV.A - Decision Making Roles and Processes</a:t>
            </a:r>
            <a:endParaRPr lang="en-US" b="1" i="0" dirty="0"/>
          </a:p>
        </p:txBody>
      </p:sp>
      <p:sp>
        <p:nvSpPr>
          <p:cNvPr id="4" name="TextBox 3"/>
          <p:cNvSpPr txBox="1"/>
          <p:nvPr/>
        </p:nvSpPr>
        <p:spPr>
          <a:xfrm>
            <a:off x="664866" y="2133181"/>
            <a:ext cx="11031834"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The institution recognizes and utilizes the contributions of leadership throughout the organization </a:t>
            </a:r>
            <a:r>
              <a:rPr lang="en-US" sz="3200" b="1" dirty="0" smtClean="0"/>
              <a:t>for continuous improvement</a:t>
            </a:r>
            <a:r>
              <a:rPr lang="en-US" sz="3200" dirty="0" smtClean="0"/>
              <a:t> of the institution.</a:t>
            </a:r>
          </a:p>
          <a:p>
            <a:pPr marL="285750" indent="-285750">
              <a:buFont typeface="Arial" panose="020B0604020202020204" pitchFamily="34" charset="0"/>
              <a:buChar char="•"/>
            </a:pPr>
            <a:endParaRPr lang="en-US" sz="3200" dirty="0" smtClean="0"/>
          </a:p>
          <a:p>
            <a:pPr marL="285750" indent="-285750">
              <a:buFont typeface="Arial" panose="020B0604020202020204" pitchFamily="34" charset="0"/>
              <a:buChar char="•"/>
            </a:pPr>
            <a:r>
              <a:rPr lang="en-US" sz="3200" dirty="0" smtClean="0"/>
              <a:t>Governance roles, structures, processes, and practices are designed to facilitate decisions that support student learning programs and services </a:t>
            </a:r>
            <a:r>
              <a:rPr lang="en-US" sz="3200" b="1" dirty="0" smtClean="0"/>
              <a:t>and improve institutional effectiveness</a:t>
            </a:r>
            <a:r>
              <a:rPr lang="en-US" sz="3200" dirty="0" smtClean="0"/>
              <a:t>.</a:t>
            </a:r>
            <a:endParaRPr lang="en-US" sz="3200" dirty="0"/>
          </a:p>
        </p:txBody>
      </p:sp>
      <p:sp>
        <p:nvSpPr>
          <p:cNvPr id="5" name="Footer Placeholder 4"/>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4217064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0" dirty="0" smtClean="0"/>
              <a:t>Standard IV.A – Decision Making Roles and Processes</a:t>
            </a:r>
            <a:endParaRPr lang="en-US" b="1" i="0" dirty="0"/>
          </a:p>
        </p:txBody>
      </p:sp>
      <p:graphicFrame>
        <p:nvGraphicFramePr>
          <p:cNvPr id="4" name="Table 3"/>
          <p:cNvGraphicFramePr>
            <a:graphicFrameLocks noGrp="1"/>
          </p:cNvGraphicFramePr>
          <p:nvPr>
            <p:extLst>
              <p:ext uri="{D42A27DB-BD31-4B8C-83A1-F6EECF244321}">
                <p14:modId xmlns:p14="http://schemas.microsoft.com/office/powerpoint/2010/main" val="4221597159"/>
              </p:ext>
            </p:extLst>
          </p:nvPr>
        </p:nvGraphicFramePr>
        <p:xfrm>
          <a:off x="190500" y="2000251"/>
          <a:ext cx="11620500" cy="4425940"/>
        </p:xfrm>
        <a:graphic>
          <a:graphicData uri="http://schemas.openxmlformats.org/drawingml/2006/table">
            <a:tbl>
              <a:tblPr firstRow="1" bandRow="1">
                <a:tableStyleId>{5C22544A-7EE6-4342-B048-85BDC9FD1C3A}</a:tableStyleId>
              </a:tblPr>
              <a:tblGrid>
                <a:gridCol w="1245749"/>
                <a:gridCol w="10374751"/>
              </a:tblGrid>
              <a:tr h="427988">
                <a:tc>
                  <a:txBody>
                    <a:bodyPr/>
                    <a:lstStyle/>
                    <a:p>
                      <a:pPr algn="ctr"/>
                      <a:r>
                        <a:rPr lang="en-US" sz="2200" dirty="0" smtClean="0"/>
                        <a:t>Standard</a:t>
                      </a:r>
                      <a:endParaRPr lang="en-US" sz="2200" dirty="0"/>
                    </a:p>
                  </a:txBody>
                  <a:tcPr/>
                </a:tc>
                <a:tc>
                  <a:txBody>
                    <a:bodyPr/>
                    <a:lstStyle/>
                    <a:p>
                      <a:r>
                        <a:rPr lang="en-US" sz="2200" dirty="0" smtClean="0"/>
                        <a:t>Description</a:t>
                      </a:r>
                      <a:endParaRPr lang="en-US" sz="2200" dirty="0"/>
                    </a:p>
                  </a:txBody>
                  <a:tcPr/>
                </a:tc>
              </a:tr>
              <a:tr h="427988">
                <a:tc>
                  <a:txBody>
                    <a:bodyPr/>
                    <a:lstStyle/>
                    <a:p>
                      <a:pPr algn="ctr"/>
                      <a:r>
                        <a:rPr lang="en-US" sz="2200" dirty="0" smtClean="0"/>
                        <a:t>IV.A.1</a:t>
                      </a:r>
                      <a:endParaRPr lang="en-US" sz="2200" dirty="0"/>
                    </a:p>
                  </a:txBody>
                  <a:tcPr/>
                </a:tc>
                <a:tc>
                  <a:txBody>
                    <a:bodyPr/>
                    <a:lstStyle/>
                    <a:p>
                      <a:r>
                        <a:rPr lang="en-US" sz="2200" dirty="0" smtClean="0"/>
                        <a:t>Institutional leaders </a:t>
                      </a:r>
                      <a:r>
                        <a:rPr lang="en-US" sz="2200" u="sng" dirty="0" smtClean="0"/>
                        <a:t>create and encourage innovation</a:t>
                      </a:r>
                      <a:endParaRPr lang="en-US" sz="2200" u="sng" dirty="0"/>
                    </a:p>
                  </a:txBody>
                  <a:tcPr/>
                </a:tc>
              </a:tr>
              <a:tr h="427988">
                <a:tc>
                  <a:txBody>
                    <a:bodyPr/>
                    <a:lstStyle/>
                    <a:p>
                      <a:pPr algn="ctr"/>
                      <a:r>
                        <a:rPr lang="en-US" sz="2200" dirty="0" smtClean="0"/>
                        <a:t>IV.A.2</a:t>
                      </a:r>
                      <a:endParaRPr lang="en-US" sz="2200" dirty="0"/>
                    </a:p>
                  </a:txBody>
                  <a:tcPr/>
                </a:tc>
                <a:tc>
                  <a:txBody>
                    <a:bodyPr/>
                    <a:lstStyle/>
                    <a:p>
                      <a:r>
                        <a:rPr lang="en-US" sz="2200" dirty="0" smtClean="0"/>
                        <a:t>Policy and procedures for </a:t>
                      </a:r>
                      <a:r>
                        <a:rPr lang="en-US" sz="2200" u="sng" dirty="0" smtClean="0"/>
                        <a:t>constituent input and in decisions</a:t>
                      </a:r>
                      <a:endParaRPr lang="en-US" sz="2200" u="sng" dirty="0"/>
                    </a:p>
                  </a:txBody>
                  <a:tcPr/>
                </a:tc>
              </a:tr>
              <a:tr h="738720">
                <a:tc>
                  <a:txBody>
                    <a:bodyPr/>
                    <a:lstStyle/>
                    <a:p>
                      <a:pPr algn="ctr"/>
                      <a:r>
                        <a:rPr lang="en-US" sz="2200" dirty="0" smtClean="0"/>
                        <a:t>IV.A.3</a:t>
                      </a:r>
                      <a:endParaRPr lang="en-US" sz="2200" dirty="0"/>
                    </a:p>
                  </a:txBody>
                  <a:tcPr/>
                </a:tc>
                <a:tc>
                  <a:txBody>
                    <a:bodyPr/>
                    <a:lstStyle/>
                    <a:p>
                      <a:r>
                        <a:rPr lang="en-US" sz="2200" dirty="0" smtClean="0"/>
                        <a:t>Administrators and faculty have clearly defined roles and a substantive voice in </a:t>
                      </a:r>
                      <a:r>
                        <a:rPr lang="en-US" sz="2200" u="sng" dirty="0" smtClean="0"/>
                        <a:t>institutional</a:t>
                      </a:r>
                      <a:r>
                        <a:rPr lang="en-US" sz="2200" u="sng" baseline="0" dirty="0" smtClean="0"/>
                        <a:t> governance, planning and budget</a:t>
                      </a:r>
                      <a:endParaRPr lang="en-US" sz="2200" u="sng" dirty="0"/>
                    </a:p>
                  </a:txBody>
                  <a:tcPr/>
                </a:tc>
              </a:tr>
              <a:tr h="738720">
                <a:tc>
                  <a:txBody>
                    <a:bodyPr/>
                    <a:lstStyle/>
                    <a:p>
                      <a:pPr algn="ctr"/>
                      <a:r>
                        <a:rPr lang="en-US" sz="2200" dirty="0" smtClean="0"/>
                        <a:t>IV.A.4</a:t>
                      </a:r>
                      <a:endParaRPr lang="en-US" sz="2200" dirty="0"/>
                    </a:p>
                  </a:txBody>
                  <a:tcPr/>
                </a:tc>
                <a:tc>
                  <a:txBody>
                    <a:bodyPr/>
                    <a:lstStyle/>
                    <a:p>
                      <a:r>
                        <a:rPr lang="en-US" sz="2200" dirty="0" smtClean="0"/>
                        <a:t>Faculty and administrators have responsibility for recommendations about </a:t>
                      </a:r>
                      <a:r>
                        <a:rPr lang="en-US" sz="2200" u="sng" dirty="0" smtClean="0"/>
                        <a:t>curriculum</a:t>
                      </a:r>
                      <a:r>
                        <a:rPr lang="en-US" sz="2200" dirty="0" smtClean="0"/>
                        <a:t> and </a:t>
                      </a:r>
                      <a:r>
                        <a:rPr lang="en-US" sz="2200" u="sng" dirty="0" smtClean="0"/>
                        <a:t>student learning programs and services</a:t>
                      </a:r>
                      <a:endParaRPr lang="en-US" sz="2200" u="sng" dirty="0"/>
                    </a:p>
                  </a:txBody>
                  <a:tcPr/>
                </a:tc>
              </a:tr>
              <a:tr h="427988">
                <a:tc>
                  <a:txBody>
                    <a:bodyPr/>
                    <a:lstStyle/>
                    <a:p>
                      <a:pPr algn="ctr"/>
                      <a:r>
                        <a:rPr lang="en-US" sz="2200" dirty="0" smtClean="0"/>
                        <a:t>IV.A.5</a:t>
                      </a:r>
                      <a:endParaRPr lang="en-US" sz="2200" dirty="0"/>
                    </a:p>
                  </a:txBody>
                  <a:tcPr/>
                </a:tc>
                <a:tc>
                  <a:txBody>
                    <a:bodyPr/>
                    <a:lstStyle/>
                    <a:p>
                      <a:r>
                        <a:rPr lang="en-US" sz="2200" dirty="0" smtClean="0"/>
                        <a:t>Ensures appropriate consideration of relevant perspectives, </a:t>
                      </a:r>
                      <a:r>
                        <a:rPr lang="en-US" sz="2200" u="sng" dirty="0" smtClean="0"/>
                        <a:t>with timely action</a:t>
                      </a:r>
                      <a:endParaRPr lang="en-US" sz="2200" u="sng" dirty="0"/>
                    </a:p>
                  </a:txBody>
                  <a:tcPr/>
                </a:tc>
              </a:tr>
              <a:tr h="487257">
                <a:tc>
                  <a:txBody>
                    <a:bodyPr/>
                    <a:lstStyle/>
                    <a:p>
                      <a:pPr algn="ctr"/>
                      <a:r>
                        <a:rPr lang="en-US" sz="2200" dirty="0" smtClean="0"/>
                        <a:t>IV.A.6</a:t>
                      </a:r>
                      <a:endParaRPr lang="en-US" sz="2200" dirty="0"/>
                    </a:p>
                  </a:txBody>
                  <a:tcPr/>
                </a:tc>
                <a:tc>
                  <a:txBody>
                    <a:bodyPr/>
                    <a:lstStyle/>
                    <a:p>
                      <a:r>
                        <a:rPr lang="en-US" sz="2200" dirty="0" smtClean="0"/>
                        <a:t>Decision-making processes </a:t>
                      </a:r>
                      <a:r>
                        <a:rPr lang="en-US" sz="2200" u="sng" dirty="0" smtClean="0"/>
                        <a:t>and resulting</a:t>
                      </a:r>
                      <a:r>
                        <a:rPr lang="en-US" sz="2200" u="sng" baseline="0" dirty="0" smtClean="0"/>
                        <a:t> </a:t>
                      </a:r>
                      <a:r>
                        <a:rPr lang="en-US" sz="2200" u="sng" dirty="0" smtClean="0"/>
                        <a:t>decisions</a:t>
                      </a:r>
                      <a:r>
                        <a:rPr lang="en-US" sz="2200" dirty="0" smtClean="0"/>
                        <a:t> are documented and </a:t>
                      </a:r>
                      <a:r>
                        <a:rPr lang="en-US" sz="2200" u="sng" dirty="0" smtClean="0"/>
                        <a:t>widely </a:t>
                      </a:r>
                      <a:r>
                        <a:rPr lang="en-US" sz="2200" dirty="0" smtClean="0"/>
                        <a:t>communicated</a:t>
                      </a:r>
                      <a:endParaRPr lang="en-US" sz="2200" dirty="0"/>
                    </a:p>
                  </a:txBody>
                  <a:tcPr/>
                </a:tc>
              </a:tr>
              <a:tr h="427988">
                <a:tc>
                  <a:txBody>
                    <a:bodyPr/>
                    <a:lstStyle/>
                    <a:p>
                      <a:pPr algn="ctr"/>
                      <a:r>
                        <a:rPr lang="en-US" sz="2200" dirty="0" smtClean="0"/>
                        <a:t>IV.A.7</a:t>
                      </a:r>
                      <a:endParaRPr lang="en-US" sz="2200" dirty="0"/>
                    </a:p>
                  </a:txBody>
                  <a:tcPr/>
                </a:tc>
                <a:tc>
                  <a:txBody>
                    <a:bodyPr/>
                    <a:lstStyle/>
                    <a:p>
                      <a:r>
                        <a:rPr lang="en-US" sz="2200" dirty="0" smtClean="0"/>
                        <a:t>Leadership roles and governance </a:t>
                      </a:r>
                      <a:r>
                        <a:rPr lang="en-US" sz="2200" u="sng" dirty="0" smtClean="0"/>
                        <a:t>regularly evaluated </a:t>
                      </a:r>
                      <a:r>
                        <a:rPr lang="en-US" sz="2200" dirty="0" smtClean="0"/>
                        <a:t>and </a:t>
                      </a:r>
                      <a:r>
                        <a:rPr lang="en-US" sz="2200" u="sng" dirty="0" smtClean="0"/>
                        <a:t>widely</a:t>
                      </a:r>
                      <a:r>
                        <a:rPr lang="en-US" sz="2200" dirty="0" smtClean="0"/>
                        <a:t> communicated</a:t>
                      </a:r>
                      <a:endParaRPr lang="en-US" sz="2200" dirty="0"/>
                    </a:p>
                  </a:txBody>
                  <a:tcPr/>
                </a:tc>
              </a:tr>
            </a:tbl>
          </a:graphicData>
        </a:graphic>
      </p:graphicFrame>
      <p:sp>
        <p:nvSpPr>
          <p:cNvPr id="5" name="Footer Placeholder 4"/>
          <p:cNvSpPr>
            <a:spLocks noGrp="1"/>
          </p:cNvSpPr>
          <p:nvPr>
            <p:ph type="ftr" sz="quarter" idx="11"/>
          </p:nvPr>
        </p:nvSpPr>
        <p:spPr/>
        <p:txBody>
          <a:bodyPr/>
          <a:lstStyle/>
          <a:p>
            <a:r>
              <a:rPr lang="en-US" dirty="0" smtClean="0">
                <a:solidFill>
                  <a:schemeClr val="tx1"/>
                </a:solidFill>
              </a:rPr>
              <a:t>2017 ASCCC Accreditation Institute - Napa, CA</a:t>
            </a:r>
            <a:endParaRPr lang="en-US" dirty="0">
              <a:solidFill>
                <a:schemeClr val="tx1"/>
              </a:solidFill>
            </a:endParaRPr>
          </a:p>
        </p:txBody>
      </p:sp>
    </p:spTree>
    <p:extLst>
      <p:ext uri="{BB962C8B-B14F-4D97-AF65-F5344CB8AC3E}">
        <p14:creationId xmlns:p14="http://schemas.microsoft.com/office/powerpoint/2010/main" val="2099613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0" dirty="0" smtClean="0">
                <a:solidFill>
                  <a:schemeClr val="tx1"/>
                </a:solidFill>
              </a:rPr>
              <a:t>Participatory Governance is Good Practice</a:t>
            </a:r>
            <a:endParaRPr lang="en-US" b="1" i="0" dirty="0">
              <a:solidFill>
                <a:schemeClr val="tx1"/>
              </a:solidFill>
            </a:endParaRPr>
          </a:p>
        </p:txBody>
      </p:sp>
      <p:sp>
        <p:nvSpPr>
          <p:cNvPr id="3" name="Content Placeholder 2"/>
          <p:cNvSpPr>
            <a:spLocks noGrp="1"/>
          </p:cNvSpPr>
          <p:nvPr>
            <p:ph idx="1"/>
          </p:nvPr>
        </p:nvSpPr>
        <p:spPr>
          <a:xfrm>
            <a:off x="457200" y="1998133"/>
            <a:ext cx="11243733" cy="4038600"/>
          </a:xfrm>
          <a:prstGeom prst="rect">
            <a:avLst/>
          </a:prstGeom>
        </p:spPr>
        <p:txBody>
          <a:bodyPr>
            <a:normAutofit/>
          </a:bodyPr>
          <a:lstStyle/>
          <a:p>
            <a:pPr marL="0" indent="0">
              <a:buNone/>
            </a:pPr>
            <a:r>
              <a:rPr lang="en-US" sz="4000" b="0" i="0" dirty="0" smtClean="0">
                <a:latin typeface="+mn-lt"/>
              </a:rPr>
              <a:t>Effective leadership and governance:</a:t>
            </a:r>
          </a:p>
          <a:p>
            <a:r>
              <a:rPr lang="en-US" sz="3200" b="0" i="0" dirty="0" smtClean="0">
                <a:latin typeface="+mn-lt"/>
              </a:rPr>
              <a:t>Recognizes talents and contributions of individuals regardless of position</a:t>
            </a:r>
            <a:endParaRPr lang="en-US" sz="1000" b="0" i="0" dirty="0" smtClean="0">
              <a:latin typeface="+mn-lt"/>
            </a:endParaRPr>
          </a:p>
          <a:p>
            <a:r>
              <a:rPr lang="en-US" sz="3200" b="0" i="0" dirty="0" smtClean="0">
                <a:latin typeface="+mn-lt"/>
              </a:rPr>
              <a:t>Encourages innovation and taking initiative</a:t>
            </a:r>
            <a:endParaRPr lang="en-US" sz="1050" b="0" i="0" dirty="0" smtClean="0">
              <a:latin typeface="+mn-lt"/>
            </a:endParaRPr>
          </a:p>
          <a:p>
            <a:r>
              <a:rPr lang="en-US" sz="3200" b="0" i="0" dirty="0" smtClean="0">
                <a:latin typeface="+mn-lt"/>
              </a:rPr>
              <a:t>Encourages collegial dialog for the common cause of student success</a:t>
            </a:r>
          </a:p>
        </p:txBody>
      </p:sp>
      <p:pic>
        <p:nvPicPr>
          <p:cNvPr id="4" name="Picture 3" descr="C:\Users\REisel\AppData\Local\Microsoft\Windows\Temporary Internet Files\Content.IE5\ILIH76DN\MC90003901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4801" y="5410200"/>
            <a:ext cx="1828800" cy="1228876"/>
          </a:xfrm>
          <a:prstGeom prst="rect">
            <a:avLst/>
          </a:prstGeom>
          <a:noFill/>
          <a:extLst>
            <a:ext uri="{909E8E84-426E-40dd-AFC4-6F175D3DCCD1}">
              <a14:hiddenFill xmlns=""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US" smtClean="0">
                <a:solidFill>
                  <a:prstClr val="black">
                    <a:tint val="75000"/>
                  </a:prstClr>
                </a:solidFill>
              </a:rPr>
              <a:t>2017 ASCCC Accreditation Institute - Napa, CA</a:t>
            </a:r>
            <a:endParaRPr lang="en-US">
              <a:solidFill>
                <a:prstClr val="black">
                  <a:tint val="75000"/>
                </a:prstClr>
              </a:solidFill>
            </a:endParaRPr>
          </a:p>
        </p:txBody>
      </p:sp>
    </p:spTree>
    <p:extLst>
      <p:ext uri="{BB962C8B-B14F-4D97-AF65-F5344CB8AC3E}">
        <p14:creationId xmlns:p14="http://schemas.microsoft.com/office/powerpoint/2010/main" val="117353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a:t>Senates, the 10+1, and Standard IV.A</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78741891"/>
              </p:ext>
            </p:extLst>
          </p:nvPr>
        </p:nvGraphicFramePr>
        <p:xfrm>
          <a:off x="228600" y="1825625"/>
          <a:ext cx="11601450" cy="4480560"/>
        </p:xfrm>
        <a:graphic>
          <a:graphicData uri="http://schemas.openxmlformats.org/drawingml/2006/table">
            <a:tbl>
              <a:tblPr firstRow="1" bandRow="1">
                <a:tableStyleId>{5C22544A-7EE6-4342-B048-85BDC9FD1C3A}</a:tableStyleId>
              </a:tblPr>
              <a:tblGrid>
                <a:gridCol w="8858250"/>
                <a:gridCol w="2743200"/>
              </a:tblGrid>
              <a:tr h="370840">
                <a:tc>
                  <a:txBody>
                    <a:bodyPr/>
                    <a:lstStyle/>
                    <a:p>
                      <a:pPr algn="ctr"/>
                      <a:r>
                        <a:rPr lang="en-US" sz="2400" dirty="0" smtClean="0"/>
                        <a:t>10+1 Area</a:t>
                      </a:r>
                      <a:endParaRPr lang="en-US" sz="2400" dirty="0"/>
                    </a:p>
                  </a:txBody>
                  <a:tcPr/>
                </a:tc>
                <a:tc>
                  <a:txBody>
                    <a:bodyPr/>
                    <a:lstStyle/>
                    <a:p>
                      <a:r>
                        <a:rPr lang="en-US" sz="2400" dirty="0" smtClean="0"/>
                        <a:t>Relevant</a:t>
                      </a:r>
                      <a:r>
                        <a:rPr lang="en-US" sz="2400" baseline="0" dirty="0" smtClean="0"/>
                        <a:t> Standard</a:t>
                      </a:r>
                      <a:endParaRPr lang="en-US" sz="2400" dirty="0"/>
                    </a:p>
                  </a:txBody>
                  <a:tcPr/>
                </a:tc>
              </a:tr>
              <a:tr h="3943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Curriculum, including establishing prerequisites and placing courses within disciplines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IV.A.4, 5, 6</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Degree and certificate requirements</a:t>
                      </a:r>
                    </a:p>
                  </a:txBody>
                  <a:tcPr/>
                </a:tc>
                <a:tc>
                  <a:txBody>
                    <a:bodyPr/>
                    <a:lstStyle/>
                    <a:p>
                      <a:pPr algn="ctr"/>
                      <a:r>
                        <a:rPr lang="en-US" sz="2400" b="0" i="0" dirty="0" smtClean="0">
                          <a:latin typeface="+mn-lt"/>
                        </a:rPr>
                        <a:t>IV.A.4, 5, 6</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Grading policies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IV.A.4, 5, 6</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Educational program development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IV.A.4, 5, 6</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Standards or policies regarding student preparation and success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IV.A.4, 5, 6</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District and college governance structures, as related to faculty roles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IV.A.2, 3, 4</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Processes for program review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IV.A.3, 5, 6</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Processes for institutional planning and budget development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i="0" dirty="0" smtClean="0">
                          <a:latin typeface="+mn-lt"/>
                        </a:rPr>
                        <a:t>IV.A.3, 5, 6</a:t>
                      </a:r>
                    </a:p>
                  </a:txBody>
                  <a:tcPr/>
                </a:tc>
              </a:tr>
            </a:tbl>
          </a:graphicData>
        </a:graphic>
      </p:graphicFrame>
      <p:sp>
        <p:nvSpPr>
          <p:cNvPr id="3" name="Footer Placeholder 2"/>
          <p:cNvSpPr>
            <a:spLocks noGrp="1"/>
          </p:cNvSpPr>
          <p:nvPr>
            <p:ph type="ftr" sz="quarter" idx="11"/>
          </p:nvPr>
        </p:nvSpPr>
        <p:spPr/>
        <p:txBody>
          <a:bodyPr/>
          <a:lstStyle/>
          <a:p>
            <a:r>
              <a:rPr lang="en-US" dirty="0" smtClean="0"/>
              <a:t>2017 ASCCC Accreditation Institute - Napa, CA</a:t>
            </a:r>
            <a:endParaRPr lang="en-US" dirty="0"/>
          </a:p>
        </p:txBody>
      </p:sp>
    </p:spTree>
    <p:extLst>
      <p:ext uri="{BB962C8B-B14F-4D97-AF65-F5344CB8AC3E}">
        <p14:creationId xmlns:p14="http://schemas.microsoft.com/office/powerpoint/2010/main" val="1432757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smtClean="0"/>
              <a:t>Important Changes to IV.A in 2014 Standards</a:t>
            </a:r>
            <a:endParaRPr lang="en-US" b="1" i="0" dirty="0"/>
          </a:p>
        </p:txBody>
      </p:sp>
      <p:sp>
        <p:nvSpPr>
          <p:cNvPr id="3" name="Content Placeholder 2"/>
          <p:cNvSpPr>
            <a:spLocks noGrp="1"/>
          </p:cNvSpPr>
          <p:nvPr>
            <p:ph idx="1"/>
          </p:nvPr>
        </p:nvSpPr>
        <p:spPr/>
        <p:txBody>
          <a:bodyPr/>
          <a:lstStyle/>
          <a:p>
            <a:r>
              <a:rPr lang="en-US" sz="3200" b="0" i="0" dirty="0" smtClean="0">
                <a:latin typeface="+mn-lt"/>
              </a:rPr>
              <a:t>IV.A.4 (formerly II.A.2.b) – no longer specifically identifies academic senates and curriculum committees</a:t>
            </a:r>
          </a:p>
          <a:p>
            <a:endParaRPr lang="en-US" sz="3200" b="0" i="0" dirty="0" smtClean="0">
              <a:latin typeface="+mn-lt"/>
            </a:endParaRPr>
          </a:p>
          <a:p>
            <a:r>
              <a:rPr lang="en-US" sz="3200" b="0" i="0" dirty="0" smtClean="0">
                <a:latin typeface="+mn-lt"/>
              </a:rPr>
              <a:t>IV.A.5 (formerly II.A.3) – now expects </a:t>
            </a:r>
            <a:r>
              <a:rPr lang="en-US" sz="3200" b="0" i="0" u="sng" dirty="0" smtClean="0">
                <a:latin typeface="+mn-lt"/>
              </a:rPr>
              <a:t>timely action </a:t>
            </a:r>
            <a:r>
              <a:rPr lang="en-US" sz="3200" b="0" i="0" dirty="0" smtClean="0">
                <a:latin typeface="+mn-lt"/>
              </a:rPr>
              <a:t>on institutional plans, policies, curricular change, etc.</a:t>
            </a:r>
          </a:p>
          <a:p>
            <a:endParaRPr lang="en-US" sz="3200" b="0" i="0" dirty="0" smtClean="0">
              <a:latin typeface="+mn-lt"/>
            </a:endParaRPr>
          </a:p>
          <a:p>
            <a:r>
              <a:rPr lang="en-US" sz="3200" b="0" i="0" dirty="0" smtClean="0">
                <a:latin typeface="+mn-lt"/>
              </a:rPr>
              <a:t>IV.A.6 (new!) – requires documentation and wide communication of resulting decisions</a:t>
            </a:r>
          </a:p>
          <a:p>
            <a:pPr marL="0" indent="0">
              <a:buNone/>
            </a:pPr>
            <a:endParaRPr lang="en-US" dirty="0" smtClean="0"/>
          </a:p>
        </p:txBody>
      </p:sp>
      <p:sp>
        <p:nvSpPr>
          <p:cNvPr id="5" name="Footer Placeholder 4"/>
          <p:cNvSpPr>
            <a:spLocks noGrp="1"/>
          </p:cNvSpPr>
          <p:nvPr>
            <p:ph type="ftr" sz="quarter" idx="11"/>
          </p:nvPr>
        </p:nvSpPr>
        <p:spPr/>
        <p:txBody>
          <a:bodyPr/>
          <a:lstStyle/>
          <a:p>
            <a:r>
              <a:rPr lang="en-US" dirty="0" smtClean="0"/>
              <a:t>2017 ASCCC Accreditation Institute - Napa, CA</a:t>
            </a:r>
            <a:endParaRPr lang="en-US" dirty="0"/>
          </a:p>
        </p:txBody>
      </p:sp>
    </p:spTree>
    <p:extLst>
      <p:ext uri="{BB962C8B-B14F-4D97-AF65-F5344CB8AC3E}">
        <p14:creationId xmlns:p14="http://schemas.microsoft.com/office/powerpoint/2010/main" val="1381936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0" dirty="0" smtClean="0"/>
              <a:t>Document, Document, Document!</a:t>
            </a:r>
            <a:endParaRPr lang="en-US" b="1" i="0" dirty="0"/>
          </a:p>
        </p:txBody>
      </p:sp>
      <p:sp>
        <p:nvSpPr>
          <p:cNvPr id="3" name="Content Placeholder 2"/>
          <p:cNvSpPr>
            <a:spLocks noGrp="1"/>
          </p:cNvSpPr>
          <p:nvPr>
            <p:ph idx="1"/>
          </p:nvPr>
        </p:nvSpPr>
        <p:spPr/>
        <p:txBody>
          <a:bodyPr>
            <a:normAutofit/>
          </a:bodyPr>
          <a:lstStyle/>
          <a:p>
            <a:r>
              <a:rPr lang="en-US" sz="2800" i="0" dirty="0" smtClean="0">
                <a:latin typeface="+mn-lt"/>
              </a:rPr>
              <a:t>Document Institutional Processes and Evaluate Effectiveness</a:t>
            </a:r>
          </a:p>
          <a:p>
            <a:pPr lvl="1"/>
            <a:r>
              <a:rPr lang="en-US" sz="2800" dirty="0" smtClean="0">
                <a:latin typeface="+mn-lt"/>
              </a:rPr>
              <a:t>Are they clear and accessible to all?</a:t>
            </a:r>
          </a:p>
          <a:p>
            <a:pPr lvl="1"/>
            <a:r>
              <a:rPr lang="en-US" sz="2800" dirty="0" smtClean="0">
                <a:latin typeface="+mn-lt"/>
              </a:rPr>
              <a:t>What is the level of awareness and understanding of the governance process?</a:t>
            </a:r>
            <a:r>
              <a:rPr lang="en-US" sz="2800" dirty="0">
                <a:latin typeface="+mn-lt"/>
              </a:rPr>
              <a:t> </a:t>
            </a:r>
            <a:r>
              <a:rPr lang="en-US" sz="2800" dirty="0" smtClean="0">
                <a:latin typeface="+mn-lt"/>
              </a:rPr>
              <a:t> Is there evidence of how they are developed, approved, and revised?</a:t>
            </a:r>
          </a:p>
          <a:p>
            <a:pPr lvl="1"/>
            <a:r>
              <a:rPr lang="en-US" sz="2800" dirty="0" smtClean="0">
                <a:latin typeface="+mn-lt"/>
              </a:rPr>
              <a:t>Are roles of faculty, administrators, staff and students well-defined?</a:t>
            </a:r>
          </a:p>
          <a:p>
            <a:pPr lvl="1"/>
            <a:r>
              <a:rPr lang="en-US" sz="2800" dirty="0" smtClean="0">
                <a:latin typeface="+mn-lt"/>
              </a:rPr>
              <a:t>Are responsibilities of academic senates, classified senates and college councils well-defined?</a:t>
            </a:r>
          </a:p>
        </p:txBody>
      </p:sp>
      <p:sp>
        <p:nvSpPr>
          <p:cNvPr id="5" name="Footer Placeholder 4"/>
          <p:cNvSpPr>
            <a:spLocks noGrp="1"/>
          </p:cNvSpPr>
          <p:nvPr>
            <p:ph type="ftr" sz="quarter" idx="11"/>
          </p:nvPr>
        </p:nvSpPr>
        <p:spPr/>
        <p:txBody>
          <a:bodyPr/>
          <a:lstStyle/>
          <a:p>
            <a:r>
              <a:rPr lang="en-US" dirty="0" smtClean="0"/>
              <a:t>2017 ASCCC Accreditation Institute - Napa, CA</a:t>
            </a:r>
            <a:endParaRPr lang="en-US" dirty="0"/>
          </a:p>
        </p:txBody>
      </p:sp>
    </p:spTree>
    <p:extLst>
      <p:ext uri="{BB962C8B-B14F-4D97-AF65-F5344CB8AC3E}">
        <p14:creationId xmlns:p14="http://schemas.microsoft.com/office/powerpoint/2010/main" val="4151433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2232</TotalTime>
  <Words>2011</Words>
  <Application>Microsoft Macintosh PowerPoint</Application>
  <PresentationFormat>Widescreen</PresentationFormat>
  <Paragraphs>272</Paragraphs>
  <Slides>28</Slides>
  <Notes>16</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28</vt:i4>
      </vt:variant>
    </vt:vector>
  </HeadingPairs>
  <TitlesOfParts>
    <vt:vector size="37" baseType="lpstr">
      <vt:lpstr>Calibri</vt:lpstr>
      <vt:lpstr>Calibri Light</vt:lpstr>
      <vt:lpstr>Georgia</vt:lpstr>
      <vt:lpstr>Mangal</vt:lpstr>
      <vt:lpstr>Arial</vt:lpstr>
      <vt:lpstr>1_Office Theme</vt:lpstr>
      <vt:lpstr>Office Theme</vt:lpstr>
      <vt:lpstr>2_Office Theme</vt:lpstr>
      <vt:lpstr>3_Office Theme</vt:lpstr>
      <vt:lpstr>Leadership and Governance: Understanding Standard IV</vt:lpstr>
      <vt:lpstr>PowerPoint Presentation</vt:lpstr>
      <vt:lpstr>Standard IV – Leadership and Governance</vt:lpstr>
      <vt:lpstr>Standard IV.A - Decision Making Roles and Processes</vt:lpstr>
      <vt:lpstr>Standard IV.A – Decision Making Roles and Processes</vt:lpstr>
      <vt:lpstr>Participatory Governance is Good Practice</vt:lpstr>
      <vt:lpstr>Senates, the 10+1, and Standard IV.A</vt:lpstr>
      <vt:lpstr>Important Changes to IV.A in 2014 Standards</vt:lpstr>
      <vt:lpstr>Document, Document, Document!</vt:lpstr>
      <vt:lpstr>Document, Document, Document!</vt:lpstr>
      <vt:lpstr>Some Effective Practices</vt:lpstr>
      <vt:lpstr>Standard IV.B – Chief Executive Officer</vt:lpstr>
      <vt:lpstr>Standard IV.B – Chief Executive Officer</vt:lpstr>
      <vt:lpstr>Some Effective Practices</vt:lpstr>
      <vt:lpstr>Standard IV.C – Governing Board</vt:lpstr>
      <vt:lpstr>Standard IV.C – Governing Board</vt:lpstr>
      <vt:lpstr>Standard IV.C – Governing Board (cont.)</vt:lpstr>
      <vt:lpstr>Some Effective Practices (CEOs)</vt:lpstr>
      <vt:lpstr>Standard IV.D – Multi-College Districts or Systems</vt:lpstr>
      <vt:lpstr>Standard IV.D – Multi-College Districts or Systems </vt:lpstr>
      <vt:lpstr>Standard IV.D – Multi-College Districts or Systems</vt:lpstr>
      <vt:lpstr>Strategies for Standard IV.D</vt:lpstr>
      <vt:lpstr>Documentation of District Governance</vt:lpstr>
      <vt:lpstr>PowerPoint Presentation</vt:lpstr>
      <vt:lpstr>PowerPoint Presentation</vt:lpstr>
      <vt:lpstr>PowerPoint Presentation</vt:lpstr>
      <vt:lpstr>Resources</vt:lpstr>
      <vt:lpstr>Questions? </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Craig Rutan</cp:lastModifiedBy>
  <cp:revision>79</cp:revision>
  <dcterms:created xsi:type="dcterms:W3CDTF">2015-05-02T02:46:00Z</dcterms:created>
  <dcterms:modified xsi:type="dcterms:W3CDTF">2017-02-09T00:21:27Z</dcterms:modified>
</cp:coreProperties>
</file>