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4" r:id="rId6"/>
    <p:sldId id="263" r:id="rId7"/>
    <p:sldId id="269" r:id="rId8"/>
    <p:sldId id="265" r:id="rId9"/>
    <p:sldId id="266" r:id="rId10"/>
    <p:sldId id="278" r:id="rId11"/>
    <p:sldId id="275" r:id="rId12"/>
    <p:sldId id="276" r:id="rId13"/>
    <p:sldId id="267" r:id="rId14"/>
    <p:sldId id="256" r:id="rId15"/>
    <p:sldId id="257" r:id="rId16"/>
    <p:sldId id="258" r:id="rId17"/>
    <p:sldId id="268" r:id="rId18"/>
    <p:sldId id="270" r:id="rId19"/>
    <p:sldId id="271" r:id="rId20"/>
    <p:sldId id="272" r:id="rId21"/>
    <p:sldId id="274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8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7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1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81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2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927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13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091052-0C00-438D-BF8A-B0DF6B5A12C5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E7F20E-5BB8-4E01-A972-D0150FD22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schenbach@lassencollege.edu" TargetMode="External"/><Relationship Id="rId3" Type="http://schemas.openxmlformats.org/officeDocument/2006/relationships/hyperlink" Target="mailto:vguleff@mendocino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1550505"/>
            <a:ext cx="9144000" cy="2933493"/>
          </a:xfrm>
        </p:spPr>
        <p:txBody>
          <a:bodyPr>
            <a:noAutofit/>
          </a:bodyPr>
          <a:lstStyle/>
          <a:p>
            <a:r>
              <a:rPr lang="en-US" sz="4800" dirty="0" smtClean="0"/>
              <a:t>Noncredit Programs:</a:t>
            </a:r>
            <a:br>
              <a:rPr lang="en-US" sz="4800" dirty="0" smtClean="0"/>
            </a:br>
            <a:r>
              <a:rPr lang="en-US" sz="4800" dirty="0" smtClean="0"/>
              <a:t>Starting One from Scratch </a:t>
            </a:r>
            <a:r>
              <a:rPr lang="en-US" sz="2400" dirty="0" smtClean="0"/>
              <a:t>and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Moving Credit Courses into Noncredit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65190"/>
          </a:xfrm>
        </p:spPr>
        <p:txBody>
          <a:bodyPr>
            <a:normAutofit/>
          </a:bodyPr>
          <a:lstStyle/>
          <a:p>
            <a:r>
              <a:rPr lang="en-US" dirty="0" smtClean="0"/>
              <a:t>Cheryl </a:t>
            </a:r>
            <a:r>
              <a:rPr lang="en-US" dirty="0" err="1" smtClean="0"/>
              <a:t>Aschenbach</a:t>
            </a:r>
            <a:r>
              <a:rPr lang="en-US" dirty="0" smtClean="0"/>
              <a:t>, Lassen College, ASCCC Executive Committee</a:t>
            </a:r>
          </a:p>
          <a:p>
            <a:r>
              <a:rPr lang="en-US" dirty="0" smtClean="0"/>
              <a:t>Virginia </a:t>
            </a:r>
            <a:r>
              <a:rPr lang="en-US" dirty="0" err="1" smtClean="0"/>
              <a:t>Guleff</a:t>
            </a:r>
            <a:r>
              <a:rPr lang="en-US" dirty="0" smtClean="0"/>
              <a:t>, Mendocino College, VP Education &amp; Student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8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38" y="342557"/>
            <a:ext cx="8169523" cy="6129681"/>
          </a:xfrm>
        </p:spPr>
      </p:pic>
    </p:spTree>
    <p:extLst>
      <p:ext uri="{BB962C8B-B14F-4D97-AF65-F5344CB8AC3E}">
        <p14:creationId xmlns:p14="http://schemas.microsoft.com/office/powerpoint/2010/main" val="11933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Credit to Noncredit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Involve faculty!  Be sure to include faculty in related disciplines</a:t>
            </a:r>
          </a:p>
          <a:p>
            <a:r>
              <a:rPr lang="en-US" sz="2400" dirty="0" smtClean="0"/>
              <a:t>Discussion most likely in basic skills and some CTE</a:t>
            </a:r>
          </a:p>
          <a:p>
            <a:r>
              <a:rPr lang="en-US" sz="2400" dirty="0" smtClean="0"/>
              <a:t>Evaluate advantages, disadvantages for credit and noncredit </a:t>
            </a:r>
          </a:p>
          <a:p>
            <a:r>
              <a:rPr lang="en-US" sz="2400" dirty="0" smtClean="0"/>
              <a:t>Consider ways noncredit can compliment or augment credit</a:t>
            </a:r>
          </a:p>
          <a:p>
            <a:r>
              <a:rPr lang="en-US" sz="2400" dirty="0" smtClean="0"/>
              <a:t>Consider ways noncredit can bridge to credit</a:t>
            </a:r>
          </a:p>
          <a:p>
            <a:r>
              <a:rPr lang="en-US" sz="2400" dirty="0" smtClean="0"/>
              <a:t>Parallel offerings can be an 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0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3730623"/>
          </a:xfrm>
        </p:spPr>
        <p:txBody>
          <a:bodyPr/>
          <a:lstStyle/>
          <a:p>
            <a:pPr algn="ctr"/>
            <a:r>
              <a:rPr lang="en-US" dirty="0" smtClean="0"/>
              <a:t>Other considerations for moving courses from credit to noncredit?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3730623"/>
          </a:xfrm>
        </p:spPr>
        <p:txBody>
          <a:bodyPr/>
          <a:lstStyle/>
          <a:p>
            <a:pPr algn="ctr"/>
            <a:r>
              <a:rPr lang="en-US" dirty="0" smtClean="0"/>
              <a:t>An Example – Mendocino College, AEBG, and Noncredit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30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AEBG Opportunities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7780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Identification of programs</a:t>
            </a:r>
          </a:p>
          <a:p>
            <a:pPr lvl="1"/>
            <a:r>
              <a:rPr lang="en-US" sz="2800" dirty="0" smtClean="0"/>
              <a:t>Who is offering what?</a:t>
            </a:r>
          </a:p>
          <a:p>
            <a:pPr lvl="1"/>
            <a:r>
              <a:rPr lang="en-US" sz="2800" dirty="0" smtClean="0"/>
              <a:t>Ensure non-duplication</a:t>
            </a:r>
          </a:p>
          <a:p>
            <a:r>
              <a:rPr lang="en-US" sz="3200" dirty="0" smtClean="0"/>
              <a:t>Creation of work groups</a:t>
            </a:r>
          </a:p>
          <a:p>
            <a:pPr lvl="1"/>
            <a:r>
              <a:rPr lang="en-US" sz="2800" dirty="0" smtClean="0"/>
              <a:t>Adults with Disabilities</a:t>
            </a:r>
          </a:p>
          <a:p>
            <a:pPr lvl="1"/>
            <a:r>
              <a:rPr lang="en-US" sz="2800" dirty="0" smtClean="0"/>
              <a:t>ESL / Citizenship</a:t>
            </a:r>
          </a:p>
          <a:p>
            <a:pPr lvl="1"/>
            <a:r>
              <a:rPr lang="en-US" sz="2800" dirty="0" smtClean="0"/>
              <a:t>Adult Basic Skills</a:t>
            </a:r>
          </a:p>
          <a:p>
            <a:pPr lvl="1"/>
            <a:r>
              <a:rPr lang="en-US" sz="2800" dirty="0" smtClean="0"/>
              <a:t>Allied Health (Short term CTE)</a:t>
            </a:r>
          </a:p>
        </p:txBody>
      </p:sp>
    </p:spTree>
    <p:extLst>
      <p:ext uri="{BB962C8B-B14F-4D97-AF65-F5344CB8AC3E}">
        <p14:creationId xmlns:p14="http://schemas.microsoft.com/office/powerpoint/2010/main" val="291163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ESL Preparation Certificate of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36828"/>
          </a:xfrm>
        </p:spPr>
        <p:txBody>
          <a:bodyPr>
            <a:noAutofit/>
          </a:bodyPr>
          <a:lstStyle/>
          <a:p>
            <a:r>
              <a:rPr lang="en-US" sz="2400" dirty="0" smtClean="0"/>
              <a:t>Core Requirement:</a:t>
            </a:r>
          </a:p>
          <a:p>
            <a:pPr lvl="1"/>
            <a:r>
              <a:rPr lang="en-US" sz="2000" dirty="0" smtClean="0"/>
              <a:t>ESL 511</a:t>
            </a:r>
            <a:r>
              <a:rPr lang="en-US" sz="2000" dirty="0"/>
              <a:t>	</a:t>
            </a:r>
            <a:r>
              <a:rPr lang="en-US" sz="2000" dirty="0" smtClean="0"/>
              <a:t>English as a Second Language:  Advanced</a:t>
            </a:r>
          </a:p>
          <a:p>
            <a:r>
              <a:rPr lang="en-US" sz="2400" dirty="0" smtClean="0"/>
              <a:t>Plus a minimum of 102 hours selected form the following list based on appropriate placement:</a:t>
            </a:r>
          </a:p>
          <a:p>
            <a:pPr lvl="1"/>
            <a:r>
              <a:rPr lang="en-US" sz="2000" dirty="0" smtClean="0"/>
              <a:t>ESL 500	English as a Second Language:  Preparatory Level</a:t>
            </a:r>
          </a:p>
          <a:p>
            <a:pPr lvl="1"/>
            <a:r>
              <a:rPr lang="en-US" sz="2000" dirty="0" smtClean="0"/>
              <a:t>ESL 501	English as a Second Language: </a:t>
            </a:r>
            <a:r>
              <a:rPr lang="en-US" sz="2000" dirty="0"/>
              <a:t> </a:t>
            </a:r>
            <a:r>
              <a:rPr lang="en-US" sz="2000" dirty="0" smtClean="0"/>
              <a:t>Lab, Preparatory Level</a:t>
            </a:r>
          </a:p>
          <a:p>
            <a:pPr lvl="1"/>
            <a:r>
              <a:rPr lang="en-US" sz="2000" dirty="0" smtClean="0"/>
              <a:t>ESL 503A</a:t>
            </a:r>
            <a:r>
              <a:rPr lang="en-US" sz="2000" dirty="0"/>
              <a:t>	</a:t>
            </a:r>
            <a:r>
              <a:rPr lang="en-US" sz="2000" dirty="0" smtClean="0"/>
              <a:t>English as a Second Language:  Oral Communication Skills A</a:t>
            </a:r>
          </a:p>
          <a:p>
            <a:pPr lvl="1"/>
            <a:r>
              <a:rPr lang="en-US" sz="2000" dirty="0" smtClean="0"/>
              <a:t>ESL 503B	English as a Second Language:  Oral Communication Skills B</a:t>
            </a:r>
          </a:p>
          <a:p>
            <a:pPr lvl="1"/>
            <a:r>
              <a:rPr lang="en-US" sz="2000" dirty="0" smtClean="0"/>
              <a:t>ESL 503C	English as a Second Language:  Oral Communication Skills C</a:t>
            </a:r>
          </a:p>
          <a:p>
            <a:pPr lvl="1"/>
            <a:r>
              <a:rPr lang="en-US" sz="2000" dirty="0" smtClean="0"/>
              <a:t>ESL 507	English as a Second Language:  Beginning</a:t>
            </a:r>
          </a:p>
          <a:p>
            <a:pPr lvl="1"/>
            <a:r>
              <a:rPr lang="en-US" sz="2000" dirty="0" smtClean="0"/>
              <a:t>ESL 509	English as a Second Language:  Intermediate</a:t>
            </a:r>
          </a:p>
        </p:txBody>
      </p:sp>
    </p:spTree>
    <p:extLst>
      <p:ext uri="{BB962C8B-B14F-4D97-AF65-F5344CB8AC3E}">
        <p14:creationId xmlns:p14="http://schemas.microsoft.com/office/powerpoint/2010/main" val="1517781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Living Skills and Employment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Practical Living Certificate (2 semesters)</a:t>
            </a:r>
          </a:p>
          <a:p>
            <a:pPr lvl="1"/>
            <a:r>
              <a:rPr lang="en-US" sz="2400" dirty="0" smtClean="0"/>
              <a:t>Fall – Cooking, Nutrition, Consumer Skills</a:t>
            </a:r>
          </a:p>
          <a:p>
            <a:pPr lvl="1"/>
            <a:r>
              <a:rPr lang="en-US" sz="2400" dirty="0" smtClean="0"/>
              <a:t>Spring- Social Skills, Self-Advocacy, Personal Relationships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eries of three classes, each five weeks long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Employment Skills Certificate (2 semesters)</a:t>
            </a:r>
          </a:p>
          <a:p>
            <a:pPr lvl="1"/>
            <a:r>
              <a:rPr lang="en-US" sz="2400" dirty="0" smtClean="0"/>
              <a:t>Fall – Basic Computer skills, Vocational Exploration, Interview Skills</a:t>
            </a:r>
          </a:p>
          <a:p>
            <a:pPr lvl="1"/>
            <a:r>
              <a:rPr lang="en-US" sz="2400" dirty="0" smtClean="0"/>
              <a:t>Spring – Office Work Skills, Work Related Communication, Customer Service</a:t>
            </a:r>
          </a:p>
          <a:p>
            <a:pPr lvl="1"/>
            <a:r>
              <a:rPr lang="en-US" sz="2400" dirty="0" smtClean="0"/>
              <a:t>Series of three classes, each five weeks long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5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3730623"/>
          </a:xfrm>
        </p:spPr>
        <p:txBody>
          <a:bodyPr/>
          <a:lstStyle/>
          <a:p>
            <a:pPr algn="ctr"/>
            <a:r>
              <a:rPr lang="en-US" dirty="0" smtClean="0"/>
              <a:t>An Example – Lassen College, AEBG, and Noncredit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9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AEBG Needs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77802"/>
          </a:xfrm>
        </p:spPr>
        <p:txBody>
          <a:bodyPr>
            <a:noAutofit/>
          </a:bodyPr>
          <a:lstStyle/>
          <a:p>
            <a:r>
              <a:rPr lang="en-US" sz="3200" dirty="0" smtClean="0"/>
              <a:t>High school equivalency opportunities (GED, </a:t>
            </a:r>
            <a:r>
              <a:rPr lang="en-US" sz="3200" dirty="0" err="1" smtClean="0"/>
              <a:t>HiSET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Career preparation opportunities (career assessment, soft skills, +more)</a:t>
            </a:r>
          </a:p>
          <a:p>
            <a:r>
              <a:rPr lang="en-US" sz="3200" dirty="0" smtClean="0"/>
              <a:t>Entry level employment opportunities</a:t>
            </a:r>
          </a:p>
          <a:p>
            <a:r>
              <a:rPr lang="en-US" sz="3200" dirty="0" smtClean="0"/>
              <a:t>Courses and completion opportunities accessible to students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6733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School Equivalency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36828"/>
          </a:xfrm>
        </p:spPr>
        <p:txBody>
          <a:bodyPr>
            <a:noAutofit/>
          </a:bodyPr>
          <a:lstStyle/>
          <a:p>
            <a:r>
              <a:rPr lang="en-US" sz="2800" dirty="0" smtClean="0"/>
              <a:t>Sequential courses:</a:t>
            </a:r>
          </a:p>
          <a:p>
            <a:pPr lvl="1"/>
            <a:r>
              <a:rPr lang="en-US" sz="2400" dirty="0" smtClean="0"/>
              <a:t>BS 170  Basic </a:t>
            </a:r>
            <a:r>
              <a:rPr lang="en-US" sz="2400" dirty="0"/>
              <a:t>Skills: Pre High School Equivalency I	</a:t>
            </a:r>
            <a:r>
              <a:rPr lang="en-US" sz="2400" dirty="0" smtClean="0"/>
              <a:t>136 hours</a:t>
            </a:r>
            <a:endParaRPr lang="en-US" sz="2400" dirty="0"/>
          </a:p>
          <a:p>
            <a:pPr lvl="1"/>
            <a:r>
              <a:rPr lang="en-US" sz="2400" dirty="0"/>
              <a:t>BS </a:t>
            </a:r>
            <a:r>
              <a:rPr lang="en-US" sz="2400" dirty="0" smtClean="0"/>
              <a:t>171  Basic </a:t>
            </a:r>
            <a:r>
              <a:rPr lang="en-US" sz="2400" dirty="0"/>
              <a:t>Skills: Pre High School Equivalency </a:t>
            </a:r>
            <a:r>
              <a:rPr lang="en-US" sz="2400" dirty="0" smtClean="0"/>
              <a:t>II</a:t>
            </a:r>
            <a:r>
              <a:rPr lang="en-US" sz="2400" dirty="0"/>
              <a:t> </a:t>
            </a:r>
            <a:r>
              <a:rPr lang="en-US" sz="2400" dirty="0" smtClean="0"/>
              <a:t>     40 hours</a:t>
            </a:r>
            <a:endParaRPr lang="en-US" sz="24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6865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a noncredit program and how does a college start one? How does a college determine whether or not to move credit curriculum into noncredit? Come to this breakout to learn about noncredit programs and what is involved in starting one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780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Pathway Entry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36828"/>
          </a:xfrm>
        </p:spPr>
        <p:txBody>
          <a:bodyPr>
            <a:noAutofit/>
          </a:bodyPr>
          <a:lstStyle/>
          <a:p>
            <a:r>
              <a:rPr lang="en-US" sz="2400" dirty="0" smtClean="0"/>
              <a:t>BS 170 Practical Writing					50 hours</a:t>
            </a:r>
          </a:p>
          <a:p>
            <a:r>
              <a:rPr lang="en-US" sz="2400" dirty="0" smtClean="0"/>
              <a:t>BS 171 Practical Math					50 hours</a:t>
            </a:r>
          </a:p>
          <a:p>
            <a:r>
              <a:rPr lang="en-US" sz="2400" dirty="0" smtClean="0"/>
              <a:t>CARS 151 Career Life Skills				34 hours</a:t>
            </a:r>
          </a:p>
          <a:p>
            <a:r>
              <a:rPr lang="en-US" sz="2400" dirty="0" smtClean="0"/>
              <a:t>CARS 153 Career/Employment Strategies		34 hours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840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3730623"/>
          </a:xfrm>
        </p:spPr>
        <p:txBody>
          <a:bodyPr/>
          <a:lstStyle/>
          <a:p>
            <a:pPr algn="ctr"/>
            <a:r>
              <a:rPr lang="en-US" dirty="0" smtClean="0"/>
              <a:t>Other Examples or Possibilities?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95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642594"/>
            <a:ext cx="10515599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Submission of Noncredit Programs –</a:t>
            </a:r>
            <a:br>
              <a:rPr lang="en-US" dirty="0" smtClean="0"/>
            </a:br>
            <a:r>
              <a:rPr lang="en-US" dirty="0" smtClean="0"/>
              <a:t>Working with CCCCO </a:t>
            </a:r>
            <a:r>
              <a:rPr lang="en-US" dirty="0" err="1" smtClean="0"/>
              <a:t>Curric</a:t>
            </a:r>
            <a:r>
              <a:rPr lang="en-US" dirty="0" smtClean="0"/>
              <a:t>. Inventory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68" y="2014194"/>
            <a:ext cx="6034088" cy="45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4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84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4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4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4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3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6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377193"/>
          </a:xfrm>
        </p:spPr>
        <p:txBody>
          <a:bodyPr>
            <a:normAutofit fontScale="77500" lnSpcReduction="20000"/>
          </a:bodyPr>
          <a:lstStyle/>
          <a:p>
            <a:r>
              <a:rPr lang="en-US" sz="2595" dirty="0" smtClean="0">
                <a:latin typeface="Century Gothic" charset="0"/>
                <a:ea typeface="Century Gothic" charset="0"/>
                <a:cs typeface="Century Gothic" charset="0"/>
              </a:rPr>
              <a:t>Noncredit courses = zero unit courses offered with no registration fees</a:t>
            </a:r>
          </a:p>
          <a:p>
            <a:r>
              <a:rPr lang="en-US" sz="2595" dirty="0" smtClean="0">
                <a:latin typeface="Century Gothic" charset="0"/>
                <a:ea typeface="Century Gothic" charset="0"/>
                <a:cs typeface="Century Gothic" charset="0"/>
              </a:rPr>
              <a:t>10 </a:t>
            </a:r>
            <a:r>
              <a:rPr lang="en-US" sz="2595" dirty="0">
                <a:latin typeface="Century Gothic" charset="0"/>
                <a:ea typeface="Century Gothic" charset="0"/>
                <a:cs typeface="Century Gothic" charset="0"/>
              </a:rPr>
              <a:t>categories of noncredit courses are eligible for state funding (§58160, CB22) (p. 96 and 190 of PCAH, Program Course Approval Handbook, 5</a:t>
            </a:r>
            <a:r>
              <a:rPr lang="en-US" sz="2595" baseline="30000" dirty="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2595" dirty="0">
                <a:latin typeface="Century Gothic" charset="0"/>
                <a:ea typeface="Century Gothic" charset="0"/>
                <a:cs typeface="Century Gothic" charset="0"/>
              </a:rPr>
              <a:t> Edition)</a:t>
            </a:r>
          </a:p>
          <a:p>
            <a:pPr lvl="1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English as a Second Language</a:t>
            </a:r>
          </a:p>
          <a:p>
            <a:pPr lvl="1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Immigrant Education (including citizenship)</a:t>
            </a:r>
          </a:p>
          <a:p>
            <a:pPr lvl="1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Elementary and Secondary Basic Skills (incl. supervised tutoring)</a:t>
            </a:r>
          </a:p>
          <a:p>
            <a:pPr lvl="1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Health and Safety</a:t>
            </a:r>
          </a:p>
          <a:p>
            <a:pPr lvl="1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Courses for Adults with Substantial Disabilities</a:t>
            </a:r>
          </a:p>
          <a:p>
            <a:pPr lvl="1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Parenting</a:t>
            </a:r>
          </a:p>
          <a:p>
            <a:pPr lvl="1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Home Economics</a:t>
            </a:r>
          </a:p>
          <a:p>
            <a:pPr lvl="1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Courses for Older Adults</a:t>
            </a:r>
          </a:p>
          <a:p>
            <a:pPr lvl="1"/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Short-Term Vocational (incl. apprenticeship)</a:t>
            </a:r>
          </a:p>
          <a:p>
            <a:pPr lvl="1"/>
            <a:r>
              <a:rPr lang="en-US" sz="2595" dirty="0">
                <a:latin typeface="Century Gothic" charset="0"/>
                <a:ea typeface="Century Gothic" charset="0"/>
                <a:cs typeface="Century Gothic" charset="0"/>
              </a:rPr>
              <a:t>Workforce </a:t>
            </a:r>
            <a:r>
              <a:rPr lang="en-US" sz="2595" dirty="0" smtClean="0">
                <a:latin typeface="Century Gothic" charset="0"/>
                <a:ea typeface="Century Gothic" charset="0"/>
                <a:cs typeface="Century Gothic" charset="0"/>
              </a:rPr>
              <a:t>Preparation</a:t>
            </a:r>
            <a:endParaRPr lang="en-US" sz="2595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62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5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8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72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76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66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1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88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Cheryl </a:t>
            </a:r>
            <a:r>
              <a:rPr lang="en-US" sz="3200" dirty="0" err="1" smtClean="0"/>
              <a:t>Aschenbach</a:t>
            </a:r>
            <a:endParaRPr lang="en-US" sz="3200" dirty="0" smtClean="0"/>
          </a:p>
          <a:p>
            <a:pPr lvl="1"/>
            <a:r>
              <a:rPr lang="en-US" sz="2800" dirty="0" smtClean="0">
                <a:hlinkClick r:id="rId2"/>
              </a:rPr>
              <a:t>caschenbach@lassencollege.edu</a:t>
            </a:r>
            <a:endParaRPr lang="en-US" sz="2800" dirty="0" smtClean="0"/>
          </a:p>
          <a:p>
            <a:r>
              <a:rPr lang="en-US" sz="3200" dirty="0" smtClean="0"/>
              <a:t>Virginia </a:t>
            </a:r>
            <a:r>
              <a:rPr lang="en-US" sz="3200" dirty="0" err="1" smtClean="0"/>
              <a:t>Guleff</a:t>
            </a:r>
            <a:endParaRPr lang="en-US" sz="3200" dirty="0" smtClean="0"/>
          </a:p>
          <a:p>
            <a:pPr lvl="1"/>
            <a:r>
              <a:rPr lang="en-US" sz="3000" dirty="0" smtClean="0">
                <a:hlinkClick r:id="rId3"/>
              </a:rPr>
              <a:t>vguleff@mendocino.edu</a:t>
            </a:r>
            <a:endParaRPr lang="en-US" sz="3000" dirty="0" smtClean="0"/>
          </a:p>
          <a:p>
            <a:pPr marL="274320" lvl="1" indent="0">
              <a:buNone/>
            </a:pPr>
            <a:endParaRPr lang="en-US" sz="3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Certificate of Completion</a:t>
            </a:r>
          </a:p>
          <a:p>
            <a:pPr lvl="1"/>
            <a:r>
              <a:rPr lang="en-US" sz="2800" dirty="0" smtClean="0"/>
              <a:t>A sequence of 2 or more noncredit courses coded Short-term </a:t>
            </a:r>
            <a:r>
              <a:rPr lang="en-US" sz="2800" dirty="0"/>
              <a:t>V</a:t>
            </a:r>
            <a:r>
              <a:rPr lang="en-US" sz="2800" dirty="0" smtClean="0"/>
              <a:t>ocational or Workforce Preparation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Certificate of Competency</a:t>
            </a:r>
          </a:p>
          <a:p>
            <a:pPr lvl="1"/>
            <a:r>
              <a:rPr lang="en-US" sz="2800" dirty="0" smtClean="0"/>
              <a:t>A sequence of 2 or more noncredit courses coded ESL or Elementary &amp; Secondary Basic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start a noncredit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Meet student need, especially in ways credit cannot</a:t>
            </a:r>
          </a:p>
          <a:p>
            <a:r>
              <a:rPr lang="en-US" sz="2400" dirty="0" smtClean="0"/>
              <a:t>Very useful for short-term courses and courses that provide a foundation for credit</a:t>
            </a:r>
          </a:p>
          <a:p>
            <a:r>
              <a:rPr lang="en-US" sz="2400" dirty="0" smtClean="0"/>
              <a:t>Also very useful for short-term employment programs that can be accessed by students who may not be able to or may not consider enrolling in credit = gateway</a:t>
            </a:r>
          </a:p>
          <a:p>
            <a:r>
              <a:rPr lang="en-US" sz="2400" dirty="0" smtClean="0"/>
              <a:t>Meet local and legislated need</a:t>
            </a:r>
          </a:p>
          <a:p>
            <a:pPr lvl="1"/>
            <a:r>
              <a:rPr lang="en-US" sz="2200" dirty="0" smtClean="0"/>
              <a:t>Local short-term employment</a:t>
            </a:r>
          </a:p>
          <a:p>
            <a:pPr lvl="1"/>
            <a:r>
              <a:rPr lang="en-US" sz="2200" dirty="0" smtClean="0"/>
              <a:t>Initiatives and legislation like AEBG, BSI, WFTF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320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3" y="413641"/>
            <a:ext cx="11046660" cy="61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1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CDCP?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</a:t>
            </a:r>
            <a:r>
              <a:rPr lang="en-US" sz="2400" dirty="0"/>
              <a:t>areer </a:t>
            </a:r>
            <a:r>
              <a:rPr lang="en-US" sz="2400" b="1" dirty="0"/>
              <a:t>D</a:t>
            </a:r>
            <a:r>
              <a:rPr lang="en-US" sz="2400" dirty="0"/>
              <a:t>evelopment </a:t>
            </a:r>
            <a:r>
              <a:rPr lang="en-US" sz="2400" b="1" dirty="0"/>
              <a:t>C</a:t>
            </a:r>
            <a:r>
              <a:rPr lang="en-US" sz="2400" dirty="0"/>
              <a:t>ollege </a:t>
            </a:r>
            <a:r>
              <a:rPr lang="en-US" sz="2400" b="1" dirty="0"/>
              <a:t>P</a:t>
            </a:r>
            <a:r>
              <a:rPr lang="en-US" sz="2400" dirty="0"/>
              <a:t>reparation</a:t>
            </a:r>
          </a:p>
          <a:p>
            <a:r>
              <a:rPr lang="en-US" sz="2400" dirty="0"/>
              <a:t>Preparation for for employment </a:t>
            </a:r>
            <a:r>
              <a:rPr lang="en-US" sz="2400" dirty="0" smtClean="0"/>
              <a:t>OR </a:t>
            </a:r>
            <a:r>
              <a:rPr lang="en-US" sz="2400" dirty="0"/>
              <a:t>success in college-level credit coursework</a:t>
            </a:r>
          </a:p>
          <a:p>
            <a:r>
              <a:rPr lang="en-US" sz="2400" dirty="0"/>
              <a:t>Four categories of courses that, if combined into a noncredit certificate, can be eligible for apportionment funding equal to credit</a:t>
            </a:r>
          </a:p>
          <a:p>
            <a:r>
              <a:rPr lang="en-US" sz="2400" dirty="0"/>
              <a:t>Four categories: ESL, Basic Skills, Short-term Vocational, Workforce Prep</a:t>
            </a:r>
          </a:p>
          <a:p>
            <a:r>
              <a:rPr lang="en-US" sz="2400" dirty="0"/>
              <a:t>Requirements established in Ed. Code 84760.5</a:t>
            </a:r>
          </a:p>
        </p:txBody>
      </p:sp>
    </p:spTree>
    <p:extLst>
      <p:ext uri="{BB962C8B-B14F-4D97-AF65-F5344CB8AC3E}">
        <p14:creationId xmlns:p14="http://schemas.microsoft.com/office/powerpoint/2010/main" val="134313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1" y="642594"/>
            <a:ext cx="11028500" cy="5514250"/>
          </a:xfrm>
        </p:spPr>
      </p:pic>
    </p:spTree>
    <p:extLst>
      <p:ext uri="{BB962C8B-B14F-4D97-AF65-F5344CB8AC3E}">
        <p14:creationId xmlns:p14="http://schemas.microsoft.com/office/powerpoint/2010/main" val="133278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a Noncredit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Evaluate </a:t>
            </a:r>
            <a:r>
              <a:rPr lang="en-US" sz="2000" dirty="0" smtClean="0"/>
              <a:t>need, including labor market data for CTE</a:t>
            </a:r>
            <a:endParaRPr lang="en-US" sz="2000" dirty="0" smtClean="0"/>
          </a:p>
          <a:p>
            <a:r>
              <a:rPr lang="en-US" sz="2000" dirty="0" smtClean="0"/>
              <a:t>Involve faculty</a:t>
            </a:r>
          </a:p>
          <a:p>
            <a:r>
              <a:rPr lang="en-US" sz="2000" dirty="0" smtClean="0"/>
              <a:t>Involve external partners – employers, community agencies, AEBG consortium members,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000" dirty="0" smtClean="0"/>
              <a:t>Write courses</a:t>
            </a:r>
          </a:p>
          <a:p>
            <a:r>
              <a:rPr lang="en-US" sz="2000" dirty="0" smtClean="0"/>
              <a:t>Develop certificate</a:t>
            </a:r>
          </a:p>
          <a:p>
            <a:r>
              <a:rPr lang="en-US" sz="2000" dirty="0" smtClean="0"/>
              <a:t>Get local approval from Curriculum Committee, Academic Senate, and Board (depending on your local process)</a:t>
            </a:r>
          </a:p>
          <a:p>
            <a:r>
              <a:rPr lang="en-US" sz="2000" dirty="0" smtClean="0"/>
              <a:t>Submit courses to CCCCO for approval</a:t>
            </a:r>
          </a:p>
          <a:p>
            <a:r>
              <a:rPr lang="en-US" sz="2000" dirty="0" smtClean="0"/>
              <a:t>Submit certificate to CCCCO for approval, then recode courses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4612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991</TotalTime>
  <Words>680</Words>
  <Application>Microsoft Macintosh PowerPoint</Application>
  <PresentationFormat>Widescreen</PresentationFormat>
  <Paragraphs>107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Century Gothic</vt:lpstr>
      <vt:lpstr>Garamond</vt:lpstr>
      <vt:lpstr>Savon</vt:lpstr>
      <vt:lpstr>Noncredit Programs: Starting One from Scratch and  Moving Credit Courses into Noncredit</vt:lpstr>
      <vt:lpstr>Description</vt:lpstr>
      <vt:lpstr>Noncredit Courses</vt:lpstr>
      <vt:lpstr>Noncredit Programs</vt:lpstr>
      <vt:lpstr>Why start a noncredit program?</vt:lpstr>
      <vt:lpstr>PowerPoint Presentation</vt:lpstr>
      <vt:lpstr>What is CDCP?</vt:lpstr>
      <vt:lpstr>PowerPoint Presentation</vt:lpstr>
      <vt:lpstr>Starting a Noncredit Program</vt:lpstr>
      <vt:lpstr>PowerPoint Presentation</vt:lpstr>
      <vt:lpstr>Moving Credit to Noncredit</vt:lpstr>
      <vt:lpstr>Other considerations for moving courses from credit to noncredit?</vt:lpstr>
      <vt:lpstr>An Example – Mendocino College, AEBG, and Noncredit</vt:lpstr>
      <vt:lpstr>AEBG Opportunities</vt:lpstr>
      <vt:lpstr>ESL Preparation Certificate of Completion</vt:lpstr>
      <vt:lpstr>Practical Living Skills and Employment Skills</vt:lpstr>
      <vt:lpstr>An Example – Lassen College, AEBG, and Noncredit</vt:lpstr>
      <vt:lpstr>AEBG Needs</vt:lpstr>
      <vt:lpstr>High School Equivalency Certificate</vt:lpstr>
      <vt:lpstr>Career Pathway Entry Certificate</vt:lpstr>
      <vt:lpstr>Other Examples or Possibilities?</vt:lpstr>
      <vt:lpstr>Submission of Noncredit Programs – Working with CCCCO Curric. Inventory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Mendocino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AEBG Opportunities</dc:title>
  <dc:creator>Virginia Guleff</dc:creator>
  <cp:lastModifiedBy>Cheryl Aschenbach</cp:lastModifiedBy>
  <cp:revision>22</cp:revision>
  <dcterms:created xsi:type="dcterms:W3CDTF">2016-06-30T21:53:51Z</dcterms:created>
  <dcterms:modified xsi:type="dcterms:W3CDTF">2016-07-08T14:32:23Z</dcterms:modified>
</cp:coreProperties>
</file>