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6"/>
  </p:notesMasterIdLst>
  <p:handoutMasterIdLst>
    <p:handoutMasterId r:id="rId37"/>
  </p:handoutMasterIdLst>
  <p:sldIdLst>
    <p:sldId id="263" r:id="rId2"/>
    <p:sldId id="261" r:id="rId3"/>
    <p:sldId id="260" r:id="rId4"/>
    <p:sldId id="258" r:id="rId5"/>
    <p:sldId id="257" r:id="rId6"/>
    <p:sldId id="283" r:id="rId7"/>
    <p:sldId id="267" r:id="rId8"/>
    <p:sldId id="259" r:id="rId9"/>
    <p:sldId id="284" r:id="rId10"/>
    <p:sldId id="285" r:id="rId11"/>
    <p:sldId id="286" r:id="rId12"/>
    <p:sldId id="287" r:id="rId13"/>
    <p:sldId id="288" r:id="rId14"/>
    <p:sldId id="289" r:id="rId15"/>
    <p:sldId id="271" r:id="rId16"/>
    <p:sldId id="290" r:id="rId17"/>
    <p:sldId id="291" r:id="rId18"/>
    <p:sldId id="292" r:id="rId19"/>
    <p:sldId id="274" r:id="rId20"/>
    <p:sldId id="275" r:id="rId21"/>
    <p:sldId id="265" r:id="rId22"/>
    <p:sldId id="282" r:id="rId23"/>
    <p:sldId id="276" r:id="rId24"/>
    <p:sldId id="277" r:id="rId25"/>
    <p:sldId id="279" r:id="rId26"/>
    <p:sldId id="266" r:id="rId27"/>
    <p:sldId id="268" r:id="rId28"/>
    <p:sldId id="269" r:id="rId29"/>
    <p:sldId id="278" r:id="rId30"/>
    <p:sldId id="270" r:id="rId31"/>
    <p:sldId id="272" r:id="rId32"/>
    <p:sldId id="273" r:id="rId33"/>
    <p:sldId id="281" r:id="rId34"/>
    <p:sldId id="280" r:id="rId35"/>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010"/>
    <p:restoredTop sz="96098"/>
  </p:normalViewPr>
  <p:slideViewPr>
    <p:cSldViewPr snapToGrid="0" snapToObjects="1">
      <p:cViewPr varScale="1">
        <p:scale>
          <a:sx n="113" d="100"/>
          <a:sy n="113" d="100"/>
        </p:scale>
        <p:origin x="208" y="240"/>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5CB547-D8BB-5C48-8462-FD0CB901A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42683E5D-00DF-F041-A84B-D6F1E6295ED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98AD2FAF-765D-6846-A312-8C06935AFDF0}" type="datetimeFigureOut">
              <a:rPr lang="en-US"/>
              <a:pPr>
                <a:defRPr/>
              </a:pPr>
              <a:t>4/6/22</a:t>
            </a:fld>
            <a:endParaRPr lang="en-US"/>
          </a:p>
        </p:txBody>
      </p:sp>
      <p:sp>
        <p:nvSpPr>
          <p:cNvPr id="4" name="Footer Placeholder 3">
            <a:extLst>
              <a:ext uri="{FF2B5EF4-FFF2-40B4-BE49-F238E27FC236}">
                <a16:creationId xmlns:a16="http://schemas.microsoft.com/office/drawing/2014/main" id="{6E55CACD-274B-DE4E-99EE-46077CD0BC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EF1FC012-AC68-714B-9724-7A479BC42B14}"/>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9E528D3A-8730-3D47-837B-1CDE6EE60D1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915D97-8592-FF4E-9875-358BF4973DD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BFF2FB98-4577-9543-8172-332ACAD91FC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D5C66B2-EB63-4B41-B931-92AEB6F378C4}" type="datetimeFigureOut">
              <a:rPr lang="en-US"/>
              <a:pPr>
                <a:defRPr/>
              </a:pPr>
              <a:t>4/6/22</a:t>
            </a:fld>
            <a:endParaRPr lang="en-US"/>
          </a:p>
        </p:txBody>
      </p:sp>
      <p:sp>
        <p:nvSpPr>
          <p:cNvPr id="4" name="Slide Image Placeholder 3">
            <a:extLst>
              <a:ext uri="{FF2B5EF4-FFF2-40B4-BE49-F238E27FC236}">
                <a16:creationId xmlns:a16="http://schemas.microsoft.com/office/drawing/2014/main" id="{6F9F6430-99A5-C04A-A795-F657A572726D}"/>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A5CFA7-3E9F-FA48-842F-93F2B10560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10F7AEB-216D-7346-A3DF-4423C420B269}"/>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2EF5396A-B27A-3E44-8659-67897C8AAD3C}"/>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8D25D4C-48A4-5546-8507-FA3A683A4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959005" y="4683512"/>
            <a:ext cx="10432249" cy="1736660"/>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91319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A">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030EE60-3E2A-E74F-8552-29F00DE4B2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3840163"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3D2A589-7D49-C440-9295-1F398FCDA54B}"/>
              </a:ext>
            </a:extLst>
          </p:cNvPr>
          <p:cNvSpPr/>
          <p:nvPr userDrawn="1"/>
        </p:nvSpPr>
        <p:spPr>
          <a:xfrm>
            <a:off x="3678238" y="0"/>
            <a:ext cx="8513762" cy="2352675"/>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t> </a:t>
            </a:r>
          </a:p>
        </p:txBody>
      </p:sp>
      <p:pic>
        <p:nvPicPr>
          <p:cNvPr id="6" name="Picture 6">
            <a:extLst>
              <a:ext uri="{FF2B5EF4-FFF2-40B4-BE49-F238E27FC236}">
                <a16:creationId xmlns:a16="http://schemas.microsoft.com/office/drawing/2014/main" id="{449C4AFE-ABB2-EF4D-A4A4-548454C94F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95515" y="403412"/>
            <a:ext cx="8058283" cy="1685768"/>
          </a:xfrm>
        </p:spPr>
        <p:txBody>
          <a:bodyPr>
            <a:normAutofit/>
          </a:bodyPr>
          <a:lstStyle>
            <a:lvl1pPr algn="l">
              <a:defRPr sz="3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829994" y="2662568"/>
            <a:ext cx="10523806" cy="3569419"/>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4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12">
            <a:extLst>
              <a:ext uri="{FF2B5EF4-FFF2-40B4-BE49-F238E27FC236}">
                <a16:creationId xmlns:a16="http://schemas.microsoft.com/office/drawing/2014/main" id="{D68DF127-7FE0-2545-82CA-A88B038F770C}"/>
              </a:ext>
            </a:extLst>
          </p:cNvPr>
          <p:cNvSpPr>
            <a:spLocks noGrp="1"/>
          </p:cNvSpPr>
          <p:nvPr>
            <p:ph type="sldNum" sz="quarter" idx="10"/>
          </p:nvPr>
        </p:nvSpPr>
        <p:spPr/>
        <p:txBody>
          <a:bodyPr/>
          <a:lstStyle>
            <a:lvl1pPr>
              <a:defRPr/>
            </a:lvl1pPr>
          </a:lstStyle>
          <a:p>
            <a:pPr>
              <a:defRPr/>
            </a:pPr>
            <a:fld id="{9A5A1B6C-D038-1F4B-9D4A-0999CA9BC2F2}" type="slidenum">
              <a:rPr lang="en-US" altLang="en-US"/>
              <a:pPr>
                <a:defRPr/>
              </a:pPr>
              <a:t>‹#›</a:t>
            </a:fld>
            <a:endParaRPr lang="en-US" altLang="en-US"/>
          </a:p>
        </p:txBody>
      </p:sp>
    </p:spTree>
    <p:extLst>
      <p:ext uri="{BB962C8B-B14F-4D97-AF65-F5344CB8AC3E}">
        <p14:creationId xmlns:p14="http://schemas.microsoft.com/office/powerpoint/2010/main" val="4011530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CCD161-2FF2-E841-B3A7-507D943F9C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a:extLst>
              <a:ext uri="{FF2B5EF4-FFF2-40B4-BE49-F238E27FC236}">
                <a16:creationId xmlns:a16="http://schemas.microsoft.com/office/drawing/2014/main" id="{7AA7E9C9-0A8E-1546-88B2-C0ACA72E55E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2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A628FE67-F854-2546-AA25-031A62D363DC}"/>
              </a:ext>
            </a:extLst>
          </p:cNvPr>
          <p:cNvSpPr>
            <a:spLocks noGrp="1"/>
          </p:cNvSpPr>
          <p:nvPr>
            <p:ph type="sldNum" sz="quarter" idx="10"/>
          </p:nvPr>
        </p:nvSpPr>
        <p:spPr/>
        <p:txBody>
          <a:bodyPr/>
          <a:lstStyle>
            <a:lvl1pPr>
              <a:defRPr/>
            </a:lvl1pPr>
          </a:lstStyle>
          <a:p>
            <a:pPr>
              <a:defRPr/>
            </a:pPr>
            <a:fld id="{D03E4FEA-D0DA-BE4D-92DF-D9D6FD4A6574}" type="slidenum">
              <a:rPr lang="en-US" altLang="en-US"/>
              <a:pPr>
                <a:defRPr/>
              </a:pPr>
              <a:t>‹#›</a:t>
            </a:fld>
            <a:endParaRPr lang="en-US" altLang="en-US"/>
          </a:p>
        </p:txBody>
      </p:sp>
    </p:spTree>
    <p:extLst>
      <p:ext uri="{BB962C8B-B14F-4D97-AF65-F5344CB8AC3E}">
        <p14:creationId xmlns:p14="http://schemas.microsoft.com/office/powerpoint/2010/main" val="4090239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26B9746-6138-2443-B6CA-34AA7003C16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C8C7287C-0B75-824C-8C34-1032F0A08E9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822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tx2"/>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5960DA76-0526-BB4B-B780-790B2C74C2C0}"/>
              </a:ext>
            </a:extLst>
          </p:cNvPr>
          <p:cNvSpPr>
            <a:spLocks noGrp="1"/>
          </p:cNvSpPr>
          <p:nvPr>
            <p:ph type="sldNum" sz="quarter" idx="10"/>
          </p:nvPr>
        </p:nvSpPr>
        <p:spPr/>
        <p:txBody>
          <a:bodyPr/>
          <a:lstStyle>
            <a:lvl1pPr>
              <a:defRPr/>
            </a:lvl1pPr>
          </a:lstStyle>
          <a:p>
            <a:pPr>
              <a:defRPr/>
            </a:pPr>
            <a:fld id="{EADB236C-7DA3-584D-A9FD-2566ED60D281}" type="slidenum">
              <a:rPr lang="en-US" altLang="en-US"/>
              <a:pPr>
                <a:defRPr/>
              </a:pPr>
              <a:t>‹#›</a:t>
            </a:fld>
            <a:endParaRPr lang="en-US" altLang="en-US"/>
          </a:p>
        </p:txBody>
      </p:sp>
    </p:spTree>
    <p:extLst>
      <p:ext uri="{BB962C8B-B14F-4D97-AF65-F5344CB8AC3E}">
        <p14:creationId xmlns:p14="http://schemas.microsoft.com/office/powerpoint/2010/main" val="1948282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925B5327-E5A2-2E43-9D9B-A63675F9440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02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48CF3D19-A20D-3542-B515-FF79269641EE}"/>
              </a:ext>
            </a:extLst>
          </p:cNvPr>
          <p:cNvSpPr>
            <a:spLocks noGrp="1"/>
          </p:cNvSpPr>
          <p:nvPr>
            <p:ph type="sldNum" sz="quarter" idx="10"/>
          </p:nvPr>
        </p:nvSpPr>
        <p:spPr>
          <a:xfrm>
            <a:off x="10298113" y="6356350"/>
            <a:ext cx="1055687" cy="365125"/>
          </a:xfrm>
        </p:spPr>
        <p:txBody>
          <a:bodyPr/>
          <a:lstStyle>
            <a:lvl1pPr>
              <a:defRPr/>
            </a:lvl1pPr>
          </a:lstStyle>
          <a:p>
            <a:pPr>
              <a:defRPr/>
            </a:pPr>
            <a:fld id="{34D6E2B2-28BA-2242-82BE-9CDAE9D4853C}" type="slidenum">
              <a:rPr lang="en-US" altLang="en-US"/>
              <a:pPr>
                <a:defRPr/>
              </a:pPr>
              <a:t>‹#›</a:t>
            </a:fld>
            <a:endParaRPr lang="en-US" altLang="en-US"/>
          </a:p>
        </p:txBody>
      </p:sp>
    </p:spTree>
    <p:extLst>
      <p:ext uri="{BB962C8B-B14F-4D97-AF65-F5344CB8AC3E}">
        <p14:creationId xmlns:p14="http://schemas.microsoft.com/office/powerpoint/2010/main" val="2482120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1">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272670" y="382773"/>
            <a:ext cx="4549215" cy="6095974"/>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6914519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88E7DE-9059-B64B-B55B-41DFD433C114}"/>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D659B42-75D3-D145-9187-D891CF058AFD}"/>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85FCD8D-1E30-B240-9C71-F2AE6C6B8298}"/>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0B583F10-0087-8B40-8B6A-300D68B14D7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faccc.memberclicks.net/index.php?option=com_mcform&amp;view=ngforms&amp;id=2053231#/" TargetMode="Externa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asfccc.com/2022-spring-area-competition/" TargetMode="Externa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96EAF-02CD-9C47-81EB-8FA3B0DBF6B6}"/>
              </a:ext>
            </a:extLst>
          </p:cNvPr>
          <p:cNvSpPr>
            <a:spLocks noGrp="1"/>
          </p:cNvSpPr>
          <p:nvPr>
            <p:ph type="title"/>
          </p:nvPr>
        </p:nvSpPr>
        <p:spPr/>
        <p:txBody>
          <a:bodyPr/>
          <a:lstStyle/>
          <a:p>
            <a:r>
              <a:rPr lang="en-US" dirty="0"/>
              <a:t>Welcome </a:t>
            </a:r>
            <a:br>
              <a:rPr lang="en-US" dirty="0"/>
            </a:br>
            <a:r>
              <a:rPr lang="en-US" dirty="0"/>
              <a:t>Dolores Davison, ASCCC President </a:t>
            </a:r>
          </a:p>
        </p:txBody>
      </p:sp>
    </p:spTree>
    <p:extLst>
      <p:ext uri="{BB962C8B-B14F-4D97-AF65-F5344CB8AC3E}">
        <p14:creationId xmlns:p14="http://schemas.microsoft.com/office/powerpoint/2010/main" val="383585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C5DF-543C-4F07-853D-2B6A5214D12F}"/>
              </a:ext>
            </a:extLst>
          </p:cNvPr>
          <p:cNvSpPr>
            <a:spLocks noGrp="1"/>
          </p:cNvSpPr>
          <p:nvPr>
            <p:ph type="title"/>
          </p:nvPr>
        </p:nvSpPr>
        <p:spPr/>
        <p:txBody>
          <a:bodyPr/>
          <a:lstStyle/>
          <a:p>
            <a:r>
              <a:rPr lang="en-US" dirty="0"/>
              <a:t>Amazon Smile </a:t>
            </a:r>
          </a:p>
        </p:txBody>
      </p:sp>
      <p:sp>
        <p:nvSpPr>
          <p:cNvPr id="5" name="Content Placeholder 4">
            <a:extLst>
              <a:ext uri="{FF2B5EF4-FFF2-40B4-BE49-F238E27FC236}">
                <a16:creationId xmlns:a16="http://schemas.microsoft.com/office/drawing/2014/main" id="{13571B74-33B8-45DD-9C3A-13C005E4F9A6}"/>
              </a:ext>
            </a:extLst>
          </p:cNvPr>
          <p:cNvSpPr>
            <a:spLocks noGrp="1"/>
          </p:cNvSpPr>
          <p:nvPr>
            <p:ph sz="half" idx="2"/>
          </p:nvPr>
        </p:nvSpPr>
        <p:spPr>
          <a:xfrm>
            <a:off x="1277650" y="2331720"/>
            <a:ext cx="4922537" cy="3857943"/>
          </a:xfrm>
        </p:spPr>
        <p:txBody>
          <a:bodyPr/>
          <a:lstStyle/>
          <a:p>
            <a:r>
              <a:rPr lang="en-US" dirty="0"/>
              <a:t>Faculty can support fellow faculty by donating to the ASCCC Foundation.</a:t>
            </a:r>
          </a:p>
          <a:p>
            <a:r>
              <a:rPr lang="en-US" dirty="0"/>
              <a:t>1) Selecting the ASCCC Foundation through Amazon Smile </a:t>
            </a:r>
          </a:p>
          <a:p>
            <a:r>
              <a:rPr lang="en-US" dirty="0"/>
              <a:t>2) Using the amazon smile website when you purchase items. </a:t>
            </a:r>
          </a:p>
        </p:txBody>
      </p:sp>
      <p:sp>
        <p:nvSpPr>
          <p:cNvPr id="4" name="Slide Number Placeholder 3">
            <a:extLst>
              <a:ext uri="{FF2B5EF4-FFF2-40B4-BE49-F238E27FC236}">
                <a16:creationId xmlns:a16="http://schemas.microsoft.com/office/drawing/2014/main" id="{B60C884D-F22A-4BBF-93C6-046BFF18AD50}"/>
              </a:ext>
            </a:extLst>
          </p:cNvPr>
          <p:cNvSpPr>
            <a:spLocks noGrp="1"/>
          </p:cNvSpPr>
          <p:nvPr>
            <p:ph type="sldNum" sz="quarter" idx="10"/>
          </p:nvPr>
        </p:nvSpPr>
        <p:spPr/>
        <p:txBody>
          <a:bodyPr/>
          <a:lstStyle/>
          <a:p>
            <a:pPr>
              <a:defRPr/>
            </a:pPr>
            <a:fld id="{0A71591C-5F3D-B54C-8468-8173C62E9969}" type="slidenum">
              <a:rPr lang="en-US" altLang="en-US" smtClean="0"/>
              <a:pPr>
                <a:defRPr/>
              </a:pPr>
              <a:t>10</a:t>
            </a:fld>
            <a:endParaRPr lang="en-US" altLang="en-US" dirty="0"/>
          </a:p>
        </p:txBody>
      </p:sp>
      <p:pic>
        <p:nvPicPr>
          <p:cNvPr id="7" name="Content Placeholder 6">
            <a:extLst>
              <a:ext uri="{FF2B5EF4-FFF2-40B4-BE49-F238E27FC236}">
                <a16:creationId xmlns:a16="http://schemas.microsoft.com/office/drawing/2014/main" id="{8FECCD46-4686-4794-800C-1217E4E95696}"/>
              </a:ext>
            </a:extLst>
          </p:cNvPr>
          <p:cNvPicPr>
            <a:picLocks noGrp="1"/>
          </p:cNvPicPr>
          <p:nvPr>
            <p:ph sz="quarter" idx="4"/>
          </p:nvPr>
        </p:nvPicPr>
        <p:blipFill>
          <a:blip r:embed="rId2"/>
          <a:stretch>
            <a:fillRect/>
          </a:stretch>
        </p:blipFill>
        <p:spPr>
          <a:xfrm>
            <a:off x="6200187" y="4416507"/>
            <a:ext cx="4341813" cy="923331"/>
          </a:xfrm>
          <a:prstGeom prst="rect">
            <a:avLst/>
          </a:prstGeom>
        </p:spPr>
      </p:pic>
      <p:sp>
        <p:nvSpPr>
          <p:cNvPr id="9" name="Speech Bubble: Oval 8">
            <a:extLst>
              <a:ext uri="{FF2B5EF4-FFF2-40B4-BE49-F238E27FC236}">
                <a16:creationId xmlns:a16="http://schemas.microsoft.com/office/drawing/2014/main" id="{199597C0-F38F-43E6-B476-970F750F6DF0}"/>
              </a:ext>
            </a:extLst>
          </p:cNvPr>
          <p:cNvSpPr/>
          <p:nvPr/>
        </p:nvSpPr>
        <p:spPr>
          <a:xfrm>
            <a:off x="7834284" y="1335501"/>
            <a:ext cx="3164864" cy="1792012"/>
          </a:xfrm>
          <a:prstGeom prst="wedgeEllipseCallou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b="1" dirty="0"/>
              <a:t>Smile Donations have already contributed almost $ 700 to the Foundation </a:t>
            </a:r>
          </a:p>
        </p:txBody>
      </p:sp>
    </p:spTree>
    <p:extLst>
      <p:ext uri="{BB962C8B-B14F-4D97-AF65-F5344CB8AC3E}">
        <p14:creationId xmlns:p14="http://schemas.microsoft.com/office/powerpoint/2010/main" val="4103551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6DBA5-DF34-4039-8F83-C2F271A37179}"/>
              </a:ext>
            </a:extLst>
          </p:cNvPr>
          <p:cNvSpPr>
            <a:spLocks noGrp="1"/>
          </p:cNvSpPr>
          <p:nvPr>
            <p:ph type="title"/>
          </p:nvPr>
        </p:nvSpPr>
        <p:spPr/>
        <p:txBody>
          <a:bodyPr/>
          <a:lstStyle/>
          <a:p>
            <a:r>
              <a:rPr lang="en-US" dirty="0"/>
              <a:t>Partnership with FACCC</a:t>
            </a:r>
          </a:p>
        </p:txBody>
      </p:sp>
      <p:sp>
        <p:nvSpPr>
          <p:cNvPr id="3" name="Content Placeholder 2">
            <a:extLst>
              <a:ext uri="{FF2B5EF4-FFF2-40B4-BE49-F238E27FC236}">
                <a16:creationId xmlns:a16="http://schemas.microsoft.com/office/drawing/2014/main" id="{9D8F1AA2-904A-4885-BBC4-BDA49B9A6E2E}"/>
              </a:ext>
            </a:extLst>
          </p:cNvPr>
          <p:cNvSpPr>
            <a:spLocks noGrp="1"/>
          </p:cNvSpPr>
          <p:nvPr>
            <p:ph sz="half" idx="2"/>
          </p:nvPr>
        </p:nvSpPr>
        <p:spPr>
          <a:xfrm>
            <a:off x="1277650" y="1798320"/>
            <a:ext cx="5780098" cy="4391343"/>
          </a:xfrm>
        </p:spPr>
        <p:txBody>
          <a:bodyPr/>
          <a:lstStyle/>
          <a:p>
            <a:r>
              <a:rPr lang="en-US" sz="2000" dirty="0"/>
              <a:t>FACCC is dedicated to representing your interests in state and federal government. Its professional staff and volunteer leaders testify at hearings, meet with legislators, and organize policy forums to promote the message of community college faculty.</a:t>
            </a:r>
          </a:p>
          <a:p>
            <a:r>
              <a:rPr lang="en-US" sz="2000" dirty="0"/>
              <a:t>Sign up as a member of FACCC and note that you are doing it through the ASCCC and FACCC will make a donation to the ASCCC Foundation</a:t>
            </a:r>
          </a:p>
          <a:p>
            <a:r>
              <a:rPr lang="en-US" sz="2000" dirty="0"/>
              <a:t>Sign up here  </a:t>
            </a:r>
            <a:r>
              <a:rPr lang="en-US" sz="2000" dirty="0">
                <a:hlinkClick r:id="rId2"/>
              </a:rPr>
              <a:t>https://faccc.memberclicks.net/index.php?option=com_mcform&amp;view=ngforms&amp;id=2053231#/</a:t>
            </a:r>
            <a:endParaRPr lang="en-US" sz="2000" dirty="0"/>
          </a:p>
          <a:p>
            <a:r>
              <a:rPr lang="en-US" sz="2000" dirty="0"/>
              <a:t> </a:t>
            </a:r>
          </a:p>
        </p:txBody>
      </p:sp>
      <p:pic>
        <p:nvPicPr>
          <p:cNvPr id="6" name="Content Placeholder 5">
            <a:extLst>
              <a:ext uri="{FF2B5EF4-FFF2-40B4-BE49-F238E27FC236}">
                <a16:creationId xmlns:a16="http://schemas.microsoft.com/office/drawing/2014/main" id="{77CE88DC-1428-49F4-A5EF-3BF1D21AD2E8}"/>
              </a:ext>
            </a:extLst>
          </p:cNvPr>
          <p:cNvPicPr>
            <a:picLocks noGrp="1" noChangeAspect="1"/>
          </p:cNvPicPr>
          <p:nvPr>
            <p:ph sz="quarter" idx="4"/>
          </p:nvPr>
        </p:nvPicPr>
        <p:blipFill>
          <a:blip r:embed="rId3"/>
          <a:stretch>
            <a:fillRect/>
          </a:stretch>
        </p:blipFill>
        <p:spPr>
          <a:xfrm>
            <a:off x="7125948" y="2489385"/>
            <a:ext cx="4876800" cy="2743200"/>
          </a:xfrm>
          <a:prstGeom prst="rect">
            <a:avLst/>
          </a:prstGeom>
        </p:spPr>
      </p:pic>
      <p:sp>
        <p:nvSpPr>
          <p:cNvPr id="4" name="Slide Number Placeholder 3">
            <a:extLst>
              <a:ext uri="{FF2B5EF4-FFF2-40B4-BE49-F238E27FC236}">
                <a16:creationId xmlns:a16="http://schemas.microsoft.com/office/drawing/2014/main" id="{8EEC37B5-A6F9-46ED-9D25-C3819520E6A1}"/>
              </a:ext>
            </a:extLst>
          </p:cNvPr>
          <p:cNvSpPr>
            <a:spLocks noGrp="1"/>
          </p:cNvSpPr>
          <p:nvPr>
            <p:ph type="sldNum" sz="quarter" idx="10"/>
          </p:nvPr>
        </p:nvSpPr>
        <p:spPr/>
        <p:txBody>
          <a:bodyPr/>
          <a:lstStyle/>
          <a:p>
            <a:pPr>
              <a:defRPr/>
            </a:pPr>
            <a:fld id="{0154297E-07AE-1449-BCEE-4C04EBDD19BF}" type="slidenum">
              <a:rPr lang="en-US" altLang="en-US" smtClean="0"/>
              <a:pPr>
                <a:defRPr/>
              </a:pPr>
              <a:t>11</a:t>
            </a:fld>
            <a:endParaRPr lang="en-US" altLang="en-US"/>
          </a:p>
        </p:txBody>
      </p:sp>
    </p:spTree>
    <p:extLst>
      <p:ext uri="{BB962C8B-B14F-4D97-AF65-F5344CB8AC3E}">
        <p14:creationId xmlns:p14="http://schemas.microsoft.com/office/powerpoint/2010/main" val="313190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6450-4F6E-41D3-9A15-162AD0EA7265}"/>
              </a:ext>
            </a:extLst>
          </p:cNvPr>
          <p:cNvSpPr>
            <a:spLocks noGrp="1"/>
          </p:cNvSpPr>
          <p:nvPr>
            <p:ph type="title"/>
          </p:nvPr>
        </p:nvSpPr>
        <p:spPr/>
        <p:txBody>
          <a:bodyPr/>
          <a:lstStyle/>
          <a:p>
            <a:r>
              <a:rPr lang="en-US" dirty="0"/>
              <a:t>Spring Area Competition </a:t>
            </a:r>
          </a:p>
        </p:txBody>
      </p:sp>
      <p:sp>
        <p:nvSpPr>
          <p:cNvPr id="3" name="Content Placeholder 2">
            <a:extLst>
              <a:ext uri="{FF2B5EF4-FFF2-40B4-BE49-F238E27FC236}">
                <a16:creationId xmlns:a16="http://schemas.microsoft.com/office/drawing/2014/main" id="{AB89BD32-EA9E-4392-97D8-F4AF95A15312}"/>
              </a:ext>
            </a:extLst>
          </p:cNvPr>
          <p:cNvSpPr>
            <a:spLocks noGrp="1"/>
          </p:cNvSpPr>
          <p:nvPr>
            <p:ph sz="half" idx="1"/>
          </p:nvPr>
        </p:nvSpPr>
        <p:spPr>
          <a:xfrm>
            <a:off x="596929" y="1039175"/>
            <a:ext cx="20591589" cy="7117245"/>
          </a:xfrm>
        </p:spPr>
        <p:txBody>
          <a:bodyPr/>
          <a:lstStyle/>
          <a:p>
            <a:pPr marL="0" indent="0" algn="ctr">
              <a:buNone/>
            </a:pP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3AB72E25-FAC5-415B-9496-1CC4F36A241D}"/>
              </a:ext>
            </a:extLst>
          </p:cNvPr>
          <p:cNvSpPr>
            <a:spLocks noGrp="1"/>
          </p:cNvSpPr>
          <p:nvPr>
            <p:ph type="sldNum" sz="quarter" idx="10"/>
          </p:nvPr>
        </p:nvSpPr>
        <p:spPr/>
        <p:txBody>
          <a:bodyPr/>
          <a:lstStyle/>
          <a:p>
            <a:pPr>
              <a:defRPr/>
            </a:pPr>
            <a:fld id="{0154297E-07AE-1449-BCEE-4C04EBDD19BF}" type="slidenum">
              <a:rPr lang="en-US" altLang="en-US" smtClean="0"/>
              <a:pPr>
                <a:defRPr/>
              </a:pPr>
              <a:t>12</a:t>
            </a:fld>
            <a:endParaRPr lang="en-US" altLang="en-US" dirty="0"/>
          </a:p>
        </p:txBody>
      </p:sp>
      <p:pic>
        <p:nvPicPr>
          <p:cNvPr id="5" name="Picture 4">
            <a:extLst>
              <a:ext uri="{FF2B5EF4-FFF2-40B4-BE49-F238E27FC236}">
                <a16:creationId xmlns:a16="http://schemas.microsoft.com/office/drawing/2014/main" id="{FE82ABEF-74EC-4473-9098-E41EA3DADBED}"/>
              </a:ext>
            </a:extLst>
          </p:cNvPr>
          <p:cNvPicPr>
            <a:picLocks noChangeAspect="1"/>
          </p:cNvPicPr>
          <p:nvPr/>
        </p:nvPicPr>
        <p:blipFill>
          <a:blip r:embed="rId2"/>
          <a:stretch>
            <a:fillRect/>
          </a:stretch>
        </p:blipFill>
        <p:spPr>
          <a:xfrm>
            <a:off x="1352735" y="1798320"/>
            <a:ext cx="1458897" cy="1458897"/>
          </a:xfrm>
          <a:prstGeom prst="rect">
            <a:avLst/>
          </a:prstGeom>
        </p:spPr>
      </p:pic>
      <p:pic>
        <p:nvPicPr>
          <p:cNvPr id="6" name="Picture 5">
            <a:extLst>
              <a:ext uri="{FF2B5EF4-FFF2-40B4-BE49-F238E27FC236}">
                <a16:creationId xmlns:a16="http://schemas.microsoft.com/office/drawing/2014/main" id="{B8155AF7-7FDB-4CAA-BBAB-4FB522DB3DCF}"/>
              </a:ext>
            </a:extLst>
          </p:cNvPr>
          <p:cNvPicPr>
            <a:picLocks noChangeAspect="1"/>
          </p:cNvPicPr>
          <p:nvPr/>
        </p:nvPicPr>
        <p:blipFill>
          <a:blip r:embed="rId3"/>
          <a:stretch>
            <a:fillRect/>
          </a:stretch>
        </p:blipFill>
        <p:spPr>
          <a:xfrm>
            <a:off x="10048875" y="1285875"/>
            <a:ext cx="2143125" cy="2143125"/>
          </a:xfrm>
          <a:prstGeom prst="rect">
            <a:avLst/>
          </a:prstGeom>
        </p:spPr>
      </p:pic>
      <p:pic>
        <p:nvPicPr>
          <p:cNvPr id="7" name="Picture 6">
            <a:extLst>
              <a:ext uri="{FF2B5EF4-FFF2-40B4-BE49-F238E27FC236}">
                <a16:creationId xmlns:a16="http://schemas.microsoft.com/office/drawing/2014/main" id="{52256589-E542-4F60-BD91-CD25D6A44139}"/>
              </a:ext>
            </a:extLst>
          </p:cNvPr>
          <p:cNvPicPr>
            <a:picLocks noChangeAspect="1"/>
          </p:cNvPicPr>
          <p:nvPr/>
        </p:nvPicPr>
        <p:blipFill>
          <a:blip r:embed="rId4"/>
          <a:stretch>
            <a:fillRect/>
          </a:stretch>
        </p:blipFill>
        <p:spPr>
          <a:xfrm>
            <a:off x="1277650" y="4961572"/>
            <a:ext cx="2367077" cy="1325563"/>
          </a:xfrm>
          <a:prstGeom prst="rect">
            <a:avLst/>
          </a:prstGeom>
        </p:spPr>
      </p:pic>
      <p:pic>
        <p:nvPicPr>
          <p:cNvPr id="8" name="Picture 7">
            <a:extLst>
              <a:ext uri="{FF2B5EF4-FFF2-40B4-BE49-F238E27FC236}">
                <a16:creationId xmlns:a16="http://schemas.microsoft.com/office/drawing/2014/main" id="{331E835C-275C-4643-93EB-380E3C97A867}"/>
              </a:ext>
            </a:extLst>
          </p:cNvPr>
          <p:cNvPicPr>
            <a:picLocks noChangeAspect="1"/>
          </p:cNvPicPr>
          <p:nvPr/>
        </p:nvPicPr>
        <p:blipFill>
          <a:blip r:embed="rId5"/>
          <a:stretch>
            <a:fillRect/>
          </a:stretch>
        </p:blipFill>
        <p:spPr>
          <a:xfrm>
            <a:off x="10148706" y="4676604"/>
            <a:ext cx="1615319" cy="1615319"/>
          </a:xfrm>
          <a:prstGeom prst="rect">
            <a:avLst/>
          </a:prstGeom>
        </p:spPr>
      </p:pic>
      <p:pic>
        <p:nvPicPr>
          <p:cNvPr id="1026" name="Picture 2" descr="Free Competition Competitors Vectors, 1,000+ Images in AI, EPS format">
            <a:extLst>
              <a:ext uri="{FF2B5EF4-FFF2-40B4-BE49-F238E27FC236}">
                <a16:creationId xmlns:a16="http://schemas.microsoft.com/office/drawing/2014/main" id="{3E3C9BBE-C51B-4C82-B504-05DB97E0A7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5593" y="1798319"/>
            <a:ext cx="5362393" cy="3568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085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12569-E1B1-4E07-A661-B8D24AA0B2D5}"/>
              </a:ext>
            </a:extLst>
          </p:cNvPr>
          <p:cNvSpPr>
            <a:spLocks noGrp="1"/>
          </p:cNvSpPr>
          <p:nvPr>
            <p:ph type="title"/>
          </p:nvPr>
        </p:nvSpPr>
        <p:spPr/>
        <p:txBody>
          <a:bodyPr/>
          <a:lstStyle/>
          <a:p>
            <a:r>
              <a:rPr lang="en-US" dirty="0"/>
              <a:t>Area Competition </a:t>
            </a:r>
          </a:p>
        </p:txBody>
      </p:sp>
      <p:sp>
        <p:nvSpPr>
          <p:cNvPr id="3" name="Content Placeholder 2">
            <a:extLst>
              <a:ext uri="{FF2B5EF4-FFF2-40B4-BE49-F238E27FC236}">
                <a16:creationId xmlns:a16="http://schemas.microsoft.com/office/drawing/2014/main" id="{FFACC0D2-4046-48F1-BAFC-0DBBF4F4A7FA}"/>
              </a:ext>
            </a:extLst>
          </p:cNvPr>
          <p:cNvSpPr>
            <a:spLocks noGrp="1"/>
          </p:cNvSpPr>
          <p:nvPr>
            <p:ph sz="half" idx="1"/>
          </p:nvPr>
        </p:nvSpPr>
        <p:spPr/>
        <p:txBody>
          <a:bodyPr/>
          <a:lstStyle/>
          <a:p>
            <a:r>
              <a:rPr lang="en-US" dirty="0"/>
              <a:t>Starts Thursday April 6 at 8:00am and ends Saturday April 9</a:t>
            </a:r>
            <a:r>
              <a:rPr lang="en-US" baseline="30000" dirty="0"/>
              <a:t>th</a:t>
            </a:r>
            <a:r>
              <a:rPr lang="en-US" dirty="0"/>
              <a:t> at 10:00am</a:t>
            </a:r>
          </a:p>
          <a:p>
            <a:r>
              <a:rPr lang="en-US" dirty="0"/>
              <a:t>Only donations through the Area Pages will count for your area </a:t>
            </a:r>
          </a:p>
          <a:p>
            <a:r>
              <a:rPr lang="en-US" dirty="0"/>
              <a:t>Online and in person tallies will be available so you can keep track of the donations. </a:t>
            </a:r>
          </a:p>
          <a:p>
            <a:pPr marL="0" indent="0">
              <a:buNone/>
            </a:pPr>
            <a:endParaRPr lang="en-US" dirty="0"/>
          </a:p>
          <a:p>
            <a:r>
              <a:rPr lang="en-US" dirty="0"/>
              <a:t>Area A Representative: Stephanie Curry </a:t>
            </a:r>
          </a:p>
          <a:p>
            <a:r>
              <a:rPr lang="en-US" dirty="0"/>
              <a:t>Area B Representative: Karen Chow </a:t>
            </a:r>
          </a:p>
          <a:p>
            <a:r>
              <a:rPr lang="en-US" dirty="0"/>
              <a:t>Area C Representative: Robert L. Stewart Jr. </a:t>
            </a:r>
          </a:p>
          <a:p>
            <a:r>
              <a:rPr lang="en-US" dirty="0"/>
              <a:t>Area D Representative: La Tonya Parker </a:t>
            </a:r>
          </a:p>
        </p:txBody>
      </p:sp>
      <p:sp>
        <p:nvSpPr>
          <p:cNvPr id="4" name="Slide Number Placeholder 3">
            <a:extLst>
              <a:ext uri="{FF2B5EF4-FFF2-40B4-BE49-F238E27FC236}">
                <a16:creationId xmlns:a16="http://schemas.microsoft.com/office/drawing/2014/main" id="{F99B8B5F-255C-489A-B557-DE4637F033AA}"/>
              </a:ext>
            </a:extLst>
          </p:cNvPr>
          <p:cNvSpPr>
            <a:spLocks noGrp="1"/>
          </p:cNvSpPr>
          <p:nvPr>
            <p:ph type="sldNum" sz="quarter" idx="10"/>
          </p:nvPr>
        </p:nvSpPr>
        <p:spPr/>
        <p:txBody>
          <a:bodyPr/>
          <a:lstStyle/>
          <a:p>
            <a:pPr>
              <a:defRPr/>
            </a:pPr>
            <a:fld id="{0A71591C-5F3D-B54C-8468-8173C62E9969}" type="slidenum">
              <a:rPr lang="en-US" altLang="en-US" smtClean="0"/>
              <a:pPr>
                <a:defRPr/>
              </a:pPr>
              <a:t>13</a:t>
            </a:fld>
            <a:endParaRPr lang="en-US" altLang="en-US" dirty="0"/>
          </a:p>
        </p:txBody>
      </p:sp>
      <p:pic>
        <p:nvPicPr>
          <p:cNvPr id="5" name="Picture 4">
            <a:extLst>
              <a:ext uri="{FF2B5EF4-FFF2-40B4-BE49-F238E27FC236}">
                <a16:creationId xmlns:a16="http://schemas.microsoft.com/office/drawing/2014/main" id="{A02E78E0-3B32-4189-ADB1-B60B9CC991D5}"/>
              </a:ext>
            </a:extLst>
          </p:cNvPr>
          <p:cNvPicPr>
            <a:picLocks noChangeAspect="1"/>
          </p:cNvPicPr>
          <p:nvPr/>
        </p:nvPicPr>
        <p:blipFill>
          <a:blip r:embed="rId2"/>
          <a:stretch>
            <a:fillRect/>
          </a:stretch>
        </p:blipFill>
        <p:spPr>
          <a:xfrm>
            <a:off x="8702659" y="3685309"/>
            <a:ext cx="2211691" cy="2146895"/>
          </a:xfrm>
          <a:prstGeom prst="rect">
            <a:avLst/>
          </a:prstGeom>
        </p:spPr>
      </p:pic>
      <p:pic>
        <p:nvPicPr>
          <p:cNvPr id="6" name="Picture 5">
            <a:extLst>
              <a:ext uri="{FF2B5EF4-FFF2-40B4-BE49-F238E27FC236}">
                <a16:creationId xmlns:a16="http://schemas.microsoft.com/office/drawing/2014/main" id="{8534BE70-2259-435D-9B9E-A099E9E96289}"/>
              </a:ext>
            </a:extLst>
          </p:cNvPr>
          <p:cNvPicPr>
            <a:picLocks noChangeAspect="1"/>
          </p:cNvPicPr>
          <p:nvPr/>
        </p:nvPicPr>
        <p:blipFill>
          <a:blip r:embed="rId3"/>
          <a:stretch>
            <a:fillRect/>
          </a:stretch>
        </p:blipFill>
        <p:spPr>
          <a:xfrm>
            <a:off x="10251768" y="233264"/>
            <a:ext cx="1729589" cy="1679512"/>
          </a:xfrm>
          <a:prstGeom prst="rect">
            <a:avLst/>
          </a:prstGeom>
        </p:spPr>
      </p:pic>
    </p:spTree>
    <p:extLst>
      <p:ext uri="{BB962C8B-B14F-4D97-AF65-F5344CB8AC3E}">
        <p14:creationId xmlns:p14="http://schemas.microsoft.com/office/powerpoint/2010/main" val="135079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429C0-AF28-41E0-A98D-CE4EFAB5CECE}"/>
              </a:ext>
            </a:extLst>
          </p:cNvPr>
          <p:cNvSpPr>
            <a:spLocks noGrp="1"/>
          </p:cNvSpPr>
          <p:nvPr>
            <p:ph type="title"/>
          </p:nvPr>
        </p:nvSpPr>
        <p:spPr/>
        <p:txBody>
          <a:bodyPr/>
          <a:lstStyle/>
          <a:p>
            <a:r>
              <a:rPr lang="en-US" dirty="0"/>
              <a:t>How you can give</a:t>
            </a:r>
          </a:p>
        </p:txBody>
      </p:sp>
      <p:sp>
        <p:nvSpPr>
          <p:cNvPr id="3" name="Content Placeholder 2">
            <a:extLst>
              <a:ext uri="{FF2B5EF4-FFF2-40B4-BE49-F238E27FC236}">
                <a16:creationId xmlns:a16="http://schemas.microsoft.com/office/drawing/2014/main" id="{2835131B-D3BB-4F80-B30E-46DACD622349}"/>
              </a:ext>
            </a:extLst>
          </p:cNvPr>
          <p:cNvSpPr>
            <a:spLocks noGrp="1"/>
          </p:cNvSpPr>
          <p:nvPr>
            <p:ph sz="half" idx="1"/>
          </p:nvPr>
        </p:nvSpPr>
        <p:spPr/>
        <p:txBody>
          <a:bodyPr/>
          <a:lstStyle/>
          <a:p>
            <a:r>
              <a:rPr lang="en-US" dirty="0"/>
              <a:t>Online through the Area Competition Links </a:t>
            </a:r>
          </a:p>
          <a:p>
            <a:pPr marL="0" indent="0">
              <a:buNone/>
            </a:pPr>
            <a:r>
              <a:rPr lang="en-US" dirty="0">
                <a:hlinkClick r:id="rId2"/>
              </a:rPr>
              <a:t>https://asfccc.com/2022-spring-area-competition/</a:t>
            </a:r>
            <a:endParaRPr lang="en-US" dirty="0"/>
          </a:p>
          <a:p>
            <a:r>
              <a:rPr lang="en-US" dirty="0"/>
              <a:t>Use the QR Codes on the Tables or here. </a:t>
            </a:r>
          </a:p>
          <a:p>
            <a:r>
              <a:rPr lang="en-US" dirty="0"/>
              <a:t>Pathable Foundation Link </a:t>
            </a:r>
          </a:p>
          <a:p>
            <a:r>
              <a:rPr lang="en-US" dirty="0"/>
              <a:t>Stop by the table at Plenary and bring your checkbook </a:t>
            </a:r>
          </a:p>
          <a:p>
            <a:pPr marL="0" indent="0">
              <a:buNone/>
            </a:pPr>
            <a:r>
              <a:rPr lang="en-US" dirty="0"/>
              <a:t>(sorry no cash accepted) </a:t>
            </a:r>
          </a:p>
          <a:p>
            <a:endParaRPr lang="en-US" dirty="0"/>
          </a:p>
          <a:p>
            <a:r>
              <a:rPr lang="en-US" b="1" dirty="0"/>
              <a:t>Any donation amount is welcome! </a:t>
            </a:r>
          </a:p>
          <a:p>
            <a:r>
              <a:rPr lang="en-US" dirty="0"/>
              <a:t>You don’t need to attend plenary to donate. </a:t>
            </a:r>
          </a:p>
          <a:p>
            <a:r>
              <a:rPr lang="en-US" dirty="0"/>
              <a:t>Top 25 donor will be eligible for the prize drawing on Saturday</a:t>
            </a:r>
          </a:p>
          <a:p>
            <a:endParaRPr lang="en-US" dirty="0"/>
          </a:p>
        </p:txBody>
      </p:sp>
      <p:sp>
        <p:nvSpPr>
          <p:cNvPr id="4" name="Slide Number Placeholder 3">
            <a:extLst>
              <a:ext uri="{FF2B5EF4-FFF2-40B4-BE49-F238E27FC236}">
                <a16:creationId xmlns:a16="http://schemas.microsoft.com/office/drawing/2014/main" id="{A7092230-EC9B-4B7B-978E-01D858E4F6DE}"/>
              </a:ext>
            </a:extLst>
          </p:cNvPr>
          <p:cNvSpPr>
            <a:spLocks noGrp="1"/>
          </p:cNvSpPr>
          <p:nvPr>
            <p:ph type="sldNum" sz="quarter" idx="10"/>
          </p:nvPr>
        </p:nvSpPr>
        <p:spPr/>
        <p:txBody>
          <a:bodyPr/>
          <a:lstStyle/>
          <a:p>
            <a:pPr>
              <a:defRPr/>
            </a:pPr>
            <a:fld id="{0A71591C-5F3D-B54C-8468-8173C62E9969}" type="slidenum">
              <a:rPr lang="en-US" altLang="en-US" smtClean="0"/>
              <a:pPr>
                <a:defRPr/>
              </a:pPr>
              <a:t>14</a:t>
            </a:fld>
            <a:endParaRPr lang="en-US" altLang="en-US" dirty="0"/>
          </a:p>
        </p:txBody>
      </p:sp>
      <p:pic>
        <p:nvPicPr>
          <p:cNvPr id="5" name="Picture 4">
            <a:extLst>
              <a:ext uri="{FF2B5EF4-FFF2-40B4-BE49-F238E27FC236}">
                <a16:creationId xmlns:a16="http://schemas.microsoft.com/office/drawing/2014/main" id="{45591220-CE28-4AB7-8E80-F77FCFD1FD79}"/>
              </a:ext>
            </a:extLst>
          </p:cNvPr>
          <p:cNvPicPr>
            <a:picLocks noChangeAspect="1"/>
          </p:cNvPicPr>
          <p:nvPr/>
        </p:nvPicPr>
        <p:blipFill>
          <a:blip r:embed="rId3"/>
          <a:stretch>
            <a:fillRect/>
          </a:stretch>
        </p:blipFill>
        <p:spPr>
          <a:xfrm>
            <a:off x="8873337" y="96693"/>
            <a:ext cx="2251834" cy="1593995"/>
          </a:xfrm>
          <a:prstGeom prst="rect">
            <a:avLst/>
          </a:prstGeom>
        </p:spPr>
      </p:pic>
      <p:pic>
        <p:nvPicPr>
          <p:cNvPr id="6" name="Picture 5">
            <a:extLst>
              <a:ext uri="{FF2B5EF4-FFF2-40B4-BE49-F238E27FC236}">
                <a16:creationId xmlns:a16="http://schemas.microsoft.com/office/drawing/2014/main" id="{52ACA224-551A-49F4-A4C9-5AF9884E4588}"/>
              </a:ext>
            </a:extLst>
          </p:cNvPr>
          <p:cNvPicPr>
            <a:picLocks noChangeAspect="1"/>
          </p:cNvPicPr>
          <p:nvPr/>
        </p:nvPicPr>
        <p:blipFill>
          <a:blip r:embed="rId4"/>
          <a:stretch>
            <a:fillRect/>
          </a:stretch>
        </p:blipFill>
        <p:spPr>
          <a:xfrm>
            <a:off x="9491697" y="3513598"/>
            <a:ext cx="2190811" cy="2127380"/>
          </a:xfrm>
          <a:prstGeom prst="rect">
            <a:avLst/>
          </a:prstGeom>
        </p:spPr>
      </p:pic>
    </p:spTree>
    <p:extLst>
      <p:ext uri="{BB962C8B-B14F-4D97-AF65-F5344CB8AC3E}">
        <p14:creationId xmlns:p14="http://schemas.microsoft.com/office/powerpoint/2010/main" val="1608204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AE3D2-5FE2-4052-AAFC-D70CFD0BA0F1}"/>
              </a:ext>
            </a:extLst>
          </p:cNvPr>
          <p:cNvSpPr>
            <a:spLocks noGrp="1"/>
          </p:cNvSpPr>
          <p:nvPr>
            <p:ph type="title"/>
          </p:nvPr>
        </p:nvSpPr>
        <p:spPr/>
        <p:txBody>
          <a:bodyPr/>
          <a:lstStyle/>
          <a:p>
            <a:r>
              <a:rPr lang="en-US" dirty="0"/>
              <a:t>GOAL= $6,000 in three days!</a:t>
            </a:r>
            <a:br>
              <a:rPr lang="en-US" dirty="0"/>
            </a:br>
            <a:endParaRPr lang="en-US" dirty="0"/>
          </a:p>
        </p:txBody>
      </p:sp>
      <p:pic>
        <p:nvPicPr>
          <p:cNvPr id="5" name="Content Placeholder 4">
            <a:extLst>
              <a:ext uri="{FF2B5EF4-FFF2-40B4-BE49-F238E27FC236}">
                <a16:creationId xmlns:a16="http://schemas.microsoft.com/office/drawing/2014/main" id="{39B39392-EA62-4468-8411-2C455C65E2B1}"/>
              </a:ext>
            </a:extLst>
          </p:cNvPr>
          <p:cNvPicPr>
            <a:picLocks noGrp="1" noChangeAspect="1"/>
          </p:cNvPicPr>
          <p:nvPr>
            <p:ph sz="half" idx="1"/>
          </p:nvPr>
        </p:nvPicPr>
        <p:blipFill>
          <a:blip r:embed="rId2"/>
          <a:stretch>
            <a:fillRect/>
          </a:stretch>
        </p:blipFill>
        <p:spPr>
          <a:xfrm>
            <a:off x="2401454" y="2057304"/>
            <a:ext cx="7605136" cy="4299046"/>
          </a:xfrm>
          <a:prstGeom prst="rect">
            <a:avLst/>
          </a:prstGeom>
        </p:spPr>
      </p:pic>
      <p:sp>
        <p:nvSpPr>
          <p:cNvPr id="4" name="Slide Number Placeholder 3">
            <a:extLst>
              <a:ext uri="{FF2B5EF4-FFF2-40B4-BE49-F238E27FC236}">
                <a16:creationId xmlns:a16="http://schemas.microsoft.com/office/drawing/2014/main" id="{D57AC6A1-D1CE-4C05-A06D-8D0097F181D6}"/>
              </a:ext>
            </a:extLst>
          </p:cNvPr>
          <p:cNvSpPr>
            <a:spLocks noGrp="1"/>
          </p:cNvSpPr>
          <p:nvPr>
            <p:ph type="sldNum" sz="quarter" idx="10"/>
          </p:nvPr>
        </p:nvSpPr>
        <p:spPr/>
        <p:txBody>
          <a:bodyPr/>
          <a:lstStyle/>
          <a:p>
            <a:pPr>
              <a:defRPr/>
            </a:pPr>
            <a:fld id="{0A71591C-5F3D-B54C-8468-8173C62E9969}" type="slidenum">
              <a:rPr lang="en-US" altLang="en-US" smtClean="0"/>
              <a:pPr>
                <a:defRPr/>
              </a:pPr>
              <a:t>15</a:t>
            </a:fld>
            <a:endParaRPr lang="en-US" altLang="en-US" dirty="0"/>
          </a:p>
        </p:txBody>
      </p:sp>
      <p:pic>
        <p:nvPicPr>
          <p:cNvPr id="3" name="Picture 2">
            <a:extLst>
              <a:ext uri="{FF2B5EF4-FFF2-40B4-BE49-F238E27FC236}">
                <a16:creationId xmlns:a16="http://schemas.microsoft.com/office/drawing/2014/main" id="{3DEFF5FF-5AE0-4BA4-89DA-CD707C367316}"/>
              </a:ext>
            </a:extLst>
          </p:cNvPr>
          <p:cNvPicPr>
            <a:picLocks noChangeAspect="1"/>
          </p:cNvPicPr>
          <p:nvPr/>
        </p:nvPicPr>
        <p:blipFill>
          <a:blip r:embed="rId3"/>
          <a:stretch>
            <a:fillRect/>
          </a:stretch>
        </p:blipFill>
        <p:spPr>
          <a:xfrm>
            <a:off x="9790546" y="233264"/>
            <a:ext cx="2190811" cy="2127380"/>
          </a:xfrm>
          <a:prstGeom prst="rect">
            <a:avLst/>
          </a:prstGeom>
        </p:spPr>
      </p:pic>
    </p:spTree>
    <p:extLst>
      <p:ext uri="{BB962C8B-B14F-4D97-AF65-F5344CB8AC3E}">
        <p14:creationId xmlns:p14="http://schemas.microsoft.com/office/powerpoint/2010/main" val="1131454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D623C-D95C-4250-9B5E-5E30E161F661}"/>
              </a:ext>
            </a:extLst>
          </p:cNvPr>
          <p:cNvSpPr>
            <a:spLocks noGrp="1"/>
          </p:cNvSpPr>
          <p:nvPr>
            <p:ph type="title"/>
          </p:nvPr>
        </p:nvSpPr>
        <p:spPr/>
        <p:txBody>
          <a:bodyPr/>
          <a:lstStyle/>
          <a:p>
            <a:r>
              <a:rPr lang="en-US" dirty="0"/>
              <a:t>Prizes </a:t>
            </a:r>
          </a:p>
        </p:txBody>
      </p:sp>
      <p:sp>
        <p:nvSpPr>
          <p:cNvPr id="3" name="Content Placeholder 2">
            <a:extLst>
              <a:ext uri="{FF2B5EF4-FFF2-40B4-BE49-F238E27FC236}">
                <a16:creationId xmlns:a16="http://schemas.microsoft.com/office/drawing/2014/main" id="{1B24175B-D891-4EA0-849A-3D504C2C0B4D}"/>
              </a:ext>
            </a:extLst>
          </p:cNvPr>
          <p:cNvSpPr>
            <a:spLocks noGrp="1"/>
          </p:cNvSpPr>
          <p:nvPr>
            <p:ph sz="half" idx="1"/>
          </p:nvPr>
        </p:nvSpPr>
        <p:spPr/>
        <p:txBody>
          <a:bodyPr/>
          <a:lstStyle/>
          <a:p>
            <a:r>
              <a:rPr lang="en-US" dirty="0"/>
              <a:t>To Area Winners </a:t>
            </a:r>
          </a:p>
          <a:p>
            <a:pPr lvl="1"/>
            <a:r>
              <a:rPr lang="en-US" dirty="0"/>
              <a:t>EPIC Bragging Rights </a:t>
            </a:r>
          </a:p>
          <a:p>
            <a:pPr lvl="1"/>
            <a:r>
              <a:rPr lang="en-US" dirty="0"/>
              <a:t>a snack party during their area meeting at the 2022 Faculty Leadership Institute, and of course</a:t>
            </a:r>
          </a:p>
          <a:p>
            <a:r>
              <a:rPr lang="en-US" dirty="0"/>
              <a:t>Individual Prizes (Top 25 Donors Entered) </a:t>
            </a:r>
          </a:p>
          <a:p>
            <a:pPr lvl="1"/>
            <a:r>
              <a:rPr lang="en-US" dirty="0"/>
              <a:t>Free registration to 2022 Faculty Leadership Institute (1 Drawing)</a:t>
            </a:r>
          </a:p>
          <a:p>
            <a:pPr lvl="1"/>
            <a:r>
              <a:rPr lang="en-US" dirty="0"/>
              <a:t>Free registration to 2022 Curriculum Institute (1 Drawing)</a:t>
            </a:r>
          </a:p>
          <a:p>
            <a:pPr lvl="1"/>
            <a:r>
              <a:rPr lang="en-US" dirty="0"/>
              <a:t>Two Nights Hotel stay for the 2022 Curriculum Institute in Riverside, CA (1 Drawing)</a:t>
            </a:r>
          </a:p>
          <a:p>
            <a:pPr lvl="1"/>
            <a:r>
              <a:rPr lang="en-US" dirty="0"/>
              <a:t>Free registration to 2022 Fall Plenary Session (1 Drawing)</a:t>
            </a:r>
          </a:p>
          <a:p>
            <a:pPr lvl="1"/>
            <a:r>
              <a:rPr lang="en-US" dirty="0"/>
              <a:t>Two Nights Hotel stay for the 2022 Fall Plenary Session in Sacramento, CA (1 Drawing</a:t>
            </a:r>
          </a:p>
          <a:p>
            <a:endParaRPr lang="en-US" dirty="0"/>
          </a:p>
        </p:txBody>
      </p:sp>
      <p:sp>
        <p:nvSpPr>
          <p:cNvPr id="4" name="Slide Number Placeholder 3">
            <a:extLst>
              <a:ext uri="{FF2B5EF4-FFF2-40B4-BE49-F238E27FC236}">
                <a16:creationId xmlns:a16="http://schemas.microsoft.com/office/drawing/2014/main" id="{56A5E589-E397-4217-8F93-8B9D22350DC7}"/>
              </a:ext>
            </a:extLst>
          </p:cNvPr>
          <p:cNvSpPr>
            <a:spLocks noGrp="1"/>
          </p:cNvSpPr>
          <p:nvPr>
            <p:ph type="sldNum" sz="quarter" idx="10"/>
          </p:nvPr>
        </p:nvSpPr>
        <p:spPr/>
        <p:txBody>
          <a:bodyPr/>
          <a:lstStyle/>
          <a:p>
            <a:pPr>
              <a:defRPr/>
            </a:pPr>
            <a:fld id="{0A71591C-5F3D-B54C-8468-8173C62E9969}" type="slidenum">
              <a:rPr lang="en-US" altLang="en-US" smtClean="0"/>
              <a:pPr>
                <a:defRPr/>
              </a:pPr>
              <a:t>16</a:t>
            </a:fld>
            <a:endParaRPr lang="en-US" altLang="en-US" dirty="0"/>
          </a:p>
        </p:txBody>
      </p:sp>
      <p:pic>
        <p:nvPicPr>
          <p:cNvPr id="5" name="Picture 4">
            <a:extLst>
              <a:ext uri="{FF2B5EF4-FFF2-40B4-BE49-F238E27FC236}">
                <a16:creationId xmlns:a16="http://schemas.microsoft.com/office/drawing/2014/main" id="{71F5EA11-DFBF-473D-AE76-AC0C7A4BD006}"/>
              </a:ext>
            </a:extLst>
          </p:cNvPr>
          <p:cNvPicPr>
            <a:picLocks noChangeAspect="1"/>
          </p:cNvPicPr>
          <p:nvPr/>
        </p:nvPicPr>
        <p:blipFill>
          <a:blip r:embed="rId2"/>
          <a:stretch>
            <a:fillRect/>
          </a:stretch>
        </p:blipFill>
        <p:spPr>
          <a:xfrm>
            <a:off x="8239125" y="774700"/>
            <a:ext cx="3114675" cy="1466850"/>
          </a:xfrm>
          <a:prstGeom prst="rect">
            <a:avLst/>
          </a:prstGeom>
        </p:spPr>
      </p:pic>
    </p:spTree>
    <p:extLst>
      <p:ext uri="{BB962C8B-B14F-4D97-AF65-F5344CB8AC3E}">
        <p14:creationId xmlns:p14="http://schemas.microsoft.com/office/powerpoint/2010/main" val="1285974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A6F3-2AAB-42D2-9C61-C4FD58E55ED2}"/>
              </a:ext>
            </a:extLst>
          </p:cNvPr>
          <p:cNvSpPr>
            <a:spLocks noGrp="1"/>
          </p:cNvSpPr>
          <p:nvPr>
            <p:ph type="title"/>
          </p:nvPr>
        </p:nvSpPr>
        <p:spPr/>
        <p:txBody>
          <a:bodyPr/>
          <a:lstStyle/>
          <a:p>
            <a:r>
              <a:rPr lang="en-US" dirty="0"/>
              <a:t>Who will win this coveted trophy?</a:t>
            </a:r>
          </a:p>
        </p:txBody>
      </p:sp>
      <p:pic>
        <p:nvPicPr>
          <p:cNvPr id="6" name="Content Placeholder 5">
            <a:extLst>
              <a:ext uri="{FF2B5EF4-FFF2-40B4-BE49-F238E27FC236}">
                <a16:creationId xmlns:a16="http://schemas.microsoft.com/office/drawing/2014/main" id="{759ABFE6-7CDF-4803-9CAB-18F6008BBE49}"/>
              </a:ext>
            </a:extLst>
          </p:cNvPr>
          <p:cNvPicPr>
            <a:picLocks noGrp="1" noChangeAspect="1"/>
          </p:cNvPicPr>
          <p:nvPr>
            <p:ph sz="half" idx="1"/>
          </p:nvPr>
        </p:nvPicPr>
        <p:blipFill>
          <a:blip r:embed="rId2"/>
          <a:stretch>
            <a:fillRect/>
          </a:stretch>
        </p:blipFill>
        <p:spPr>
          <a:xfrm>
            <a:off x="3388688" y="1958558"/>
            <a:ext cx="5414623" cy="439779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Slide Number Placeholder 3">
            <a:extLst>
              <a:ext uri="{FF2B5EF4-FFF2-40B4-BE49-F238E27FC236}">
                <a16:creationId xmlns:a16="http://schemas.microsoft.com/office/drawing/2014/main" id="{A93E5C04-BB90-4D51-8883-F8CFF4E3D182}"/>
              </a:ext>
            </a:extLst>
          </p:cNvPr>
          <p:cNvSpPr>
            <a:spLocks noGrp="1"/>
          </p:cNvSpPr>
          <p:nvPr>
            <p:ph type="sldNum" sz="quarter" idx="10"/>
          </p:nvPr>
        </p:nvSpPr>
        <p:spPr/>
        <p:txBody>
          <a:bodyPr/>
          <a:lstStyle/>
          <a:p>
            <a:pPr>
              <a:defRPr/>
            </a:pPr>
            <a:fld id="{0A71591C-5F3D-B54C-8468-8173C62E9969}" type="slidenum">
              <a:rPr lang="en-US" altLang="en-US" smtClean="0"/>
              <a:pPr>
                <a:defRPr/>
              </a:pPr>
              <a:t>17</a:t>
            </a:fld>
            <a:endParaRPr lang="en-US" altLang="en-US" dirty="0"/>
          </a:p>
        </p:txBody>
      </p:sp>
      <p:pic>
        <p:nvPicPr>
          <p:cNvPr id="5" name="Picture 4">
            <a:extLst>
              <a:ext uri="{FF2B5EF4-FFF2-40B4-BE49-F238E27FC236}">
                <a16:creationId xmlns:a16="http://schemas.microsoft.com/office/drawing/2014/main" id="{462F84AA-1F3C-4BBC-9326-4D713B804D34}"/>
              </a:ext>
            </a:extLst>
          </p:cNvPr>
          <p:cNvPicPr>
            <a:picLocks noChangeAspect="1"/>
          </p:cNvPicPr>
          <p:nvPr/>
        </p:nvPicPr>
        <p:blipFill>
          <a:blip r:embed="rId3"/>
          <a:stretch>
            <a:fillRect/>
          </a:stretch>
        </p:blipFill>
        <p:spPr>
          <a:xfrm>
            <a:off x="9790546" y="233264"/>
            <a:ext cx="2190811" cy="2127380"/>
          </a:xfrm>
          <a:prstGeom prst="rect">
            <a:avLst/>
          </a:prstGeom>
        </p:spPr>
      </p:pic>
    </p:spTree>
    <p:extLst>
      <p:ext uri="{BB962C8B-B14F-4D97-AF65-F5344CB8AC3E}">
        <p14:creationId xmlns:p14="http://schemas.microsoft.com/office/powerpoint/2010/main" val="2537646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4A76-0E45-42FA-9959-5211E19CA8B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B77818A-066C-4CD6-B664-FEE04EBA7476}"/>
              </a:ext>
            </a:extLst>
          </p:cNvPr>
          <p:cNvSpPr>
            <a:spLocks noGrp="1"/>
          </p:cNvSpPr>
          <p:nvPr>
            <p:ph sz="half" idx="1"/>
          </p:nvPr>
        </p:nvSpPr>
        <p:spPr/>
        <p:txBody>
          <a:bodyPr/>
          <a:lstStyle/>
          <a:p>
            <a:endParaRPr lang="en-US" dirty="0"/>
          </a:p>
        </p:txBody>
      </p:sp>
      <p:sp>
        <p:nvSpPr>
          <p:cNvPr id="4" name="Slide Number Placeholder 3">
            <a:extLst>
              <a:ext uri="{FF2B5EF4-FFF2-40B4-BE49-F238E27FC236}">
                <a16:creationId xmlns:a16="http://schemas.microsoft.com/office/drawing/2014/main" id="{B649F5F4-37AB-48F7-B7EA-D72193D8C01C}"/>
              </a:ext>
            </a:extLst>
          </p:cNvPr>
          <p:cNvSpPr>
            <a:spLocks noGrp="1"/>
          </p:cNvSpPr>
          <p:nvPr>
            <p:ph type="sldNum" sz="quarter" idx="10"/>
          </p:nvPr>
        </p:nvSpPr>
        <p:spPr/>
        <p:txBody>
          <a:bodyPr/>
          <a:lstStyle/>
          <a:p>
            <a:pPr>
              <a:defRPr/>
            </a:pPr>
            <a:fld id="{0A71591C-5F3D-B54C-8468-8173C62E9969}" type="slidenum">
              <a:rPr lang="en-US" altLang="en-US" smtClean="0"/>
              <a:pPr>
                <a:defRPr/>
              </a:pPr>
              <a:t>18</a:t>
            </a:fld>
            <a:endParaRPr lang="en-US" altLang="en-US" dirty="0"/>
          </a:p>
        </p:txBody>
      </p:sp>
      <p:pic>
        <p:nvPicPr>
          <p:cNvPr id="4098" name="Picture 2" descr="3 great ideas for the National Thank You Month - Good Job, Pal!">
            <a:extLst>
              <a:ext uri="{FF2B5EF4-FFF2-40B4-BE49-F238E27FC236}">
                <a16:creationId xmlns:a16="http://schemas.microsoft.com/office/drawing/2014/main" id="{3261C252-D4B9-4B7B-B48E-8FB89AA0C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71" y="1959920"/>
            <a:ext cx="8087292" cy="43656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9EB30EA-E4D9-4AF9-B0F6-B40DA56C6FB4}"/>
              </a:ext>
            </a:extLst>
          </p:cNvPr>
          <p:cNvPicPr>
            <a:picLocks noChangeAspect="1"/>
          </p:cNvPicPr>
          <p:nvPr/>
        </p:nvPicPr>
        <p:blipFill>
          <a:blip r:embed="rId3"/>
          <a:stretch>
            <a:fillRect/>
          </a:stretch>
        </p:blipFill>
        <p:spPr>
          <a:xfrm>
            <a:off x="10305511" y="253465"/>
            <a:ext cx="1595063" cy="1548881"/>
          </a:xfrm>
          <a:prstGeom prst="rect">
            <a:avLst/>
          </a:prstGeom>
        </p:spPr>
      </p:pic>
    </p:spTree>
    <p:extLst>
      <p:ext uri="{BB962C8B-B14F-4D97-AF65-F5344CB8AC3E}">
        <p14:creationId xmlns:p14="http://schemas.microsoft.com/office/powerpoint/2010/main" val="197305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C6446-953C-FC4A-A798-9310C56D1175}"/>
              </a:ext>
            </a:extLst>
          </p:cNvPr>
          <p:cNvSpPr>
            <a:spLocks noGrp="1"/>
          </p:cNvSpPr>
          <p:nvPr>
            <p:ph type="title"/>
          </p:nvPr>
        </p:nvSpPr>
        <p:spPr/>
        <p:txBody>
          <a:bodyPr/>
          <a:lstStyle/>
          <a:p>
            <a:r>
              <a:rPr lang="en-US" dirty="0"/>
              <a:t>Approval of the Minutes from Fall 2021 Plenary </a:t>
            </a:r>
          </a:p>
        </p:txBody>
      </p:sp>
      <p:sp>
        <p:nvSpPr>
          <p:cNvPr id="3" name="Content Placeholder 2">
            <a:extLst>
              <a:ext uri="{FF2B5EF4-FFF2-40B4-BE49-F238E27FC236}">
                <a16:creationId xmlns:a16="http://schemas.microsoft.com/office/drawing/2014/main" id="{0A5E3A63-8F75-3B49-AB9B-B5802F78C9DA}"/>
              </a:ext>
            </a:extLst>
          </p:cNvPr>
          <p:cNvSpPr>
            <a:spLocks noGrp="1"/>
          </p:cNvSpPr>
          <p:nvPr>
            <p:ph idx="1"/>
          </p:nvPr>
        </p:nvSpPr>
        <p:spPr/>
        <p:txBody>
          <a:bodyPr/>
          <a:lstStyle/>
          <a:p>
            <a:r>
              <a:rPr lang="en-US" sz="3600" dirty="0"/>
              <a:t>The minutes can be found on the Plenary homepage under “Resources”.</a:t>
            </a:r>
          </a:p>
          <a:p>
            <a:r>
              <a:rPr lang="en-US" sz="3600" dirty="0"/>
              <a:t>Delegates will be asked to use Poll Everywhere to approve the minutes from the Fall 2021 Plenary Session. </a:t>
            </a:r>
          </a:p>
        </p:txBody>
      </p:sp>
      <p:sp>
        <p:nvSpPr>
          <p:cNvPr id="4" name="Slide Number Placeholder 3">
            <a:extLst>
              <a:ext uri="{FF2B5EF4-FFF2-40B4-BE49-F238E27FC236}">
                <a16:creationId xmlns:a16="http://schemas.microsoft.com/office/drawing/2014/main" id="{6C0B9958-D19F-3D48-80E2-BE3EBDE740C7}"/>
              </a:ext>
            </a:extLst>
          </p:cNvPr>
          <p:cNvSpPr>
            <a:spLocks noGrp="1"/>
          </p:cNvSpPr>
          <p:nvPr>
            <p:ph type="sldNum" sz="quarter" idx="10"/>
          </p:nvPr>
        </p:nvSpPr>
        <p:spPr/>
        <p:txBody>
          <a:bodyPr/>
          <a:lstStyle/>
          <a:p>
            <a:pPr>
              <a:defRPr/>
            </a:pPr>
            <a:fld id="{9A5A1B6C-D038-1F4B-9D4A-0999CA9BC2F2}" type="slidenum">
              <a:rPr lang="en-US" altLang="en-US" smtClean="0"/>
              <a:pPr>
                <a:defRPr/>
              </a:pPr>
              <a:t>19</a:t>
            </a:fld>
            <a:endParaRPr lang="en-US" altLang="en-US"/>
          </a:p>
        </p:txBody>
      </p:sp>
    </p:spTree>
    <p:extLst>
      <p:ext uri="{BB962C8B-B14F-4D97-AF65-F5344CB8AC3E}">
        <p14:creationId xmlns:p14="http://schemas.microsoft.com/office/powerpoint/2010/main" val="986325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874-132D-2744-A2E0-39E5EE48FE5E}"/>
              </a:ext>
            </a:extLst>
          </p:cNvPr>
          <p:cNvSpPr>
            <a:spLocks noGrp="1"/>
          </p:cNvSpPr>
          <p:nvPr>
            <p:ph type="title"/>
          </p:nvPr>
        </p:nvSpPr>
        <p:spPr/>
        <p:txBody>
          <a:bodyPr>
            <a:normAutofit fontScale="90000"/>
          </a:bodyPr>
          <a:lstStyle/>
          <a:p>
            <a:r>
              <a:rPr lang="en-US" dirty="0">
                <a:solidFill>
                  <a:schemeClr val="accent6"/>
                </a:solidFill>
              </a:rPr>
              <a:t>Land Acknowledgement </a:t>
            </a:r>
            <a:br>
              <a:rPr lang="en-US" dirty="0">
                <a:solidFill>
                  <a:schemeClr val="accent6"/>
                </a:solidFill>
              </a:rPr>
            </a:br>
            <a:r>
              <a:rPr lang="en-US" dirty="0">
                <a:solidFill>
                  <a:schemeClr val="accent6"/>
                </a:solidFill>
              </a:rPr>
              <a:t>Adoption of the Procedures </a:t>
            </a:r>
            <a:br>
              <a:rPr lang="en-US" dirty="0"/>
            </a:br>
            <a:r>
              <a:rPr lang="en-US" sz="2700" dirty="0">
                <a:solidFill>
                  <a:schemeClr val="accent5">
                    <a:lumMod val="20000"/>
                    <a:lumOff val="80000"/>
                  </a:schemeClr>
                </a:solidFill>
              </a:rPr>
              <a:t>by </a:t>
            </a:r>
            <a:r>
              <a:rPr lang="en-US" sz="2700" dirty="0" err="1">
                <a:solidFill>
                  <a:schemeClr val="accent5">
                    <a:lumMod val="20000"/>
                    <a:lumOff val="80000"/>
                  </a:schemeClr>
                </a:solidFill>
              </a:rPr>
              <a:t>Ginni</a:t>
            </a:r>
            <a:r>
              <a:rPr lang="en-US" sz="2700" dirty="0">
                <a:solidFill>
                  <a:schemeClr val="accent5">
                    <a:lumMod val="20000"/>
                    <a:lumOff val="80000"/>
                  </a:schemeClr>
                </a:solidFill>
              </a:rPr>
              <a:t> May, ASCCC Vice President</a:t>
            </a:r>
          </a:p>
        </p:txBody>
      </p:sp>
    </p:spTree>
    <p:extLst>
      <p:ext uri="{BB962C8B-B14F-4D97-AF65-F5344CB8AC3E}">
        <p14:creationId xmlns:p14="http://schemas.microsoft.com/office/powerpoint/2010/main" val="4253846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4754-6548-2944-BDD2-99AF9AF01A35}"/>
              </a:ext>
            </a:extLst>
          </p:cNvPr>
          <p:cNvSpPr>
            <a:spLocks noGrp="1"/>
          </p:cNvSpPr>
          <p:nvPr>
            <p:ph type="title"/>
          </p:nvPr>
        </p:nvSpPr>
        <p:spPr/>
        <p:txBody>
          <a:bodyPr/>
          <a:lstStyle/>
          <a:p>
            <a:r>
              <a:rPr lang="en-US" dirty="0"/>
              <a:t>ASCCC Statement of Activities (Treasurer’s Report)</a:t>
            </a:r>
          </a:p>
        </p:txBody>
      </p:sp>
      <p:sp>
        <p:nvSpPr>
          <p:cNvPr id="3" name="Content Placeholder 2">
            <a:extLst>
              <a:ext uri="{FF2B5EF4-FFF2-40B4-BE49-F238E27FC236}">
                <a16:creationId xmlns:a16="http://schemas.microsoft.com/office/drawing/2014/main" id="{AC65FDF3-C9CF-0641-BFE8-43AB9027F3A0}"/>
              </a:ext>
            </a:extLst>
          </p:cNvPr>
          <p:cNvSpPr>
            <a:spLocks noGrp="1"/>
          </p:cNvSpPr>
          <p:nvPr>
            <p:ph idx="1"/>
          </p:nvPr>
        </p:nvSpPr>
        <p:spPr/>
        <p:txBody>
          <a:bodyPr/>
          <a:lstStyle/>
          <a:p>
            <a:r>
              <a:rPr lang="en-US" sz="3600" dirty="0"/>
              <a:t>Please find the ASCCC Statement of Activities on the Plenary page under “Resources”.  No action is required by the body on this item – it is informational only.</a:t>
            </a:r>
          </a:p>
        </p:txBody>
      </p:sp>
      <p:sp>
        <p:nvSpPr>
          <p:cNvPr id="4" name="Slide Number Placeholder 3">
            <a:extLst>
              <a:ext uri="{FF2B5EF4-FFF2-40B4-BE49-F238E27FC236}">
                <a16:creationId xmlns:a16="http://schemas.microsoft.com/office/drawing/2014/main" id="{C96D0C88-8D49-8049-9FCE-6CAF6197E896}"/>
              </a:ext>
            </a:extLst>
          </p:cNvPr>
          <p:cNvSpPr>
            <a:spLocks noGrp="1"/>
          </p:cNvSpPr>
          <p:nvPr>
            <p:ph type="sldNum" sz="quarter" idx="10"/>
          </p:nvPr>
        </p:nvSpPr>
        <p:spPr/>
        <p:txBody>
          <a:bodyPr/>
          <a:lstStyle/>
          <a:p>
            <a:pPr>
              <a:defRPr/>
            </a:pPr>
            <a:fld id="{9A5A1B6C-D038-1F4B-9D4A-0999CA9BC2F2}" type="slidenum">
              <a:rPr lang="en-US" altLang="en-US" smtClean="0"/>
              <a:pPr>
                <a:defRPr/>
              </a:pPr>
              <a:t>20</a:t>
            </a:fld>
            <a:endParaRPr lang="en-US" altLang="en-US"/>
          </a:p>
        </p:txBody>
      </p:sp>
    </p:spTree>
    <p:extLst>
      <p:ext uri="{BB962C8B-B14F-4D97-AF65-F5344CB8AC3E}">
        <p14:creationId xmlns:p14="http://schemas.microsoft.com/office/powerpoint/2010/main" val="3289721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17DEF-1BAF-404D-BD2C-9CCEA59F8A32}"/>
              </a:ext>
            </a:extLst>
          </p:cNvPr>
          <p:cNvSpPr>
            <a:spLocks noGrp="1"/>
          </p:cNvSpPr>
          <p:nvPr>
            <p:ph type="title"/>
          </p:nvPr>
        </p:nvSpPr>
        <p:spPr/>
        <p:txBody>
          <a:bodyPr/>
          <a:lstStyle/>
          <a:p>
            <a:r>
              <a:rPr lang="en-US" dirty="0"/>
              <a:t>The State of the Senate – Spring 2022</a:t>
            </a:r>
            <a:br>
              <a:rPr lang="en-US" dirty="0"/>
            </a:br>
            <a:r>
              <a:rPr lang="en-US" dirty="0"/>
              <a:t>Dolores Davison, ASCCC President </a:t>
            </a:r>
          </a:p>
        </p:txBody>
      </p:sp>
    </p:spTree>
    <p:extLst>
      <p:ext uri="{BB962C8B-B14F-4D97-AF65-F5344CB8AC3E}">
        <p14:creationId xmlns:p14="http://schemas.microsoft.com/office/powerpoint/2010/main" val="2441811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9B7DE-868A-3149-8CD5-7E98F833A6D9}"/>
              </a:ext>
            </a:extLst>
          </p:cNvPr>
          <p:cNvSpPr>
            <a:spLocks noGrp="1"/>
          </p:cNvSpPr>
          <p:nvPr>
            <p:ph type="title"/>
          </p:nvPr>
        </p:nvSpPr>
        <p:spPr/>
        <p:txBody>
          <a:bodyPr/>
          <a:lstStyle/>
          <a:p>
            <a:r>
              <a:rPr lang="en-US" dirty="0"/>
              <a:t>Welcome to Our Many Friends and Partners</a:t>
            </a:r>
          </a:p>
        </p:txBody>
      </p:sp>
      <p:sp>
        <p:nvSpPr>
          <p:cNvPr id="3" name="Content Placeholder 2">
            <a:extLst>
              <a:ext uri="{FF2B5EF4-FFF2-40B4-BE49-F238E27FC236}">
                <a16:creationId xmlns:a16="http://schemas.microsoft.com/office/drawing/2014/main" id="{FACEFFB4-D843-1B4C-B131-35CF306DB080}"/>
              </a:ext>
            </a:extLst>
          </p:cNvPr>
          <p:cNvSpPr>
            <a:spLocks noGrp="1"/>
          </p:cNvSpPr>
          <p:nvPr>
            <p:ph sz="half" idx="1"/>
          </p:nvPr>
        </p:nvSpPr>
        <p:spPr>
          <a:xfrm>
            <a:off x="1277650" y="2988860"/>
            <a:ext cx="10058400" cy="3229060"/>
          </a:xfrm>
        </p:spPr>
        <p:txBody>
          <a:bodyPr/>
          <a:lstStyle/>
          <a:p>
            <a:pPr marL="0" indent="0">
              <a:buNone/>
            </a:pPr>
            <a:r>
              <a:rPr lang="en-US" sz="9600" dirty="0">
                <a:solidFill>
                  <a:schemeClr val="bg2"/>
                </a:solidFill>
                <a:latin typeface="Lucida Handwriting" panose="03010101010101010101" pitchFamily="66" charset="77"/>
              </a:rPr>
              <a:t>THANK YOU!!</a:t>
            </a:r>
          </a:p>
        </p:txBody>
      </p:sp>
      <p:sp>
        <p:nvSpPr>
          <p:cNvPr id="4" name="Slide Number Placeholder 3">
            <a:extLst>
              <a:ext uri="{FF2B5EF4-FFF2-40B4-BE49-F238E27FC236}">
                <a16:creationId xmlns:a16="http://schemas.microsoft.com/office/drawing/2014/main" id="{D7001D47-F27E-6B47-BDC3-E883EFEFC6D9}"/>
              </a:ext>
            </a:extLst>
          </p:cNvPr>
          <p:cNvSpPr>
            <a:spLocks noGrp="1"/>
          </p:cNvSpPr>
          <p:nvPr>
            <p:ph type="sldNum" sz="quarter" idx="10"/>
          </p:nvPr>
        </p:nvSpPr>
        <p:spPr/>
        <p:txBody>
          <a:bodyPr/>
          <a:lstStyle/>
          <a:p>
            <a:pPr>
              <a:defRPr/>
            </a:pPr>
            <a:fld id="{EADB236C-7DA3-584D-A9FD-2566ED60D281}" type="slidenum">
              <a:rPr lang="en-US" altLang="en-US" smtClean="0"/>
              <a:pPr>
                <a:defRPr/>
              </a:pPr>
              <a:t>22</a:t>
            </a:fld>
            <a:endParaRPr lang="en-US" altLang="en-US"/>
          </a:p>
        </p:txBody>
      </p:sp>
    </p:spTree>
    <p:extLst>
      <p:ext uri="{BB962C8B-B14F-4D97-AF65-F5344CB8AC3E}">
        <p14:creationId xmlns:p14="http://schemas.microsoft.com/office/powerpoint/2010/main" val="2983568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6AC3AE1-7ED7-B944-98EA-B9D75CC3BB28}"/>
              </a:ext>
            </a:extLst>
          </p:cNvPr>
          <p:cNvSpPr>
            <a:spLocks noGrp="1"/>
          </p:cNvSpPr>
          <p:nvPr>
            <p:ph type="title"/>
          </p:nvPr>
        </p:nvSpPr>
        <p:spPr/>
        <p:txBody>
          <a:bodyPr/>
          <a:lstStyle/>
          <a:p>
            <a:r>
              <a:rPr lang="en-US" dirty="0"/>
              <a:t>So This Year Has Been Something…</a:t>
            </a:r>
          </a:p>
        </p:txBody>
      </p:sp>
      <p:sp>
        <p:nvSpPr>
          <p:cNvPr id="10" name="Content Placeholder 9">
            <a:extLst>
              <a:ext uri="{FF2B5EF4-FFF2-40B4-BE49-F238E27FC236}">
                <a16:creationId xmlns:a16="http://schemas.microsoft.com/office/drawing/2014/main" id="{0A2448DB-FB00-A44B-B185-3A2B728A8164}"/>
              </a:ext>
            </a:extLst>
          </p:cNvPr>
          <p:cNvSpPr>
            <a:spLocks noGrp="1"/>
          </p:cNvSpPr>
          <p:nvPr>
            <p:ph sz="half" idx="1"/>
          </p:nvPr>
        </p:nvSpPr>
        <p:spPr/>
        <p:txBody>
          <a:bodyPr/>
          <a:lstStyle/>
          <a:p>
            <a:r>
              <a:rPr lang="en-US" dirty="0"/>
              <a:t>As a reminder, all of these things have happened since our Executive Committee Orientation in June 2021</a:t>
            </a:r>
          </a:p>
          <a:p>
            <a:pPr lvl="1"/>
            <a:r>
              <a:rPr lang="en-US" dirty="0"/>
              <a:t>Derek Chauvin was sentenced to prison for the murder of George Floyd</a:t>
            </a:r>
          </a:p>
          <a:p>
            <a:pPr lvl="1"/>
            <a:r>
              <a:rPr lang="en-US" dirty="0"/>
              <a:t>Rudy Giuliani law license suspended</a:t>
            </a:r>
          </a:p>
          <a:p>
            <a:pPr lvl="1"/>
            <a:r>
              <a:rPr lang="en-US" dirty="0"/>
              <a:t>Summer Olympics in </a:t>
            </a:r>
            <a:r>
              <a:rPr lang="en-US" dirty="0" err="1"/>
              <a:t>Toyko</a:t>
            </a:r>
            <a:endParaRPr lang="en-US" dirty="0"/>
          </a:p>
          <a:p>
            <a:pPr lvl="1"/>
            <a:r>
              <a:rPr lang="en-US" dirty="0"/>
              <a:t>Dixie Fire</a:t>
            </a:r>
          </a:p>
          <a:p>
            <a:pPr lvl="1"/>
            <a:r>
              <a:rPr lang="en-US" dirty="0"/>
              <a:t>Andrew Cuomo resigned</a:t>
            </a:r>
          </a:p>
          <a:p>
            <a:pPr lvl="1"/>
            <a:r>
              <a:rPr lang="en-US" dirty="0"/>
              <a:t>Bipartisan Infrastructure Bill is passed</a:t>
            </a:r>
          </a:p>
          <a:p>
            <a:pPr lvl="1"/>
            <a:r>
              <a:rPr lang="en-US" dirty="0"/>
              <a:t>Hurricane Ida hits the east coast</a:t>
            </a:r>
          </a:p>
          <a:p>
            <a:pPr lvl="1"/>
            <a:r>
              <a:rPr lang="en-US" dirty="0"/>
              <a:t>Recall election of Governor Newsom is held </a:t>
            </a:r>
          </a:p>
          <a:p>
            <a:pPr lvl="1"/>
            <a:r>
              <a:rPr lang="en-US" dirty="0"/>
              <a:t>SpaceX launches first all civilian aircraft</a:t>
            </a:r>
          </a:p>
          <a:p>
            <a:pPr lvl="1"/>
            <a:r>
              <a:rPr lang="en-US" dirty="0"/>
              <a:t>Britney Spears conservator (her father) is formally suspended</a:t>
            </a:r>
          </a:p>
          <a:p>
            <a:pPr lvl="1"/>
            <a:endParaRPr lang="en-US" dirty="0"/>
          </a:p>
        </p:txBody>
      </p:sp>
      <p:sp>
        <p:nvSpPr>
          <p:cNvPr id="4" name="Slide Number Placeholder 3">
            <a:extLst>
              <a:ext uri="{FF2B5EF4-FFF2-40B4-BE49-F238E27FC236}">
                <a16:creationId xmlns:a16="http://schemas.microsoft.com/office/drawing/2014/main" id="{9ACFC226-30B9-AC4C-B7C2-A002F808AD8A}"/>
              </a:ext>
            </a:extLst>
          </p:cNvPr>
          <p:cNvSpPr>
            <a:spLocks noGrp="1"/>
          </p:cNvSpPr>
          <p:nvPr>
            <p:ph type="sldNum" sz="quarter" idx="10"/>
          </p:nvPr>
        </p:nvSpPr>
        <p:spPr/>
        <p:txBody>
          <a:bodyPr/>
          <a:lstStyle/>
          <a:p>
            <a:pPr>
              <a:defRPr/>
            </a:pPr>
            <a:fld id="{EADB236C-7DA3-584D-A9FD-2566ED60D281}" type="slidenum">
              <a:rPr lang="en-US" altLang="en-US" smtClean="0"/>
              <a:pPr>
                <a:defRPr/>
              </a:pPr>
              <a:t>23</a:t>
            </a:fld>
            <a:endParaRPr lang="en-US" altLang="en-US"/>
          </a:p>
        </p:txBody>
      </p:sp>
    </p:spTree>
    <p:extLst>
      <p:ext uri="{BB962C8B-B14F-4D97-AF65-F5344CB8AC3E}">
        <p14:creationId xmlns:p14="http://schemas.microsoft.com/office/powerpoint/2010/main" val="993636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7EBE-67AB-9E4F-8B94-B647B4780722}"/>
              </a:ext>
            </a:extLst>
          </p:cNvPr>
          <p:cNvSpPr>
            <a:spLocks noGrp="1"/>
          </p:cNvSpPr>
          <p:nvPr>
            <p:ph type="title"/>
          </p:nvPr>
        </p:nvSpPr>
        <p:spPr/>
        <p:txBody>
          <a:bodyPr/>
          <a:lstStyle/>
          <a:p>
            <a:r>
              <a:rPr lang="en-US" dirty="0"/>
              <a:t>Actually….</a:t>
            </a:r>
          </a:p>
        </p:txBody>
      </p:sp>
      <p:sp>
        <p:nvSpPr>
          <p:cNvPr id="3" name="Content Placeholder 2">
            <a:extLst>
              <a:ext uri="{FF2B5EF4-FFF2-40B4-BE49-F238E27FC236}">
                <a16:creationId xmlns:a16="http://schemas.microsoft.com/office/drawing/2014/main" id="{544C9529-FE71-B244-97ED-9F8965196819}"/>
              </a:ext>
            </a:extLst>
          </p:cNvPr>
          <p:cNvSpPr>
            <a:spLocks noGrp="1"/>
          </p:cNvSpPr>
          <p:nvPr>
            <p:ph sz="half" idx="1"/>
          </p:nvPr>
        </p:nvSpPr>
        <p:spPr/>
        <p:txBody>
          <a:bodyPr/>
          <a:lstStyle/>
          <a:p>
            <a:r>
              <a:rPr lang="en-US" sz="3200" dirty="0"/>
              <a:t>All of those things happened between 25 June and 30 September.</a:t>
            </a:r>
          </a:p>
          <a:p>
            <a:endParaRPr lang="en-US" sz="3200" dirty="0"/>
          </a:p>
          <a:p>
            <a:r>
              <a:rPr lang="en-US" sz="3200" dirty="0"/>
              <a:t>So, if your brain feels full and you’re exhausted – you have every right to be!!</a:t>
            </a:r>
          </a:p>
          <a:p>
            <a:endParaRPr lang="en-US" sz="3200" dirty="0"/>
          </a:p>
          <a:p>
            <a:r>
              <a:rPr lang="en-US" sz="3200" dirty="0"/>
              <a:t>Remember – you can’t pour from a glass that’s empty; self care is crucial for all of us.</a:t>
            </a:r>
          </a:p>
          <a:p>
            <a:endParaRPr lang="en-US" sz="3200" dirty="0"/>
          </a:p>
          <a:p>
            <a:endParaRPr lang="en-US" sz="3200" dirty="0"/>
          </a:p>
        </p:txBody>
      </p:sp>
      <p:sp>
        <p:nvSpPr>
          <p:cNvPr id="4" name="Slide Number Placeholder 3">
            <a:extLst>
              <a:ext uri="{FF2B5EF4-FFF2-40B4-BE49-F238E27FC236}">
                <a16:creationId xmlns:a16="http://schemas.microsoft.com/office/drawing/2014/main" id="{AEFED352-17CB-1542-97D3-D41280A548DB}"/>
              </a:ext>
            </a:extLst>
          </p:cNvPr>
          <p:cNvSpPr>
            <a:spLocks noGrp="1"/>
          </p:cNvSpPr>
          <p:nvPr>
            <p:ph type="sldNum" sz="quarter" idx="10"/>
          </p:nvPr>
        </p:nvSpPr>
        <p:spPr/>
        <p:txBody>
          <a:bodyPr/>
          <a:lstStyle/>
          <a:p>
            <a:pPr>
              <a:defRPr/>
            </a:pPr>
            <a:fld id="{EADB236C-7DA3-584D-A9FD-2566ED60D281}" type="slidenum">
              <a:rPr lang="en-US" altLang="en-US" smtClean="0"/>
              <a:pPr>
                <a:defRPr/>
              </a:pPr>
              <a:t>24</a:t>
            </a:fld>
            <a:endParaRPr lang="en-US" altLang="en-US"/>
          </a:p>
        </p:txBody>
      </p:sp>
    </p:spTree>
    <p:extLst>
      <p:ext uri="{BB962C8B-B14F-4D97-AF65-F5344CB8AC3E}">
        <p14:creationId xmlns:p14="http://schemas.microsoft.com/office/powerpoint/2010/main" val="2219902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1D670-8A82-CF48-BAF9-4A39CF327E11}"/>
              </a:ext>
            </a:extLst>
          </p:cNvPr>
          <p:cNvSpPr>
            <a:spLocks noGrp="1"/>
          </p:cNvSpPr>
          <p:nvPr>
            <p:ph type="title"/>
          </p:nvPr>
        </p:nvSpPr>
        <p:spPr/>
        <p:txBody>
          <a:bodyPr/>
          <a:lstStyle/>
          <a:p>
            <a:r>
              <a:rPr lang="en-US" dirty="0"/>
              <a:t>What Has the ASCCC Been Doing Since the Last Plenary Session in the Fall?</a:t>
            </a:r>
          </a:p>
        </p:txBody>
      </p:sp>
      <p:sp>
        <p:nvSpPr>
          <p:cNvPr id="3" name="Content Placeholder 2">
            <a:extLst>
              <a:ext uri="{FF2B5EF4-FFF2-40B4-BE49-F238E27FC236}">
                <a16:creationId xmlns:a16="http://schemas.microsoft.com/office/drawing/2014/main" id="{BB17149E-1A88-814D-8173-D14CE5E58A7D}"/>
              </a:ext>
            </a:extLst>
          </p:cNvPr>
          <p:cNvSpPr>
            <a:spLocks noGrp="1"/>
          </p:cNvSpPr>
          <p:nvPr>
            <p:ph sz="half" idx="2"/>
          </p:nvPr>
        </p:nvSpPr>
        <p:spPr/>
        <p:txBody>
          <a:bodyPr/>
          <a:lstStyle/>
          <a:p>
            <a:pPr marL="0" indent="0">
              <a:buNone/>
            </a:pPr>
            <a:r>
              <a:rPr lang="en-US" sz="4400" dirty="0">
                <a:latin typeface="Lucida Handwriting" panose="03010101010101010101" pitchFamily="66" charset="77"/>
              </a:rPr>
              <a:t>Nothing.  Eating bonbons and relaxing on the Arno.  Oh, wait… not quite.  </a:t>
            </a:r>
          </a:p>
        </p:txBody>
      </p:sp>
      <p:sp>
        <p:nvSpPr>
          <p:cNvPr id="4" name="Slide Number Placeholder 3">
            <a:extLst>
              <a:ext uri="{FF2B5EF4-FFF2-40B4-BE49-F238E27FC236}">
                <a16:creationId xmlns:a16="http://schemas.microsoft.com/office/drawing/2014/main" id="{0E0C80AC-492D-224B-A95A-E2339419157A}"/>
              </a:ext>
            </a:extLst>
          </p:cNvPr>
          <p:cNvSpPr>
            <a:spLocks noGrp="1"/>
          </p:cNvSpPr>
          <p:nvPr>
            <p:ph type="sldNum" sz="quarter" idx="10"/>
          </p:nvPr>
        </p:nvSpPr>
        <p:spPr/>
        <p:txBody>
          <a:bodyPr/>
          <a:lstStyle/>
          <a:p>
            <a:pPr>
              <a:defRPr/>
            </a:pPr>
            <a:fld id="{EADB236C-7DA3-584D-A9FD-2566ED60D281}" type="slidenum">
              <a:rPr lang="en-US" altLang="en-US" smtClean="0"/>
              <a:pPr>
                <a:defRPr/>
              </a:pPr>
              <a:t>25</a:t>
            </a:fld>
            <a:endParaRPr lang="en-US" altLang="en-US"/>
          </a:p>
        </p:txBody>
      </p:sp>
      <p:pic>
        <p:nvPicPr>
          <p:cNvPr id="11" name="Content Placeholder 10">
            <a:extLst>
              <a:ext uri="{FF2B5EF4-FFF2-40B4-BE49-F238E27FC236}">
                <a16:creationId xmlns:a16="http://schemas.microsoft.com/office/drawing/2014/main" id="{30A38190-95CC-A847-994D-52CB36DA43E2}"/>
              </a:ext>
            </a:extLst>
          </p:cNvPr>
          <p:cNvPicPr>
            <a:picLocks noGrp="1" noChangeAspect="1"/>
          </p:cNvPicPr>
          <p:nvPr>
            <p:ph sz="quarter" idx="4"/>
          </p:nvPr>
        </p:nvPicPr>
        <p:blipFill>
          <a:blip r:embed="rId2"/>
          <a:stretch>
            <a:fillRect/>
          </a:stretch>
        </p:blipFill>
        <p:spPr>
          <a:xfrm>
            <a:off x="6605516" y="1690688"/>
            <a:ext cx="3904130" cy="4791999"/>
          </a:xfrm>
        </p:spPr>
      </p:pic>
    </p:spTree>
    <p:extLst>
      <p:ext uri="{BB962C8B-B14F-4D97-AF65-F5344CB8AC3E}">
        <p14:creationId xmlns:p14="http://schemas.microsoft.com/office/powerpoint/2010/main" val="1322088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9EE22-3CB4-E349-8157-F71AF977CF59}"/>
              </a:ext>
            </a:extLst>
          </p:cNvPr>
          <p:cNvSpPr>
            <a:spLocks noGrp="1"/>
          </p:cNvSpPr>
          <p:nvPr>
            <p:ph type="title"/>
          </p:nvPr>
        </p:nvSpPr>
        <p:spPr>
          <a:xfrm>
            <a:off x="1295400" y="-235377"/>
            <a:ext cx="10046043" cy="1325563"/>
          </a:xfrm>
        </p:spPr>
        <p:txBody>
          <a:bodyPr/>
          <a:lstStyle/>
          <a:p>
            <a:r>
              <a:rPr lang="en-US" dirty="0"/>
              <a:t>Areas of Emphasis for 2021-22</a:t>
            </a:r>
          </a:p>
        </p:txBody>
      </p:sp>
      <p:sp>
        <p:nvSpPr>
          <p:cNvPr id="3" name="Content Placeholder 2">
            <a:extLst>
              <a:ext uri="{FF2B5EF4-FFF2-40B4-BE49-F238E27FC236}">
                <a16:creationId xmlns:a16="http://schemas.microsoft.com/office/drawing/2014/main" id="{AC685A5E-0E59-3F45-836E-AB527EEE2AD0}"/>
              </a:ext>
            </a:extLst>
          </p:cNvPr>
          <p:cNvSpPr>
            <a:spLocks noGrp="1"/>
          </p:cNvSpPr>
          <p:nvPr>
            <p:ph sz="half" idx="1"/>
          </p:nvPr>
        </p:nvSpPr>
        <p:spPr>
          <a:xfrm>
            <a:off x="1295400" y="1090186"/>
            <a:ext cx="10058400" cy="5266164"/>
          </a:xfrm>
        </p:spPr>
        <p:txBody>
          <a:bodyPr/>
          <a:lstStyle/>
          <a:p>
            <a:pPr marL="457200" indent="-457200">
              <a:buAutoNum type="arabicPeriod"/>
            </a:pPr>
            <a:r>
              <a:rPr lang="en-US" sz="2800" dirty="0"/>
              <a:t>Culturally Responsive Curriculum, Student Services, and Student Supports</a:t>
            </a:r>
          </a:p>
          <a:p>
            <a:pPr lvl="2"/>
            <a:r>
              <a:rPr lang="en-US" sz="2400" dirty="0"/>
              <a:t>Continued work around Ethnic Studies graduation requirement, including new disciplines </a:t>
            </a:r>
          </a:p>
          <a:p>
            <a:pPr lvl="2"/>
            <a:r>
              <a:rPr lang="en-US" sz="2400" dirty="0"/>
              <a:t>ASCCC OERI Work </a:t>
            </a:r>
          </a:p>
          <a:p>
            <a:pPr lvl="2"/>
            <a:r>
              <a:rPr lang="en-US" sz="2400" dirty="0"/>
              <a:t>Title 5 changes around EW grades and P/NP</a:t>
            </a:r>
          </a:p>
          <a:p>
            <a:pPr lvl="2"/>
            <a:r>
              <a:rPr lang="en-US" sz="2400" dirty="0"/>
              <a:t>Rising Scholars Program </a:t>
            </a:r>
          </a:p>
          <a:p>
            <a:pPr marL="457200" indent="-457200">
              <a:buAutoNum type="arabicPeriod"/>
            </a:pPr>
            <a:r>
              <a:rPr lang="en-US" sz="2800" dirty="0"/>
              <a:t>Equity Driven Systems</a:t>
            </a:r>
          </a:p>
          <a:p>
            <a:pPr lvl="2"/>
            <a:r>
              <a:rPr lang="en-US" sz="2400" dirty="0"/>
              <a:t>Changes to EEO Title 5 language</a:t>
            </a:r>
          </a:p>
          <a:p>
            <a:pPr lvl="2"/>
            <a:r>
              <a:rPr lang="en-US" sz="2400" dirty="0"/>
              <a:t>New Hiring Practices Manual – Spring 2022</a:t>
            </a:r>
            <a:endParaRPr lang="en-US" sz="2800" dirty="0"/>
          </a:p>
          <a:p>
            <a:pPr marL="457200" indent="-457200">
              <a:buAutoNum type="arabicPeriod"/>
            </a:pPr>
            <a:r>
              <a:rPr lang="en-US" sz="2800" dirty="0"/>
              <a:t>Transfer</a:t>
            </a:r>
          </a:p>
          <a:p>
            <a:pPr lvl="2"/>
            <a:r>
              <a:rPr lang="en-US" sz="2400" dirty="0"/>
              <a:t>Work continues on implementation of AB 928 and AB 1111 (both Berman, 2021)</a:t>
            </a:r>
          </a:p>
          <a:p>
            <a:endParaRPr lang="en-US" dirty="0"/>
          </a:p>
        </p:txBody>
      </p:sp>
      <p:sp>
        <p:nvSpPr>
          <p:cNvPr id="4" name="Slide Number Placeholder 3">
            <a:extLst>
              <a:ext uri="{FF2B5EF4-FFF2-40B4-BE49-F238E27FC236}">
                <a16:creationId xmlns:a16="http://schemas.microsoft.com/office/drawing/2014/main" id="{057211E3-9B2E-0443-BBE9-BDA196AC20A5}"/>
              </a:ext>
            </a:extLst>
          </p:cNvPr>
          <p:cNvSpPr>
            <a:spLocks noGrp="1"/>
          </p:cNvSpPr>
          <p:nvPr>
            <p:ph type="sldNum" sz="quarter" idx="10"/>
          </p:nvPr>
        </p:nvSpPr>
        <p:spPr/>
        <p:txBody>
          <a:bodyPr/>
          <a:lstStyle/>
          <a:p>
            <a:pPr>
              <a:defRPr/>
            </a:pPr>
            <a:fld id="{EADB236C-7DA3-584D-A9FD-2566ED60D281}" type="slidenum">
              <a:rPr lang="en-US" altLang="en-US" smtClean="0"/>
              <a:pPr>
                <a:defRPr/>
              </a:pPr>
              <a:t>26</a:t>
            </a:fld>
            <a:endParaRPr lang="en-US" altLang="en-US"/>
          </a:p>
        </p:txBody>
      </p:sp>
    </p:spTree>
    <p:extLst>
      <p:ext uri="{BB962C8B-B14F-4D97-AF65-F5344CB8AC3E}">
        <p14:creationId xmlns:p14="http://schemas.microsoft.com/office/powerpoint/2010/main" val="1577232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30100-0CF7-F848-B848-0C193ACB6548}"/>
              </a:ext>
            </a:extLst>
          </p:cNvPr>
          <p:cNvSpPr>
            <a:spLocks noGrp="1"/>
          </p:cNvSpPr>
          <p:nvPr>
            <p:ph type="title"/>
          </p:nvPr>
        </p:nvSpPr>
        <p:spPr/>
        <p:txBody>
          <a:bodyPr/>
          <a:lstStyle/>
          <a:p>
            <a:r>
              <a:rPr lang="en-US" dirty="0"/>
              <a:t>Legislation </a:t>
            </a:r>
          </a:p>
        </p:txBody>
      </p:sp>
      <p:sp>
        <p:nvSpPr>
          <p:cNvPr id="3" name="Content Placeholder 2">
            <a:extLst>
              <a:ext uri="{FF2B5EF4-FFF2-40B4-BE49-F238E27FC236}">
                <a16:creationId xmlns:a16="http://schemas.microsoft.com/office/drawing/2014/main" id="{CC8C99F8-AA8C-7A4D-8FD9-87D1CDA65F98}"/>
              </a:ext>
            </a:extLst>
          </p:cNvPr>
          <p:cNvSpPr>
            <a:spLocks noGrp="1"/>
          </p:cNvSpPr>
          <p:nvPr>
            <p:ph sz="half" idx="1"/>
          </p:nvPr>
        </p:nvSpPr>
        <p:spPr/>
        <p:txBody>
          <a:bodyPr/>
          <a:lstStyle/>
          <a:p>
            <a:r>
              <a:rPr lang="en-US" dirty="0"/>
              <a:t>AB 1187(tutoring) and 1705 (changes to AB 705) (Irwin, 2022)</a:t>
            </a:r>
          </a:p>
          <a:p>
            <a:r>
              <a:rPr lang="en-US" dirty="0"/>
              <a:t>AB 1505 (Rodriquez, 2022) – </a:t>
            </a:r>
            <a:r>
              <a:rPr lang="en-US" dirty="0" err="1"/>
              <a:t>rebenching</a:t>
            </a:r>
            <a:r>
              <a:rPr lang="en-US" dirty="0"/>
              <a:t> the FON</a:t>
            </a:r>
          </a:p>
          <a:p>
            <a:r>
              <a:rPr lang="en-US" dirty="0"/>
              <a:t>AB 1746 (Medina, 2022) -- </a:t>
            </a:r>
            <a:r>
              <a:rPr lang="en-US" dirty="0" err="1"/>
              <a:t>CalGrant</a:t>
            </a:r>
            <a:r>
              <a:rPr lang="en-US" dirty="0"/>
              <a:t> reform</a:t>
            </a:r>
          </a:p>
          <a:p>
            <a:r>
              <a:rPr lang="en-US" dirty="0"/>
              <a:t>AB 1984 (Fong, 2022) – Ethnic Studies</a:t>
            </a:r>
          </a:p>
          <a:p>
            <a:r>
              <a:rPr lang="en-US" dirty="0"/>
              <a:t>AB 2624 (</a:t>
            </a:r>
            <a:r>
              <a:rPr lang="en-US" dirty="0" err="1"/>
              <a:t>Kalra</a:t>
            </a:r>
            <a:r>
              <a:rPr lang="en-US" dirty="0"/>
              <a:t>, 2022) – course materials </a:t>
            </a:r>
          </a:p>
          <a:p>
            <a:r>
              <a:rPr lang="en-US" dirty="0"/>
              <a:t>SB 1141 (Limon, 2022) – support for nonresident tuition to change from three years of attendance to two years </a:t>
            </a:r>
          </a:p>
          <a:p>
            <a:r>
              <a:rPr lang="en-US" dirty="0"/>
              <a:t>SR 45 (Min, 2022) – Academic Freedom</a:t>
            </a:r>
          </a:p>
        </p:txBody>
      </p:sp>
      <p:sp>
        <p:nvSpPr>
          <p:cNvPr id="4" name="Slide Number Placeholder 3">
            <a:extLst>
              <a:ext uri="{FF2B5EF4-FFF2-40B4-BE49-F238E27FC236}">
                <a16:creationId xmlns:a16="http://schemas.microsoft.com/office/drawing/2014/main" id="{E862C97E-3D8F-1640-8278-5423459BAB49}"/>
              </a:ext>
            </a:extLst>
          </p:cNvPr>
          <p:cNvSpPr>
            <a:spLocks noGrp="1"/>
          </p:cNvSpPr>
          <p:nvPr>
            <p:ph type="sldNum" sz="quarter" idx="10"/>
          </p:nvPr>
        </p:nvSpPr>
        <p:spPr/>
        <p:txBody>
          <a:bodyPr/>
          <a:lstStyle/>
          <a:p>
            <a:pPr>
              <a:defRPr/>
            </a:pPr>
            <a:fld id="{EADB236C-7DA3-584D-A9FD-2566ED60D281}" type="slidenum">
              <a:rPr lang="en-US" altLang="en-US" smtClean="0"/>
              <a:pPr>
                <a:defRPr/>
              </a:pPr>
              <a:t>27</a:t>
            </a:fld>
            <a:endParaRPr lang="en-US" altLang="en-US"/>
          </a:p>
        </p:txBody>
      </p:sp>
    </p:spTree>
    <p:extLst>
      <p:ext uri="{BB962C8B-B14F-4D97-AF65-F5344CB8AC3E}">
        <p14:creationId xmlns:p14="http://schemas.microsoft.com/office/powerpoint/2010/main" val="4030814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7DFCE-8C3E-6041-8154-D7E0FCB32D28}"/>
              </a:ext>
            </a:extLst>
          </p:cNvPr>
          <p:cNvSpPr>
            <a:spLocks noGrp="1"/>
          </p:cNvSpPr>
          <p:nvPr>
            <p:ph type="title"/>
          </p:nvPr>
        </p:nvSpPr>
        <p:spPr/>
        <p:txBody>
          <a:bodyPr/>
          <a:lstStyle/>
          <a:p>
            <a:r>
              <a:rPr lang="en-US" dirty="0"/>
              <a:t>Adoption of </a:t>
            </a:r>
            <a:r>
              <a:rPr lang="en-US" b="1" dirty="0"/>
              <a:t>IDEAA</a:t>
            </a:r>
          </a:p>
        </p:txBody>
      </p:sp>
      <p:sp>
        <p:nvSpPr>
          <p:cNvPr id="3" name="Content Placeholder 2">
            <a:extLst>
              <a:ext uri="{FF2B5EF4-FFF2-40B4-BE49-F238E27FC236}">
                <a16:creationId xmlns:a16="http://schemas.microsoft.com/office/drawing/2014/main" id="{673A83EB-AE45-0042-BFD5-3929B3ED2D5E}"/>
              </a:ext>
            </a:extLst>
          </p:cNvPr>
          <p:cNvSpPr>
            <a:spLocks noGrp="1"/>
          </p:cNvSpPr>
          <p:nvPr>
            <p:ph sz="half" idx="1"/>
          </p:nvPr>
        </p:nvSpPr>
        <p:spPr/>
        <p:txBody>
          <a:bodyPr/>
          <a:lstStyle/>
          <a:p>
            <a:r>
              <a:rPr lang="en-US" sz="3200" dirty="0"/>
              <a:t>At its March meeting, the ASCCC Executive Committee officially adopted the acronym ”IDEAA” to describe and inform its work around:</a:t>
            </a:r>
          </a:p>
          <a:p>
            <a:pPr lvl="1"/>
            <a:r>
              <a:rPr lang="en-US" sz="3200" b="1" dirty="0"/>
              <a:t>I</a:t>
            </a:r>
            <a:r>
              <a:rPr lang="en-US" sz="3200" dirty="0"/>
              <a:t>nclusion</a:t>
            </a:r>
          </a:p>
          <a:p>
            <a:pPr lvl="1"/>
            <a:r>
              <a:rPr lang="en-US" sz="3200" b="1" dirty="0"/>
              <a:t>D</a:t>
            </a:r>
            <a:r>
              <a:rPr lang="en-US" sz="3200" dirty="0"/>
              <a:t>iversity</a:t>
            </a:r>
          </a:p>
          <a:p>
            <a:pPr lvl="1"/>
            <a:r>
              <a:rPr lang="en-US" sz="3200" b="1" dirty="0"/>
              <a:t>E</a:t>
            </a:r>
            <a:r>
              <a:rPr lang="en-US" sz="3200" dirty="0"/>
              <a:t>quity </a:t>
            </a:r>
          </a:p>
          <a:p>
            <a:pPr lvl="1"/>
            <a:r>
              <a:rPr lang="en-US" sz="3200" b="1" dirty="0"/>
              <a:t>A</a:t>
            </a:r>
            <a:r>
              <a:rPr lang="en-US" sz="3200" dirty="0"/>
              <a:t>nti-Racism</a:t>
            </a:r>
          </a:p>
          <a:p>
            <a:pPr lvl="1"/>
            <a:r>
              <a:rPr lang="en-US" sz="3200" b="1" dirty="0"/>
              <a:t>A</a:t>
            </a:r>
            <a:r>
              <a:rPr lang="en-US" sz="3200" dirty="0"/>
              <a:t>ccessibility </a:t>
            </a:r>
          </a:p>
        </p:txBody>
      </p:sp>
      <p:sp>
        <p:nvSpPr>
          <p:cNvPr id="4" name="Slide Number Placeholder 3">
            <a:extLst>
              <a:ext uri="{FF2B5EF4-FFF2-40B4-BE49-F238E27FC236}">
                <a16:creationId xmlns:a16="http://schemas.microsoft.com/office/drawing/2014/main" id="{065E2BBD-1333-574C-A7C0-B3D604FEE1CA}"/>
              </a:ext>
            </a:extLst>
          </p:cNvPr>
          <p:cNvSpPr>
            <a:spLocks noGrp="1"/>
          </p:cNvSpPr>
          <p:nvPr>
            <p:ph type="sldNum" sz="quarter" idx="10"/>
          </p:nvPr>
        </p:nvSpPr>
        <p:spPr/>
        <p:txBody>
          <a:bodyPr/>
          <a:lstStyle/>
          <a:p>
            <a:pPr>
              <a:defRPr/>
            </a:pPr>
            <a:fld id="{EADB236C-7DA3-584D-A9FD-2566ED60D281}" type="slidenum">
              <a:rPr lang="en-US" altLang="en-US" smtClean="0"/>
              <a:pPr>
                <a:defRPr/>
              </a:pPr>
              <a:t>28</a:t>
            </a:fld>
            <a:endParaRPr lang="en-US" altLang="en-US"/>
          </a:p>
        </p:txBody>
      </p:sp>
    </p:spTree>
    <p:extLst>
      <p:ext uri="{BB962C8B-B14F-4D97-AF65-F5344CB8AC3E}">
        <p14:creationId xmlns:p14="http://schemas.microsoft.com/office/powerpoint/2010/main" val="229241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A0FFA-BB98-144D-8B7E-5FC89F6579E1}"/>
              </a:ext>
            </a:extLst>
          </p:cNvPr>
          <p:cNvSpPr>
            <a:spLocks noGrp="1"/>
          </p:cNvSpPr>
          <p:nvPr>
            <p:ph type="title"/>
          </p:nvPr>
        </p:nvSpPr>
        <p:spPr/>
        <p:txBody>
          <a:bodyPr/>
          <a:lstStyle/>
          <a:p>
            <a:r>
              <a:rPr lang="en-US" dirty="0"/>
              <a:t>Webinars, Institutes, Local Senate Visits, and Collegiality in Action </a:t>
            </a:r>
          </a:p>
        </p:txBody>
      </p:sp>
      <p:sp>
        <p:nvSpPr>
          <p:cNvPr id="3" name="Content Placeholder 2">
            <a:extLst>
              <a:ext uri="{FF2B5EF4-FFF2-40B4-BE49-F238E27FC236}">
                <a16:creationId xmlns:a16="http://schemas.microsoft.com/office/drawing/2014/main" id="{FD2B0322-D835-CD40-9B52-D516CE69E202}"/>
              </a:ext>
            </a:extLst>
          </p:cNvPr>
          <p:cNvSpPr>
            <a:spLocks noGrp="1"/>
          </p:cNvSpPr>
          <p:nvPr>
            <p:ph sz="half" idx="1"/>
          </p:nvPr>
        </p:nvSpPr>
        <p:spPr/>
        <p:txBody>
          <a:bodyPr/>
          <a:lstStyle/>
          <a:p>
            <a:r>
              <a:rPr lang="en-US" dirty="0"/>
              <a:t>Webinars on CTE, Academic Freedom, Legislation, Legislative Advocacy with FACCC</a:t>
            </a:r>
          </a:p>
          <a:p>
            <a:r>
              <a:rPr lang="en-US" dirty="0"/>
              <a:t>Part Time Institute </a:t>
            </a:r>
          </a:p>
          <a:p>
            <a:r>
              <a:rPr lang="en-US" dirty="0"/>
              <a:t>Accreditation Institute in partnership with ACCJC</a:t>
            </a:r>
          </a:p>
          <a:p>
            <a:r>
              <a:rPr lang="en-US" dirty="0"/>
              <a:t>Area Meetings </a:t>
            </a:r>
          </a:p>
          <a:p>
            <a:r>
              <a:rPr lang="en-US" dirty="0"/>
              <a:t>More than 40 local visits and Collegiality in Action visits this year</a:t>
            </a:r>
          </a:p>
          <a:p>
            <a:pPr marL="0" indent="0">
              <a:buNone/>
            </a:pPr>
            <a:r>
              <a:rPr lang="en-US" dirty="0"/>
              <a:t>Still to come:</a:t>
            </a:r>
          </a:p>
          <a:p>
            <a:r>
              <a:rPr lang="en-US" dirty="0"/>
              <a:t>Faculty Leadership Institute</a:t>
            </a:r>
          </a:p>
          <a:p>
            <a:r>
              <a:rPr lang="en-US" dirty="0"/>
              <a:t>Curriculum Institute  </a:t>
            </a:r>
          </a:p>
          <a:p>
            <a:r>
              <a:rPr lang="en-US" dirty="0"/>
              <a:t>More webinars/local senate visits/CIA visits</a:t>
            </a:r>
          </a:p>
        </p:txBody>
      </p:sp>
      <p:sp>
        <p:nvSpPr>
          <p:cNvPr id="4" name="Slide Number Placeholder 3">
            <a:extLst>
              <a:ext uri="{FF2B5EF4-FFF2-40B4-BE49-F238E27FC236}">
                <a16:creationId xmlns:a16="http://schemas.microsoft.com/office/drawing/2014/main" id="{443EEE12-E9F7-3B4E-A441-D50E5C8AC3C1}"/>
              </a:ext>
            </a:extLst>
          </p:cNvPr>
          <p:cNvSpPr>
            <a:spLocks noGrp="1"/>
          </p:cNvSpPr>
          <p:nvPr>
            <p:ph type="sldNum" sz="quarter" idx="10"/>
          </p:nvPr>
        </p:nvSpPr>
        <p:spPr/>
        <p:txBody>
          <a:bodyPr/>
          <a:lstStyle/>
          <a:p>
            <a:pPr>
              <a:defRPr/>
            </a:pPr>
            <a:fld id="{EADB236C-7DA3-584D-A9FD-2566ED60D281}" type="slidenum">
              <a:rPr lang="en-US" altLang="en-US" smtClean="0"/>
              <a:pPr>
                <a:defRPr/>
              </a:pPr>
              <a:t>29</a:t>
            </a:fld>
            <a:endParaRPr lang="en-US" altLang="en-US"/>
          </a:p>
        </p:txBody>
      </p:sp>
    </p:spTree>
    <p:extLst>
      <p:ext uri="{BB962C8B-B14F-4D97-AF65-F5344CB8AC3E}">
        <p14:creationId xmlns:p14="http://schemas.microsoft.com/office/powerpoint/2010/main" val="140782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68631-0E29-8B4B-BD55-E2B53C49F7B9}"/>
              </a:ext>
            </a:extLst>
          </p:cNvPr>
          <p:cNvSpPr>
            <a:spLocks noGrp="1"/>
          </p:cNvSpPr>
          <p:nvPr>
            <p:ph type="title"/>
          </p:nvPr>
        </p:nvSpPr>
        <p:spPr>
          <a:xfrm>
            <a:off x="829993" y="403412"/>
            <a:ext cx="10523806" cy="1680882"/>
          </a:xfrm>
        </p:spPr>
        <p:txBody>
          <a:bodyPr>
            <a:normAutofit/>
          </a:bodyPr>
          <a:lstStyle/>
          <a:p>
            <a:pPr algn="ctr"/>
            <a:r>
              <a:rPr lang="en-US" sz="4600" b="1" dirty="0">
                <a:solidFill>
                  <a:schemeClr val="accent6">
                    <a:lumMod val="90000"/>
                  </a:schemeClr>
                </a:solidFill>
              </a:rPr>
              <a:t>Land Acknowledgement</a:t>
            </a:r>
            <a:endParaRPr lang="en-US" sz="4600" dirty="0">
              <a:solidFill>
                <a:schemeClr val="accent6">
                  <a:lumMod val="90000"/>
                </a:schemeClr>
              </a:solidFill>
            </a:endParaRPr>
          </a:p>
        </p:txBody>
      </p:sp>
      <p:sp>
        <p:nvSpPr>
          <p:cNvPr id="3" name="Content Placeholder 2">
            <a:extLst>
              <a:ext uri="{FF2B5EF4-FFF2-40B4-BE49-F238E27FC236}">
                <a16:creationId xmlns:a16="http://schemas.microsoft.com/office/drawing/2014/main" id="{FF63195F-E3F3-A941-B21F-5B5EF642DFF9}"/>
              </a:ext>
            </a:extLst>
          </p:cNvPr>
          <p:cNvSpPr>
            <a:spLocks noGrp="1"/>
          </p:cNvSpPr>
          <p:nvPr>
            <p:ph idx="1"/>
          </p:nvPr>
        </p:nvSpPr>
        <p:spPr/>
        <p:txBody>
          <a:bodyPr/>
          <a:lstStyle/>
          <a:p>
            <a:r>
              <a:rPr lang="en-US" i="1" dirty="0"/>
              <a:t>We begin today by acknowledging that we are holding our gathering on the land of the </a:t>
            </a:r>
            <a:r>
              <a:rPr lang="en-US" i="1" dirty="0" err="1"/>
              <a:t>Tongva</a:t>
            </a:r>
            <a:r>
              <a:rPr lang="en-US" i="1" dirty="0"/>
              <a:t> (</a:t>
            </a:r>
            <a:r>
              <a:rPr lang="en-US" i="1" dirty="0" err="1"/>
              <a:t>Gabrieleno</a:t>
            </a:r>
            <a:r>
              <a:rPr lang="en-US" i="1" dirty="0"/>
              <a:t>) and Chumash Nations who have lived and continue to live here. We recognize the </a:t>
            </a:r>
            <a:r>
              <a:rPr lang="en-US" i="1" dirty="0" err="1"/>
              <a:t>Tongva</a:t>
            </a:r>
            <a:r>
              <a:rPr lang="en-US" i="1" dirty="0"/>
              <a:t> (</a:t>
            </a:r>
            <a:r>
              <a:rPr lang="en-US" i="1" dirty="0" err="1"/>
              <a:t>Gabrieleno</a:t>
            </a:r>
            <a:r>
              <a:rPr lang="en-US" i="1" dirty="0"/>
              <a:t>) and Chumash Nations and their spiritual connection to the ocean and the land as the first stewards and the traditional caretakers of this area we now call Burbank. As we begin, we thank them for their strength, perseverance and resistance. We also wish to acknowledge the other Indigenous Peoples who now call Burbank their home, for their shared struggle to maintain their cultures, languages, worldview and identities in our diverse City. </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E3ADD3A-A7E4-294B-8D41-5AA3FB44D3BF}"/>
              </a:ext>
            </a:extLst>
          </p:cNvPr>
          <p:cNvSpPr>
            <a:spLocks noGrp="1"/>
          </p:cNvSpPr>
          <p:nvPr>
            <p:ph type="sldNum" sz="quarter" idx="10"/>
          </p:nvPr>
        </p:nvSpPr>
        <p:spPr/>
        <p:txBody>
          <a:bodyPr/>
          <a:lstStyle/>
          <a:p>
            <a:pPr>
              <a:defRPr/>
            </a:pPr>
            <a:fld id="{9A5A1B6C-D038-1F4B-9D4A-0999CA9BC2F2}" type="slidenum">
              <a:rPr lang="en-US" altLang="en-US" smtClean="0"/>
              <a:pPr>
                <a:defRPr/>
              </a:pPr>
              <a:t>3</a:t>
            </a:fld>
            <a:endParaRPr lang="en-US" altLang="en-US"/>
          </a:p>
        </p:txBody>
      </p:sp>
    </p:spTree>
    <p:extLst>
      <p:ext uri="{BB962C8B-B14F-4D97-AF65-F5344CB8AC3E}">
        <p14:creationId xmlns:p14="http://schemas.microsoft.com/office/powerpoint/2010/main" val="477677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F8AD-2B58-5D42-BAA4-9E41F4249924}"/>
              </a:ext>
            </a:extLst>
          </p:cNvPr>
          <p:cNvSpPr>
            <a:spLocks noGrp="1"/>
          </p:cNvSpPr>
          <p:nvPr>
            <p:ph type="title"/>
          </p:nvPr>
        </p:nvSpPr>
        <p:spPr>
          <a:xfrm>
            <a:off x="1277650" y="365125"/>
            <a:ext cx="10046043" cy="917765"/>
          </a:xfrm>
        </p:spPr>
        <p:txBody>
          <a:bodyPr/>
          <a:lstStyle/>
          <a:p>
            <a:r>
              <a:rPr lang="en-US" dirty="0"/>
              <a:t>Continued Collaboration and Partnerships</a:t>
            </a:r>
          </a:p>
        </p:txBody>
      </p:sp>
      <p:sp>
        <p:nvSpPr>
          <p:cNvPr id="3" name="Content Placeholder 2">
            <a:extLst>
              <a:ext uri="{FF2B5EF4-FFF2-40B4-BE49-F238E27FC236}">
                <a16:creationId xmlns:a16="http://schemas.microsoft.com/office/drawing/2014/main" id="{6A2A79F4-F9D9-8547-820D-16E9F0731FBF}"/>
              </a:ext>
            </a:extLst>
          </p:cNvPr>
          <p:cNvSpPr>
            <a:spLocks noGrp="1"/>
          </p:cNvSpPr>
          <p:nvPr>
            <p:ph sz="half" idx="1"/>
          </p:nvPr>
        </p:nvSpPr>
        <p:spPr>
          <a:xfrm>
            <a:off x="1277650" y="1473958"/>
            <a:ext cx="10058400" cy="4743962"/>
          </a:xfrm>
        </p:spPr>
        <p:txBody>
          <a:bodyPr/>
          <a:lstStyle/>
          <a:p>
            <a:pPr marL="342900" indent="-342900"/>
            <a:r>
              <a:rPr lang="en-US" dirty="0"/>
              <a:t>RP Group – Keynote at Conference Next Week </a:t>
            </a:r>
          </a:p>
          <a:p>
            <a:pPr marL="342900" indent="-342900"/>
            <a:r>
              <a:rPr lang="en-US" dirty="0"/>
              <a:t>CCCCIO Board – CIO Conference Next Week </a:t>
            </a:r>
          </a:p>
          <a:p>
            <a:pPr marL="342900" indent="-342900"/>
            <a:r>
              <a:rPr lang="en-US" dirty="0"/>
              <a:t>ICAS – Transfer/Legislation/Intersegmental Issues</a:t>
            </a:r>
          </a:p>
          <a:p>
            <a:pPr marL="342900" indent="-342900"/>
            <a:r>
              <a:rPr lang="en-US" dirty="0"/>
              <a:t>CCLC – Collegiality in Action Visits/Legislative Conference  </a:t>
            </a:r>
          </a:p>
          <a:p>
            <a:pPr marL="342900" indent="-342900"/>
            <a:r>
              <a:rPr lang="en-US" dirty="0"/>
              <a:t>FACCC – Legislation/Advocacy/Webinars/Academic Freedom</a:t>
            </a:r>
          </a:p>
          <a:p>
            <a:pPr marL="342900" indent="-342900"/>
            <a:r>
              <a:rPr lang="en-US" dirty="0" err="1"/>
              <a:t>CoFO</a:t>
            </a:r>
            <a:r>
              <a:rPr lang="en-US" dirty="0"/>
              <a:t> – Legislation/Budget/Return to Campus </a:t>
            </a:r>
          </a:p>
          <a:p>
            <a:pPr marL="342900" indent="-342900"/>
            <a:r>
              <a:rPr lang="en-US" dirty="0"/>
              <a:t>Student Senate – Campus Listening Tours/Student Grievance Policy/Presentation at GA Last Week/ Joint June Conference </a:t>
            </a:r>
          </a:p>
          <a:p>
            <a:pPr marL="342900" indent="-342900"/>
            <a:r>
              <a:rPr lang="en-US" dirty="0"/>
              <a:t>Chancellor’s Office </a:t>
            </a:r>
          </a:p>
          <a:p>
            <a:pPr marL="1028700" lvl="1" indent="-342900"/>
            <a:r>
              <a:rPr lang="en-US" dirty="0"/>
              <a:t>5C/TTAC/DEETAC/EWPAC/Rising Scholars/Veterans Summit/EEODAC/Title 5 Revisions </a:t>
            </a:r>
          </a:p>
          <a:p>
            <a:endParaRPr lang="en-US" dirty="0"/>
          </a:p>
        </p:txBody>
      </p:sp>
      <p:sp>
        <p:nvSpPr>
          <p:cNvPr id="4" name="Slide Number Placeholder 3">
            <a:extLst>
              <a:ext uri="{FF2B5EF4-FFF2-40B4-BE49-F238E27FC236}">
                <a16:creationId xmlns:a16="http://schemas.microsoft.com/office/drawing/2014/main" id="{4861E29F-2186-8A41-84D0-028B27DDA559}"/>
              </a:ext>
            </a:extLst>
          </p:cNvPr>
          <p:cNvSpPr>
            <a:spLocks noGrp="1"/>
          </p:cNvSpPr>
          <p:nvPr>
            <p:ph type="sldNum" sz="quarter" idx="10"/>
          </p:nvPr>
        </p:nvSpPr>
        <p:spPr/>
        <p:txBody>
          <a:bodyPr/>
          <a:lstStyle/>
          <a:p>
            <a:pPr>
              <a:defRPr/>
            </a:pPr>
            <a:fld id="{EADB236C-7DA3-584D-A9FD-2566ED60D281}" type="slidenum">
              <a:rPr lang="en-US" altLang="en-US" smtClean="0"/>
              <a:pPr>
                <a:defRPr/>
              </a:pPr>
              <a:t>30</a:t>
            </a:fld>
            <a:endParaRPr lang="en-US" altLang="en-US"/>
          </a:p>
        </p:txBody>
      </p:sp>
    </p:spTree>
    <p:extLst>
      <p:ext uri="{BB962C8B-B14F-4D97-AF65-F5344CB8AC3E}">
        <p14:creationId xmlns:p14="http://schemas.microsoft.com/office/powerpoint/2010/main" val="36772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BCCF-663A-E14A-91D9-4B0202CA34A4}"/>
              </a:ext>
            </a:extLst>
          </p:cNvPr>
          <p:cNvSpPr>
            <a:spLocks noGrp="1"/>
          </p:cNvSpPr>
          <p:nvPr>
            <p:ph type="title"/>
          </p:nvPr>
        </p:nvSpPr>
        <p:spPr/>
        <p:txBody>
          <a:bodyPr/>
          <a:lstStyle/>
          <a:p>
            <a:r>
              <a:rPr lang="en-US" dirty="0"/>
              <a:t>Our Amazing ASCCC Staff </a:t>
            </a:r>
          </a:p>
        </p:txBody>
      </p:sp>
      <p:pic>
        <p:nvPicPr>
          <p:cNvPr id="6" name="Content Placeholder 5">
            <a:extLst>
              <a:ext uri="{FF2B5EF4-FFF2-40B4-BE49-F238E27FC236}">
                <a16:creationId xmlns:a16="http://schemas.microsoft.com/office/drawing/2014/main" id="{66E968B8-894F-6A41-B683-8D2714D30EB9}"/>
              </a:ext>
            </a:extLst>
          </p:cNvPr>
          <p:cNvPicPr>
            <a:picLocks noGrp="1" noChangeAspect="1"/>
          </p:cNvPicPr>
          <p:nvPr>
            <p:ph sz="half" idx="1"/>
          </p:nvPr>
        </p:nvPicPr>
        <p:blipFill>
          <a:blip r:embed="rId2"/>
          <a:stretch>
            <a:fillRect/>
          </a:stretch>
        </p:blipFill>
        <p:spPr>
          <a:xfrm>
            <a:off x="1871230" y="1798638"/>
            <a:ext cx="8871816" cy="4419600"/>
          </a:xfrm>
        </p:spPr>
      </p:pic>
      <p:sp>
        <p:nvSpPr>
          <p:cNvPr id="4" name="Slide Number Placeholder 3">
            <a:extLst>
              <a:ext uri="{FF2B5EF4-FFF2-40B4-BE49-F238E27FC236}">
                <a16:creationId xmlns:a16="http://schemas.microsoft.com/office/drawing/2014/main" id="{6E220EA0-25EF-A445-AF30-F06867CFADDD}"/>
              </a:ext>
            </a:extLst>
          </p:cNvPr>
          <p:cNvSpPr>
            <a:spLocks noGrp="1"/>
          </p:cNvSpPr>
          <p:nvPr>
            <p:ph type="sldNum" sz="quarter" idx="10"/>
          </p:nvPr>
        </p:nvSpPr>
        <p:spPr/>
        <p:txBody>
          <a:bodyPr/>
          <a:lstStyle/>
          <a:p>
            <a:pPr>
              <a:defRPr/>
            </a:pPr>
            <a:fld id="{EADB236C-7DA3-584D-A9FD-2566ED60D281}" type="slidenum">
              <a:rPr lang="en-US" altLang="en-US" smtClean="0"/>
              <a:pPr>
                <a:defRPr/>
              </a:pPr>
              <a:t>31</a:t>
            </a:fld>
            <a:endParaRPr lang="en-US" altLang="en-US"/>
          </a:p>
        </p:txBody>
      </p:sp>
    </p:spTree>
    <p:extLst>
      <p:ext uri="{BB962C8B-B14F-4D97-AF65-F5344CB8AC3E}">
        <p14:creationId xmlns:p14="http://schemas.microsoft.com/office/powerpoint/2010/main" val="2794698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33A4D-8459-F54B-8CB9-E910BEB0A887}"/>
              </a:ext>
            </a:extLst>
          </p:cNvPr>
          <p:cNvSpPr>
            <a:spLocks noGrp="1"/>
          </p:cNvSpPr>
          <p:nvPr>
            <p:ph type="title"/>
          </p:nvPr>
        </p:nvSpPr>
        <p:spPr/>
        <p:txBody>
          <a:bodyPr/>
          <a:lstStyle/>
          <a:p>
            <a:r>
              <a:rPr lang="en-US" dirty="0"/>
              <a:t>The 2021-22 ASCCC Executive Committee</a:t>
            </a:r>
          </a:p>
        </p:txBody>
      </p:sp>
      <p:pic>
        <p:nvPicPr>
          <p:cNvPr id="6" name="Content Placeholder 5">
            <a:extLst>
              <a:ext uri="{FF2B5EF4-FFF2-40B4-BE49-F238E27FC236}">
                <a16:creationId xmlns:a16="http://schemas.microsoft.com/office/drawing/2014/main" id="{3243B325-1628-8348-B733-9B8934F6EB11}"/>
              </a:ext>
            </a:extLst>
          </p:cNvPr>
          <p:cNvPicPr>
            <a:picLocks noGrp="1" noChangeAspect="1"/>
          </p:cNvPicPr>
          <p:nvPr>
            <p:ph sz="half" idx="1"/>
          </p:nvPr>
        </p:nvPicPr>
        <p:blipFill>
          <a:blip r:embed="rId2"/>
          <a:stretch>
            <a:fillRect/>
          </a:stretch>
        </p:blipFill>
        <p:spPr>
          <a:xfrm>
            <a:off x="2446558" y="1690688"/>
            <a:ext cx="5869781" cy="4419600"/>
          </a:xfrm>
        </p:spPr>
      </p:pic>
      <p:sp>
        <p:nvSpPr>
          <p:cNvPr id="4" name="Slide Number Placeholder 3">
            <a:extLst>
              <a:ext uri="{FF2B5EF4-FFF2-40B4-BE49-F238E27FC236}">
                <a16:creationId xmlns:a16="http://schemas.microsoft.com/office/drawing/2014/main" id="{846567D3-9D24-0B48-B5C6-0F5FF6DA1FDD}"/>
              </a:ext>
            </a:extLst>
          </p:cNvPr>
          <p:cNvSpPr>
            <a:spLocks noGrp="1"/>
          </p:cNvSpPr>
          <p:nvPr>
            <p:ph type="sldNum" sz="quarter" idx="10"/>
          </p:nvPr>
        </p:nvSpPr>
        <p:spPr/>
        <p:txBody>
          <a:bodyPr/>
          <a:lstStyle/>
          <a:p>
            <a:pPr>
              <a:defRPr/>
            </a:pPr>
            <a:fld id="{EADB236C-7DA3-584D-A9FD-2566ED60D281}" type="slidenum">
              <a:rPr lang="en-US" altLang="en-US" smtClean="0"/>
              <a:pPr>
                <a:defRPr/>
              </a:pPr>
              <a:t>32</a:t>
            </a:fld>
            <a:endParaRPr lang="en-US" altLang="en-US"/>
          </a:p>
        </p:txBody>
      </p:sp>
    </p:spTree>
    <p:extLst>
      <p:ext uri="{BB962C8B-B14F-4D97-AF65-F5344CB8AC3E}">
        <p14:creationId xmlns:p14="http://schemas.microsoft.com/office/powerpoint/2010/main" val="3069038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E67A1-34FA-804A-8540-AFE3124EB601}"/>
              </a:ext>
            </a:extLst>
          </p:cNvPr>
          <p:cNvSpPr>
            <a:spLocks noGrp="1"/>
          </p:cNvSpPr>
          <p:nvPr>
            <p:ph type="title"/>
          </p:nvPr>
        </p:nvSpPr>
        <p:spPr/>
        <p:txBody>
          <a:bodyPr/>
          <a:lstStyle/>
          <a:p>
            <a:r>
              <a:rPr lang="en-US" dirty="0"/>
              <a:t>A Moment of Silence </a:t>
            </a:r>
          </a:p>
        </p:txBody>
      </p:sp>
      <p:pic>
        <p:nvPicPr>
          <p:cNvPr id="8" name="Content Placeholder 7">
            <a:extLst>
              <a:ext uri="{FF2B5EF4-FFF2-40B4-BE49-F238E27FC236}">
                <a16:creationId xmlns:a16="http://schemas.microsoft.com/office/drawing/2014/main" id="{A776766B-32B0-3349-BCEF-19CC35EDAB0A}"/>
              </a:ext>
            </a:extLst>
          </p:cNvPr>
          <p:cNvPicPr>
            <a:picLocks noGrp="1" noChangeAspect="1"/>
          </p:cNvPicPr>
          <p:nvPr>
            <p:ph sz="half" idx="2"/>
          </p:nvPr>
        </p:nvPicPr>
        <p:blipFill>
          <a:blip r:embed="rId2"/>
          <a:stretch>
            <a:fillRect/>
          </a:stretch>
        </p:blipFill>
        <p:spPr>
          <a:xfrm>
            <a:off x="1277938" y="2148087"/>
            <a:ext cx="4922837" cy="3692127"/>
          </a:xfrm>
        </p:spPr>
      </p:pic>
      <p:pic>
        <p:nvPicPr>
          <p:cNvPr id="10" name="Content Placeholder 9">
            <a:extLst>
              <a:ext uri="{FF2B5EF4-FFF2-40B4-BE49-F238E27FC236}">
                <a16:creationId xmlns:a16="http://schemas.microsoft.com/office/drawing/2014/main" id="{DB02CD98-10BD-D44F-AC41-94CAC9004D96}"/>
              </a:ext>
            </a:extLst>
          </p:cNvPr>
          <p:cNvPicPr>
            <a:picLocks noGrp="1" noChangeAspect="1"/>
          </p:cNvPicPr>
          <p:nvPr>
            <p:ph sz="quarter" idx="4"/>
          </p:nvPr>
        </p:nvPicPr>
        <p:blipFill>
          <a:blip r:embed="rId3"/>
          <a:stretch>
            <a:fillRect/>
          </a:stretch>
        </p:blipFill>
        <p:spPr>
          <a:xfrm>
            <a:off x="6388100" y="2345820"/>
            <a:ext cx="4949825" cy="3296660"/>
          </a:xfrm>
        </p:spPr>
      </p:pic>
      <p:sp>
        <p:nvSpPr>
          <p:cNvPr id="4" name="Slide Number Placeholder 3">
            <a:extLst>
              <a:ext uri="{FF2B5EF4-FFF2-40B4-BE49-F238E27FC236}">
                <a16:creationId xmlns:a16="http://schemas.microsoft.com/office/drawing/2014/main" id="{FAEE77CB-7B16-C341-9243-0113BD67C6E4}"/>
              </a:ext>
            </a:extLst>
          </p:cNvPr>
          <p:cNvSpPr>
            <a:spLocks noGrp="1"/>
          </p:cNvSpPr>
          <p:nvPr>
            <p:ph type="sldNum" sz="quarter" idx="10"/>
          </p:nvPr>
        </p:nvSpPr>
        <p:spPr/>
        <p:txBody>
          <a:bodyPr/>
          <a:lstStyle/>
          <a:p>
            <a:pPr>
              <a:defRPr/>
            </a:pPr>
            <a:fld id="{EADB236C-7DA3-584D-A9FD-2566ED60D281}" type="slidenum">
              <a:rPr lang="en-US" altLang="en-US" smtClean="0"/>
              <a:pPr>
                <a:defRPr/>
              </a:pPr>
              <a:t>33</a:t>
            </a:fld>
            <a:endParaRPr lang="en-US" altLang="en-US"/>
          </a:p>
        </p:txBody>
      </p:sp>
    </p:spTree>
    <p:extLst>
      <p:ext uri="{BB962C8B-B14F-4D97-AF65-F5344CB8AC3E}">
        <p14:creationId xmlns:p14="http://schemas.microsoft.com/office/powerpoint/2010/main" val="2494842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79AFAB-9879-1D4F-B1F6-731B42426F33}"/>
              </a:ext>
            </a:extLst>
          </p:cNvPr>
          <p:cNvSpPr>
            <a:spLocks noGrp="1"/>
          </p:cNvSpPr>
          <p:nvPr>
            <p:ph type="title"/>
          </p:nvPr>
        </p:nvSpPr>
        <p:spPr/>
        <p:txBody>
          <a:bodyPr/>
          <a:lstStyle/>
          <a:p>
            <a:r>
              <a:rPr lang="en-US" dirty="0"/>
              <a:t>Thank You and Welcome to Plenary!</a:t>
            </a:r>
          </a:p>
        </p:txBody>
      </p:sp>
      <p:sp>
        <p:nvSpPr>
          <p:cNvPr id="4" name="Slide Number Placeholder 3">
            <a:extLst>
              <a:ext uri="{FF2B5EF4-FFF2-40B4-BE49-F238E27FC236}">
                <a16:creationId xmlns:a16="http://schemas.microsoft.com/office/drawing/2014/main" id="{D957D11C-16D0-2B43-B8FF-EB7D64E6775D}"/>
              </a:ext>
            </a:extLst>
          </p:cNvPr>
          <p:cNvSpPr>
            <a:spLocks noGrp="1"/>
          </p:cNvSpPr>
          <p:nvPr>
            <p:ph type="sldNum" sz="quarter" idx="4294967295"/>
          </p:nvPr>
        </p:nvSpPr>
        <p:spPr>
          <a:xfrm>
            <a:off x="11276013" y="6356350"/>
            <a:ext cx="915987" cy="365125"/>
          </a:xfrm>
        </p:spPr>
        <p:txBody>
          <a:bodyPr/>
          <a:lstStyle/>
          <a:p>
            <a:pPr>
              <a:defRPr/>
            </a:pPr>
            <a:fld id="{EADB236C-7DA3-584D-A9FD-2566ED60D281}" type="slidenum">
              <a:rPr lang="en-US" altLang="en-US" smtClean="0"/>
              <a:pPr>
                <a:defRPr/>
              </a:pPr>
              <a:t>34</a:t>
            </a:fld>
            <a:endParaRPr lang="en-US" altLang="en-US"/>
          </a:p>
        </p:txBody>
      </p:sp>
    </p:spTree>
    <p:extLst>
      <p:ext uri="{BB962C8B-B14F-4D97-AF65-F5344CB8AC3E}">
        <p14:creationId xmlns:p14="http://schemas.microsoft.com/office/powerpoint/2010/main" val="3055555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9D63-54EB-9E46-9419-DCF031BCC02E}"/>
              </a:ext>
            </a:extLst>
          </p:cNvPr>
          <p:cNvSpPr>
            <a:spLocks noGrp="1"/>
          </p:cNvSpPr>
          <p:nvPr>
            <p:ph type="title"/>
          </p:nvPr>
        </p:nvSpPr>
        <p:spPr>
          <a:xfrm>
            <a:off x="578224" y="268942"/>
            <a:ext cx="10959351" cy="1801906"/>
          </a:xfrm>
        </p:spPr>
        <p:txBody>
          <a:bodyPr/>
          <a:lstStyle/>
          <a:p>
            <a:pPr algn="ctr"/>
            <a:r>
              <a:rPr lang="en-US" sz="4600" b="1" dirty="0">
                <a:solidFill>
                  <a:schemeClr val="accent6"/>
                </a:solidFill>
              </a:rPr>
              <a:t>Adoption of Procedures</a:t>
            </a:r>
            <a:endParaRPr lang="en-US" sz="2800" b="1" dirty="0">
              <a:solidFill>
                <a:schemeClr val="accent5">
                  <a:lumMod val="40000"/>
                  <a:lumOff val="60000"/>
                </a:schemeClr>
              </a:solidFill>
            </a:endParaRPr>
          </a:p>
        </p:txBody>
      </p:sp>
      <p:sp>
        <p:nvSpPr>
          <p:cNvPr id="3" name="Content Placeholder 2">
            <a:extLst>
              <a:ext uri="{FF2B5EF4-FFF2-40B4-BE49-F238E27FC236}">
                <a16:creationId xmlns:a16="http://schemas.microsoft.com/office/drawing/2014/main" id="{37B85C5B-AF1B-EF47-A6C4-BB2892E8FBE2}"/>
              </a:ext>
            </a:extLst>
          </p:cNvPr>
          <p:cNvSpPr>
            <a:spLocks noGrp="1"/>
          </p:cNvSpPr>
          <p:nvPr>
            <p:ph idx="1"/>
          </p:nvPr>
        </p:nvSpPr>
        <p:spPr/>
        <p:txBody>
          <a:bodyPr/>
          <a:lstStyle/>
          <a:p>
            <a:r>
              <a:rPr lang="en-US" dirty="0"/>
              <a:t>It is time to adopt the procedures for the Spring Plenary Session 2022 on the Resolutions page of the Spring Plenary Session 2022 Conference website.</a:t>
            </a:r>
          </a:p>
          <a:p>
            <a:endParaRPr lang="en-US" dirty="0"/>
          </a:p>
          <a:p>
            <a:pPr marL="457200" indent="-457200">
              <a:buAutoNum type="arabicPeriod"/>
            </a:pPr>
            <a:r>
              <a:rPr lang="en-US" dirty="0"/>
              <a:t>Is there a motion to approve?</a:t>
            </a:r>
          </a:p>
          <a:p>
            <a:pPr marL="457200" indent="-457200">
              <a:buAutoNum type="arabicPeriod"/>
            </a:pPr>
            <a:r>
              <a:rPr lang="en-US" dirty="0"/>
              <a:t>Is there a second to the motion?</a:t>
            </a:r>
          </a:p>
          <a:p>
            <a:endParaRPr lang="en-US" dirty="0"/>
          </a:p>
          <a:p>
            <a:pPr algn="ctr"/>
            <a:r>
              <a:rPr lang="en-US" dirty="0"/>
              <a:t>Please use the Poll feature to vote, if you are attending virtually, otherwise indicate your approval by saying, “aye”.</a:t>
            </a:r>
          </a:p>
          <a:p>
            <a:endParaRPr lang="en-US" dirty="0"/>
          </a:p>
        </p:txBody>
      </p:sp>
      <p:sp>
        <p:nvSpPr>
          <p:cNvPr id="4" name="Slide Number Placeholder 3">
            <a:extLst>
              <a:ext uri="{FF2B5EF4-FFF2-40B4-BE49-F238E27FC236}">
                <a16:creationId xmlns:a16="http://schemas.microsoft.com/office/drawing/2014/main" id="{5D750B96-87FD-C044-808E-B9339AB4D174}"/>
              </a:ext>
            </a:extLst>
          </p:cNvPr>
          <p:cNvSpPr>
            <a:spLocks noGrp="1"/>
          </p:cNvSpPr>
          <p:nvPr>
            <p:ph type="sldNum" sz="quarter" idx="10"/>
          </p:nvPr>
        </p:nvSpPr>
        <p:spPr/>
        <p:txBody>
          <a:bodyPr/>
          <a:lstStyle/>
          <a:p>
            <a:pPr>
              <a:defRPr/>
            </a:pPr>
            <a:fld id="{9A5A1B6C-D038-1F4B-9D4A-0999CA9BC2F2}" type="slidenum">
              <a:rPr lang="en-US" altLang="en-US" smtClean="0"/>
              <a:pPr>
                <a:defRPr/>
              </a:pPr>
              <a:t>4</a:t>
            </a:fld>
            <a:endParaRPr lang="en-US" altLang="en-US"/>
          </a:p>
        </p:txBody>
      </p:sp>
    </p:spTree>
    <p:extLst>
      <p:ext uri="{BB962C8B-B14F-4D97-AF65-F5344CB8AC3E}">
        <p14:creationId xmlns:p14="http://schemas.microsoft.com/office/powerpoint/2010/main" val="1842232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a:extLst>
              <a:ext uri="{FF2B5EF4-FFF2-40B4-BE49-F238E27FC236}">
                <a16:creationId xmlns:a16="http://schemas.microsoft.com/office/drawing/2014/main" id="{49067AFC-C057-8B47-BCED-CB6576F9DF81}"/>
              </a:ext>
            </a:extLst>
          </p:cNvPr>
          <p:cNvSpPr>
            <a:spLocks noGrp="1" noChangeArrowheads="1"/>
          </p:cNvSpPr>
          <p:nvPr>
            <p:ph type="title"/>
          </p:nvPr>
        </p:nvSpPr>
        <p:spPr>
          <a:xfrm>
            <a:off x="7272338" y="382588"/>
            <a:ext cx="4549775" cy="6096000"/>
          </a:xfrm>
        </p:spPr>
        <p:txBody>
          <a:bodyPr/>
          <a:lstStyle/>
          <a:p>
            <a:r>
              <a:rPr lang="en-US" altLang="en-US" dirty="0"/>
              <a:t>Foundation for Academic Senate for California Community Colleges:  </a:t>
            </a:r>
            <a:br>
              <a:rPr lang="en-US" altLang="en-US" dirty="0"/>
            </a:br>
            <a:r>
              <a:rPr lang="en-US" altLang="en-US" dirty="0"/>
              <a:t>Report </a:t>
            </a:r>
            <a:br>
              <a:rPr lang="en-US" altLang="en-US" dirty="0"/>
            </a:br>
            <a:r>
              <a:rPr lang="en-US" altLang="en-US" dirty="0"/>
              <a:t>Spring 2022 </a:t>
            </a:r>
          </a:p>
        </p:txBody>
      </p:sp>
    </p:spTree>
    <p:extLst>
      <p:ext uri="{BB962C8B-B14F-4D97-AF65-F5344CB8AC3E}">
        <p14:creationId xmlns:p14="http://schemas.microsoft.com/office/powerpoint/2010/main" val="43809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B03601-B195-447A-9343-3B46053E2D71}"/>
              </a:ext>
            </a:extLst>
          </p:cNvPr>
          <p:cNvSpPr>
            <a:spLocks noGrp="1"/>
          </p:cNvSpPr>
          <p:nvPr>
            <p:ph type="title"/>
          </p:nvPr>
        </p:nvSpPr>
        <p:spPr/>
        <p:txBody>
          <a:bodyPr/>
          <a:lstStyle/>
          <a:p>
            <a:r>
              <a:rPr lang="en-US" dirty="0"/>
              <a:t>Our Foundation Mission </a:t>
            </a:r>
          </a:p>
        </p:txBody>
      </p:sp>
      <p:sp>
        <p:nvSpPr>
          <p:cNvPr id="7" name="Content Placeholder 6">
            <a:extLst>
              <a:ext uri="{FF2B5EF4-FFF2-40B4-BE49-F238E27FC236}">
                <a16:creationId xmlns:a16="http://schemas.microsoft.com/office/drawing/2014/main" id="{559D6173-6993-427E-9924-2826509A0B87}"/>
              </a:ext>
            </a:extLst>
          </p:cNvPr>
          <p:cNvSpPr>
            <a:spLocks noGrp="1"/>
          </p:cNvSpPr>
          <p:nvPr>
            <p:ph sz="half" idx="2"/>
          </p:nvPr>
        </p:nvSpPr>
        <p:spPr>
          <a:xfrm>
            <a:off x="1277650" y="1798320"/>
            <a:ext cx="6094111" cy="4391343"/>
          </a:xfrm>
        </p:spPr>
        <p:txBody>
          <a:bodyPr/>
          <a:lstStyle/>
          <a:p>
            <a:pPr marL="0" indent="0">
              <a:buNone/>
            </a:pPr>
            <a:r>
              <a:rPr lang="en-US" sz="3200" dirty="0"/>
              <a:t>The mission of the Academic Senate Foundation for California Community Colleges is to enhance the excellence of the California community colleges by sustained support for professional development of our diverse faculty in the  furtherance of effective teaching and learning practices.</a:t>
            </a:r>
          </a:p>
        </p:txBody>
      </p:sp>
      <p:sp>
        <p:nvSpPr>
          <p:cNvPr id="12" name="Content Placeholder 11">
            <a:extLst>
              <a:ext uri="{FF2B5EF4-FFF2-40B4-BE49-F238E27FC236}">
                <a16:creationId xmlns:a16="http://schemas.microsoft.com/office/drawing/2014/main" id="{8D9DB48D-E1CB-4284-891F-CA0C51FE92B4}"/>
              </a:ext>
            </a:extLst>
          </p:cNvPr>
          <p:cNvSpPr>
            <a:spLocks noGrp="1"/>
          </p:cNvSpPr>
          <p:nvPr>
            <p:ph sz="quarter" idx="4"/>
          </p:nvPr>
        </p:nvSpPr>
        <p:spPr/>
        <p:txBody>
          <a:bodyPr/>
          <a:lstStyle/>
          <a:p>
            <a:pPr marL="0" indent="0">
              <a:buNone/>
            </a:pPr>
            <a:endParaRPr lang="en-US" dirty="0"/>
          </a:p>
        </p:txBody>
      </p:sp>
      <p:sp>
        <p:nvSpPr>
          <p:cNvPr id="5" name="Slide Number Placeholder 4">
            <a:extLst>
              <a:ext uri="{FF2B5EF4-FFF2-40B4-BE49-F238E27FC236}">
                <a16:creationId xmlns:a16="http://schemas.microsoft.com/office/drawing/2014/main" id="{20AA2547-8713-43E4-B8E5-91602443E9A4}"/>
              </a:ext>
            </a:extLst>
          </p:cNvPr>
          <p:cNvSpPr>
            <a:spLocks noGrp="1"/>
          </p:cNvSpPr>
          <p:nvPr>
            <p:ph type="sldNum" sz="quarter" idx="10"/>
          </p:nvPr>
        </p:nvSpPr>
        <p:spPr/>
        <p:txBody>
          <a:bodyPr/>
          <a:lstStyle/>
          <a:p>
            <a:pPr>
              <a:defRPr/>
            </a:pPr>
            <a:fld id="{6390F3FB-5C8A-8244-8C82-811ACAA0436B}" type="slidenum">
              <a:rPr lang="en-US" altLang="en-US" smtClean="0"/>
              <a:pPr>
                <a:defRPr/>
              </a:pPr>
              <a:t>6</a:t>
            </a:fld>
            <a:endParaRPr lang="en-US" altLang="en-US" dirty="0"/>
          </a:p>
        </p:txBody>
      </p:sp>
      <p:pic>
        <p:nvPicPr>
          <p:cNvPr id="11" name="Picture 10">
            <a:extLst>
              <a:ext uri="{FF2B5EF4-FFF2-40B4-BE49-F238E27FC236}">
                <a16:creationId xmlns:a16="http://schemas.microsoft.com/office/drawing/2014/main" id="{AA2B5E29-18F6-4E28-86D7-8450ECEF8D9C}"/>
              </a:ext>
            </a:extLst>
          </p:cNvPr>
          <p:cNvPicPr>
            <a:picLocks noChangeAspect="1"/>
          </p:cNvPicPr>
          <p:nvPr/>
        </p:nvPicPr>
        <p:blipFill>
          <a:blip r:embed="rId2"/>
          <a:stretch>
            <a:fillRect/>
          </a:stretch>
        </p:blipFill>
        <p:spPr>
          <a:xfrm>
            <a:off x="7528822" y="1690688"/>
            <a:ext cx="4149191" cy="4121982"/>
          </a:xfrm>
          <a:prstGeom prst="rect">
            <a:avLst/>
          </a:prstGeom>
        </p:spPr>
      </p:pic>
    </p:spTree>
    <p:extLst>
      <p:ext uri="{BB962C8B-B14F-4D97-AF65-F5344CB8AC3E}">
        <p14:creationId xmlns:p14="http://schemas.microsoft.com/office/powerpoint/2010/main" val="408854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49390-D6E4-48AC-9B73-632EAFD92375}"/>
              </a:ext>
            </a:extLst>
          </p:cNvPr>
          <p:cNvSpPr>
            <a:spLocks noGrp="1"/>
          </p:cNvSpPr>
          <p:nvPr>
            <p:ph type="title"/>
          </p:nvPr>
        </p:nvSpPr>
        <p:spPr/>
        <p:txBody>
          <a:bodyPr/>
          <a:lstStyle/>
          <a:p>
            <a:r>
              <a:rPr lang="en-US" dirty="0"/>
              <a:t>ASCCC Foundation Directors </a:t>
            </a:r>
          </a:p>
        </p:txBody>
      </p:sp>
      <p:sp>
        <p:nvSpPr>
          <p:cNvPr id="3" name="Content Placeholder 2">
            <a:extLst>
              <a:ext uri="{FF2B5EF4-FFF2-40B4-BE49-F238E27FC236}">
                <a16:creationId xmlns:a16="http://schemas.microsoft.com/office/drawing/2014/main" id="{5CE64609-EC6A-4760-9EC1-7C068DA63F8D}"/>
              </a:ext>
            </a:extLst>
          </p:cNvPr>
          <p:cNvSpPr>
            <a:spLocks noGrp="1"/>
          </p:cNvSpPr>
          <p:nvPr>
            <p:ph sz="half" idx="1"/>
          </p:nvPr>
        </p:nvSpPr>
        <p:spPr/>
        <p:txBody>
          <a:bodyPr/>
          <a:lstStyle/>
          <a:p>
            <a:pPr marL="571500" indent="-571500">
              <a:buFont typeface="Arial" panose="020B0604020202020204" pitchFamily="34" charset="0"/>
              <a:buChar char="•"/>
            </a:pPr>
            <a:r>
              <a:rPr lang="en-US" sz="3600" dirty="0"/>
              <a:t>Stephanie Curry (President)</a:t>
            </a:r>
          </a:p>
          <a:p>
            <a:pPr marL="571500" indent="-571500">
              <a:buFont typeface="Arial" panose="020B0604020202020204" pitchFamily="34" charset="0"/>
              <a:buChar char="•"/>
            </a:pPr>
            <a:r>
              <a:rPr lang="en-US" sz="3600" dirty="0"/>
              <a:t>Manuel Velez (Treasurer)</a:t>
            </a:r>
          </a:p>
          <a:p>
            <a:pPr marL="571500" indent="-571500">
              <a:buFont typeface="Arial" panose="020B0604020202020204" pitchFamily="34" charset="0"/>
              <a:buChar char="•"/>
            </a:pPr>
            <a:r>
              <a:rPr lang="en-US" sz="3600" dirty="0"/>
              <a:t>Michelle Bean (Secretary)</a:t>
            </a:r>
          </a:p>
          <a:p>
            <a:pPr marL="571500" indent="-571500">
              <a:buFont typeface="Arial" panose="020B0604020202020204" pitchFamily="34" charset="0"/>
              <a:buChar char="•"/>
            </a:pPr>
            <a:r>
              <a:rPr lang="en-US" sz="3600" dirty="0"/>
              <a:t>Karen Chow </a:t>
            </a:r>
          </a:p>
          <a:p>
            <a:pPr marL="571500" indent="-571500">
              <a:buFont typeface="Arial" panose="020B0604020202020204" pitchFamily="34" charset="0"/>
              <a:buChar char="•"/>
            </a:pPr>
            <a:r>
              <a:rPr lang="en-US" sz="3600" dirty="0"/>
              <a:t>Krystinne Mica</a:t>
            </a:r>
          </a:p>
          <a:p>
            <a:pPr marL="571500" indent="-571500">
              <a:buFont typeface="Arial" panose="020B0604020202020204" pitchFamily="34" charset="0"/>
              <a:buChar char="•"/>
            </a:pPr>
            <a:r>
              <a:rPr lang="en-US" sz="3600" dirty="0"/>
              <a:t>Van Rider </a:t>
            </a:r>
          </a:p>
          <a:p>
            <a:endParaRPr lang="en-US" dirty="0"/>
          </a:p>
        </p:txBody>
      </p:sp>
      <p:sp>
        <p:nvSpPr>
          <p:cNvPr id="4" name="Slide Number Placeholder 3">
            <a:extLst>
              <a:ext uri="{FF2B5EF4-FFF2-40B4-BE49-F238E27FC236}">
                <a16:creationId xmlns:a16="http://schemas.microsoft.com/office/drawing/2014/main" id="{92D508B2-8539-4A3B-9BFE-F37DC218B7B2}"/>
              </a:ext>
            </a:extLst>
          </p:cNvPr>
          <p:cNvSpPr>
            <a:spLocks noGrp="1"/>
          </p:cNvSpPr>
          <p:nvPr>
            <p:ph type="sldNum" sz="quarter" idx="10"/>
          </p:nvPr>
        </p:nvSpPr>
        <p:spPr/>
        <p:txBody>
          <a:bodyPr/>
          <a:lstStyle/>
          <a:p>
            <a:pPr>
              <a:defRPr/>
            </a:pPr>
            <a:fld id="{68B9F06C-3E18-7D4A-8620-170A4BF71910}" type="slidenum">
              <a:rPr lang="en-US" altLang="en-US" smtClean="0"/>
              <a:pPr>
                <a:defRPr/>
              </a:pPr>
              <a:t>7</a:t>
            </a:fld>
            <a:endParaRPr lang="en-US" altLang="en-US" dirty="0"/>
          </a:p>
        </p:txBody>
      </p:sp>
      <p:pic>
        <p:nvPicPr>
          <p:cNvPr id="6" name="Picture 5">
            <a:extLst>
              <a:ext uri="{FF2B5EF4-FFF2-40B4-BE49-F238E27FC236}">
                <a16:creationId xmlns:a16="http://schemas.microsoft.com/office/drawing/2014/main" id="{3D7AFCF3-E98C-434D-AA61-8A6156D5E60F}"/>
              </a:ext>
            </a:extLst>
          </p:cNvPr>
          <p:cNvPicPr>
            <a:picLocks noChangeAspect="1"/>
          </p:cNvPicPr>
          <p:nvPr/>
        </p:nvPicPr>
        <p:blipFill>
          <a:blip r:embed="rId2"/>
          <a:stretch>
            <a:fillRect/>
          </a:stretch>
        </p:blipFill>
        <p:spPr>
          <a:xfrm>
            <a:off x="8300720" y="2822922"/>
            <a:ext cx="3247073" cy="3502630"/>
          </a:xfrm>
          <a:prstGeom prst="rect">
            <a:avLst/>
          </a:prstGeom>
        </p:spPr>
      </p:pic>
    </p:spTree>
    <p:extLst>
      <p:ext uri="{BB962C8B-B14F-4D97-AF65-F5344CB8AC3E}">
        <p14:creationId xmlns:p14="http://schemas.microsoft.com/office/powerpoint/2010/main" val="196789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BA9AC-583A-4B57-9ADC-55811A07EFB4}"/>
              </a:ext>
            </a:extLst>
          </p:cNvPr>
          <p:cNvSpPr>
            <a:spLocks noGrp="1"/>
          </p:cNvSpPr>
          <p:nvPr>
            <p:ph type="title"/>
          </p:nvPr>
        </p:nvSpPr>
        <p:spPr>
          <a:xfrm>
            <a:off x="1277650" y="365125"/>
            <a:ext cx="10046043" cy="1325563"/>
          </a:xfrm>
        </p:spPr>
        <p:txBody>
          <a:bodyPr/>
          <a:lstStyle/>
          <a:p>
            <a:r>
              <a:rPr lang="en-US" dirty="0"/>
              <a:t>Your donations make a difference  </a:t>
            </a:r>
          </a:p>
        </p:txBody>
      </p:sp>
      <p:sp>
        <p:nvSpPr>
          <p:cNvPr id="3" name="Content Placeholder 2">
            <a:extLst>
              <a:ext uri="{FF2B5EF4-FFF2-40B4-BE49-F238E27FC236}">
                <a16:creationId xmlns:a16="http://schemas.microsoft.com/office/drawing/2014/main" id="{444186EE-EFA5-40A5-A7BE-0ADFB3FEF7D6}"/>
              </a:ext>
            </a:extLst>
          </p:cNvPr>
          <p:cNvSpPr>
            <a:spLocks noGrp="1"/>
          </p:cNvSpPr>
          <p:nvPr>
            <p:ph sz="half" idx="1"/>
          </p:nvPr>
        </p:nvSpPr>
        <p:spPr/>
        <p:txBody>
          <a:bodyPr/>
          <a:lstStyle/>
          <a:p>
            <a:r>
              <a:rPr lang="en-US" dirty="0"/>
              <a:t>Plenary Scholarships </a:t>
            </a:r>
          </a:p>
          <a:p>
            <a:pPr lvl="1"/>
            <a:r>
              <a:rPr lang="en-US" dirty="0"/>
              <a:t>4 in-person for Fall and Spring (include registration/hotel and some food)</a:t>
            </a:r>
          </a:p>
          <a:p>
            <a:pPr lvl="1"/>
            <a:r>
              <a:rPr lang="en-US" dirty="0"/>
              <a:t>10 online scholarships (4 guaranteed for part time faculty) </a:t>
            </a:r>
          </a:p>
          <a:p>
            <a:pPr lvl="1"/>
            <a:endParaRPr lang="en-US" dirty="0"/>
          </a:p>
          <a:p>
            <a:r>
              <a:rPr lang="en-US" dirty="0"/>
              <a:t>A2MEND Conference Scholarships </a:t>
            </a:r>
          </a:p>
          <a:p>
            <a:pPr lvl="1"/>
            <a:r>
              <a:rPr lang="en-US" dirty="0"/>
              <a:t>5 registrations</a:t>
            </a:r>
          </a:p>
          <a:p>
            <a:pPr lvl="1"/>
            <a:r>
              <a:rPr lang="en-US" dirty="0"/>
              <a:t>1 registration to the Women’s Conference </a:t>
            </a:r>
          </a:p>
          <a:p>
            <a:pPr lvl="1"/>
            <a:endParaRPr lang="en-US" dirty="0"/>
          </a:p>
          <a:p>
            <a:r>
              <a:rPr lang="en-US" dirty="0"/>
              <a:t>Board of Directors meeting, we voted to support providing a $3000 sponsorship to the upcoming SSCCC's General Assembly</a:t>
            </a:r>
          </a:p>
        </p:txBody>
      </p:sp>
      <p:sp>
        <p:nvSpPr>
          <p:cNvPr id="4" name="Slide Number Placeholder 3">
            <a:extLst>
              <a:ext uri="{FF2B5EF4-FFF2-40B4-BE49-F238E27FC236}">
                <a16:creationId xmlns:a16="http://schemas.microsoft.com/office/drawing/2014/main" id="{E2B0BB9B-EF8D-403F-ABF9-9566C0039981}"/>
              </a:ext>
            </a:extLst>
          </p:cNvPr>
          <p:cNvSpPr>
            <a:spLocks noGrp="1"/>
          </p:cNvSpPr>
          <p:nvPr>
            <p:ph type="sldNum" sz="quarter" idx="10"/>
          </p:nvPr>
        </p:nvSpPr>
        <p:spPr/>
        <p:txBody>
          <a:bodyPr/>
          <a:lstStyle/>
          <a:p>
            <a:pPr>
              <a:defRPr/>
            </a:pPr>
            <a:fld id="{0A71591C-5F3D-B54C-8468-8173C62E9969}" type="slidenum">
              <a:rPr lang="en-US" altLang="en-US" smtClean="0"/>
              <a:pPr>
                <a:defRPr/>
              </a:pPr>
              <a:t>8</a:t>
            </a:fld>
            <a:endParaRPr lang="en-US" altLang="en-US" dirty="0"/>
          </a:p>
        </p:txBody>
      </p:sp>
      <p:pic>
        <p:nvPicPr>
          <p:cNvPr id="6" name="Picture 5">
            <a:extLst>
              <a:ext uri="{FF2B5EF4-FFF2-40B4-BE49-F238E27FC236}">
                <a16:creationId xmlns:a16="http://schemas.microsoft.com/office/drawing/2014/main" id="{E1DD5F08-BFB9-4C67-83EC-4C8B1BFD6282}"/>
              </a:ext>
            </a:extLst>
          </p:cNvPr>
          <p:cNvPicPr>
            <a:picLocks noChangeAspect="1"/>
          </p:cNvPicPr>
          <p:nvPr/>
        </p:nvPicPr>
        <p:blipFill>
          <a:blip r:embed="rId2"/>
          <a:stretch>
            <a:fillRect/>
          </a:stretch>
        </p:blipFill>
        <p:spPr>
          <a:xfrm>
            <a:off x="10078720" y="365125"/>
            <a:ext cx="1419542" cy="1517667"/>
          </a:xfrm>
          <a:prstGeom prst="rect">
            <a:avLst/>
          </a:prstGeom>
        </p:spPr>
      </p:pic>
    </p:spTree>
    <p:extLst>
      <p:ext uri="{BB962C8B-B14F-4D97-AF65-F5344CB8AC3E}">
        <p14:creationId xmlns:p14="http://schemas.microsoft.com/office/powerpoint/2010/main" val="4224371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3CA8-5C88-4376-B63D-03196E37EE41}"/>
              </a:ext>
            </a:extLst>
          </p:cNvPr>
          <p:cNvSpPr>
            <a:spLocks noGrp="1"/>
          </p:cNvSpPr>
          <p:nvPr>
            <p:ph type="title"/>
          </p:nvPr>
        </p:nvSpPr>
        <p:spPr/>
        <p:txBody>
          <a:bodyPr/>
          <a:lstStyle/>
          <a:p>
            <a:r>
              <a:rPr lang="en-US" dirty="0"/>
              <a:t>INNOVATION SCHOLARSHIPS </a:t>
            </a:r>
          </a:p>
        </p:txBody>
      </p:sp>
      <p:sp>
        <p:nvSpPr>
          <p:cNvPr id="7" name="Content Placeholder 6">
            <a:extLst>
              <a:ext uri="{FF2B5EF4-FFF2-40B4-BE49-F238E27FC236}">
                <a16:creationId xmlns:a16="http://schemas.microsoft.com/office/drawing/2014/main" id="{964273C3-C23D-4FBD-9997-7F2418603D00}"/>
              </a:ext>
            </a:extLst>
          </p:cNvPr>
          <p:cNvSpPr>
            <a:spLocks noGrp="1"/>
          </p:cNvSpPr>
          <p:nvPr>
            <p:ph sz="half" idx="2"/>
          </p:nvPr>
        </p:nvSpPr>
        <p:spPr>
          <a:xfrm>
            <a:off x="1277650" y="2183907"/>
            <a:ext cx="4922537" cy="4005756"/>
          </a:xfrm>
        </p:spPr>
        <p:txBody>
          <a:bodyPr/>
          <a:lstStyle/>
          <a:p>
            <a:pPr marL="0" indent="0">
              <a:buNone/>
            </a:pPr>
            <a:r>
              <a:rPr lang="en-US" dirty="0"/>
              <a:t>Innovation Scholarships provide faculty with funding to attend ASCCC events as well as external events and conferences to expand their understanding of best practices and apply them to their local college and share those results with the field at large. </a:t>
            </a:r>
          </a:p>
          <a:p>
            <a:endParaRPr lang="en-US" dirty="0"/>
          </a:p>
        </p:txBody>
      </p:sp>
      <p:sp>
        <p:nvSpPr>
          <p:cNvPr id="4" name="Slide Number Placeholder 3">
            <a:extLst>
              <a:ext uri="{FF2B5EF4-FFF2-40B4-BE49-F238E27FC236}">
                <a16:creationId xmlns:a16="http://schemas.microsoft.com/office/drawing/2014/main" id="{E56CF63A-6D54-4E4F-9A17-C866F347414C}"/>
              </a:ext>
            </a:extLst>
          </p:cNvPr>
          <p:cNvSpPr>
            <a:spLocks noGrp="1"/>
          </p:cNvSpPr>
          <p:nvPr>
            <p:ph type="sldNum" sz="quarter" idx="10"/>
          </p:nvPr>
        </p:nvSpPr>
        <p:spPr/>
        <p:txBody>
          <a:bodyPr/>
          <a:lstStyle/>
          <a:p>
            <a:pPr>
              <a:defRPr/>
            </a:pPr>
            <a:fld id="{0154297E-07AE-1449-BCEE-4C04EBDD19BF}" type="slidenum">
              <a:rPr lang="en-US" altLang="en-US" smtClean="0"/>
              <a:pPr>
                <a:defRPr/>
              </a:pPr>
              <a:t>9</a:t>
            </a:fld>
            <a:endParaRPr lang="en-US" altLang="en-US" dirty="0"/>
          </a:p>
        </p:txBody>
      </p:sp>
      <p:pic>
        <p:nvPicPr>
          <p:cNvPr id="13" name="Content Placeholder 12" descr="https://asfccc.com/wp-content/uploads/Innovation_Scholarship.png">
            <a:extLst>
              <a:ext uri="{FF2B5EF4-FFF2-40B4-BE49-F238E27FC236}">
                <a16:creationId xmlns:a16="http://schemas.microsoft.com/office/drawing/2014/main" id="{A80A17FF-DA7C-4547-B6A5-DC3935FCAAD5}"/>
              </a:ext>
            </a:extLst>
          </p:cNvPr>
          <p:cNvPicPr>
            <a:picLocks noGrp="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667500" y="1798638"/>
            <a:ext cx="4391025" cy="4391025"/>
          </a:xfrm>
          <a:prstGeom prst="rect">
            <a:avLst/>
          </a:prstGeom>
          <a:noFill/>
          <a:ln>
            <a:noFill/>
          </a:ln>
        </p:spPr>
      </p:pic>
    </p:spTree>
    <p:extLst>
      <p:ext uri="{BB962C8B-B14F-4D97-AF65-F5344CB8AC3E}">
        <p14:creationId xmlns:p14="http://schemas.microsoft.com/office/powerpoint/2010/main" val="2869878296"/>
      </p:ext>
    </p:extLst>
  </p:cSld>
  <p:clrMapOvr>
    <a:masterClrMapping/>
  </p:clrMapOvr>
</p:sld>
</file>

<file path=ppt/theme/theme1.xml><?xml version="1.0" encoding="utf-8"?>
<a:theme xmlns:a="http://schemas.openxmlformats.org/drawingml/2006/main" name="ASCCC Curriculum Inst. 2020 Theme">
  <a:themeElements>
    <a:clrScheme name="ASCCC Plenary Spring 2022">
      <a:dk1>
        <a:srgbClr val="0D0C36"/>
      </a:dk1>
      <a:lt1>
        <a:srgbClr val="FFFFFF"/>
      </a:lt1>
      <a:dk2>
        <a:srgbClr val="1E3C8C"/>
      </a:dk2>
      <a:lt2>
        <a:srgbClr val="7E48AA"/>
      </a:lt2>
      <a:accent1>
        <a:srgbClr val="3065CE"/>
      </a:accent1>
      <a:accent2>
        <a:srgbClr val="FF478B"/>
      </a:accent2>
      <a:accent3>
        <a:srgbClr val="4BE3E7"/>
      </a:accent3>
      <a:accent4>
        <a:srgbClr val="D1E2E9"/>
      </a:accent4>
      <a:accent5>
        <a:srgbClr val="4BE3E7"/>
      </a:accent5>
      <a:accent6>
        <a:srgbClr val="D0AAEE"/>
      </a:accent6>
      <a:hlink>
        <a:srgbClr val="2F65CE"/>
      </a:hlink>
      <a:folHlink>
        <a:srgbClr val="7E48A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Plenary 2022 Spring ppt layout 1" id="{2C70876C-5CE2-D745-8D6C-1A83F6CA1B43}" vid="{F242C57D-2BD9-124B-9217-C9AE0CC82F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ASCCC Curriculum Inst</Template>
  <TotalTime>1189</TotalTime>
  <Words>1491</Words>
  <Application>Microsoft Macintosh PowerPoint</Application>
  <PresentationFormat>Widescreen</PresentationFormat>
  <Paragraphs>185</Paragraphs>
  <Slides>34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Arial</vt:lpstr>
      <vt:lpstr>Calibri</vt:lpstr>
      <vt:lpstr>Lucida Handwriting</vt:lpstr>
      <vt:lpstr>Palatino</vt:lpstr>
      <vt:lpstr>ASCCC Curriculum Inst. 2020 Theme</vt:lpstr>
      <vt:lpstr>Welcome  Dolores Davison, ASCCC President </vt:lpstr>
      <vt:lpstr>Land Acknowledgement  Adoption of the Procedures  by Ginni May, ASCCC Vice President</vt:lpstr>
      <vt:lpstr>Land Acknowledgement</vt:lpstr>
      <vt:lpstr>Adoption of Procedures</vt:lpstr>
      <vt:lpstr>Foundation for Academic Senate for California Community Colleges:   Report  Spring 2022 </vt:lpstr>
      <vt:lpstr>Our Foundation Mission </vt:lpstr>
      <vt:lpstr>ASCCC Foundation Directors </vt:lpstr>
      <vt:lpstr>Your donations make a difference  </vt:lpstr>
      <vt:lpstr>INNOVATION SCHOLARSHIPS </vt:lpstr>
      <vt:lpstr>Amazon Smile </vt:lpstr>
      <vt:lpstr>Partnership with FACCC</vt:lpstr>
      <vt:lpstr>Spring Area Competition </vt:lpstr>
      <vt:lpstr>Area Competition </vt:lpstr>
      <vt:lpstr>How you can give</vt:lpstr>
      <vt:lpstr>GOAL= $6,000 in three days! </vt:lpstr>
      <vt:lpstr>Prizes </vt:lpstr>
      <vt:lpstr>Who will win this coveted trophy?</vt:lpstr>
      <vt:lpstr>PowerPoint Presentation</vt:lpstr>
      <vt:lpstr>Approval of the Minutes from Fall 2021 Plenary </vt:lpstr>
      <vt:lpstr>ASCCC Statement of Activities (Treasurer’s Report)</vt:lpstr>
      <vt:lpstr>The State of the Senate – Spring 2022 Dolores Davison, ASCCC President </vt:lpstr>
      <vt:lpstr>Welcome to Our Many Friends and Partners</vt:lpstr>
      <vt:lpstr>So This Year Has Been Something…</vt:lpstr>
      <vt:lpstr>Actually….</vt:lpstr>
      <vt:lpstr>What Has the ASCCC Been Doing Since the Last Plenary Session in the Fall?</vt:lpstr>
      <vt:lpstr>Areas of Emphasis for 2021-22</vt:lpstr>
      <vt:lpstr>Legislation </vt:lpstr>
      <vt:lpstr>Adoption of IDEAA</vt:lpstr>
      <vt:lpstr>Webinars, Institutes, Local Senate Visits, and Collegiality in Action </vt:lpstr>
      <vt:lpstr>Continued Collaboration and Partnerships</vt:lpstr>
      <vt:lpstr>Our Amazing ASCCC Staff </vt:lpstr>
      <vt:lpstr>The 2021-22 ASCCC Executive Committee</vt:lpstr>
      <vt:lpstr>A Moment of Silence </vt:lpstr>
      <vt:lpstr>Thank You and Welcome to Plenary!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Adoption of Procedures by Ginni May, ASCCC Vice President</dc:title>
  <dc:creator>May, Virginia</dc:creator>
  <cp:lastModifiedBy>Krystinne Mica</cp:lastModifiedBy>
  <cp:revision>19</cp:revision>
  <cp:lastPrinted>2020-11-24T19:39:26Z</cp:lastPrinted>
  <dcterms:created xsi:type="dcterms:W3CDTF">2022-03-31T17:01:53Z</dcterms:created>
  <dcterms:modified xsi:type="dcterms:W3CDTF">2022-04-06T19:37:47Z</dcterms:modified>
</cp:coreProperties>
</file>