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257" r:id="rId3"/>
    <p:sldId id="292" r:id="rId4"/>
    <p:sldId id="303" r:id="rId5"/>
    <p:sldId id="302" r:id="rId6"/>
    <p:sldId id="304" r:id="rId7"/>
    <p:sldId id="307" r:id="rId8"/>
    <p:sldId id="293" r:id="rId9"/>
    <p:sldId id="294" r:id="rId10"/>
    <p:sldId id="298" r:id="rId11"/>
    <p:sldId id="306" r:id="rId12"/>
    <p:sldId id="300" r:id="rId13"/>
    <p:sldId id="297" r:id="rId14"/>
    <p:sldId id="296" r:id="rId15"/>
    <p:sldId id="280" r:id="rId16"/>
    <p:sldId id="308" r:id="rId17"/>
    <p:sldId id="287" r:id="rId18"/>
    <p:sldId id="284" r:id="rId19"/>
    <p:sldId id="305" r:id="rId20"/>
    <p:sldId id="301" r:id="rId21"/>
    <p:sldId id="309"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676"/>
    <p:restoredTop sz="94662"/>
  </p:normalViewPr>
  <p:slideViewPr>
    <p:cSldViewPr snapToGrid="0" snapToObjects="1">
      <p:cViewPr varScale="1">
        <p:scale>
          <a:sx n="46" d="100"/>
          <a:sy n="46" d="100"/>
        </p:scale>
        <p:origin x="200"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A1435-39A5-924B-B011-750EB7EB9A8B}" type="datetimeFigureOut">
              <a:rPr lang="en-US" smtClean="0"/>
              <a:t>4/24/19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90B8B-D81A-2D47-AF28-C2AFB8B5C09B}" type="slidenum">
              <a:rPr lang="en-US" smtClean="0"/>
              <a:t>‹#›</a:t>
            </a:fld>
            <a:endParaRPr lang="en-US"/>
          </a:p>
        </p:txBody>
      </p:sp>
    </p:spTree>
    <p:extLst>
      <p:ext uri="{BB962C8B-B14F-4D97-AF65-F5344CB8AC3E}">
        <p14:creationId xmlns:p14="http://schemas.microsoft.com/office/powerpoint/2010/main" val="223054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a:t>
            </a:fld>
            <a:endParaRPr lang="en-US"/>
          </a:p>
        </p:txBody>
      </p:sp>
    </p:spTree>
    <p:extLst>
      <p:ext uri="{BB962C8B-B14F-4D97-AF65-F5344CB8AC3E}">
        <p14:creationId xmlns:p14="http://schemas.microsoft.com/office/powerpoint/2010/main" val="314396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10</a:t>
            </a:fld>
            <a:endParaRPr lang="en-US"/>
          </a:p>
        </p:txBody>
      </p:sp>
    </p:spTree>
    <p:extLst>
      <p:ext uri="{BB962C8B-B14F-4D97-AF65-F5344CB8AC3E}">
        <p14:creationId xmlns:p14="http://schemas.microsoft.com/office/powerpoint/2010/main" val="319226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11</a:t>
            </a:fld>
            <a:endParaRPr lang="en-US"/>
          </a:p>
        </p:txBody>
      </p:sp>
    </p:spTree>
    <p:extLst>
      <p:ext uri="{BB962C8B-B14F-4D97-AF65-F5344CB8AC3E}">
        <p14:creationId xmlns:p14="http://schemas.microsoft.com/office/powerpoint/2010/main" val="184706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12</a:t>
            </a:fld>
            <a:endParaRPr lang="en-US"/>
          </a:p>
        </p:txBody>
      </p:sp>
    </p:spTree>
    <p:extLst>
      <p:ext uri="{BB962C8B-B14F-4D97-AF65-F5344CB8AC3E}">
        <p14:creationId xmlns:p14="http://schemas.microsoft.com/office/powerpoint/2010/main" val="6707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13</a:t>
            </a:fld>
            <a:endParaRPr lang="en-US"/>
          </a:p>
        </p:txBody>
      </p:sp>
    </p:spTree>
    <p:extLst>
      <p:ext uri="{BB962C8B-B14F-4D97-AF65-F5344CB8AC3E}">
        <p14:creationId xmlns:p14="http://schemas.microsoft.com/office/powerpoint/2010/main" val="159703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14</a:t>
            </a:fld>
            <a:endParaRPr lang="en-US"/>
          </a:p>
        </p:txBody>
      </p:sp>
    </p:spTree>
    <p:extLst>
      <p:ext uri="{BB962C8B-B14F-4D97-AF65-F5344CB8AC3E}">
        <p14:creationId xmlns:p14="http://schemas.microsoft.com/office/powerpoint/2010/main" val="149309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endeavors all align with our new strategic plan that you adopted in the spring.  </a:t>
            </a:r>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15</a:t>
            </a:fld>
            <a:endParaRPr lang="en-US"/>
          </a:p>
        </p:txBody>
      </p:sp>
    </p:spTree>
    <p:extLst>
      <p:ext uri="{BB962C8B-B14F-4D97-AF65-F5344CB8AC3E}">
        <p14:creationId xmlns:p14="http://schemas.microsoft.com/office/powerpoint/2010/main" val="4158973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17</a:t>
            </a:fld>
            <a:endParaRPr lang="en-US"/>
          </a:p>
        </p:txBody>
      </p:sp>
    </p:spTree>
    <p:extLst>
      <p:ext uri="{BB962C8B-B14F-4D97-AF65-F5344CB8AC3E}">
        <p14:creationId xmlns:p14="http://schemas.microsoft.com/office/powerpoint/2010/main" val="34141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9038E6-233D-6640-B1E6-8A531575007A}" type="slidenum">
              <a:rPr lang="en-US" smtClean="0"/>
              <a:t>18</a:t>
            </a:fld>
            <a:endParaRPr lang="en-US"/>
          </a:p>
        </p:txBody>
      </p:sp>
    </p:spTree>
    <p:extLst>
      <p:ext uri="{BB962C8B-B14F-4D97-AF65-F5344CB8AC3E}">
        <p14:creationId xmlns:p14="http://schemas.microsoft.com/office/powerpoint/2010/main" val="2663379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9038E6-233D-6640-B1E6-8A531575007A}" type="slidenum">
              <a:rPr lang="en-US" smtClean="0"/>
              <a:t>19</a:t>
            </a:fld>
            <a:endParaRPr lang="en-US"/>
          </a:p>
        </p:txBody>
      </p:sp>
    </p:spTree>
    <p:extLst>
      <p:ext uri="{BB962C8B-B14F-4D97-AF65-F5344CB8AC3E}">
        <p14:creationId xmlns:p14="http://schemas.microsoft.com/office/powerpoint/2010/main" val="3043303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22</a:t>
            </a:fld>
            <a:endParaRPr lang="en-US"/>
          </a:p>
        </p:txBody>
      </p:sp>
    </p:spTree>
    <p:extLst>
      <p:ext uri="{BB962C8B-B14F-4D97-AF65-F5344CB8AC3E}">
        <p14:creationId xmlns:p14="http://schemas.microsoft.com/office/powerpoint/2010/main" val="358048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2</a:t>
            </a:fld>
            <a:endParaRPr lang="en-US"/>
          </a:p>
        </p:txBody>
      </p:sp>
    </p:spTree>
    <p:extLst>
      <p:ext uri="{BB962C8B-B14F-4D97-AF65-F5344CB8AC3E}">
        <p14:creationId xmlns:p14="http://schemas.microsoft.com/office/powerpoint/2010/main" val="313011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3</a:t>
            </a:fld>
            <a:endParaRPr lang="en-US"/>
          </a:p>
        </p:txBody>
      </p:sp>
    </p:spTree>
    <p:extLst>
      <p:ext uri="{BB962C8B-B14F-4D97-AF65-F5344CB8AC3E}">
        <p14:creationId xmlns:p14="http://schemas.microsoft.com/office/powerpoint/2010/main" val="55403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4</a:t>
            </a:fld>
            <a:endParaRPr lang="en-US"/>
          </a:p>
        </p:txBody>
      </p:sp>
    </p:spTree>
    <p:extLst>
      <p:ext uri="{BB962C8B-B14F-4D97-AF65-F5344CB8AC3E}">
        <p14:creationId xmlns:p14="http://schemas.microsoft.com/office/powerpoint/2010/main" val="181163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5</a:t>
            </a:fld>
            <a:endParaRPr lang="en-US"/>
          </a:p>
        </p:txBody>
      </p:sp>
    </p:spTree>
    <p:extLst>
      <p:ext uri="{BB962C8B-B14F-4D97-AF65-F5344CB8AC3E}">
        <p14:creationId xmlns:p14="http://schemas.microsoft.com/office/powerpoint/2010/main" val="292961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6</a:t>
            </a:fld>
            <a:endParaRPr lang="en-US"/>
          </a:p>
        </p:txBody>
      </p:sp>
    </p:spTree>
    <p:extLst>
      <p:ext uri="{BB962C8B-B14F-4D97-AF65-F5344CB8AC3E}">
        <p14:creationId xmlns:p14="http://schemas.microsoft.com/office/powerpoint/2010/main" val="409027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7</a:t>
            </a:fld>
            <a:endParaRPr lang="en-US"/>
          </a:p>
        </p:txBody>
      </p:sp>
    </p:spTree>
    <p:extLst>
      <p:ext uri="{BB962C8B-B14F-4D97-AF65-F5344CB8AC3E}">
        <p14:creationId xmlns:p14="http://schemas.microsoft.com/office/powerpoint/2010/main" val="255395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attended the </a:t>
            </a:r>
            <a:r>
              <a:rPr lang="en-US" dirty="0" err="1"/>
              <a:t>BoT</a:t>
            </a:r>
            <a:r>
              <a:rPr lang="en-US" dirty="0"/>
              <a:t> meeting and are participating in the hiring committee for the CEO</a:t>
            </a:r>
          </a:p>
        </p:txBody>
      </p:sp>
      <p:sp>
        <p:nvSpPr>
          <p:cNvPr id="4" name="Slide Number Placeholder 3"/>
          <p:cNvSpPr>
            <a:spLocks noGrp="1"/>
          </p:cNvSpPr>
          <p:nvPr>
            <p:ph type="sldNum" sz="quarter" idx="5"/>
          </p:nvPr>
        </p:nvSpPr>
        <p:spPr/>
        <p:txBody>
          <a:bodyPr/>
          <a:lstStyle/>
          <a:p>
            <a:fld id="{9B9038E6-233D-6640-B1E6-8A531575007A}" type="slidenum">
              <a:rPr lang="en-US" smtClean="0"/>
              <a:t>8</a:t>
            </a:fld>
            <a:endParaRPr lang="en-US"/>
          </a:p>
        </p:txBody>
      </p:sp>
    </p:spTree>
    <p:extLst>
      <p:ext uri="{BB962C8B-B14F-4D97-AF65-F5344CB8AC3E}">
        <p14:creationId xmlns:p14="http://schemas.microsoft.com/office/powerpoint/2010/main" val="28419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9</a:t>
            </a:fld>
            <a:endParaRPr lang="en-US"/>
          </a:p>
        </p:txBody>
      </p:sp>
    </p:spTree>
    <p:extLst>
      <p:ext uri="{BB962C8B-B14F-4D97-AF65-F5344CB8AC3E}">
        <p14:creationId xmlns:p14="http://schemas.microsoft.com/office/powerpoint/2010/main" val="412319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7322-8663-2D4E-B809-805867668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E1A81-3BA3-244E-BD5D-6883DDEE1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FF137-B998-DD44-9420-51FFC3998ABD}"/>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F9D2F47E-B748-4345-83C3-CE17E4C5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243D1-E97A-6743-8C7C-DD9099D85878}"/>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0158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DC26-8050-5441-9FA0-1B0E2FA9D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15EEF-FD04-7B49-BE3E-D1CFC5737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764BC-765A-9C44-B5FE-85A4BC6AC307}"/>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99DC47AC-569D-AC47-A7A5-4861BC9E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6BB30-BAE9-F245-8540-7F12E2EB3370}"/>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22818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35DD1-4C38-194C-BC6B-AA6115B84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C608B-52C4-3B4D-83B1-622A335092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8C7FB-6F11-7C4E-AEDC-1FAC0548CA1F}"/>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FA2B29B5-DDBA-0144-A572-4A4AD3C15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AB33A-0118-D642-B91C-D65E6F0EC59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43010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AEA6-1B62-AF45-979D-94C2FE0B0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927B0-95FF-AF43-9B2C-0EE49BC7F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DDC87-D14C-B643-8978-8C91E059E034}"/>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9FA9C440-C131-0E4D-ADB1-A275BF475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AE578-6637-B343-B4CF-F758E112FA4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9151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15FD-EEE6-8245-9725-5FE3B9DEE4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D65CEA-A9CE-0741-80B8-5E7E68E67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A4B36-E142-F54C-95AD-8FC786642E78}"/>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49CC2776-24EC-9941-8F46-04B12B940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E6B9A-680D-144B-8B48-020ACAFE038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45575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57FE-F538-2F4F-AED4-D0B1817B8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D50EC-A9C9-4541-954A-C9A11AF9D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073FA-7021-A74A-916E-B9DD802FD0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60CFEB-0786-9248-86D0-635D5CD51300}"/>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6" name="Footer Placeholder 5">
            <a:extLst>
              <a:ext uri="{FF2B5EF4-FFF2-40B4-BE49-F238E27FC236}">
                <a16:creationId xmlns:a16="http://schemas.microsoft.com/office/drawing/2014/main" id="{30AB2A4F-1357-8347-A704-7BF59A9A3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8F743-CBAC-5B43-B077-B01E605550F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08876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DA85-0ABD-2048-B5FD-478405BF7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C655D-4BC8-1049-A2C7-4FACA70E5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7C65F-A6C4-0142-8B2A-7003187862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206EF-18FC-174A-BBFC-23D93021A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979209-CB39-AF43-8C47-860BC859E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7789A-AFB3-664C-A8F3-C5767173FDA8}"/>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8" name="Footer Placeholder 7">
            <a:extLst>
              <a:ext uri="{FF2B5EF4-FFF2-40B4-BE49-F238E27FC236}">
                <a16:creationId xmlns:a16="http://schemas.microsoft.com/office/drawing/2014/main" id="{BD1437B2-6602-6E4B-BD0C-B44F85B441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DC4A04-E4D3-E646-A213-2A8C5986854F}"/>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35840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CC6-9408-7046-9FA0-821CD3514C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172547-017E-274C-A923-A92104F1209A}"/>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4" name="Footer Placeholder 3">
            <a:extLst>
              <a:ext uri="{FF2B5EF4-FFF2-40B4-BE49-F238E27FC236}">
                <a16:creationId xmlns:a16="http://schemas.microsoft.com/office/drawing/2014/main" id="{B1BDB449-14A2-5D43-9A07-F46C6D7F04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3557C9-8450-6248-B4C5-C051FCC83176}"/>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91299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5C5F9-35F9-BC4D-A7F4-5AA32CA5012E}"/>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3" name="Footer Placeholder 2">
            <a:extLst>
              <a:ext uri="{FF2B5EF4-FFF2-40B4-BE49-F238E27FC236}">
                <a16:creationId xmlns:a16="http://schemas.microsoft.com/office/drawing/2014/main" id="{732C4E48-6B45-CD45-94A5-C0C3F9118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E2929-3727-8044-A715-4904F3B721AA}"/>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14776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FFB2-855F-C14E-821C-98CB28204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80DA86-0D00-FD48-B06E-008E38FA36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0F5940-A28C-5E4A-B91C-BB2697958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A3725-8CCD-3A47-8AFB-8E19B8621B05}"/>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6" name="Footer Placeholder 5">
            <a:extLst>
              <a:ext uri="{FF2B5EF4-FFF2-40B4-BE49-F238E27FC236}">
                <a16:creationId xmlns:a16="http://schemas.microsoft.com/office/drawing/2014/main" id="{5D3B75B0-0A36-E84A-A556-B72EA5125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8ECC1-431B-A44A-ABC7-5DA596F37CFF}"/>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423160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3821-DE9E-0C41-9EAD-0BDF41395E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DED796-3EC8-6640-977E-E566587CC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CD343F-C006-ED46-8AD7-03A5C8F58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3A4EF-5E2B-404F-9074-6979573BDCC5}"/>
              </a:ext>
            </a:extLst>
          </p:cNvPr>
          <p:cNvSpPr>
            <a:spLocks noGrp="1"/>
          </p:cNvSpPr>
          <p:nvPr>
            <p:ph type="dt" sz="half" idx="10"/>
          </p:nvPr>
        </p:nvSpPr>
        <p:spPr/>
        <p:txBody>
          <a:bodyPr/>
          <a:lstStyle/>
          <a:p>
            <a:fld id="{0E195894-CB9A-8D4E-8787-38C709EFA4F7}" type="datetimeFigureOut">
              <a:rPr lang="en-US" smtClean="0"/>
              <a:t>4/24/19</a:t>
            </a:fld>
            <a:endParaRPr lang="en-US"/>
          </a:p>
        </p:txBody>
      </p:sp>
      <p:sp>
        <p:nvSpPr>
          <p:cNvPr id="6" name="Footer Placeholder 5">
            <a:extLst>
              <a:ext uri="{FF2B5EF4-FFF2-40B4-BE49-F238E27FC236}">
                <a16:creationId xmlns:a16="http://schemas.microsoft.com/office/drawing/2014/main" id="{E6792547-67F9-0446-93AE-C63AD1CA0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BDABF-E78D-DB4A-B46D-6F79514A9F38}"/>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31827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B2BEF-A2F5-1B41-82D0-C485E047D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591289-8B79-F64B-8ADD-D20AAE6C58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E5AA4-340A-6447-B1A3-90CBF4BD5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95894-CB9A-8D4E-8787-38C709EFA4F7}" type="datetimeFigureOut">
              <a:rPr lang="en-US" smtClean="0"/>
              <a:t>4/24/19</a:t>
            </a:fld>
            <a:endParaRPr lang="en-US"/>
          </a:p>
        </p:txBody>
      </p:sp>
      <p:sp>
        <p:nvSpPr>
          <p:cNvPr id="5" name="Footer Placeholder 4">
            <a:extLst>
              <a:ext uri="{FF2B5EF4-FFF2-40B4-BE49-F238E27FC236}">
                <a16:creationId xmlns:a16="http://schemas.microsoft.com/office/drawing/2014/main" id="{43205CA8-E51B-6247-BD9D-3D6AE1545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94E49F-4F11-974B-A004-A3654C094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53CA-FDCA-AC47-A897-ED6130D626D3}" type="slidenum">
              <a:rPr lang="en-US" smtClean="0"/>
              <a:t>‹#›</a:t>
            </a:fld>
            <a:endParaRPr lang="en-US"/>
          </a:p>
        </p:txBody>
      </p:sp>
    </p:spTree>
    <p:extLst>
      <p:ext uri="{BB962C8B-B14F-4D97-AF65-F5344CB8AC3E}">
        <p14:creationId xmlns:p14="http://schemas.microsoft.com/office/powerpoint/2010/main" val="230649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asccc.org/directory/standards-and-practices-committee" TargetMode="Externa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3" Type="http://schemas.openxmlformats.org/officeDocument/2006/relationships/hyperlink" Target="https://asccc.org/sites/default/files/3.18.19%20Improving%20Participatory%20Governance%20with%20the%20Chancellor%20of%20the%20California%20Community%20Colleges_3.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tiff"/><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1900557200">
            <a:extLst>
              <a:ext uri="{FF2B5EF4-FFF2-40B4-BE49-F238E27FC236}">
                <a16:creationId xmlns:a16="http://schemas.microsoft.com/office/drawing/2014/main" id="{A52FA2F5-6FDB-204F-B0F4-34F7E32CB9F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29958" b="26786"/>
          <a:stretch/>
        </p:blipFill>
        <p:spPr bwMode="auto">
          <a:xfrm>
            <a:off x="4818888" y="-479"/>
            <a:ext cx="7373112" cy="4252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8D3DD2-25CE-2940-8AEA-33D08C6E0283}"/>
              </a:ext>
            </a:extLst>
          </p:cNvPr>
          <p:cNvPicPr>
            <a:picLocks noChangeAspect="1"/>
          </p:cNvPicPr>
          <p:nvPr/>
        </p:nvPicPr>
        <p:blipFill rotWithShape="1">
          <a:blip r:embed="rId4"/>
          <a:srcRect l="23905" r="28598"/>
          <a:stretch/>
        </p:blipFill>
        <p:spPr>
          <a:xfrm>
            <a:off x="6838122" y="4251960"/>
            <a:ext cx="5353878" cy="2606039"/>
          </a:xfrm>
          <a:prstGeom prst="rect">
            <a:avLst/>
          </a:prstGeom>
        </p:spPr>
      </p:pic>
      <p:sp>
        <p:nvSpPr>
          <p:cNvPr id="70"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2600325"/>
            <a:ext cx="4948428" cy="2651200"/>
          </a:xfrm>
        </p:spPr>
        <p:txBody>
          <a:bodyPr vert="horz" lIns="91440" tIns="45720" rIns="91440" bIns="45720" rtlCol="0" anchor="t">
            <a:normAutofit/>
          </a:bodyPr>
          <a:lstStyle/>
          <a:p>
            <a:r>
              <a:rPr lang="en-US" sz="3000" kern="1200">
                <a:solidFill>
                  <a:schemeClr val="tx1"/>
                </a:solidFill>
                <a:latin typeface="+mj-lt"/>
                <a:ea typeface="+mj-ea"/>
                <a:cs typeface="+mj-cs"/>
              </a:rPr>
              <a:t>State of the Senate</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John Stanskas, ASCCC President</a:t>
            </a:r>
          </a:p>
        </p:txBody>
      </p:sp>
      <p:sp>
        <p:nvSpPr>
          <p:cNvPr id="7" name="Rectangle 6">
            <a:extLst>
              <a:ext uri="{FF2B5EF4-FFF2-40B4-BE49-F238E27FC236}">
                <a16:creationId xmlns:a16="http://schemas.microsoft.com/office/drawing/2014/main" id="{93E4FC76-6412-8646-A5FA-1611903DB6F5}"/>
              </a:ext>
            </a:extLst>
          </p:cNvPr>
          <p:cNvSpPr/>
          <p:nvPr/>
        </p:nvSpPr>
        <p:spPr>
          <a:xfrm>
            <a:off x="3515532" y="1239015"/>
            <a:ext cx="4572000" cy="3170099"/>
          </a:xfrm>
          <a:prstGeom prst="rect">
            <a:avLst/>
          </a:prstGeom>
        </p:spPr>
        <p:txBody>
          <a:bodyPr>
            <a:spAutoFit/>
          </a:bodyPr>
          <a:lstStyle/>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p:txBody>
      </p:sp>
      <p:sp>
        <p:nvSpPr>
          <p:cNvPr id="8" name="Rectangle 7">
            <a:extLst>
              <a:ext uri="{FF2B5EF4-FFF2-40B4-BE49-F238E27FC236}">
                <a16:creationId xmlns:a16="http://schemas.microsoft.com/office/drawing/2014/main" id="{49D8CA18-CA7E-364F-9978-93045DC3130B}"/>
              </a:ext>
            </a:extLst>
          </p:cNvPr>
          <p:cNvSpPr/>
          <p:nvPr/>
        </p:nvSpPr>
        <p:spPr>
          <a:xfrm>
            <a:off x="3810000" y="2274838"/>
            <a:ext cx="4572000" cy="5062924"/>
          </a:xfrm>
          <a:prstGeom prst="rect">
            <a:avLst/>
          </a:prstGeom>
        </p:spPr>
        <p:txBody>
          <a:bodyPr>
            <a:spAutoFit/>
          </a:bodyPr>
          <a:lstStyle/>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br>
              <a:rPr lang="en-US" dirty="0"/>
            </a:br>
            <a:endParaRPr lang="en-US"/>
          </a:p>
          <a:p>
            <a:pPr>
              <a:spcAft>
                <a:spcPts val="600"/>
              </a:spcAft>
            </a:pPr>
            <a:br>
              <a:rPr lang="en-US" dirty="0"/>
            </a:br>
            <a:endParaRPr lang="en-US"/>
          </a:p>
          <a:p>
            <a:pPr>
              <a:spcAft>
                <a:spcPts val="600"/>
              </a:spcAft>
            </a:pPr>
            <a:br>
              <a:rPr lang="en-US" dirty="0"/>
            </a:br>
            <a:endParaRPr lang="en-US"/>
          </a:p>
          <a:p>
            <a:pPr>
              <a:spcAft>
                <a:spcPts val="600"/>
              </a:spcAft>
            </a:pPr>
            <a:br>
              <a:rPr lang="en-US" dirty="0"/>
            </a:br>
            <a:endParaRPr lang="en-US"/>
          </a:p>
          <a:p>
            <a:pPr>
              <a:spcAft>
                <a:spcPts val="600"/>
              </a:spcAft>
            </a:pPr>
            <a:endParaRPr lang="en-US">
              <a:latin typeface="Times New Roman" panose="02020603050405020304" pitchFamily="18" charset="0"/>
            </a:endParaRPr>
          </a:p>
        </p:txBody>
      </p:sp>
    </p:spTree>
    <p:extLst>
      <p:ext uri="{BB962C8B-B14F-4D97-AF65-F5344CB8AC3E}">
        <p14:creationId xmlns:p14="http://schemas.microsoft.com/office/powerpoint/2010/main" val="3168718596"/>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0640" y="314633"/>
            <a:ext cx="6422849" cy="984381"/>
          </a:xfrm>
        </p:spPr>
        <p:txBody>
          <a:bodyPr>
            <a:normAutofit fontScale="90000"/>
          </a:bodyPr>
          <a:lstStyle/>
          <a:p>
            <a:r>
              <a:rPr lang="en-US" sz="4100" b="1" dirty="0"/>
              <a:t>Four Areas:  Strong Workforce Recommendations </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108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3D6F05-37B3-CD4E-8AE4-3C2E6328FCB8}"/>
              </a:ext>
            </a:extLst>
          </p:cNvPr>
          <p:cNvPicPr>
            <a:picLocks noChangeAspect="1"/>
          </p:cNvPicPr>
          <p:nvPr/>
        </p:nvPicPr>
        <p:blipFill>
          <a:blip r:embed="rId3"/>
          <a:stretch>
            <a:fillRect/>
          </a:stretch>
        </p:blipFill>
        <p:spPr>
          <a:xfrm>
            <a:off x="1432266" y="803049"/>
            <a:ext cx="1771476" cy="2470743"/>
          </a:xfrm>
          <a:prstGeom prst="rect">
            <a:avLst/>
          </a:prstGeom>
          <a:effectLst/>
        </p:spPr>
      </p:pic>
      <p:pic>
        <p:nvPicPr>
          <p:cNvPr id="5" name="Picture 4">
            <a:extLst>
              <a:ext uri="{FF2B5EF4-FFF2-40B4-BE49-F238E27FC236}">
                <a16:creationId xmlns:a16="http://schemas.microsoft.com/office/drawing/2014/main" id="{38708DD4-A87C-0E45-9692-DC8E7AF8B113}"/>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4636008" y="1613647"/>
            <a:ext cx="7555992" cy="4929720"/>
          </a:xfrm>
        </p:spPr>
        <p:txBody>
          <a:bodyPr>
            <a:noAutofit/>
          </a:bodyPr>
          <a:lstStyle/>
          <a:p>
            <a:r>
              <a:rPr lang="en-US" sz="3200" b="0" dirty="0"/>
              <a:t>CTE Minimum Qualification </a:t>
            </a:r>
          </a:p>
          <a:p>
            <a:r>
              <a:rPr lang="en-US" sz="3200" b="0" dirty="0"/>
              <a:t>Equivalency Toolkit Regiona</a:t>
            </a:r>
            <a:r>
              <a:rPr lang="en-US" sz="3200" dirty="0"/>
              <a:t>l Meetings</a:t>
            </a:r>
            <a:endParaRPr lang="en-US" sz="3200" b="0" dirty="0"/>
          </a:p>
          <a:p>
            <a:r>
              <a:rPr lang="en-US" sz="3200" b="0" dirty="0"/>
              <a:t>Professional Development for faculty regarding</a:t>
            </a:r>
          </a:p>
          <a:p>
            <a:pPr lvl="1"/>
            <a:r>
              <a:rPr lang="en-US" sz="3200" dirty="0"/>
              <a:t>The role of deans, CIOs, department faculty, HR and the senate</a:t>
            </a:r>
          </a:p>
          <a:p>
            <a:pPr lvl="1"/>
            <a:r>
              <a:rPr lang="en-US" sz="3200" dirty="0"/>
              <a:t>Equivalency to the Associates Degree</a:t>
            </a:r>
          </a:p>
          <a:p>
            <a:pPr lvl="1"/>
            <a:r>
              <a:rPr lang="en-US" sz="3200" dirty="0"/>
              <a:t>Faculty Internship Programs</a:t>
            </a:r>
          </a:p>
          <a:p>
            <a:r>
              <a:rPr lang="en-US" sz="3600" dirty="0"/>
              <a:t>Toolkit Feedback Requested!</a:t>
            </a:r>
          </a:p>
          <a:p>
            <a:pPr marL="0" indent="0">
              <a:buNone/>
            </a:pPr>
            <a:r>
              <a:rPr lang="en-US" sz="2000" dirty="0">
                <a:hlinkClick r:id="rId5"/>
              </a:rPr>
              <a:t>https://asccc.org/directory/standards-and-practices-committee</a:t>
            </a:r>
            <a:r>
              <a:rPr lang="en-US" sz="2000" dirty="0"/>
              <a:t> </a:t>
            </a:r>
          </a:p>
        </p:txBody>
      </p:sp>
    </p:spTree>
    <p:extLst>
      <p:ext uri="{BB962C8B-B14F-4D97-AF65-F5344CB8AC3E}">
        <p14:creationId xmlns:p14="http://schemas.microsoft.com/office/powerpoint/2010/main" val="45726752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0640" y="314633"/>
            <a:ext cx="6422849" cy="984381"/>
          </a:xfrm>
        </p:spPr>
        <p:txBody>
          <a:bodyPr>
            <a:normAutofit fontScale="90000"/>
          </a:bodyPr>
          <a:lstStyle/>
          <a:p>
            <a:r>
              <a:rPr lang="en-US" sz="4100" b="1" dirty="0"/>
              <a:t>Four Areas:  Strong Workforce Recommendations </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108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3D6F05-37B3-CD4E-8AE4-3C2E6328FCB8}"/>
              </a:ext>
            </a:extLst>
          </p:cNvPr>
          <p:cNvPicPr>
            <a:picLocks noChangeAspect="1"/>
          </p:cNvPicPr>
          <p:nvPr/>
        </p:nvPicPr>
        <p:blipFill>
          <a:blip r:embed="rId3"/>
          <a:stretch>
            <a:fillRect/>
          </a:stretch>
        </p:blipFill>
        <p:spPr>
          <a:xfrm>
            <a:off x="1432266" y="803049"/>
            <a:ext cx="1771476" cy="2470743"/>
          </a:xfrm>
          <a:prstGeom prst="rect">
            <a:avLst/>
          </a:prstGeom>
          <a:effectLst/>
        </p:spPr>
      </p:pic>
      <p:pic>
        <p:nvPicPr>
          <p:cNvPr id="5" name="Picture 4">
            <a:extLst>
              <a:ext uri="{FF2B5EF4-FFF2-40B4-BE49-F238E27FC236}">
                <a16:creationId xmlns:a16="http://schemas.microsoft.com/office/drawing/2014/main" id="{38708DD4-A87C-0E45-9692-DC8E7AF8B113}"/>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4636008" y="1613647"/>
            <a:ext cx="7555992" cy="4929720"/>
          </a:xfrm>
        </p:spPr>
        <p:txBody>
          <a:bodyPr>
            <a:noAutofit/>
          </a:bodyPr>
          <a:lstStyle/>
          <a:p>
            <a:r>
              <a:rPr lang="en-US" sz="3200" b="0" dirty="0"/>
              <a:t>Equivalency Toolkit Regiona</a:t>
            </a:r>
            <a:r>
              <a:rPr lang="en-US" sz="3200" dirty="0"/>
              <a:t>l Meetings</a:t>
            </a:r>
            <a:endParaRPr lang="en-US" sz="3200" b="0" dirty="0"/>
          </a:p>
          <a:p>
            <a:pPr marL="0" indent="0">
              <a:buNone/>
            </a:pPr>
            <a:r>
              <a:rPr lang="en-US" sz="2400" dirty="0"/>
              <a:t>April 29  	Los Rios District</a:t>
            </a:r>
          </a:p>
          <a:p>
            <a:pPr marL="0" indent="0">
              <a:buNone/>
            </a:pPr>
            <a:r>
              <a:rPr lang="en-US" sz="2400" dirty="0"/>
              <a:t>May 2		LA Trade Tech	</a:t>
            </a:r>
          </a:p>
          <a:p>
            <a:pPr marL="0" indent="0">
              <a:buNone/>
            </a:pPr>
            <a:r>
              <a:rPr lang="en-US" sz="2400" dirty="0"/>
              <a:t>May 3		Reedley</a:t>
            </a:r>
          </a:p>
          <a:p>
            <a:pPr marL="0" indent="0">
              <a:buNone/>
            </a:pPr>
            <a:r>
              <a:rPr lang="en-US" sz="2400" dirty="0"/>
              <a:t>May 8		Moorpark</a:t>
            </a:r>
          </a:p>
        </p:txBody>
      </p:sp>
    </p:spTree>
    <p:extLst>
      <p:ext uri="{BB962C8B-B14F-4D97-AF65-F5344CB8AC3E}">
        <p14:creationId xmlns:p14="http://schemas.microsoft.com/office/powerpoint/2010/main" val="1060747753"/>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3986" y="196714"/>
            <a:ext cx="6422849" cy="1676603"/>
          </a:xfrm>
        </p:spPr>
        <p:txBody>
          <a:bodyPr>
            <a:normAutofit/>
          </a:bodyPr>
          <a:lstStyle/>
          <a:p>
            <a:r>
              <a:rPr lang="en-US" sz="4100" b="1" dirty="0"/>
              <a:t>Four Areas:  Strong Workforce Recommendations </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D4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10;&#10;Description automatically generated">
            <a:extLst>
              <a:ext uri="{FF2B5EF4-FFF2-40B4-BE49-F238E27FC236}">
                <a16:creationId xmlns:a16="http://schemas.microsoft.com/office/drawing/2014/main" id="{FAB078F7-5362-F643-A5E1-3C5AE200D7A6}"/>
              </a:ext>
            </a:extLst>
          </p:cNvPr>
          <p:cNvPicPr>
            <a:picLocks noChangeAspect="1"/>
          </p:cNvPicPr>
          <p:nvPr/>
        </p:nvPicPr>
        <p:blipFill>
          <a:blip r:embed="rId3"/>
          <a:stretch>
            <a:fillRect/>
          </a:stretch>
        </p:blipFill>
        <p:spPr>
          <a:xfrm>
            <a:off x="804672" y="1035016"/>
            <a:ext cx="3026664" cy="2006809"/>
          </a:xfrm>
          <a:prstGeom prst="rect">
            <a:avLst/>
          </a:prstGeom>
          <a:effectLst/>
        </p:spPr>
      </p:pic>
      <p:pic>
        <p:nvPicPr>
          <p:cNvPr id="5" name="Picture 4">
            <a:extLst>
              <a:ext uri="{FF2B5EF4-FFF2-40B4-BE49-F238E27FC236}">
                <a16:creationId xmlns:a16="http://schemas.microsoft.com/office/drawing/2014/main" id="{47589F0B-961D-B54B-98B3-8FA09E9372B1}"/>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1873318"/>
            <a:ext cx="6422848" cy="4350502"/>
          </a:xfrm>
        </p:spPr>
        <p:txBody>
          <a:bodyPr>
            <a:noAutofit/>
          </a:bodyPr>
          <a:lstStyle/>
          <a:p>
            <a:pPr marL="0" indent="0">
              <a:buNone/>
            </a:pPr>
            <a:r>
              <a:rPr lang="en-US" sz="3600" b="0" dirty="0"/>
              <a:t>Credit for Prior Learning</a:t>
            </a:r>
          </a:p>
          <a:p>
            <a:pPr lvl="1"/>
            <a:r>
              <a:rPr lang="en-US" sz="3600" dirty="0"/>
              <a:t>Military Credit</a:t>
            </a:r>
          </a:p>
          <a:p>
            <a:pPr lvl="1"/>
            <a:r>
              <a:rPr lang="en-US" sz="3600" b="0" dirty="0"/>
              <a:t>Broader Concepts</a:t>
            </a:r>
          </a:p>
          <a:p>
            <a:pPr lvl="1"/>
            <a:r>
              <a:rPr lang="en-US" sz="3600" dirty="0"/>
              <a:t>Title 5 Regulations</a:t>
            </a:r>
          </a:p>
          <a:p>
            <a:pPr lvl="1"/>
            <a:r>
              <a:rPr lang="en-US" sz="3600" b="0" dirty="0"/>
              <a:t>Pilot Program with the Foundation, CO and ASCCC in select disciplines</a:t>
            </a:r>
          </a:p>
        </p:txBody>
      </p:sp>
    </p:spTree>
    <p:extLst>
      <p:ext uri="{BB962C8B-B14F-4D97-AF65-F5344CB8AC3E}">
        <p14:creationId xmlns:p14="http://schemas.microsoft.com/office/powerpoint/2010/main" val="1243891239"/>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8" y="1"/>
            <a:ext cx="7555992" cy="1093694"/>
          </a:xfrm>
        </p:spPr>
        <p:txBody>
          <a:bodyPr>
            <a:normAutofit fontScale="90000"/>
          </a:bodyPr>
          <a:lstStyle/>
          <a:p>
            <a:r>
              <a:rPr lang="en-US" b="1" dirty="0"/>
              <a:t>Four Areas:  AB705 Implementation</a:t>
            </a:r>
          </a:p>
        </p:txBody>
      </p:sp>
      <p:sp>
        <p:nvSpPr>
          <p:cNvPr id="35" name="Rectangle 34">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C2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D77641-CB59-104C-8A05-845ACD688E6E}"/>
              </a:ext>
            </a:extLst>
          </p:cNvPr>
          <p:cNvPicPr>
            <a:picLocks noChangeAspect="1"/>
          </p:cNvPicPr>
          <p:nvPr/>
        </p:nvPicPr>
        <p:blipFill rotWithShape="1">
          <a:blip r:embed="rId3">
            <a:extLst/>
          </a:blip>
          <a:srcRect l="7958" r="3183" b="3"/>
          <a:stretch/>
        </p:blipFill>
        <p:spPr>
          <a:xfrm>
            <a:off x="854308" y="803049"/>
            <a:ext cx="2927391" cy="2470743"/>
          </a:xfrm>
          <a:prstGeom prst="rect">
            <a:avLst/>
          </a:prstGeom>
          <a:effectLst/>
        </p:spPr>
      </p:pic>
      <p:pic>
        <p:nvPicPr>
          <p:cNvPr id="5" name="Picture 4">
            <a:extLst>
              <a:ext uri="{FF2B5EF4-FFF2-40B4-BE49-F238E27FC236}">
                <a16:creationId xmlns:a16="http://schemas.microsoft.com/office/drawing/2014/main" id="{BA9C8282-6AD2-DD45-898C-CEBA6C54696B}"/>
              </a:ext>
            </a:extLst>
          </p:cNvPr>
          <p:cNvPicPr>
            <a:picLocks noChangeAspect="1"/>
          </p:cNvPicPr>
          <p:nvPr/>
        </p:nvPicPr>
        <p:blipFill rotWithShape="1">
          <a:blip r:embed="rId4">
            <a:extLst/>
          </a:blip>
          <a:srcRect l="26087" r="30779" b="-1"/>
          <a:stretch/>
        </p:blipFill>
        <p:spPr>
          <a:xfrm>
            <a:off x="804672" y="3869393"/>
            <a:ext cx="3026663" cy="1622302"/>
          </a:xfrm>
          <a:prstGeom prst="rect">
            <a:avLst/>
          </a:prstGeom>
        </p:spPr>
      </p:pic>
      <p:sp>
        <p:nvSpPr>
          <p:cNvPr id="9" name="Content Placeholder 8"/>
          <p:cNvSpPr>
            <a:spLocks noGrp="1"/>
          </p:cNvSpPr>
          <p:nvPr>
            <p:ph idx="1"/>
          </p:nvPr>
        </p:nvSpPr>
        <p:spPr>
          <a:xfrm>
            <a:off x="4805082" y="1093695"/>
            <a:ext cx="7189694" cy="5764303"/>
          </a:xfrm>
        </p:spPr>
        <p:txBody>
          <a:bodyPr>
            <a:normAutofit fontScale="92500"/>
          </a:bodyPr>
          <a:lstStyle/>
          <a:p>
            <a:r>
              <a:rPr lang="en-US" sz="3600" b="0" dirty="0"/>
              <a:t>AB705 – Reformation of assessment for placement</a:t>
            </a:r>
          </a:p>
          <a:p>
            <a:r>
              <a:rPr lang="en-US" sz="3600" b="0" dirty="0"/>
              <a:t>Title 5 Regulations approved through regular process and the </a:t>
            </a:r>
            <a:r>
              <a:rPr lang="en-US" sz="3600" b="0" dirty="0" err="1"/>
              <a:t>BoG</a:t>
            </a:r>
            <a:r>
              <a:rPr lang="en-US" sz="3600" b="0" dirty="0"/>
              <a:t> accepted them as written for Math and English</a:t>
            </a:r>
          </a:p>
          <a:p>
            <a:r>
              <a:rPr lang="en-US" sz="3600" b="0" dirty="0"/>
              <a:t>Work continues on ESL</a:t>
            </a:r>
          </a:p>
          <a:p>
            <a:r>
              <a:rPr lang="en-US" sz="3600" dirty="0"/>
              <a:t>Re-coding of CB21 and other MIS data elements</a:t>
            </a:r>
          </a:p>
          <a:p>
            <a:r>
              <a:rPr lang="en-US" sz="3600" dirty="0"/>
              <a:t>Regional meetings</a:t>
            </a:r>
          </a:p>
          <a:p>
            <a:r>
              <a:rPr lang="en-US" sz="3600" dirty="0"/>
              <a:t>Evaluation of this models success through out the 2019-20 academic year</a:t>
            </a:r>
          </a:p>
          <a:p>
            <a:endParaRPr lang="en-US" sz="2000" b="0" dirty="0"/>
          </a:p>
        </p:txBody>
      </p:sp>
    </p:spTree>
    <p:extLst>
      <p:ext uri="{BB962C8B-B14F-4D97-AF65-F5344CB8AC3E}">
        <p14:creationId xmlns:p14="http://schemas.microsoft.com/office/powerpoint/2010/main" val="66568947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8" y="115089"/>
            <a:ext cx="7555992" cy="1408912"/>
          </a:xfrm>
        </p:spPr>
        <p:txBody>
          <a:bodyPr>
            <a:normAutofit/>
          </a:bodyPr>
          <a:lstStyle/>
          <a:p>
            <a:r>
              <a:rPr lang="en-US" sz="4000" b="1" dirty="0"/>
              <a:t>Four Areas:  Faculty Diversification</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56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AC9F18-941E-EE47-9FA1-D68CE580CD6D}"/>
              </a:ext>
            </a:extLst>
          </p:cNvPr>
          <p:cNvPicPr>
            <a:picLocks noChangeAspect="1"/>
          </p:cNvPicPr>
          <p:nvPr/>
        </p:nvPicPr>
        <p:blipFill>
          <a:blip r:embed="rId3"/>
          <a:stretch>
            <a:fillRect/>
          </a:stretch>
        </p:blipFill>
        <p:spPr>
          <a:xfrm>
            <a:off x="804672" y="953390"/>
            <a:ext cx="3026664" cy="2170060"/>
          </a:xfrm>
          <a:prstGeom prst="rect">
            <a:avLst/>
          </a:prstGeom>
          <a:effectLst/>
        </p:spPr>
      </p:pic>
      <p:pic>
        <p:nvPicPr>
          <p:cNvPr id="5" name="Picture 4">
            <a:extLst>
              <a:ext uri="{FF2B5EF4-FFF2-40B4-BE49-F238E27FC236}">
                <a16:creationId xmlns:a16="http://schemas.microsoft.com/office/drawing/2014/main" id="{BF8FF82C-6D09-F84A-BB47-4F2B38D12888}"/>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1524002"/>
            <a:ext cx="6422848" cy="4699818"/>
          </a:xfrm>
        </p:spPr>
        <p:txBody>
          <a:bodyPr>
            <a:normAutofit/>
          </a:bodyPr>
          <a:lstStyle/>
          <a:p>
            <a:r>
              <a:rPr lang="en-US" sz="3200" b="0" dirty="0"/>
              <a:t>Longstanding priority for ASCCC</a:t>
            </a:r>
          </a:p>
          <a:p>
            <a:r>
              <a:rPr lang="en-US" sz="3200" b="0" dirty="0"/>
              <a:t>Messaging to stakeholders </a:t>
            </a:r>
          </a:p>
          <a:p>
            <a:r>
              <a:rPr lang="en-US" sz="3200" dirty="0"/>
              <a:t>ASCCC and CO leading the </a:t>
            </a:r>
            <a:r>
              <a:rPr lang="en-US" sz="3200" dirty="0" err="1"/>
              <a:t>BoG</a:t>
            </a:r>
            <a:r>
              <a:rPr lang="en-US" sz="3200" dirty="0"/>
              <a:t> Taskforce on Diversity</a:t>
            </a:r>
          </a:p>
          <a:p>
            <a:r>
              <a:rPr lang="en-US" sz="3200" b="0" dirty="0"/>
              <a:t>Evaluation of our internal procedures</a:t>
            </a:r>
          </a:p>
          <a:p>
            <a:r>
              <a:rPr lang="en-US" sz="3200" dirty="0"/>
              <a:t>Focus on the second minimum qualification</a:t>
            </a:r>
            <a:endParaRPr lang="en-US" sz="3200" b="0" dirty="0"/>
          </a:p>
          <a:p>
            <a:endParaRPr lang="en-US" sz="2000" dirty="0"/>
          </a:p>
        </p:txBody>
      </p:sp>
    </p:spTree>
    <p:extLst>
      <p:ext uri="{BB962C8B-B14F-4D97-AF65-F5344CB8AC3E}">
        <p14:creationId xmlns:p14="http://schemas.microsoft.com/office/powerpoint/2010/main" val="1615096055"/>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9" y="65120"/>
            <a:ext cx="6903719" cy="838302"/>
          </a:xfrm>
        </p:spPr>
        <p:txBody>
          <a:bodyPr>
            <a:normAutofit/>
          </a:bodyPr>
          <a:lstStyle/>
          <a:p>
            <a:r>
              <a:rPr lang="en-US" b="1" dirty="0"/>
              <a:t>Four Areas:  Guided Pathways</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B7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lothing&#10;&#10;Description automatically generated">
            <a:extLst>
              <a:ext uri="{FF2B5EF4-FFF2-40B4-BE49-F238E27FC236}">
                <a16:creationId xmlns:a16="http://schemas.microsoft.com/office/drawing/2014/main" id="{C599D095-A997-2E49-81C3-D6B444142FC4}"/>
              </a:ext>
            </a:extLst>
          </p:cNvPr>
          <p:cNvPicPr>
            <a:picLocks noChangeAspect="1"/>
          </p:cNvPicPr>
          <p:nvPr/>
        </p:nvPicPr>
        <p:blipFill>
          <a:blip r:embed="rId3"/>
          <a:stretch>
            <a:fillRect/>
          </a:stretch>
        </p:blipFill>
        <p:spPr>
          <a:xfrm>
            <a:off x="804672" y="903421"/>
            <a:ext cx="3026664" cy="2269998"/>
          </a:xfrm>
          <a:prstGeom prst="rect">
            <a:avLst/>
          </a:prstGeom>
          <a:effectLst/>
        </p:spPr>
      </p:pic>
      <p:pic>
        <p:nvPicPr>
          <p:cNvPr id="5" name="Picture 4">
            <a:extLst>
              <a:ext uri="{FF2B5EF4-FFF2-40B4-BE49-F238E27FC236}">
                <a16:creationId xmlns:a16="http://schemas.microsoft.com/office/drawing/2014/main" id="{D2DC4377-A22B-1544-BC32-07E3A6A87335}"/>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968542"/>
            <a:ext cx="6422848" cy="5255277"/>
          </a:xfrm>
        </p:spPr>
        <p:txBody>
          <a:bodyPr>
            <a:normAutofit lnSpcReduction="10000"/>
          </a:bodyPr>
          <a:lstStyle/>
          <a:p>
            <a:pPr marL="0" indent="0">
              <a:buNone/>
            </a:pPr>
            <a:r>
              <a:rPr lang="en-US" sz="3200" dirty="0"/>
              <a:t>ASCCC Efforts</a:t>
            </a:r>
          </a:p>
          <a:p>
            <a:pPr lvl="1"/>
            <a:r>
              <a:rPr lang="en-US" sz="3200" dirty="0"/>
              <a:t>Webpage / Canvass </a:t>
            </a:r>
          </a:p>
          <a:p>
            <a:pPr lvl="1"/>
            <a:r>
              <a:rPr lang="en-US" sz="3200" dirty="0"/>
              <a:t>Guided Pathways Liaisons</a:t>
            </a:r>
          </a:p>
          <a:p>
            <a:pPr lvl="1"/>
            <a:r>
              <a:rPr lang="en-US" sz="3200" dirty="0"/>
              <a:t>Resource Team visits</a:t>
            </a:r>
          </a:p>
          <a:p>
            <a:pPr lvl="1"/>
            <a:r>
              <a:rPr lang="en-US" sz="3200" dirty="0"/>
              <a:t>Resources</a:t>
            </a:r>
          </a:p>
          <a:p>
            <a:pPr lvl="1"/>
            <a:r>
              <a:rPr lang="en-US" sz="3200" dirty="0"/>
              <a:t>Onboarding Processes for Students</a:t>
            </a:r>
          </a:p>
          <a:p>
            <a:pPr marL="0" indent="0">
              <a:buNone/>
            </a:pPr>
            <a:r>
              <a:rPr lang="en-US" sz="3200" dirty="0"/>
              <a:t>Next Year</a:t>
            </a:r>
          </a:p>
          <a:p>
            <a:pPr lvl="1"/>
            <a:r>
              <a:rPr lang="en-US" sz="3200" dirty="0"/>
              <a:t>Professional Development</a:t>
            </a:r>
          </a:p>
          <a:p>
            <a:pPr lvl="1"/>
            <a:r>
              <a:rPr lang="en-US" sz="3200" dirty="0"/>
              <a:t>Program Review</a:t>
            </a:r>
          </a:p>
          <a:p>
            <a:pPr lvl="1"/>
            <a:r>
              <a:rPr lang="en-US" sz="3200" dirty="0"/>
              <a:t>Onboarding Processes</a:t>
            </a:r>
          </a:p>
          <a:p>
            <a:pPr marL="457200" lvl="1" indent="0">
              <a:buNone/>
            </a:pPr>
            <a:endParaRPr lang="en-US" sz="2000" dirty="0"/>
          </a:p>
        </p:txBody>
      </p:sp>
    </p:spTree>
    <p:extLst>
      <p:ext uri="{BB962C8B-B14F-4D97-AF65-F5344CB8AC3E}">
        <p14:creationId xmlns:p14="http://schemas.microsoft.com/office/powerpoint/2010/main" val="99820590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61C2-899D-C543-A10C-2F9C5C5F72A4}"/>
              </a:ext>
            </a:extLst>
          </p:cNvPr>
          <p:cNvSpPr>
            <a:spLocks noGrp="1"/>
          </p:cNvSpPr>
          <p:nvPr>
            <p:ph type="title"/>
          </p:nvPr>
        </p:nvSpPr>
        <p:spPr>
          <a:xfrm>
            <a:off x="0" y="13695"/>
            <a:ext cx="7694971" cy="1676603"/>
          </a:xfrm>
        </p:spPr>
        <p:txBody>
          <a:bodyPr>
            <a:normAutofit/>
          </a:bodyPr>
          <a:lstStyle/>
          <a:p>
            <a:r>
              <a:rPr lang="en-US" dirty="0"/>
              <a:t>The Current Focus of the System	</a:t>
            </a:r>
          </a:p>
        </p:txBody>
      </p:sp>
      <p:sp>
        <p:nvSpPr>
          <p:cNvPr id="3" name="Content Placeholder 2">
            <a:extLst>
              <a:ext uri="{FF2B5EF4-FFF2-40B4-BE49-F238E27FC236}">
                <a16:creationId xmlns:a16="http://schemas.microsoft.com/office/drawing/2014/main" id="{2EF228AE-03F5-2542-9CBC-42610AEA2DDC}"/>
              </a:ext>
            </a:extLst>
          </p:cNvPr>
          <p:cNvSpPr>
            <a:spLocks noGrp="1"/>
          </p:cNvSpPr>
          <p:nvPr>
            <p:ph idx="1"/>
          </p:nvPr>
        </p:nvSpPr>
        <p:spPr>
          <a:xfrm>
            <a:off x="513887" y="1295400"/>
            <a:ext cx="5127029" cy="3785419"/>
          </a:xfrm>
        </p:spPr>
        <p:txBody>
          <a:bodyPr>
            <a:noAutofit/>
          </a:bodyPr>
          <a:lstStyle/>
          <a:p>
            <a:r>
              <a:rPr lang="en-US" sz="3600" dirty="0"/>
              <a:t>Transfer Directed Students </a:t>
            </a:r>
          </a:p>
          <a:p>
            <a:pPr lvl="1"/>
            <a:r>
              <a:rPr lang="en-US" sz="3600" dirty="0"/>
              <a:t>AB705</a:t>
            </a:r>
          </a:p>
          <a:p>
            <a:pPr lvl="1"/>
            <a:r>
              <a:rPr lang="en-US" sz="3600" dirty="0"/>
              <a:t>Guided Pathways</a:t>
            </a:r>
          </a:p>
          <a:p>
            <a:pPr lvl="1"/>
            <a:r>
              <a:rPr lang="en-US" sz="3600" dirty="0"/>
              <a:t>Funding Formula</a:t>
            </a:r>
          </a:p>
          <a:p>
            <a:r>
              <a:rPr lang="en-US" sz="3600" dirty="0"/>
              <a:t>But our role is bigger than that</a:t>
            </a:r>
          </a:p>
          <a:p>
            <a:r>
              <a:rPr lang="en-US" sz="3600" dirty="0"/>
              <a:t>We advocate for all our students</a:t>
            </a:r>
          </a:p>
        </p:txBody>
      </p:sp>
      <p:pic>
        <p:nvPicPr>
          <p:cNvPr id="4" name="Picture 3">
            <a:extLst>
              <a:ext uri="{FF2B5EF4-FFF2-40B4-BE49-F238E27FC236}">
                <a16:creationId xmlns:a16="http://schemas.microsoft.com/office/drawing/2014/main" id="{C045DD93-04E0-6942-B427-F7C89DADDBBE}"/>
              </a:ext>
            </a:extLst>
          </p:cNvPr>
          <p:cNvPicPr>
            <a:picLocks noChangeAspect="1"/>
          </p:cNvPicPr>
          <p:nvPr/>
        </p:nvPicPr>
        <p:blipFill rotWithShape="1">
          <a:blip r:embed="rId2"/>
          <a:srcRect l="18265" r="15979" b="-1"/>
          <a:stretch/>
        </p:blipFill>
        <p:spPr>
          <a:xfrm>
            <a:off x="6551085" y="1110343"/>
            <a:ext cx="5001252" cy="5107576"/>
          </a:xfrm>
          <a:prstGeom prst="rect">
            <a:avLst/>
          </a:prstGeom>
          <a:effectLst/>
        </p:spPr>
      </p:pic>
    </p:spTree>
    <p:extLst>
      <p:ext uri="{BB962C8B-B14F-4D97-AF65-F5344CB8AC3E}">
        <p14:creationId xmlns:p14="http://schemas.microsoft.com/office/powerpoint/2010/main" val="44797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3" y="342714"/>
            <a:ext cx="6204984" cy="639897"/>
          </a:xfrm>
        </p:spPr>
        <p:txBody>
          <a:bodyPr>
            <a:normAutofit fontScale="90000"/>
          </a:bodyPr>
          <a:lstStyle/>
          <a:p>
            <a:r>
              <a:rPr lang="en-US" sz="4000" b="1" dirty="0">
                <a:latin typeface="Calibri" panose="020F0502020204030204" pitchFamily="34" charset="0"/>
                <a:cs typeface="Calibri" panose="020F0502020204030204" pitchFamily="34" charset="0"/>
              </a:rPr>
              <a:t>Upcoming Events</a:t>
            </a:r>
          </a:p>
        </p:txBody>
      </p:sp>
      <p:sp>
        <p:nvSpPr>
          <p:cNvPr id="3" name="Content Placeholder 2"/>
          <p:cNvSpPr>
            <a:spLocks noGrp="1"/>
          </p:cNvSpPr>
          <p:nvPr>
            <p:ph idx="1"/>
          </p:nvPr>
        </p:nvSpPr>
        <p:spPr>
          <a:xfrm>
            <a:off x="336882" y="1300480"/>
            <a:ext cx="7492669" cy="4448199"/>
          </a:xfrm>
        </p:spPr>
        <p:txBody>
          <a:bodyPr>
            <a:noAutofit/>
          </a:bodyPr>
          <a:lstStyle/>
          <a:p>
            <a:pPr marL="0" indent="0">
              <a:buNone/>
            </a:pPr>
            <a:r>
              <a:rPr lang="en-US" sz="3200" i="1" dirty="0">
                <a:latin typeface="Calibri" panose="020F0502020204030204" pitchFamily="34" charset="0"/>
                <a:cs typeface="Calibri" panose="020F0502020204030204" pitchFamily="34" charset="0"/>
              </a:rPr>
              <a:t>Faculty Leadership Institute</a:t>
            </a:r>
            <a:r>
              <a:rPr lang="en-US" sz="3200" dirty="0">
                <a:latin typeface="Calibri" panose="020F0502020204030204" pitchFamily="34" charset="0"/>
                <a:cs typeface="Calibri" panose="020F0502020204030204" pitchFamily="34" charset="0"/>
              </a:rPr>
              <a:t>, June 13-15, Sacramento</a:t>
            </a:r>
          </a:p>
          <a:p>
            <a:pPr marL="0" indent="0">
              <a:buNone/>
            </a:pPr>
            <a:r>
              <a:rPr lang="en-US" sz="3200" i="1" dirty="0">
                <a:latin typeface="Calibri" panose="020F0502020204030204" pitchFamily="34" charset="0"/>
                <a:cs typeface="Calibri" panose="020F0502020204030204" pitchFamily="34" charset="0"/>
              </a:rPr>
              <a:t>Curriculum Institute</a:t>
            </a:r>
            <a:r>
              <a:rPr lang="en-US" sz="3200" dirty="0">
                <a:latin typeface="Calibri" panose="020F0502020204030204" pitchFamily="34" charset="0"/>
                <a:cs typeface="Calibri" panose="020F0502020204030204" pitchFamily="34" charset="0"/>
              </a:rPr>
              <a:t>, July 10-13, Burlingame</a:t>
            </a:r>
          </a:p>
          <a:p>
            <a:pPr marL="0" indent="0">
              <a:buNone/>
            </a:pPr>
            <a:r>
              <a:rPr lang="en-US" sz="3200" b="1" i="1" dirty="0">
                <a:latin typeface="Calibri" panose="020F0502020204030204" pitchFamily="34" charset="0"/>
                <a:cs typeface="Calibri" panose="020F0502020204030204" pitchFamily="34" charset="0"/>
              </a:rPr>
              <a:t>Academic Academy:  The Student Experience</a:t>
            </a:r>
            <a:r>
              <a:rPr lang="en-US" sz="3200" dirty="0">
                <a:latin typeface="Calibri" panose="020F0502020204030204" pitchFamily="34" charset="0"/>
                <a:cs typeface="Calibri" panose="020F0502020204030204" pitchFamily="34" charset="0"/>
              </a:rPr>
              <a:t>,     Sept. 13-14, Southern California</a:t>
            </a:r>
          </a:p>
        </p:txBody>
      </p:sp>
      <p:pic>
        <p:nvPicPr>
          <p:cNvPr id="4" name="Picture 3">
            <a:extLst>
              <a:ext uri="{FF2B5EF4-FFF2-40B4-BE49-F238E27FC236}">
                <a16:creationId xmlns:a16="http://schemas.microsoft.com/office/drawing/2014/main" id="{E7EFBC68-E6CA-5342-ADF7-5E7979EBB135}"/>
              </a:ext>
            </a:extLst>
          </p:cNvPr>
          <p:cNvPicPr>
            <a:picLocks noChangeAspect="1"/>
          </p:cNvPicPr>
          <p:nvPr/>
        </p:nvPicPr>
        <p:blipFill>
          <a:blip r:embed="rId3"/>
          <a:stretch>
            <a:fillRect/>
          </a:stretch>
        </p:blipFill>
        <p:spPr>
          <a:xfrm>
            <a:off x="7829551" y="982611"/>
            <a:ext cx="4042409" cy="934595"/>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3905006A-EC95-7D4D-AE82-93A99D8BE779}"/>
              </a:ext>
            </a:extLst>
          </p:cNvPr>
          <p:cNvPicPr>
            <a:picLocks noChangeAspect="1"/>
          </p:cNvPicPr>
          <p:nvPr/>
        </p:nvPicPr>
        <p:blipFill>
          <a:blip r:embed="rId4"/>
          <a:stretch>
            <a:fillRect/>
          </a:stretch>
        </p:blipFill>
        <p:spPr>
          <a:xfrm>
            <a:off x="7829551" y="2901405"/>
            <a:ext cx="4042410" cy="3244034"/>
          </a:xfrm>
          <a:prstGeom prst="rect">
            <a:avLst/>
          </a:prstGeom>
        </p:spPr>
      </p:pic>
    </p:spTree>
    <p:extLst>
      <p:ext uri="{BB962C8B-B14F-4D97-AF65-F5344CB8AC3E}">
        <p14:creationId xmlns:p14="http://schemas.microsoft.com/office/powerpoint/2010/main" val="405527298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6" y="640263"/>
            <a:ext cx="6204984" cy="1344975"/>
          </a:xfrm>
        </p:spPr>
        <p:txBody>
          <a:bodyPr>
            <a:normAutofit/>
          </a:bodyPr>
          <a:lstStyle/>
          <a:p>
            <a:r>
              <a:rPr lang="en-US" sz="4000" b="1" dirty="0">
                <a:latin typeface="Calibri" panose="020F0502020204030204" pitchFamily="34" charset="0"/>
                <a:cs typeface="Calibri" panose="020F0502020204030204" pitchFamily="34" charset="0"/>
              </a:rPr>
              <a:t>Governance – System Perspective</a:t>
            </a:r>
          </a:p>
        </p:txBody>
      </p:sp>
      <p:sp>
        <p:nvSpPr>
          <p:cNvPr id="3" name="Content Placeholder 2"/>
          <p:cNvSpPr>
            <a:spLocks noGrp="1"/>
          </p:cNvSpPr>
          <p:nvPr>
            <p:ph idx="1"/>
          </p:nvPr>
        </p:nvSpPr>
        <p:spPr>
          <a:xfrm>
            <a:off x="336883" y="1917206"/>
            <a:ext cx="6689616" cy="3831473"/>
          </a:xfrm>
        </p:spPr>
        <p:txBody>
          <a:bodyPr>
            <a:normAutofit fontScale="85000" lnSpcReduction="20000"/>
          </a:bodyPr>
          <a:lstStyle/>
          <a:p>
            <a:endParaRPr lang="en-US" sz="2000" dirty="0"/>
          </a:p>
          <a:p>
            <a:pPr marL="0" indent="0">
              <a:buNone/>
            </a:pPr>
            <a:r>
              <a:rPr lang="en-US" sz="3800" dirty="0">
                <a:latin typeface="Calibri" panose="020F0502020204030204" pitchFamily="34" charset="0"/>
                <a:cs typeface="Calibri" panose="020F0502020204030204" pitchFamily="34" charset="0"/>
              </a:rPr>
              <a:t>Resolution FA18 07.03 Response</a:t>
            </a:r>
          </a:p>
          <a:p>
            <a:r>
              <a:rPr lang="en-US" sz="3800" dirty="0">
                <a:latin typeface="Calibri" panose="020F0502020204030204" pitchFamily="34" charset="0"/>
                <a:cs typeface="Calibri" panose="020F0502020204030204" pitchFamily="34" charset="0"/>
              </a:rPr>
              <a:t>Significant efforts to improve collegiality and ensure faculty voice and primacy</a:t>
            </a:r>
          </a:p>
          <a:p>
            <a:r>
              <a:rPr lang="en-US" sz="3800" dirty="0">
                <a:latin typeface="Calibri" panose="020F0502020204030204" pitchFamily="34" charset="0"/>
                <a:cs typeface="Calibri" panose="020F0502020204030204" pitchFamily="34" charset="0"/>
              </a:rPr>
              <a:t>Challenges remain and are being addressed</a:t>
            </a:r>
          </a:p>
          <a:p>
            <a:endParaRPr lang="en-US" sz="20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hlinkClick r:id="rId3"/>
              </a:rPr>
              <a:t>https://asccc.org/sites/default/files/3.18.19%20Improving%20Participatory%20Governance%20with%20the%20Chancellor%20of%20the%20California%20Community%20Colleges_3.pdf</a:t>
            </a:r>
            <a:r>
              <a:rPr lang="en-US" sz="19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3BDB0C5F-6A39-AA45-B76D-D26977D28449}"/>
              </a:ext>
            </a:extLst>
          </p:cNvPr>
          <p:cNvPicPr>
            <a:picLocks noChangeAspect="1"/>
          </p:cNvPicPr>
          <p:nvPr/>
        </p:nvPicPr>
        <p:blipFill>
          <a:blip r:embed="rId4"/>
          <a:stretch>
            <a:fillRect/>
          </a:stretch>
        </p:blipFill>
        <p:spPr>
          <a:xfrm>
            <a:off x="7829551" y="982611"/>
            <a:ext cx="4042409" cy="934595"/>
          </a:xfrm>
          <a:prstGeom prst="rect">
            <a:avLst/>
          </a:prstGeom>
        </p:spPr>
      </p:pic>
      <p:pic>
        <p:nvPicPr>
          <p:cNvPr id="5" name="Picture 4">
            <a:extLst>
              <a:ext uri="{FF2B5EF4-FFF2-40B4-BE49-F238E27FC236}">
                <a16:creationId xmlns:a16="http://schemas.microsoft.com/office/drawing/2014/main" id="{4271710A-2C01-EF49-97AF-AC649B723D3C}"/>
              </a:ext>
            </a:extLst>
          </p:cNvPr>
          <p:cNvPicPr>
            <a:picLocks noChangeAspect="1"/>
          </p:cNvPicPr>
          <p:nvPr/>
        </p:nvPicPr>
        <p:blipFill>
          <a:blip r:embed="rId5"/>
          <a:stretch>
            <a:fillRect/>
          </a:stretch>
        </p:blipFill>
        <p:spPr>
          <a:xfrm>
            <a:off x="7829551" y="4023174"/>
            <a:ext cx="4042410" cy="1000496"/>
          </a:xfrm>
          <a:prstGeom prst="rect">
            <a:avLst/>
          </a:prstGeom>
        </p:spPr>
      </p:pic>
    </p:spTree>
    <p:extLst>
      <p:ext uri="{BB962C8B-B14F-4D97-AF65-F5344CB8AC3E}">
        <p14:creationId xmlns:p14="http://schemas.microsoft.com/office/powerpoint/2010/main" val="415380653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3" y="412617"/>
            <a:ext cx="6204984" cy="639897"/>
          </a:xfrm>
        </p:spPr>
        <p:txBody>
          <a:bodyPr>
            <a:normAutofit fontScale="90000"/>
          </a:bodyPr>
          <a:lstStyle/>
          <a:p>
            <a:r>
              <a:rPr lang="en-US" sz="4000" dirty="0">
                <a:latin typeface="Calibri" panose="020F0502020204030204" pitchFamily="34" charset="0"/>
                <a:cs typeface="Calibri" panose="020F0502020204030204" pitchFamily="34" charset="0"/>
              </a:rPr>
              <a:t>Governance – Local Advice</a:t>
            </a:r>
          </a:p>
        </p:txBody>
      </p:sp>
      <p:sp>
        <p:nvSpPr>
          <p:cNvPr id="3" name="Content Placeholder 2"/>
          <p:cNvSpPr>
            <a:spLocks noGrp="1"/>
          </p:cNvSpPr>
          <p:nvPr>
            <p:ph idx="1"/>
          </p:nvPr>
        </p:nvSpPr>
        <p:spPr>
          <a:xfrm>
            <a:off x="336882" y="1052514"/>
            <a:ext cx="7174247" cy="4696165"/>
          </a:xfrm>
        </p:spPr>
        <p:txBody>
          <a:bodyPr>
            <a:noAutofit/>
          </a:bodyPr>
          <a:lstStyle/>
          <a:p>
            <a:pPr marL="0" indent="0">
              <a:buNone/>
            </a:pPr>
            <a:r>
              <a:rPr lang="en-US" dirty="0">
                <a:latin typeface="Calibri" panose="020F0502020204030204" pitchFamily="34" charset="0"/>
                <a:cs typeface="Calibri" panose="020F0502020204030204" pitchFamily="34" charset="0"/>
              </a:rPr>
              <a:t>Evaluate and Update Local Governance Structure – Technical Assistance is Available</a:t>
            </a:r>
          </a:p>
          <a:p>
            <a:pPr marL="0" indent="0">
              <a:buNone/>
            </a:pPr>
            <a:r>
              <a:rPr lang="en-US" dirty="0">
                <a:latin typeface="Calibri" panose="020F0502020204030204" pitchFamily="34" charset="0"/>
                <a:cs typeface="Calibri" panose="020F0502020204030204" pitchFamily="34" charset="0"/>
              </a:rPr>
              <a:t>Ensure collegial consultation and effective participation</a:t>
            </a:r>
          </a:p>
          <a:p>
            <a:pPr marL="0" indent="0">
              <a:buNone/>
            </a:pPr>
            <a:r>
              <a:rPr lang="en-US" dirty="0">
                <a:latin typeface="Calibri" panose="020F0502020204030204" pitchFamily="34" charset="0"/>
                <a:cs typeface="Calibri" panose="020F0502020204030204" pitchFamily="34" charset="0"/>
              </a:rPr>
              <a:t>Review and strengthen policies and processes</a:t>
            </a:r>
          </a:p>
          <a:p>
            <a:pPr marL="0" indent="0">
              <a:buNone/>
            </a:pPr>
            <a:r>
              <a:rPr lang="en-US" dirty="0">
                <a:latin typeface="Calibri" panose="020F0502020204030204" pitchFamily="34" charset="0"/>
                <a:cs typeface="Calibri" panose="020F0502020204030204" pitchFamily="34" charset="0"/>
              </a:rPr>
              <a:t>Work with Union leadership to unite faculty</a:t>
            </a:r>
          </a:p>
          <a:p>
            <a:pPr marL="0" indent="0">
              <a:buNone/>
            </a:pPr>
            <a:r>
              <a:rPr lang="en-US" dirty="0">
                <a:latin typeface="Calibri" panose="020F0502020204030204" pitchFamily="34" charset="0"/>
                <a:cs typeface="Calibri" panose="020F0502020204030204" pitchFamily="34" charset="0"/>
              </a:rPr>
              <a:t>Create partnerships with administration, classified staff, and students</a:t>
            </a:r>
          </a:p>
          <a:p>
            <a:pPr marL="0" indent="0">
              <a:buNone/>
            </a:pPr>
            <a:r>
              <a:rPr lang="en-US" dirty="0">
                <a:latin typeface="Calibri" panose="020F0502020204030204" pitchFamily="34" charset="0"/>
                <a:cs typeface="Calibri" panose="020F0502020204030204" pitchFamily="34" charset="0"/>
              </a:rPr>
              <a:t>Know your community and students</a:t>
            </a:r>
          </a:p>
          <a:p>
            <a:pPr marL="0" indent="0">
              <a:buNone/>
            </a:pPr>
            <a:r>
              <a:rPr lang="en-US" dirty="0">
                <a:latin typeface="Calibri" panose="020F0502020204030204" pitchFamily="34" charset="0"/>
                <a:cs typeface="Calibri" panose="020F0502020204030204" pitchFamily="34" charset="0"/>
              </a:rPr>
              <a:t>Build trust and goodwill</a:t>
            </a:r>
          </a:p>
          <a:p>
            <a:pPr marL="0" indent="0">
              <a:buNone/>
            </a:pPr>
            <a:r>
              <a:rPr lang="en-US" dirty="0">
                <a:latin typeface="Calibri" panose="020F0502020204030204" pitchFamily="34" charset="0"/>
                <a:cs typeface="Calibri" panose="020F0502020204030204" pitchFamily="34" charset="0"/>
              </a:rPr>
              <a:t>Create space for difficult conversations</a:t>
            </a:r>
          </a:p>
          <a:p>
            <a:pPr marL="0" indent="0">
              <a:buNone/>
            </a:pPr>
            <a:r>
              <a:rPr lang="en-US" b="1" dirty="0">
                <a:latin typeface="Calibri" panose="020F0502020204030204" pitchFamily="34" charset="0"/>
                <a:cs typeface="Calibri" panose="020F0502020204030204" pitchFamily="34" charset="0"/>
              </a:rPr>
              <a:t>Lead!</a:t>
            </a:r>
          </a:p>
        </p:txBody>
      </p:sp>
      <p:pic>
        <p:nvPicPr>
          <p:cNvPr id="4" name="Picture 3">
            <a:extLst>
              <a:ext uri="{FF2B5EF4-FFF2-40B4-BE49-F238E27FC236}">
                <a16:creationId xmlns:a16="http://schemas.microsoft.com/office/drawing/2014/main" id="{B54131F8-C13E-DF4C-AF8F-9D31E1918747}"/>
              </a:ext>
            </a:extLst>
          </p:cNvPr>
          <p:cNvPicPr>
            <a:picLocks noChangeAspect="1"/>
          </p:cNvPicPr>
          <p:nvPr/>
        </p:nvPicPr>
        <p:blipFill>
          <a:blip r:embed="rId3"/>
          <a:stretch>
            <a:fillRect/>
          </a:stretch>
        </p:blipFill>
        <p:spPr>
          <a:xfrm>
            <a:off x="7829551" y="982611"/>
            <a:ext cx="4042409" cy="934595"/>
          </a:xfrm>
          <a:prstGeom prst="rect">
            <a:avLst/>
          </a:prstGeom>
        </p:spPr>
      </p:pic>
      <p:pic>
        <p:nvPicPr>
          <p:cNvPr id="5" name="Picture 4" descr="A picture containing metalware, chain, athletic game&#10;&#10;Description automatically generated">
            <a:extLst>
              <a:ext uri="{FF2B5EF4-FFF2-40B4-BE49-F238E27FC236}">
                <a16:creationId xmlns:a16="http://schemas.microsoft.com/office/drawing/2014/main" id="{A9171812-C556-5947-A081-4D541F160014}"/>
              </a:ext>
            </a:extLst>
          </p:cNvPr>
          <p:cNvPicPr>
            <a:picLocks noChangeAspect="1"/>
          </p:cNvPicPr>
          <p:nvPr/>
        </p:nvPicPr>
        <p:blipFill>
          <a:blip r:embed="rId4"/>
          <a:stretch>
            <a:fillRect/>
          </a:stretch>
        </p:blipFill>
        <p:spPr>
          <a:xfrm>
            <a:off x="7829551" y="3391547"/>
            <a:ext cx="4042410" cy="2263749"/>
          </a:xfrm>
          <a:prstGeom prst="rect">
            <a:avLst/>
          </a:prstGeom>
        </p:spPr>
      </p:pic>
    </p:spTree>
    <p:extLst>
      <p:ext uri="{BB962C8B-B14F-4D97-AF65-F5344CB8AC3E}">
        <p14:creationId xmlns:p14="http://schemas.microsoft.com/office/powerpoint/2010/main" val="337308266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6878" y="629266"/>
            <a:ext cx="6422849" cy="1676603"/>
          </a:xfrm>
        </p:spPr>
        <p:txBody>
          <a:bodyPr>
            <a:normAutofit/>
          </a:bodyPr>
          <a:lstStyle/>
          <a:p>
            <a:r>
              <a:rPr lang="en-US" b="1" dirty="0"/>
              <a:t>Updates</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F5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bject&#10;&#10;Description automatically generated">
            <a:extLst>
              <a:ext uri="{FF2B5EF4-FFF2-40B4-BE49-F238E27FC236}">
                <a16:creationId xmlns:a16="http://schemas.microsoft.com/office/drawing/2014/main" id="{A4381E7A-9781-B84E-B05B-9D416C88D1B4}"/>
              </a:ext>
            </a:extLst>
          </p:cNvPr>
          <p:cNvPicPr>
            <a:picLocks noChangeAspect="1"/>
          </p:cNvPicPr>
          <p:nvPr/>
        </p:nvPicPr>
        <p:blipFill>
          <a:blip r:embed="rId3"/>
          <a:stretch>
            <a:fillRect/>
          </a:stretch>
        </p:blipFill>
        <p:spPr>
          <a:xfrm>
            <a:off x="804672" y="910988"/>
            <a:ext cx="3026664" cy="2254864"/>
          </a:xfrm>
          <a:prstGeom prst="rect">
            <a:avLst/>
          </a:prstGeom>
          <a:effectLst/>
        </p:spPr>
      </p:pic>
      <p:pic>
        <p:nvPicPr>
          <p:cNvPr id="5" name="Picture 4">
            <a:extLst>
              <a:ext uri="{FF2B5EF4-FFF2-40B4-BE49-F238E27FC236}">
                <a16:creationId xmlns:a16="http://schemas.microsoft.com/office/drawing/2014/main" id="{0D078789-A104-284D-A68B-95C266050E03}"/>
              </a:ext>
            </a:extLst>
          </p:cNvPr>
          <p:cNvPicPr>
            <a:picLocks noChangeAspect="1"/>
          </p:cNvPicPr>
          <p:nvPr/>
        </p:nvPicPr>
        <p:blipFill>
          <a:blip r:embed="rId4"/>
          <a:stretch>
            <a:fillRect/>
          </a:stretch>
        </p:blipFill>
        <p:spPr>
          <a:xfrm>
            <a:off x="804672" y="4330665"/>
            <a:ext cx="3026663" cy="699757"/>
          </a:xfrm>
          <a:prstGeom prst="rect">
            <a:avLst/>
          </a:prstGeom>
        </p:spPr>
      </p:pic>
      <p:sp>
        <p:nvSpPr>
          <p:cNvPr id="3" name="Content Placeholder 2"/>
          <p:cNvSpPr>
            <a:spLocks noGrp="1"/>
          </p:cNvSpPr>
          <p:nvPr>
            <p:ph idx="1"/>
          </p:nvPr>
        </p:nvSpPr>
        <p:spPr>
          <a:xfrm>
            <a:off x="5116880" y="2438400"/>
            <a:ext cx="6422848" cy="3785419"/>
          </a:xfrm>
        </p:spPr>
        <p:txBody>
          <a:bodyPr>
            <a:normAutofit/>
          </a:bodyPr>
          <a:lstStyle/>
          <a:p>
            <a:pPr marL="0" indent="0">
              <a:buNone/>
            </a:pPr>
            <a:endParaRPr lang="en-US" sz="2000" dirty="0"/>
          </a:p>
          <a:p>
            <a:r>
              <a:rPr lang="en-US" sz="3200" dirty="0"/>
              <a:t>Professional Development</a:t>
            </a:r>
          </a:p>
          <a:p>
            <a:r>
              <a:rPr lang="en-US" sz="3200" dirty="0"/>
              <a:t>Advocacy and Leadership</a:t>
            </a:r>
          </a:p>
          <a:p>
            <a:r>
              <a:rPr lang="en-US" sz="3200" dirty="0"/>
              <a:t>4 Areas of work with the Chancellor’s Office</a:t>
            </a:r>
          </a:p>
          <a:p>
            <a:r>
              <a:rPr lang="en-US" sz="3200" dirty="0"/>
              <a:t>Upcoming Events</a:t>
            </a:r>
          </a:p>
          <a:p>
            <a:r>
              <a:rPr lang="en-US" sz="3200" dirty="0"/>
              <a:t>Governance</a:t>
            </a:r>
          </a:p>
          <a:p>
            <a:pPr marL="0" indent="0">
              <a:buNone/>
            </a:pPr>
            <a:endParaRPr lang="en-US" sz="2000" dirty="0"/>
          </a:p>
          <a:p>
            <a:endParaRPr lang="en-US" sz="2000" dirty="0"/>
          </a:p>
        </p:txBody>
      </p:sp>
    </p:spTree>
    <p:extLst>
      <p:ext uri="{BB962C8B-B14F-4D97-AF65-F5344CB8AC3E}">
        <p14:creationId xmlns:p14="http://schemas.microsoft.com/office/powerpoint/2010/main" val="309177498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B79C2-59AD-2E42-B53A-85635B9319EA}"/>
              </a:ext>
            </a:extLst>
          </p:cNvPr>
          <p:cNvSpPr>
            <a:spLocks noGrp="1"/>
          </p:cNvSpPr>
          <p:nvPr>
            <p:ph type="title"/>
          </p:nvPr>
        </p:nvSpPr>
        <p:spPr>
          <a:xfrm>
            <a:off x="821515" y="404704"/>
            <a:ext cx="6204984" cy="660217"/>
          </a:xfrm>
        </p:spPr>
        <p:txBody>
          <a:bodyPr>
            <a:normAutofit/>
          </a:bodyPr>
          <a:lstStyle/>
          <a:p>
            <a:r>
              <a:rPr lang="en-US" sz="4000" i="0" dirty="0">
                <a:latin typeface="Calibri" panose="020F0502020204030204" pitchFamily="34" charset="0"/>
                <a:cs typeface="Calibri" panose="020F0502020204030204" pitchFamily="34" charset="0"/>
              </a:rPr>
              <a:t>Remember</a:t>
            </a:r>
            <a:r>
              <a:rPr lang="en-US" sz="4000" dirty="0"/>
              <a:t> </a:t>
            </a:r>
          </a:p>
        </p:txBody>
      </p:sp>
      <p:sp>
        <p:nvSpPr>
          <p:cNvPr id="3" name="Content Placeholder 2">
            <a:extLst>
              <a:ext uri="{FF2B5EF4-FFF2-40B4-BE49-F238E27FC236}">
                <a16:creationId xmlns:a16="http://schemas.microsoft.com/office/drawing/2014/main" id="{0D41C761-D84C-EE4A-8566-00E091E1D2ED}"/>
              </a:ext>
            </a:extLst>
          </p:cNvPr>
          <p:cNvSpPr>
            <a:spLocks noGrp="1"/>
          </p:cNvSpPr>
          <p:nvPr>
            <p:ph idx="1"/>
          </p:nvPr>
        </p:nvSpPr>
        <p:spPr>
          <a:xfrm>
            <a:off x="320039" y="1064922"/>
            <a:ext cx="6706460" cy="4683758"/>
          </a:xfrm>
        </p:spPr>
        <p:txBody>
          <a:bodyPr>
            <a:noAutofit/>
          </a:bodyPr>
          <a:lstStyle/>
          <a:p>
            <a:r>
              <a:rPr lang="en-US" sz="3200" dirty="0">
                <a:latin typeface="Calibri" panose="020F0502020204030204" pitchFamily="34" charset="0"/>
                <a:cs typeface="Calibri" panose="020F0502020204030204" pitchFamily="34" charset="0"/>
              </a:rPr>
              <a:t>There is so much happening right now it cannot be the job of one senate president or even an executive team.  Collective engagement by the entire institution must be the goal for a college to succeed.  </a:t>
            </a:r>
          </a:p>
          <a:p>
            <a:r>
              <a:rPr lang="en-US" sz="3200" dirty="0">
                <a:latin typeface="Calibri" panose="020F0502020204030204" pitchFamily="34" charset="0"/>
                <a:cs typeface="Calibri" panose="020F0502020204030204" pitchFamily="34" charset="0"/>
              </a:rPr>
              <a:t>Do not take all of this on by yourself</a:t>
            </a:r>
          </a:p>
          <a:p>
            <a:r>
              <a:rPr lang="en-US" sz="3200" dirty="0">
                <a:latin typeface="Calibri" panose="020F0502020204030204" pitchFamily="34" charset="0"/>
                <a:cs typeface="Calibri" panose="020F0502020204030204" pitchFamily="34" charset="0"/>
              </a:rPr>
              <a:t>Delegate and let go of the outcome</a:t>
            </a:r>
          </a:p>
          <a:p>
            <a:r>
              <a:rPr lang="en-US" sz="3200" dirty="0">
                <a:latin typeface="Calibri" panose="020F0502020204030204" pitchFamily="34" charset="0"/>
                <a:cs typeface="Calibri" panose="020F0502020204030204" pitchFamily="34" charset="0"/>
              </a:rPr>
              <a:t>Practice self-care</a:t>
            </a:r>
          </a:p>
          <a:p>
            <a:r>
              <a:rPr lang="en-US" sz="3200" dirty="0">
                <a:latin typeface="Calibri" panose="020F0502020204030204" pitchFamily="34" charset="0"/>
                <a:cs typeface="Calibri" panose="020F0502020204030204" pitchFamily="34" charset="0"/>
              </a:rPr>
              <a:t>Remember to care for others</a:t>
            </a:r>
          </a:p>
        </p:txBody>
      </p:sp>
      <p:pic>
        <p:nvPicPr>
          <p:cNvPr id="4" name="Picture 3">
            <a:extLst>
              <a:ext uri="{FF2B5EF4-FFF2-40B4-BE49-F238E27FC236}">
                <a16:creationId xmlns:a16="http://schemas.microsoft.com/office/drawing/2014/main" id="{7308C2E4-72A3-3B48-9435-D7A2DCC81557}"/>
              </a:ext>
            </a:extLst>
          </p:cNvPr>
          <p:cNvPicPr>
            <a:picLocks noChangeAspect="1"/>
          </p:cNvPicPr>
          <p:nvPr/>
        </p:nvPicPr>
        <p:blipFill>
          <a:blip r:embed="rId2"/>
          <a:stretch>
            <a:fillRect/>
          </a:stretch>
        </p:blipFill>
        <p:spPr>
          <a:xfrm>
            <a:off x="7829551" y="982611"/>
            <a:ext cx="4042409" cy="934595"/>
          </a:xfrm>
          <a:prstGeom prst="rect">
            <a:avLst/>
          </a:prstGeom>
        </p:spPr>
      </p:pic>
      <p:pic>
        <p:nvPicPr>
          <p:cNvPr id="5" name="Picture 4">
            <a:extLst>
              <a:ext uri="{FF2B5EF4-FFF2-40B4-BE49-F238E27FC236}">
                <a16:creationId xmlns:a16="http://schemas.microsoft.com/office/drawing/2014/main" id="{42EFCC84-B077-B847-8351-4D9E5EB5AE2D}"/>
              </a:ext>
            </a:extLst>
          </p:cNvPr>
          <p:cNvPicPr>
            <a:picLocks noChangeAspect="1"/>
          </p:cNvPicPr>
          <p:nvPr/>
        </p:nvPicPr>
        <p:blipFill>
          <a:blip r:embed="rId3"/>
          <a:stretch>
            <a:fillRect/>
          </a:stretch>
        </p:blipFill>
        <p:spPr>
          <a:xfrm>
            <a:off x="7829551" y="3265222"/>
            <a:ext cx="4042410" cy="2516400"/>
          </a:xfrm>
          <a:prstGeom prst="rect">
            <a:avLst/>
          </a:prstGeom>
        </p:spPr>
      </p:pic>
    </p:spTree>
    <p:extLst>
      <p:ext uri="{BB962C8B-B14F-4D97-AF65-F5344CB8AC3E}">
        <p14:creationId xmlns:p14="http://schemas.microsoft.com/office/powerpoint/2010/main" val="318485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7B5C7-D32F-8346-BBE5-FE67C2FAA8D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Questions?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7BE345B3-ED3B-614B-802D-990DD1102E03}"/>
              </a:ext>
            </a:extLst>
          </p:cNvPr>
          <p:cNvPicPr>
            <a:picLocks noGrp="1" noChangeAspect="1"/>
          </p:cNvPicPr>
          <p:nvPr>
            <p:ph idx="1"/>
          </p:nvPr>
        </p:nvPicPr>
        <p:blipFill>
          <a:blip r:embed="rId2"/>
          <a:stretch>
            <a:fillRect/>
          </a:stretch>
        </p:blipFill>
        <p:spPr>
          <a:xfrm>
            <a:off x="391000" y="2426818"/>
            <a:ext cx="5337051"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A6BCF98-F9B9-404B-A780-3FDBB6615093}"/>
              </a:ext>
            </a:extLst>
          </p:cNvPr>
          <p:cNvPicPr>
            <a:picLocks noChangeAspect="1"/>
          </p:cNvPicPr>
          <p:nvPr/>
        </p:nvPicPr>
        <p:blipFill>
          <a:blip r:embed="rId3"/>
          <a:stretch>
            <a:fillRect/>
          </a:stretch>
        </p:blipFill>
        <p:spPr>
          <a:xfrm>
            <a:off x="6445073" y="2892871"/>
            <a:ext cx="5455917" cy="3065531"/>
          </a:xfrm>
          <a:prstGeom prst="rect">
            <a:avLst/>
          </a:prstGeom>
        </p:spPr>
      </p:pic>
    </p:spTree>
    <p:extLst>
      <p:ext uri="{BB962C8B-B14F-4D97-AF65-F5344CB8AC3E}">
        <p14:creationId xmlns:p14="http://schemas.microsoft.com/office/powerpoint/2010/main" val="99588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36" y="4559523"/>
            <a:ext cx="8176104" cy="1236440"/>
          </a:xfrm>
          <a:noFill/>
        </p:spPr>
        <p:txBody>
          <a:bodyPr vert="horz" lIns="91440" tIns="45720" rIns="91440" bIns="45720" rtlCol="0" anchor="b">
            <a:normAutofit/>
          </a:bodyPr>
          <a:lstStyle/>
          <a:p>
            <a:pPr algn="ctr"/>
            <a:r>
              <a:rPr lang="en-US" sz="6000"/>
              <a:t>Thank You</a:t>
            </a:r>
          </a:p>
        </p:txBody>
      </p:sp>
      <p:pic>
        <p:nvPicPr>
          <p:cNvPr id="5" name="Picture 4">
            <a:extLst>
              <a:ext uri="{FF2B5EF4-FFF2-40B4-BE49-F238E27FC236}">
                <a16:creationId xmlns:a16="http://schemas.microsoft.com/office/drawing/2014/main" id="{16CB3BFF-9606-7442-AB10-F44678314F27}"/>
              </a:ext>
            </a:extLst>
          </p:cNvPr>
          <p:cNvPicPr/>
          <p:nvPr/>
        </p:nvPicPr>
        <p:blipFill>
          <a:blip r:embed="rId3">
            <a:extLst>
              <a:ext uri="{28A0092B-C50C-407E-A947-70E740481C1C}">
                <a14:useLocalDpi xmlns:a14="http://schemas.microsoft.com/office/drawing/2010/main" val="0"/>
              </a:ext>
            </a:extLst>
          </a:blip>
          <a:stretch>
            <a:fillRect/>
          </a:stretch>
        </p:blipFill>
        <p:spPr>
          <a:xfrm>
            <a:off x="1524000" y="547147"/>
            <a:ext cx="9144000" cy="4012376"/>
          </a:xfrm>
          <a:prstGeom prst="rect">
            <a:avLst/>
          </a:prstGeom>
        </p:spPr>
      </p:pic>
      <p:pic>
        <p:nvPicPr>
          <p:cNvPr id="7" name="Picture 6">
            <a:extLst>
              <a:ext uri="{FF2B5EF4-FFF2-40B4-BE49-F238E27FC236}">
                <a16:creationId xmlns:a16="http://schemas.microsoft.com/office/drawing/2014/main" id="{C6BFA2B9-82A8-E345-BEED-22AFD9F167DA}"/>
              </a:ext>
            </a:extLst>
          </p:cNvPr>
          <p:cNvPicPr>
            <a:picLocks noChangeAspect="1"/>
          </p:cNvPicPr>
          <p:nvPr/>
        </p:nvPicPr>
        <p:blipFill>
          <a:blip r:embed="rId4"/>
          <a:stretch>
            <a:fillRect/>
          </a:stretch>
        </p:blipFill>
        <p:spPr>
          <a:xfrm>
            <a:off x="3430292" y="3273436"/>
            <a:ext cx="888677" cy="1269539"/>
          </a:xfrm>
          <a:prstGeom prst="rect">
            <a:avLst/>
          </a:prstGeom>
        </p:spPr>
      </p:pic>
      <p:pic>
        <p:nvPicPr>
          <p:cNvPr id="6" name="Picture 5">
            <a:extLst>
              <a:ext uri="{FF2B5EF4-FFF2-40B4-BE49-F238E27FC236}">
                <a16:creationId xmlns:a16="http://schemas.microsoft.com/office/drawing/2014/main" id="{634C2160-1AAD-2E43-BA79-027B290802F1}"/>
              </a:ext>
            </a:extLst>
          </p:cNvPr>
          <p:cNvPicPr>
            <a:picLocks noChangeAspect="1"/>
          </p:cNvPicPr>
          <p:nvPr/>
        </p:nvPicPr>
        <p:blipFill>
          <a:blip r:embed="rId5"/>
          <a:stretch>
            <a:fillRect/>
          </a:stretch>
        </p:blipFill>
        <p:spPr>
          <a:xfrm>
            <a:off x="3972964" y="5885436"/>
            <a:ext cx="4246072" cy="972564"/>
          </a:xfrm>
          <a:prstGeom prst="rect">
            <a:avLst/>
          </a:prstGeom>
        </p:spPr>
      </p:pic>
    </p:spTree>
    <p:extLst>
      <p:ext uri="{BB962C8B-B14F-4D97-AF65-F5344CB8AC3E}">
        <p14:creationId xmlns:p14="http://schemas.microsoft.com/office/powerpoint/2010/main" val="153522877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4636009" y="125854"/>
            <a:ext cx="6903719" cy="1016654"/>
          </a:xfrm>
        </p:spPr>
        <p:txBody>
          <a:bodyPr>
            <a:noAutofit/>
          </a:bodyPr>
          <a:lstStyle/>
          <a:p>
            <a:r>
              <a:rPr lang="en-US" sz="3600" b="1" dirty="0">
                <a:latin typeface="+mn-lt"/>
              </a:rPr>
              <a:t>Professional Development and Technical Assistance</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F5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1D9CD7B9-15EF-C544-BEB1-43F95E92180D}"/>
              </a:ext>
            </a:extLst>
          </p:cNvPr>
          <p:cNvPicPr>
            <a:picLocks noChangeAspect="1"/>
          </p:cNvPicPr>
          <p:nvPr/>
        </p:nvPicPr>
        <p:blipFill>
          <a:blip r:embed="rId3"/>
          <a:stretch>
            <a:fillRect/>
          </a:stretch>
        </p:blipFill>
        <p:spPr>
          <a:xfrm>
            <a:off x="484631" y="956387"/>
            <a:ext cx="3666745" cy="3666343"/>
          </a:xfrm>
          <a:prstGeom prst="rect">
            <a:avLst/>
          </a:prstGeom>
          <a:effectLst/>
        </p:spPr>
      </p:pic>
      <p:pic>
        <p:nvPicPr>
          <p:cNvPr id="5" name="Picture 4">
            <a:extLst>
              <a:ext uri="{FF2B5EF4-FFF2-40B4-BE49-F238E27FC236}">
                <a16:creationId xmlns:a16="http://schemas.microsoft.com/office/drawing/2014/main" id="{8459C3AE-7645-FD46-8912-41A981D2D7E6}"/>
              </a:ext>
            </a:extLst>
          </p:cNvPr>
          <p:cNvPicPr>
            <a:picLocks noChangeAspect="1"/>
          </p:cNvPicPr>
          <p:nvPr/>
        </p:nvPicPr>
        <p:blipFill>
          <a:blip r:embed="rId4"/>
          <a:stretch>
            <a:fillRect/>
          </a:stretch>
        </p:blipFill>
        <p:spPr>
          <a:xfrm>
            <a:off x="804672" y="5201855"/>
            <a:ext cx="3026663" cy="699757"/>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4636008" y="1503680"/>
            <a:ext cx="7555992" cy="4998720"/>
          </a:xfrm>
        </p:spPr>
        <p:txBody>
          <a:bodyPr>
            <a:noAutofit/>
          </a:bodyPr>
          <a:lstStyle/>
          <a:p>
            <a:pPr marL="0" indent="0">
              <a:buNone/>
            </a:pPr>
            <a:r>
              <a:rPr lang="en-US" sz="3200" i="1" dirty="0"/>
              <a:t>Between November 2 and April 3</a:t>
            </a:r>
          </a:p>
          <a:p>
            <a:pPr marL="0" indent="0">
              <a:buNone/>
            </a:pPr>
            <a:r>
              <a:rPr lang="en-US" sz="3200" dirty="0"/>
              <a:t>11 Regional Meetings with 515 attendees</a:t>
            </a:r>
          </a:p>
          <a:p>
            <a:pPr marL="0" indent="0">
              <a:buNone/>
            </a:pPr>
            <a:r>
              <a:rPr lang="en-US" sz="3200" dirty="0"/>
              <a:t>	(Faculty Diversification, Curriculum, Coding)</a:t>
            </a:r>
          </a:p>
          <a:p>
            <a:pPr marL="0" indent="0">
              <a:buNone/>
            </a:pPr>
            <a:r>
              <a:rPr lang="en-US" sz="3200" dirty="0"/>
              <a:t>24 Webinars with 1118 attendees</a:t>
            </a:r>
          </a:p>
          <a:p>
            <a:pPr marL="0" indent="0">
              <a:buNone/>
            </a:pPr>
            <a:r>
              <a:rPr lang="en-US" sz="3200" dirty="0"/>
              <a:t>	(Guided Pathways and OERI)</a:t>
            </a:r>
          </a:p>
          <a:p>
            <a:pPr marL="0" indent="0">
              <a:buNone/>
            </a:pPr>
            <a:r>
              <a:rPr lang="en-US" sz="3200" dirty="0"/>
              <a:t>23 Technical Assistance Visits </a:t>
            </a:r>
          </a:p>
          <a:p>
            <a:pPr marL="0" indent="0">
              <a:buNone/>
            </a:pPr>
            <a:r>
              <a:rPr lang="en-US" sz="3200" dirty="0"/>
              <a:t>SLO Symposium 157 attendees</a:t>
            </a:r>
          </a:p>
          <a:p>
            <a:pPr marL="0" indent="0">
              <a:buNone/>
            </a:pPr>
            <a:r>
              <a:rPr lang="en-US" sz="3200" dirty="0"/>
              <a:t>Part-Time Faculty Institute 189 attendees</a:t>
            </a: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83060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5644870" y="802955"/>
            <a:ext cx="6483095" cy="1455996"/>
          </a:xfrm>
        </p:spPr>
        <p:txBody>
          <a:bodyPr>
            <a:normAutofit/>
          </a:bodyPr>
          <a:lstStyle/>
          <a:p>
            <a:r>
              <a:rPr lang="en-US" sz="3200" b="1" dirty="0">
                <a:solidFill>
                  <a:srgbClr val="000000"/>
                </a:solidFill>
                <a:latin typeface="+mn-lt"/>
              </a:rPr>
              <a:t>Intersegmental Advocacy and Leadership</a:t>
            </a:r>
            <a:br>
              <a:rPr lang="en-US" sz="3200" b="1" dirty="0">
                <a:solidFill>
                  <a:srgbClr val="000000"/>
                </a:solidFill>
                <a:latin typeface="+mn-lt"/>
              </a:rPr>
            </a:br>
            <a:r>
              <a:rPr lang="en-US" sz="3200" b="1" dirty="0">
                <a:solidFill>
                  <a:srgbClr val="000000"/>
                </a:solidFill>
                <a:latin typeface="+mn-lt"/>
              </a:rPr>
              <a:t>UC Transfer Pathway Degree Pilot</a:t>
            </a:r>
          </a:p>
        </p:txBody>
      </p:sp>
      <p:sp>
        <p:nvSpPr>
          <p:cNvPr id="16"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61C7622-0C0D-124A-821B-F3C1EAD68539}"/>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8"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animal, invertebrate, coelenterate&#10;&#10;Description automatically generated">
            <a:extLst>
              <a:ext uri="{FF2B5EF4-FFF2-40B4-BE49-F238E27FC236}">
                <a16:creationId xmlns:a16="http://schemas.microsoft.com/office/drawing/2014/main" id="{76BCA75A-58A6-664D-9A17-746841D35297}"/>
              </a:ext>
            </a:extLst>
          </p:cNvPr>
          <p:cNvPicPr>
            <a:picLocks noChangeAspect="1"/>
          </p:cNvPicPr>
          <p:nvPr/>
        </p:nvPicPr>
        <p:blipFill>
          <a:blip r:embed="rId5"/>
          <a:stretch>
            <a:fillRect/>
          </a:stretch>
        </p:blipFill>
        <p:spPr>
          <a:xfrm>
            <a:off x="321732" y="3960626"/>
            <a:ext cx="3759105" cy="2499804"/>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6090573" y="2702560"/>
            <a:ext cx="6037391" cy="4151712"/>
          </a:xfrm>
        </p:spPr>
        <p:txBody>
          <a:bodyPr anchor="ctr">
            <a:normAutofit fontScale="92500" lnSpcReduction="10000"/>
          </a:bodyPr>
          <a:lstStyle/>
          <a:p>
            <a:pPr marL="0" indent="0">
              <a:buNone/>
            </a:pPr>
            <a:endParaRPr lang="en-US" sz="2000" dirty="0">
              <a:solidFill>
                <a:srgbClr val="000000"/>
              </a:solidFill>
            </a:endParaRPr>
          </a:p>
          <a:p>
            <a:pPr marL="0" indent="0">
              <a:buNone/>
            </a:pPr>
            <a:r>
              <a:rPr lang="en-US" sz="3200" b="1" dirty="0">
                <a:solidFill>
                  <a:srgbClr val="000000"/>
                </a:solidFill>
              </a:rPr>
              <a:t>Degree Components:</a:t>
            </a:r>
          </a:p>
          <a:p>
            <a:r>
              <a:rPr lang="en-US" sz="3200" dirty="0">
                <a:solidFill>
                  <a:srgbClr val="000000"/>
                </a:solidFill>
              </a:rPr>
              <a:t>Major’s Preparation: Chemistry and Physics UCTP</a:t>
            </a:r>
          </a:p>
          <a:p>
            <a:r>
              <a:rPr lang="en-US" sz="3200" dirty="0">
                <a:solidFill>
                  <a:srgbClr val="000000"/>
                </a:solidFill>
              </a:rPr>
              <a:t>General Education:  20 units specified</a:t>
            </a:r>
          </a:p>
          <a:p>
            <a:r>
              <a:rPr lang="en-US" sz="3200" dirty="0">
                <a:solidFill>
                  <a:srgbClr val="000000"/>
                </a:solidFill>
              </a:rPr>
              <a:t>GPA: 3.5</a:t>
            </a:r>
          </a:p>
          <a:p>
            <a:pPr marL="0" indent="0">
              <a:buNone/>
            </a:pPr>
            <a:r>
              <a:rPr lang="en-US" sz="3200" dirty="0">
                <a:solidFill>
                  <a:srgbClr val="000000"/>
                </a:solidFill>
              </a:rPr>
              <a:t>Guaranteed admission to the UC System</a:t>
            </a:r>
          </a:p>
          <a:p>
            <a:endParaRPr lang="en-US" sz="2000" dirty="0">
              <a:solidFill>
                <a:srgbClr val="000000"/>
              </a:solidFill>
            </a:endParaRPr>
          </a:p>
          <a:p>
            <a:pPr marL="0" indent="0">
              <a:buNone/>
            </a:pPr>
            <a:endParaRPr lang="en-US" sz="200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233174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0" y="802955"/>
            <a:ext cx="6588720" cy="1454051"/>
          </a:xfrm>
        </p:spPr>
        <p:txBody>
          <a:bodyPr>
            <a:normAutofit/>
          </a:bodyPr>
          <a:lstStyle/>
          <a:p>
            <a:r>
              <a:rPr lang="en-US" sz="3100" b="1" dirty="0">
                <a:solidFill>
                  <a:srgbClr val="000000"/>
                </a:solidFill>
                <a:latin typeface="Calibri" panose="020F0502020204030204" pitchFamily="34" charset="0"/>
                <a:cs typeface="Calibri" panose="020F0502020204030204" pitchFamily="34" charset="0"/>
              </a:rPr>
              <a:t>Legislative Advocacy and Leadership </a:t>
            </a:r>
            <a:br>
              <a:rPr lang="en-US" sz="3100" b="1" dirty="0">
                <a:solidFill>
                  <a:srgbClr val="000000"/>
                </a:solidFill>
                <a:latin typeface="Calibri" panose="020F0502020204030204" pitchFamily="34" charset="0"/>
                <a:cs typeface="Calibri" panose="020F0502020204030204" pitchFamily="34" charset="0"/>
              </a:rPr>
            </a:br>
            <a:r>
              <a:rPr lang="en-US" sz="3100" b="1" dirty="0">
                <a:solidFill>
                  <a:srgbClr val="000000"/>
                </a:solidFill>
                <a:latin typeface="Calibri" panose="020F0502020204030204" pitchFamily="34" charset="0"/>
                <a:cs typeface="Calibri" panose="020F0502020204030204" pitchFamily="34" charset="0"/>
              </a:rPr>
              <a:t>Funding Formula </a:t>
            </a: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4B14F9C-CAE9-A546-A569-530E1E815DE2}"/>
              </a:ext>
            </a:extLst>
          </p:cNvPr>
          <p:cNvPicPr>
            <a:picLocks noChangeAspect="1"/>
          </p:cNvPicPr>
          <p:nvPr/>
        </p:nvPicPr>
        <p:blipFill>
          <a:blip r:embed="rId4"/>
          <a:stretch>
            <a:fillRect/>
          </a:stretch>
        </p:blipFill>
        <p:spPr>
          <a:xfrm>
            <a:off x="7273148" y="673206"/>
            <a:ext cx="2393326" cy="553331"/>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0" y="2421682"/>
            <a:ext cx="5949696" cy="4182318"/>
          </a:xfrm>
        </p:spPr>
        <p:txBody>
          <a:bodyPr anchor="ctr">
            <a:normAutofit fontScale="92500" lnSpcReduction="10000"/>
          </a:bodyPr>
          <a:lstStyle/>
          <a:p>
            <a:pPr marL="0" indent="0">
              <a:buNone/>
            </a:pPr>
            <a:endParaRPr lang="en-US" sz="3200" b="0" dirty="0">
              <a:solidFill>
                <a:srgbClr val="000000"/>
              </a:solidFill>
            </a:endParaRPr>
          </a:p>
          <a:p>
            <a:pPr marL="0" indent="0">
              <a:buNone/>
            </a:pPr>
            <a:r>
              <a:rPr lang="en-US" sz="3500" dirty="0">
                <a:solidFill>
                  <a:srgbClr val="000000"/>
                </a:solidFill>
                <a:latin typeface="Calibri" panose="020F0502020204030204" pitchFamily="34" charset="0"/>
                <a:cs typeface="Calibri" panose="020F0502020204030204" pitchFamily="34" charset="0"/>
              </a:rPr>
              <a:t>Three areas of immediate concern:</a:t>
            </a:r>
          </a:p>
          <a:p>
            <a:pPr lvl="0"/>
            <a:r>
              <a:rPr lang="en-US" sz="3500" dirty="0">
                <a:solidFill>
                  <a:srgbClr val="000000"/>
                </a:solidFill>
                <a:latin typeface="Calibri" panose="020F0502020204030204" pitchFamily="34" charset="0"/>
                <a:cs typeface="Calibri" panose="020F0502020204030204" pitchFamily="34" charset="0"/>
              </a:rPr>
              <a:t>Level the point system for associate degree awards</a:t>
            </a:r>
          </a:p>
          <a:p>
            <a:pPr lvl="0"/>
            <a:r>
              <a:rPr lang="en-US" sz="3500" dirty="0">
                <a:solidFill>
                  <a:srgbClr val="000000"/>
                </a:solidFill>
                <a:latin typeface="Calibri" panose="020F0502020204030204" pitchFamily="34" charset="0"/>
                <a:cs typeface="Calibri" panose="020F0502020204030204" pitchFamily="34" charset="0"/>
              </a:rPr>
              <a:t>Award colleges only once per year per student for the highest award achieved </a:t>
            </a:r>
          </a:p>
          <a:p>
            <a:pPr lvl="0"/>
            <a:r>
              <a:rPr lang="en-US" sz="3500" dirty="0">
                <a:solidFill>
                  <a:srgbClr val="000000"/>
                </a:solidFill>
                <a:latin typeface="Calibri" panose="020F0502020204030204" pitchFamily="34" charset="0"/>
                <a:cs typeface="Calibri" panose="020F0502020204030204" pitchFamily="34" charset="0"/>
              </a:rPr>
              <a:t>Keep the performance metric portion set at 10%</a:t>
            </a:r>
          </a:p>
          <a:p>
            <a:pPr marL="0" indent="0">
              <a:buNone/>
            </a:pPr>
            <a:endParaRPr lang="en-US" sz="2000" b="0" dirty="0">
              <a:solidFill>
                <a:srgbClr val="000000"/>
              </a:solidFill>
            </a:endParaRPr>
          </a:p>
        </p:txBody>
      </p:sp>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1930C9-6C56-3C45-BB18-49DACCA6E316}"/>
              </a:ext>
            </a:extLst>
          </p:cNvPr>
          <p:cNvPicPr>
            <a:picLocks noChangeAspect="1"/>
          </p:cNvPicPr>
          <p:nvPr/>
        </p:nvPicPr>
        <p:blipFill>
          <a:blip r:embed="rId5"/>
          <a:stretch>
            <a:fillRect/>
          </a:stretch>
        </p:blipFill>
        <p:spPr>
          <a:xfrm>
            <a:off x="8432076" y="4087001"/>
            <a:ext cx="3428850" cy="2353380"/>
          </a:xfrm>
          <a:prstGeom prst="rect">
            <a:avLst/>
          </a:prstGeom>
        </p:spPr>
      </p:pic>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31043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5977217" y="312399"/>
            <a:ext cx="4977976" cy="1455996"/>
          </a:xfrm>
        </p:spPr>
        <p:txBody>
          <a:bodyPr>
            <a:normAutofit/>
          </a:bodyPr>
          <a:lstStyle/>
          <a:p>
            <a:r>
              <a:rPr lang="en-US" sz="4000" b="1" dirty="0">
                <a:solidFill>
                  <a:srgbClr val="000000"/>
                </a:solidFill>
                <a:latin typeface="Calibri" panose="020F0502020204030204" pitchFamily="34" charset="0"/>
                <a:cs typeface="Calibri" panose="020F0502020204030204" pitchFamily="34" charset="0"/>
              </a:rPr>
              <a:t>Legislative Advocacy </a:t>
            </a:r>
          </a:p>
        </p:txBody>
      </p:sp>
      <p:sp>
        <p:nvSpPr>
          <p:cNvPr id="15"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0D1605F-D690-924F-99BC-B254FF7CD79B}"/>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F8B929E-9D34-9C41-A005-0A9422E3AE57}"/>
              </a:ext>
            </a:extLst>
          </p:cNvPr>
          <p:cNvPicPr>
            <a:picLocks noChangeAspect="1"/>
          </p:cNvPicPr>
          <p:nvPr/>
        </p:nvPicPr>
        <p:blipFill>
          <a:blip r:embed="rId5"/>
          <a:stretch>
            <a:fillRect/>
          </a:stretch>
        </p:blipFill>
        <p:spPr>
          <a:xfrm>
            <a:off x="866070" y="3875314"/>
            <a:ext cx="2670429" cy="2670429"/>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5300380" y="2080793"/>
            <a:ext cx="6891619" cy="4758233"/>
          </a:xfrm>
        </p:spPr>
        <p:txBody>
          <a:bodyPr anchor="ctr">
            <a:normAutofit fontScale="85000" lnSpcReduction="10000"/>
          </a:bodyPr>
          <a:lstStyle/>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Pathways to CC Faculty Program</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Accessibility Concerns and ADA compliance</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Full Time Faculty and Faculty Diversification </a:t>
            </a:r>
          </a:p>
          <a:p>
            <a:pPr marL="0" indent="0">
              <a:buNone/>
            </a:pPr>
            <a:endParaRPr lang="en-US" sz="2000" b="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09664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5977217" y="312399"/>
            <a:ext cx="4977976" cy="1455996"/>
          </a:xfrm>
        </p:spPr>
        <p:txBody>
          <a:bodyPr>
            <a:normAutofit/>
          </a:bodyPr>
          <a:lstStyle/>
          <a:p>
            <a:r>
              <a:rPr lang="en-US" sz="4000" b="1" dirty="0">
                <a:solidFill>
                  <a:srgbClr val="000000"/>
                </a:solidFill>
                <a:latin typeface="Calibri" panose="020F0502020204030204" pitchFamily="34" charset="0"/>
                <a:cs typeface="Calibri" panose="020F0502020204030204" pitchFamily="34" charset="0"/>
              </a:rPr>
              <a:t>Legislative Advocacy </a:t>
            </a:r>
          </a:p>
        </p:txBody>
      </p:sp>
      <p:sp>
        <p:nvSpPr>
          <p:cNvPr id="15"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0D1605F-D690-924F-99BC-B254FF7CD79B}"/>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F8B929E-9D34-9C41-A005-0A9422E3AE57}"/>
              </a:ext>
            </a:extLst>
          </p:cNvPr>
          <p:cNvPicPr>
            <a:picLocks noChangeAspect="1"/>
          </p:cNvPicPr>
          <p:nvPr/>
        </p:nvPicPr>
        <p:blipFill>
          <a:blip r:embed="rId5"/>
          <a:stretch>
            <a:fillRect/>
          </a:stretch>
        </p:blipFill>
        <p:spPr>
          <a:xfrm>
            <a:off x="866070" y="3875314"/>
            <a:ext cx="2670429" cy="2670429"/>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5300380" y="3429000"/>
            <a:ext cx="6891619" cy="3410026"/>
          </a:xfrm>
        </p:spPr>
        <p:txBody>
          <a:bodyPr anchor="ctr">
            <a:normAutofit fontScale="70000" lnSpcReduction="20000"/>
          </a:bodyPr>
          <a:lstStyle/>
          <a:p>
            <a:pPr marL="0" indent="0">
              <a:buNone/>
            </a:pPr>
            <a:r>
              <a:rPr lang="en-US" sz="4200" dirty="0">
                <a:solidFill>
                  <a:srgbClr val="000000"/>
                </a:solidFill>
                <a:latin typeface="Calibri" panose="020F0502020204030204" pitchFamily="34" charset="0"/>
                <a:cs typeface="Calibri" panose="020F0502020204030204" pitchFamily="34" charset="0"/>
              </a:rPr>
              <a:t>AB1427 (</a:t>
            </a:r>
            <a:r>
              <a:rPr lang="en-US" sz="4200" dirty="0" err="1">
                <a:solidFill>
                  <a:srgbClr val="000000"/>
                </a:solidFill>
                <a:latin typeface="Calibri" panose="020F0502020204030204" pitchFamily="34" charset="0"/>
                <a:cs typeface="Calibri" panose="020F0502020204030204" pitchFamily="34" charset="0"/>
              </a:rPr>
              <a:t>Carillo</a:t>
            </a:r>
            <a:r>
              <a:rPr lang="en-US" sz="4200" dirty="0">
                <a:solidFill>
                  <a:srgbClr val="000000"/>
                </a:solidFill>
                <a:latin typeface="Calibri" panose="020F0502020204030204" pitchFamily="34" charset="0"/>
                <a:cs typeface="Calibri" panose="020F0502020204030204" pitchFamily="34" charset="0"/>
              </a:rPr>
              <a:t>) Minimum Standards for FT Noncredit Instruction</a:t>
            </a:r>
          </a:p>
          <a:p>
            <a:pPr marL="0" indent="0">
              <a:buNone/>
            </a:pPr>
            <a:endParaRPr lang="en-US" sz="4200" dirty="0">
              <a:solidFill>
                <a:srgbClr val="000000"/>
              </a:solidFill>
              <a:latin typeface="Calibri" panose="020F0502020204030204" pitchFamily="34" charset="0"/>
              <a:cs typeface="Calibri" panose="020F0502020204030204" pitchFamily="34" charset="0"/>
            </a:endParaRPr>
          </a:p>
          <a:p>
            <a:pPr marL="0" indent="0">
              <a:buNone/>
            </a:pPr>
            <a:r>
              <a:rPr lang="en-US" sz="4400" dirty="0">
                <a:solidFill>
                  <a:srgbClr val="000000"/>
                </a:solidFill>
                <a:latin typeface="Calibri" panose="020F0502020204030204" pitchFamily="34" charset="0"/>
                <a:cs typeface="Calibri" panose="020F0502020204030204" pitchFamily="34" charset="0"/>
              </a:rPr>
              <a:t>SB462 (Stern) Forestland Restoration Workforce Program</a:t>
            </a:r>
          </a:p>
          <a:p>
            <a:pPr marL="0" indent="0">
              <a:buNone/>
            </a:pPr>
            <a:endParaRPr lang="en-US" sz="4200" dirty="0">
              <a:solidFill>
                <a:srgbClr val="000000"/>
              </a:solidFill>
              <a:latin typeface="Calibri" panose="020F0502020204030204" pitchFamily="34" charset="0"/>
              <a:cs typeface="Calibri" panose="020F0502020204030204" pitchFamily="34" charset="0"/>
            </a:endParaRPr>
          </a:p>
          <a:p>
            <a:pPr marL="0" indent="0">
              <a:buNone/>
            </a:pPr>
            <a:r>
              <a:rPr lang="en-US" sz="4200" dirty="0">
                <a:solidFill>
                  <a:srgbClr val="000000"/>
                </a:solidFill>
                <a:latin typeface="Calibri" panose="020F0502020204030204" pitchFamily="34" charset="0"/>
                <a:cs typeface="Calibri" panose="020F0502020204030204" pitchFamily="34" charset="0"/>
              </a:rPr>
              <a:t>AB1727 (Weber) Noncredit CDCP eligible for census enrollment</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endParaRPr lang="en-US" sz="2000" b="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271003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804672" y="802955"/>
            <a:ext cx="5784048" cy="1454051"/>
          </a:xfrm>
        </p:spPr>
        <p:txBody>
          <a:bodyPr>
            <a:noAutofit/>
          </a:bodyPr>
          <a:lstStyle/>
          <a:p>
            <a:br>
              <a:rPr lang="en-US" sz="3600" b="1" dirty="0">
                <a:solidFill>
                  <a:srgbClr val="000000"/>
                </a:solidFill>
                <a:latin typeface="Calibri" panose="020F0502020204030204" pitchFamily="34" charset="0"/>
                <a:cs typeface="Calibri" panose="020F0502020204030204" pitchFamily="34" charset="0"/>
              </a:rPr>
            </a:br>
            <a:r>
              <a:rPr lang="en-US" sz="3600" b="1" dirty="0">
                <a:solidFill>
                  <a:srgbClr val="000000"/>
                </a:solidFill>
                <a:latin typeface="Calibri" panose="020F0502020204030204" pitchFamily="34" charset="0"/>
                <a:cs typeface="Calibri" panose="020F0502020204030204" pitchFamily="34" charset="0"/>
              </a:rPr>
              <a:t>Advocacy for Faculty Voice</a:t>
            </a:r>
            <a:br>
              <a:rPr lang="en-US" sz="3600" b="1" dirty="0">
                <a:solidFill>
                  <a:srgbClr val="000000"/>
                </a:solidFill>
                <a:latin typeface="Calibri" panose="020F0502020204030204" pitchFamily="34" charset="0"/>
                <a:cs typeface="Calibri" panose="020F0502020204030204" pitchFamily="34" charset="0"/>
              </a:rPr>
            </a:br>
            <a:r>
              <a:rPr lang="en-US" sz="3600" b="1" i="0" dirty="0">
                <a:solidFill>
                  <a:srgbClr val="000000"/>
                </a:solidFill>
                <a:latin typeface="Calibri" panose="020F0502020204030204" pitchFamily="34" charset="0"/>
                <a:cs typeface="Calibri" panose="020F0502020204030204" pitchFamily="34" charset="0"/>
              </a:rPr>
              <a:t>Fully Online College District</a:t>
            </a:r>
            <a:br>
              <a:rPr lang="en-US" sz="3600" b="1" dirty="0">
                <a:solidFill>
                  <a:srgbClr val="000000"/>
                </a:solidFill>
                <a:latin typeface="Calibri" panose="020F0502020204030204" pitchFamily="34" charset="0"/>
                <a:cs typeface="Calibri" panose="020F0502020204030204" pitchFamily="34" charset="0"/>
              </a:rPr>
            </a:br>
            <a:endParaRPr lang="en-US" sz="3600" b="1" dirty="0">
              <a:solidFill>
                <a:srgbClr val="000000"/>
              </a:solidFill>
              <a:latin typeface="Calibri" panose="020F0502020204030204" pitchFamily="34" charset="0"/>
              <a:cs typeface="Calibri" panose="020F0502020204030204" pitchFamily="34" charset="0"/>
            </a:endParaRP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88AEBA0-681A-5F4A-8560-634E4675B6CF}"/>
              </a:ext>
            </a:extLst>
          </p:cNvPr>
          <p:cNvPicPr>
            <a:picLocks noChangeAspect="1"/>
          </p:cNvPicPr>
          <p:nvPr/>
        </p:nvPicPr>
        <p:blipFill>
          <a:blip r:embed="rId4"/>
          <a:stretch>
            <a:fillRect/>
          </a:stretch>
        </p:blipFill>
        <p:spPr>
          <a:xfrm>
            <a:off x="7273148" y="673206"/>
            <a:ext cx="2393326" cy="553331"/>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804672" y="2421682"/>
            <a:ext cx="5145024" cy="3639289"/>
          </a:xfrm>
        </p:spPr>
        <p:txBody>
          <a:bodyPr anchor="ctr">
            <a:normAutofit/>
          </a:bodyPr>
          <a:lstStyle/>
          <a:p>
            <a:pPr marL="0" indent="0">
              <a:buNone/>
            </a:pPr>
            <a:endParaRPr lang="en-US" sz="2000" dirty="0">
              <a:solidFill>
                <a:srgbClr val="000000"/>
              </a:solidFill>
              <a:latin typeface="Calibri" panose="020F0502020204030204" pitchFamily="34" charset="0"/>
              <a:cs typeface="Calibri" panose="020F0502020204030204" pitchFamily="34" charset="0"/>
            </a:endParaRPr>
          </a:p>
          <a:p>
            <a:pPr marL="457200" lvl="1" indent="0">
              <a:buNone/>
            </a:pPr>
            <a:r>
              <a:rPr lang="en-US" sz="3200" dirty="0">
                <a:solidFill>
                  <a:srgbClr val="000000"/>
                </a:solidFill>
                <a:latin typeface="Calibri" panose="020F0502020204030204" pitchFamily="34" charset="0"/>
                <a:cs typeface="Calibri" panose="020F0502020204030204" pitchFamily="34" charset="0"/>
              </a:rPr>
              <a:t>Appointed a group of five faculty to serve as the faculty voice for the new district</a:t>
            </a:r>
          </a:p>
          <a:p>
            <a:pPr marL="457200" lvl="1" indent="0">
              <a:buNone/>
            </a:pPr>
            <a:endParaRPr lang="en-US" sz="3200" dirty="0">
              <a:solidFill>
                <a:srgbClr val="000000"/>
              </a:solidFill>
              <a:latin typeface="Calibri" panose="020F0502020204030204" pitchFamily="34" charset="0"/>
              <a:cs typeface="Calibri" panose="020F0502020204030204" pitchFamily="34" charset="0"/>
            </a:endParaRPr>
          </a:p>
          <a:p>
            <a:pPr marL="457200" lvl="1" indent="0">
              <a:buNone/>
            </a:pPr>
            <a:r>
              <a:rPr lang="en-US" sz="3200" dirty="0">
                <a:solidFill>
                  <a:srgbClr val="000000"/>
                </a:solidFill>
                <a:latin typeface="Calibri" panose="020F0502020204030204" pitchFamily="34" charset="0"/>
                <a:cs typeface="Calibri" panose="020F0502020204030204" pitchFamily="34" charset="0"/>
              </a:rPr>
              <a:t>Actively engage Board of Trustees meetings </a:t>
            </a:r>
          </a:p>
        </p:txBody>
      </p:sp>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11C3799-B973-CA48-9537-C368DBBBD098}"/>
              </a:ext>
            </a:extLst>
          </p:cNvPr>
          <p:cNvPicPr>
            <a:picLocks noChangeAspect="1"/>
          </p:cNvPicPr>
          <p:nvPr/>
        </p:nvPicPr>
        <p:blipFill>
          <a:blip r:embed="rId5"/>
          <a:stretch>
            <a:fillRect/>
          </a:stretch>
        </p:blipFill>
        <p:spPr>
          <a:xfrm>
            <a:off x="8432076" y="4226464"/>
            <a:ext cx="3428850" cy="2074454"/>
          </a:xfrm>
          <a:prstGeom prst="rect">
            <a:avLst/>
          </a:prstGeom>
        </p:spPr>
      </p:pic>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650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6094105" y="802955"/>
            <a:ext cx="4977976" cy="1455996"/>
          </a:xfrm>
        </p:spPr>
        <p:txBody>
          <a:bodyPr>
            <a:normAutofit/>
          </a:bodyPr>
          <a:lstStyle/>
          <a:p>
            <a:r>
              <a:rPr lang="en-US" sz="4000" b="1" dirty="0">
                <a:solidFill>
                  <a:srgbClr val="000000"/>
                </a:solidFill>
                <a:latin typeface="Calibri" panose="020F0502020204030204" pitchFamily="34" charset="0"/>
                <a:cs typeface="Calibri" panose="020F0502020204030204" pitchFamily="34" charset="0"/>
              </a:rPr>
              <a:t>Leadership – Data and Recoding</a:t>
            </a:r>
          </a:p>
        </p:txBody>
      </p:sp>
      <p:sp>
        <p:nvSpPr>
          <p:cNvPr id="15"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838A07E-AC29-1A4B-A815-9EA4C30D5B24}"/>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B43A839-DE2C-8F49-B021-AC48B1249C66}"/>
              </a:ext>
            </a:extLst>
          </p:cNvPr>
          <p:cNvPicPr>
            <a:picLocks noChangeAspect="1"/>
          </p:cNvPicPr>
          <p:nvPr/>
        </p:nvPicPr>
        <p:blipFill>
          <a:blip r:embed="rId5"/>
          <a:stretch>
            <a:fillRect/>
          </a:stretch>
        </p:blipFill>
        <p:spPr>
          <a:xfrm>
            <a:off x="321732" y="4425815"/>
            <a:ext cx="3759105" cy="1569426"/>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6090574" y="2421682"/>
            <a:ext cx="4977578" cy="3639289"/>
          </a:xfrm>
        </p:spPr>
        <p:txBody>
          <a:bodyPr anchor="ctr">
            <a:normAutofit lnSpcReduction="10000"/>
          </a:bodyPr>
          <a:lstStyle/>
          <a:p>
            <a:pPr marL="0" indent="0">
              <a:buNone/>
            </a:pPr>
            <a:r>
              <a:rPr lang="en-US" sz="3200" dirty="0">
                <a:solidFill>
                  <a:srgbClr val="000000"/>
                </a:solidFill>
                <a:latin typeface="Calibri" panose="020F0502020204030204" pitchFamily="34" charset="0"/>
                <a:cs typeface="Calibri" panose="020F0502020204030204" pitchFamily="34" charset="0"/>
              </a:rPr>
              <a:t>Impacts funding formula and local goal setting</a:t>
            </a:r>
          </a:p>
          <a:p>
            <a:pPr marL="0" indent="0">
              <a:buNone/>
            </a:pPr>
            <a:endParaRPr lang="en-US" sz="3200" dirty="0">
              <a:solidFill>
                <a:srgbClr val="000000"/>
              </a:solidFill>
              <a:latin typeface="Calibri" panose="020F0502020204030204" pitchFamily="34" charset="0"/>
              <a:cs typeface="Calibri" panose="020F0502020204030204" pitchFamily="34" charset="0"/>
            </a:endParaRPr>
          </a:p>
          <a:p>
            <a:pPr marL="0" indent="0">
              <a:buNone/>
            </a:pPr>
            <a:r>
              <a:rPr lang="en-US" sz="3200" dirty="0">
                <a:solidFill>
                  <a:srgbClr val="000000"/>
                </a:solidFill>
                <a:latin typeface="Calibri" panose="020F0502020204030204" pitchFamily="34" charset="0"/>
                <a:cs typeface="Calibri" panose="020F0502020204030204" pitchFamily="34" charset="0"/>
              </a:rPr>
              <a:t>Requested the Chancellor’s Office authorize a subcommittee or task force of 5C to address MIS infrastructure revisions </a:t>
            </a:r>
          </a:p>
          <a:p>
            <a:pPr marL="457200" lvl="1" indent="0">
              <a:buNone/>
            </a:pPr>
            <a:endParaRPr lang="en-US" sz="200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375167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745</Words>
  <Application>Microsoft Macintosh PowerPoint</Application>
  <PresentationFormat>Widescreen</PresentationFormat>
  <Paragraphs>179</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-webkit-standard</vt:lpstr>
      <vt:lpstr>Arial</vt:lpstr>
      <vt:lpstr>Calibri</vt:lpstr>
      <vt:lpstr>Calibri Light</vt:lpstr>
      <vt:lpstr>Times New Roman</vt:lpstr>
      <vt:lpstr>Office Theme</vt:lpstr>
      <vt:lpstr>State of the Senate    John Stanskas, ASCCC President</vt:lpstr>
      <vt:lpstr>Updates</vt:lpstr>
      <vt:lpstr>Professional Development and Technical Assistance</vt:lpstr>
      <vt:lpstr>Intersegmental Advocacy and Leadership UC Transfer Pathway Degree Pilot</vt:lpstr>
      <vt:lpstr>Legislative Advocacy and Leadership  Funding Formula </vt:lpstr>
      <vt:lpstr>Legislative Advocacy </vt:lpstr>
      <vt:lpstr>Legislative Advocacy </vt:lpstr>
      <vt:lpstr> Advocacy for Faculty Voice Fully Online College District </vt:lpstr>
      <vt:lpstr>Leadership – Data and Recoding</vt:lpstr>
      <vt:lpstr>Four Areas:  Strong Workforce Recommendations </vt:lpstr>
      <vt:lpstr>Four Areas:  Strong Workforce Recommendations </vt:lpstr>
      <vt:lpstr>Four Areas:  Strong Workforce Recommendations </vt:lpstr>
      <vt:lpstr>Four Areas:  AB705 Implementation</vt:lpstr>
      <vt:lpstr>Four Areas:  Faculty Diversification</vt:lpstr>
      <vt:lpstr>Four Areas:  Guided Pathways</vt:lpstr>
      <vt:lpstr>The Current Focus of the System </vt:lpstr>
      <vt:lpstr>Upcoming Events</vt:lpstr>
      <vt:lpstr>Governance – System Perspective</vt:lpstr>
      <vt:lpstr>Governance – Local Advice</vt:lpstr>
      <vt:lpstr>Remember </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Senate    John Stanskas, ASCCC President</dc:title>
  <dc:creator>Stanskas, Peter-John</dc:creator>
  <cp:lastModifiedBy>Stanskas, Peter-John</cp:lastModifiedBy>
  <cp:revision>1</cp:revision>
  <dcterms:created xsi:type="dcterms:W3CDTF">2019-04-24T23:43:50Z</dcterms:created>
  <dcterms:modified xsi:type="dcterms:W3CDTF">2019-04-24T23:45:05Z</dcterms:modified>
</cp:coreProperties>
</file>