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2" r:id="rId2"/>
    <p:sldMasterId id="2147483764" r:id="rId3"/>
  </p:sldMasterIdLst>
  <p:notesMasterIdLst>
    <p:notesMasterId r:id="rId24"/>
  </p:notesMasterIdLst>
  <p:handoutMasterIdLst>
    <p:handoutMasterId r:id="rId25"/>
  </p:handoutMasterIdLst>
  <p:sldIdLst>
    <p:sldId id="285" r:id="rId4"/>
    <p:sldId id="278" r:id="rId5"/>
    <p:sldId id="286" r:id="rId6"/>
    <p:sldId id="301" r:id="rId7"/>
    <p:sldId id="290" r:id="rId8"/>
    <p:sldId id="289" r:id="rId9"/>
    <p:sldId id="303" r:id="rId10"/>
    <p:sldId id="295" r:id="rId11"/>
    <p:sldId id="296" r:id="rId12"/>
    <p:sldId id="288" r:id="rId13"/>
    <p:sldId id="292" r:id="rId14"/>
    <p:sldId id="297" r:id="rId15"/>
    <p:sldId id="298" r:id="rId16"/>
    <p:sldId id="287" r:id="rId17"/>
    <p:sldId id="291" r:id="rId18"/>
    <p:sldId id="299" r:id="rId19"/>
    <p:sldId id="300" r:id="rId20"/>
    <p:sldId id="293" r:id="rId21"/>
    <p:sldId id="294" r:id="rId22"/>
    <p:sldId id="302" r:id="rId23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pos="635" userDrawn="1">
          <p15:clr>
            <a:srgbClr val="A4A3A4"/>
          </p15:clr>
        </p15:guide>
        <p15:guide id="7" pos="73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EEB"/>
    <a:srgbClr val="7FD7FC"/>
    <a:srgbClr val="FFFF66"/>
    <a:srgbClr val="FFC993"/>
    <a:srgbClr val="FFD7AF"/>
    <a:srgbClr val="748ED6"/>
    <a:srgbClr val="1944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3" autoAdjust="0"/>
    <p:restoredTop sz="88436" autoAdjust="0"/>
  </p:normalViewPr>
  <p:slideViewPr>
    <p:cSldViewPr snapToGrid="0" snapToObjects="1">
      <p:cViewPr>
        <p:scale>
          <a:sx n="100" d="100"/>
          <a:sy n="100" d="100"/>
        </p:scale>
        <p:origin x="272" y="-208"/>
      </p:cViewPr>
      <p:guideLst>
        <p:guide orient="horz" pos="2001"/>
        <p:guide orient="horz" pos="935"/>
        <p:guide orient="horz" pos="164"/>
        <p:guide orient="horz" pos="3884"/>
        <p:guide orient="horz" pos="1207"/>
        <p:guide pos="635"/>
        <p:guide pos="7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720" y="-12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DC2CF4-31B0-42C3-9084-D030669DCB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574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570D27-FE85-40F4-AED8-A0989990A8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013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76D5CD-D59B-4C55-A63D-2366B1AF585A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0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70D27-FE85-40F4-AED8-A0989990A83F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66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the</a:t>
            </a:r>
            <a:r>
              <a:rPr lang="en-US" baseline="0" dirty="0" smtClean="0"/>
              <a:t> faculty on your campus.  Can you think of one that may be worthy of each of these awards.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Tell us about them?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start writing a nomination…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70D27-FE85-40F4-AED8-A0989990A83F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0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9AAA2B-AC22-4416-BBAD-B38583B069BC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is in the room? 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How many new Senate Presidents?  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of you have a cohesive and united faculty to lead?  </a:t>
            </a:r>
          </a:p>
        </p:txBody>
      </p:sp>
    </p:spTree>
    <p:extLst>
      <p:ext uri="{BB962C8B-B14F-4D97-AF65-F5344CB8AC3E}">
        <p14:creationId xmlns:p14="http://schemas.microsoft.com/office/powerpoint/2010/main" val="296019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top five HR issues</a:t>
            </a:r>
            <a:r>
              <a:rPr lang="en-US" baseline="0" dirty="0" smtClean="0"/>
              <a:t> is low morale – employees feel undervalued, unappreciated, and unrecognized for their contributions.  This is one way to address that!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70D27-FE85-40F4-AED8-A0989990A83F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970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193F6A-BECF-403F-9391-A018B1328929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for Nominations goes to the Senate Presidents</a:t>
            </a:r>
            <a:r>
              <a:rPr lang="en-US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Listserv and on our website. 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1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established in 1991, recognizes outstanding community college programs.  Annual Theme. Two college programs receive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$4,000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and up to four colleges receive an honorable mention.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plaque.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Nomination in October.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70D27-FE85-40F4-AED8-A0989990A83F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55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a Board of Governors award sponsored by the Foundation for California Community Colleges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70D27-FE85-40F4-AED8-A0989990A83F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32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$1250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4 faculty members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faculty who have a track record of excellence both in teaching and in professional activities and have demonstrated commitment to their students, profession, and college.   Nomination Call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November.  Resolution 13.01 S16 called for expanding awards so both full and part-time faculty could be honored in each Area annually.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70D27-FE85-40F4-AED8-A0989990A83F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680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Board of Governors award sponsored by the Foundation for California Community Colleges.  Nominations go out in November.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70D27-FE85-40F4-AED8-A0989990A83F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437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Senate President Regina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Stanback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-Stroud, honors faculty who have made special contributions addressing issues involving diversity. One person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$5,000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and a plaque. call for nominations December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This is a Senate award, is sponsored by the Foundation for California Community Colleges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70D27-FE85-40F4-AED8-A0989990A83F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09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3DDD21-6449-489B-BA3A-6FFA8769CB5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2" name="Oval 11"/>
          <p:cNvSpPr/>
          <p:nvPr userDrawn="1"/>
        </p:nvSpPr>
        <p:spPr>
          <a:xfrm>
            <a:off x="654051" y="274638"/>
            <a:ext cx="480483" cy="36036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239434" y="274638"/>
            <a:ext cx="480484" cy="360362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031067" y="274638"/>
            <a:ext cx="480484" cy="3603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3824817" y="274638"/>
            <a:ext cx="480483" cy="360362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4616451" y="274638"/>
            <a:ext cx="480483" cy="360362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5410201" y="274638"/>
            <a:ext cx="480484" cy="360362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6201834" y="274638"/>
            <a:ext cx="480484" cy="360362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995584" y="274638"/>
            <a:ext cx="480483" cy="360362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787217" y="274638"/>
            <a:ext cx="480483" cy="360362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8580967" y="274638"/>
            <a:ext cx="480484" cy="3603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9372601" y="274638"/>
            <a:ext cx="480484" cy="360362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0166351" y="274638"/>
            <a:ext cx="480483" cy="360362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10957984" y="274638"/>
            <a:ext cx="480483" cy="360362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 rot="5400000">
            <a:off x="714905" y="809097"/>
            <a:ext cx="358775" cy="48048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 rot="5400000">
            <a:off x="714111" y="1403616"/>
            <a:ext cx="360363" cy="48048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 rot="5400000">
            <a:off x="714905" y="1998135"/>
            <a:ext cx="358775" cy="48048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 rot="5400000">
            <a:off x="714111" y="2592653"/>
            <a:ext cx="360362" cy="480483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 rot="5400000">
            <a:off x="714905" y="3187172"/>
            <a:ext cx="358775" cy="480483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 rot="5400000">
            <a:off x="714111" y="3781691"/>
            <a:ext cx="360363" cy="480483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 userDrawn="1"/>
        </p:nvSpPr>
        <p:spPr>
          <a:xfrm rot="5400000">
            <a:off x="714905" y="4376210"/>
            <a:ext cx="358775" cy="48048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 rot="5400000">
            <a:off x="714905" y="5565247"/>
            <a:ext cx="358775" cy="48048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 rot="5400000">
            <a:off x="714111" y="6159766"/>
            <a:ext cx="360363" cy="480483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2239434" y="869951"/>
            <a:ext cx="480484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3031067" y="869951"/>
            <a:ext cx="480484" cy="358775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>
            <a:off x="3824817" y="869951"/>
            <a:ext cx="48048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 userDrawn="1"/>
        </p:nvSpPr>
        <p:spPr>
          <a:xfrm>
            <a:off x="4616451" y="869951"/>
            <a:ext cx="480483" cy="358775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5410201" y="869951"/>
            <a:ext cx="480484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6201834" y="869951"/>
            <a:ext cx="480484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 userDrawn="1"/>
        </p:nvSpPr>
        <p:spPr>
          <a:xfrm>
            <a:off x="6995584" y="869951"/>
            <a:ext cx="480483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 userDrawn="1"/>
        </p:nvSpPr>
        <p:spPr>
          <a:xfrm>
            <a:off x="7787217" y="869951"/>
            <a:ext cx="480483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 userDrawn="1"/>
        </p:nvSpPr>
        <p:spPr>
          <a:xfrm>
            <a:off x="8580967" y="869951"/>
            <a:ext cx="480484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9372601" y="869951"/>
            <a:ext cx="480484" cy="358775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 userDrawn="1"/>
        </p:nvSpPr>
        <p:spPr>
          <a:xfrm>
            <a:off x="10166351" y="869951"/>
            <a:ext cx="48048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10957984" y="869951"/>
            <a:ext cx="480483" cy="358775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 userDrawn="1"/>
        </p:nvSpPr>
        <p:spPr>
          <a:xfrm>
            <a:off x="2239434" y="1463676"/>
            <a:ext cx="480484" cy="360363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 userDrawn="1"/>
        </p:nvSpPr>
        <p:spPr>
          <a:xfrm>
            <a:off x="3031067" y="1463676"/>
            <a:ext cx="480484" cy="360363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3824817" y="1463676"/>
            <a:ext cx="480483" cy="360363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 userDrawn="1"/>
        </p:nvSpPr>
        <p:spPr>
          <a:xfrm>
            <a:off x="4616451" y="1463676"/>
            <a:ext cx="480483" cy="360363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 userDrawn="1"/>
        </p:nvSpPr>
        <p:spPr>
          <a:xfrm>
            <a:off x="5410201" y="1463676"/>
            <a:ext cx="480484" cy="360363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 userDrawn="1"/>
        </p:nvSpPr>
        <p:spPr>
          <a:xfrm>
            <a:off x="6201834" y="1463676"/>
            <a:ext cx="480484" cy="360363"/>
          </a:xfrm>
          <a:prstGeom prst="ellipse">
            <a:avLst/>
          </a:prstGeom>
          <a:solidFill>
            <a:srgbClr val="AEB5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 userDrawn="1"/>
        </p:nvSpPr>
        <p:spPr>
          <a:xfrm>
            <a:off x="6995584" y="1463676"/>
            <a:ext cx="480483" cy="360363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7787217" y="1463676"/>
            <a:ext cx="480483" cy="360363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 userDrawn="1"/>
        </p:nvSpPr>
        <p:spPr>
          <a:xfrm>
            <a:off x="8580967" y="1463676"/>
            <a:ext cx="480484" cy="360363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 userDrawn="1"/>
        </p:nvSpPr>
        <p:spPr>
          <a:xfrm>
            <a:off x="9372601" y="1463676"/>
            <a:ext cx="480484" cy="360363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10166351" y="1463676"/>
            <a:ext cx="480483" cy="360363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 userDrawn="1"/>
        </p:nvSpPr>
        <p:spPr>
          <a:xfrm>
            <a:off x="10957984" y="1463676"/>
            <a:ext cx="480483" cy="360363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2239434" y="2058989"/>
            <a:ext cx="480484" cy="358775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 userDrawn="1"/>
        </p:nvSpPr>
        <p:spPr>
          <a:xfrm>
            <a:off x="3031067" y="2058989"/>
            <a:ext cx="480484" cy="358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 userDrawn="1"/>
        </p:nvSpPr>
        <p:spPr>
          <a:xfrm>
            <a:off x="3824817" y="2058989"/>
            <a:ext cx="480483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 userDrawn="1"/>
        </p:nvSpPr>
        <p:spPr>
          <a:xfrm>
            <a:off x="4616451" y="2058989"/>
            <a:ext cx="480483" cy="358775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 userDrawn="1"/>
        </p:nvSpPr>
        <p:spPr>
          <a:xfrm>
            <a:off x="5410201" y="2058989"/>
            <a:ext cx="480484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 userDrawn="1"/>
        </p:nvSpPr>
        <p:spPr>
          <a:xfrm>
            <a:off x="6201834" y="2058989"/>
            <a:ext cx="480484" cy="358775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 userDrawn="1"/>
        </p:nvSpPr>
        <p:spPr>
          <a:xfrm>
            <a:off x="6995584" y="2058989"/>
            <a:ext cx="480483" cy="358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 userDrawn="1"/>
        </p:nvSpPr>
        <p:spPr>
          <a:xfrm>
            <a:off x="7787217" y="2058989"/>
            <a:ext cx="480483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 userDrawn="1"/>
        </p:nvSpPr>
        <p:spPr>
          <a:xfrm>
            <a:off x="8580967" y="2058989"/>
            <a:ext cx="480484" cy="358775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/>
          <p:cNvSpPr/>
          <p:nvPr userDrawn="1"/>
        </p:nvSpPr>
        <p:spPr>
          <a:xfrm>
            <a:off x="9372601" y="2058989"/>
            <a:ext cx="480484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70"/>
          <p:cNvSpPr/>
          <p:nvPr userDrawn="1"/>
        </p:nvSpPr>
        <p:spPr>
          <a:xfrm>
            <a:off x="10166351" y="2058989"/>
            <a:ext cx="480483" cy="358775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71"/>
          <p:cNvSpPr/>
          <p:nvPr userDrawn="1"/>
        </p:nvSpPr>
        <p:spPr>
          <a:xfrm>
            <a:off x="10957984" y="2058989"/>
            <a:ext cx="48048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 userDrawn="1"/>
        </p:nvSpPr>
        <p:spPr>
          <a:xfrm>
            <a:off x="2239434" y="2652713"/>
            <a:ext cx="480484" cy="360362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/>
          <p:cNvSpPr/>
          <p:nvPr userDrawn="1"/>
        </p:nvSpPr>
        <p:spPr>
          <a:xfrm>
            <a:off x="3031067" y="2652713"/>
            <a:ext cx="480484" cy="360362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 userDrawn="1"/>
        </p:nvSpPr>
        <p:spPr>
          <a:xfrm>
            <a:off x="3824817" y="2652713"/>
            <a:ext cx="480483" cy="360362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 userDrawn="1"/>
        </p:nvSpPr>
        <p:spPr>
          <a:xfrm>
            <a:off x="4616451" y="2652713"/>
            <a:ext cx="480483" cy="360362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 userDrawn="1"/>
        </p:nvSpPr>
        <p:spPr>
          <a:xfrm>
            <a:off x="5410201" y="2652713"/>
            <a:ext cx="480484" cy="360362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 userDrawn="1"/>
        </p:nvSpPr>
        <p:spPr>
          <a:xfrm>
            <a:off x="6201834" y="2652713"/>
            <a:ext cx="480484" cy="3603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78"/>
          <p:cNvSpPr/>
          <p:nvPr userDrawn="1"/>
        </p:nvSpPr>
        <p:spPr>
          <a:xfrm>
            <a:off x="6995584" y="2652713"/>
            <a:ext cx="480483" cy="360362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 userDrawn="1"/>
        </p:nvSpPr>
        <p:spPr>
          <a:xfrm>
            <a:off x="7787217" y="2652713"/>
            <a:ext cx="480483" cy="360362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 userDrawn="1"/>
        </p:nvSpPr>
        <p:spPr>
          <a:xfrm>
            <a:off x="8580967" y="2652713"/>
            <a:ext cx="480484" cy="360362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 userDrawn="1"/>
        </p:nvSpPr>
        <p:spPr>
          <a:xfrm>
            <a:off x="9372601" y="2652713"/>
            <a:ext cx="480484" cy="360362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 userDrawn="1"/>
        </p:nvSpPr>
        <p:spPr>
          <a:xfrm>
            <a:off x="10166351" y="2652713"/>
            <a:ext cx="480483" cy="36036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 userDrawn="1"/>
        </p:nvSpPr>
        <p:spPr>
          <a:xfrm>
            <a:off x="10957984" y="2652713"/>
            <a:ext cx="480483" cy="36036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 userDrawn="1"/>
        </p:nvSpPr>
        <p:spPr>
          <a:xfrm>
            <a:off x="2239434" y="3248026"/>
            <a:ext cx="480484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 userDrawn="1"/>
        </p:nvSpPr>
        <p:spPr>
          <a:xfrm>
            <a:off x="3031067" y="3248026"/>
            <a:ext cx="480484" cy="358775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 userDrawn="1"/>
        </p:nvSpPr>
        <p:spPr>
          <a:xfrm>
            <a:off x="3824817" y="3248026"/>
            <a:ext cx="480483" cy="358775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 userDrawn="1"/>
        </p:nvSpPr>
        <p:spPr>
          <a:xfrm>
            <a:off x="4616451" y="3248026"/>
            <a:ext cx="480483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 userDrawn="1"/>
        </p:nvSpPr>
        <p:spPr>
          <a:xfrm>
            <a:off x="5410201" y="3248026"/>
            <a:ext cx="480484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 userDrawn="1"/>
        </p:nvSpPr>
        <p:spPr>
          <a:xfrm>
            <a:off x="6201834" y="3248026"/>
            <a:ext cx="480484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90"/>
          <p:cNvSpPr/>
          <p:nvPr userDrawn="1"/>
        </p:nvSpPr>
        <p:spPr>
          <a:xfrm>
            <a:off x="6995584" y="3248026"/>
            <a:ext cx="480483" cy="358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91"/>
          <p:cNvSpPr/>
          <p:nvPr userDrawn="1"/>
        </p:nvSpPr>
        <p:spPr>
          <a:xfrm>
            <a:off x="7787217" y="3248026"/>
            <a:ext cx="480483" cy="358775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 userDrawn="1"/>
        </p:nvSpPr>
        <p:spPr>
          <a:xfrm>
            <a:off x="8580967" y="3248026"/>
            <a:ext cx="480484" cy="358775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 userDrawn="1"/>
        </p:nvSpPr>
        <p:spPr>
          <a:xfrm>
            <a:off x="9372601" y="3248026"/>
            <a:ext cx="480484" cy="358775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94"/>
          <p:cNvSpPr/>
          <p:nvPr userDrawn="1"/>
        </p:nvSpPr>
        <p:spPr>
          <a:xfrm>
            <a:off x="10166351" y="3248026"/>
            <a:ext cx="480483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95"/>
          <p:cNvSpPr/>
          <p:nvPr userDrawn="1"/>
        </p:nvSpPr>
        <p:spPr>
          <a:xfrm>
            <a:off x="10957984" y="3248026"/>
            <a:ext cx="480483" cy="358775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/>
          <p:nvPr userDrawn="1"/>
        </p:nvSpPr>
        <p:spPr>
          <a:xfrm>
            <a:off x="2239434" y="3841751"/>
            <a:ext cx="480484" cy="36036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/>
          <p:nvPr userDrawn="1"/>
        </p:nvSpPr>
        <p:spPr>
          <a:xfrm>
            <a:off x="3031067" y="3841751"/>
            <a:ext cx="480484" cy="360363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/>
          <p:nvPr userDrawn="1"/>
        </p:nvSpPr>
        <p:spPr>
          <a:xfrm>
            <a:off x="3824817" y="3841751"/>
            <a:ext cx="480483" cy="360363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 userDrawn="1"/>
        </p:nvSpPr>
        <p:spPr>
          <a:xfrm>
            <a:off x="4616451" y="3841751"/>
            <a:ext cx="480483" cy="360363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/>
          <p:nvPr userDrawn="1"/>
        </p:nvSpPr>
        <p:spPr>
          <a:xfrm>
            <a:off x="5410201" y="3841751"/>
            <a:ext cx="480484" cy="3603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/>
          <p:nvPr userDrawn="1"/>
        </p:nvSpPr>
        <p:spPr>
          <a:xfrm>
            <a:off x="6201834" y="3841751"/>
            <a:ext cx="480484" cy="36036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/>
          <p:nvPr userDrawn="1"/>
        </p:nvSpPr>
        <p:spPr>
          <a:xfrm>
            <a:off x="6995584" y="3841751"/>
            <a:ext cx="480483" cy="360363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/>
          <p:nvPr userDrawn="1"/>
        </p:nvSpPr>
        <p:spPr>
          <a:xfrm>
            <a:off x="7787217" y="3841751"/>
            <a:ext cx="480483" cy="360363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/>
          <p:nvPr userDrawn="1"/>
        </p:nvSpPr>
        <p:spPr>
          <a:xfrm>
            <a:off x="8580967" y="3841751"/>
            <a:ext cx="480484" cy="360363"/>
          </a:xfrm>
          <a:prstGeom prst="ellipse">
            <a:avLst/>
          </a:prstGeom>
          <a:solidFill>
            <a:srgbClr val="AEB5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/>
          <p:nvPr userDrawn="1"/>
        </p:nvSpPr>
        <p:spPr>
          <a:xfrm>
            <a:off x="9372601" y="3841751"/>
            <a:ext cx="480484" cy="360363"/>
          </a:xfrm>
          <a:prstGeom prst="ellipse">
            <a:avLst/>
          </a:prstGeom>
          <a:solidFill>
            <a:srgbClr val="16FF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/>
          <p:nvPr userDrawn="1"/>
        </p:nvSpPr>
        <p:spPr>
          <a:xfrm>
            <a:off x="10166351" y="3841751"/>
            <a:ext cx="480483" cy="360363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/>
          <p:nvPr userDrawn="1"/>
        </p:nvSpPr>
        <p:spPr>
          <a:xfrm>
            <a:off x="10957984" y="3841751"/>
            <a:ext cx="480483" cy="36036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/>
          <p:nvPr userDrawn="1"/>
        </p:nvSpPr>
        <p:spPr>
          <a:xfrm>
            <a:off x="2239434" y="4437064"/>
            <a:ext cx="480484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/>
          <p:nvPr userDrawn="1"/>
        </p:nvSpPr>
        <p:spPr>
          <a:xfrm>
            <a:off x="3031067" y="4437064"/>
            <a:ext cx="480484" cy="35877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/>
          <p:nvPr userDrawn="1"/>
        </p:nvSpPr>
        <p:spPr>
          <a:xfrm>
            <a:off x="3824817" y="4437064"/>
            <a:ext cx="480483" cy="35877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/>
          <p:nvPr userDrawn="1"/>
        </p:nvSpPr>
        <p:spPr>
          <a:xfrm>
            <a:off x="4616451" y="4437064"/>
            <a:ext cx="480483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 userDrawn="1"/>
        </p:nvSpPr>
        <p:spPr>
          <a:xfrm>
            <a:off x="5410201" y="4437064"/>
            <a:ext cx="480484" cy="358775"/>
          </a:xfrm>
          <a:prstGeom prst="ellipse">
            <a:avLst/>
          </a:prstGeom>
          <a:solidFill>
            <a:srgbClr val="AEB5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/>
          <p:nvPr userDrawn="1"/>
        </p:nvSpPr>
        <p:spPr>
          <a:xfrm>
            <a:off x="6201834" y="4437064"/>
            <a:ext cx="480484" cy="358775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/>
          <p:nvPr userDrawn="1"/>
        </p:nvSpPr>
        <p:spPr>
          <a:xfrm>
            <a:off x="6995584" y="4437064"/>
            <a:ext cx="480483" cy="358775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/>
          <p:nvPr userDrawn="1"/>
        </p:nvSpPr>
        <p:spPr>
          <a:xfrm>
            <a:off x="7787217" y="4437064"/>
            <a:ext cx="480483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/>
          <p:nvPr userDrawn="1"/>
        </p:nvSpPr>
        <p:spPr>
          <a:xfrm>
            <a:off x="8580967" y="4437064"/>
            <a:ext cx="480484" cy="358775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117"/>
          <p:cNvSpPr/>
          <p:nvPr userDrawn="1"/>
        </p:nvSpPr>
        <p:spPr>
          <a:xfrm>
            <a:off x="9372601" y="4437064"/>
            <a:ext cx="480484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/>
          <p:nvPr userDrawn="1"/>
        </p:nvSpPr>
        <p:spPr>
          <a:xfrm>
            <a:off x="10166351" y="4437064"/>
            <a:ext cx="480483" cy="3587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/>
          <p:nvPr userDrawn="1"/>
        </p:nvSpPr>
        <p:spPr>
          <a:xfrm>
            <a:off x="10957984" y="4437064"/>
            <a:ext cx="480483" cy="358775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/>
          <p:nvPr userDrawn="1"/>
        </p:nvSpPr>
        <p:spPr>
          <a:xfrm>
            <a:off x="2239434" y="5626101"/>
            <a:ext cx="480484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/>
          <p:nvPr userDrawn="1"/>
        </p:nvSpPr>
        <p:spPr>
          <a:xfrm>
            <a:off x="3031067" y="5626101"/>
            <a:ext cx="480484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/>
          <p:nvPr userDrawn="1"/>
        </p:nvSpPr>
        <p:spPr>
          <a:xfrm>
            <a:off x="3824817" y="5626101"/>
            <a:ext cx="480483" cy="358775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/>
          <p:nvPr userDrawn="1"/>
        </p:nvSpPr>
        <p:spPr>
          <a:xfrm>
            <a:off x="4616451" y="5626101"/>
            <a:ext cx="480483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/>
          <p:nvPr userDrawn="1"/>
        </p:nvSpPr>
        <p:spPr>
          <a:xfrm>
            <a:off x="5410201" y="5626101"/>
            <a:ext cx="480484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/>
          <p:nvPr userDrawn="1"/>
        </p:nvSpPr>
        <p:spPr>
          <a:xfrm>
            <a:off x="6201834" y="5626101"/>
            <a:ext cx="480484" cy="358775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 userDrawn="1"/>
        </p:nvSpPr>
        <p:spPr>
          <a:xfrm>
            <a:off x="6995584" y="5626101"/>
            <a:ext cx="480483" cy="358775"/>
          </a:xfrm>
          <a:prstGeom prst="ellipse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 userDrawn="1"/>
        </p:nvSpPr>
        <p:spPr>
          <a:xfrm>
            <a:off x="7787217" y="5626101"/>
            <a:ext cx="480483" cy="358775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 userDrawn="1"/>
        </p:nvSpPr>
        <p:spPr>
          <a:xfrm>
            <a:off x="8580967" y="5626101"/>
            <a:ext cx="480484" cy="358775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 userDrawn="1"/>
        </p:nvSpPr>
        <p:spPr>
          <a:xfrm>
            <a:off x="9372601" y="5626101"/>
            <a:ext cx="480484" cy="358775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 userDrawn="1"/>
        </p:nvSpPr>
        <p:spPr>
          <a:xfrm>
            <a:off x="10166351" y="5626101"/>
            <a:ext cx="480483" cy="358775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 userDrawn="1"/>
        </p:nvSpPr>
        <p:spPr>
          <a:xfrm>
            <a:off x="10957984" y="5626101"/>
            <a:ext cx="480483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 userDrawn="1"/>
        </p:nvSpPr>
        <p:spPr>
          <a:xfrm>
            <a:off x="2239434" y="6219826"/>
            <a:ext cx="480484" cy="36036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 userDrawn="1"/>
        </p:nvSpPr>
        <p:spPr>
          <a:xfrm>
            <a:off x="3031067" y="6219826"/>
            <a:ext cx="480484" cy="360363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 userDrawn="1"/>
        </p:nvSpPr>
        <p:spPr>
          <a:xfrm>
            <a:off x="3824817" y="6219826"/>
            <a:ext cx="480483" cy="360363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 userDrawn="1"/>
        </p:nvSpPr>
        <p:spPr>
          <a:xfrm>
            <a:off x="4616451" y="6219826"/>
            <a:ext cx="480483" cy="360363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 userDrawn="1"/>
        </p:nvSpPr>
        <p:spPr>
          <a:xfrm>
            <a:off x="5410201" y="6219826"/>
            <a:ext cx="480484" cy="360363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Oval 137"/>
          <p:cNvSpPr/>
          <p:nvPr userDrawn="1"/>
        </p:nvSpPr>
        <p:spPr>
          <a:xfrm>
            <a:off x="6201834" y="6219826"/>
            <a:ext cx="480484" cy="360363"/>
          </a:xfrm>
          <a:prstGeom prst="ellipse">
            <a:avLst/>
          </a:prstGeom>
          <a:solidFill>
            <a:srgbClr val="60C9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138"/>
          <p:cNvSpPr/>
          <p:nvPr userDrawn="1"/>
        </p:nvSpPr>
        <p:spPr>
          <a:xfrm>
            <a:off x="6995584" y="6219826"/>
            <a:ext cx="480483" cy="360363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139"/>
          <p:cNvSpPr/>
          <p:nvPr userDrawn="1"/>
        </p:nvSpPr>
        <p:spPr>
          <a:xfrm>
            <a:off x="7787217" y="6219826"/>
            <a:ext cx="480483" cy="360363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140"/>
          <p:cNvSpPr/>
          <p:nvPr userDrawn="1"/>
        </p:nvSpPr>
        <p:spPr>
          <a:xfrm>
            <a:off x="8580967" y="6219826"/>
            <a:ext cx="480484" cy="36036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141"/>
          <p:cNvSpPr/>
          <p:nvPr userDrawn="1"/>
        </p:nvSpPr>
        <p:spPr>
          <a:xfrm>
            <a:off x="9372601" y="6219826"/>
            <a:ext cx="480484" cy="360363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142"/>
          <p:cNvSpPr/>
          <p:nvPr userDrawn="1"/>
        </p:nvSpPr>
        <p:spPr>
          <a:xfrm>
            <a:off x="10166351" y="6219826"/>
            <a:ext cx="480483" cy="3603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143"/>
          <p:cNvSpPr/>
          <p:nvPr userDrawn="1"/>
        </p:nvSpPr>
        <p:spPr>
          <a:xfrm>
            <a:off x="10957984" y="6219826"/>
            <a:ext cx="480483" cy="36036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3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541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117AA7A-30B1-445A-802F-4CF5F9AF12BA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3DED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C2731-27D8-4C41-B75E-D0691882D855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92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752600"/>
            <a:ext cx="10871200" cy="4343400"/>
          </a:xfrm>
        </p:spPr>
        <p:txBody>
          <a:bodyPr/>
          <a:lstStyle>
            <a:lvl1pPr>
              <a:defRPr sz="2800"/>
            </a:lvl1pPr>
            <a:lvl2pPr marL="640080" indent="-274320">
              <a:buClr>
                <a:srgbClr val="9F2940"/>
              </a:buClr>
              <a:buFont typeface="Wingdings 2" panose="05020102010507070707" pitchFamily="18" charset="2"/>
              <a:buChar char=""/>
              <a:defRPr sz="24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200" y="6235427"/>
            <a:ext cx="2401201" cy="4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1" y="6668750"/>
            <a:ext cx="9705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Academic Senate for the California Community Colleges</a:t>
            </a:r>
            <a:endParaRPr lang="en-US" sz="60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883" y="6676609"/>
            <a:ext cx="351316" cy="29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72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6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57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5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C2731-27D8-4C41-B75E-D0691882D855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62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41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752600"/>
            <a:ext cx="10359136" cy="4343400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199" y="6248400"/>
            <a:ext cx="2390103" cy="46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45600" y="6665617"/>
            <a:ext cx="2946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Academic Senate for the California</a:t>
            </a:r>
            <a:r>
              <a:rPr lang="en-US" sz="6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Community Colleges</a:t>
            </a:r>
            <a:endParaRPr lang="en-US" sz="6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1" y="6699524"/>
            <a:ext cx="285644" cy="23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432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522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2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6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>
                <a:solidFill>
                  <a:srgbClr val="E3DED1"/>
                </a:solidFill>
              </a:rPr>
              <a:pPr/>
              <a:t>‹#›</a:t>
            </a:fld>
            <a:endParaRPr lang="en-US">
              <a:solidFill>
                <a:srgbClr val="E3DED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4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2401" y="6248400"/>
            <a:ext cx="2390103" cy="46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37600" y="6673334"/>
            <a:ext cx="2946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Academic Senate for the California</a:t>
            </a:r>
            <a:r>
              <a:rPr lang="en-US" sz="600" b="1" baseline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Community Colleges</a:t>
            </a:r>
            <a:endParaRPr lang="en-US" sz="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1" y="6705600"/>
            <a:ext cx="285644" cy="23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0658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667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5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679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3994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9095317" y="207964"/>
            <a:ext cx="480483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680701" y="207964"/>
            <a:ext cx="480484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72334" y="207964"/>
            <a:ext cx="480484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 rot="5400000">
            <a:off x="9156171" y="740835"/>
            <a:ext cx="358775" cy="48048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rot="5400000">
            <a:off x="9154584" y="1336147"/>
            <a:ext cx="361950" cy="48048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 rot="5400000">
            <a:off x="9156171" y="1931460"/>
            <a:ext cx="358775" cy="48048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 rot="5400000">
            <a:off x="9156171" y="2525185"/>
            <a:ext cx="358775" cy="480483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 rot="5400000">
            <a:off x="9156171" y="3118910"/>
            <a:ext cx="358775" cy="480483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 rot="5400000">
            <a:off x="9154584" y="3714222"/>
            <a:ext cx="361950" cy="480483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 rot="5400000">
            <a:off x="9156171" y="4309535"/>
            <a:ext cx="358775" cy="480483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 rot="5400000">
            <a:off x="9156171" y="5496985"/>
            <a:ext cx="358775" cy="480483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 rot="5400000">
            <a:off x="9154584" y="6092297"/>
            <a:ext cx="361950" cy="480483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10680701" y="801689"/>
            <a:ext cx="480484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11472334" y="801689"/>
            <a:ext cx="480484" cy="358775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0680701" y="1395413"/>
            <a:ext cx="480484" cy="361950"/>
          </a:xfrm>
          <a:prstGeom prst="ellipse">
            <a:avLst/>
          </a:prstGeom>
          <a:solidFill>
            <a:srgbClr val="993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11472334" y="1395413"/>
            <a:ext cx="480484" cy="361950"/>
          </a:xfrm>
          <a:prstGeom prst="ellipse">
            <a:avLst/>
          </a:prstGeom>
          <a:solidFill>
            <a:srgbClr val="2C1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10680701" y="1992314"/>
            <a:ext cx="480484" cy="358775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11472334" y="1992314"/>
            <a:ext cx="480484" cy="358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10680701" y="2586039"/>
            <a:ext cx="480484" cy="358775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11472334" y="2586039"/>
            <a:ext cx="480484" cy="358775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 userDrawn="1"/>
        </p:nvSpPr>
        <p:spPr>
          <a:xfrm>
            <a:off x="10680701" y="3179764"/>
            <a:ext cx="480484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>
            <a:off x="11472334" y="3179764"/>
            <a:ext cx="480484" cy="358775"/>
          </a:xfrm>
          <a:prstGeom prst="ellipse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10680701" y="3773488"/>
            <a:ext cx="480484" cy="361950"/>
          </a:xfrm>
          <a:prstGeom prst="ellipse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11472334" y="3773488"/>
            <a:ext cx="480484" cy="361950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10680701" y="4370389"/>
            <a:ext cx="480484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>
            <a:off x="11472334" y="4370389"/>
            <a:ext cx="480484" cy="35877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 userDrawn="1"/>
        </p:nvSpPr>
        <p:spPr>
          <a:xfrm>
            <a:off x="10680701" y="5557839"/>
            <a:ext cx="480484" cy="358775"/>
          </a:xfrm>
          <a:prstGeom prst="ellipse">
            <a:avLst/>
          </a:prstGeom>
          <a:solidFill>
            <a:srgbClr val="FF0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11472334" y="5557839"/>
            <a:ext cx="480484" cy="3587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10680701" y="6151563"/>
            <a:ext cx="480484" cy="361950"/>
          </a:xfrm>
          <a:prstGeom prst="ellips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 userDrawn="1"/>
        </p:nvSpPr>
        <p:spPr>
          <a:xfrm>
            <a:off x="11472334" y="6151563"/>
            <a:ext cx="480484" cy="36195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17AA7A-30B1-445A-802F-4CF5F9AF12BA}" type="datetimeFigureOut">
              <a:rPr lang="en-US" smtClean="0">
                <a:solidFill>
                  <a:srgbClr val="323232"/>
                </a:solidFill>
              </a:rPr>
              <a:pPr/>
              <a:t>4/20/17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DC2731-27D8-4C41-B75E-D0691882D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A3FA-5E8F-49F8-9DD1-66EC670E88C5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C348-35B0-4515-AA1D-413E8A63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eitaje@lacitycollege.edu" TargetMode="External"/><Relationship Id="rId4" Type="http://schemas.openxmlformats.org/officeDocument/2006/relationships/hyperlink" Target="mailto:schapin@msjc.edu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mailto:julie@asccc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59000" y="444500"/>
            <a:ext cx="7577184" cy="25624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Statewide Awards: Recognizing the Excellence of our Colleagues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82192" y="3339377"/>
            <a:ext cx="513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b="1" dirty="0"/>
              <a:t>Julie Adams, ASCCC Executive Director</a:t>
            </a:r>
          </a:p>
          <a:p>
            <a:pPr eaLnBrk="1" hangingPunct="1"/>
            <a:r>
              <a:rPr lang="en-GB" altLang="en-US" b="1" dirty="0"/>
              <a:t>John </a:t>
            </a:r>
            <a:r>
              <a:rPr lang="en-GB" altLang="en-US" b="1" dirty="0" smtClean="0"/>
              <a:t>Freitas, Los Angeles City College</a:t>
            </a:r>
          </a:p>
          <a:p>
            <a:pPr eaLnBrk="1" hangingPunct="1"/>
            <a:endParaRPr lang="en-GB" altLang="en-US" b="1" dirty="0" smtClean="0"/>
          </a:p>
          <a:p>
            <a:pPr eaLnBrk="1" hangingPunct="1"/>
            <a:r>
              <a:rPr lang="en-GB" altLang="en-US" b="1" dirty="0" smtClean="0"/>
              <a:t>2017 Spring Plenary Session, San Mateo</a:t>
            </a:r>
            <a:endParaRPr lang="en-GB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741" y="5295900"/>
            <a:ext cx="4711700" cy="88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Hayward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Honors full-time and part-time faculty for excellence in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BOG Award in honor of former CCC Chancellor Gerald C. Hayward</a:t>
            </a:r>
          </a:p>
          <a:p>
            <a:r>
              <a:rPr lang="en-US" dirty="0" smtClean="0"/>
              <a:t>Call for nominations in November</a:t>
            </a:r>
            <a:endParaRPr lang="en-US" dirty="0"/>
          </a:p>
          <a:p>
            <a:r>
              <a:rPr lang="en-US" dirty="0" smtClean="0"/>
              <a:t>Deadline is December</a:t>
            </a:r>
          </a:p>
          <a:p>
            <a:r>
              <a:rPr lang="en-US" dirty="0" smtClean="0"/>
              <a:t>Recipients are honored at the March BOG meeting</a:t>
            </a:r>
            <a:endParaRPr lang="en-US" dirty="0"/>
          </a:p>
          <a:p>
            <a:r>
              <a:rPr lang="en-US" dirty="0" smtClean="0"/>
              <a:t>Changes implemented for 2017:</a:t>
            </a:r>
          </a:p>
          <a:p>
            <a:pPr lvl="1"/>
            <a:r>
              <a:rPr lang="en-US" dirty="0" smtClean="0"/>
              <a:t>Statewide, no longer Area-based</a:t>
            </a:r>
          </a:p>
          <a:p>
            <a:pPr lvl="1"/>
            <a:r>
              <a:rPr lang="en-US" dirty="0" smtClean="0"/>
              <a:t>Senates may now nominate two faculty, provided one is part-time</a:t>
            </a:r>
          </a:p>
          <a:p>
            <a:pPr lvl="1"/>
            <a:r>
              <a:rPr lang="en-US" dirty="0" smtClean="0"/>
              <a:t>Changes address the intent of resolution 13.01 S16</a:t>
            </a:r>
          </a:p>
        </p:txBody>
      </p:sp>
    </p:spTree>
    <p:extLst>
      <p:ext uri="{BB962C8B-B14F-4D97-AF65-F5344CB8AC3E}">
        <p14:creationId xmlns:p14="http://schemas.microsoft.com/office/powerpoint/2010/main" val="35677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Hayward Award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488"/>
            <a:ext cx="10515600" cy="4316412"/>
          </a:xfrm>
        </p:spPr>
        <p:txBody>
          <a:bodyPr/>
          <a:lstStyle/>
          <a:p>
            <a:r>
              <a:rPr lang="en-US" sz="2400" dirty="0"/>
              <a:t>Committed to serving diverse </a:t>
            </a:r>
            <a:r>
              <a:rPr lang="en-US" sz="2400" dirty="0" smtClean="0"/>
              <a:t>populations</a:t>
            </a:r>
          </a:p>
          <a:p>
            <a:endParaRPr lang="en-US" sz="2400" dirty="0"/>
          </a:p>
          <a:p>
            <a:r>
              <a:rPr lang="en-US" sz="2400" dirty="0"/>
              <a:t>Committed to the principles of the CCC </a:t>
            </a:r>
            <a:r>
              <a:rPr lang="en-US" sz="2400" dirty="0" smtClean="0"/>
              <a:t>mission</a:t>
            </a:r>
          </a:p>
          <a:p>
            <a:endParaRPr lang="en-US" sz="2400" dirty="0"/>
          </a:p>
          <a:p>
            <a:r>
              <a:rPr lang="en-US" sz="2400" dirty="0"/>
              <a:t>Participation in professional development/student </a:t>
            </a:r>
            <a:r>
              <a:rPr lang="en-US" sz="2400" dirty="0" smtClean="0"/>
              <a:t>activities</a:t>
            </a:r>
          </a:p>
          <a:p>
            <a:endParaRPr lang="en-US" sz="2400" dirty="0"/>
          </a:p>
          <a:p>
            <a:r>
              <a:rPr lang="en-US" sz="2400" dirty="0"/>
              <a:t>Committed to </a:t>
            </a:r>
            <a:r>
              <a:rPr lang="en-US" sz="2400" dirty="0" smtClean="0"/>
              <a:t>education</a:t>
            </a:r>
          </a:p>
          <a:p>
            <a:endParaRPr lang="en-US" sz="2400" dirty="0"/>
          </a:p>
          <a:p>
            <a:r>
              <a:rPr lang="en-US" sz="2400" dirty="0"/>
              <a:t>Represent the profession beyond the local institution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006" y="261258"/>
            <a:ext cx="8934994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037" y="65315"/>
            <a:ext cx="8473953" cy="6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074" y="260351"/>
            <a:ext cx="8334974" cy="1223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Stanback</a:t>
            </a:r>
            <a:r>
              <a:rPr lang="en-US" dirty="0" smtClean="0"/>
              <a:t>-Stroud Diversity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Honors faculty who are exceptional in advancing intercultural harmony, equity, and campus diversity</a:t>
            </a:r>
          </a:p>
          <a:p>
            <a:r>
              <a:rPr lang="en-US" dirty="0" smtClean="0"/>
              <a:t>Named for former ASCCC President Regina </a:t>
            </a:r>
            <a:r>
              <a:rPr lang="en-US" dirty="0" err="1" smtClean="0"/>
              <a:t>Stanback</a:t>
            </a:r>
            <a:r>
              <a:rPr lang="en-US" dirty="0" smtClean="0"/>
              <a:t>-Stroud</a:t>
            </a:r>
          </a:p>
          <a:p>
            <a:r>
              <a:rPr lang="en-US" dirty="0" smtClean="0"/>
              <a:t>Call for nominations is December</a:t>
            </a:r>
            <a:endParaRPr lang="en-US" dirty="0"/>
          </a:p>
          <a:p>
            <a:r>
              <a:rPr lang="en-US" dirty="0" smtClean="0"/>
              <a:t>Deadline is February</a:t>
            </a:r>
            <a:endParaRPr lang="en-US" dirty="0"/>
          </a:p>
          <a:p>
            <a:r>
              <a:rPr lang="en-US" dirty="0" smtClean="0"/>
              <a:t>Honored at the ASCCC Spring Plenary Session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6660"/>
            <a:ext cx="9392195" cy="1223963"/>
          </a:xfrm>
        </p:spPr>
        <p:txBody>
          <a:bodyPr>
            <a:normAutofit/>
          </a:bodyPr>
          <a:lstStyle/>
          <a:p>
            <a:r>
              <a:rPr lang="en-US" dirty="0" err="1"/>
              <a:t>Stanback</a:t>
            </a:r>
            <a:r>
              <a:rPr lang="en-US" dirty="0"/>
              <a:t>-Stroud Diversity </a:t>
            </a:r>
            <a:r>
              <a:rPr lang="en-US" dirty="0" smtClean="0"/>
              <a:t>Award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41488"/>
            <a:ext cx="9956800" cy="4011612"/>
          </a:xfrm>
        </p:spPr>
        <p:txBody>
          <a:bodyPr/>
          <a:lstStyle/>
          <a:p>
            <a:r>
              <a:rPr lang="en-US" sz="2400" dirty="0"/>
              <a:t>Creating an inclusive and supportive campus climate; implementing effective teaching and learning strategies </a:t>
            </a:r>
            <a:r>
              <a:rPr lang="en-US" sz="2400" u="sng" dirty="0"/>
              <a:t>or</a:t>
            </a:r>
            <a:r>
              <a:rPr lang="en-US" sz="2400" dirty="0"/>
              <a:t> establishing or expanding an effective learning environment; and facilitating student access, retention and success; fostering student engagement in campus life.  (Resolution 3.03 S98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Direct and demonstrated evidence (observable and/or measurable) of the nominee’s work is required</a:t>
            </a:r>
          </a:p>
        </p:txBody>
      </p:sp>
    </p:spTree>
    <p:extLst>
      <p:ext uri="{BB962C8B-B14F-4D97-AF65-F5344CB8AC3E}">
        <p14:creationId xmlns:p14="http://schemas.microsoft.com/office/powerpoint/2010/main" val="20263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579" y="117566"/>
            <a:ext cx="8651976" cy="64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9132" y="235132"/>
            <a:ext cx="8632409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Turn!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488"/>
            <a:ext cx="10515600" cy="4252912"/>
          </a:xfrm>
        </p:spPr>
        <p:txBody>
          <a:bodyPr/>
          <a:lstStyle/>
          <a:p>
            <a:r>
              <a:rPr lang="en-US" dirty="0" smtClean="0"/>
              <a:t>What local effective practices do you have for recognizing faculty?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What improvements could be made to the ASCCC process that would help you nominate faculty for statewide recognition?</a:t>
            </a:r>
          </a:p>
        </p:txBody>
      </p:sp>
    </p:spTree>
    <p:extLst>
      <p:ext uri="{BB962C8B-B14F-4D97-AF65-F5344CB8AC3E}">
        <p14:creationId xmlns:p14="http://schemas.microsoft.com/office/powerpoint/2010/main" val="11361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 more information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 to </a:t>
            </a:r>
            <a:r>
              <a:rPr lang="en-US" dirty="0" err="1" smtClean="0"/>
              <a:t>asccc.org</a:t>
            </a:r>
            <a:endParaRPr lang="en-US" dirty="0" smtClean="0"/>
          </a:p>
          <a:p>
            <a:r>
              <a:rPr lang="en-US" dirty="0" smtClean="0"/>
              <a:t>Find the Tab that says “AWARDS” (</a:t>
            </a:r>
            <a:r>
              <a:rPr lang="en-US" dirty="0" err="1" smtClean="0"/>
              <a:t>asccc.org</a:t>
            </a:r>
            <a:r>
              <a:rPr lang="en-US" dirty="0" smtClean="0"/>
              <a:t>/awards)</a:t>
            </a:r>
          </a:p>
        </p:txBody>
      </p:sp>
    </p:spTree>
    <p:extLst>
      <p:ext uri="{BB962C8B-B14F-4D97-AF65-F5344CB8AC3E}">
        <p14:creationId xmlns:p14="http://schemas.microsoft.com/office/powerpoint/2010/main" val="15165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0" dirty="0" smtClean="0"/>
              <a:t>Overview</a:t>
            </a:r>
            <a:endParaRPr lang="en-US" altLang="en-US" b="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0" dirty="0" smtClean="0"/>
              <a:t>Why Faculty Recognition is Important?</a:t>
            </a:r>
          </a:p>
          <a:p>
            <a:pPr marL="0" indent="0">
              <a:buNone/>
            </a:pPr>
            <a:endParaRPr lang="en-US" altLang="en-US" b="0" dirty="0" smtClean="0"/>
          </a:p>
          <a:p>
            <a:pPr eaLnBrk="1" hangingPunct="1"/>
            <a:r>
              <a:rPr lang="en-US" altLang="en-US" b="0" dirty="0" smtClean="0"/>
              <a:t>What Awards does the ASCCC sponsor?</a:t>
            </a:r>
          </a:p>
          <a:p>
            <a:pPr marL="0" indent="0">
              <a:buNone/>
            </a:pPr>
            <a:endParaRPr lang="en-US" altLang="en-US" b="0" dirty="0" smtClean="0"/>
          </a:p>
          <a:p>
            <a:pPr eaLnBrk="1" hangingPunct="1"/>
            <a:r>
              <a:rPr lang="en-US" altLang="en-US" b="0" dirty="0" smtClean="0"/>
              <a:t>What is the process?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67" y="3505200"/>
            <a:ext cx="3186233" cy="307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Julie Adams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julie@asccc.org</a:t>
            </a:r>
            <a:endParaRPr lang="en-US" dirty="0" smtClean="0"/>
          </a:p>
          <a:p>
            <a:r>
              <a:rPr lang="en-US" dirty="0" smtClean="0"/>
              <a:t>John Freitas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freitaje@lacitycollege.edu</a:t>
            </a:r>
            <a:endParaRPr lang="en-US" dirty="0" smtClean="0"/>
          </a:p>
          <a:p>
            <a:r>
              <a:rPr lang="en-US" dirty="0" smtClean="0"/>
              <a:t>Stacey </a:t>
            </a:r>
            <a:r>
              <a:rPr lang="en-US" dirty="0" err="1" smtClean="0"/>
              <a:t>Searl</a:t>
            </a:r>
            <a:r>
              <a:rPr lang="en-US" dirty="0" smtClean="0"/>
              <a:t>-Chapin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schapin@msjc.edu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84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Pillars of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488"/>
            <a:ext cx="10515600" cy="46037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 of being a leader is building a team – celebrating our own!</a:t>
            </a:r>
          </a:p>
          <a:p>
            <a:endParaRPr lang="en-US" dirty="0"/>
          </a:p>
          <a:p>
            <a:r>
              <a:rPr lang="en-US" dirty="0" smtClean="0"/>
              <a:t>Recognizing what we do well is an important part of motivating all faculty</a:t>
            </a:r>
          </a:p>
          <a:p>
            <a:endParaRPr lang="en-US" dirty="0"/>
          </a:p>
          <a:p>
            <a:r>
              <a:rPr lang="en-US" dirty="0" smtClean="0"/>
              <a:t>What are examples of celebrating accomplishments at your college?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263" y="0"/>
            <a:ext cx="8409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Exemplary Program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Recognizes outstanding community college programs</a:t>
            </a:r>
          </a:p>
          <a:p>
            <a:endParaRPr lang="en-US" dirty="0" smtClean="0"/>
          </a:p>
          <a:p>
            <a:r>
              <a:rPr lang="en-US" dirty="0" smtClean="0"/>
              <a:t>BOG Award with theme set by the ASCCC Executive Committee</a:t>
            </a:r>
          </a:p>
          <a:p>
            <a:endParaRPr lang="en-US" dirty="0" smtClean="0"/>
          </a:p>
          <a:p>
            <a:r>
              <a:rPr lang="en-US" dirty="0" smtClean="0"/>
              <a:t>Call for nominations in October</a:t>
            </a:r>
          </a:p>
          <a:p>
            <a:endParaRPr lang="en-US" dirty="0"/>
          </a:p>
          <a:p>
            <a:r>
              <a:rPr lang="en-US" dirty="0" smtClean="0"/>
              <a:t>Deadline is November</a:t>
            </a:r>
          </a:p>
          <a:p>
            <a:endParaRPr lang="en-US" dirty="0"/>
          </a:p>
          <a:p>
            <a:r>
              <a:rPr lang="en-US" dirty="0" smtClean="0"/>
              <a:t>Program – could also be teams of people</a:t>
            </a:r>
          </a:p>
          <a:p>
            <a:endParaRPr lang="en-US" dirty="0" smtClean="0"/>
          </a:p>
          <a:p>
            <a:r>
              <a:rPr lang="en-US" dirty="0" smtClean="0"/>
              <a:t>Honored at the January BOG meeting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Exemplary Program </a:t>
            </a:r>
            <a:r>
              <a:rPr lang="en-US" dirty="0" smtClean="0"/>
              <a:t>Award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Indicators of Overall Success</a:t>
            </a:r>
          </a:p>
          <a:p>
            <a:endParaRPr lang="en-US" dirty="0" smtClean="0"/>
          </a:p>
          <a:p>
            <a:r>
              <a:rPr lang="en-US" dirty="0" smtClean="0"/>
              <a:t>Evidence of Need and Innovation</a:t>
            </a:r>
          </a:p>
          <a:p>
            <a:endParaRPr lang="en-US" dirty="0" smtClean="0"/>
          </a:p>
          <a:p>
            <a:r>
              <a:rPr lang="en-US" dirty="0" smtClean="0"/>
              <a:t>Demonstrated Collaboration</a:t>
            </a:r>
          </a:p>
          <a:p>
            <a:endParaRPr lang="en-US" dirty="0" smtClean="0"/>
          </a:p>
          <a:p>
            <a:r>
              <a:rPr lang="en-US" dirty="0" smtClean="0"/>
              <a:t>Evidence of Alignment with College Mission</a:t>
            </a:r>
          </a:p>
          <a:p>
            <a:endParaRPr lang="en-US" dirty="0" smtClean="0"/>
          </a:p>
          <a:p>
            <a:r>
              <a:rPr lang="en-US" dirty="0" smtClean="0"/>
              <a:t>Suggestions for Replication at other CCCs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Turn!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What should next year’s theme for the </a:t>
            </a:r>
          </a:p>
          <a:p>
            <a:pPr marL="0" indent="0" algn="ctr">
              <a:buNone/>
            </a:pPr>
            <a:r>
              <a:rPr lang="en-US" sz="4000" dirty="0" smtClean="0"/>
              <a:t>Exemplary Program Award?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190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8076" y="-1103812"/>
            <a:ext cx="5943599" cy="8725991"/>
          </a:xfrm>
        </p:spPr>
      </p:pic>
    </p:spTree>
    <p:extLst>
      <p:ext uri="{BB962C8B-B14F-4D97-AF65-F5344CB8AC3E}">
        <p14:creationId xmlns:p14="http://schemas.microsoft.com/office/powerpoint/2010/main" val="17913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692" y="209007"/>
            <a:ext cx="8725989" cy="6178731"/>
          </a:xfrm>
        </p:spPr>
      </p:pic>
    </p:spTree>
    <p:extLst>
      <p:ext uri="{BB962C8B-B14F-4D97-AF65-F5344CB8AC3E}">
        <p14:creationId xmlns:p14="http://schemas.microsoft.com/office/powerpoint/2010/main" val="11731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CC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5">
      <a:majorFont>
        <a:latin typeface="Tw Cen MT"/>
        <a:ea typeface=""/>
        <a:cs typeface=""/>
      </a:majorFont>
      <a:minorFont>
        <a:latin typeface="Gautam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" id="{78542C2D-7196-4837-BE92-49251A007D37}" vid="{3E10BE4A-DB1D-47CA-839F-716682AA4710}"/>
    </a:ext>
  </a:extLst>
</a:theme>
</file>

<file path=ppt/theme/theme2.xml><?xml version="1.0" encoding="utf-8"?>
<a:theme xmlns:a="http://schemas.openxmlformats.org/drawingml/2006/main" name="1_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5">
      <a:majorFont>
        <a:latin typeface="Tw Cen MT"/>
        <a:ea typeface=""/>
        <a:cs typeface=""/>
      </a:majorFont>
      <a:minorFont>
        <a:latin typeface="Gautam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</Template>
  <TotalTime>3559</TotalTime>
  <Words>730</Words>
  <Application>Microsoft Macintosh PowerPoint</Application>
  <PresentationFormat>Widescreen</PresentationFormat>
  <Paragraphs>118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Gautami</vt:lpstr>
      <vt:lpstr>Mangal</vt:lpstr>
      <vt:lpstr>Trebuchet MS</vt:lpstr>
      <vt:lpstr>Tw Cen MT</vt:lpstr>
      <vt:lpstr>Wingdings</vt:lpstr>
      <vt:lpstr>Wingdings 2</vt:lpstr>
      <vt:lpstr>ASCCC</vt:lpstr>
      <vt:lpstr>1_Median</vt:lpstr>
      <vt:lpstr>Office Theme</vt:lpstr>
      <vt:lpstr>Statewide Awards: Recognizing the Excellence of our Colleagues </vt:lpstr>
      <vt:lpstr>Overview</vt:lpstr>
      <vt:lpstr>Pillars of Professional Development</vt:lpstr>
      <vt:lpstr>PowerPoint Presentation</vt:lpstr>
      <vt:lpstr>Exemplary Program Award</vt:lpstr>
      <vt:lpstr>Exemplary Program Award Criteria</vt:lpstr>
      <vt:lpstr>Your Turn!</vt:lpstr>
      <vt:lpstr>PowerPoint Presentation</vt:lpstr>
      <vt:lpstr>PowerPoint Presentation</vt:lpstr>
      <vt:lpstr>Hayward Award</vt:lpstr>
      <vt:lpstr>Hayward Award Criteria</vt:lpstr>
      <vt:lpstr>PowerPoint Presentation</vt:lpstr>
      <vt:lpstr>PowerPoint Presentation</vt:lpstr>
      <vt:lpstr>Stanback-Stroud Diversity Award</vt:lpstr>
      <vt:lpstr>Stanback-Stroud Diversity Award Criteria</vt:lpstr>
      <vt:lpstr>PowerPoint Presentation</vt:lpstr>
      <vt:lpstr>PowerPoint Presentation</vt:lpstr>
      <vt:lpstr>Your Turn!</vt:lpstr>
      <vt:lpstr>For more information…</vt:lpstr>
      <vt:lpstr>Questions?</vt:lpstr>
    </vt:vector>
  </TitlesOfParts>
  <Company>Presentation Magazine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Pollock Template</dc:title>
  <dc:creator>Presentation Magazine</dc:creator>
  <cp:lastModifiedBy>Microsoft Office User</cp:lastModifiedBy>
  <cp:revision>89</cp:revision>
  <dcterms:created xsi:type="dcterms:W3CDTF">2005-03-15T10:04:38Z</dcterms:created>
  <dcterms:modified xsi:type="dcterms:W3CDTF">2017-04-20T15:41:23Z</dcterms:modified>
</cp:coreProperties>
</file>