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79" r:id="rId3"/>
  </p:sldMasterIdLst>
  <p:notesMasterIdLst>
    <p:notesMasterId r:id="rId13"/>
  </p:notesMasterIdLst>
  <p:sldIdLst>
    <p:sldId id="261" r:id="rId4"/>
    <p:sldId id="257" r:id="rId5"/>
    <p:sldId id="305" r:id="rId6"/>
    <p:sldId id="289" r:id="rId7"/>
    <p:sldId id="262" r:id="rId8"/>
    <p:sldId id="258" r:id="rId9"/>
    <p:sldId id="304" r:id="rId10"/>
    <p:sldId id="264" r:id="rId11"/>
    <p:sldId id="30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tis Martin" initials="CM" lastIdx="1" clrIdx="0">
    <p:extLst/>
  </p:cmAuthor>
  <p:cmAuthor id="2" name="Eikey, Rebecca" initials="ER" lastIdx="2" clrIdx="1">
    <p:extLst/>
  </p:cmAuthor>
  <p:cmAuthor id="3" name="Shaw, Leigh Anne" initials="SLA"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CC3300"/>
    <a:srgbClr val="CC0000"/>
    <a:srgbClr val="00D600"/>
    <a:srgbClr val="00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975" autoAdjust="0"/>
    <p:restoredTop sz="75641" autoAdjust="0"/>
  </p:normalViewPr>
  <p:slideViewPr>
    <p:cSldViewPr snapToGrid="0">
      <p:cViewPr varScale="1">
        <p:scale>
          <a:sx n="57" d="100"/>
          <a:sy n="57" d="100"/>
        </p:scale>
        <p:origin x="184" y="9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notesMaster" Target="notesMasters/notesMaster1.xml"/><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pPr/>
              <a:t>10/30/18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pPr/>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a:t>
            </a:fld>
            <a:endParaRPr lang="en-US"/>
          </a:p>
        </p:txBody>
      </p:sp>
    </p:spTree>
    <p:extLst>
      <p:ext uri="{BB962C8B-B14F-4D97-AF65-F5344CB8AC3E}">
        <p14:creationId xmlns:p14="http://schemas.microsoft.com/office/powerpoint/2010/main" val="127967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2</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3</a:t>
            </a:fld>
            <a:endParaRPr lang="en-US"/>
          </a:p>
        </p:txBody>
      </p:sp>
    </p:spTree>
    <p:extLst>
      <p:ext uri="{BB962C8B-B14F-4D97-AF65-F5344CB8AC3E}">
        <p14:creationId xmlns:p14="http://schemas.microsoft.com/office/powerpoint/2010/main" val="108206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4</a:t>
            </a:fld>
            <a:endParaRPr lang="en-US"/>
          </a:p>
        </p:txBody>
      </p:sp>
    </p:spTree>
    <p:extLst>
      <p:ext uri="{BB962C8B-B14F-4D97-AF65-F5344CB8AC3E}">
        <p14:creationId xmlns:p14="http://schemas.microsoft.com/office/powerpoint/2010/main" val="381217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5</a:t>
            </a:fld>
            <a:endParaRPr lang="en-US"/>
          </a:p>
        </p:txBody>
      </p:sp>
    </p:spTree>
    <p:extLst>
      <p:ext uri="{BB962C8B-B14F-4D97-AF65-F5344CB8AC3E}">
        <p14:creationId xmlns:p14="http://schemas.microsoft.com/office/powerpoint/2010/main" val="121523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Academic Senate strengthens and supports the local senates of all California community colleges.</a:t>
            </a:r>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6</a:t>
            </a:fld>
            <a:endParaRPr lang="en-US"/>
          </a:p>
        </p:txBody>
      </p:sp>
    </p:spTree>
    <p:extLst>
      <p:ext uri="{BB962C8B-B14F-4D97-AF65-F5344CB8AC3E}">
        <p14:creationId xmlns:p14="http://schemas.microsoft.com/office/powerpoint/2010/main" val="276678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Take a few minutes to review the web site. Past resolutions, past papers, Rostrum Articles, links to Title 5, Curriculum, SLO’s, future events, Disciplines</a:t>
            </a:r>
            <a:r>
              <a:rPr lang="en-US" baseline="0" dirty="0" smtClean="0"/>
              <a:t> List and Minimum Qualifications, request site visit, </a:t>
            </a:r>
            <a:r>
              <a:rPr lang="en-US" dirty="0" smtClean="0"/>
              <a:t>other???</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7</a:t>
            </a:fld>
            <a:endParaRPr lang="en-US"/>
          </a:p>
        </p:txBody>
      </p:sp>
    </p:spTree>
    <p:extLst>
      <p:ext uri="{BB962C8B-B14F-4D97-AF65-F5344CB8AC3E}">
        <p14:creationId xmlns:p14="http://schemas.microsoft.com/office/powerpoint/2010/main" val="120086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Slides 6-10 are</a:t>
            </a:r>
            <a:r>
              <a:rPr lang="en-US" baseline="0" dirty="0" smtClean="0"/>
              <a:t> regarding new delegates.  John S. need to let us know if these need any changes, since this is his 20-30 minute section of the breakout.</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8</a:t>
            </a:fld>
            <a:endParaRPr lang="en-US"/>
          </a:p>
        </p:txBody>
      </p:sp>
    </p:spTree>
    <p:extLst>
      <p:ext uri="{BB962C8B-B14F-4D97-AF65-F5344CB8AC3E}">
        <p14:creationId xmlns:p14="http://schemas.microsoft.com/office/powerpoint/2010/main" val="71130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F24A3450-34FE-4562-BB5F-B7F4063DFE58}" type="datetime1">
              <a:rPr lang="en-US" smtClean="0">
                <a:solidFill>
                  <a:prstClr val="black">
                    <a:tint val="75000"/>
                  </a:prstClr>
                </a:solidFill>
              </a:rPr>
              <a:pPr/>
              <a:t>10/30/18</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Fall 2015 Plenary Local Senates Irvine, California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756CF4-FAD4-4904-B8FC-24B12FBBD167}" type="datetime1">
              <a:rPr lang="en-US" smtClean="0">
                <a:solidFill>
                  <a:prstClr val="black">
                    <a:tint val="75000"/>
                  </a:prstClr>
                </a:solidFill>
              </a:rPr>
              <a:pPr/>
              <a:t>10/30/18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EE577-D3F9-4882-AC8B-D91702D425CC}" type="datetime1">
              <a:rPr lang="en-US" smtClean="0">
                <a:solidFill>
                  <a:prstClr val="black">
                    <a:tint val="75000"/>
                  </a:prstClr>
                </a:solidFill>
              </a:rPr>
              <a:pPr/>
              <a:t>10/30/18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5"/>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32"/>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2D527-A769-4349-91AC-81E677ECBC3A}" type="datetime1">
              <a:rPr lang="en-US" smtClean="0">
                <a:solidFill>
                  <a:prstClr val="black">
                    <a:tint val="75000"/>
                  </a:prstClr>
                </a:solidFill>
              </a:rPr>
              <a:pPr/>
              <a:t>10/30/18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066D4-4DCC-4FBC-BE05-1A1AE851715C}" type="datetime1">
              <a:rPr lang="en-US" smtClean="0">
                <a:solidFill>
                  <a:prstClr val="black">
                    <a:tint val="75000"/>
                  </a:prstClr>
                </a:solidFill>
              </a:rPr>
              <a:pPr/>
              <a:t>10/30/18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0C74D-5EAA-4A41-84E7-CA4E7E779D41}" type="datetime1">
              <a:rPr lang="en-US" smtClean="0">
                <a:solidFill>
                  <a:prstClr val="black">
                    <a:tint val="75000"/>
                  </a:prstClr>
                </a:solidFill>
              </a:rPr>
              <a:pPr/>
              <a:t>10/30/18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39516-C090-475B-A30D-FA887DA8D1FC}" type="datetime1">
              <a:rPr lang="en-US" smtClean="0">
                <a:solidFill>
                  <a:prstClr val="black">
                    <a:tint val="75000"/>
                  </a:prstClr>
                </a:solidFill>
              </a:rPr>
              <a:pPr/>
              <a:t>10/30/18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srcRect t="50000"/>
          <a:stretch>
            <a:fillRect/>
          </a:stretch>
        </p:blipFill>
        <p:spPr>
          <a:xfrm>
            <a:off x="0" y="3429000"/>
            <a:ext cx="12192000" cy="3429000"/>
          </a:xfrm>
          <a:prstGeom prst="rect">
            <a:avLst/>
          </a:prstGeom>
        </p:spPr>
      </p:pic>
      <p:sp>
        <p:nvSpPr>
          <p:cNvPr id="2" name="Title 1"/>
          <p:cNvSpPr>
            <a:spLocks noGrp="1"/>
          </p:cNvSpPr>
          <p:nvPr>
            <p:ph type="ctrTitle"/>
          </p:nvPr>
        </p:nvSpPr>
        <p:spPr>
          <a:xfrm>
            <a:off x="1039284" y="789090"/>
            <a:ext cx="10111317"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1039287" y="4724409"/>
            <a:ext cx="10111316"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A4ABB7F-DE02-4138-9BDA-18DD7199BCDC}" type="datetime1">
              <a:rPr lang="en-US" smtClean="0"/>
              <a:pPr/>
              <a:t>10/30/18</a:t>
            </a:fld>
            <a:endParaRPr lang="en-US"/>
          </a:p>
        </p:txBody>
      </p:sp>
      <p:sp>
        <p:nvSpPr>
          <p:cNvPr id="5" name="Footer Placeholder 4"/>
          <p:cNvSpPr>
            <a:spLocks noGrp="1"/>
          </p:cNvSpPr>
          <p:nvPr>
            <p:ph type="ftr" sz="quarter" idx="11"/>
          </p:nvPr>
        </p:nvSpPr>
        <p:spPr/>
        <p:txBody>
          <a:bodyPr/>
          <a:lstStyle/>
          <a:p>
            <a:r>
              <a:rPr lang="en-US" smtClean="0"/>
              <a:t>Fall 2015 Plenary Local Senates Irvine, California</a:t>
            </a:r>
            <a:endParaRPr lang="en-US"/>
          </a:p>
        </p:txBody>
      </p:sp>
      <p:sp>
        <p:nvSpPr>
          <p:cNvPr id="6" name="Slide Number Placeholder 5"/>
          <p:cNvSpPr>
            <a:spLocks noGrp="1"/>
          </p:cNvSpPr>
          <p:nvPr>
            <p:ph type="sldNum" sz="quarter" idx="12"/>
          </p:nvPr>
        </p:nvSpPr>
        <p:spPr/>
        <p:txBody>
          <a:bodyPr/>
          <a:lstStyle/>
          <a:p>
            <a:fld id="{57048109-2BF9-1A40-A27F-CD8A4C5FB791}" type="slidenum">
              <a:rPr lang="en-US" smtClean="0"/>
              <a:pPr/>
              <a:t>‹#›</a:t>
            </a:fld>
            <a:endParaRPr lang="en-US"/>
          </a:p>
        </p:txBody>
      </p:sp>
      <p:pic>
        <p:nvPicPr>
          <p:cNvPr id="7" name="Picture 6" descr="overlay-ruleShadow.png"/>
          <p:cNvPicPr>
            <a:picLocks noChangeAspect="1"/>
          </p:cNvPicPr>
          <p:nvPr/>
        </p:nvPicPr>
        <p:blipFill>
          <a:blip r:embed="rId3" cstate="print"/>
          <a:stretch>
            <a:fillRect/>
          </a:stretch>
        </p:blipFill>
        <p:spPr>
          <a:xfrm>
            <a:off x="0" y="3303984"/>
            <a:ext cx="12192000" cy="125016"/>
          </a:xfrm>
          <a:prstGeom prst="rect">
            <a:avLst/>
          </a:prstGeom>
        </p:spPr>
      </p:pic>
      <p:sp>
        <p:nvSpPr>
          <p:cNvPr id="10" name="Picture Placeholder 9"/>
          <p:cNvSpPr>
            <a:spLocks noGrp="1"/>
          </p:cNvSpPr>
          <p:nvPr>
            <p:ph type="pic" sz="quarter" idx="13"/>
          </p:nvPr>
        </p:nvSpPr>
        <p:spPr>
          <a:xfrm>
            <a:off x="4903167" y="2564085"/>
            <a:ext cx="238567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extLst>
      <p:ext uri="{BB962C8B-B14F-4D97-AF65-F5344CB8AC3E}">
        <p14:creationId xmlns:p14="http://schemas.microsoft.com/office/powerpoint/2010/main" val="2115283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DDAAFC-9B55-42DD-A6D5-484112A0B36B}" type="datetime1">
              <a:rPr lang="en-US" smtClean="0">
                <a:solidFill>
                  <a:prstClr val="black">
                    <a:tint val="75000"/>
                  </a:prstClr>
                </a:solidFill>
              </a:rPr>
              <a:pPr/>
              <a:t>10/30/18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1D345-0C1D-45FE-A499-E8CB7D37375F}" type="datetime1">
              <a:rPr lang="en-US" smtClean="0">
                <a:solidFill>
                  <a:prstClr val="black">
                    <a:tint val="75000"/>
                  </a:prstClr>
                </a:solidFill>
              </a:rPr>
              <a:pPr/>
              <a:t>10/30/18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DC654-B18A-4B6D-9AED-E56F0533E02C}" type="datetime1">
              <a:rPr lang="en-US" smtClean="0">
                <a:solidFill>
                  <a:prstClr val="black">
                    <a:tint val="75000"/>
                  </a:prstClr>
                </a:solidFill>
              </a:rPr>
              <a:pPr/>
              <a:t>10/30/18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62300-67C4-4C0B-A3A0-C96F44014A58}" type="datetime1">
              <a:rPr lang="en-US" smtClean="0"/>
              <a:pPr/>
              <a:t>10/30/18</a:t>
            </a:fld>
            <a:endParaRPr lang="en-US"/>
          </a:p>
        </p:txBody>
      </p:sp>
      <p:sp>
        <p:nvSpPr>
          <p:cNvPr id="5" name="Footer Placeholder 4"/>
          <p:cNvSpPr>
            <a:spLocks noGrp="1"/>
          </p:cNvSpPr>
          <p:nvPr>
            <p:ph type="ftr" sz="quarter" idx="11"/>
          </p:nvPr>
        </p:nvSpPr>
        <p:spPr/>
        <p:txBody>
          <a:bodyPr/>
          <a:lstStyle/>
          <a:p>
            <a:r>
              <a:rPr lang="en-US" smtClean="0"/>
              <a:t>Fall 2015 Plenary Local Senates Irvine, California</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val="41667451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D2A8C5-93BC-4E71-A671-C21E5C8476FA}" type="datetime1">
              <a:rPr lang="en-US" smtClean="0">
                <a:solidFill>
                  <a:prstClr val="black">
                    <a:tint val="75000"/>
                  </a:prstClr>
                </a:solidFill>
              </a:rPr>
              <a:pPr/>
              <a:t>10/30/18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36BA5F-B86B-452E-8F9D-9F04F8684D8D}" type="datetime1">
              <a:rPr lang="en-US" smtClean="0">
                <a:solidFill>
                  <a:prstClr val="black">
                    <a:tint val="75000"/>
                  </a:prstClr>
                </a:solidFill>
              </a:rPr>
              <a:pPr/>
              <a:t>10/30/18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756CF4-FAD4-4904-B8FC-24B12FBBD167}" type="datetime1">
              <a:rPr lang="en-US" smtClean="0">
                <a:solidFill>
                  <a:prstClr val="black">
                    <a:tint val="75000"/>
                  </a:prstClr>
                </a:solidFill>
              </a:rPr>
              <a:pPr/>
              <a:t>10/30/18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EE577-D3F9-4882-AC8B-D91702D425CC}" type="datetime1">
              <a:rPr lang="en-US" smtClean="0">
                <a:solidFill>
                  <a:prstClr val="black">
                    <a:tint val="75000"/>
                  </a:prstClr>
                </a:solidFill>
              </a:rPr>
              <a:pPr/>
              <a:t>10/30/18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2D527-A769-4349-91AC-81E677ECBC3A}" type="datetime1">
              <a:rPr lang="en-US" smtClean="0">
                <a:solidFill>
                  <a:prstClr val="black">
                    <a:tint val="75000"/>
                  </a:prstClr>
                </a:solidFill>
              </a:rPr>
              <a:pPr/>
              <a:t>10/30/18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066D4-4DCC-4FBC-BE05-1A1AE851715C}" type="datetime1">
              <a:rPr lang="en-US" smtClean="0">
                <a:solidFill>
                  <a:prstClr val="black">
                    <a:tint val="75000"/>
                  </a:prstClr>
                </a:solidFill>
              </a:rPr>
              <a:pPr/>
              <a:t>10/30/18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0C74D-5EAA-4A41-84E7-CA4E7E779D41}" type="datetime1">
              <a:rPr lang="en-US" smtClean="0">
                <a:solidFill>
                  <a:prstClr val="black">
                    <a:tint val="75000"/>
                  </a:prstClr>
                </a:solidFill>
              </a:rPr>
              <a:pPr/>
              <a:t>10/30/18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39516-C090-475B-A30D-FA887DA8D1FC}" type="datetime1">
              <a:rPr lang="en-US" smtClean="0">
                <a:solidFill>
                  <a:prstClr val="black">
                    <a:tint val="75000"/>
                  </a:prstClr>
                </a:solidFill>
              </a:rPr>
              <a:pPr/>
              <a:t>10/30/18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039284" y="789090"/>
            <a:ext cx="10111317"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1039287" y="4724409"/>
            <a:ext cx="10111316"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A4ABB7F-DE02-4138-9BDA-18DD7199BCDC}" type="datetime1">
              <a:rPr lang="en-US" smtClean="0"/>
              <a:pPr/>
              <a:t>10/30/18</a:t>
            </a:fld>
            <a:endParaRPr lang="en-US"/>
          </a:p>
        </p:txBody>
      </p:sp>
      <p:sp>
        <p:nvSpPr>
          <p:cNvPr id="5" name="Footer Placeholder 4"/>
          <p:cNvSpPr>
            <a:spLocks noGrp="1"/>
          </p:cNvSpPr>
          <p:nvPr>
            <p:ph type="ftr" sz="quarter" idx="11"/>
          </p:nvPr>
        </p:nvSpPr>
        <p:spPr/>
        <p:txBody>
          <a:bodyPr/>
          <a:lstStyle/>
          <a:p>
            <a:r>
              <a:rPr lang="en-US" smtClean="0"/>
              <a:t>Fall 2015 Plenary Local Senates Irvine, California</a:t>
            </a:r>
            <a:endParaRPr lang="en-US"/>
          </a:p>
        </p:txBody>
      </p:sp>
      <p:sp>
        <p:nvSpPr>
          <p:cNvPr id="6" name="Slide Number Placeholder 5"/>
          <p:cNvSpPr>
            <a:spLocks noGrp="1"/>
          </p:cNvSpPr>
          <p:nvPr>
            <p:ph type="sldNum" sz="quarter" idx="12"/>
          </p:nvPr>
        </p:nvSpPr>
        <p:spPr/>
        <p:txBody>
          <a:bodyPr/>
          <a:lstStyle/>
          <a:p>
            <a:fld id="{57048109-2BF9-1A40-A27F-CD8A4C5FB791}" type="slidenum">
              <a:rPr lang="en-US" smtClean="0"/>
              <a:pPr/>
              <a:t>‹#›</a:t>
            </a:fld>
            <a:endParaRPr lang="en-US"/>
          </a:p>
        </p:txBody>
      </p:sp>
      <p:sp>
        <p:nvSpPr>
          <p:cNvPr id="10" name="Picture Placeholder 9"/>
          <p:cNvSpPr>
            <a:spLocks noGrp="1"/>
          </p:cNvSpPr>
          <p:nvPr>
            <p:ph type="pic" sz="quarter" idx="13"/>
          </p:nvPr>
        </p:nvSpPr>
        <p:spPr>
          <a:xfrm>
            <a:off x="4903167" y="2564085"/>
            <a:ext cx="238567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extLst>
      <p:ext uri="{BB962C8B-B14F-4D97-AF65-F5344CB8AC3E}">
        <p14:creationId xmlns:p14="http://schemas.microsoft.com/office/powerpoint/2010/main" val="211528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3FB4AE-AF0A-4F6C-BE2C-5C796D1D8E92}" type="datetime1">
              <a:rPr lang="en-US" smtClean="0"/>
              <a:pPr/>
              <a:t>10/30/18</a:t>
            </a:fld>
            <a:endParaRPr lang="en-US"/>
          </a:p>
        </p:txBody>
      </p:sp>
      <p:sp>
        <p:nvSpPr>
          <p:cNvPr id="6" name="Footer Placeholder 5"/>
          <p:cNvSpPr>
            <a:spLocks noGrp="1"/>
          </p:cNvSpPr>
          <p:nvPr>
            <p:ph type="ftr" sz="quarter" idx="11"/>
          </p:nvPr>
        </p:nvSpPr>
        <p:spPr/>
        <p:txBody>
          <a:bodyPr/>
          <a:lstStyle/>
          <a:p>
            <a:r>
              <a:rPr lang="en-US" smtClean="0"/>
              <a:t>Fall 2015 Plenary Local Senates Irvine, California</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78EE3-4B03-4324-A70A-307AE0386B6C}" type="datetime1">
              <a:rPr lang="en-US" smtClean="0"/>
              <a:pPr/>
              <a:t>10/30/18</a:t>
            </a:fld>
            <a:endParaRPr lang="en-US"/>
          </a:p>
        </p:txBody>
      </p:sp>
      <p:sp>
        <p:nvSpPr>
          <p:cNvPr id="4" name="Footer Placeholder 3"/>
          <p:cNvSpPr>
            <a:spLocks noGrp="1"/>
          </p:cNvSpPr>
          <p:nvPr>
            <p:ph type="ftr" sz="quarter" idx="11"/>
          </p:nvPr>
        </p:nvSpPr>
        <p:spPr/>
        <p:txBody>
          <a:bodyPr/>
          <a:lstStyle/>
          <a:p>
            <a:r>
              <a:rPr lang="en-US" smtClean="0"/>
              <a:t>Fall 2015 Plenary Local Senates Irvine, California</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44DDAAFC-9B55-42DD-A6D5-484112A0B36B}" type="datetime1">
              <a:rPr lang="en-US" smtClean="0">
                <a:solidFill>
                  <a:prstClr val="black">
                    <a:tint val="75000"/>
                  </a:prstClr>
                </a:solidFill>
              </a:rPr>
              <a:pPr/>
              <a:t>10/30/18</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Fall 2015 Plenary Local Senates Irvine, California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E1D345-0C1D-45FE-A499-E8CB7D37375F}" type="datetime1">
              <a:rPr lang="en-US" smtClean="0">
                <a:solidFill>
                  <a:prstClr val="black">
                    <a:tint val="75000"/>
                  </a:prstClr>
                </a:solidFill>
              </a:rPr>
              <a:pPr/>
              <a:t>10/30/18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DC654-B18A-4B6D-9AED-E56F0533E02C}" type="datetime1">
              <a:rPr lang="en-US" smtClean="0">
                <a:solidFill>
                  <a:prstClr val="black">
                    <a:tint val="75000"/>
                  </a:prstClr>
                </a:solidFill>
              </a:rPr>
              <a:pPr/>
              <a:t>10/30/18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D2A8C5-93BC-4E71-A671-C21E5C8476FA}" type="datetime1">
              <a:rPr lang="en-US" smtClean="0">
                <a:solidFill>
                  <a:prstClr val="black">
                    <a:tint val="75000"/>
                  </a:prstClr>
                </a:solidFill>
              </a:rPr>
              <a:pPr/>
              <a:t>10/30/18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9"/>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36BA5F-B86B-452E-8F9D-9F04F8684D8D}" type="datetime1">
              <a:rPr lang="en-US" smtClean="0">
                <a:solidFill>
                  <a:prstClr val="black">
                    <a:tint val="75000"/>
                  </a:prstClr>
                </a:solidFill>
              </a:rPr>
              <a:pPr/>
              <a:t>10/30/18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Fall 2015 Plenary Local Senates Irvine, California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theme" Target="../theme/theme2.xml"/><Relationship Id="rId14" Type="http://schemas.openxmlformats.org/officeDocument/2006/relationships/image" Target="../media/image2.jpe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84"/>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589E1-EB3B-4866-8C9D-A3700B9C2E39}" type="datetime1">
              <a:rPr lang="en-US" smtClean="0">
                <a:solidFill>
                  <a:prstClr val="black">
                    <a:tint val="75000"/>
                  </a:prstClr>
                </a:solidFill>
              </a:rPr>
              <a:pPr/>
              <a:t>10/30/18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Fall 2015 Plenary Local Senates Irvine, California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84"/>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9F450-5DA8-43B6-89AE-A6866926DAEE}" type="datetime1">
              <a:rPr lang="en-US" smtClean="0">
                <a:solidFill>
                  <a:prstClr val="black">
                    <a:tint val="75000"/>
                  </a:prstClr>
                </a:solidFill>
              </a:rPr>
              <a:pPr/>
              <a:t>10/30/18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Fall 2015 Plenary Local Senates Irvine, California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1F1589E1-EB3B-4866-8C9D-A3700B9C2E39}" type="datetime1">
              <a:rPr lang="en-US" smtClean="0">
                <a:solidFill>
                  <a:prstClr val="black">
                    <a:tint val="75000"/>
                  </a:prstClr>
                </a:solidFill>
              </a:rPr>
              <a:pPr/>
              <a:t>10/30/18</a:t>
            </a:fld>
            <a:endParaRPr lang="en-US" dirty="0">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solidFill>
                  <a:prstClr val="black">
                    <a:tint val="75000"/>
                  </a:prstClr>
                </a:solidFill>
              </a:rPr>
              <a:t>Fall 2015 Plenary Local Senates Irvine, California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mailto:krystinne@asccc.org" TargetMode="External"/><Relationship Id="rId4" Type="http://schemas.openxmlformats.org/officeDocument/2006/relationships/image" Target="../media/image15.png"/><Relationship Id="rId1" Type="http://schemas.openxmlformats.org/officeDocument/2006/relationships/slideLayout" Target="../slideLayouts/slideLayout2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515815" y="3552092"/>
            <a:ext cx="6769100" cy="2921000"/>
          </a:xfrm>
          <a:prstGeom prst="rect">
            <a:avLst/>
          </a:prstGeom>
        </p:spPr>
      </p:pic>
      <p:sp>
        <p:nvSpPr>
          <p:cNvPr id="2" name="Title 1"/>
          <p:cNvSpPr>
            <a:spLocks noGrp="1"/>
          </p:cNvSpPr>
          <p:nvPr>
            <p:ph type="ctrTitle"/>
          </p:nvPr>
        </p:nvSpPr>
        <p:spPr>
          <a:xfrm>
            <a:off x="483079" y="1430216"/>
            <a:ext cx="11386868" cy="1992922"/>
          </a:xfrm>
        </p:spPr>
        <p:txBody>
          <a:bodyPr>
            <a:noAutofit/>
          </a:bodyPr>
          <a:lstStyle/>
          <a:p>
            <a:pPr algn="ctr"/>
            <a:r>
              <a:rPr lang="en-US" sz="4400" b="1" dirty="0" smtClean="0">
                <a:latin typeface="Corbel" pitchFamily="34" charset="0"/>
              </a:rPr>
              <a:t/>
            </a:r>
            <a:br>
              <a:rPr lang="en-US" sz="4400" b="1" dirty="0" smtClean="0">
                <a:latin typeface="Corbel" pitchFamily="34" charset="0"/>
              </a:rPr>
            </a:br>
            <a:r>
              <a:rPr lang="en-US" sz="3600" b="1" dirty="0" smtClean="0"/>
              <a:t>We want YOU! Consider Statewide Service</a:t>
            </a:r>
            <a:r>
              <a:rPr lang="en-US" sz="3600" b="1" dirty="0"/>
              <a:t/>
            </a:r>
            <a:br>
              <a:rPr lang="en-US" sz="3600" b="1" dirty="0"/>
            </a:br>
            <a:endParaRPr lang="en-US" sz="3600" b="1" dirty="0">
              <a:solidFill>
                <a:schemeClr val="tx1"/>
              </a:solidFill>
              <a:latin typeface="Corbel" pitchFamily="34" charset="0"/>
            </a:endParaRPr>
          </a:p>
        </p:txBody>
      </p:sp>
      <p:sp>
        <p:nvSpPr>
          <p:cNvPr id="3" name="Subtitle 2"/>
          <p:cNvSpPr>
            <a:spLocks noGrp="1"/>
          </p:cNvSpPr>
          <p:nvPr>
            <p:ph type="subTitle" idx="1"/>
          </p:nvPr>
        </p:nvSpPr>
        <p:spPr>
          <a:xfrm>
            <a:off x="515815" y="3610708"/>
            <a:ext cx="10952286" cy="3004414"/>
          </a:xfrm>
        </p:spPr>
        <p:txBody>
          <a:bodyPr>
            <a:normAutofit/>
          </a:bodyPr>
          <a:lstStyle/>
          <a:p>
            <a:r>
              <a:rPr lang="en-US" sz="2800" dirty="0" smtClean="0">
                <a:solidFill>
                  <a:schemeClr val="tx1"/>
                </a:solidFill>
                <a:effectLst/>
                <a:latin typeface="Corbel" pitchFamily="34" charset="0"/>
              </a:rPr>
              <a:t>Krystinne </a:t>
            </a:r>
            <a:r>
              <a:rPr lang="en-US" sz="2800" dirty="0" smtClean="0">
                <a:solidFill>
                  <a:schemeClr val="tx1"/>
                </a:solidFill>
                <a:effectLst/>
                <a:latin typeface="Corbel" pitchFamily="34" charset="0"/>
              </a:rPr>
              <a:t>Mica, ASCCC Chief Operating Officer</a:t>
            </a:r>
          </a:p>
          <a:p>
            <a:endParaRPr lang="en-US" sz="2400" dirty="0" smtClean="0">
              <a:solidFill>
                <a:schemeClr val="tx1"/>
              </a:solidFill>
              <a:effectLst/>
              <a:latin typeface="Corbel" pitchFamily="34" charset="0"/>
            </a:endParaRPr>
          </a:p>
          <a:p>
            <a:r>
              <a:rPr lang="en-US" sz="2400" b="1" dirty="0" smtClean="0">
                <a:solidFill>
                  <a:schemeClr val="tx1"/>
                </a:solidFill>
                <a:effectLst/>
                <a:latin typeface="Corbel" pitchFamily="34" charset="0"/>
              </a:rPr>
              <a:t>Fall Plenary 2018 </a:t>
            </a:r>
          </a:p>
          <a:p>
            <a:r>
              <a:rPr lang="en-US" sz="2400" b="1" dirty="0" smtClean="0">
                <a:solidFill>
                  <a:schemeClr val="tx1"/>
                </a:solidFill>
                <a:effectLst/>
                <a:latin typeface="Corbel" pitchFamily="34" charset="0"/>
              </a:rPr>
              <a:t>Irvine, CA</a:t>
            </a:r>
            <a:endParaRPr lang="en-US" sz="2400" b="1" dirty="0">
              <a:solidFill>
                <a:schemeClr val="tx1"/>
              </a:solidFill>
              <a:effectLst/>
              <a:latin typeface="Corbel" pitchFamily="34" charset="0"/>
            </a:endParaRPr>
          </a:p>
        </p:txBody>
      </p:sp>
      <p:sp>
        <p:nvSpPr>
          <p:cNvPr id="9" name="Slide Number Placeholder 8"/>
          <p:cNvSpPr>
            <a:spLocks noGrp="1"/>
          </p:cNvSpPr>
          <p:nvPr>
            <p:ph type="sldNum" sz="quarter" idx="12"/>
          </p:nvPr>
        </p:nvSpPr>
        <p:spPr/>
        <p:txBody>
          <a:bodyPr/>
          <a:lstStyle/>
          <a:p>
            <a:fld id="{57048109-2BF9-1A40-A27F-CD8A4C5FB791}" type="slidenum">
              <a:rPr lang="en-US" smtClean="0"/>
              <a:pPr/>
              <a:t>1</a:t>
            </a:fld>
            <a:endParaRPr lang="en-US"/>
          </a:p>
        </p:txBody>
      </p:sp>
      <p:pic>
        <p:nvPicPr>
          <p:cNvPr id="6" name="Picture 5" descr="ASCCC_Logo"/>
          <p:cNvPicPr/>
          <p:nvPr/>
        </p:nvPicPr>
        <p:blipFill>
          <a:blip r:embed="rId4" cstate="print"/>
          <a:srcRect/>
          <a:stretch>
            <a:fillRect/>
          </a:stretch>
        </p:blipFill>
        <p:spPr bwMode="auto">
          <a:xfrm>
            <a:off x="4021157" y="723900"/>
            <a:ext cx="4231670" cy="786470"/>
          </a:xfrm>
          <a:prstGeom prst="rect">
            <a:avLst/>
          </a:prstGeom>
          <a:noFill/>
          <a:ln w="9525">
            <a:noFill/>
            <a:miter lim="800000"/>
            <a:headEnd/>
            <a:tailEnd/>
          </a:ln>
        </p:spPr>
      </p:pic>
    </p:spTree>
    <p:extLst>
      <p:ext uri="{BB962C8B-B14F-4D97-AF65-F5344CB8AC3E}">
        <p14:creationId xmlns:p14="http://schemas.microsoft.com/office/powerpoint/2010/main" val="171361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tx1"/>
                </a:solidFill>
              </a:rPr>
              <a:t>Why Get Involved? </a:t>
            </a:r>
            <a:endParaRPr lang="en-US" b="1" dirty="0">
              <a:solidFill>
                <a:schemeClr val="tx1"/>
              </a:solidFill>
            </a:endParaRPr>
          </a:p>
        </p:txBody>
      </p:sp>
      <p:sp>
        <p:nvSpPr>
          <p:cNvPr id="5" name="Content Placeholder 4"/>
          <p:cNvSpPr>
            <a:spLocks noGrp="1"/>
          </p:cNvSpPr>
          <p:nvPr>
            <p:ph idx="1"/>
          </p:nvPr>
        </p:nvSpPr>
        <p:spPr>
          <a:xfrm>
            <a:off x="549642" y="1649897"/>
            <a:ext cx="7732209" cy="4469550"/>
          </a:xfrm>
        </p:spPr>
        <p:txBody>
          <a:bodyPr>
            <a:normAutofit/>
          </a:bodyPr>
          <a:lstStyle/>
          <a:p>
            <a:pPr marL="285750" indent="-285750">
              <a:buFont typeface="Wingdings" charset="2"/>
              <a:buChar char="ü"/>
            </a:pPr>
            <a:r>
              <a:rPr lang="en-US" sz="2800" dirty="0" smtClean="0"/>
              <a:t>Representation! </a:t>
            </a:r>
          </a:p>
          <a:p>
            <a:pPr marL="285750" indent="-285750">
              <a:buFont typeface="Wingdings" charset="2"/>
              <a:buChar char="ü"/>
            </a:pPr>
            <a:r>
              <a:rPr lang="en-US" sz="2800" dirty="0" smtClean="0"/>
              <a:t>Provide your expertise on a variety of different committees</a:t>
            </a:r>
          </a:p>
          <a:p>
            <a:pPr marL="285750" indent="-285750">
              <a:buFont typeface="Wingdings" charset="2"/>
              <a:buChar char="ü"/>
            </a:pPr>
            <a:r>
              <a:rPr lang="en-US" sz="2800" dirty="0" smtClean="0"/>
              <a:t>Serve alongside your colleagues </a:t>
            </a:r>
          </a:p>
          <a:p>
            <a:pPr marL="285750" indent="-285750">
              <a:buFont typeface="Wingdings" charset="2"/>
              <a:buChar char="ü"/>
            </a:pPr>
            <a:r>
              <a:rPr lang="en-US" sz="2800" dirty="0" smtClean="0"/>
              <a:t>Engage in rich discussion on issues affecting the higher education landscape in California</a:t>
            </a:r>
            <a:endParaRPr lang="en-US" sz="2800" dirty="0"/>
          </a:p>
          <a:p>
            <a:pPr marL="0" indent="0">
              <a:buNone/>
            </a:pPr>
            <a:endParaRPr lang="en-US" sz="2800" dirty="0"/>
          </a:p>
          <a:p>
            <a:endParaRPr lang="en-US" sz="2800" dirty="0"/>
          </a:p>
        </p:txBody>
      </p:sp>
      <p:sp>
        <p:nvSpPr>
          <p:cNvPr id="4" name="Slide Number Placeholder 3"/>
          <p:cNvSpPr>
            <a:spLocks noGrp="1"/>
          </p:cNvSpPr>
          <p:nvPr>
            <p:ph type="sldNum" sz="quarter" idx="12"/>
          </p:nvPr>
        </p:nvSpPr>
        <p:spPr/>
        <p:txBody>
          <a:bodyPr/>
          <a:lstStyle/>
          <a:p>
            <a:fld id="{F01EB0EE-5C55-4A20-9AF4-1E061F85A2B6}" type="slidenum">
              <a:rPr lang="en-US" smtClean="0"/>
              <a:pPr/>
              <a:t>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851" y="2829922"/>
            <a:ext cx="2768600" cy="2857500"/>
          </a:xfrm>
          <a:prstGeom prst="rect">
            <a:avLst/>
          </a:prstGeom>
        </p:spPr>
      </p:pic>
    </p:spTree>
    <p:extLst>
      <p:ext uri="{BB962C8B-B14F-4D97-AF65-F5344CB8AC3E}">
        <p14:creationId xmlns:p14="http://schemas.microsoft.com/office/powerpoint/2010/main" val="2284773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045" y="2700763"/>
            <a:ext cx="4090750" cy="3766944"/>
          </a:xfrm>
          <a:prstGeom prst="rect">
            <a:avLst/>
          </a:prstGeom>
        </p:spPr>
      </p:pic>
      <p:sp>
        <p:nvSpPr>
          <p:cNvPr id="2" name="Title 1"/>
          <p:cNvSpPr>
            <a:spLocks noGrp="1"/>
          </p:cNvSpPr>
          <p:nvPr>
            <p:ph type="title"/>
          </p:nvPr>
        </p:nvSpPr>
        <p:spPr/>
        <p:txBody>
          <a:bodyPr>
            <a:normAutofit/>
          </a:bodyPr>
          <a:lstStyle/>
          <a:p>
            <a:pPr algn="ctr"/>
            <a:r>
              <a:rPr lang="en-US" b="1" dirty="0" smtClean="0">
                <a:solidFill>
                  <a:schemeClr val="tx1"/>
                </a:solidFill>
              </a:rPr>
              <a:t>A Bit of Background</a:t>
            </a:r>
            <a:endParaRPr lang="en-US" b="1" dirty="0">
              <a:solidFill>
                <a:schemeClr val="tx1"/>
              </a:solidFill>
            </a:endParaRPr>
          </a:p>
        </p:txBody>
      </p:sp>
      <p:sp>
        <p:nvSpPr>
          <p:cNvPr id="5" name="Content Placeholder 4"/>
          <p:cNvSpPr>
            <a:spLocks noGrp="1"/>
          </p:cNvSpPr>
          <p:nvPr>
            <p:ph idx="1"/>
          </p:nvPr>
        </p:nvSpPr>
        <p:spPr>
          <a:xfrm>
            <a:off x="549642" y="1649897"/>
            <a:ext cx="7732209" cy="4469550"/>
          </a:xfrm>
        </p:spPr>
        <p:txBody>
          <a:bodyPr>
            <a:normAutofit/>
          </a:bodyPr>
          <a:lstStyle/>
          <a:p>
            <a:pPr marL="0" indent="0">
              <a:buNone/>
            </a:pPr>
            <a:r>
              <a:rPr lang="en-US" sz="2800" dirty="0" smtClean="0"/>
              <a:t>The Board of Governor’s Procedures and Standing Orders, section 332, explicitly recognizes the role of the Academic Senate as the official voice of faculty in academic and professional matters and directs the community college system to rely upon the ASCCC for appointments of all faculty to statewide committees and groups. </a:t>
            </a:r>
            <a:endParaRPr lang="en-US" sz="2800" dirty="0"/>
          </a:p>
          <a:p>
            <a:endParaRPr lang="en-US" sz="2800" dirty="0"/>
          </a:p>
        </p:txBody>
      </p:sp>
      <p:sp>
        <p:nvSpPr>
          <p:cNvPr id="4" name="Slide Number Placeholder 3"/>
          <p:cNvSpPr>
            <a:spLocks noGrp="1"/>
          </p:cNvSpPr>
          <p:nvPr>
            <p:ph type="sldNum" sz="quarter" idx="12"/>
          </p:nvPr>
        </p:nvSpPr>
        <p:spPr/>
        <p:txBody>
          <a:bodyPr/>
          <a:lstStyle/>
          <a:p>
            <a:fld id="{F01EB0EE-5C55-4A20-9AF4-1E061F85A2B6}" type="slidenum">
              <a:rPr lang="en-US" smtClean="0"/>
              <a:pPr/>
              <a:t>3</a:t>
            </a:fld>
            <a:endParaRPr lang="en-US"/>
          </a:p>
        </p:txBody>
      </p:sp>
    </p:spTree>
    <p:extLst>
      <p:ext uri="{BB962C8B-B14F-4D97-AF65-F5344CB8AC3E}">
        <p14:creationId xmlns:p14="http://schemas.microsoft.com/office/powerpoint/2010/main" val="204884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277" y="1303419"/>
            <a:ext cx="2768600" cy="2755900"/>
          </a:xfrm>
          <a:prstGeom prst="rect">
            <a:avLst/>
          </a:prstGeom>
        </p:spPr>
      </p:pic>
      <p:sp>
        <p:nvSpPr>
          <p:cNvPr id="2" name="Title 1"/>
          <p:cNvSpPr>
            <a:spLocks noGrp="1"/>
          </p:cNvSpPr>
          <p:nvPr>
            <p:ph type="title"/>
          </p:nvPr>
        </p:nvSpPr>
        <p:spPr/>
        <p:txBody>
          <a:bodyPr>
            <a:normAutofit/>
          </a:bodyPr>
          <a:lstStyle/>
          <a:p>
            <a:pPr algn="ctr"/>
            <a:r>
              <a:rPr lang="en-US" b="1" dirty="0" smtClean="0">
                <a:solidFill>
                  <a:schemeClr val="tx1"/>
                </a:solidFill>
              </a:rPr>
              <a:t>Service at the State-Level</a:t>
            </a:r>
            <a:endParaRPr lang="en-US" b="1" dirty="0">
              <a:solidFill>
                <a:schemeClr val="tx1"/>
              </a:solidFill>
            </a:endParaRPr>
          </a:p>
        </p:txBody>
      </p:sp>
      <p:sp>
        <p:nvSpPr>
          <p:cNvPr id="5" name="Content Placeholder 4"/>
          <p:cNvSpPr>
            <a:spLocks noGrp="1"/>
          </p:cNvSpPr>
          <p:nvPr>
            <p:ph idx="1"/>
          </p:nvPr>
        </p:nvSpPr>
        <p:spPr>
          <a:xfrm>
            <a:off x="609600" y="1524000"/>
            <a:ext cx="8952411" cy="4667794"/>
          </a:xfrm>
        </p:spPr>
        <p:txBody>
          <a:bodyPr>
            <a:normAutofit/>
          </a:bodyPr>
          <a:lstStyle/>
          <a:p>
            <a:pPr marL="0" indent="0">
              <a:buNone/>
            </a:pPr>
            <a:r>
              <a:rPr lang="en-US" sz="3200" dirty="0" smtClean="0"/>
              <a:t>Each </a:t>
            </a:r>
            <a:r>
              <a:rPr lang="en-US" sz="3200" dirty="0"/>
              <a:t>year the Academic Senate appoints faculty members to the statewide Standing Committees, Chancellor's Office advisory committees, and task forces. </a:t>
            </a:r>
            <a:endParaRPr lang="en-US" sz="3200" dirty="0" smtClean="0"/>
          </a:p>
          <a:p>
            <a:pPr lvl="1"/>
            <a:r>
              <a:rPr lang="en-US" sz="2800" dirty="0" smtClean="0"/>
              <a:t>Currently, there are 15 standing committees of the Academic Senate, 3 task forces, 2 operational committees, and 1 ad hoc committee</a:t>
            </a:r>
          </a:p>
          <a:p>
            <a:pPr lvl="1"/>
            <a:r>
              <a:rPr lang="en-US" sz="2800" dirty="0" smtClean="0"/>
              <a:t>There are almost 50 Chancellor’s Office Committees active this year! </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pPr/>
              <a:t>4</a:t>
            </a:fld>
            <a:endParaRPr lang="en-US"/>
          </a:p>
        </p:txBody>
      </p:sp>
    </p:spTree>
    <p:extLst>
      <p:ext uri="{BB962C8B-B14F-4D97-AF65-F5344CB8AC3E}">
        <p14:creationId xmlns:p14="http://schemas.microsoft.com/office/powerpoint/2010/main" val="3887823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b="1" dirty="0" smtClean="0">
                <a:solidFill>
                  <a:schemeClr val="tx1"/>
                </a:solidFill>
              </a:rPr>
              <a:t>Senate Committee Appointment Process</a:t>
            </a:r>
            <a:endParaRPr lang="en-US" b="1" dirty="0">
              <a:solidFill>
                <a:schemeClr val="tx1"/>
              </a:solidFill>
            </a:endParaRPr>
          </a:p>
        </p:txBody>
      </p:sp>
      <p:sp>
        <p:nvSpPr>
          <p:cNvPr id="8" name="Content Placeholder 7"/>
          <p:cNvSpPr>
            <a:spLocks noGrp="1"/>
          </p:cNvSpPr>
          <p:nvPr>
            <p:ph idx="1"/>
          </p:nvPr>
        </p:nvSpPr>
        <p:spPr>
          <a:xfrm>
            <a:off x="609600" y="1447800"/>
            <a:ext cx="10972800" cy="4876800"/>
          </a:xfrm>
        </p:spPr>
        <p:txBody>
          <a:bodyPr>
            <a:normAutofit/>
          </a:bodyPr>
          <a:lstStyle/>
          <a:p>
            <a:pPr marL="914400" indent="-457200"/>
            <a:r>
              <a:rPr lang="en-US" dirty="0"/>
              <a:t>The Academic Senate continuously collects Application for Statewide Service Forms at ASCCC events such as plenary session and institutes. </a:t>
            </a:r>
          </a:p>
          <a:p>
            <a:pPr marL="914400" indent="-457200"/>
            <a:r>
              <a:rPr lang="en-US" dirty="0" smtClean="0"/>
              <a:t>ASCCC </a:t>
            </a:r>
            <a:r>
              <a:rPr lang="en-US" dirty="0"/>
              <a:t>Standing committee chairs review the list of interested faculty and select members based on </a:t>
            </a:r>
            <a:r>
              <a:rPr lang="en-US" dirty="0" smtClean="0"/>
              <a:t>criteria. </a:t>
            </a:r>
            <a:r>
              <a:rPr lang="en-US" dirty="0"/>
              <a:t>The committee chair may also search the Senate directory or solicit the local senate presidents for additional nominations. </a:t>
            </a:r>
            <a:endParaRPr lang="en-US" dirty="0" smtClean="0"/>
          </a:p>
          <a:p>
            <a:pPr marL="1188720" lvl="1" indent="-457200"/>
            <a:r>
              <a:rPr lang="en-US" sz="2200" dirty="0"/>
              <a:t>Criteria for selection include: </a:t>
            </a:r>
            <a:endParaRPr lang="en-US" sz="2200" dirty="0" smtClean="0"/>
          </a:p>
          <a:p>
            <a:pPr marL="1463040" lvl="2" indent="-457200"/>
            <a:r>
              <a:rPr lang="en-US" sz="2000" dirty="0" smtClean="0"/>
              <a:t>Diversity </a:t>
            </a:r>
            <a:r>
              <a:rPr lang="en-US" sz="2000" dirty="0"/>
              <a:t>(i.e., regional, discipline, ethnicity, skill sets) </a:t>
            </a:r>
            <a:endParaRPr lang="en-US" sz="2000" dirty="0" smtClean="0"/>
          </a:p>
          <a:p>
            <a:pPr marL="1463040" lvl="2" indent="-457200"/>
            <a:r>
              <a:rPr lang="en-US" sz="2000" dirty="0" smtClean="0"/>
              <a:t>Previous </a:t>
            </a:r>
            <a:r>
              <a:rPr lang="en-US" sz="2000" dirty="0"/>
              <a:t>senate assignments </a:t>
            </a:r>
          </a:p>
          <a:p>
            <a:pPr marL="1463040" lvl="2" indent="-457200"/>
            <a:r>
              <a:rPr lang="en-US" sz="2000" dirty="0" smtClean="0"/>
              <a:t>Location </a:t>
            </a:r>
          </a:p>
          <a:p>
            <a:pPr marL="914400" indent="-457200"/>
            <a:r>
              <a:rPr lang="en-US" dirty="0" smtClean="0"/>
              <a:t>Committee chairs will contact selected faculty to confirm willingness to serve. Faculty members will be notified in mid-August of appointment.</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9261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8575" y="471789"/>
            <a:ext cx="11576648" cy="1104181"/>
          </a:xfrm>
        </p:spPr>
        <p:txBody>
          <a:bodyPr>
            <a:normAutofit fontScale="90000"/>
          </a:bodyPr>
          <a:lstStyle/>
          <a:p>
            <a:pPr algn="ctr"/>
            <a:r>
              <a:rPr lang="en-US" b="1" dirty="0"/>
              <a:t>Ad Hoc, Special Task </a:t>
            </a:r>
            <a:r>
              <a:rPr lang="en-US" b="1" dirty="0" smtClean="0"/>
              <a:t>Forces, and </a:t>
            </a:r>
            <a:r>
              <a:rPr lang="en-US" b="1" dirty="0"/>
              <a:t>Advisory Groups</a:t>
            </a:r>
            <a:endParaRPr lang="en-US" b="1" dirty="0">
              <a:solidFill>
                <a:schemeClr val="tx1"/>
              </a:solidFill>
            </a:endParaRPr>
          </a:p>
        </p:txBody>
      </p:sp>
      <p:sp>
        <p:nvSpPr>
          <p:cNvPr id="6" name="Content Placeholder 5"/>
          <p:cNvSpPr>
            <a:spLocks noGrp="1"/>
          </p:cNvSpPr>
          <p:nvPr>
            <p:ph idx="1"/>
          </p:nvPr>
        </p:nvSpPr>
        <p:spPr>
          <a:xfrm>
            <a:off x="659298" y="1543693"/>
            <a:ext cx="10515600" cy="4781006"/>
          </a:xfrm>
        </p:spPr>
        <p:txBody>
          <a:bodyPr>
            <a:normAutofit/>
          </a:bodyPr>
          <a:lstStyle/>
          <a:p>
            <a:pPr marL="854075" indent="-396875"/>
            <a:r>
              <a:rPr lang="en-US" sz="2200" dirty="0" smtClean="0"/>
              <a:t>The </a:t>
            </a:r>
            <a:r>
              <a:rPr lang="en-US" sz="2200" dirty="0"/>
              <a:t>Senate Office reviews the list of faculty interested in serving on Senate committees for faculty that have the expertise needed on the task force or advisory committee. </a:t>
            </a:r>
            <a:endParaRPr lang="en-US" sz="2200" dirty="0" smtClean="0"/>
          </a:p>
          <a:p>
            <a:pPr marL="854075" indent="-396875"/>
            <a:r>
              <a:rPr lang="en-US" sz="2200" dirty="0"/>
              <a:t>If no faculty on the list have the skills or expertise needed for the task force or advisory committee, the Senate Office contacts local senates for nominations. </a:t>
            </a:r>
            <a:endParaRPr lang="en-US" sz="2200" dirty="0" smtClean="0"/>
          </a:p>
          <a:p>
            <a:pPr marL="854075" indent="-396875"/>
            <a:r>
              <a:rPr lang="en-US" sz="2200" dirty="0"/>
              <a:t>Names of potential appointees are given to the President for approval. Once the President has selected potential appointees, the Senate Office contacts the local senate president to confirm the nominee’s appointment</a:t>
            </a:r>
            <a:r>
              <a:rPr lang="en-US" sz="2200" dirty="0" smtClean="0"/>
              <a:t>.</a:t>
            </a:r>
          </a:p>
          <a:p>
            <a:pPr marL="854075" indent="-396875"/>
            <a:endParaRPr lang="en-US" sz="2800" dirty="0"/>
          </a:p>
        </p:txBody>
      </p:sp>
      <p:sp>
        <p:nvSpPr>
          <p:cNvPr id="8" name="Slide Number Placeholder 7"/>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a:solidFill>
                <a:prstClr val="black">
                  <a:tint val="75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713" y="4768742"/>
            <a:ext cx="4471214" cy="2089258"/>
          </a:xfrm>
          <a:prstGeom prst="rect">
            <a:avLst/>
          </a:prstGeom>
        </p:spPr>
      </p:pic>
    </p:spTree>
    <p:extLst>
      <p:ext uri="{BB962C8B-B14F-4D97-AF65-F5344CB8AC3E}">
        <p14:creationId xmlns:p14="http://schemas.microsoft.com/office/powerpoint/2010/main" val="38670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8340"/>
            <a:ext cx="10972800" cy="990600"/>
          </a:xfrm>
        </p:spPr>
        <p:txBody>
          <a:bodyPr>
            <a:normAutofit fontScale="90000"/>
          </a:bodyPr>
          <a:lstStyle/>
          <a:p>
            <a:pPr algn="ctr"/>
            <a:r>
              <a:rPr lang="en-US" b="1" spc="0" dirty="0" smtClean="0">
                <a:solidFill>
                  <a:schemeClr val="tx1"/>
                </a:solidFill>
              </a:rPr>
              <a:t>Application to Serve </a:t>
            </a:r>
            <a:r>
              <a:rPr lang="mr-IN" b="1" spc="0" dirty="0" smtClean="0">
                <a:solidFill>
                  <a:schemeClr val="tx1"/>
                </a:solidFill>
              </a:rPr>
              <a:t>–</a:t>
            </a:r>
            <a:r>
              <a:rPr lang="en-US" b="1" spc="0" dirty="0" smtClean="0">
                <a:solidFill>
                  <a:schemeClr val="tx1"/>
                </a:solidFill>
              </a:rPr>
              <a:t> Applicant Pool </a:t>
            </a:r>
            <a:br>
              <a:rPr lang="en-US" b="1" spc="0" dirty="0" smtClean="0">
                <a:solidFill>
                  <a:schemeClr val="tx1"/>
                </a:solidFill>
              </a:rPr>
            </a:br>
            <a:r>
              <a:rPr lang="en-US" b="1" spc="0" dirty="0" smtClean="0">
                <a:solidFill>
                  <a:schemeClr val="tx1"/>
                </a:solidFill>
              </a:rPr>
              <a:t>Demographics</a:t>
            </a:r>
            <a:r>
              <a:rPr lang="en-US" b="1" spc="0" dirty="0" smtClean="0">
                <a:solidFill>
                  <a:schemeClr val="tx1"/>
                </a:solidFill>
              </a:rPr>
              <a:t/>
            </a:r>
            <a:br>
              <a:rPr lang="en-US" b="1" spc="0" dirty="0" smtClean="0">
                <a:solidFill>
                  <a:schemeClr val="tx1"/>
                </a:solidFill>
              </a:rPr>
            </a:br>
            <a:r>
              <a:rPr lang="en-US" sz="2700" b="1" spc="0" dirty="0"/>
              <a:t/>
            </a:r>
            <a:br>
              <a:rPr lang="en-US" sz="2700" b="1" spc="0" dirty="0"/>
            </a:br>
            <a:endParaRPr lang="en-US" sz="2700" b="1" spc="0"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pPr/>
              <a:t>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485" y="1806628"/>
            <a:ext cx="7565029" cy="4670372"/>
          </a:xfrm>
          <a:prstGeom prst="rect">
            <a:avLst/>
          </a:prstGeom>
        </p:spPr>
      </p:pic>
    </p:spTree>
    <p:extLst>
      <p:ext uri="{BB962C8B-B14F-4D97-AF65-F5344CB8AC3E}">
        <p14:creationId xmlns:p14="http://schemas.microsoft.com/office/powerpoint/2010/main" val="287688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61" y="721250"/>
            <a:ext cx="11266097" cy="680590"/>
          </a:xfrm>
        </p:spPr>
        <p:txBody>
          <a:bodyPr>
            <a:normAutofit fontScale="90000"/>
          </a:bodyPr>
          <a:lstStyle/>
          <a:p>
            <a:pPr algn="ctr"/>
            <a:r>
              <a:rPr lang="en-US" b="1" dirty="0" smtClean="0">
                <a:solidFill>
                  <a:schemeClr val="tx1"/>
                </a:solidFill>
              </a:rPr>
              <a:t>So how do I sign up?! </a:t>
            </a:r>
            <a:br>
              <a:rPr lang="en-US" b="1" dirty="0" smtClean="0">
                <a:solidFill>
                  <a:schemeClr val="tx1"/>
                </a:solidFill>
              </a:rPr>
            </a:br>
            <a:r>
              <a:rPr lang="en-US" sz="3100" b="1" spc="0" dirty="0"/>
              <a:t> https://</a:t>
            </a:r>
            <a:r>
              <a:rPr lang="en-US" sz="3100" b="1" spc="0" dirty="0" err="1"/>
              <a:t>asccc.org</a:t>
            </a:r>
            <a:r>
              <a:rPr lang="en-US" sz="3100" b="1" spc="0" dirty="0"/>
              <a:t>/content/faculty-application-statewide-service</a:t>
            </a:r>
            <a:endParaRPr lang="en-US" sz="3100" b="1" dirty="0">
              <a:solidFill>
                <a:schemeClr val="tx1"/>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61" y="1775618"/>
            <a:ext cx="5397274" cy="32370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409" y="2825410"/>
            <a:ext cx="5247997" cy="3626994"/>
          </a:xfrm>
          <a:prstGeom prst="rect">
            <a:avLst/>
          </a:prstGeom>
        </p:spPr>
      </p:pic>
    </p:spTree>
    <p:extLst>
      <p:ext uri="{BB962C8B-B14F-4D97-AF65-F5344CB8AC3E}">
        <p14:creationId xmlns:p14="http://schemas.microsoft.com/office/powerpoint/2010/main" val="283615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a:solidFill>
                <a:prstClr val="black">
                  <a:tint val="75000"/>
                </a:prstClr>
              </a:solidFill>
            </a:endParaRPr>
          </a:p>
        </p:txBody>
      </p:sp>
      <p:sp>
        <p:nvSpPr>
          <p:cNvPr id="4" name="Title 1"/>
          <p:cNvSpPr txBox="1">
            <a:spLocks/>
          </p:cNvSpPr>
          <p:nvPr/>
        </p:nvSpPr>
        <p:spPr>
          <a:xfrm>
            <a:off x="577880" y="1748275"/>
            <a:ext cx="3932237" cy="830259"/>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smtClean="0">
                <a:solidFill>
                  <a:schemeClr val="tx1"/>
                </a:solidFill>
              </a:rPr>
              <a:t>Questions</a:t>
            </a:r>
            <a:r>
              <a:rPr lang="en-US" dirty="0" smtClean="0">
                <a:solidFill>
                  <a:schemeClr val="tx1"/>
                </a:solidFill>
              </a:rPr>
              <a:t>?</a:t>
            </a:r>
          </a:p>
          <a:p>
            <a:pPr algn="ctr"/>
            <a:endParaRPr lang="en-US" dirty="0">
              <a:solidFill>
                <a:schemeClr val="tx1"/>
              </a:solidFill>
            </a:endParaRPr>
          </a:p>
          <a:p>
            <a:pPr algn="ctr"/>
            <a:r>
              <a:rPr lang="en-US" dirty="0" smtClean="0">
                <a:solidFill>
                  <a:schemeClr val="tx1"/>
                </a:solidFill>
              </a:rPr>
              <a:t>THANK YOU!</a:t>
            </a:r>
            <a:endParaRPr lang="en-US" dirty="0" smtClean="0">
              <a:solidFill>
                <a:schemeClr val="tx1"/>
              </a:solidFill>
            </a:endParaRPr>
          </a:p>
        </p:txBody>
      </p:sp>
      <p:sp>
        <p:nvSpPr>
          <p:cNvPr id="5" name="Text Placeholder 7"/>
          <p:cNvSpPr txBox="1">
            <a:spLocks/>
          </p:cNvSpPr>
          <p:nvPr/>
        </p:nvSpPr>
        <p:spPr>
          <a:xfrm>
            <a:off x="274696" y="1748275"/>
            <a:ext cx="6394453" cy="2063297"/>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endParaRPr lang="en-US" sz="3200" dirty="0">
              <a:solidFill>
                <a:srgbClr val="C00000"/>
              </a:solidFill>
            </a:endParaRPr>
          </a:p>
        </p:txBody>
      </p:sp>
      <p:pic>
        <p:nvPicPr>
          <p:cNvPr id="6" name="Picture 5" descr="ASCCC_Logo"/>
          <p:cNvPicPr/>
          <p:nvPr/>
        </p:nvPicPr>
        <p:blipFill>
          <a:blip r:embed="rId2" cstate="print"/>
          <a:srcRect/>
          <a:stretch>
            <a:fillRect/>
          </a:stretch>
        </p:blipFill>
        <p:spPr bwMode="auto">
          <a:xfrm>
            <a:off x="7650876" y="5852644"/>
            <a:ext cx="4231670" cy="786470"/>
          </a:xfrm>
          <a:prstGeom prst="rect">
            <a:avLst/>
          </a:prstGeom>
          <a:noFill/>
          <a:ln w="9525">
            <a:noFill/>
            <a:miter lim="800000"/>
            <a:headEnd/>
            <a:tailEnd/>
          </a:ln>
        </p:spPr>
      </p:pic>
      <p:sp>
        <p:nvSpPr>
          <p:cNvPr id="2" name="TextBox 1"/>
          <p:cNvSpPr txBox="1"/>
          <p:nvPr/>
        </p:nvSpPr>
        <p:spPr>
          <a:xfrm>
            <a:off x="577880" y="4701134"/>
            <a:ext cx="8221404" cy="1384995"/>
          </a:xfrm>
          <a:prstGeom prst="rect">
            <a:avLst/>
          </a:prstGeom>
          <a:noFill/>
        </p:spPr>
        <p:txBody>
          <a:bodyPr wrap="square" rtlCol="0">
            <a:spAutoFit/>
          </a:bodyPr>
          <a:lstStyle/>
          <a:p>
            <a:r>
              <a:rPr lang="en-US" sz="2800" b="1" dirty="0" smtClean="0">
                <a:latin typeface="Calibri" panose="020F0502020204030204" pitchFamily="34" charset="0"/>
              </a:rPr>
              <a:t>Contact Information</a:t>
            </a:r>
            <a:r>
              <a:rPr lang="en-US" sz="2800" dirty="0" smtClean="0">
                <a:latin typeface="Calibri" panose="020F0502020204030204" pitchFamily="34" charset="0"/>
              </a:rPr>
              <a:t> </a:t>
            </a:r>
            <a:endParaRPr lang="en-US" sz="2800" dirty="0" smtClean="0">
              <a:latin typeface="Calibri" panose="020F0502020204030204" pitchFamily="34" charset="0"/>
            </a:endParaRPr>
          </a:p>
          <a:p>
            <a:r>
              <a:rPr lang="en-US" sz="2800" dirty="0" smtClean="0">
                <a:latin typeface="Calibri" panose="020F0502020204030204" pitchFamily="34" charset="0"/>
              </a:rPr>
              <a:t>Krystinne Mica: </a:t>
            </a:r>
            <a:r>
              <a:rPr lang="en-US" sz="2800" dirty="0" smtClean="0">
                <a:latin typeface="Calibri" panose="020F0502020204030204" pitchFamily="34" charset="0"/>
                <a:hlinkClick r:id="rId3"/>
              </a:rPr>
              <a:t>krystinne@asccc.org</a:t>
            </a:r>
            <a:r>
              <a:rPr lang="en-US" sz="2800" dirty="0" smtClean="0">
                <a:latin typeface="Calibri" panose="020F0502020204030204" pitchFamily="34" charset="0"/>
              </a:rPr>
              <a:t> </a:t>
            </a:r>
            <a:endParaRPr lang="en-US" sz="2800" dirty="0">
              <a:latin typeface="Calibri" panose="020F0502020204030204" pitchFamily="34" charset="0"/>
            </a:endParaRPr>
          </a:p>
          <a:p>
            <a:endParaRPr lang="en-US" sz="2800" dirty="0">
              <a:latin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300" y="712774"/>
            <a:ext cx="6769100" cy="3860800"/>
          </a:xfrm>
          <a:prstGeom prst="rect">
            <a:avLst/>
          </a:prstGeom>
        </p:spPr>
      </p:pic>
    </p:spTree>
    <p:extLst>
      <p:ext uri="{BB962C8B-B14F-4D97-AF65-F5344CB8AC3E}">
        <p14:creationId xmlns:p14="http://schemas.microsoft.com/office/powerpoint/2010/main" val="1714800500"/>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Theme1">
  <a:themeElements>
    <a:clrScheme name="Custom 4">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4516</TotalTime>
  <Words>466</Words>
  <Application>Microsoft Macintosh PowerPoint</Application>
  <PresentationFormat>Widescreen</PresentationFormat>
  <Paragraphs>55</Paragraphs>
  <Slides>9</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Calibri</vt:lpstr>
      <vt:lpstr>Corbel</vt:lpstr>
      <vt:lpstr>Georgia</vt:lpstr>
      <vt:lpstr>Mangal</vt:lpstr>
      <vt:lpstr>Wingdings</vt:lpstr>
      <vt:lpstr>Arial</vt:lpstr>
      <vt:lpstr>1_Office Theme</vt:lpstr>
      <vt:lpstr>Office Theme</vt:lpstr>
      <vt:lpstr>Theme1</vt:lpstr>
      <vt:lpstr> We want YOU! Consider Statewide Service </vt:lpstr>
      <vt:lpstr>Why Get Involved? </vt:lpstr>
      <vt:lpstr>A Bit of Background</vt:lpstr>
      <vt:lpstr>Service at the State-Level</vt:lpstr>
      <vt:lpstr>Senate Committee Appointment Process</vt:lpstr>
      <vt:lpstr>Ad Hoc, Special Task Forces, and Advisory Groups</vt:lpstr>
      <vt:lpstr>Application to Serve – Applicant Pool  Demographics  </vt:lpstr>
      <vt:lpstr>So how do I sign up?!   https://asccc.org/content/faculty-application-statewide-service</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Krystinne Mica</cp:lastModifiedBy>
  <cp:revision>188</cp:revision>
  <dcterms:created xsi:type="dcterms:W3CDTF">2015-05-02T02:46:00Z</dcterms:created>
  <dcterms:modified xsi:type="dcterms:W3CDTF">2018-10-30T22:16:51Z</dcterms:modified>
</cp:coreProperties>
</file>