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1" r:id="rId2"/>
    <p:sldId id="272" r:id="rId3"/>
    <p:sldId id="275" r:id="rId4"/>
    <p:sldId id="276" r:id="rId5"/>
    <p:sldId id="281" r:id="rId6"/>
    <p:sldId id="282" r:id="rId7"/>
    <p:sldId id="277" r:id="rId8"/>
    <p:sldId id="284" r:id="rId9"/>
    <p:sldId id="287" r:id="rId10"/>
    <p:sldId id="286" r:id="rId11"/>
    <p:sldId id="278" r:id="rId12"/>
    <p:sldId id="283" r:id="rId13"/>
    <p:sldId id="279"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4"/>
    <p:restoredTop sz="72350"/>
  </p:normalViewPr>
  <p:slideViewPr>
    <p:cSldViewPr snapToGrid="0" snapToObjects="1">
      <p:cViewPr varScale="1">
        <p:scale>
          <a:sx n="50" d="100"/>
          <a:sy n="50" d="100"/>
        </p:scale>
        <p:origin x="14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11/7/19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3212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481177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592067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87DC-488F-2240-8400-A13B96844E4F}"/>
              </a:ext>
            </a:extLst>
          </p:cNvPr>
          <p:cNvSpPr>
            <a:spLocks noGrp="1"/>
          </p:cNvSpPr>
          <p:nvPr>
            <p:ph type="ctrTitle" hasCustomPrompt="1"/>
          </p:nvPr>
        </p:nvSpPr>
        <p:spPr>
          <a:xfrm>
            <a:off x="3682313" y="2038864"/>
            <a:ext cx="7485998" cy="1780017"/>
          </a:xfrm>
        </p:spPr>
        <p:txBody>
          <a:bodyPr anchor="b">
            <a:normAutofit/>
          </a:bodyPr>
          <a:lstStyle>
            <a:lvl1pPr algn="ctr">
              <a:defRPr sz="4400">
                <a:solidFill>
                  <a:schemeClr val="accent2"/>
                </a:solidFill>
                <a:latin typeface="Palatino" pitchFamily="2" charset="77"/>
                <a:ea typeface="Palatino" pitchFamily="2" charset="77"/>
              </a:defRPr>
            </a:lvl1pPr>
          </a:lstStyle>
          <a:p>
            <a:r>
              <a:rPr lang="en-US" dirty="0"/>
              <a:t>Click to Edit</a:t>
            </a:r>
            <a:br>
              <a:rPr lang="en-US" dirty="0"/>
            </a:br>
            <a:r>
              <a:rPr lang="en-US" dirty="0"/>
              <a:t>Title</a:t>
            </a:r>
          </a:p>
        </p:txBody>
      </p:sp>
      <p:sp>
        <p:nvSpPr>
          <p:cNvPr id="3" name="Subtitle 2">
            <a:extLst>
              <a:ext uri="{FF2B5EF4-FFF2-40B4-BE49-F238E27FC236}">
                <a16:creationId xmlns:a16="http://schemas.microsoft.com/office/drawing/2014/main" id="{BC33C611-85E4-614D-A578-E6A3786610E8}"/>
              </a:ext>
            </a:extLst>
          </p:cNvPr>
          <p:cNvSpPr>
            <a:spLocks noGrp="1"/>
          </p:cNvSpPr>
          <p:nvPr>
            <p:ph type="subTitle" idx="1" hasCustomPrompt="1"/>
          </p:nvPr>
        </p:nvSpPr>
        <p:spPr>
          <a:xfrm>
            <a:off x="3682313" y="3910957"/>
            <a:ext cx="7485998" cy="1655762"/>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rgbClr val="674831"/>
                </a:solidFill>
                <a:latin typeface="Gill Sans" panose="020B0502020104020203" pitchFamily="34" charset="-79"/>
                <a:cs typeface="Gill Sans" panose="020B05020201040202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(Remember to ad alt text to all imported graphics and images.)</a:t>
            </a:r>
          </a:p>
          <a:p>
            <a:endParaRPr lang="en-US" dirty="0"/>
          </a:p>
        </p:txBody>
      </p:sp>
      <p:pic>
        <p:nvPicPr>
          <p:cNvPr id="11" name="Picture 10" descr="ASCCC logo">
            <a:extLst>
              <a:ext uri="{FF2B5EF4-FFF2-40B4-BE49-F238E27FC236}">
                <a16:creationId xmlns:a16="http://schemas.microsoft.com/office/drawing/2014/main" id="{7C5D4022-9CB8-C34D-BC12-06698F834C7D}"/>
              </a:ext>
            </a:extLst>
          </p:cNvPr>
          <p:cNvPicPr>
            <a:picLocks noChangeAspect="1"/>
          </p:cNvPicPr>
          <p:nvPr userDrawn="1"/>
        </p:nvPicPr>
        <p:blipFill>
          <a:blip r:embed="rId3"/>
          <a:stretch>
            <a:fillRect/>
          </a:stretch>
        </p:blipFill>
        <p:spPr>
          <a:xfrm>
            <a:off x="138669" y="193589"/>
            <a:ext cx="3545565" cy="2215978"/>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455784"/>
            <a:ext cx="10515600" cy="1312648"/>
          </a:xfrm>
        </p:spPr>
        <p:txBody>
          <a:bodyPr anchor="b">
            <a:normAutofit/>
          </a:bodyPr>
          <a:lstStyle>
            <a:lvl1pPr algn="l">
              <a:defRPr sz="360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28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p:ph idx="10"/>
          </p:nvPr>
        </p:nvSpPr>
        <p:spPr>
          <a:xfrm>
            <a:off x="831850" y="2928550"/>
            <a:ext cx="10375728" cy="2854411"/>
          </a:xfrm>
        </p:spPr>
        <p:txBody>
          <a:bodyPr/>
          <a:lstStyle>
            <a:lvl1pPr>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3878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3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838200" y="1995487"/>
            <a:ext cx="5181600" cy="388632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172200" y="1995487"/>
            <a:ext cx="5181600" cy="38863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838200" y="1995487"/>
            <a:ext cx="10515600" cy="384925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6283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BF83-3E38-3D43-BAD6-E56667BA8032}"/>
              </a:ext>
            </a:extLst>
          </p:cNvPr>
          <p:cNvSpPr>
            <a:spLocks noGrp="1"/>
          </p:cNvSpPr>
          <p:nvPr>
            <p:ph type="title" hasCustomPrompt="1"/>
          </p:nvPr>
        </p:nvSpPr>
        <p:spPr>
          <a:xfrm>
            <a:off x="393357" y="1408670"/>
            <a:ext cx="3128319" cy="3576680"/>
          </a:xfrm>
        </p:spPr>
        <p:txBody>
          <a:bodyPr anchor="t">
            <a:normAutofit/>
          </a:bodyPr>
          <a:lstStyle>
            <a:lvl1pPr>
              <a:defRPr sz="3600">
                <a:solidFill>
                  <a:schemeClr val="bg1"/>
                </a:solidFill>
              </a:defRPr>
            </a:lvl1pPr>
          </a:lstStyle>
          <a:p>
            <a:r>
              <a:rPr lang="en-US" dirty="0"/>
              <a:t>Click to edit Section title</a:t>
            </a:r>
          </a:p>
        </p:txBody>
      </p:sp>
      <p:sp>
        <p:nvSpPr>
          <p:cNvPr id="3" name="Content Placeholder 2">
            <a:extLst>
              <a:ext uri="{FF2B5EF4-FFF2-40B4-BE49-F238E27FC236}">
                <a16:creationId xmlns:a16="http://schemas.microsoft.com/office/drawing/2014/main" id="{42B6B5A0-4BE7-D242-883D-240F42A74477}"/>
              </a:ext>
            </a:extLst>
          </p:cNvPr>
          <p:cNvSpPr>
            <a:spLocks noGrp="1"/>
          </p:cNvSpPr>
          <p:nvPr>
            <p:ph idx="1" hasCustomPrompt="1"/>
          </p:nvPr>
        </p:nvSpPr>
        <p:spPr>
          <a:xfrm>
            <a:off x="4733667" y="1408670"/>
            <a:ext cx="6868297" cy="4397590"/>
          </a:xfrm>
        </p:spPr>
        <p:txBody>
          <a:bodyPr/>
          <a:lstStyle/>
          <a:p>
            <a:pPr lvl="0"/>
            <a:r>
              <a:rPr lang="en-US" dirty="0"/>
              <a:t>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01C9CC6-E19B-F843-BB2D-96D46C72A971}"/>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9058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5043616"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258699" y="1868487"/>
            <a:ext cx="507244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425712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10293176"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26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0103-BDBC-4A40-9E85-AE3F70CBE934}"/>
              </a:ext>
            </a:extLst>
          </p:cNvPr>
          <p:cNvSpPr>
            <a:spLocks noGrp="1"/>
          </p:cNvSpPr>
          <p:nvPr>
            <p:ph type="title" hasCustomPrompt="1"/>
          </p:nvPr>
        </p:nvSpPr>
        <p:spPr>
          <a:xfrm>
            <a:off x="4744996" y="2088292"/>
            <a:ext cx="6400800" cy="2730843"/>
          </a:xfrm>
        </p:spPr>
        <p:txBody>
          <a:bodyPr anchor="ctr">
            <a:normAutofit/>
          </a:bodyPr>
          <a:lstStyle>
            <a:lvl1pPr>
              <a:defRPr sz="4800">
                <a:solidFill>
                  <a:schemeClr val="bg1"/>
                </a:solidFill>
              </a:defRPr>
            </a:lvl1pPr>
          </a:lstStyle>
          <a:p>
            <a:r>
              <a:rPr lang="en-US" dirty="0"/>
              <a:t>Click to Edit Title</a:t>
            </a:r>
          </a:p>
        </p:txBody>
      </p:sp>
      <p:pic>
        <p:nvPicPr>
          <p:cNvPr id="15" name="Picture 14" descr="ASCCC logo">
            <a:extLst>
              <a:ext uri="{FF2B5EF4-FFF2-40B4-BE49-F238E27FC236}">
                <a16:creationId xmlns:a16="http://schemas.microsoft.com/office/drawing/2014/main" id="{5DEA7832-73EB-FE43-9270-01F76D371C7E}"/>
              </a:ext>
            </a:extLst>
          </p:cNvPr>
          <p:cNvPicPr>
            <a:picLocks noChangeAspect="1"/>
          </p:cNvPicPr>
          <p:nvPr userDrawn="1"/>
        </p:nvPicPr>
        <p:blipFill>
          <a:blip r:embed="rId3"/>
          <a:stretch>
            <a:fillRect/>
          </a:stretch>
        </p:blipFill>
        <p:spPr>
          <a:xfrm>
            <a:off x="521044" y="2545491"/>
            <a:ext cx="3085513" cy="1727887"/>
          </a:xfrm>
          <a:prstGeom prst="rect">
            <a:avLst/>
          </a:prstGeom>
        </p:spPr>
      </p:pic>
    </p:spTree>
    <p:extLst>
      <p:ext uri="{BB962C8B-B14F-4D97-AF65-F5344CB8AC3E}">
        <p14:creationId xmlns:p14="http://schemas.microsoft.com/office/powerpoint/2010/main" val="301511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2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0103-BDBC-4A40-9E85-AE3F70CBE934}"/>
              </a:ext>
            </a:extLst>
          </p:cNvPr>
          <p:cNvSpPr>
            <a:spLocks noGrp="1"/>
          </p:cNvSpPr>
          <p:nvPr>
            <p:ph type="title" hasCustomPrompt="1"/>
          </p:nvPr>
        </p:nvSpPr>
        <p:spPr>
          <a:xfrm>
            <a:off x="247135" y="1335091"/>
            <a:ext cx="3583461" cy="1611995"/>
          </a:xfrm>
        </p:spPr>
        <p:txBody>
          <a:bodyPr anchor="b">
            <a:normAutofit/>
          </a:bodyPr>
          <a:lstStyle>
            <a:lvl1pPr algn="ctr">
              <a:defRPr sz="3600"/>
            </a:lvl1pPr>
          </a:lstStyle>
          <a:p>
            <a:r>
              <a:rPr lang="en-US" dirty="0"/>
              <a:t>Click to edit Section title</a:t>
            </a:r>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p:nvPr>
        </p:nvSpPr>
        <p:spPr>
          <a:xfrm>
            <a:off x="4534930" y="1112108"/>
            <a:ext cx="6672648" cy="4670854"/>
          </a:xfrm>
        </p:spPr>
        <p:txBody>
          <a:bodyPr/>
          <a:lstStyle>
            <a:lvl1pPr>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Text Placeholder 3">
            <a:extLst>
              <a:ext uri="{FF2B5EF4-FFF2-40B4-BE49-F238E27FC236}">
                <a16:creationId xmlns:a16="http://schemas.microsoft.com/office/drawing/2014/main" id="{16BCEDA2-8D63-C44F-BC49-24E0BC45BAEB}"/>
              </a:ext>
            </a:extLst>
          </p:cNvPr>
          <p:cNvSpPr>
            <a:spLocks noGrp="1"/>
          </p:cNvSpPr>
          <p:nvPr>
            <p:ph type="body" sz="half" idx="2" hasCustomPrompt="1"/>
          </p:nvPr>
        </p:nvSpPr>
        <p:spPr>
          <a:xfrm>
            <a:off x="247135" y="2928551"/>
            <a:ext cx="3583461" cy="2533135"/>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a:t>
            </a:r>
          </a:p>
        </p:txBody>
      </p:sp>
      <p:sp>
        <p:nvSpPr>
          <p:cNvPr id="7" name="Slide Number Placeholder 6">
            <a:extLst>
              <a:ext uri="{FF2B5EF4-FFF2-40B4-BE49-F238E27FC236}">
                <a16:creationId xmlns:a16="http://schemas.microsoft.com/office/drawing/2014/main" id="{4782F75C-9DD2-074A-96FF-53829C465CFC}"/>
              </a:ext>
            </a:extLst>
          </p:cNvPr>
          <p:cNvSpPr>
            <a:spLocks noGrp="1"/>
          </p:cNvSpPr>
          <p:nvPr>
            <p:ph type="sldNum" sz="quarter" idx="12"/>
          </p:nvPr>
        </p:nvSpPr>
        <p:spPr>
          <a:xfrm>
            <a:off x="8464378" y="6356350"/>
            <a:ext cx="2743200" cy="365125"/>
          </a:xfrm>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17001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087395" y="365125"/>
            <a:ext cx="10046043" cy="1325563"/>
          </a:xfrm>
        </p:spPr>
        <p:txBody>
          <a:bodyPr anchor="b">
            <a:normAutofit/>
          </a:bodyPr>
          <a:lstStyle>
            <a:lvl1pPr>
              <a:defRPr sz="3600"/>
            </a:lvl1pPr>
          </a:lstStyle>
          <a:p>
            <a:r>
              <a:rPr lang="en-US" dirty="0"/>
              <a:t>Click to edit Master title style</a:t>
            </a:r>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087395" y="1798320"/>
            <a:ext cx="4922537" cy="43913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184557" y="1798320"/>
            <a:ext cx="4948881" cy="43913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66616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15" name="Title 1">
            <a:extLst>
              <a:ext uri="{FF2B5EF4-FFF2-40B4-BE49-F238E27FC236}">
                <a16:creationId xmlns:a16="http://schemas.microsoft.com/office/drawing/2014/main" id="{F364D7FE-3356-3F4C-A9D0-D7CF7DC02071}"/>
              </a:ext>
            </a:extLst>
          </p:cNvPr>
          <p:cNvSpPr>
            <a:spLocks noGrp="1"/>
          </p:cNvSpPr>
          <p:nvPr>
            <p:ph type="title"/>
          </p:nvPr>
        </p:nvSpPr>
        <p:spPr>
          <a:xfrm>
            <a:off x="1075038" y="365125"/>
            <a:ext cx="10058399" cy="1325563"/>
          </a:xfrm>
        </p:spPr>
        <p:txBody>
          <a:bodyPr anchor="b">
            <a:normAutofit/>
          </a:bodyPr>
          <a:lstStyle>
            <a:lvl1pPr algn="l">
              <a:defRPr sz="3600"/>
            </a:lvl1pPr>
          </a:lstStyle>
          <a:p>
            <a:r>
              <a:rPr lang="en-US" dirty="0"/>
              <a:t>Click to edit Master title style</a:t>
            </a:r>
          </a:p>
        </p:txBody>
      </p:sp>
      <p:sp>
        <p:nvSpPr>
          <p:cNvPr id="17" name="Content Placeholder 2">
            <a:extLst>
              <a:ext uri="{FF2B5EF4-FFF2-40B4-BE49-F238E27FC236}">
                <a16:creationId xmlns:a16="http://schemas.microsoft.com/office/drawing/2014/main" id="{CEF576B0-A006-8A43-9E28-F8921C359D28}"/>
              </a:ext>
            </a:extLst>
          </p:cNvPr>
          <p:cNvSpPr>
            <a:spLocks noGrp="1"/>
          </p:cNvSpPr>
          <p:nvPr>
            <p:ph sz="half" idx="1"/>
          </p:nvPr>
        </p:nvSpPr>
        <p:spPr>
          <a:xfrm>
            <a:off x="1075038" y="1921669"/>
            <a:ext cx="100584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6761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3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3310152"/>
            <a:ext cx="10515600" cy="1312648"/>
          </a:xfrm>
        </p:spPr>
        <p:txBody>
          <a:bodyPr anchor="b"/>
          <a:lstStyle>
            <a:lvl1pPr algn="ctr">
              <a:defRPr sz="4400"/>
            </a:lvl1pPr>
          </a:lstStyle>
          <a:p>
            <a:r>
              <a:rPr lang="en-US" dirty="0"/>
              <a:t>Click to edit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4683125"/>
            <a:ext cx="10515600" cy="1406525"/>
          </a:xfrm>
        </p:spPr>
        <p:txBody>
          <a:bodyPr/>
          <a:lstStyle>
            <a:lvl1pPr marL="0" indent="0" algn="ctr">
              <a:buNone/>
              <a:defRPr sz="24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pic>
        <p:nvPicPr>
          <p:cNvPr id="10" name="Picture 9" descr="ASCCC logo">
            <a:extLst>
              <a:ext uri="{FF2B5EF4-FFF2-40B4-BE49-F238E27FC236}">
                <a16:creationId xmlns:a16="http://schemas.microsoft.com/office/drawing/2014/main" id="{F4C20975-CC72-094C-A68A-CE606BF13740}"/>
              </a:ext>
            </a:extLst>
          </p:cNvPr>
          <p:cNvPicPr>
            <a:picLocks noChangeAspect="1"/>
          </p:cNvPicPr>
          <p:nvPr userDrawn="1"/>
        </p:nvPicPr>
        <p:blipFill>
          <a:blip r:embed="rId3"/>
          <a:stretch>
            <a:fillRect/>
          </a:stretch>
        </p:blipFill>
        <p:spPr>
          <a:xfrm>
            <a:off x="3556000" y="758741"/>
            <a:ext cx="5080000" cy="1562100"/>
          </a:xfrm>
          <a:prstGeom prst="rect">
            <a:avLst/>
          </a:prstGeom>
        </p:spPr>
      </p:pic>
    </p:spTree>
    <p:extLst>
      <p:ext uri="{BB962C8B-B14F-4D97-AF65-F5344CB8AC3E}">
        <p14:creationId xmlns:p14="http://schemas.microsoft.com/office/powerpoint/2010/main" val="283909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3" r:id="rId6"/>
    <p:sldLayoutId id="2147483653" r:id="rId7"/>
    <p:sldLayoutId id="2147483665" r:id="rId8"/>
    <p:sldLayoutId id="2147483651" r:id="rId9"/>
    <p:sldLayoutId id="2147483666" r:id="rId10"/>
    <p:sldLayoutId id="2147483652" r:id="rId11"/>
    <p:sldLayoutId id="2147483667" r:id="rId12"/>
    <p:sldLayoutId id="2147483655" r:id="rId13"/>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cccnext.jira.com/wiki/spaces/CLSPP/overview"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82313" y="2810389"/>
            <a:ext cx="7485998" cy="1780017"/>
          </a:xfrm>
        </p:spPr>
        <p:txBody>
          <a:bodyPr>
            <a:normAutofit fontScale="90000"/>
          </a:bodyPr>
          <a:lstStyle/>
          <a:p>
            <a:r>
              <a:rPr lang="en-US" dirty="0"/>
              <a:t>Statewide Services and Programs for Student Success</a:t>
            </a:r>
            <a:br>
              <a:rPr lang="en-US" dirty="0"/>
            </a:br>
            <a:br>
              <a:rPr lang="en-US" dirty="0"/>
            </a:br>
            <a:endParaRPr lang="en-US" dirty="0"/>
          </a:p>
        </p:txBody>
      </p:sp>
      <p:sp>
        <p:nvSpPr>
          <p:cNvPr id="3" name="Subtitle 2"/>
          <p:cNvSpPr>
            <a:spLocks noGrp="1"/>
          </p:cNvSpPr>
          <p:nvPr>
            <p:ph type="subTitle" idx="1"/>
          </p:nvPr>
        </p:nvSpPr>
        <p:spPr/>
        <p:txBody>
          <a:bodyPr>
            <a:normAutofit fontScale="92500"/>
          </a:bodyPr>
          <a:lstStyle/>
          <a:p>
            <a:r>
              <a:rPr lang="en-US" dirty="0"/>
              <a:t>Doug </a:t>
            </a:r>
            <a:r>
              <a:rPr lang="en-US" dirty="0" err="1"/>
              <a:t>Achterman</a:t>
            </a:r>
            <a:r>
              <a:rPr lang="en-US" dirty="0"/>
              <a:t>, Gavilan College, Council of Chief Librarians</a:t>
            </a:r>
            <a:br>
              <a:rPr lang="en-US" dirty="0"/>
            </a:br>
            <a:r>
              <a:rPr lang="en-US" dirty="0"/>
              <a:t>Amy Beadle, CCC Technology Center </a:t>
            </a:r>
            <a:br>
              <a:rPr lang="en-US" dirty="0"/>
            </a:br>
            <a:r>
              <a:rPr lang="en-US" dirty="0"/>
              <a:t>Dan Crump, American River College </a:t>
            </a:r>
            <a:br>
              <a:rPr lang="en-US" dirty="0"/>
            </a:br>
            <a:r>
              <a:rPr lang="en-US" dirty="0"/>
              <a:t>Dolores Davison, ASCCC Vice President </a:t>
            </a:r>
            <a:br>
              <a:rPr lang="en-US" dirty="0"/>
            </a:br>
            <a:r>
              <a:rPr lang="en-US" dirty="0"/>
              <a:t>Krystinne Mica, ASCCC Executive Director</a:t>
            </a:r>
          </a:p>
        </p:txBody>
      </p:sp>
    </p:spTree>
    <p:extLst>
      <p:ext uri="{BB962C8B-B14F-4D97-AF65-F5344CB8AC3E}">
        <p14:creationId xmlns:p14="http://schemas.microsoft.com/office/powerpoint/2010/main" val="202532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Services Platform (LSP)</a:t>
            </a:r>
            <a:br>
              <a:rPr lang="en-US" dirty="0"/>
            </a:br>
            <a:r>
              <a:rPr lang="en-US" dirty="0">
                <a:solidFill>
                  <a:schemeClr val="accent1"/>
                </a:solidFill>
              </a:rPr>
              <a:t>What’s Next</a:t>
            </a:r>
          </a:p>
        </p:txBody>
      </p:sp>
      <p:sp>
        <p:nvSpPr>
          <p:cNvPr id="4" name="Slide Number Placeholder 3"/>
          <p:cNvSpPr>
            <a:spLocks noGrp="1"/>
          </p:cNvSpPr>
          <p:nvPr>
            <p:ph type="sldNum" sz="quarter" idx="12"/>
          </p:nvPr>
        </p:nvSpPr>
        <p:spPr/>
        <p:txBody>
          <a:bodyPr/>
          <a:lstStyle/>
          <a:p>
            <a:fld id="{492D8F1A-69A8-9242-9469-8400121D240A}" type="slidenum">
              <a:rPr lang="en-US" smtClean="0"/>
              <a:pPr/>
              <a:t>10</a:t>
            </a:fld>
            <a:endParaRPr lang="en-US" dirty="0"/>
          </a:p>
        </p:txBody>
      </p:sp>
      <p:graphicFrame>
        <p:nvGraphicFramePr>
          <p:cNvPr id="3" name="Content Placeholder 2">
            <a:extLst>
              <a:ext uri="{FF2B5EF4-FFF2-40B4-BE49-F238E27FC236}">
                <a16:creationId xmlns:a16="http://schemas.microsoft.com/office/drawing/2014/main" id="{6D670AA3-92B9-FF4D-845A-599FAD5EFA1D}"/>
              </a:ext>
            </a:extLst>
          </p:cNvPr>
          <p:cNvGraphicFramePr>
            <a:graphicFrameLocks noGrp="1"/>
          </p:cNvGraphicFramePr>
          <p:nvPr>
            <p:ph sz="half" idx="1"/>
            <p:extLst>
              <p:ext uri="{D42A27DB-BD31-4B8C-83A1-F6EECF244321}">
                <p14:modId xmlns:p14="http://schemas.microsoft.com/office/powerpoint/2010/main" val="3060742623"/>
              </p:ext>
            </p:extLst>
          </p:nvPr>
        </p:nvGraphicFramePr>
        <p:xfrm>
          <a:off x="1062038" y="1868488"/>
          <a:ext cx="10545762" cy="1990665"/>
        </p:xfrm>
        <a:graphic>
          <a:graphicData uri="http://schemas.openxmlformats.org/drawingml/2006/table">
            <a:tbl>
              <a:tblPr firstRow="1" bandRow="1">
                <a:tableStyleId>{0505E3EF-67EA-436B-97B2-0124C06EBD24}</a:tableStyleId>
              </a:tblPr>
              <a:tblGrid>
                <a:gridCol w="4705716">
                  <a:extLst>
                    <a:ext uri="{9D8B030D-6E8A-4147-A177-3AD203B41FA5}">
                      <a16:colId xmlns:a16="http://schemas.microsoft.com/office/drawing/2014/main" val="1328482644"/>
                    </a:ext>
                  </a:extLst>
                </a:gridCol>
                <a:gridCol w="5840046">
                  <a:extLst>
                    <a:ext uri="{9D8B030D-6E8A-4147-A177-3AD203B41FA5}">
                      <a16:colId xmlns:a16="http://schemas.microsoft.com/office/drawing/2014/main" val="2086753324"/>
                    </a:ext>
                  </a:extLst>
                </a:gridCol>
              </a:tblGrid>
              <a:tr h="663555">
                <a:tc>
                  <a:txBody>
                    <a:bodyPr/>
                    <a:lstStyle/>
                    <a:p>
                      <a:r>
                        <a:rPr lang="en-US" sz="2800" b="0" dirty="0">
                          <a:latin typeface="Source Sans Pro" panose="020B0503030403020204" pitchFamily="34" charset="77"/>
                        </a:rPr>
                        <a:t>December 2019-January 2020</a:t>
                      </a:r>
                    </a:p>
                  </a:txBody>
                  <a:tcPr/>
                </a:tc>
                <a:tc>
                  <a:txBody>
                    <a:bodyPr/>
                    <a:lstStyle/>
                    <a:p>
                      <a:r>
                        <a:rPr lang="en-US" sz="2800" b="0" dirty="0">
                          <a:latin typeface="Source Sans Pro" panose="020B0503030403020204" pitchFamily="34" charset="77"/>
                        </a:rPr>
                        <a:t>Product Go-Live</a:t>
                      </a:r>
                    </a:p>
                  </a:txBody>
                  <a:tcPr/>
                </a:tc>
                <a:extLst>
                  <a:ext uri="{0D108BD9-81ED-4DB2-BD59-A6C34878D82A}">
                    <a16:rowId xmlns:a16="http://schemas.microsoft.com/office/drawing/2014/main" val="1001917402"/>
                  </a:ext>
                </a:extLst>
              </a:tr>
              <a:tr h="663555">
                <a:tc>
                  <a:txBody>
                    <a:bodyPr/>
                    <a:lstStyle/>
                    <a:p>
                      <a:r>
                        <a:rPr lang="en-US" sz="2800" b="0" dirty="0">
                          <a:latin typeface="Source Sans Pro" panose="020B0503030403020204" pitchFamily="34" charset="77"/>
                        </a:rPr>
                        <a:t>January – February 2020</a:t>
                      </a:r>
                    </a:p>
                  </a:txBody>
                  <a:tcPr/>
                </a:tc>
                <a:tc>
                  <a:txBody>
                    <a:bodyPr/>
                    <a:lstStyle/>
                    <a:p>
                      <a:r>
                        <a:rPr lang="en-US" sz="2800" b="0" dirty="0">
                          <a:latin typeface="Source Sans Pro" panose="020B0503030403020204" pitchFamily="34" charset="77"/>
                        </a:rPr>
                        <a:t>Configuration refinements/review</a:t>
                      </a:r>
                    </a:p>
                  </a:txBody>
                  <a:tcPr/>
                </a:tc>
                <a:extLst>
                  <a:ext uri="{0D108BD9-81ED-4DB2-BD59-A6C34878D82A}">
                    <a16:rowId xmlns:a16="http://schemas.microsoft.com/office/drawing/2014/main" val="886594068"/>
                  </a:ext>
                </a:extLst>
              </a:tr>
              <a:tr h="663555">
                <a:tc>
                  <a:txBody>
                    <a:bodyPr/>
                    <a:lstStyle/>
                    <a:p>
                      <a:r>
                        <a:rPr lang="en-US" sz="2800" b="0" dirty="0">
                          <a:latin typeface="Source Sans Pro" panose="020B0503030403020204" pitchFamily="34" charset="77"/>
                        </a:rPr>
                        <a:t>March 2020</a:t>
                      </a:r>
                    </a:p>
                  </a:txBody>
                  <a:tcPr/>
                </a:tc>
                <a:tc>
                  <a:txBody>
                    <a:bodyPr/>
                    <a:lstStyle/>
                    <a:p>
                      <a:r>
                        <a:rPr lang="en-US" sz="2800" b="0" dirty="0">
                          <a:latin typeface="Source Sans Pro" panose="020B0503030403020204" pitchFamily="34" charset="77"/>
                        </a:rPr>
                        <a:t>Switch to standard support</a:t>
                      </a:r>
                    </a:p>
                  </a:txBody>
                  <a:tcPr/>
                </a:tc>
                <a:extLst>
                  <a:ext uri="{0D108BD9-81ED-4DB2-BD59-A6C34878D82A}">
                    <a16:rowId xmlns:a16="http://schemas.microsoft.com/office/drawing/2014/main" val="2186380656"/>
                  </a:ext>
                </a:extLst>
              </a:tr>
            </a:tbl>
          </a:graphicData>
        </a:graphic>
      </p:graphicFrame>
      <p:sp>
        <p:nvSpPr>
          <p:cNvPr id="6" name="TextBox 5">
            <a:extLst>
              <a:ext uri="{FF2B5EF4-FFF2-40B4-BE49-F238E27FC236}">
                <a16:creationId xmlns:a16="http://schemas.microsoft.com/office/drawing/2014/main" id="{1CD39EE5-486D-E04B-80A4-02FFE0453923}"/>
              </a:ext>
            </a:extLst>
          </p:cNvPr>
          <p:cNvSpPr txBox="1"/>
          <p:nvPr/>
        </p:nvSpPr>
        <p:spPr>
          <a:xfrm>
            <a:off x="1062038" y="4036953"/>
            <a:ext cx="10184198" cy="2523768"/>
          </a:xfrm>
          <a:prstGeom prst="rect">
            <a:avLst/>
          </a:prstGeom>
          <a:noFill/>
        </p:spPr>
        <p:txBody>
          <a:bodyPr wrap="none" rtlCol="0">
            <a:spAutoFit/>
          </a:bodyPr>
          <a:lstStyle/>
          <a:p>
            <a:pPr marL="457200" indent="-457200">
              <a:buFont typeface="Wingdings" pitchFamily="2" charset="2"/>
              <a:buChar char="ü"/>
            </a:pPr>
            <a:r>
              <a:rPr lang="en-US" sz="2800" b="1" dirty="0">
                <a:solidFill>
                  <a:schemeClr val="tx2"/>
                </a:solidFill>
                <a:latin typeface="Source Sans Pro" panose="020B0503030403020204" pitchFamily="34" charset="77"/>
                <a:cs typeface="Arial Narrow" panose="020B0604020202020204" pitchFamily="34" charset="0"/>
              </a:rPr>
              <a:t>Ongoing Funding </a:t>
            </a:r>
          </a:p>
          <a:p>
            <a:pPr marL="457200" indent="-457200">
              <a:buFont typeface="Wingdings" pitchFamily="2" charset="2"/>
              <a:buChar char="ü"/>
            </a:pPr>
            <a:r>
              <a:rPr lang="en-US" sz="2800" dirty="0">
                <a:solidFill>
                  <a:schemeClr val="tx2"/>
                </a:solidFill>
                <a:latin typeface="Source Sans Pro" panose="020B0503030403020204" pitchFamily="34" charset="77"/>
              </a:rPr>
              <a:t>Shared instructional tools: lessons, how-to videos, etc.</a:t>
            </a:r>
          </a:p>
          <a:p>
            <a:pPr marL="457200" indent="-457200">
              <a:buFont typeface="Wingdings" pitchFamily="2" charset="2"/>
              <a:buChar char="ü"/>
            </a:pPr>
            <a:r>
              <a:rPr lang="en-US" sz="2800" dirty="0">
                <a:solidFill>
                  <a:schemeClr val="tx2"/>
                </a:solidFill>
                <a:latin typeface="Source Sans Pro" panose="020B0503030403020204" pitchFamily="34" charset="77"/>
              </a:rPr>
              <a:t>Shared expertise for maximizing day-to-day functionality of LSP</a:t>
            </a:r>
          </a:p>
          <a:p>
            <a:pPr marL="457200" indent="-457200">
              <a:buFont typeface="Wingdings" pitchFamily="2" charset="2"/>
              <a:buChar char="ü"/>
            </a:pPr>
            <a:r>
              <a:rPr lang="en-US" sz="2800" dirty="0">
                <a:solidFill>
                  <a:schemeClr val="tx2"/>
                </a:solidFill>
                <a:latin typeface="Source Sans Pro" panose="020B0503030403020204" pitchFamily="34" charset="77"/>
              </a:rPr>
              <a:t>Ongoing information exchange </a:t>
            </a:r>
          </a:p>
          <a:p>
            <a:pPr marL="457200" indent="-457200">
              <a:buFont typeface="Wingdings" pitchFamily="2" charset="2"/>
              <a:buChar char="ü"/>
            </a:pPr>
            <a:r>
              <a:rPr lang="en-US" sz="2800" dirty="0">
                <a:solidFill>
                  <a:schemeClr val="tx2"/>
                </a:solidFill>
                <a:latin typeface="Source Sans Pro" panose="020B0503030403020204" pitchFamily="34" charset="77"/>
              </a:rPr>
              <a:t>Local, regional, state resource sharing</a:t>
            </a:r>
          </a:p>
          <a:p>
            <a:endParaRPr lang="en-US" dirty="0"/>
          </a:p>
        </p:txBody>
      </p:sp>
    </p:spTree>
    <p:extLst>
      <p:ext uri="{BB962C8B-B14F-4D97-AF65-F5344CB8AC3E}">
        <p14:creationId xmlns:p14="http://schemas.microsoft.com/office/powerpoint/2010/main" val="80672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Chancellor’s Office Curriculum Inventory (COCI)</a:t>
            </a:r>
          </a:p>
        </p:txBody>
      </p:sp>
      <p:sp>
        <p:nvSpPr>
          <p:cNvPr id="3" name="Content Placeholder 2"/>
          <p:cNvSpPr>
            <a:spLocks noGrp="1"/>
          </p:cNvSpPr>
          <p:nvPr>
            <p:ph sz="half" idx="1"/>
          </p:nvPr>
        </p:nvSpPr>
        <p:spPr/>
        <p:txBody>
          <a:bodyPr>
            <a:normAutofit lnSpcReduction="10000"/>
          </a:bodyPr>
          <a:lstStyle/>
          <a:p>
            <a:pPr marL="0" indent="0">
              <a:buNone/>
            </a:pPr>
            <a:r>
              <a:rPr lang="en-US" dirty="0"/>
              <a:t>Request for Proposals (RFP) for a Chancellor’s Office curriculum inventory system</a:t>
            </a:r>
          </a:p>
          <a:p>
            <a:pPr>
              <a:buClr>
                <a:srgbClr val="0070C0"/>
              </a:buClr>
            </a:pPr>
            <a:r>
              <a:rPr lang="en-US" dirty="0">
                <a:latin typeface="+mn-lt"/>
                <a:cs typeface="Times New Roman" panose="02020603050405020304" pitchFamily="18" charset="0"/>
              </a:rPr>
              <a:t>Why?</a:t>
            </a:r>
          </a:p>
          <a:p>
            <a:pPr lvl="1">
              <a:buClr>
                <a:srgbClr val="0070C0"/>
              </a:buClr>
            </a:pPr>
            <a:r>
              <a:rPr lang="en-US" dirty="0">
                <a:latin typeface="+mn-lt"/>
                <a:cs typeface="Times New Roman" panose="02020603050405020304" pitchFamily="18" charset="0"/>
              </a:rPr>
              <a:t>Chancellor’s Office determined that COCI has reached an end-of-life point</a:t>
            </a:r>
          </a:p>
          <a:p>
            <a:pPr>
              <a:buClr>
                <a:srgbClr val="0070C0"/>
              </a:buClr>
            </a:pPr>
            <a:r>
              <a:rPr lang="en-US" dirty="0">
                <a:latin typeface="+mn-lt"/>
                <a:cs typeface="Times New Roman" panose="02020603050405020304" pitchFamily="18" charset="0"/>
              </a:rPr>
              <a:t>What? – Chancellor’s Office curriculum inventory system that will:</a:t>
            </a:r>
          </a:p>
          <a:p>
            <a:pPr lvl="1">
              <a:buClr>
                <a:srgbClr val="0070C0"/>
              </a:buClr>
            </a:pPr>
            <a:r>
              <a:rPr lang="en-US" dirty="0">
                <a:latin typeface="+mn-lt"/>
                <a:cs typeface="Times New Roman" panose="02020603050405020304" pitchFamily="18" charset="0"/>
              </a:rPr>
              <a:t>House college curriculum</a:t>
            </a:r>
          </a:p>
          <a:p>
            <a:pPr lvl="1">
              <a:buClr>
                <a:srgbClr val="0070C0"/>
              </a:buClr>
            </a:pPr>
            <a:r>
              <a:rPr lang="en-US" dirty="0">
                <a:latin typeface="+mn-lt"/>
                <a:cs typeface="Times New Roman" panose="02020603050405020304" pitchFamily="18" charset="0"/>
              </a:rPr>
              <a:t>Interface with college Curriculum Management Systems</a:t>
            </a:r>
          </a:p>
          <a:p>
            <a:pPr lvl="1">
              <a:buClr>
                <a:srgbClr val="0070C0"/>
              </a:buClr>
            </a:pPr>
            <a:r>
              <a:rPr lang="en-US" dirty="0">
                <a:latin typeface="+mn-lt"/>
                <a:cs typeface="Times New Roman" panose="02020603050405020304" pitchFamily="18" charset="0"/>
              </a:rPr>
              <a:t>Optional for colleges: catalog generator and scheduling management</a:t>
            </a:r>
          </a:p>
          <a:p>
            <a:pPr marL="0" lvl="2" indent="0">
              <a:spcBef>
                <a:spcPts val="1000"/>
              </a:spcBef>
              <a:buClr>
                <a:srgbClr val="0070C0"/>
              </a:buClr>
              <a:buNone/>
            </a:pPr>
            <a:r>
              <a:rPr lang="en-US" b="1" dirty="0">
                <a:latin typeface="+mn-lt"/>
                <a:ea typeface="Verdana" panose="020B0604030504040204" pitchFamily="34" charset="0"/>
                <a:cs typeface="Times New Roman" panose="02020603050405020304" pitchFamily="18" charset="0"/>
              </a:rPr>
              <a:t>*** </a:t>
            </a:r>
            <a:r>
              <a:rPr lang="en-US" dirty="0">
                <a:latin typeface="+mn-lt"/>
                <a:ea typeface="Verdana" panose="020B0604030504040204" pitchFamily="34" charset="0"/>
                <a:cs typeface="Times New Roman" panose="02020603050405020304" pitchFamily="18" charset="0"/>
              </a:rPr>
              <a:t>Proceeding with the formal RFP process does not dictate that the decision will be made to work with an external vendor.  The RFP process only supports a fair and unbiased path for additional vendor discovery which may or may not result in moving away from the current product.</a:t>
            </a:r>
          </a:p>
          <a:p>
            <a:pPr>
              <a:buClr>
                <a:srgbClr val="0070C0"/>
              </a:buCl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92D8F1A-69A8-9242-9469-8400121D240A}" type="slidenum">
              <a:rPr lang="en-US" smtClean="0"/>
              <a:pPr/>
              <a:t>11</a:t>
            </a:fld>
            <a:endParaRPr lang="en-US" dirty="0"/>
          </a:p>
        </p:txBody>
      </p:sp>
    </p:spTree>
    <p:extLst>
      <p:ext uri="{BB962C8B-B14F-4D97-AF65-F5344CB8AC3E}">
        <p14:creationId xmlns:p14="http://schemas.microsoft.com/office/powerpoint/2010/main" val="221719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Chancellor’s Office Curriculum Inventory (COCI)</a:t>
            </a:r>
          </a:p>
        </p:txBody>
      </p:sp>
      <p:sp>
        <p:nvSpPr>
          <p:cNvPr id="3" name="Content Placeholder 2"/>
          <p:cNvSpPr>
            <a:spLocks noGrp="1"/>
          </p:cNvSpPr>
          <p:nvPr>
            <p:ph sz="half" idx="1"/>
          </p:nvPr>
        </p:nvSpPr>
        <p:spPr/>
        <p:txBody>
          <a:bodyPr>
            <a:normAutofit lnSpcReduction="10000"/>
          </a:bodyPr>
          <a:lstStyle/>
          <a:p>
            <a:r>
              <a:rPr lang="en-US" dirty="0"/>
              <a:t>RFP – Curriculum Management and Catalog System Timeline</a:t>
            </a:r>
          </a:p>
          <a:p>
            <a:r>
              <a:rPr lang="en-US" dirty="0"/>
              <a:t>Sept 2019:</a:t>
            </a:r>
          </a:p>
          <a:p>
            <a:pPr lvl="1"/>
            <a:r>
              <a:rPr lang="en-US" dirty="0"/>
              <a:t>RFPs were due from vendors </a:t>
            </a:r>
            <a:r>
              <a:rPr lang="mr-IN" dirty="0"/>
              <a:t>–</a:t>
            </a:r>
            <a:r>
              <a:rPr lang="en-US" dirty="0"/>
              <a:t> reviewed by Chancellor’s Office team for completeness and security </a:t>
            </a:r>
          </a:p>
          <a:p>
            <a:pPr lvl="1"/>
            <a:r>
              <a:rPr lang="en-US" dirty="0"/>
              <a:t>Stakeholder group reviewed the RFP submissions end of Sept </a:t>
            </a:r>
            <a:r>
              <a:rPr lang="mr-IN" dirty="0"/>
              <a:t>–</a:t>
            </a:r>
            <a:r>
              <a:rPr lang="en-US" dirty="0"/>
              <a:t> mid-October</a:t>
            </a:r>
          </a:p>
          <a:p>
            <a:r>
              <a:rPr lang="en-US" dirty="0"/>
              <a:t>Oct 2019: </a:t>
            </a:r>
          </a:p>
          <a:p>
            <a:pPr lvl="1"/>
            <a:r>
              <a:rPr lang="en-US" dirty="0"/>
              <a:t>Chancellor’s Office reviewed scores submitted by stakeholder group</a:t>
            </a:r>
          </a:p>
          <a:p>
            <a:r>
              <a:rPr lang="en-US" dirty="0"/>
              <a:t>Nov 2019:</a:t>
            </a:r>
          </a:p>
          <a:p>
            <a:pPr lvl="1"/>
            <a:r>
              <a:rPr lang="en-US" dirty="0"/>
              <a:t>Chancellor’s Office is scheduling in-person vendor demos the week of November 11-15</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12</a:t>
            </a:fld>
            <a:endParaRPr lang="en-US" dirty="0"/>
          </a:p>
        </p:txBody>
      </p:sp>
    </p:spTree>
    <p:extLst>
      <p:ext uri="{BB962C8B-B14F-4D97-AF65-F5344CB8AC3E}">
        <p14:creationId xmlns:p14="http://schemas.microsoft.com/office/powerpoint/2010/main" val="52978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Chancellor’s Office Website </a:t>
            </a:r>
          </a:p>
        </p:txBody>
      </p:sp>
      <p:sp>
        <p:nvSpPr>
          <p:cNvPr id="3" name="Content Placeholder 2"/>
          <p:cNvSpPr>
            <a:spLocks noGrp="1"/>
          </p:cNvSpPr>
          <p:nvPr>
            <p:ph sz="half" idx="1"/>
          </p:nvPr>
        </p:nvSpPr>
        <p:spPr/>
        <p:txBody>
          <a:bodyPr/>
          <a:lstStyle/>
          <a:p>
            <a:r>
              <a:rPr lang="en-US" dirty="0"/>
              <a:t>Update began in July 2019 </a:t>
            </a:r>
          </a:p>
          <a:p>
            <a:r>
              <a:rPr lang="en-US" dirty="0"/>
              <a:t>Focus on being more student-centered </a:t>
            </a:r>
          </a:p>
          <a:p>
            <a:r>
              <a:rPr lang="en-US" dirty="0"/>
              <a:t>Accessibility as a whole </a:t>
            </a:r>
          </a:p>
          <a:p>
            <a:r>
              <a:rPr lang="en-US" dirty="0"/>
              <a:t>Absence of some pages and concerns about where those have gone </a:t>
            </a:r>
          </a:p>
          <a:p>
            <a:r>
              <a:rPr lang="en-US" dirty="0"/>
              <a:t>Vision Resource Center updates </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13</a:t>
            </a:fld>
            <a:endParaRPr lang="en-US" dirty="0"/>
          </a:p>
        </p:txBody>
      </p:sp>
    </p:spTree>
    <p:extLst>
      <p:ext uri="{BB962C8B-B14F-4D97-AF65-F5344CB8AC3E}">
        <p14:creationId xmlns:p14="http://schemas.microsoft.com/office/powerpoint/2010/main" val="274550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THANK YOU!</a:t>
            </a:r>
          </a:p>
        </p:txBody>
      </p:sp>
      <p:sp>
        <p:nvSpPr>
          <p:cNvPr id="3" name="Content Placeholder 2"/>
          <p:cNvSpPr>
            <a:spLocks noGrp="1"/>
          </p:cNvSpPr>
          <p:nvPr>
            <p:ph idx="1"/>
          </p:nvPr>
        </p:nvSpPr>
        <p:spPr/>
        <p:txBody>
          <a:bodyPr/>
          <a:lstStyle/>
          <a:p>
            <a:r>
              <a:rPr lang="en-US" dirty="0"/>
              <a:t>Questions:</a:t>
            </a:r>
          </a:p>
          <a:p>
            <a:pPr lvl="1"/>
            <a:r>
              <a:rPr lang="en-US" dirty="0"/>
              <a:t>Please direct questions to </a:t>
            </a:r>
            <a:r>
              <a:rPr lang="en-US" dirty="0" err="1"/>
              <a:t>info@asccc.org</a:t>
            </a:r>
            <a:endParaRPr lang="en-US" dirty="0"/>
          </a:p>
          <a:p>
            <a:pPr lvl="1"/>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14</a:t>
            </a:fld>
            <a:endParaRPr lang="en-US" dirty="0"/>
          </a:p>
        </p:txBody>
      </p:sp>
    </p:spTree>
    <p:extLst>
      <p:ext uri="{BB962C8B-B14F-4D97-AF65-F5344CB8AC3E}">
        <p14:creationId xmlns:p14="http://schemas.microsoft.com/office/powerpoint/2010/main" val="166996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Breakout Description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California Community College system has seen the introduction of a series of reforms over the last decade in an effort to better serve the needs of students across the state.  Some of those reforms, such as the course identification numbering system (C-ID), implemented in 2009, have succeeded in improving transfer over the last decade; others, such as the new Library Services Platform, are focused on student support services. This session will provide an update on some of the efforts being made statewide to create systems to better serve our students and our colleges.</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13696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New/Changing</a:t>
            </a:r>
          </a:p>
        </p:txBody>
      </p:sp>
      <p:sp>
        <p:nvSpPr>
          <p:cNvPr id="3" name="Content Placeholder 2"/>
          <p:cNvSpPr>
            <a:spLocks noGrp="1"/>
          </p:cNvSpPr>
          <p:nvPr>
            <p:ph sz="half" idx="1"/>
          </p:nvPr>
        </p:nvSpPr>
        <p:spPr/>
        <p:txBody>
          <a:bodyPr/>
          <a:lstStyle/>
          <a:p>
            <a:r>
              <a:rPr lang="en-US" dirty="0"/>
              <a:t>C-ID Technology </a:t>
            </a:r>
          </a:p>
          <a:p>
            <a:r>
              <a:rPr lang="en-US" dirty="0"/>
              <a:t>Library Services Platform</a:t>
            </a:r>
          </a:p>
          <a:p>
            <a:r>
              <a:rPr lang="en-US" dirty="0"/>
              <a:t>Chancellor’s Office Curriculum Inventory </a:t>
            </a:r>
          </a:p>
          <a:p>
            <a:r>
              <a:rPr lang="en-US" dirty="0"/>
              <a:t>Chancellor’s Office Website </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3</a:t>
            </a:fld>
            <a:endParaRPr lang="en-US" dirty="0"/>
          </a:p>
        </p:txBody>
      </p:sp>
    </p:spTree>
    <p:extLst>
      <p:ext uri="{BB962C8B-B14F-4D97-AF65-F5344CB8AC3E}">
        <p14:creationId xmlns:p14="http://schemas.microsoft.com/office/powerpoint/2010/main" val="54616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Identification Numbering System (C-ID)</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b="1" dirty="0"/>
              <a:t>Where we are: Current C-ID</a:t>
            </a:r>
            <a:br>
              <a:rPr lang="en-US" dirty="0"/>
            </a:br>
            <a:endParaRPr lang="en-US" dirty="0"/>
          </a:p>
          <a:p>
            <a:pPr marL="0" indent="0">
              <a:buNone/>
            </a:pPr>
            <a:r>
              <a:rPr lang="en-US" dirty="0"/>
              <a:t>The developers are working on features identified in the old system that do not yet exist in the new system.  Additionally, several issues identified by users are being worked on.</a:t>
            </a:r>
            <a:br>
              <a:rPr lang="en-US" dirty="0"/>
            </a:br>
            <a:endParaRPr lang="en-US" dirty="0"/>
          </a:p>
          <a:p>
            <a:r>
              <a:rPr lang="en-US" dirty="0"/>
              <a:t>Features for the 3.4 release:</a:t>
            </a:r>
          </a:p>
          <a:p>
            <a:pPr lvl="1"/>
            <a:r>
              <a:rPr lang="en-US" dirty="0"/>
              <a:t>Automated notifications for AOs and Reviewers.</a:t>
            </a:r>
          </a:p>
          <a:p>
            <a:pPr lvl="1"/>
            <a:r>
              <a:rPr lang="en-US" dirty="0"/>
              <a:t>Additional columns in the AO queue to show the date the course was submitted and the date that it entered a status such as approved or conditional. </a:t>
            </a:r>
          </a:p>
          <a:p>
            <a:pPr lvl="1"/>
            <a:r>
              <a:rPr lang="en-US" dirty="0"/>
              <a:t>A sequence submission can be submitted as long as both courses meet the minimum unit requirement of the descriptor.</a:t>
            </a:r>
          </a:p>
          <a:p>
            <a:pPr lvl="1"/>
            <a:r>
              <a:rPr lang="en-US" dirty="0"/>
              <a:t>Updated Site Admin functions.</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116974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Identification Numbering System (C-ID)</a:t>
            </a:r>
          </a:p>
        </p:txBody>
      </p:sp>
      <p:sp>
        <p:nvSpPr>
          <p:cNvPr id="3" name="Content Placeholder 2"/>
          <p:cNvSpPr>
            <a:spLocks noGrp="1"/>
          </p:cNvSpPr>
          <p:nvPr>
            <p:ph sz="half" idx="1"/>
          </p:nvPr>
        </p:nvSpPr>
        <p:spPr/>
        <p:txBody>
          <a:bodyPr>
            <a:normAutofit/>
          </a:bodyPr>
          <a:lstStyle/>
          <a:p>
            <a:pPr marL="0" indent="0">
              <a:buNone/>
            </a:pPr>
            <a:r>
              <a:rPr lang="en-US" b="1" dirty="0"/>
              <a:t>Where we’re going: Future C-ID </a:t>
            </a:r>
            <a:br>
              <a:rPr lang="en-US" dirty="0"/>
            </a:br>
            <a:br>
              <a:rPr lang="en-US" dirty="0"/>
            </a:br>
            <a:r>
              <a:rPr lang="en-US" dirty="0"/>
              <a:t>The development team is working on the following issues:</a:t>
            </a:r>
          </a:p>
          <a:p>
            <a:pPr lvl="1" fontAlgn="base"/>
            <a:r>
              <a:rPr lang="en-US" dirty="0"/>
              <a:t>Priority issues</a:t>
            </a:r>
          </a:p>
          <a:p>
            <a:pPr lvl="1" fontAlgn="base"/>
            <a:r>
              <a:rPr lang="en-US" dirty="0"/>
              <a:t>C-ID Staff Functions</a:t>
            </a:r>
          </a:p>
          <a:p>
            <a:pPr lvl="1" fontAlgn="base"/>
            <a:r>
              <a:rPr lang="en-US" dirty="0"/>
              <a:t>User/Role Management/Results/Data tables</a:t>
            </a:r>
          </a:p>
          <a:p>
            <a:pPr lvl="1" fontAlgn="base"/>
            <a:r>
              <a:rPr lang="en-US" dirty="0"/>
              <a:t>Primary Reviewer Queue/CORE Management</a:t>
            </a:r>
          </a:p>
          <a:p>
            <a:pPr lvl="1" fontAlgn="base"/>
            <a:r>
              <a:rPr lang="en-US" dirty="0"/>
              <a:t>Resubmission workflow</a:t>
            </a:r>
          </a:p>
          <a:p>
            <a:pPr lvl="1" fontAlgn="base"/>
            <a:r>
              <a:rPr lang="en-US" dirty="0"/>
              <a:t>Reports for C-ID Staff </a:t>
            </a:r>
          </a:p>
          <a:p>
            <a:pPr lvl="1" fontAlgn="base"/>
            <a:r>
              <a:rPr lang="en-US" dirty="0"/>
              <a:t>Combining pages in the back of the system so that it can function smoothly </a:t>
            </a:r>
            <a:r>
              <a:rPr lang="en-US"/>
              <a:t>for all users</a:t>
            </a:r>
            <a:r>
              <a:rPr lang="en-US" dirty="0"/>
              <a:t>.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115048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Identification Numbering System (C-ID)</a:t>
            </a:r>
          </a:p>
        </p:txBody>
      </p:sp>
      <p:sp>
        <p:nvSpPr>
          <p:cNvPr id="3" name="Content Placeholder 2"/>
          <p:cNvSpPr>
            <a:spLocks noGrp="1"/>
          </p:cNvSpPr>
          <p:nvPr>
            <p:ph sz="half" idx="1"/>
          </p:nvPr>
        </p:nvSpPr>
        <p:spPr/>
        <p:txBody>
          <a:bodyPr/>
          <a:lstStyle/>
          <a:p>
            <a:pPr marL="0" indent="0">
              <a:buNone/>
            </a:pPr>
            <a:r>
              <a:rPr lang="en-US" dirty="0"/>
              <a:t>Totals as of November 5, 2019: </a:t>
            </a:r>
          </a:p>
          <a:p>
            <a:pPr lvl="1"/>
            <a:r>
              <a:rPr lang="en-US" dirty="0"/>
              <a:t>Approved Courses - 21,244</a:t>
            </a:r>
          </a:p>
          <a:p>
            <a:pPr lvl="1"/>
            <a:r>
              <a:rPr lang="en-US" dirty="0"/>
              <a:t>Conditional - 310</a:t>
            </a:r>
          </a:p>
          <a:p>
            <a:pPr lvl="1"/>
            <a:r>
              <a:rPr lang="en-US" dirty="0"/>
              <a:t>Resubmitted - 134</a:t>
            </a:r>
          </a:p>
          <a:p>
            <a:pPr lvl="1"/>
            <a:r>
              <a:rPr lang="en-US" dirty="0"/>
              <a:t>Not-Approved - 193</a:t>
            </a:r>
            <a:br>
              <a:rPr lang="en-US" dirty="0"/>
            </a:br>
            <a:endParaRPr lang="en-US" dirty="0"/>
          </a:p>
          <a:p>
            <a:r>
              <a:rPr lang="en-US" dirty="0"/>
              <a:t>Number of Faculty Course Reviewers </a:t>
            </a:r>
            <a:r>
              <a:rPr lang="mr-IN" dirty="0"/>
              <a:t>–</a:t>
            </a:r>
            <a:r>
              <a:rPr lang="en-US" dirty="0"/>
              <a:t> 360 </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1713047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Services Platform (LSP)</a:t>
            </a:r>
            <a:br>
              <a:rPr lang="en-US" dirty="0"/>
            </a:br>
            <a:r>
              <a:rPr lang="en-US" dirty="0">
                <a:solidFill>
                  <a:schemeClr val="accent1"/>
                </a:solidFill>
              </a:rPr>
              <a:t>What is it?</a:t>
            </a:r>
          </a:p>
        </p:txBody>
      </p:sp>
      <p:sp>
        <p:nvSpPr>
          <p:cNvPr id="4" name="Slide Number Placeholder 3"/>
          <p:cNvSpPr>
            <a:spLocks noGrp="1"/>
          </p:cNvSpPr>
          <p:nvPr>
            <p:ph type="sldNum" sz="quarter" idx="12"/>
          </p:nvPr>
        </p:nvSpPr>
        <p:spPr/>
        <p:txBody>
          <a:bodyPr/>
          <a:lstStyle/>
          <a:p>
            <a:fld id="{492D8F1A-69A8-9242-9469-8400121D240A}" type="slidenum">
              <a:rPr lang="en-US" smtClean="0"/>
              <a:pPr/>
              <a:t>7</a:t>
            </a:fld>
            <a:endParaRPr lang="en-US" dirty="0"/>
          </a:p>
        </p:txBody>
      </p:sp>
      <p:sp>
        <p:nvSpPr>
          <p:cNvPr id="5" name="Content Placeholder 2">
            <a:extLst>
              <a:ext uri="{FF2B5EF4-FFF2-40B4-BE49-F238E27FC236}">
                <a16:creationId xmlns:a16="http://schemas.microsoft.com/office/drawing/2014/main" id="{E120D65F-96C1-E447-AABD-F80D858999EF}"/>
              </a:ext>
            </a:extLst>
          </p:cNvPr>
          <p:cNvSpPr>
            <a:spLocks noGrp="1"/>
          </p:cNvSpPr>
          <p:nvPr>
            <p:ph sz="half" idx="1"/>
          </p:nvPr>
        </p:nvSpPr>
        <p:spPr/>
        <p:txBody>
          <a:bodyPr>
            <a:normAutofit lnSpcReduction="10000"/>
          </a:bodyPr>
          <a:lstStyle/>
          <a:p>
            <a:pPr marL="0" indent="0">
              <a:buNone/>
            </a:pPr>
            <a:r>
              <a:rPr lang="en-US" dirty="0">
                <a:latin typeface="Source Sans Pro" panose="020B0503030403020204" pitchFamily="34" charset="77"/>
              </a:rPr>
              <a:t>A CCCCO/CCCTC project to implement a single cloud-based Library Services Platform (LSP) to replace the various integrated library systems in use across the system.  21</a:t>
            </a:r>
            <a:r>
              <a:rPr lang="en-US" baseline="30000" dirty="0">
                <a:latin typeface="Source Sans Pro" panose="020B0503030403020204" pitchFamily="34" charset="77"/>
              </a:rPr>
              <a:t>st</a:t>
            </a:r>
            <a:r>
              <a:rPr lang="en-US" dirty="0">
                <a:latin typeface="Source Sans Pro" panose="020B0503030403020204" pitchFamily="34" charset="77"/>
              </a:rPr>
              <a:t> century technology for 110 Participating Colleges.</a:t>
            </a:r>
          </a:p>
          <a:p>
            <a:pPr marL="0" indent="0">
              <a:buNone/>
            </a:pPr>
            <a:endParaRPr lang="en-US" dirty="0">
              <a:latin typeface="Source Sans Pro" panose="020B0503030403020204" pitchFamily="34" charset="77"/>
            </a:endParaRPr>
          </a:p>
          <a:p>
            <a:pPr marL="0" indent="0">
              <a:buNone/>
            </a:pPr>
            <a:r>
              <a:rPr lang="en-US" dirty="0">
                <a:latin typeface="Source Sans Pro" panose="020B0503030403020204" pitchFamily="34" charset="77"/>
              </a:rPr>
              <a:t>Training and project management utilizing a Statewide Canvas shell dedicated to Library Services Platform Project </a:t>
            </a:r>
            <a:r>
              <a:rPr lang="en-US" b="1" i="1" dirty="0">
                <a:latin typeface="Source Sans Pro" panose="020B0503030403020204" pitchFamily="34" charset="77"/>
              </a:rPr>
              <a:t>Thank You, CVC-OEI!!!</a:t>
            </a:r>
          </a:p>
          <a:p>
            <a:pPr marL="0" indent="0">
              <a:buNone/>
            </a:pPr>
            <a:endParaRPr lang="en-US" dirty="0">
              <a:latin typeface="Source Sans Pro" panose="020B0503030403020204" pitchFamily="34" charset="77"/>
            </a:endParaRPr>
          </a:p>
          <a:p>
            <a:pPr marL="0" indent="0">
              <a:buNone/>
            </a:pPr>
            <a:r>
              <a:rPr lang="en-US" dirty="0">
                <a:latin typeface="Source Sans Pro" panose="020B0503030403020204" pitchFamily="34" charset="77"/>
                <a:hlinkClick r:id="rId2"/>
              </a:rPr>
              <a:t>https://cccnext.jira.com/wiki/spaces/CLSPP/overview</a:t>
            </a:r>
            <a:endParaRPr lang="en-US" dirty="0">
              <a:latin typeface="Source Sans Pro" panose="020B0503030403020204" pitchFamily="34" charset="77"/>
            </a:endParaRPr>
          </a:p>
          <a:p>
            <a:pPr marL="0" indent="0">
              <a:buNone/>
            </a:pPr>
            <a:endParaRPr lang="en-US" dirty="0"/>
          </a:p>
        </p:txBody>
      </p:sp>
    </p:spTree>
    <p:extLst>
      <p:ext uri="{BB962C8B-B14F-4D97-AF65-F5344CB8AC3E}">
        <p14:creationId xmlns:p14="http://schemas.microsoft.com/office/powerpoint/2010/main" val="8885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Services Platform (LSP)</a:t>
            </a:r>
            <a:br>
              <a:rPr lang="en-US" dirty="0"/>
            </a:br>
            <a:r>
              <a:rPr lang="en-US" dirty="0">
                <a:solidFill>
                  <a:schemeClr val="accent1"/>
                </a:solidFill>
              </a:rPr>
              <a:t>Benefits</a:t>
            </a:r>
          </a:p>
        </p:txBody>
      </p:sp>
      <p:sp>
        <p:nvSpPr>
          <p:cNvPr id="4" name="Slide Number Placeholder 3"/>
          <p:cNvSpPr>
            <a:spLocks noGrp="1"/>
          </p:cNvSpPr>
          <p:nvPr>
            <p:ph type="sldNum" sz="quarter" idx="12"/>
          </p:nvPr>
        </p:nvSpPr>
        <p:spPr/>
        <p:txBody>
          <a:bodyPr/>
          <a:lstStyle/>
          <a:p>
            <a:fld id="{492D8F1A-69A8-9242-9469-8400121D240A}" type="slidenum">
              <a:rPr lang="en-US" smtClean="0"/>
              <a:pPr/>
              <a:t>8</a:t>
            </a:fld>
            <a:endParaRPr lang="en-US" dirty="0"/>
          </a:p>
        </p:txBody>
      </p:sp>
      <p:sp>
        <p:nvSpPr>
          <p:cNvPr id="5" name="Content Placeholder 2">
            <a:extLst>
              <a:ext uri="{FF2B5EF4-FFF2-40B4-BE49-F238E27FC236}">
                <a16:creationId xmlns:a16="http://schemas.microsoft.com/office/drawing/2014/main" id="{E120D65F-96C1-E447-AABD-F80D858999EF}"/>
              </a:ext>
            </a:extLst>
          </p:cNvPr>
          <p:cNvSpPr>
            <a:spLocks noGrp="1"/>
          </p:cNvSpPr>
          <p:nvPr>
            <p:ph sz="half" idx="1"/>
          </p:nvPr>
        </p:nvSpPr>
        <p:spPr>
          <a:xfrm>
            <a:off x="1752600" y="1690688"/>
            <a:ext cx="9492048" cy="4651374"/>
          </a:xfrm>
        </p:spPr>
        <p:txBody>
          <a:bodyPr>
            <a:noAutofit/>
          </a:bodyPr>
          <a:lstStyle/>
          <a:p>
            <a:r>
              <a:rPr lang="en-US" dirty="0">
                <a:solidFill>
                  <a:schemeClr val="tx2"/>
                </a:solidFill>
                <a:latin typeface="Source Sans Pro" panose="020B0503030403020204" pitchFamily="34" charset="77"/>
                <a:cs typeface="Arial Narrow" panose="020B0604020202020204" pitchFamily="34" charset="0"/>
              </a:rPr>
              <a:t>Modern Architecture and Design</a:t>
            </a:r>
          </a:p>
          <a:p>
            <a:r>
              <a:rPr lang="en-US" dirty="0">
                <a:solidFill>
                  <a:schemeClr val="tx2"/>
                </a:solidFill>
                <a:latin typeface="Source Sans Pro" panose="020B0503030403020204" pitchFamily="34" charset="77"/>
                <a:cs typeface="Arial Narrow" panose="020B0604020202020204" pitchFamily="34" charset="0"/>
              </a:rPr>
              <a:t>Enhanced Discovery</a:t>
            </a:r>
          </a:p>
          <a:p>
            <a:pPr marL="285750" indent="-285750"/>
            <a:r>
              <a:rPr lang="en-US" dirty="0">
                <a:solidFill>
                  <a:schemeClr val="tx2"/>
                </a:solidFill>
                <a:latin typeface="Source Sans Pro" panose="020B0503030403020204" pitchFamily="34" charset="77"/>
                <a:cs typeface="Arial Narrow" panose="020B0604020202020204" pitchFamily="34" charset="0"/>
              </a:rPr>
              <a:t>Integrated Workflow</a:t>
            </a:r>
          </a:p>
          <a:p>
            <a:pPr marL="285750" indent="-285750"/>
            <a:r>
              <a:rPr lang="en-US" dirty="0">
                <a:solidFill>
                  <a:schemeClr val="tx2"/>
                </a:solidFill>
                <a:latin typeface="Source Sans Pro" panose="020B0503030403020204" pitchFamily="34" charset="77"/>
                <a:cs typeface="Arial Narrow" panose="020B0604020202020204" pitchFamily="34" charset="0"/>
              </a:rPr>
              <a:t>Robust Analytics</a:t>
            </a:r>
          </a:p>
          <a:p>
            <a:pPr marL="285750" indent="-285750"/>
            <a:r>
              <a:rPr lang="en-US" dirty="0">
                <a:solidFill>
                  <a:schemeClr val="tx2"/>
                </a:solidFill>
                <a:latin typeface="Source Sans Pro" panose="020B0503030403020204" pitchFamily="34" charset="77"/>
                <a:cs typeface="Arial Narrow" panose="020B0604020202020204" pitchFamily="34" charset="0"/>
              </a:rPr>
              <a:t>Better User Experience for students and staff</a:t>
            </a:r>
          </a:p>
          <a:p>
            <a:pPr marL="285750" indent="-285750"/>
            <a:r>
              <a:rPr lang="en-US" dirty="0">
                <a:solidFill>
                  <a:schemeClr val="tx2"/>
                </a:solidFill>
                <a:latin typeface="Source Sans Pro" panose="020B0503030403020204" pitchFamily="34" charset="77"/>
                <a:cs typeface="Arial Narrow" panose="020B0604020202020204" pitchFamily="34" charset="0"/>
              </a:rPr>
              <a:t>Collaboration with other CCC libraries </a:t>
            </a:r>
          </a:p>
          <a:p>
            <a:pPr marL="285750" indent="-285750"/>
            <a:r>
              <a:rPr lang="en-US" dirty="0">
                <a:solidFill>
                  <a:schemeClr val="tx2"/>
                </a:solidFill>
                <a:latin typeface="Source Sans Pro" panose="020B0503030403020204" pitchFamily="34" charset="77"/>
                <a:cs typeface="Arial Narrow" panose="020B0604020202020204" pitchFamily="34" charset="0"/>
              </a:rPr>
              <a:t>Potential for Resource Sharing</a:t>
            </a:r>
          </a:p>
          <a:p>
            <a:pPr marL="285750" indent="-285750"/>
            <a:r>
              <a:rPr lang="en-US" dirty="0">
                <a:solidFill>
                  <a:schemeClr val="tx2"/>
                </a:solidFill>
                <a:latin typeface="Source Sans Pro" panose="020B0503030403020204" pitchFamily="34" charset="77"/>
                <a:cs typeface="Arial Narrow" panose="020B0604020202020204" pitchFamily="34" charset="0"/>
              </a:rPr>
              <a:t>System-level support and Administration</a:t>
            </a:r>
          </a:p>
          <a:p>
            <a:pPr marL="285750" indent="-285750"/>
            <a:r>
              <a:rPr lang="en-US" b="1" dirty="0">
                <a:solidFill>
                  <a:schemeClr val="tx2"/>
                </a:solidFill>
                <a:latin typeface="Source Sans Pro" panose="020B0503030403020204" pitchFamily="34" charset="77"/>
              </a:rPr>
              <a:t>Equitable experience for all students and adjunct faculty</a:t>
            </a:r>
          </a:p>
          <a:p>
            <a:pPr marL="285750" indent="-285750"/>
            <a:endParaRPr lang="en-US" dirty="0">
              <a:solidFill>
                <a:srgbClr val="53575A"/>
              </a:solidFill>
              <a:cs typeface="Arial Narrow" panose="020B0604020202020204" pitchFamily="34" charset="0"/>
            </a:endParaRPr>
          </a:p>
          <a:p>
            <a:pPr marL="285750" indent="-285750"/>
            <a:endParaRPr lang="en-US" dirty="0">
              <a:latin typeface="Source Sans Pro" panose="020B0503030403020204" pitchFamily="34" charset="77"/>
              <a:cs typeface="Arial Narrow" panose="020B0604020202020204" pitchFamily="34" charset="0"/>
            </a:endParaRPr>
          </a:p>
        </p:txBody>
      </p:sp>
    </p:spTree>
    <p:extLst>
      <p:ext uri="{BB962C8B-B14F-4D97-AF65-F5344CB8AC3E}">
        <p14:creationId xmlns:p14="http://schemas.microsoft.com/office/powerpoint/2010/main" val="97815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Services Platform (LSP)</a:t>
            </a:r>
            <a:br>
              <a:rPr lang="en-US" dirty="0"/>
            </a:br>
            <a:r>
              <a:rPr lang="en-US" dirty="0">
                <a:solidFill>
                  <a:schemeClr val="accent1"/>
                </a:solidFill>
              </a:rPr>
              <a:t>Faculty Work Groups</a:t>
            </a:r>
          </a:p>
        </p:txBody>
      </p:sp>
      <p:sp>
        <p:nvSpPr>
          <p:cNvPr id="4" name="Slide Number Placeholder 3"/>
          <p:cNvSpPr>
            <a:spLocks noGrp="1"/>
          </p:cNvSpPr>
          <p:nvPr>
            <p:ph type="sldNum" sz="quarter" idx="12"/>
          </p:nvPr>
        </p:nvSpPr>
        <p:spPr/>
        <p:txBody>
          <a:bodyPr/>
          <a:lstStyle/>
          <a:p>
            <a:fld id="{492D8F1A-69A8-9242-9469-8400121D240A}" type="slidenum">
              <a:rPr lang="en-US" smtClean="0"/>
              <a:pPr/>
              <a:t>9</a:t>
            </a:fld>
            <a:endParaRPr lang="en-US" dirty="0"/>
          </a:p>
        </p:txBody>
      </p:sp>
      <p:sp>
        <p:nvSpPr>
          <p:cNvPr id="5" name="Content Placeholder 2">
            <a:extLst>
              <a:ext uri="{FF2B5EF4-FFF2-40B4-BE49-F238E27FC236}">
                <a16:creationId xmlns:a16="http://schemas.microsoft.com/office/drawing/2014/main" id="{E120D65F-96C1-E447-AABD-F80D858999EF}"/>
              </a:ext>
            </a:extLst>
          </p:cNvPr>
          <p:cNvSpPr>
            <a:spLocks noGrp="1"/>
          </p:cNvSpPr>
          <p:nvPr>
            <p:ph sz="half" idx="1"/>
          </p:nvPr>
        </p:nvSpPr>
        <p:spPr>
          <a:xfrm>
            <a:off x="1062683" y="1868487"/>
            <a:ext cx="10293176" cy="2297113"/>
          </a:xfrm>
        </p:spPr>
        <p:txBody>
          <a:bodyPr>
            <a:normAutofit/>
          </a:bodyPr>
          <a:lstStyle/>
          <a:p>
            <a:r>
              <a:rPr lang="en-US" dirty="0">
                <a:latin typeface="Source Sans Pro" panose="020B0503030403020204" pitchFamily="34" charset="77"/>
              </a:rPr>
              <a:t>ASCCC approved statewide faculty workgroups are recommending policies and best-practices to the LSP Governance Committee, as well as serving as representatives of the various specialized areas.</a:t>
            </a:r>
          </a:p>
          <a:p>
            <a:r>
              <a:rPr lang="en-US" dirty="0">
                <a:latin typeface="Source Sans Pro" panose="020B0503030403020204" pitchFamily="34" charset="77"/>
              </a:rPr>
              <a:t>Over 80 faculty members are currently serving on the following work groups:</a:t>
            </a:r>
          </a:p>
          <a:p>
            <a:pPr marL="285750" indent="-285750"/>
            <a:endParaRPr lang="en-US" dirty="0">
              <a:latin typeface="Source Sans Pro" panose="020B0503030403020204" pitchFamily="34" charset="77"/>
              <a:cs typeface="Arial Narrow" panose="020B0604020202020204" pitchFamily="34" charset="0"/>
            </a:endParaRPr>
          </a:p>
        </p:txBody>
      </p:sp>
      <p:graphicFrame>
        <p:nvGraphicFramePr>
          <p:cNvPr id="6" name="Table 5">
            <a:extLst>
              <a:ext uri="{FF2B5EF4-FFF2-40B4-BE49-F238E27FC236}">
                <a16:creationId xmlns:a16="http://schemas.microsoft.com/office/drawing/2014/main" id="{E9A8744F-7783-6449-A578-3F7F85A9B83A}"/>
              </a:ext>
            </a:extLst>
          </p:cNvPr>
          <p:cNvGraphicFramePr>
            <a:graphicFrameLocks noGrp="1"/>
          </p:cNvGraphicFramePr>
          <p:nvPr>
            <p:extLst>
              <p:ext uri="{D42A27DB-BD31-4B8C-83A1-F6EECF244321}">
                <p14:modId xmlns:p14="http://schemas.microsoft.com/office/powerpoint/2010/main" val="3561388195"/>
              </p:ext>
            </p:extLst>
          </p:nvPr>
        </p:nvGraphicFramePr>
        <p:xfrm>
          <a:off x="1260388" y="4161790"/>
          <a:ext cx="9885408" cy="2072640"/>
        </p:xfrm>
        <a:graphic>
          <a:graphicData uri="http://schemas.openxmlformats.org/drawingml/2006/table">
            <a:tbl>
              <a:tblPr firstRow="1" bandRow="1">
                <a:tableStyleId>{0505E3EF-67EA-436B-97B2-0124C06EBD24}</a:tableStyleId>
              </a:tblPr>
              <a:tblGrid>
                <a:gridCol w="4942704">
                  <a:extLst>
                    <a:ext uri="{9D8B030D-6E8A-4147-A177-3AD203B41FA5}">
                      <a16:colId xmlns:a16="http://schemas.microsoft.com/office/drawing/2014/main" val="2840850366"/>
                    </a:ext>
                  </a:extLst>
                </a:gridCol>
                <a:gridCol w="4942704">
                  <a:extLst>
                    <a:ext uri="{9D8B030D-6E8A-4147-A177-3AD203B41FA5}">
                      <a16:colId xmlns:a16="http://schemas.microsoft.com/office/drawing/2014/main" val="694479596"/>
                    </a:ext>
                  </a:extLst>
                </a:gridCol>
              </a:tblGrid>
              <a:tr h="370840">
                <a:tc>
                  <a:txBody>
                    <a:bodyPr/>
                    <a:lstStyle/>
                    <a:p>
                      <a:pPr algn="ctr"/>
                      <a:r>
                        <a:rPr lang="en-US" sz="2800" b="0" dirty="0">
                          <a:latin typeface="Source Sans Pro" panose="020B0503030403020204" pitchFamily="34" charset="77"/>
                        </a:rPr>
                        <a:t>Acquisitions/ERM</a:t>
                      </a:r>
                    </a:p>
                  </a:txBody>
                  <a:tcPr/>
                </a:tc>
                <a:tc>
                  <a:txBody>
                    <a:bodyPr/>
                    <a:lstStyle/>
                    <a:p>
                      <a:pPr algn="ctr"/>
                      <a:r>
                        <a:rPr lang="en-US" sz="2800" b="0" dirty="0">
                          <a:latin typeface="Source Sans Pro" panose="020B0503030403020204" pitchFamily="34" charset="77"/>
                        </a:rPr>
                        <a:t>Discovery and User Experience</a:t>
                      </a:r>
                    </a:p>
                  </a:txBody>
                  <a:tcPr/>
                </a:tc>
                <a:extLst>
                  <a:ext uri="{0D108BD9-81ED-4DB2-BD59-A6C34878D82A}">
                    <a16:rowId xmlns:a16="http://schemas.microsoft.com/office/drawing/2014/main" val="524051896"/>
                  </a:ext>
                </a:extLst>
              </a:tr>
              <a:tr h="370840">
                <a:tc>
                  <a:txBody>
                    <a:bodyPr/>
                    <a:lstStyle/>
                    <a:p>
                      <a:pPr algn="ctr"/>
                      <a:r>
                        <a:rPr lang="en-US" sz="2800" dirty="0">
                          <a:latin typeface="Source Sans Pro" panose="020B0503030403020204" pitchFamily="34" charset="77"/>
                        </a:rPr>
                        <a:t>Analytics</a:t>
                      </a:r>
                      <a:endParaRPr lang="en-US" sz="2800" b="1" dirty="0">
                        <a:latin typeface="Source Sans Pro" panose="020B0503030403020204" pitchFamily="34" charset="77"/>
                      </a:endParaRPr>
                    </a:p>
                  </a:txBody>
                  <a:tcPr/>
                </a:tc>
                <a:tc>
                  <a:txBody>
                    <a:bodyPr/>
                    <a:lstStyle/>
                    <a:p>
                      <a:pPr algn="ctr"/>
                      <a:r>
                        <a:rPr lang="en-US" sz="2800" dirty="0">
                          <a:latin typeface="Source Sans Pro" panose="020B0503030403020204" pitchFamily="34" charset="77"/>
                        </a:rPr>
                        <a:t>Instruction</a:t>
                      </a:r>
                      <a:endParaRPr lang="en-US" sz="2800" b="1" dirty="0">
                        <a:latin typeface="Source Sans Pro" panose="020B0503030403020204" pitchFamily="34" charset="77"/>
                      </a:endParaRPr>
                    </a:p>
                  </a:txBody>
                  <a:tcPr/>
                </a:tc>
                <a:extLst>
                  <a:ext uri="{0D108BD9-81ED-4DB2-BD59-A6C34878D82A}">
                    <a16:rowId xmlns:a16="http://schemas.microsoft.com/office/drawing/2014/main" val="3807388151"/>
                  </a:ext>
                </a:extLst>
              </a:tr>
              <a:tr h="370840">
                <a:tc>
                  <a:txBody>
                    <a:bodyPr/>
                    <a:lstStyle/>
                    <a:p>
                      <a:pPr algn="ctr"/>
                      <a:r>
                        <a:rPr lang="en-US" sz="2800" dirty="0">
                          <a:latin typeface="Source Sans Pro" panose="020B0503030403020204" pitchFamily="34" charset="77"/>
                        </a:rPr>
                        <a:t>Cataloging</a:t>
                      </a:r>
                      <a:endParaRPr lang="en-US" sz="2800" b="1" dirty="0">
                        <a:latin typeface="Source Sans Pro" panose="020B0503030403020204" pitchFamily="34" charset="77"/>
                      </a:endParaRPr>
                    </a:p>
                  </a:txBody>
                  <a:tcPr/>
                </a:tc>
                <a:tc>
                  <a:txBody>
                    <a:bodyPr/>
                    <a:lstStyle/>
                    <a:p>
                      <a:pPr algn="ctr"/>
                      <a:r>
                        <a:rPr lang="en-US" sz="2800" dirty="0">
                          <a:latin typeface="Source Sans Pro" panose="020B0503030403020204" pitchFamily="34" charset="77"/>
                        </a:rPr>
                        <a:t>Professional Development</a:t>
                      </a:r>
                      <a:endParaRPr lang="en-US" sz="2800" b="1" dirty="0">
                        <a:latin typeface="Source Sans Pro" panose="020B0503030403020204" pitchFamily="34" charset="77"/>
                      </a:endParaRPr>
                    </a:p>
                  </a:txBody>
                  <a:tcPr/>
                </a:tc>
                <a:extLst>
                  <a:ext uri="{0D108BD9-81ED-4DB2-BD59-A6C34878D82A}">
                    <a16:rowId xmlns:a16="http://schemas.microsoft.com/office/drawing/2014/main" val="1050768363"/>
                  </a:ext>
                </a:extLst>
              </a:tr>
              <a:tr h="370840">
                <a:tc>
                  <a:txBody>
                    <a:bodyPr/>
                    <a:lstStyle/>
                    <a:p>
                      <a:pPr algn="ctr"/>
                      <a:r>
                        <a:rPr lang="en-US" sz="2800" dirty="0">
                          <a:latin typeface="Source Sans Pro" panose="020B0503030403020204" pitchFamily="34" charset="77"/>
                        </a:rPr>
                        <a:t>Circulation</a:t>
                      </a:r>
                      <a:endParaRPr lang="en-US" sz="2800" b="1" dirty="0">
                        <a:latin typeface="Source Sans Pro" panose="020B0503030403020204" pitchFamily="34" charset="77"/>
                      </a:endParaRPr>
                    </a:p>
                  </a:txBody>
                  <a:tcPr/>
                </a:tc>
                <a:tc>
                  <a:txBody>
                    <a:bodyPr/>
                    <a:lstStyle/>
                    <a:p>
                      <a:pPr algn="ctr"/>
                      <a:r>
                        <a:rPr lang="en-US" sz="2800" dirty="0">
                          <a:latin typeface="Source Sans Pro" panose="020B0503030403020204" pitchFamily="34" charset="77"/>
                        </a:rPr>
                        <a:t>Systems</a:t>
                      </a:r>
                      <a:endParaRPr lang="en-US" sz="2800" b="1" dirty="0">
                        <a:latin typeface="Source Sans Pro" panose="020B0503030403020204" pitchFamily="34" charset="77"/>
                      </a:endParaRPr>
                    </a:p>
                  </a:txBody>
                  <a:tcPr/>
                </a:tc>
                <a:extLst>
                  <a:ext uri="{0D108BD9-81ED-4DB2-BD59-A6C34878D82A}">
                    <a16:rowId xmlns:a16="http://schemas.microsoft.com/office/drawing/2014/main" val="3688686836"/>
                  </a:ext>
                </a:extLst>
              </a:tr>
            </a:tbl>
          </a:graphicData>
        </a:graphic>
      </p:graphicFrame>
    </p:spTree>
    <p:extLst>
      <p:ext uri="{BB962C8B-B14F-4D97-AF65-F5344CB8AC3E}">
        <p14:creationId xmlns:p14="http://schemas.microsoft.com/office/powerpoint/2010/main" val="3959384624"/>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5179</TotalTime>
  <Words>603</Words>
  <Application>Microsoft Macintosh PowerPoint</Application>
  <PresentationFormat>Widescreen</PresentationFormat>
  <Paragraphs>116</Paragraphs>
  <Slides>14</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Arial Narrow</vt:lpstr>
      <vt:lpstr>Calibri</vt:lpstr>
      <vt:lpstr>Gill Sans</vt:lpstr>
      <vt:lpstr>Gill Sans MT</vt:lpstr>
      <vt:lpstr>Gill Sans Ultra Bold</vt:lpstr>
      <vt:lpstr>Palatino</vt:lpstr>
      <vt:lpstr>Source Sans Pro</vt:lpstr>
      <vt:lpstr>Times New Roman</vt:lpstr>
      <vt:lpstr>Verdana</vt:lpstr>
      <vt:lpstr>Wingdings</vt:lpstr>
      <vt:lpstr>Office Theme</vt:lpstr>
      <vt:lpstr>Statewide Services and Programs for Student Success  </vt:lpstr>
      <vt:lpstr>Breakout Description</vt:lpstr>
      <vt:lpstr>What’s New/Changing</vt:lpstr>
      <vt:lpstr>Course Identification Numbering System (C-ID)</vt:lpstr>
      <vt:lpstr>Course Identification Numbering System (C-ID)</vt:lpstr>
      <vt:lpstr>Course Identification Numbering System (C-ID)</vt:lpstr>
      <vt:lpstr>Library Services Platform (LSP) What is it?</vt:lpstr>
      <vt:lpstr>Library Services Platform (LSP) Benefits</vt:lpstr>
      <vt:lpstr>Library Services Platform (LSP) Faculty Work Groups</vt:lpstr>
      <vt:lpstr>Library Services Platform (LSP) What’s Next</vt:lpstr>
      <vt:lpstr>Chancellor’s Office Curriculum Inventory (COCI)</vt:lpstr>
      <vt:lpstr>Chancellor’s Office Curriculum Inventory (COCI)</vt:lpstr>
      <vt:lpstr>Chancellor’s Office Website </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Nash</dc:creator>
  <cp:lastModifiedBy>Amy Beadle</cp:lastModifiedBy>
  <cp:revision>48</cp:revision>
  <dcterms:created xsi:type="dcterms:W3CDTF">2019-10-17T19:23:47Z</dcterms:created>
  <dcterms:modified xsi:type="dcterms:W3CDTF">2019-11-07T21:20:05Z</dcterms:modified>
</cp:coreProperties>
</file>