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61" r:id="rId29"/>
    <p:sldId id="262" r:id="rId30"/>
    <p:sldId id="25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Effective, October 22, 2015, the Chancellor’s Office will implement expedited processing of all </a:t>
            </a:r>
            <a:r>
              <a:rPr lang="en-US" dirty="0" err="1"/>
              <a:t>Nonsubstantial</a:t>
            </a:r>
            <a:r>
              <a:rPr lang="en-US" dirty="0"/>
              <a:t> Change proposals for </a:t>
            </a:r>
            <a:r>
              <a:rPr lang="en-US" b="1" dirty="0"/>
              <a:t>credit</a:t>
            </a:r>
            <a:r>
              <a:rPr lang="en-US" dirty="0"/>
              <a:t> courses submitted by the California Community Colleges (CCC).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The Chancellor's Office will conduct random spot checks of these proposal types for data integrity.</a:t>
            </a:r>
          </a:p>
          <a:p>
            <a:pPr marL="168244" indent="-168244" defTabSz="89730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sent back the </a:t>
            </a:r>
            <a:r>
              <a:rPr lang="en-US" dirty="0" err="1" smtClean="0"/>
              <a:t>nonsubstantial</a:t>
            </a:r>
            <a:r>
              <a:rPr lang="en-US" dirty="0" smtClean="0"/>
              <a:t> change credit courses that were in the queue and we asked for signed certification</a:t>
            </a:r>
            <a:r>
              <a:rPr lang="en-US" baseline="0" dirty="0" smtClean="0"/>
              <a:t> forms</a:t>
            </a:r>
            <a:endParaRPr lang="en-US" dirty="0" smtClean="0"/>
          </a:p>
          <a:p>
            <a:pPr marL="168244" indent="-168244" defTabSz="89730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Memo asking CIO to sign a certification forms </a:t>
            </a:r>
          </a:p>
          <a:p>
            <a:pPr defTabSz="897301">
              <a:defRPr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2011, there is a steady rise of the number of ADT degrees awarded to students. For two years in a row, the awarding of ADT degrees doubled. Most recently, the total number of awards exceeded 20,000.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November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November 4,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Divisions/AcademicAffairs/CurriculumandInstructionUnit.aspx" TargetMode="External"/><Relationship Id="rId4" Type="http://schemas.openxmlformats.org/officeDocument/2006/relationships/hyperlink" Target="http://extranet.cccco.edu/Divisions/AcademicAffairs/CurriculumandInstructionUnit/Curriculum.aspx" TargetMode="External"/><Relationship Id="rId5" Type="http://schemas.openxmlformats.org/officeDocument/2006/relationships/hyperlink" Target="http://curriculum.cccco.edu" TargetMode="External"/><Relationship Id="rId6" Type="http://schemas.openxmlformats.org/officeDocument/2006/relationships/hyperlink" Target="http://extranet.cccco.edu/Portals/1/AA/ProgramCourseApproval/Handbook_5thEd_BOGapproved.pdf" TargetMode="External"/><Relationship Id="rId7" Type="http://schemas.openxmlformats.org/officeDocument/2006/relationships/hyperlink" Target="http://extranet.cccco.edu/Divisions/AcademicAffairs/CurriculumandInstructionUnit/TransferModelCurriculum.aspx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ranet.cccco.edu/Divisions/AcademicAffairs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341"/>
            <a:ext cx="7848600" cy="144541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Statewide </a:t>
            </a:r>
            <a:r>
              <a:rPr lang="en-US" sz="3200" dirty="0">
                <a:solidFill>
                  <a:srgbClr val="FF0000"/>
                </a:solidFill>
              </a:rPr>
              <a:t>Curriculum Hot Topics: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 Chancellor’s Office </a:t>
            </a:r>
            <a:r>
              <a:rPr lang="en-US" sz="3200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899"/>
            <a:ext cx="6400800" cy="205442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Dolores Davison, Foothill College</a:t>
            </a:r>
          </a:p>
          <a:p>
            <a:r>
              <a:rPr lang="en-US" dirty="0" smtClean="0"/>
              <a:t>Jackie </a:t>
            </a:r>
            <a:r>
              <a:rPr lang="en-US" dirty="0" err="1" smtClean="0"/>
              <a:t>Escajeda</a:t>
            </a:r>
            <a:r>
              <a:rPr lang="en-US" dirty="0" smtClean="0"/>
              <a:t>, Dean of Curriculum and Instruction, Chancellor’s Office</a:t>
            </a:r>
          </a:p>
          <a:p>
            <a:r>
              <a:rPr lang="en-US" dirty="0" smtClean="0"/>
              <a:t>John Freitas, Los Angeles City College</a:t>
            </a:r>
          </a:p>
          <a:p>
            <a:r>
              <a:rPr lang="en-US" dirty="0" smtClean="0"/>
              <a:t>Erik Shearer, Napa Valley College</a:t>
            </a:r>
          </a:p>
          <a:p>
            <a:r>
              <a:rPr lang="en-US" dirty="0" smtClean="0"/>
              <a:t>Pam Walker, Vice Chancellor of Educational Services, Chancellor’s Office</a:t>
            </a:r>
          </a:p>
          <a:p>
            <a:endParaRPr lang="en-US" dirty="0"/>
          </a:p>
          <a:p>
            <a:r>
              <a:rPr lang="en-US" dirty="0" smtClean="0"/>
              <a:t>ASCCC 2015 Fall Plenary Session</a:t>
            </a:r>
          </a:p>
          <a:p>
            <a:r>
              <a:rPr lang="en-US" dirty="0" smtClean="0"/>
              <a:t>Irvine Marriott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02924"/>
            <a:ext cx="2794553" cy="49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45" y="4502923"/>
            <a:ext cx="3886510" cy="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D0101"/>
                </a:solidFill>
              </a:rPr>
              <a:t>Credit Hour: Calculation Example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04" y="1387672"/>
            <a:ext cx="7680698" cy="32069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36</a:t>
            </a:r>
            <a:r>
              <a:rPr lang="en-US" sz="3200" dirty="0" smtClean="0"/>
              <a:t> Lecture</a:t>
            </a:r>
          </a:p>
          <a:p>
            <a:pPr marL="0" indent="0">
              <a:buNone/>
            </a:pPr>
            <a:r>
              <a:rPr lang="en-US" sz="3200" b="1" dirty="0" smtClean="0"/>
              <a:t>72</a:t>
            </a:r>
            <a:r>
              <a:rPr lang="en-US" sz="3200" dirty="0" smtClean="0"/>
              <a:t> Lab</a:t>
            </a:r>
          </a:p>
          <a:p>
            <a:pPr marL="0" indent="0">
              <a:buNone/>
            </a:pPr>
            <a:r>
              <a:rPr lang="en-US" sz="3200" b="1" dirty="0" smtClean="0"/>
              <a:t>72</a:t>
            </a:r>
            <a:r>
              <a:rPr lang="en-US" sz="3200" dirty="0" smtClean="0"/>
              <a:t> Outside-of-class hours</a:t>
            </a:r>
          </a:p>
          <a:p>
            <a:pPr marL="0" indent="0">
              <a:buNone/>
            </a:pPr>
            <a:r>
              <a:rPr lang="en-US" sz="3200" dirty="0" smtClean="0"/>
              <a:t>=</a:t>
            </a:r>
            <a:r>
              <a:rPr lang="en-US" sz="3200" b="1" dirty="0" smtClean="0"/>
              <a:t>180</a:t>
            </a:r>
            <a:r>
              <a:rPr lang="en-US" sz="3200" dirty="0" smtClean="0"/>
              <a:t> </a:t>
            </a:r>
            <a:r>
              <a:rPr lang="en-US" sz="3200" dirty="0"/>
              <a:t>total student learning hours 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AD0101"/>
                </a:solidFill>
              </a:rPr>
              <a:t>180 </a:t>
            </a:r>
            <a:r>
              <a:rPr lang="en-US" sz="3200" b="1" dirty="0">
                <a:solidFill>
                  <a:srgbClr val="AD0101"/>
                </a:solidFill>
              </a:rPr>
              <a:t>/ 54 = </a:t>
            </a:r>
            <a:r>
              <a:rPr lang="en-US" sz="3200" b="1" dirty="0" smtClean="0">
                <a:solidFill>
                  <a:srgbClr val="AD0101"/>
                </a:solidFill>
              </a:rPr>
              <a:t>3.33; therefore, 3 </a:t>
            </a:r>
            <a:r>
              <a:rPr lang="en-US" sz="3200" b="1" dirty="0">
                <a:solidFill>
                  <a:srgbClr val="AD0101"/>
                </a:solidFill>
              </a:rPr>
              <a:t>units of </a:t>
            </a:r>
            <a:r>
              <a:rPr lang="en-US" sz="3200" b="1" dirty="0" smtClean="0">
                <a:solidFill>
                  <a:srgbClr val="AD0101"/>
                </a:solidFill>
              </a:rPr>
              <a:t>credit</a:t>
            </a:r>
            <a:endParaRPr lang="en-US" sz="3200" b="1" dirty="0">
              <a:solidFill>
                <a:srgbClr val="AD01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D0101"/>
                </a:solidFill>
              </a:rPr>
              <a:t>Credit Hour: What Next? 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81833"/>
            <a:ext cx="7945439" cy="35867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300" dirty="0" smtClean="0"/>
              <a:t>Review local policies and practices to ensure that: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You have a local policy defining </a:t>
            </a:r>
            <a:r>
              <a:rPr lang="en-US" sz="2000" dirty="0"/>
              <a:t>credit hour calculations that is applied consistently in practice.  Federal law requires institutional policy.  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Credit hour standards are consistent with formula;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Calculations are based total student learning hours, including outside-of-class hours; and   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Ratios and categories follow standard practices in higher education.  ((1+2)x16-18) = 1 unit or the equivalent for other instructional formats (e.g. lab, activity, studio, clinical, independent study, etc.)</a:t>
            </a:r>
            <a:r>
              <a:rPr lang="en-US" sz="2000" dirty="0"/>
              <a:t> </a:t>
            </a:r>
            <a:r>
              <a:rPr lang="en-US" sz="2000" dirty="0" smtClean="0"/>
              <a:t> Accreditation and articulation implications when standard practices not followed or when applied inconsistently.   </a:t>
            </a:r>
          </a:p>
          <a:p>
            <a:pPr marL="0" indent="0"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92555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Non-substantial course revisions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175270"/>
            <a:ext cx="8229600" cy="11888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0101"/>
                </a:solidFill>
              </a:rPr>
              <a:t>Non-substantial Change Credit </a:t>
            </a:r>
            <a:r>
              <a:rPr lang="en-US" dirty="0">
                <a:solidFill>
                  <a:srgbClr val="AD0101"/>
                </a:solidFill>
              </a:rPr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364151"/>
            <a:ext cx="8229600" cy="34691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Effective October 22, new expedited process for non-substantial change credit courses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Conduct </a:t>
            </a:r>
            <a:r>
              <a:rPr lang="en-US" dirty="0"/>
              <a:t>random spot checks of these proposal types for data </a:t>
            </a:r>
            <a:r>
              <a:rPr lang="en-US" dirty="0" smtClean="0"/>
              <a:t>integrity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 smtClean="0"/>
              <a:t>Non-substantial change credit courses that were in the queue were sent back to the college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Memo asking CIO to sign a certification form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Criteria for non-substantial changes on page 114-15 of the 5</a:t>
            </a:r>
            <a:r>
              <a:rPr lang="en-US" baseline="30000" dirty="0" smtClean="0"/>
              <a:t>th</a:t>
            </a:r>
            <a:r>
              <a:rPr lang="en-US" dirty="0" smtClean="0"/>
              <a:t> Edition of the PCAH.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y-free-vector-art.com/vectors_jpg/STREET_SIG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4" b="10565"/>
          <a:stretch/>
        </p:blipFill>
        <p:spPr bwMode="auto">
          <a:xfrm>
            <a:off x="941254" y="3161498"/>
            <a:ext cx="2924270" cy="15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49"/>
            <a:ext cx="8229600" cy="1140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AD0101"/>
                </a:solidFill>
              </a:rPr>
              <a:t>Substantial vs. </a:t>
            </a:r>
            <a:r>
              <a:rPr lang="en-US" sz="4800" b="1" dirty="0" smtClean="0">
                <a:solidFill>
                  <a:srgbClr val="AD0101"/>
                </a:solidFill>
              </a:rPr>
              <a:t>Non-substantial Revision</a:t>
            </a:r>
            <a:endParaRPr lang="en-US" sz="4800" u="sng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150"/>
            <a:ext cx="4038600" cy="153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Substantial Change creates </a:t>
            </a:r>
            <a:r>
              <a:rPr lang="en-US" sz="2000" dirty="0"/>
              <a:t>a new </a:t>
            </a:r>
            <a:r>
              <a:rPr lang="en-US" sz="2000" dirty="0" smtClean="0"/>
              <a:t>course with a new control number based upon </a:t>
            </a:r>
            <a:r>
              <a:rPr lang="en-US" sz="2000" dirty="0"/>
              <a:t>an active </a:t>
            </a:r>
            <a:r>
              <a:rPr lang="en-US" sz="2000" dirty="0" smtClean="0"/>
              <a:t>course record.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58150"/>
            <a:ext cx="4038600" cy="293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Nonsubstantial Change is an action to change </a:t>
            </a:r>
            <a:r>
              <a:rPr lang="en-US" sz="2000" dirty="0" smtClean="0"/>
              <a:t>an </a:t>
            </a:r>
            <a:r>
              <a:rPr lang="en-US" sz="2000" dirty="0"/>
              <a:t>active </a:t>
            </a:r>
            <a:r>
              <a:rPr lang="en-US" sz="2000" dirty="0" smtClean="0"/>
              <a:t>course </a:t>
            </a:r>
            <a:r>
              <a:rPr lang="en-US" sz="2000" dirty="0"/>
              <a:t>record </a:t>
            </a:r>
            <a:r>
              <a:rPr lang="en-US" sz="2000" dirty="0" smtClean="0"/>
              <a:t>and retain the existing control </a:t>
            </a:r>
            <a:r>
              <a:rPr lang="en-US" sz="2000" dirty="0"/>
              <a:t>number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b="9603"/>
          <a:stretch/>
        </p:blipFill>
        <p:spPr bwMode="auto">
          <a:xfrm>
            <a:off x="5194292" y="3168334"/>
            <a:ext cx="2544022" cy="15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Pcah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 on Revisions to the Program and Course Approval Handbook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1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D0101"/>
                </a:solidFill>
              </a:rPr>
              <a:t>PCAH 6</a:t>
            </a:r>
            <a:r>
              <a:rPr lang="en-US" sz="3600" baseline="30000" dirty="0" smtClean="0">
                <a:solidFill>
                  <a:srgbClr val="AD0101"/>
                </a:solidFill>
              </a:rPr>
              <a:t>th</a:t>
            </a:r>
            <a:r>
              <a:rPr lang="en-US" sz="3600" dirty="0" smtClean="0">
                <a:solidFill>
                  <a:srgbClr val="AD0101"/>
                </a:solidFill>
              </a:rPr>
              <a:t> Edition: On its way!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From one to three documents: PCAH, Submission Guidelines, Technical Document.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PCAH</a:t>
            </a:r>
            <a:r>
              <a:rPr lang="en-US" dirty="0" smtClean="0"/>
              <a:t>: Rooted in title 5, focused on interpretation of criteria and standards, designed to not require frequent updates.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Submission Guidelines: </a:t>
            </a:r>
            <a:r>
              <a:rPr lang="en-US" dirty="0" smtClean="0"/>
              <a:t>outlines process and requirements for CO submissions, refers to PCAH for criteria and standards, checklists, etc.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Technical Document: </a:t>
            </a:r>
            <a:r>
              <a:rPr lang="en-US" dirty="0" smtClean="0"/>
              <a:t> How-to guide for CO submission technology, Curriculum Inventory.  Does not include criteria, standards, or requirements.  User’s manual.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D0101"/>
                </a:solidFill>
              </a:rPr>
              <a:t>PCAH 6</a:t>
            </a:r>
            <a:r>
              <a:rPr lang="en-US" sz="3600" baseline="30000" dirty="0" smtClean="0">
                <a:solidFill>
                  <a:srgbClr val="AD0101"/>
                </a:solidFill>
              </a:rPr>
              <a:t>th</a:t>
            </a:r>
            <a:r>
              <a:rPr lang="en-US" sz="3600" dirty="0" smtClean="0">
                <a:solidFill>
                  <a:srgbClr val="AD0101"/>
                </a:solidFill>
              </a:rPr>
              <a:t> Edition: Structure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Part 1</a:t>
            </a:r>
            <a:r>
              <a:rPr lang="en-US" dirty="0" smtClean="0"/>
              <a:t>: Introduction, authority, background, and general standards for curriculum development.  </a:t>
            </a:r>
          </a:p>
          <a:p>
            <a:pPr lvl="1"/>
            <a:r>
              <a:rPr lang="en-US" dirty="0" smtClean="0"/>
              <a:t>Very few changes from previous edition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Part 2: </a:t>
            </a:r>
            <a:r>
              <a:rPr lang="en-US" dirty="0" smtClean="0"/>
              <a:t>Credit Course </a:t>
            </a:r>
            <a:r>
              <a:rPr lang="en-US" dirty="0"/>
              <a:t>C</a:t>
            </a:r>
            <a:r>
              <a:rPr lang="en-US" dirty="0" smtClean="0"/>
              <a:t>riteria and Standards. </a:t>
            </a:r>
          </a:p>
          <a:p>
            <a:pPr lvl="1"/>
            <a:r>
              <a:rPr lang="en-US" dirty="0" smtClean="0"/>
              <a:t>Changes: criteria sections, consolidation of all course topics, credit hour definitions and standards. 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dirty="0" smtClean="0"/>
              <a:t>Part 3: </a:t>
            </a:r>
            <a:r>
              <a:rPr lang="en-US" dirty="0" smtClean="0"/>
              <a:t>Credit Program Criteria and Standards</a:t>
            </a:r>
          </a:p>
          <a:p>
            <a:pPr lvl="1"/>
            <a:r>
              <a:rPr lang="en-US" dirty="0" smtClean="0"/>
              <a:t>Changes: program award type for submissions, consolidation of criteria and standards sections. 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dirty="0" smtClean="0"/>
              <a:t>Parts 4 and 5: </a:t>
            </a:r>
            <a:r>
              <a:rPr lang="en-US" dirty="0" smtClean="0"/>
              <a:t>Non-credit Curriculum (Courses and Programs)</a:t>
            </a:r>
          </a:p>
          <a:p>
            <a:pPr lvl="1"/>
            <a:r>
              <a:rPr lang="en-US" dirty="0" smtClean="0"/>
              <a:t>Changes: consolidation of criteria and standards sections, complete overhaul. </a:t>
            </a:r>
          </a:p>
        </p:txBody>
      </p:sp>
    </p:spTree>
    <p:extLst>
      <p:ext uri="{BB962C8B-B14F-4D97-AF65-F5344CB8AC3E}">
        <p14:creationId xmlns:p14="http://schemas.microsoft.com/office/powerpoint/2010/main" val="77848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AD0101"/>
                </a:solidFill>
              </a:rPr>
              <a:t>PCAH 6</a:t>
            </a:r>
            <a:r>
              <a:rPr lang="en-US" sz="3600" baseline="30000" dirty="0">
                <a:solidFill>
                  <a:srgbClr val="AD0101"/>
                </a:solidFill>
              </a:rPr>
              <a:t>th</a:t>
            </a:r>
            <a:r>
              <a:rPr lang="en-US" sz="3600" dirty="0">
                <a:solidFill>
                  <a:srgbClr val="AD0101"/>
                </a:solidFill>
              </a:rPr>
              <a:t> Edition: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Other components: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 will include an index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Appendices will not be part of the formally approved PCAH so they can be revised as </a:t>
            </a:r>
            <a:r>
              <a:rPr lang="en-US" dirty="0" smtClean="0"/>
              <a:t>necessary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Proposed Appendices</a:t>
            </a:r>
          </a:p>
          <a:p>
            <a:pPr lvl="1"/>
            <a:r>
              <a:rPr lang="en-US" dirty="0"/>
              <a:t>Title 5 citations</a:t>
            </a:r>
          </a:p>
          <a:p>
            <a:pPr lvl="1"/>
            <a:r>
              <a:rPr lang="en-US" dirty="0"/>
              <a:t>Ed Code tables and text</a:t>
            </a:r>
          </a:p>
          <a:p>
            <a:pPr lvl="1"/>
            <a:r>
              <a:rPr lang="en-US" dirty="0"/>
              <a:t>Resource Page</a:t>
            </a:r>
          </a:p>
          <a:p>
            <a:pPr lvl="1"/>
            <a:r>
              <a:rPr lang="en-US" dirty="0"/>
              <a:t>Credit hour calculation samples</a:t>
            </a:r>
          </a:p>
          <a:p>
            <a:pPr lvl="1"/>
            <a:r>
              <a:rPr lang="en-US" dirty="0"/>
              <a:t>Double counting guidelines and samples</a:t>
            </a:r>
          </a:p>
          <a:p>
            <a:pPr lvl="1"/>
            <a:r>
              <a:rPr lang="en-US" dirty="0"/>
              <a:t>At-a-glance guides for common topics (sub </a:t>
            </a:r>
            <a:r>
              <a:rPr lang="en-US" dirty="0" err="1"/>
              <a:t>vs</a:t>
            </a:r>
            <a:r>
              <a:rPr lang="en-US" dirty="0"/>
              <a:t> non-sub, etc.)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90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AD0101"/>
                </a:solidFill>
              </a:rPr>
              <a:t>PCAH 6</a:t>
            </a:r>
            <a:r>
              <a:rPr lang="en-US" sz="3600" baseline="30000" dirty="0">
                <a:solidFill>
                  <a:srgbClr val="AD0101"/>
                </a:solidFill>
              </a:rPr>
              <a:t>th</a:t>
            </a:r>
            <a:r>
              <a:rPr lang="en-US" sz="3600" dirty="0">
                <a:solidFill>
                  <a:srgbClr val="AD0101"/>
                </a:solidFill>
              </a:rPr>
              <a:t> Edition: </a:t>
            </a:r>
            <a:r>
              <a:rPr lang="en-US" sz="3600" dirty="0" smtClean="0">
                <a:solidFill>
                  <a:srgbClr val="AD0101"/>
                </a:solidFill>
              </a:rPr>
              <a:t>Timeline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Final draft on schedule for completion by December / January.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Legal review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and Comment from field: potentially by early Spring 2016.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Publication and distribution: by Summer 2016, earlier if possible.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push out components to the field sooner, if needed, as was done for Credit Hour.  </a:t>
            </a:r>
          </a:p>
        </p:txBody>
      </p:sp>
    </p:spTree>
    <p:extLst>
      <p:ext uri="{BB962C8B-B14F-4D97-AF65-F5344CB8AC3E}">
        <p14:creationId xmlns:p14="http://schemas.microsoft.com/office/powerpoint/2010/main" val="355798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Outcomes for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Get the latest curriculum news and information about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Hours-</a:t>
            </a:r>
            <a:r>
              <a:rPr lang="en-US" dirty="0"/>
              <a:t>to-</a:t>
            </a:r>
            <a:r>
              <a:rPr lang="en-US" dirty="0" smtClean="0"/>
              <a:t>units calculations</a:t>
            </a:r>
          </a:p>
          <a:p>
            <a:pPr lvl="1"/>
            <a:r>
              <a:rPr lang="en-US" dirty="0" smtClean="0"/>
              <a:t>The Program and Course Approval Handbook</a:t>
            </a:r>
          </a:p>
          <a:p>
            <a:pPr lvl="1"/>
            <a:r>
              <a:rPr lang="en-US" dirty="0" smtClean="0"/>
              <a:t>C-ID, CTE and Workforce Task Force recommendations</a:t>
            </a:r>
          </a:p>
          <a:p>
            <a:pPr lvl="1"/>
            <a:r>
              <a:rPr lang="en-US" dirty="0" smtClean="0"/>
              <a:t>Progress on ADTs</a:t>
            </a:r>
          </a:p>
          <a:p>
            <a:pPr lvl="1"/>
            <a:r>
              <a:rPr lang="en-US" dirty="0" smtClean="0"/>
              <a:t>Non-substantial changes</a:t>
            </a:r>
          </a:p>
          <a:p>
            <a:pPr lvl="1"/>
            <a:r>
              <a:rPr lang="en-US" dirty="0" smtClean="0"/>
              <a:t>Updates to the Curriculum Inventory system</a:t>
            </a:r>
          </a:p>
          <a:p>
            <a:pPr lvl="1"/>
            <a:r>
              <a:rPr lang="en-US" dirty="0" smtClean="0"/>
              <a:t>And anything else you can think of!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ADTs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8" y="588946"/>
            <a:ext cx="1858518" cy="18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5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440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date, 58 community colleges have met the SB 440 requirement</a:t>
            </a:r>
          </a:p>
          <a:p>
            <a:endParaRPr lang="en-US" sz="600" dirty="0"/>
          </a:p>
          <a:p>
            <a:r>
              <a:rPr lang="en-US" dirty="0"/>
              <a:t>26 colleges are 1 away from meeting the obligation</a:t>
            </a:r>
          </a:p>
          <a:p>
            <a:endParaRPr lang="en-US" sz="600" dirty="0"/>
          </a:p>
          <a:p>
            <a:r>
              <a:rPr lang="en-US" dirty="0"/>
              <a:t>20 are 2 away from meeting the </a:t>
            </a:r>
            <a:r>
              <a:rPr lang="en-US" dirty="0" smtClean="0"/>
              <a:t>obligation</a:t>
            </a:r>
          </a:p>
          <a:p>
            <a:r>
              <a:rPr lang="en-US" dirty="0" smtClean="0"/>
              <a:t>9 colleges with 3 or more ADTs to develop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8" y="3038094"/>
            <a:ext cx="2247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 440 Common Compliance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Computer Science and Music ADTs within the mandated 60-unit limit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dirty="0"/>
              <a:t>Delays in the approval of courses in the   C-ID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28" y="2746248"/>
            <a:ext cx="285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6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32 Transfer Model Curriculums (TMCs)</a:t>
            </a:r>
          </a:p>
          <a:p>
            <a:endParaRPr lang="en-US" sz="600" dirty="0"/>
          </a:p>
          <a:p>
            <a:r>
              <a:rPr lang="en-US" dirty="0"/>
              <a:t>As of October 21, 2015, there are </a:t>
            </a:r>
            <a:r>
              <a:rPr lang="en-US" b="1" u="sng" dirty="0">
                <a:solidFill>
                  <a:schemeClr val="accent1"/>
                </a:solidFill>
              </a:rPr>
              <a:t>1,973</a:t>
            </a:r>
            <a:r>
              <a:rPr lang="en-US" dirty="0"/>
              <a:t> ADTs offered at a community college</a:t>
            </a:r>
          </a:p>
          <a:p>
            <a:endParaRPr lang="en-US" sz="600" dirty="0"/>
          </a:p>
          <a:p>
            <a:r>
              <a:rPr lang="en-US" dirty="0"/>
              <a:t>Among these active ADTs, </a:t>
            </a:r>
            <a:r>
              <a:rPr lang="en-US" b="1" u="sng" dirty="0">
                <a:solidFill>
                  <a:schemeClr val="accent1"/>
                </a:solidFill>
              </a:rPr>
              <a:t>644</a:t>
            </a:r>
            <a:r>
              <a:rPr lang="en-US" dirty="0"/>
              <a:t> were developed in disciplines where the colleges were not legally obligated to create them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10356"/>
            <a:ext cx="2857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9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Awarded ADT Degrees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4656"/>
              </p:ext>
            </p:extLst>
          </p:nvPr>
        </p:nvGraphicFramePr>
        <p:xfrm>
          <a:off x="381000" y="1143000"/>
          <a:ext cx="8305800" cy="327792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581400"/>
                <a:gridCol w="1143000"/>
                <a:gridCol w="1167384"/>
                <a:gridCol w="1225296"/>
                <a:gridCol w="1188720"/>
              </a:tblGrid>
              <a:tr h="1305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Awards 2011-2012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Awards 2012-2013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Awards 2013-2014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Awards 2014-2015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6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Associate in Science for Transfer (A.S.-T) Degree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1,742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4,938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9,732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6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Associate in Arts for Transfer (A.A.-T) Degree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3,625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6,901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10,912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4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5,367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11,839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20,644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81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55247" y="-402920"/>
            <a:ext cx="945042" cy="293192"/>
          </a:xfrm>
        </p:spPr>
        <p:txBody>
          <a:bodyPr/>
          <a:lstStyle/>
          <a:p>
            <a:fld id="{EE0AD3E5-73C7-40F8-A030-3746A235419A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9404" r="54346" b="16342"/>
          <a:stretch/>
        </p:blipFill>
        <p:spPr bwMode="auto">
          <a:xfrm>
            <a:off x="683922" y="82297"/>
            <a:ext cx="7873319" cy="44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364" y="4572001"/>
            <a:ext cx="813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http://extranet.cccco.edu/Portals/1/AA/Credit/TMC%20All%20Campus%20Updates/2015/ADT_Status_Report_%209_30_15_System.pdf</a:t>
            </a:r>
          </a:p>
        </p:txBody>
      </p:sp>
    </p:spTree>
    <p:extLst>
      <p:ext uri="{BB962C8B-B14F-4D97-AF65-F5344CB8AC3E}">
        <p14:creationId xmlns:p14="http://schemas.microsoft.com/office/powerpoint/2010/main" val="168636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Inventory </a:t>
            </a:r>
            <a:r>
              <a:rPr lang="en-US" dirty="0" smtClean="0"/>
              <a:t>system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657600"/>
          </a:xfrm>
        </p:spPr>
        <p:txBody>
          <a:bodyPr/>
          <a:lstStyle/>
          <a:p>
            <a:pPr lvl="0"/>
            <a:r>
              <a:rPr lang="en-US" dirty="0" smtClean="0"/>
              <a:t>CCC </a:t>
            </a:r>
            <a:r>
              <a:rPr lang="en-US" dirty="0"/>
              <a:t>Tech Center </a:t>
            </a:r>
          </a:p>
          <a:p>
            <a:pPr lvl="1"/>
            <a:r>
              <a:rPr lang="en-US" dirty="0"/>
              <a:t>New vendor developing the new Curriculum Inventory System</a:t>
            </a:r>
          </a:p>
          <a:p>
            <a:pPr lvl="1"/>
            <a:r>
              <a:rPr lang="en-US" dirty="0" err="1"/>
              <a:t>Governet</a:t>
            </a:r>
            <a:r>
              <a:rPr lang="en-US" dirty="0"/>
              <a:t> will help with the transition</a:t>
            </a:r>
          </a:p>
          <a:p>
            <a:pPr lvl="0"/>
            <a:r>
              <a:rPr lang="en-US" dirty="0" smtClean="0"/>
              <a:t>Recommend colleges </a:t>
            </a:r>
            <a:r>
              <a:rPr lang="en-US" dirty="0"/>
              <a:t>to generate </a:t>
            </a:r>
            <a:r>
              <a:rPr lang="en-US" dirty="0" smtClean="0"/>
              <a:t>ad-hoc </a:t>
            </a:r>
            <a:r>
              <a:rPr lang="en-US" dirty="0"/>
              <a:t>reports to evaluate the integrity of their current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Tech </a:t>
            </a:r>
            <a:r>
              <a:rPr lang="en-US" dirty="0"/>
              <a:t>Center will work with colleges to identify </a:t>
            </a:r>
            <a:r>
              <a:rPr lang="en-US" dirty="0" smtClean="0"/>
              <a:t>data issues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12" y="2729484"/>
            <a:ext cx="2002536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your_turn_gu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72" r="-36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20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Chancellor’s Office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Academic </a:t>
            </a:r>
            <a:r>
              <a:rPr lang="en-US" dirty="0"/>
              <a:t>Affairs </a:t>
            </a:r>
            <a:r>
              <a:rPr lang="en-US" dirty="0" smtClean="0">
                <a:hlinkClick r:id="rId2"/>
              </a:rPr>
              <a:t>Web Page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Curriculum and Instruction Unit </a:t>
            </a:r>
            <a:r>
              <a:rPr lang="en-US" dirty="0" smtClean="0">
                <a:hlinkClick r:id="rId3"/>
              </a:rPr>
              <a:t>Web Page </a:t>
            </a:r>
            <a:endParaRPr lang="en-US" dirty="0" smtClean="0"/>
          </a:p>
          <a:p>
            <a:pPr lvl="1"/>
            <a:r>
              <a:rPr lang="en-US" dirty="0" smtClean="0"/>
              <a:t>Curriculum </a:t>
            </a:r>
            <a:r>
              <a:rPr lang="en-US" dirty="0" smtClean="0">
                <a:hlinkClick r:id="rId4"/>
              </a:rPr>
              <a:t>web page</a:t>
            </a:r>
            <a:r>
              <a:rPr lang="en-US" dirty="0" smtClean="0"/>
              <a:t> – Memos, Guidelines and Useful Info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Curriculum </a:t>
            </a:r>
            <a:r>
              <a:rPr lang="en-US" dirty="0"/>
              <a:t>Inventory -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curriculum.cccco.edu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PCAH (</a:t>
            </a:r>
            <a:r>
              <a:rPr lang="en-US" dirty="0" smtClean="0">
                <a:hlinkClick r:id="rId6"/>
              </a:rPr>
              <a:t>5</a:t>
            </a:r>
            <a:r>
              <a:rPr lang="en-US" baseline="30000" dirty="0" smtClean="0">
                <a:hlinkClick r:id="rId6"/>
              </a:rPr>
              <a:t>th</a:t>
            </a:r>
            <a:r>
              <a:rPr lang="en-US" dirty="0">
                <a:hlinkClick r:id="rId6"/>
              </a:rPr>
              <a:t> Edition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ADT </a:t>
            </a:r>
            <a:r>
              <a:rPr lang="en-US" dirty="0" smtClean="0">
                <a:hlinkClick r:id="rId7"/>
              </a:rPr>
              <a:t>Web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290" y="4497274"/>
            <a:ext cx="3886510" cy="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What questions would you like answered?</a:t>
            </a:r>
          </a:p>
        </p:txBody>
      </p:sp>
    </p:spTree>
    <p:extLst>
      <p:ext uri="{BB962C8B-B14F-4D97-AF65-F5344CB8AC3E}">
        <p14:creationId xmlns:p14="http://schemas.microsoft.com/office/powerpoint/2010/main" val="415658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g_thank_yo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Hour Calculations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to policy and PCAH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8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0101"/>
                </a:solidFill>
              </a:rPr>
              <a:t>Four Credit Calculation Methods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222969"/>
            <a:ext cx="7662864" cy="34416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Standard Formula  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Derived from Title 5 §§55002-55002.5 and from 34 CFR 600.2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2900" dirty="0" smtClean="0"/>
              <a:t>Cooperative Work Experience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T</a:t>
            </a:r>
            <a:r>
              <a:rPr lang="en-US" sz="2900" dirty="0" smtClean="0"/>
              <a:t>itle 5 §55256.5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2900" dirty="0" smtClean="0"/>
              <a:t>Clock Hour Programs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34 </a:t>
            </a:r>
            <a:r>
              <a:rPr lang="en-US" sz="2900" dirty="0"/>
              <a:t>CFR §668.8(k)(2)(</a:t>
            </a:r>
            <a:r>
              <a:rPr lang="en-US" sz="2900" dirty="0" err="1"/>
              <a:t>i</a:t>
            </a:r>
            <a:r>
              <a:rPr lang="en-US" sz="2900" dirty="0"/>
              <a:t>)(A) and 668.8(l</a:t>
            </a:r>
            <a:r>
              <a:rPr lang="en-US" sz="2900" dirty="0" smtClean="0"/>
              <a:t>)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2900" dirty="0" smtClean="0"/>
              <a:t>Open-Entry / Open-Exit 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Title 5 §58164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257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0101"/>
                </a:solidFill>
              </a:rPr>
              <a:t>Credit Hour: Standard Formula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50" y="1681962"/>
            <a:ext cx="7957749" cy="317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Units of Credit =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[Total Contact Hours + Outside-of-class Hours]</a:t>
            </a:r>
            <a:br>
              <a:rPr lang="en-US" u="sng" dirty="0"/>
            </a:br>
            <a:r>
              <a:rPr lang="en-US" dirty="0"/>
              <a:t>Hours-per-unit Divisor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1800" i="1" dirty="0" smtClean="0"/>
              <a:t> 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0801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D0101"/>
                </a:solidFill>
              </a:rPr>
              <a:t>Credit Hour: Definitions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26" y="1188390"/>
            <a:ext cx="8122374" cy="37625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Total Contact Hours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Sum of all contact hours for the course in all calculations categories. Required on COR 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Outside-of-class Hours</a:t>
            </a:r>
          </a:p>
          <a:p>
            <a:pPr>
              <a:lnSpc>
                <a:spcPct val="120000"/>
              </a:lnSpc>
            </a:pPr>
            <a:r>
              <a:rPr lang="en-US" dirty="0"/>
              <a:t>Hours students are expected to engage in course work outside of the classroom. </a:t>
            </a:r>
            <a:r>
              <a:rPr lang="en-US" dirty="0" smtClean="0"/>
              <a:t>Not required on COR, but required for </a:t>
            </a:r>
            <a:r>
              <a:rPr lang="en-US" dirty="0"/>
              <a:t>Credit Hour definition and calculation.   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Hours-per-unit Divisor</a:t>
            </a:r>
          </a:p>
          <a:p>
            <a:pPr>
              <a:lnSpc>
                <a:spcPct val="120000"/>
              </a:lnSpc>
            </a:pPr>
            <a:r>
              <a:rPr lang="en-US" dirty="0"/>
              <a:t>Total student learning hours (contact + outside) for which the college awards one unit of </a:t>
            </a:r>
            <a:r>
              <a:rPr lang="en-US" dirty="0" smtClean="0"/>
              <a:t>credit (48 minimum, 54 maximum)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6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435"/>
            <a:ext cx="8229600" cy="3315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0101"/>
                </a:solidFill>
              </a:rPr>
              <a:t>Credit Hour Standard Practices: </a:t>
            </a:r>
            <a:br>
              <a:rPr lang="en-US" dirty="0" smtClean="0">
                <a:solidFill>
                  <a:srgbClr val="AD0101"/>
                </a:solidFill>
              </a:rPr>
            </a:br>
            <a:r>
              <a:rPr lang="en-US" dirty="0" smtClean="0">
                <a:solidFill>
                  <a:srgbClr val="AD0101"/>
                </a:solidFill>
              </a:rPr>
              <a:t>In-class to outside-of-class ratios</a:t>
            </a:r>
            <a:endParaRPr lang="en-US" dirty="0">
              <a:solidFill>
                <a:srgbClr val="AD010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9304"/>
              </p:ext>
            </p:extLst>
          </p:nvPr>
        </p:nvGraphicFramePr>
        <p:xfrm>
          <a:off x="486770" y="1807956"/>
          <a:ext cx="8352430" cy="2929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4833"/>
                <a:gridCol w="1219200"/>
                <a:gridCol w="1618397"/>
              </a:tblGrid>
              <a:tr h="56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Instructional Category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In-class Hours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Outside-of-class Hours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Lecture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(Lecture, Discussion, Seminar and Related Work)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Activity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(Activity, Lab w/ Homework, Studio, and Similar)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Laboratory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(Traditional Lab, Natural Science Lab, Clinical, and Similar)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995"/>
            <a:ext cx="8229600" cy="8937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0101"/>
                </a:solidFill>
              </a:rPr>
              <a:t>Credit Hour: Fractional Unit Awards and Unit Increments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8" y="1869829"/>
            <a:ext cx="7727734" cy="2724794"/>
          </a:xfrm>
        </p:spPr>
        <p:txBody>
          <a:bodyPr>
            <a:noAutofit/>
          </a:bodyPr>
          <a:lstStyle/>
          <a:p>
            <a:r>
              <a:rPr lang="en-US" sz="2000" dirty="0" smtClean="0"/>
              <a:t>Title 5 requires .5 increments; allows for smaller increments.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E</a:t>
            </a:r>
            <a:r>
              <a:rPr lang="en-US" sz="2000" dirty="0" smtClean="0"/>
              <a:t>ach unit increment represents a minimum threshold.  The next increment of credit is only awarded once the student passes the minimum number of hours for that increment.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imilar </a:t>
            </a:r>
            <a:r>
              <a:rPr lang="en-US" sz="2000" dirty="0"/>
              <a:t>to </a:t>
            </a:r>
            <a:r>
              <a:rPr lang="en-US" sz="2000" dirty="0" smtClean="0"/>
              <a:t>awards of grades (e.g. 80-89% = 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38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67</TotalTime>
  <Words>1464</Words>
  <Application>Microsoft Macintosh PowerPoint</Application>
  <PresentationFormat>On-screen Show (16:9)</PresentationFormat>
  <Paragraphs>223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Statewide Curriculum Hot Topics:  A Chancellor’s Office Update</vt:lpstr>
      <vt:lpstr>Outcomes for Today</vt:lpstr>
      <vt:lpstr>PowerPoint Presentation</vt:lpstr>
      <vt:lpstr>Credit Hour Calculations</vt:lpstr>
      <vt:lpstr>Four Credit Calculation Methods</vt:lpstr>
      <vt:lpstr>Credit Hour: Standard Formula</vt:lpstr>
      <vt:lpstr>Credit Hour: Definitions</vt:lpstr>
      <vt:lpstr>Credit Hour Standard Practices:  In-class to outside-of-class ratios</vt:lpstr>
      <vt:lpstr>Credit Hour: Fractional Unit Awards and Unit Increments</vt:lpstr>
      <vt:lpstr>Credit Hour: Calculation Example</vt:lpstr>
      <vt:lpstr>Credit Hour: What Next? </vt:lpstr>
      <vt:lpstr>Non-substantial course revisions</vt:lpstr>
      <vt:lpstr>Non-substantial Change Credit Courses</vt:lpstr>
      <vt:lpstr>Substantial vs. Non-substantial Revision</vt:lpstr>
      <vt:lpstr>Pcah 6th Edition</vt:lpstr>
      <vt:lpstr>PCAH 6th Edition: On its way!</vt:lpstr>
      <vt:lpstr>PCAH 6th Edition: Structure</vt:lpstr>
      <vt:lpstr>PCAH 6th Edition: Structure</vt:lpstr>
      <vt:lpstr>PCAH 6th Edition: Timeline</vt:lpstr>
      <vt:lpstr>Progress on ADTs</vt:lpstr>
      <vt:lpstr>SB 440</vt:lpstr>
      <vt:lpstr>SB 440 Common Compliance Challenges</vt:lpstr>
      <vt:lpstr>Current Status</vt:lpstr>
      <vt:lpstr>Awarded ADT Degrees </vt:lpstr>
      <vt:lpstr>PowerPoint Presentation</vt:lpstr>
      <vt:lpstr>Curriculum Inventory system Update</vt:lpstr>
      <vt:lpstr>PowerPoint Presentation</vt:lpstr>
      <vt:lpstr>Questions?</vt:lpstr>
      <vt:lpstr>Chancellor’s Office Resources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John Freitas</cp:lastModifiedBy>
  <cp:revision>12</cp:revision>
  <dcterms:created xsi:type="dcterms:W3CDTF">2015-10-21T19:14:41Z</dcterms:created>
  <dcterms:modified xsi:type="dcterms:W3CDTF">2015-11-04T15:28:46Z</dcterms:modified>
</cp:coreProperties>
</file>