
<file path=[Content_Types].xml><?xml version="1.0" encoding="utf-8"?>
<Types xmlns="http://schemas.openxmlformats.org/package/2006/content-types">
  <Default Extension="xml" ContentType="application/xml"/>
  <Default Extension="svg" ContentType="image/svg+xml"/>
  <Default Extension="jpg" ContentType="image/jpeg"/>
  <Default Extension="tiff" ContentType="image/tiff"/>
  <Default Extension="emf" ContentType="image/x-emf"/>
  <Default Extension="xlsx" ContentType="application/vnd.openxmlformats-officedocument.spreadsheetml.sheet"/>
  <Default Extension="jpeg" ContentType="image/jpeg"/>
  <Default Extension="vml" ContentType="application/vnd.openxmlformats-officedocument.vmlDrawing"/>
  <Default Extension="rels" ContentType="application/vnd.openxmlformats-package.relationships+xml"/>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3672" r:id="rId2"/>
  </p:sldMasterIdLst>
  <p:notesMasterIdLst>
    <p:notesMasterId r:id="rId16"/>
  </p:notesMasterIdLst>
  <p:handoutMasterIdLst>
    <p:handoutMasterId r:id="rId17"/>
  </p:handoutMasterIdLst>
  <p:sldIdLst>
    <p:sldId id="292" r:id="rId3"/>
    <p:sldId id="293" r:id="rId4"/>
    <p:sldId id="305" r:id="rId5"/>
    <p:sldId id="306" r:id="rId6"/>
    <p:sldId id="307" r:id="rId7"/>
    <p:sldId id="301" r:id="rId8"/>
    <p:sldId id="299" r:id="rId9"/>
    <p:sldId id="302" r:id="rId10"/>
    <p:sldId id="298" r:id="rId11"/>
    <p:sldId id="303" r:id="rId12"/>
    <p:sldId id="304" r:id="rId13"/>
    <p:sldId id="308" r:id="rId14"/>
    <p:sldId id="30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4" userDrawn="1">
          <p15:clr>
            <a:srgbClr val="A4A3A4"/>
          </p15:clr>
        </p15:guide>
        <p15:guide id="2" pos="624" userDrawn="1">
          <p15:clr>
            <a:srgbClr val="A4A3A4"/>
          </p15:clr>
        </p15:guide>
        <p15:guide id="3" orient="horz" pos="2304" userDrawn="1">
          <p15:clr>
            <a:srgbClr val="A4A3A4"/>
          </p15:clr>
        </p15:guide>
        <p15:guide id="4" orient="horz" pos="28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75A"/>
    <a:srgbClr val="002F6D"/>
    <a:srgbClr val="E3E5E5"/>
    <a:srgbClr val="EAEAEA"/>
    <a:srgbClr val="F5F5F5"/>
    <a:srgbClr val="E7E7E7"/>
    <a:srgbClr val="C4C4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53" autoAdjust="0"/>
    <p:restoredTop sz="76071" autoAdjust="0"/>
  </p:normalViewPr>
  <p:slideViewPr>
    <p:cSldViewPr snapToGrid="0" snapToObjects="1" showGuides="1">
      <p:cViewPr varScale="1">
        <p:scale>
          <a:sx n="71" d="100"/>
          <a:sy n="71" d="100"/>
        </p:scale>
        <p:origin x="1136" y="176"/>
      </p:cViewPr>
      <p:guideLst>
        <p:guide orient="horz" pos="744"/>
        <p:guide pos="624"/>
        <p:guide orient="horz" pos="2304"/>
        <p:guide orient="horz" pos="280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81" d="100"/>
          <a:sy n="81" d="100"/>
        </p:scale>
        <p:origin x="3174" y="10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GOLD</c:v>
                </c:pt>
              </c:strCache>
            </c:strRef>
          </c:tx>
          <c:spPr>
            <a:solidFill>
              <a:srgbClr val="FFC000"/>
            </a:solidFill>
            <a:ln>
              <a:noFill/>
            </a:ln>
            <a:effectLst/>
          </c:spPr>
          <c:invertIfNegative val="0"/>
          <c:cat>
            <c:strRef>
              <c:f>Sheet1!$A$2:$A$8</c:f>
              <c:strCache>
                <c:ptCount val="7"/>
                <c:pt idx="0">
                  <c:v>SOUTH CENTRAL COAST</c:v>
                </c:pt>
                <c:pt idx="1">
                  <c:v>SAN DIEGO-IMPERIAL</c:v>
                </c:pt>
                <c:pt idx="2">
                  <c:v>NORTH-FAR NORTH</c:v>
                </c:pt>
                <c:pt idx="3">
                  <c:v>LOS ANGELES-ORANGE COUNTY</c:v>
                </c:pt>
                <c:pt idx="4">
                  <c:v>INLAND EMPIRE-DESERT</c:v>
                </c:pt>
                <c:pt idx="5">
                  <c:v>CENTRAL VALLEY-MOTHER LODE</c:v>
                </c:pt>
                <c:pt idx="6">
                  <c:v>BAY AREA</c:v>
                </c:pt>
              </c:strCache>
            </c:strRef>
          </c:cat>
          <c:val>
            <c:numRef>
              <c:f>Sheet1!$B$2:$B$8</c:f>
              <c:numCache>
                <c:formatCode>General</c:formatCode>
                <c:ptCount val="7"/>
                <c:pt idx="0">
                  <c:v>11.0</c:v>
                </c:pt>
                <c:pt idx="1">
                  <c:v>11.0</c:v>
                </c:pt>
                <c:pt idx="2">
                  <c:v>16.0</c:v>
                </c:pt>
                <c:pt idx="3">
                  <c:v>23.0</c:v>
                </c:pt>
                <c:pt idx="4">
                  <c:v>7.0</c:v>
                </c:pt>
                <c:pt idx="5">
                  <c:v>16.0</c:v>
                </c:pt>
                <c:pt idx="6">
                  <c:v>30.0</c:v>
                </c:pt>
              </c:numCache>
            </c:numRef>
          </c:val>
          <c:extLst xmlns:c16r2="http://schemas.microsoft.com/office/drawing/2015/06/chart">
            <c:ext xmlns:c16="http://schemas.microsoft.com/office/drawing/2014/chart" uri="{C3380CC4-5D6E-409C-BE32-E72D297353CC}">
              <c16:uniqueId val="{00000000-0304-E147-ACB3-DAD93D5E21B5}"/>
            </c:ext>
          </c:extLst>
        </c:ser>
        <c:ser>
          <c:idx val="1"/>
          <c:order val="1"/>
          <c:tx>
            <c:strRef>
              <c:f>Sheet1!$C$1</c:f>
              <c:strCache>
                <c:ptCount val="1"/>
                <c:pt idx="0">
                  <c:v>SILVER</c:v>
                </c:pt>
              </c:strCache>
            </c:strRef>
          </c:tx>
          <c:spPr>
            <a:solidFill>
              <a:schemeClr val="bg1">
                <a:lumMod val="65000"/>
              </a:schemeClr>
            </a:solidFill>
            <a:ln>
              <a:noFill/>
            </a:ln>
            <a:effectLst/>
          </c:spPr>
          <c:invertIfNegative val="0"/>
          <c:cat>
            <c:strRef>
              <c:f>Sheet1!$A$2:$A$8</c:f>
              <c:strCache>
                <c:ptCount val="7"/>
                <c:pt idx="0">
                  <c:v>SOUTH CENTRAL COAST</c:v>
                </c:pt>
                <c:pt idx="1">
                  <c:v>SAN DIEGO-IMPERIAL</c:v>
                </c:pt>
                <c:pt idx="2">
                  <c:v>NORTH-FAR NORTH</c:v>
                </c:pt>
                <c:pt idx="3">
                  <c:v>LOS ANGELES-ORANGE COUNTY</c:v>
                </c:pt>
                <c:pt idx="4">
                  <c:v>INLAND EMPIRE-DESERT</c:v>
                </c:pt>
                <c:pt idx="5">
                  <c:v>CENTRAL VALLEY-MOTHER LODE</c:v>
                </c:pt>
                <c:pt idx="6">
                  <c:v>BAY AREA</c:v>
                </c:pt>
              </c:strCache>
            </c:strRef>
          </c:cat>
          <c:val>
            <c:numRef>
              <c:f>Sheet1!$C$2:$C$8</c:f>
              <c:numCache>
                <c:formatCode>General</c:formatCode>
                <c:ptCount val="7"/>
                <c:pt idx="0">
                  <c:v>21.0</c:v>
                </c:pt>
                <c:pt idx="1">
                  <c:v>36.0</c:v>
                </c:pt>
                <c:pt idx="2">
                  <c:v>50.0</c:v>
                </c:pt>
                <c:pt idx="3">
                  <c:v>55.0</c:v>
                </c:pt>
                <c:pt idx="4">
                  <c:v>23.0</c:v>
                </c:pt>
                <c:pt idx="5">
                  <c:v>34.0</c:v>
                </c:pt>
                <c:pt idx="6">
                  <c:v>77.0</c:v>
                </c:pt>
              </c:numCache>
            </c:numRef>
          </c:val>
          <c:extLst xmlns:c16r2="http://schemas.microsoft.com/office/drawing/2015/06/chart">
            <c:ext xmlns:c16="http://schemas.microsoft.com/office/drawing/2014/chart" uri="{C3380CC4-5D6E-409C-BE32-E72D297353CC}">
              <c16:uniqueId val="{00000001-0304-E147-ACB3-DAD93D5E21B5}"/>
            </c:ext>
          </c:extLst>
        </c:ser>
        <c:ser>
          <c:idx val="2"/>
          <c:order val="2"/>
          <c:tx>
            <c:strRef>
              <c:f>Sheet1!$D$1</c:f>
              <c:strCache>
                <c:ptCount val="1"/>
                <c:pt idx="0">
                  <c:v>BRONZE</c:v>
                </c:pt>
              </c:strCache>
            </c:strRef>
          </c:tx>
          <c:spPr>
            <a:solidFill>
              <a:srgbClr val="D0A172"/>
            </a:solidFill>
            <a:ln>
              <a:noFill/>
            </a:ln>
            <a:effectLst/>
          </c:spPr>
          <c:invertIfNegative val="0"/>
          <c:cat>
            <c:strRef>
              <c:f>Sheet1!$A$2:$A$8</c:f>
              <c:strCache>
                <c:ptCount val="7"/>
                <c:pt idx="0">
                  <c:v>SOUTH CENTRAL COAST</c:v>
                </c:pt>
                <c:pt idx="1">
                  <c:v>SAN DIEGO-IMPERIAL</c:v>
                </c:pt>
                <c:pt idx="2">
                  <c:v>NORTH-FAR NORTH</c:v>
                </c:pt>
                <c:pt idx="3">
                  <c:v>LOS ANGELES-ORANGE COUNTY</c:v>
                </c:pt>
                <c:pt idx="4">
                  <c:v>INLAND EMPIRE-DESERT</c:v>
                </c:pt>
                <c:pt idx="5">
                  <c:v>CENTRAL VALLEY-MOTHER LODE</c:v>
                </c:pt>
                <c:pt idx="6">
                  <c:v>BAY AREA</c:v>
                </c:pt>
              </c:strCache>
            </c:strRef>
          </c:cat>
          <c:val>
            <c:numRef>
              <c:f>Sheet1!$D$2:$D$8</c:f>
              <c:numCache>
                <c:formatCode>General</c:formatCode>
                <c:ptCount val="7"/>
                <c:pt idx="0">
                  <c:v>80.0</c:v>
                </c:pt>
                <c:pt idx="1">
                  <c:v>90.0</c:v>
                </c:pt>
                <c:pt idx="2">
                  <c:v>135.0</c:v>
                </c:pt>
                <c:pt idx="3">
                  <c:v>271.0</c:v>
                </c:pt>
                <c:pt idx="4">
                  <c:v>84.0</c:v>
                </c:pt>
                <c:pt idx="5">
                  <c:v>108.0</c:v>
                </c:pt>
                <c:pt idx="6">
                  <c:v>209.0</c:v>
                </c:pt>
              </c:numCache>
            </c:numRef>
          </c:val>
          <c:extLst xmlns:c16r2="http://schemas.microsoft.com/office/drawing/2015/06/chart">
            <c:ext xmlns:c16="http://schemas.microsoft.com/office/drawing/2014/chart" uri="{C3380CC4-5D6E-409C-BE32-E72D297353CC}">
              <c16:uniqueId val="{00000002-0304-E147-ACB3-DAD93D5E21B5}"/>
            </c:ext>
          </c:extLst>
        </c:ser>
        <c:dLbls>
          <c:showLegendKey val="0"/>
          <c:showVal val="0"/>
          <c:showCatName val="0"/>
          <c:showSerName val="0"/>
          <c:showPercent val="0"/>
          <c:showBubbleSize val="0"/>
        </c:dLbls>
        <c:gapWidth val="150"/>
        <c:overlap val="100"/>
        <c:axId val="1777304192"/>
        <c:axId val="1777305968"/>
      </c:barChart>
      <c:catAx>
        <c:axId val="1777304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77305968"/>
        <c:crosses val="autoZero"/>
        <c:auto val="1"/>
        <c:lblAlgn val="ctr"/>
        <c:lblOffset val="100"/>
        <c:noMultiLvlLbl val="0"/>
      </c:catAx>
      <c:valAx>
        <c:axId val="1777305968"/>
        <c:scaling>
          <c:orientation val="minMax"/>
          <c:max val="35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7730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3B019FB-593D-4275-A3B5-1DB4D2B355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2764C7F-BDC6-4D64-8395-004DA5AB16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A46059-6C88-4AA4-A97C-579F1A0DEB00}" type="datetimeFigureOut">
              <a:rPr lang="en-US" smtClean="0"/>
              <a:t>4/26/19</a:t>
            </a:fld>
            <a:endParaRPr lang="en-US"/>
          </a:p>
        </p:txBody>
      </p:sp>
      <p:sp>
        <p:nvSpPr>
          <p:cNvPr id="4" name="Footer Placeholder 3">
            <a:extLst>
              <a:ext uri="{FF2B5EF4-FFF2-40B4-BE49-F238E27FC236}">
                <a16:creationId xmlns:a16="http://schemas.microsoft.com/office/drawing/2014/main" xmlns="" id="{A06ADE41-A083-4BA5-849F-E236975496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993173AA-1E36-4444-B047-839691ABC4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AEA9F6-6142-4242-851B-79E9B1DDDD42}" type="slidenum">
              <a:rPr lang="en-US" smtClean="0"/>
              <a:t>‹#›</a:t>
            </a:fld>
            <a:endParaRPr lang="en-US"/>
          </a:p>
        </p:txBody>
      </p:sp>
    </p:spTree>
    <p:extLst>
      <p:ext uri="{BB962C8B-B14F-4D97-AF65-F5344CB8AC3E}">
        <p14:creationId xmlns:p14="http://schemas.microsoft.com/office/powerpoint/2010/main" val="947743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A2C80-5EFD-481C-A353-80B44931313E}" type="datetimeFigureOut">
              <a:rPr lang="en-US" smtClean="0"/>
              <a:t>4/26/19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7968D-5969-4CC4-A63D-C90CD4C34E88}" type="slidenum">
              <a:rPr lang="en-US" smtClean="0"/>
              <a:t>‹#›</a:t>
            </a:fld>
            <a:endParaRPr lang="en-US"/>
          </a:p>
        </p:txBody>
      </p:sp>
    </p:spTree>
    <p:extLst>
      <p:ext uri="{BB962C8B-B14F-4D97-AF65-F5344CB8AC3E}">
        <p14:creationId xmlns:p14="http://schemas.microsoft.com/office/powerpoint/2010/main" val="41068573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a:t>
            </a:fld>
            <a:endParaRPr lang="en-US"/>
          </a:p>
        </p:txBody>
      </p:sp>
    </p:spTree>
    <p:extLst>
      <p:ext uri="{BB962C8B-B14F-4D97-AF65-F5344CB8AC3E}">
        <p14:creationId xmlns:p14="http://schemas.microsoft.com/office/powerpoint/2010/main" val="824255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in early June, the</a:t>
            </a:r>
            <a:r>
              <a:rPr lang="en-US" baseline="0" dirty="0"/>
              <a:t> Chancellor’s Office spearheaded a publicity push for the Stars, including:</a:t>
            </a:r>
          </a:p>
          <a:p>
            <a:pPr marL="174708" indent="-174708">
              <a:buFont typeface="Arial" panose="020B0604020202020204" pitchFamily="34" charset="0"/>
              <a:buChar char="•"/>
            </a:pPr>
            <a:r>
              <a:rPr lang="en-US" baseline="0" dirty="0"/>
              <a:t>A Strong Workforce Stars page on the DWM Showcase website. It includes a list of all the recognized programs. </a:t>
            </a:r>
          </a:p>
          <a:p>
            <a:pPr marL="631908" lvl="1" indent="-174708">
              <a:buFont typeface="Arial" panose="020B0604020202020204" pitchFamily="34" charset="0"/>
              <a:buChar char="•"/>
            </a:pPr>
            <a:r>
              <a:rPr lang="en-US" baseline="0" dirty="0"/>
              <a:t>Users can search for Stars programs by college, region, industry sector, type of criteria, and type of star</a:t>
            </a:r>
          </a:p>
          <a:p>
            <a:pPr marL="631908" lvl="1" indent="-174708">
              <a:buFont typeface="Arial" panose="020B0604020202020204" pitchFamily="34" charset="0"/>
              <a:buChar char="•"/>
            </a:pPr>
            <a:r>
              <a:rPr lang="en-US" baseline="0" dirty="0"/>
              <a:t>You can also read a brief write-ups of each of the Gold Star programs</a:t>
            </a:r>
          </a:p>
          <a:p>
            <a:pPr marL="631908" lvl="1" indent="-174708">
              <a:buFont typeface="Arial" panose="020B0604020202020204" pitchFamily="34" charset="0"/>
              <a:buChar char="•"/>
            </a:pPr>
            <a:r>
              <a:rPr lang="en-US" baseline="0" dirty="0"/>
              <a:t>The website includes additional background information on the Strong Workforce Stars initiative as well as a write up of the common characteristics of Gold Star programs  </a:t>
            </a:r>
          </a:p>
          <a:p>
            <a:pPr marL="174708" lvl="0" indent="-174708">
              <a:buFont typeface="Arial" panose="020B0604020202020204" pitchFamily="34" charset="0"/>
              <a:buChar char="•"/>
            </a:pPr>
            <a:r>
              <a:rPr lang="en-US" baseline="0" dirty="0"/>
              <a:t>Strong Workforce Stars Programs will be flagged as recognized in the Here to Career (an app </a:t>
            </a:r>
            <a:r>
              <a:rPr lang="en-US" b="0" baseline="0" dirty="0"/>
              <a:t>that </a:t>
            </a:r>
            <a:r>
              <a:rPr lang="en-US" dirty="0"/>
              <a:t>helps CCC students make informed education and career decisions)</a:t>
            </a:r>
            <a:endParaRPr lang="en-US" b="0" baseline="0" dirty="0"/>
          </a:p>
          <a:p>
            <a:pPr marL="174708" indent="-174708">
              <a:buFont typeface="Arial" panose="020B0604020202020204" pitchFamily="34" charset="0"/>
              <a:buChar char="•"/>
            </a:pPr>
            <a:r>
              <a:rPr lang="en-US" baseline="0" dirty="0"/>
              <a:t>Media kits were provided to all the recognized colleges so that they could conduct their own publicity campaigns locally</a:t>
            </a:r>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10</a:t>
            </a:fld>
            <a:endParaRPr lang="en-US"/>
          </a:p>
        </p:txBody>
      </p:sp>
    </p:spTree>
    <p:extLst>
      <p:ext uri="{BB962C8B-B14F-4D97-AF65-F5344CB8AC3E}">
        <p14:creationId xmlns:p14="http://schemas.microsoft.com/office/powerpoint/2010/main" val="1737102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rPr>
              <a:t>These are a list of the Gold Star programs</a:t>
            </a:r>
            <a:r>
              <a:rPr lang="en-US" baseline="0" dirty="0">
                <a:latin typeface="Cambria" panose="02040503050406030204" pitchFamily="18" charset="0"/>
              </a:rPr>
              <a:t> from the San Diego-Imperial region.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rPr>
              <a:t>Joining us here today are some</a:t>
            </a:r>
            <a:r>
              <a:rPr lang="en-US" baseline="0" dirty="0">
                <a:latin typeface="Cambria" panose="02040503050406030204" pitchFamily="18" charset="0"/>
              </a:rPr>
              <a:t> </a:t>
            </a:r>
            <a:r>
              <a:rPr lang="en-US" dirty="0">
                <a:latin typeface="Cambria" panose="02040503050406030204" pitchFamily="18" charset="0"/>
              </a:rPr>
              <a:t>representatives</a:t>
            </a:r>
            <a:r>
              <a:rPr lang="en-US" baseline="0" dirty="0">
                <a:latin typeface="Cambria" panose="02040503050406030204" pitchFamily="18" charset="0"/>
              </a:rPr>
              <a:t> from Strong these programs. Please give them a hand for all the good work that they do.</a:t>
            </a:r>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11</a:t>
            </a:fld>
            <a:endParaRPr lang="en-US"/>
          </a:p>
        </p:txBody>
      </p:sp>
    </p:spTree>
    <p:extLst>
      <p:ext uri="{BB962C8B-B14F-4D97-AF65-F5344CB8AC3E}">
        <p14:creationId xmlns:p14="http://schemas.microsoft.com/office/powerpoint/2010/main" val="1545806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12</a:t>
            </a:fld>
            <a:endParaRPr lang="en-US"/>
          </a:p>
        </p:txBody>
      </p:sp>
    </p:spTree>
    <p:extLst>
      <p:ext uri="{BB962C8B-B14F-4D97-AF65-F5344CB8AC3E}">
        <p14:creationId xmlns:p14="http://schemas.microsoft.com/office/powerpoint/2010/main" val="3124442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13</a:t>
            </a:fld>
            <a:endParaRPr lang="en-US"/>
          </a:p>
        </p:txBody>
      </p:sp>
    </p:spTree>
    <p:extLst>
      <p:ext uri="{BB962C8B-B14F-4D97-AF65-F5344CB8AC3E}">
        <p14:creationId xmlns:p14="http://schemas.microsoft.com/office/powerpoint/2010/main" val="296433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Background</a:t>
            </a:r>
            <a:endParaRPr lang="en-US" dirty="0"/>
          </a:p>
          <a:p>
            <a:r>
              <a:rPr lang="en-US" dirty="0"/>
              <a:t>The Strong Workforce Stars program celebrates career education programs that are moving the needle on factors that enhance social mobility, by recognizing programs whose students achieve at least one of the following measures:</a:t>
            </a:r>
          </a:p>
          <a:p>
            <a:pPr marL="174708" indent="-174708">
              <a:buFont typeface="Arial" panose="020B0604020202020204" pitchFamily="34" charset="0"/>
              <a:buChar char="•"/>
            </a:pPr>
            <a:r>
              <a:rPr lang="en-US" dirty="0"/>
              <a:t>An increase in earnings by 50% or more, based on a match to the state wage file, for students who earned a certificate or degree and were last enrolled in 2015-16</a:t>
            </a:r>
          </a:p>
          <a:p>
            <a:pPr marL="174708" indent="-174708">
              <a:buFont typeface="Arial" panose="020B0604020202020204" pitchFamily="34" charset="0"/>
              <a:buChar char="•"/>
            </a:pPr>
            <a:r>
              <a:rPr lang="en-US" dirty="0"/>
              <a:t>Attainment of the regional living wage by 70% or more students, based on a match to the state wage file, for those who earned a certificate or degree and were last enrolled in 2015-16</a:t>
            </a:r>
          </a:p>
          <a:p>
            <a:pPr marL="174708" indent="-174708">
              <a:buFont typeface="Arial" panose="020B0604020202020204" pitchFamily="34" charset="0"/>
              <a:buChar char="•"/>
            </a:pPr>
            <a:r>
              <a:rPr lang="en-US" dirty="0"/>
              <a:t>90% or more students are employed in a job similar to their field of study, according to the CTE Outcomes Survey, for those who earned a certificate or degree and were last enrolled in 2014-15</a:t>
            </a:r>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2</a:t>
            </a:fld>
            <a:endParaRPr lang="en-US"/>
          </a:p>
        </p:txBody>
      </p:sp>
    </p:spTree>
    <p:extLst>
      <p:ext uri="{BB962C8B-B14F-4D97-AF65-F5344CB8AC3E}">
        <p14:creationId xmlns:p14="http://schemas.microsoft.com/office/powerpoint/2010/main" val="314997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Background</a:t>
            </a:r>
            <a:endParaRPr lang="en-US" dirty="0"/>
          </a:p>
          <a:p>
            <a:r>
              <a:rPr lang="en-US" dirty="0"/>
              <a:t>The Strong Workforce Stars program celebrates career education programs that are moving the needle on factors that enhance social mobility, by recognizing programs whose students achieve at least one of the following measures:</a:t>
            </a:r>
          </a:p>
          <a:p>
            <a:pPr marL="174708" indent="-174708">
              <a:buFont typeface="Arial" panose="020B0604020202020204" pitchFamily="34" charset="0"/>
              <a:buChar char="•"/>
            </a:pPr>
            <a:r>
              <a:rPr lang="en-US" dirty="0"/>
              <a:t>An increase in earnings by 50% or more, based on a match to the state wage file, for students who earned a certificate or degree and were last enrolled in 2015-16</a:t>
            </a:r>
          </a:p>
          <a:p>
            <a:pPr marL="174708" indent="-174708">
              <a:buFont typeface="Arial" panose="020B0604020202020204" pitchFamily="34" charset="0"/>
              <a:buChar char="•"/>
            </a:pPr>
            <a:r>
              <a:rPr lang="en-US" dirty="0"/>
              <a:t>Attainment of the regional living wage by 70% or more students, based on a match to the state wage file, for those who earned a certificate or degree and were last enrolled in 2015-16</a:t>
            </a:r>
          </a:p>
          <a:p>
            <a:pPr marL="174708" indent="-174708">
              <a:buFont typeface="Arial" panose="020B0604020202020204" pitchFamily="34" charset="0"/>
              <a:buChar char="•"/>
            </a:pPr>
            <a:r>
              <a:rPr lang="en-US" dirty="0"/>
              <a:t>90% or more students are employed in a job similar to their field of study, according to the CTE Outcomes Survey, for those who earned a certificate or degree and were last enrolled in 2014-15</a:t>
            </a:r>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3</a:t>
            </a:fld>
            <a:endParaRPr lang="en-US"/>
          </a:p>
        </p:txBody>
      </p:sp>
    </p:spTree>
    <p:extLst>
      <p:ext uri="{BB962C8B-B14F-4D97-AF65-F5344CB8AC3E}">
        <p14:creationId xmlns:p14="http://schemas.microsoft.com/office/powerpoint/2010/main" val="216422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Background</a:t>
            </a:r>
            <a:endParaRPr lang="en-US" dirty="0"/>
          </a:p>
          <a:p>
            <a:r>
              <a:rPr lang="en-US" dirty="0"/>
              <a:t>The Strong Workforce Stars program celebrates career education programs that are moving the needle on factors that enhance social mobility, by recognizing programs whose students achieve at least one of the following measures:</a:t>
            </a:r>
          </a:p>
          <a:p>
            <a:pPr marL="174708" indent="-174708">
              <a:buFont typeface="Arial" panose="020B0604020202020204" pitchFamily="34" charset="0"/>
              <a:buChar char="•"/>
            </a:pPr>
            <a:r>
              <a:rPr lang="en-US" dirty="0"/>
              <a:t>An increase in earnings by 50% or more, based on a match to the state wage file, for students who earned a certificate or degree and were last enrolled in 2015-16</a:t>
            </a:r>
          </a:p>
          <a:p>
            <a:pPr marL="174708" indent="-174708">
              <a:buFont typeface="Arial" panose="020B0604020202020204" pitchFamily="34" charset="0"/>
              <a:buChar char="•"/>
            </a:pPr>
            <a:r>
              <a:rPr lang="en-US" dirty="0"/>
              <a:t>Attainment of the regional living wage by 70% or more students, based on a match to the state wage file, for those who earned a certificate or degree and were last enrolled in 2015-16</a:t>
            </a:r>
          </a:p>
          <a:p>
            <a:pPr marL="174708" indent="-174708">
              <a:buFont typeface="Arial" panose="020B0604020202020204" pitchFamily="34" charset="0"/>
              <a:buChar char="•"/>
            </a:pPr>
            <a:r>
              <a:rPr lang="en-US" dirty="0"/>
              <a:t>90% or more students are employed in a job similar to their field of study, according to the CTE Outcomes Survey, for those who earned a certificate or degree and were last enrolled in 2014-15</a:t>
            </a:r>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4</a:t>
            </a:fld>
            <a:endParaRPr lang="en-US"/>
          </a:p>
        </p:txBody>
      </p:sp>
    </p:spTree>
    <p:extLst>
      <p:ext uri="{BB962C8B-B14F-4D97-AF65-F5344CB8AC3E}">
        <p14:creationId xmlns:p14="http://schemas.microsoft.com/office/powerpoint/2010/main" val="3264769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Background</a:t>
            </a:r>
            <a:endParaRPr lang="en-US" dirty="0"/>
          </a:p>
          <a:p>
            <a:r>
              <a:rPr lang="en-US" dirty="0"/>
              <a:t>The Strong Workforce Stars program celebrates career education programs that are moving the needle on factors that enhance social mobility, by recognizing programs whose students achieve at least one of the following measures:</a:t>
            </a:r>
          </a:p>
          <a:p>
            <a:pPr marL="174708" indent="-174708">
              <a:buFont typeface="Arial" panose="020B0604020202020204" pitchFamily="34" charset="0"/>
              <a:buChar char="•"/>
            </a:pPr>
            <a:r>
              <a:rPr lang="en-US" dirty="0"/>
              <a:t>An increase in earnings by 50% or more, based on a match to the state wage file, for students who earned a certificate or degree and were last enrolled in 2015-16</a:t>
            </a:r>
          </a:p>
          <a:p>
            <a:pPr marL="174708" indent="-174708">
              <a:buFont typeface="Arial" panose="020B0604020202020204" pitchFamily="34" charset="0"/>
              <a:buChar char="•"/>
            </a:pPr>
            <a:r>
              <a:rPr lang="en-US" dirty="0"/>
              <a:t>Attainment of the regional living wage by 70% or more students, based on a match to the state wage file, for those who earned a certificate or degree and were last enrolled in 2015-16</a:t>
            </a:r>
          </a:p>
          <a:p>
            <a:pPr marL="174708" indent="-174708">
              <a:buFont typeface="Arial" panose="020B0604020202020204" pitchFamily="34" charset="0"/>
              <a:buChar char="•"/>
            </a:pPr>
            <a:r>
              <a:rPr lang="en-US" dirty="0"/>
              <a:t>90% or more students are employed in a job similar to their field of study, according to the CTE Outcomes Survey, for those who earned a certificate or degree and were last enrolled in 2014-15</a:t>
            </a:r>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5</a:t>
            </a:fld>
            <a:endParaRPr lang="en-US"/>
          </a:p>
        </p:txBody>
      </p:sp>
    </p:spTree>
    <p:extLst>
      <p:ext uri="{BB962C8B-B14F-4D97-AF65-F5344CB8AC3E}">
        <p14:creationId xmlns:p14="http://schemas.microsoft.com/office/powerpoint/2010/main" val="1675407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Programs</a:t>
            </a:r>
            <a:r>
              <a:rPr lang="en-US" baseline="0" dirty="0"/>
              <a:t> fall into three categories:</a:t>
            </a:r>
          </a:p>
          <a:p>
            <a:endParaRPr lang="en-US" baseline="0" dirty="0"/>
          </a:p>
          <a:p>
            <a:pPr marL="174708" indent="-174708">
              <a:buFont typeface="Arial" panose="020B0604020202020204" pitchFamily="34" charset="0"/>
              <a:buChar char="•"/>
            </a:pPr>
            <a:r>
              <a:rPr lang="en-US" baseline="0" dirty="0"/>
              <a:t>Gold—attained all three thresholds</a:t>
            </a:r>
          </a:p>
          <a:p>
            <a:pPr marL="174708" indent="-174708">
              <a:buFont typeface="Arial" panose="020B0604020202020204" pitchFamily="34" charset="0"/>
              <a:buChar char="•"/>
            </a:pPr>
            <a:r>
              <a:rPr lang="en-US" baseline="0" dirty="0"/>
              <a:t>Silver—attained two of three thresholds</a:t>
            </a:r>
          </a:p>
          <a:p>
            <a:pPr marL="174708" indent="-174708">
              <a:buFont typeface="Arial" panose="020B0604020202020204" pitchFamily="34" charset="0"/>
              <a:buChar char="•"/>
            </a:pPr>
            <a:r>
              <a:rPr lang="en-US" baseline="0" dirty="0"/>
              <a:t>Bronze—attained one of three thresholds</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In total, we have 114 Gold Star programs, 296 Silver Star programs, and 977 Bronze Star programs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 a total of 1,387 recognized programs across the California Community College system</a:t>
            </a:r>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6</a:t>
            </a:fld>
            <a:endParaRPr lang="en-US"/>
          </a:p>
        </p:txBody>
      </p:sp>
    </p:spTree>
    <p:extLst>
      <p:ext uri="{BB962C8B-B14F-4D97-AF65-F5344CB8AC3E}">
        <p14:creationId xmlns:p14="http://schemas.microsoft.com/office/powerpoint/2010/main" val="3103912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Regional</a:t>
            </a:r>
            <a:r>
              <a:rPr lang="en-US" baseline="0" dirty="0"/>
              <a:t> Totals for All Stars</a:t>
            </a:r>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7</a:t>
            </a:fld>
            <a:endParaRPr lang="en-US"/>
          </a:p>
        </p:txBody>
      </p:sp>
    </p:spTree>
    <p:extLst>
      <p:ext uri="{BB962C8B-B14F-4D97-AF65-F5344CB8AC3E}">
        <p14:creationId xmlns:p14="http://schemas.microsoft.com/office/powerpoint/2010/main" val="660252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8</a:t>
            </a:fld>
            <a:endParaRPr lang="en-US"/>
          </a:p>
        </p:txBody>
      </p:sp>
    </p:spTree>
    <p:extLst>
      <p:ext uri="{BB962C8B-B14F-4D97-AF65-F5344CB8AC3E}">
        <p14:creationId xmlns:p14="http://schemas.microsoft.com/office/powerpoint/2010/main" val="535342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Aft>
                <a:spcPts val="611"/>
              </a:spcAft>
            </a:pPr>
            <a:r>
              <a:rPr lang="en-US" baseline="0" dirty="0"/>
              <a:t>We had researchers interview all of the Gold Star programs to identify reasons why they perform so well.  Then we conducted an analysis of the Gold Star programs to identify common characteristics.</a:t>
            </a:r>
            <a:endParaRPr lang="en-US" dirty="0">
              <a:latin typeface="Cambria" panose="02040503050406030204" pitchFamily="18" charset="0"/>
            </a:endParaRPr>
          </a:p>
          <a:p>
            <a:pPr defTabSz="931774">
              <a:spcAft>
                <a:spcPts val="611"/>
              </a:spcAft>
            </a:pPr>
            <a:endParaRPr lang="en-US" dirty="0">
              <a:latin typeface="Cambria" panose="02040503050406030204" pitchFamily="18" charset="0"/>
            </a:endParaRPr>
          </a:p>
          <a:p>
            <a:pPr defTabSz="931774">
              <a:spcAft>
                <a:spcPts val="611"/>
              </a:spcAft>
            </a:pPr>
            <a:r>
              <a:rPr lang="en-US" dirty="0">
                <a:latin typeface="Cambria" panose="02040503050406030204" pitchFamily="18" charset="0"/>
              </a:rPr>
              <a:t>Most of the Gold Star programs were in healthcare, </a:t>
            </a:r>
            <a:r>
              <a:rPr lang="en-US" dirty="0"/>
              <a:t>construction and public services programs. Often these programs are jointly designed with area employers. Several are apprenticeship programs, thus guaranteeing employment, union-negotiated wages, on-the-job training, and co-design and delivery of coursework. Finally, several accounting programs received Gold Star recognition. </a:t>
            </a:r>
          </a:p>
          <a:p>
            <a:pPr>
              <a:spcAft>
                <a:spcPts val="611"/>
              </a:spcAft>
            </a:pPr>
            <a:endParaRPr lang="en-US" dirty="0">
              <a:latin typeface="Cambria" panose="02040503050406030204" pitchFamily="18" charset="0"/>
            </a:endParaRPr>
          </a:p>
          <a:p>
            <a:pPr>
              <a:spcAft>
                <a:spcPts val="611"/>
              </a:spcAft>
            </a:pPr>
            <a:r>
              <a:rPr lang="en-US" dirty="0">
                <a:latin typeface="Cambria" panose="02040503050406030204" pitchFamily="18" charset="0"/>
              </a:rPr>
              <a:t>Analysis of the Gold Star programs reveals six common program characteristics:</a:t>
            </a:r>
          </a:p>
          <a:p>
            <a:pPr marL="174708" indent="-174708">
              <a:spcAft>
                <a:spcPts val="611"/>
              </a:spcAft>
              <a:buFont typeface="Arial" panose="020B0604020202020204" pitchFamily="34" charset="0"/>
              <a:buChar char="•"/>
            </a:pPr>
            <a:r>
              <a:rPr lang="en-US" dirty="0">
                <a:latin typeface="Cambria" panose="02040503050406030204" pitchFamily="18" charset="0"/>
              </a:rPr>
              <a:t>Industry driven: sector partners play a vital role in shaping and delivering their programming, and programs </a:t>
            </a:r>
            <a:r>
              <a:rPr lang="en-US" dirty="0"/>
              <a:t>align both content and instruction with external standards to ensure students were fully prepared for the requirements of their future workplace</a:t>
            </a:r>
            <a:endParaRPr lang="en-US" dirty="0">
              <a:latin typeface="Cambria" panose="02040503050406030204" pitchFamily="18" charset="0"/>
            </a:endParaRPr>
          </a:p>
          <a:p>
            <a:pPr marL="174708" indent="-174708">
              <a:spcAft>
                <a:spcPts val="611"/>
              </a:spcAft>
              <a:buFont typeface="Arial" panose="020B0604020202020204" pitchFamily="34" charset="0"/>
              <a:buChar char="•"/>
            </a:pPr>
            <a:r>
              <a:rPr lang="en-US" dirty="0">
                <a:latin typeface="Cambria" panose="02040503050406030204" pitchFamily="18" charset="0"/>
              </a:rPr>
              <a:t>Career directed: make direct connections between program participation and related career opportunities and integrate real-world experiences, </a:t>
            </a:r>
            <a:r>
              <a:rPr lang="en-US" dirty="0"/>
              <a:t>such as hands-on simulations, project-based learning, field experiences, internships, and clinical placements</a:t>
            </a:r>
            <a:endParaRPr lang="en-US" dirty="0">
              <a:latin typeface="Cambria" panose="02040503050406030204" pitchFamily="18" charset="0"/>
            </a:endParaRPr>
          </a:p>
          <a:p>
            <a:pPr marL="174708" indent="-174708">
              <a:spcAft>
                <a:spcPts val="611"/>
              </a:spcAft>
              <a:buFont typeface="Arial" panose="020B0604020202020204" pitchFamily="34" charset="0"/>
              <a:buChar char="•"/>
            </a:pPr>
            <a:r>
              <a:rPr lang="en-US" dirty="0">
                <a:latin typeface="Cambria" panose="02040503050406030204" pitchFamily="18" charset="0"/>
              </a:rPr>
              <a:t>Faculty led: faculty work in the industry while teaching, stay connected through sector-based associations, and/or participate in professional networks</a:t>
            </a:r>
          </a:p>
          <a:p>
            <a:pPr marL="174708" indent="-174708">
              <a:spcAft>
                <a:spcPts val="611"/>
              </a:spcAft>
              <a:buFont typeface="Arial" panose="020B0604020202020204" pitchFamily="34" charset="0"/>
              <a:buChar char="•"/>
            </a:pPr>
            <a:r>
              <a:rPr lang="en-US" dirty="0">
                <a:latin typeface="Cambria" panose="02040503050406030204" pitchFamily="18" charset="0"/>
              </a:rPr>
              <a:t>Student centered: respond to the priorities, experiences, and needs of the students </a:t>
            </a:r>
            <a:r>
              <a:rPr lang="en-US" dirty="0"/>
              <a:t>by integrating academic support and focused educational advising; </a:t>
            </a:r>
            <a:r>
              <a:rPr lang="en-US" dirty="0">
                <a:latin typeface="Cambria" panose="02040503050406030204" pitchFamily="18" charset="0"/>
              </a:rPr>
              <a:t>and (in some cases) include students in program design and decision-making</a:t>
            </a:r>
          </a:p>
          <a:p>
            <a:pPr marL="174708" indent="-174708">
              <a:spcAft>
                <a:spcPts val="611"/>
              </a:spcAft>
              <a:buFont typeface="Arial" panose="020B0604020202020204" pitchFamily="34" charset="0"/>
              <a:buChar char="•"/>
            </a:pPr>
            <a:r>
              <a:rPr lang="en-US" dirty="0">
                <a:latin typeface="Cambria" panose="02040503050406030204" pitchFamily="18" charset="0"/>
              </a:rPr>
              <a:t>Data informed: continuously use data and evidence to direct the development and delivery of their offerings</a:t>
            </a:r>
            <a:r>
              <a:rPr lang="en-US" b="1" dirty="0"/>
              <a:t>, </a:t>
            </a:r>
            <a:r>
              <a:rPr lang="en-US" dirty="0"/>
              <a:t>often by soliciting information from current and former students and employers</a:t>
            </a:r>
            <a:endParaRPr lang="en-US" dirty="0">
              <a:latin typeface="Cambria" panose="02040503050406030204" pitchFamily="18" charset="0"/>
            </a:endParaRPr>
          </a:p>
          <a:p>
            <a:pPr marL="174708" indent="-174708">
              <a:spcAft>
                <a:spcPts val="611"/>
              </a:spcAft>
              <a:buFont typeface="Arial" panose="020B0604020202020204" pitchFamily="34" charset="0"/>
              <a:buChar char="•"/>
            </a:pPr>
            <a:r>
              <a:rPr lang="en-US" dirty="0" err="1">
                <a:latin typeface="Cambria" panose="02040503050406030204" pitchFamily="18" charset="0"/>
              </a:rPr>
              <a:t>Intersegmentally</a:t>
            </a:r>
            <a:r>
              <a:rPr lang="en-US" dirty="0">
                <a:latin typeface="Cambria" panose="02040503050406030204" pitchFamily="18" charset="0"/>
              </a:rPr>
              <a:t> engaged: recognize the value of intersegmental partnerships for placing students on a path to employment success by building</a:t>
            </a:r>
            <a:r>
              <a:rPr lang="en-US" dirty="0"/>
              <a:t> strong relationships with both high schools and four-year institutions</a:t>
            </a:r>
            <a:endParaRPr lang="en-US" dirty="0">
              <a:latin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9</a:t>
            </a:fld>
            <a:endParaRPr lang="en-US"/>
          </a:p>
        </p:txBody>
      </p:sp>
    </p:spTree>
    <p:extLst>
      <p:ext uri="{BB962C8B-B14F-4D97-AF65-F5344CB8AC3E}">
        <p14:creationId xmlns:p14="http://schemas.microsoft.com/office/powerpoint/2010/main" val="2099652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2C2909F9-20DD-4BD6-99A8-0BFC1ED669C5}"/>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8" name="Subtitle 2">
            <a:extLst>
              <a:ext uri="{FF2B5EF4-FFF2-40B4-BE49-F238E27FC236}">
                <a16:creationId xmlns:a16="http://schemas.microsoft.com/office/drawing/2014/main" xmlns="" id="{3D382415-6ABB-4402-9BED-B55896826984}"/>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Slide Number Placeholder 1">
            <a:extLst>
              <a:ext uri="{FF2B5EF4-FFF2-40B4-BE49-F238E27FC236}">
                <a16:creationId xmlns:a16="http://schemas.microsoft.com/office/drawing/2014/main" xmlns="" id="{791005AC-AACC-432D-B1F1-04545C6744DC}"/>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315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xmlns=""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xmlns=""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20713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xmlns=""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xmlns=""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837587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xmlns=""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xmlns=""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xmlns=""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35993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xmlns=""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146062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xmlns=""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xmlns=""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24632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DFAF8D16-D80A-4CB6-B9F9-B6F5D66BF107}"/>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xmlns="" id="{F3552B30-7A45-4576-934E-9AE654092202}"/>
              </a:ext>
            </a:extLst>
          </p:cNvPr>
          <p:cNvSpPr>
            <a:spLocks noGrp="1"/>
          </p:cNvSpPr>
          <p:nvPr>
            <p:ph idx="1"/>
          </p:nvPr>
        </p:nvSpPr>
        <p:spPr>
          <a:xfrm>
            <a:off x="838200" y="1825625"/>
            <a:ext cx="10515600" cy="3001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xmlns="" id="{0263B3F2-D259-4B2D-B1A2-380B31158D19}"/>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271712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4C44B8D1-9F6F-4014-8445-0B4C490095B5}"/>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xmlns="" id="{10918B54-B165-4755-BE7A-A085C769E1B7}"/>
              </a:ext>
            </a:extLst>
          </p:cNvPr>
          <p:cNvSpPr>
            <a:spLocks noGrp="1"/>
          </p:cNvSpPr>
          <p:nvPr>
            <p:ph sz="half" idx="1"/>
          </p:nvPr>
        </p:nvSpPr>
        <p:spPr>
          <a:xfrm>
            <a:off x="838200"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xmlns="" id="{7B1392F9-35D6-4CD5-AEA0-91273D3F4A3C}"/>
              </a:ext>
            </a:extLst>
          </p:cNvPr>
          <p:cNvSpPr>
            <a:spLocks noGrp="1"/>
          </p:cNvSpPr>
          <p:nvPr>
            <p:ph sz="half" idx="10"/>
          </p:nvPr>
        </p:nvSpPr>
        <p:spPr>
          <a:xfrm>
            <a:off x="6172202"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xmlns="" id="{BEB0654F-0269-494C-98F0-3283A29ACA37}"/>
              </a:ext>
            </a:extLst>
          </p:cNvPr>
          <p:cNvSpPr>
            <a:spLocks noGrp="1"/>
          </p:cNvSpPr>
          <p:nvPr>
            <p:ph type="sldNum" sz="quarter" idx="11"/>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24721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2698555-9940-4EB7-A686-C22E91CD551B}"/>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xmlns="" id="{38E60D12-30DB-446D-BF31-F167948B8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xmlns="" id="{2DDF733E-E00C-437A-AE0A-8E8E5BA5920E}"/>
              </a:ext>
            </a:extLst>
          </p:cNvPr>
          <p:cNvSpPr>
            <a:spLocks noGrp="1"/>
          </p:cNvSpPr>
          <p:nvPr>
            <p:ph sz="half" idx="2"/>
          </p:nvPr>
        </p:nvSpPr>
        <p:spPr>
          <a:xfrm>
            <a:off x="839788" y="2505075"/>
            <a:ext cx="5157787"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xmlns="" id="{3F948005-17BB-46D3-9677-3766F0786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5">
            <a:extLst>
              <a:ext uri="{FF2B5EF4-FFF2-40B4-BE49-F238E27FC236}">
                <a16:creationId xmlns:a16="http://schemas.microsoft.com/office/drawing/2014/main" xmlns="" id="{0B581D24-290F-4074-9A3E-B9BCD09620AC}"/>
              </a:ext>
            </a:extLst>
          </p:cNvPr>
          <p:cNvSpPr>
            <a:spLocks noGrp="1"/>
          </p:cNvSpPr>
          <p:nvPr>
            <p:ph sz="quarter" idx="4"/>
          </p:nvPr>
        </p:nvSpPr>
        <p:spPr>
          <a:xfrm>
            <a:off x="6172200" y="2505075"/>
            <a:ext cx="5183188"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xmlns="" id="{9F9D9922-A659-469D-B4D9-A7EA98553930}"/>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211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58E34A77-37BB-4BF3-9D7A-79AB5E751882}"/>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11" name="Picture Placeholder 6">
            <a:extLst>
              <a:ext uri="{FF2B5EF4-FFF2-40B4-BE49-F238E27FC236}">
                <a16:creationId xmlns:a16="http://schemas.microsoft.com/office/drawing/2014/main" xmlns="" id="{7EE699DF-587B-4810-B56E-EA154F0E8B8B}"/>
              </a:ext>
            </a:extLst>
          </p:cNvPr>
          <p:cNvSpPr>
            <a:spLocks noGrp="1"/>
          </p:cNvSpPr>
          <p:nvPr>
            <p:ph type="pic" sz="quarter" idx="10"/>
          </p:nvPr>
        </p:nvSpPr>
        <p:spPr>
          <a:xfrm>
            <a:off x="5608638" y="1849438"/>
            <a:ext cx="6583362" cy="3302000"/>
          </a:xfrm>
        </p:spPr>
        <p:txBody>
          <a:bodyPr/>
          <a:lstStyle/>
          <a:p>
            <a:endParaRPr lang="en-US"/>
          </a:p>
        </p:txBody>
      </p:sp>
      <p:sp>
        <p:nvSpPr>
          <p:cNvPr id="12" name="Text Placeholder 8">
            <a:extLst>
              <a:ext uri="{FF2B5EF4-FFF2-40B4-BE49-F238E27FC236}">
                <a16:creationId xmlns:a16="http://schemas.microsoft.com/office/drawing/2014/main" xmlns="" id="{35BDC6FA-B1CD-4FC6-9888-E66EDED929DC}"/>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xmlns="" id="{D7B03234-8F25-429B-82D9-DECDB3540695}"/>
              </a:ext>
            </a:extLst>
          </p:cNvPr>
          <p:cNvSpPr>
            <a:spLocks noGrp="1"/>
          </p:cNvSpPr>
          <p:nvPr>
            <p:ph type="sldNum" sz="quarter" idx="12"/>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38167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7DA60F77-6D5A-45B4-90B8-214D7BA6610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7" name="Content Placeholder 2">
            <a:extLst>
              <a:ext uri="{FF2B5EF4-FFF2-40B4-BE49-F238E27FC236}">
                <a16:creationId xmlns:a16="http://schemas.microsoft.com/office/drawing/2014/main" xmlns="" id="{E7BDAC51-C64A-4C06-9E86-38C7AC565BDA}"/>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xmlns="" id="{167B2790-AA41-4571-A12E-1364A4BF8124}"/>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xmlns="" id="{8F8FCDCD-F128-49F2-8AEC-E85E67432952}"/>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62176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2019883-9167-4C57-A1E0-36FFCB97F18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6" name="Picture Placeholder 2">
            <a:extLst>
              <a:ext uri="{FF2B5EF4-FFF2-40B4-BE49-F238E27FC236}">
                <a16:creationId xmlns:a16="http://schemas.microsoft.com/office/drawing/2014/main" xmlns="" id="{3A94749B-B34F-42CE-A1B2-905A20F19C1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xmlns="" id="{5855D150-BFCA-4FE7-A79C-2CA3A61C2421}"/>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xmlns="" id="{51912D31-7980-43CE-B6C6-D027AE727DA6}"/>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43530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xmlns=""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3">
            <a:extLst>
              <a:ext uri="{FF2B5EF4-FFF2-40B4-BE49-F238E27FC236}">
                <a16:creationId xmlns:a16="http://schemas.microsoft.com/office/drawing/2014/main" xmlns=""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68905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xmlns=""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444595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media/image2.svg"/><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2.xml"/><Relationship Id="rId9" Type="http://schemas.openxmlformats.org/officeDocument/2006/relationships/image" Target="../media/image1.png"/><Relationship Id="rId10" Type="http://schemas.openxmlformats.org/officeDocument/2006/relationships/image" Target="../media/image2.svg"/><Relationship Id="rId11"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xmlns="" id="{A488A3D8-CF47-4546-940D-5B749F980CDE}"/>
              </a:ext>
            </a:extLst>
          </p:cNvPr>
          <p:cNvPicPr>
            <a:picLocks noChangeAspect="1"/>
          </p:cNvPicPr>
          <p:nvPr userDrawn="1"/>
        </p:nvPicPr>
        <p:blipFill rotWithShape="1">
          <a:blip r:embed="rId9">
            <a:extLst>
              <a:ext uri="{28A0092B-C50C-407E-A947-70E740481C1C}">
                <a14:useLocalDpi xmlns:a14="http://schemas.microsoft.com/office/drawing/2010/main"/>
              </a:ext>
              <a:ext uri="{96DAC541-7B7A-43D3-8B79-37D633B846F1}">
                <asvg:svgBlip xmlns:asvg="http://schemas.microsoft.com/office/drawing/2016/SVG/main" xmlns="" r:embed="rId10"/>
              </a:ext>
            </a:extLst>
          </a:blip>
          <a:srcRect r="12879" b="7360"/>
          <a:stretch/>
        </p:blipFill>
        <p:spPr>
          <a:xfrm>
            <a:off x="7810500" y="1041748"/>
            <a:ext cx="4381500" cy="4659045"/>
          </a:xfrm>
          <a:prstGeom prst="rect">
            <a:avLst/>
          </a:prstGeom>
        </p:spPr>
      </p:pic>
      <p:sp>
        <p:nvSpPr>
          <p:cNvPr id="7" name="Rectangle 6">
            <a:extLst>
              <a:ext uri="{FF2B5EF4-FFF2-40B4-BE49-F238E27FC236}">
                <a16:creationId xmlns:a16="http://schemas.microsoft.com/office/drawing/2014/main" xmlns="" id="{D6735E12-E053-470D-BD72-30D4D84AC7CB}"/>
              </a:ext>
            </a:extLst>
          </p:cNvPr>
          <p:cNvSpPr/>
          <p:nvPr userDrawn="1"/>
        </p:nvSpPr>
        <p:spPr>
          <a:xfrm>
            <a:off x="0" y="5700793"/>
            <a:ext cx="12192000" cy="1157207"/>
          </a:xfrm>
          <a:prstGeom prst="rect">
            <a:avLst/>
          </a:prstGeom>
          <a:solidFill>
            <a:srgbClr val="002F6D"/>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itle Placeholder 1">
            <a:extLst>
              <a:ext uri="{FF2B5EF4-FFF2-40B4-BE49-F238E27FC236}">
                <a16:creationId xmlns:a16="http://schemas.microsoft.com/office/drawing/2014/main" xmlns="" id="{2F755134-ED20-4A2D-810F-7E5FA4795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a:extLst>
              <a:ext uri="{FF2B5EF4-FFF2-40B4-BE49-F238E27FC236}">
                <a16:creationId xmlns:a16="http://schemas.microsoft.com/office/drawing/2014/main" xmlns="" id="{67B8663F-59C3-4047-89AF-08F90FB32F34}"/>
              </a:ext>
            </a:extLst>
          </p:cNvPr>
          <p:cNvSpPr>
            <a:spLocks noGrp="1"/>
          </p:cNvSpPr>
          <p:nvPr>
            <p:ph type="body" idx="1"/>
          </p:nvPr>
        </p:nvSpPr>
        <p:spPr>
          <a:xfrm>
            <a:off x="838200" y="1825625"/>
            <a:ext cx="10515600" cy="30015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California Community Colleges logo">
            <a:extLst>
              <a:ext uri="{FF2B5EF4-FFF2-40B4-BE49-F238E27FC236}">
                <a16:creationId xmlns:a16="http://schemas.microsoft.com/office/drawing/2014/main" xmlns="" id="{4D1F41B8-A97E-4305-AE95-D2889CE83444}"/>
              </a:ext>
            </a:extLst>
          </p:cNvPr>
          <p:cNvPicPr>
            <a:picLocks noChangeAspect="1"/>
          </p:cNvPicPr>
          <p:nvPr userDrawn="1"/>
        </p:nvPicPr>
        <p:blipFill>
          <a:blip r:embed="rId11"/>
          <a:stretch>
            <a:fillRect/>
          </a:stretch>
        </p:blipFill>
        <p:spPr>
          <a:xfrm>
            <a:off x="320140" y="6001350"/>
            <a:ext cx="1579813" cy="596917"/>
          </a:xfrm>
          <a:prstGeom prst="rect">
            <a:avLst/>
          </a:prstGeom>
        </p:spPr>
      </p:pic>
      <p:sp>
        <p:nvSpPr>
          <p:cNvPr id="2" name="Slide Number Placeholder 1">
            <a:extLst>
              <a:ext uri="{FF2B5EF4-FFF2-40B4-BE49-F238E27FC236}">
                <a16:creationId xmlns:a16="http://schemas.microsoft.com/office/drawing/2014/main" xmlns="" id="{A0584A05-C9BB-4E27-8BD0-58F6EE13144C}"/>
              </a:ext>
            </a:extLst>
          </p:cNvPr>
          <p:cNvSpPr>
            <a:spLocks noGrp="1"/>
          </p:cNvSpPr>
          <p:nvPr>
            <p:ph type="sldNum" sz="quarter" idx="4"/>
          </p:nvPr>
        </p:nvSpPr>
        <p:spPr>
          <a:xfrm>
            <a:off x="8610600" y="6102326"/>
            <a:ext cx="2743200" cy="365125"/>
          </a:xfrm>
          <a:prstGeom prst="rect">
            <a:avLst/>
          </a:prstGeom>
        </p:spPr>
        <p:txBody>
          <a:bodyPr vert="horz" lIns="91440" tIns="45720" rIns="91440" bIns="45720" rtlCol="0" anchor="ctr"/>
          <a:lstStyle>
            <a:lvl1pPr algn="r">
              <a:defRPr sz="1200">
                <a:solidFill>
                  <a:schemeClr val="bg1"/>
                </a:solidFill>
                <a:latin typeface="+mn-lt"/>
              </a:defRPr>
            </a:lvl1p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37156174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889376D1-4608-4787-BE58-B2E914F26CB6}"/>
              </a:ext>
            </a:extLst>
          </p:cNvPr>
          <p:cNvPicPr>
            <a:picLocks noChangeAspect="1"/>
          </p:cNvPicPr>
          <p:nvPr userDrawn="1"/>
        </p:nvPicPr>
        <p:blipFill rotWithShape="1">
          <a:blip r:embed="rId9">
            <a:extLst>
              <a:ext uri="{28A0092B-C50C-407E-A947-70E740481C1C}">
                <a14:useLocalDpi xmlns:a14="http://schemas.microsoft.com/office/drawing/2010/main"/>
              </a:ext>
              <a:ext uri="{96DAC541-7B7A-43D3-8B79-37D633B846F1}">
                <asvg:svgBlip xmlns:asvg="http://schemas.microsoft.com/office/drawing/2016/SVG/main" xmlns="" r:embed="rId10"/>
              </a:ext>
            </a:extLst>
          </a:blip>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xmlns=""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alifornia Community Colleges logo">
            <a:extLst>
              <a:ext uri="{FF2B5EF4-FFF2-40B4-BE49-F238E27FC236}">
                <a16:creationId xmlns:a16="http://schemas.microsoft.com/office/drawing/2014/main" xmlns="" id="{F4BB0571-4F9D-46DF-8EFE-445155A934C1}"/>
              </a:ext>
            </a:extLst>
          </p:cNvPr>
          <p:cNvPicPr>
            <a:picLocks noChangeAspect="1"/>
          </p:cNvPicPr>
          <p:nvPr userDrawn="1"/>
        </p:nvPicPr>
        <p:blipFill>
          <a:blip r:embed="rId11"/>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xmlns=""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xmlns=""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270914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0" r:id="rId6"/>
    <p:sldLayoutId id="2147483681"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w.dwmshowcase.com/" TargetMode="External"/><Relationship Id="rId5" Type="http://schemas.openxmlformats.org/officeDocument/2006/relationships/image" Target="../media/image13.pn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dwmshowcase.com/showcase_successes.asp" TargetMode="External"/><Relationship Id="rId4" Type="http://schemas.openxmlformats.org/officeDocument/2006/relationships/hyperlink" Target="https://www.dwmshowcase.com/showcase_successes.asp?practice=1" TargetMode="External"/><Relationship Id="rId5" Type="http://schemas.openxmlformats.org/officeDocument/2006/relationships/hyperlink" Target="https://www.dwmshowcase.com/showcase_successes.asp?practice=2" TargetMode="External"/><Relationship Id="rId6" Type="http://schemas.openxmlformats.org/officeDocument/2006/relationships/hyperlink" Target="https://www.dwmshowcase.com/showcase_successes.asp?practice=3" TargetMode="External"/><Relationship Id="rId7" Type="http://schemas.openxmlformats.org/officeDocument/2006/relationships/hyperlink" Target="https://www.dwmshowcase.com/showcase_successes.asp?practice=4" TargetMode="External"/><Relationship Id="rId8" Type="http://schemas.openxmlformats.org/officeDocument/2006/relationships/hyperlink" Target="https://www.dwmshowcase.com/showcase_successes.asp?practice=5" TargetMode="External"/><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4.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2C624-5F65-47E7-B8D6-DFEF9DEF1534}"/>
              </a:ext>
            </a:extLst>
          </p:cNvPr>
          <p:cNvSpPr>
            <a:spLocks noGrp="1"/>
          </p:cNvSpPr>
          <p:nvPr>
            <p:ph type="ctrTitle"/>
          </p:nvPr>
        </p:nvSpPr>
        <p:spPr>
          <a:xfrm>
            <a:off x="876300" y="1910974"/>
            <a:ext cx="9144000" cy="786809"/>
          </a:xfrm>
        </p:spPr>
        <p:txBody>
          <a:bodyPr/>
          <a:lstStyle/>
          <a:p>
            <a:r>
              <a:rPr lang="en-US" dirty="0"/>
              <a:t>2018 Strong Workforce Stars</a:t>
            </a:r>
          </a:p>
        </p:txBody>
      </p:sp>
      <p:pic>
        <p:nvPicPr>
          <p:cNvPr id="8" name="Picture 7" descr="logo for California Community College and Doing What MATTERS for Jobs and the Economy">
            <a:extLst>
              <a:ext uri="{FF2B5EF4-FFF2-40B4-BE49-F238E27FC236}">
                <a16:creationId xmlns:a16="http://schemas.microsoft.com/office/drawing/2014/main" xmlns="" id="{3FBE33FA-4EA7-48AE-83E1-83D174C23149}"/>
              </a:ext>
            </a:extLst>
          </p:cNvPr>
          <p:cNvPicPr>
            <a:picLocks noChangeAspect="1"/>
          </p:cNvPicPr>
          <p:nvPr/>
        </p:nvPicPr>
        <p:blipFill>
          <a:blip r:embed="rId3"/>
          <a:stretch>
            <a:fillRect/>
          </a:stretch>
        </p:blipFill>
        <p:spPr>
          <a:xfrm>
            <a:off x="990601" y="3668490"/>
            <a:ext cx="5018314" cy="804355"/>
          </a:xfrm>
          <a:prstGeom prst="rect">
            <a:avLst/>
          </a:prstGeom>
        </p:spPr>
      </p:pic>
      <p:sp>
        <p:nvSpPr>
          <p:cNvPr id="4" name="Slide Number Placeholder 3">
            <a:extLst>
              <a:ext uri="{FF2B5EF4-FFF2-40B4-BE49-F238E27FC236}">
                <a16:creationId xmlns:a16="http://schemas.microsoft.com/office/drawing/2014/main" xmlns="" id="{8E83B5FA-FE1F-4A31-9F72-818D05EC9C5D}"/>
              </a:ext>
            </a:extLst>
          </p:cNvPr>
          <p:cNvSpPr>
            <a:spLocks noGrp="1"/>
          </p:cNvSpPr>
          <p:nvPr>
            <p:ph type="sldNum" sz="quarter" idx="10"/>
          </p:nvPr>
        </p:nvSpPr>
        <p:spPr/>
        <p:txBody>
          <a:bodyPr/>
          <a:lstStyle/>
          <a:p>
            <a:fld id="{7934E7AA-586C-4B13-A389-1429762DA247}" type="slidenum">
              <a:rPr lang="en-US" smtClean="0"/>
              <a:pPr/>
              <a:t>1</a:t>
            </a:fld>
            <a:endParaRPr lang="en-US" dirty="0"/>
          </a:p>
        </p:txBody>
      </p:sp>
      <p:sp>
        <p:nvSpPr>
          <p:cNvPr id="9" name="Rectangle 8">
            <a:extLst>
              <a:ext uri="{FF2B5EF4-FFF2-40B4-BE49-F238E27FC236}">
                <a16:creationId xmlns:a16="http://schemas.microsoft.com/office/drawing/2014/main" xmlns="" id="{86C202F6-D6BB-4688-BDE0-33018CF48D26}"/>
              </a:ext>
              <a:ext uri="{C183D7F6-B498-43B3-948B-1728B52AA6E4}">
                <adec:decorative xmlns:adec="http://schemas.microsoft.com/office/drawing/2017/decorative" xmlns="" val="1"/>
              </a:ext>
            </a:extLst>
          </p:cNvPr>
          <p:cNvSpPr/>
          <p:nvPr/>
        </p:nvSpPr>
        <p:spPr>
          <a:xfrm>
            <a:off x="341644" y="5978769"/>
            <a:ext cx="1547446" cy="663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491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E0ADD2A0-391F-4D8D-B07E-E178FD3AFDE5}"/>
              </a:ext>
            </a:extLst>
          </p:cNvPr>
          <p:cNvSpPr>
            <a:spLocks noGrp="1"/>
          </p:cNvSpPr>
          <p:nvPr>
            <p:ph type="title"/>
          </p:nvPr>
        </p:nvSpPr>
        <p:spPr/>
        <p:txBody>
          <a:bodyPr/>
          <a:lstStyle/>
          <a:p>
            <a:r>
              <a:rPr lang="en-US" dirty="0"/>
              <a:t>2018 Strong Workforce Stars Publicity</a:t>
            </a:r>
          </a:p>
        </p:txBody>
      </p:sp>
      <p:pic>
        <p:nvPicPr>
          <p:cNvPr id="6" name="Content Placeholder 5" descr="Graphic showing the Strong Workforce Stars website">
            <a:extLst>
              <a:ext uri="{FF2B5EF4-FFF2-40B4-BE49-F238E27FC236}">
                <a16:creationId xmlns:a16="http://schemas.microsoft.com/office/drawing/2014/main" xmlns="" id="{4F568423-719C-4547-BC52-5F56067AC8EE}"/>
              </a:ext>
            </a:extLst>
          </p:cNvPr>
          <p:cNvPicPr>
            <a:picLocks noGrp="1" noChangeAspect="1"/>
          </p:cNvPicPr>
          <p:nvPr>
            <p:ph sz="half" idx="1"/>
          </p:nvPr>
        </p:nvPicPr>
        <p:blipFill rotWithShape="1">
          <a:blip r:embed="rId3"/>
          <a:srcRect l="29733" t="6473" r="30600" b="27985"/>
          <a:stretch/>
        </p:blipFill>
        <p:spPr>
          <a:xfrm>
            <a:off x="1792944" y="1541897"/>
            <a:ext cx="3629650" cy="3373476"/>
          </a:xfrm>
        </p:spPr>
      </p:pic>
      <p:sp>
        <p:nvSpPr>
          <p:cNvPr id="8" name="TextBox 7">
            <a:extLst>
              <a:ext uri="{FF2B5EF4-FFF2-40B4-BE49-F238E27FC236}">
                <a16:creationId xmlns:a16="http://schemas.microsoft.com/office/drawing/2014/main" xmlns="" id="{D1D120F8-96F9-F54C-8CAD-7275FDE6785D}"/>
              </a:ext>
            </a:extLst>
          </p:cNvPr>
          <p:cNvSpPr txBox="1"/>
          <p:nvPr/>
        </p:nvSpPr>
        <p:spPr>
          <a:xfrm>
            <a:off x="1551383" y="5067234"/>
            <a:ext cx="4220341" cy="800219"/>
          </a:xfrm>
          <a:prstGeom prst="rect">
            <a:avLst/>
          </a:prstGeom>
          <a:noFill/>
        </p:spPr>
        <p:txBody>
          <a:bodyPr wrap="square" rtlCol="0">
            <a:spAutoFit/>
          </a:bodyPr>
          <a:lstStyle/>
          <a:p>
            <a:r>
              <a:rPr lang="en-US" sz="2800" dirty="0">
                <a:hlinkClick r:id="rId4"/>
              </a:rPr>
              <a:t>www.dwmshowcase.com</a:t>
            </a:r>
            <a:r>
              <a:rPr lang="en-US" sz="2800" dirty="0"/>
              <a:t> </a:t>
            </a:r>
          </a:p>
          <a:p>
            <a:endParaRPr lang="en-US" dirty="0"/>
          </a:p>
        </p:txBody>
      </p:sp>
      <p:pic>
        <p:nvPicPr>
          <p:cNvPr id="7" name="Content Placeholder 6" descr="Graphic showing the home page of the Here to Career app">
            <a:extLst>
              <a:ext uri="{FF2B5EF4-FFF2-40B4-BE49-F238E27FC236}">
                <a16:creationId xmlns:a16="http://schemas.microsoft.com/office/drawing/2014/main" xmlns="" id="{12DC0505-D9F8-1F4D-AC92-D3E0BC540BC4}"/>
              </a:ext>
            </a:extLst>
          </p:cNvPr>
          <p:cNvPicPr>
            <a:picLocks noGrp="1" noChangeAspect="1"/>
          </p:cNvPicPr>
          <p:nvPr>
            <p:ph sz="half" idx="10"/>
          </p:nvPr>
        </p:nvPicPr>
        <p:blipFill rotWithShape="1">
          <a:blip r:embed="rId5"/>
          <a:srcRect l="4111" t="20914" r="66111" b="10050"/>
          <a:stretch/>
        </p:blipFill>
        <p:spPr>
          <a:xfrm>
            <a:off x="7225554" y="1515254"/>
            <a:ext cx="3191434" cy="4161871"/>
          </a:xfrm>
        </p:spPr>
      </p:pic>
      <p:sp>
        <p:nvSpPr>
          <p:cNvPr id="5" name="Slide Number Placeholder 4">
            <a:extLst>
              <a:ext uri="{FF2B5EF4-FFF2-40B4-BE49-F238E27FC236}">
                <a16:creationId xmlns:a16="http://schemas.microsoft.com/office/drawing/2014/main" xmlns="" id="{FC7735E4-2602-CF40-A26C-543523305D2D}"/>
              </a:ext>
            </a:extLst>
          </p:cNvPr>
          <p:cNvSpPr>
            <a:spLocks noGrp="1"/>
          </p:cNvSpPr>
          <p:nvPr>
            <p:ph type="sldNum" sz="quarter" idx="11"/>
          </p:nvPr>
        </p:nvSpPr>
        <p:spPr/>
        <p:txBody>
          <a:bodyPr/>
          <a:lstStyle/>
          <a:p>
            <a:fld id="{7934E7AA-586C-4B13-A389-1429762DA247}" type="slidenum">
              <a:rPr lang="en-US" smtClean="0"/>
              <a:pPr/>
              <a:t>10</a:t>
            </a:fld>
            <a:endParaRPr lang="en-US" dirty="0"/>
          </a:p>
        </p:txBody>
      </p:sp>
    </p:spTree>
    <p:extLst>
      <p:ext uri="{BB962C8B-B14F-4D97-AF65-F5344CB8AC3E}">
        <p14:creationId xmlns:p14="http://schemas.microsoft.com/office/powerpoint/2010/main" val="1187674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409FD6E-9933-9B44-9A61-3F605ED5749D}"/>
              </a:ext>
            </a:extLst>
          </p:cNvPr>
          <p:cNvSpPr>
            <a:spLocks noGrp="1"/>
          </p:cNvSpPr>
          <p:nvPr>
            <p:ph type="sldNum" sz="quarter" idx="10"/>
          </p:nvPr>
        </p:nvSpPr>
        <p:spPr/>
        <p:txBody>
          <a:bodyPr/>
          <a:lstStyle/>
          <a:p>
            <a:fld id="{7934E7AA-586C-4B13-A389-1429762DA247}" type="slidenum">
              <a:rPr lang="en-US" smtClean="0"/>
              <a:pPr/>
              <a:t>11</a:t>
            </a:fld>
            <a:endParaRPr lang="en-US" dirty="0"/>
          </a:p>
        </p:txBody>
      </p:sp>
      <p:sp>
        <p:nvSpPr>
          <p:cNvPr id="6" name="Content Placeholder 5">
            <a:extLst>
              <a:ext uri="{FF2B5EF4-FFF2-40B4-BE49-F238E27FC236}">
                <a16:creationId xmlns:a16="http://schemas.microsoft.com/office/drawing/2014/main" xmlns="" id="{08868243-0E27-8C4C-A716-AD025E96CDA4}"/>
              </a:ext>
            </a:extLst>
          </p:cNvPr>
          <p:cNvSpPr>
            <a:spLocks noGrp="1"/>
          </p:cNvSpPr>
          <p:nvPr>
            <p:ph idx="1"/>
          </p:nvPr>
        </p:nvSpPr>
        <p:spPr>
          <a:xfrm>
            <a:off x="712694" y="375629"/>
            <a:ext cx="10641106" cy="5104508"/>
          </a:xfrm>
        </p:spPr>
        <p:txBody>
          <a:bodyPr/>
          <a:lstStyle/>
          <a:p>
            <a:r>
              <a:rPr lang="en-US" b="1" dirty="0">
                <a:hlinkClick r:id="rId3"/>
              </a:rPr>
              <a:t>Browse the eShowcase Success Stories</a:t>
            </a:r>
            <a:r>
              <a:rPr lang="en-US" dirty="0"/>
              <a:t> - search for strategies and practices that advance student success and workforce outcomes:</a:t>
            </a:r>
          </a:p>
          <a:p>
            <a:pPr marL="0" indent="0">
              <a:buNone/>
            </a:pPr>
            <a:endParaRPr lang="en-US" dirty="0"/>
          </a:p>
          <a:p>
            <a:r>
              <a:rPr lang="en-US" sz="4000" dirty="0">
                <a:hlinkClick r:id="rId4"/>
              </a:rPr>
              <a:t>Industry Engagement</a:t>
            </a:r>
            <a:endParaRPr lang="en-US" sz="4000" dirty="0"/>
          </a:p>
          <a:p>
            <a:r>
              <a:rPr lang="en-US" sz="4000" dirty="0">
                <a:hlinkClick r:id="rId5"/>
              </a:rPr>
              <a:t>Data-Backed Decision Making</a:t>
            </a:r>
            <a:endParaRPr lang="en-US" sz="4000" dirty="0"/>
          </a:p>
          <a:p>
            <a:r>
              <a:rPr lang="en-US" sz="4000" dirty="0">
                <a:hlinkClick r:id="rId6"/>
              </a:rPr>
              <a:t>Contextualized Content</a:t>
            </a:r>
            <a:endParaRPr lang="en-US" sz="4000" dirty="0"/>
          </a:p>
          <a:p>
            <a:r>
              <a:rPr lang="en-US" sz="4000" dirty="0">
                <a:hlinkClick r:id="rId7"/>
              </a:rPr>
              <a:t>Student Engagement and Career Awareness</a:t>
            </a:r>
            <a:endParaRPr lang="en-US" sz="4000" dirty="0"/>
          </a:p>
          <a:p>
            <a:r>
              <a:rPr lang="en-US" sz="4000" dirty="0">
                <a:hlinkClick r:id="rId8"/>
              </a:rPr>
              <a:t>Regional Collaboration</a:t>
            </a:r>
            <a:endParaRPr lang="en-US" sz="4000" dirty="0"/>
          </a:p>
          <a:p>
            <a:pPr marL="0" indent="0">
              <a:buNone/>
            </a:pPr>
            <a:endParaRPr lang="en-US" dirty="0"/>
          </a:p>
        </p:txBody>
      </p:sp>
    </p:spTree>
    <p:extLst>
      <p:ext uri="{BB962C8B-B14F-4D97-AF65-F5344CB8AC3E}">
        <p14:creationId xmlns:p14="http://schemas.microsoft.com/office/powerpoint/2010/main" val="154026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2C624-5F65-47E7-B8D6-DFEF9DEF1534}"/>
              </a:ext>
            </a:extLst>
          </p:cNvPr>
          <p:cNvSpPr>
            <a:spLocks noGrp="1"/>
          </p:cNvSpPr>
          <p:nvPr>
            <p:ph type="ctrTitle"/>
          </p:nvPr>
        </p:nvSpPr>
        <p:spPr>
          <a:xfrm>
            <a:off x="1284194" y="375629"/>
            <a:ext cx="10069606" cy="804355"/>
          </a:xfrm>
        </p:spPr>
        <p:txBody>
          <a:bodyPr>
            <a:normAutofit/>
          </a:bodyPr>
          <a:lstStyle/>
          <a:p>
            <a:r>
              <a:rPr lang="en-US" dirty="0"/>
              <a:t>Future of the Strong Workforce Stars</a:t>
            </a:r>
          </a:p>
        </p:txBody>
      </p:sp>
      <p:sp>
        <p:nvSpPr>
          <p:cNvPr id="4" name="Slide Number Placeholder 3">
            <a:extLst>
              <a:ext uri="{FF2B5EF4-FFF2-40B4-BE49-F238E27FC236}">
                <a16:creationId xmlns:a16="http://schemas.microsoft.com/office/drawing/2014/main" xmlns="" id="{8E83B5FA-FE1F-4A31-9F72-818D05EC9C5D}"/>
              </a:ext>
            </a:extLst>
          </p:cNvPr>
          <p:cNvSpPr>
            <a:spLocks noGrp="1"/>
          </p:cNvSpPr>
          <p:nvPr>
            <p:ph type="sldNum" sz="quarter" idx="10"/>
          </p:nvPr>
        </p:nvSpPr>
        <p:spPr/>
        <p:txBody>
          <a:bodyPr/>
          <a:lstStyle/>
          <a:p>
            <a:fld id="{7934E7AA-586C-4B13-A389-1429762DA247}" type="slidenum">
              <a:rPr lang="en-US" smtClean="0"/>
              <a:pPr/>
              <a:t>12</a:t>
            </a:fld>
            <a:endParaRPr lang="en-US" dirty="0"/>
          </a:p>
        </p:txBody>
      </p:sp>
      <p:sp>
        <p:nvSpPr>
          <p:cNvPr id="9" name="Rectangle 8">
            <a:extLst>
              <a:ext uri="{FF2B5EF4-FFF2-40B4-BE49-F238E27FC236}">
                <a16:creationId xmlns:a16="http://schemas.microsoft.com/office/drawing/2014/main" xmlns="" id="{86C202F6-D6BB-4688-BDE0-33018CF48D26}"/>
              </a:ext>
              <a:ext uri="{C183D7F6-B498-43B3-948B-1728B52AA6E4}">
                <adec:decorative xmlns:adec="http://schemas.microsoft.com/office/drawing/2017/decorative" xmlns="" val="1"/>
              </a:ext>
            </a:extLst>
          </p:cNvPr>
          <p:cNvSpPr/>
          <p:nvPr/>
        </p:nvSpPr>
        <p:spPr>
          <a:xfrm>
            <a:off x="341644" y="5978769"/>
            <a:ext cx="1547446" cy="663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75259EC8-8FA9-F442-A46B-6245740F8B3D}"/>
              </a:ext>
            </a:extLst>
          </p:cNvPr>
          <p:cNvPicPr>
            <a:picLocks noChangeAspect="1"/>
          </p:cNvPicPr>
          <p:nvPr/>
        </p:nvPicPr>
        <p:blipFill>
          <a:blip r:embed="rId3"/>
          <a:stretch>
            <a:fillRect/>
          </a:stretch>
        </p:blipFill>
        <p:spPr>
          <a:xfrm>
            <a:off x="341644" y="1209273"/>
            <a:ext cx="7409329" cy="5648727"/>
          </a:xfrm>
          <a:prstGeom prst="rect">
            <a:avLst/>
          </a:prstGeom>
        </p:spPr>
      </p:pic>
    </p:spTree>
    <p:extLst>
      <p:ext uri="{BB962C8B-B14F-4D97-AF65-F5344CB8AC3E}">
        <p14:creationId xmlns:p14="http://schemas.microsoft.com/office/powerpoint/2010/main" val="2605179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E83B5FA-FE1F-4A31-9F72-818D05EC9C5D}"/>
              </a:ext>
            </a:extLst>
          </p:cNvPr>
          <p:cNvSpPr>
            <a:spLocks noGrp="1"/>
          </p:cNvSpPr>
          <p:nvPr>
            <p:ph type="sldNum" sz="quarter" idx="10"/>
          </p:nvPr>
        </p:nvSpPr>
        <p:spPr/>
        <p:txBody>
          <a:bodyPr/>
          <a:lstStyle/>
          <a:p>
            <a:fld id="{7934E7AA-586C-4B13-A389-1429762DA247}" type="slidenum">
              <a:rPr lang="en-US" smtClean="0"/>
              <a:pPr/>
              <a:t>13</a:t>
            </a:fld>
            <a:endParaRPr lang="en-US" dirty="0"/>
          </a:p>
        </p:txBody>
      </p:sp>
      <p:pic>
        <p:nvPicPr>
          <p:cNvPr id="5" name="Picture 4">
            <a:extLst>
              <a:ext uri="{FF2B5EF4-FFF2-40B4-BE49-F238E27FC236}">
                <a16:creationId xmlns:a16="http://schemas.microsoft.com/office/drawing/2014/main" xmlns="" id="{A66D19E8-F9BF-994A-AD3E-03E2E7020CDA}"/>
              </a:ext>
            </a:extLst>
          </p:cNvPr>
          <p:cNvPicPr>
            <a:picLocks noChangeAspect="1"/>
          </p:cNvPicPr>
          <p:nvPr/>
        </p:nvPicPr>
        <p:blipFill>
          <a:blip r:embed="rId3"/>
          <a:stretch>
            <a:fillRect/>
          </a:stretch>
        </p:blipFill>
        <p:spPr>
          <a:xfrm>
            <a:off x="215153" y="1689995"/>
            <a:ext cx="7420454" cy="4078793"/>
          </a:xfrm>
          <a:prstGeom prst="rect">
            <a:avLst/>
          </a:prstGeom>
        </p:spPr>
      </p:pic>
      <p:sp>
        <p:nvSpPr>
          <p:cNvPr id="7" name="Title 6">
            <a:extLst>
              <a:ext uri="{FF2B5EF4-FFF2-40B4-BE49-F238E27FC236}">
                <a16:creationId xmlns:a16="http://schemas.microsoft.com/office/drawing/2014/main" xmlns="" id="{59B1FD69-CF02-DB4B-BFD3-B5859CEE2781}"/>
              </a:ext>
            </a:extLst>
          </p:cNvPr>
          <p:cNvSpPr>
            <a:spLocks noGrp="1"/>
          </p:cNvSpPr>
          <p:nvPr>
            <p:ph type="ctrTitle"/>
          </p:nvPr>
        </p:nvSpPr>
        <p:spPr>
          <a:xfrm>
            <a:off x="860612" y="903186"/>
            <a:ext cx="10152529" cy="786809"/>
          </a:xfrm>
        </p:spPr>
        <p:txBody>
          <a:bodyPr>
            <a:noAutofit/>
          </a:bodyPr>
          <a:lstStyle/>
          <a:p>
            <a:r>
              <a:rPr lang="en-US" sz="6600" b="1" dirty="0"/>
              <a:t>Q u e s t </a:t>
            </a:r>
            <a:r>
              <a:rPr lang="en-US" sz="6600" b="1" dirty="0" err="1"/>
              <a:t>i</a:t>
            </a:r>
            <a:r>
              <a:rPr lang="en-US" sz="6600" b="1" dirty="0"/>
              <a:t> o n s</a:t>
            </a:r>
          </a:p>
        </p:txBody>
      </p:sp>
      <p:sp>
        <p:nvSpPr>
          <p:cNvPr id="8" name="TextBox 7">
            <a:extLst>
              <a:ext uri="{FF2B5EF4-FFF2-40B4-BE49-F238E27FC236}">
                <a16:creationId xmlns:a16="http://schemas.microsoft.com/office/drawing/2014/main" xmlns="" id="{320727F2-9312-0A4A-8D95-1977082C19A4}"/>
              </a:ext>
            </a:extLst>
          </p:cNvPr>
          <p:cNvSpPr txBox="1"/>
          <p:nvPr/>
        </p:nvSpPr>
        <p:spPr>
          <a:xfrm>
            <a:off x="6173916" y="1073817"/>
            <a:ext cx="3808284" cy="369332"/>
          </a:xfrm>
          <a:prstGeom prst="rect">
            <a:avLst/>
          </a:prstGeom>
          <a:noFill/>
        </p:spPr>
        <p:txBody>
          <a:bodyPr wrap="square" rtlCol="0">
            <a:spAutoFit/>
          </a:bodyPr>
          <a:lstStyle/>
          <a:p>
            <a:r>
              <a:rPr lang="en-US" b="1" dirty="0"/>
              <a:t>and thank you</a:t>
            </a:r>
          </a:p>
        </p:txBody>
      </p:sp>
    </p:spTree>
    <p:extLst>
      <p:ext uri="{BB962C8B-B14F-4D97-AF65-F5344CB8AC3E}">
        <p14:creationId xmlns:p14="http://schemas.microsoft.com/office/powerpoint/2010/main" val="2252090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329120-03AE-4F54-9CE2-7CCC7C024034}"/>
              </a:ext>
            </a:extLst>
          </p:cNvPr>
          <p:cNvSpPr>
            <a:spLocks noGrp="1"/>
          </p:cNvSpPr>
          <p:nvPr>
            <p:ph type="title"/>
          </p:nvPr>
        </p:nvSpPr>
        <p:spPr/>
        <p:txBody>
          <a:bodyPr>
            <a:normAutofit fontScale="90000"/>
          </a:bodyPr>
          <a:lstStyle/>
          <a:p>
            <a:pPr algn="ctr"/>
            <a:r>
              <a:rPr lang="en-US" b="1" dirty="0"/>
              <a:t>2018 Strong Workforce Stars</a:t>
            </a:r>
            <a:br>
              <a:rPr lang="en-US" b="1" dirty="0"/>
            </a:br>
            <a:r>
              <a:rPr lang="en-US" b="1" dirty="0"/>
              <a:t>Recognizing Excellence in Student Outcomes</a:t>
            </a:r>
          </a:p>
        </p:txBody>
      </p:sp>
      <p:sp>
        <p:nvSpPr>
          <p:cNvPr id="3" name="Content Placeholder 2">
            <a:extLst>
              <a:ext uri="{FF2B5EF4-FFF2-40B4-BE49-F238E27FC236}">
                <a16:creationId xmlns:a16="http://schemas.microsoft.com/office/drawing/2014/main" xmlns="" id="{C5B62BB1-207A-4241-9D59-807A036271CB}"/>
              </a:ext>
            </a:extLst>
          </p:cNvPr>
          <p:cNvSpPr>
            <a:spLocks noGrp="1"/>
          </p:cNvSpPr>
          <p:nvPr>
            <p:ph idx="1"/>
          </p:nvPr>
        </p:nvSpPr>
        <p:spPr/>
        <p:txBody>
          <a:bodyPr/>
          <a:lstStyle/>
          <a:p>
            <a:pPr marL="0" indent="0">
              <a:buNone/>
            </a:pPr>
            <a:endParaRPr lang="en-US" dirty="0">
              <a:latin typeface="+mn-lt"/>
            </a:endParaRPr>
          </a:p>
          <a:p>
            <a:pPr marL="0" indent="0">
              <a:buNone/>
            </a:pPr>
            <a:endParaRPr lang="en-US" dirty="0">
              <a:latin typeface="+mn-lt"/>
            </a:endParaRPr>
          </a:p>
          <a:p>
            <a:pPr marL="0" indent="0">
              <a:buNone/>
            </a:pPr>
            <a:r>
              <a:rPr lang="en-US" dirty="0">
                <a:latin typeface="+mn-lt"/>
              </a:rPr>
              <a:t>The Strong Workforce Stars program celebrates career education programs that are moving the needle on factors that enhance social mobility for students who earn a certificate or degree.</a:t>
            </a:r>
          </a:p>
        </p:txBody>
      </p:sp>
      <p:sp>
        <p:nvSpPr>
          <p:cNvPr id="4" name="Slide Number Placeholder 3">
            <a:extLst>
              <a:ext uri="{FF2B5EF4-FFF2-40B4-BE49-F238E27FC236}">
                <a16:creationId xmlns:a16="http://schemas.microsoft.com/office/drawing/2014/main" xmlns="" id="{DD86ADF7-E543-4D11-9706-0F03DA4BCFC9}"/>
              </a:ext>
            </a:extLst>
          </p:cNvPr>
          <p:cNvSpPr>
            <a:spLocks noGrp="1"/>
          </p:cNvSpPr>
          <p:nvPr>
            <p:ph type="sldNum" sz="quarter" idx="10"/>
          </p:nvPr>
        </p:nvSpPr>
        <p:spPr/>
        <p:txBody>
          <a:bodyPr/>
          <a:lstStyle/>
          <a:p>
            <a:fld id="{7934E7AA-586C-4B13-A389-1429762DA247}" type="slidenum">
              <a:rPr lang="en-US" smtClean="0"/>
              <a:pPr/>
              <a:t>2</a:t>
            </a:fld>
            <a:endParaRPr lang="en-US" dirty="0"/>
          </a:p>
        </p:txBody>
      </p:sp>
    </p:spTree>
    <p:extLst>
      <p:ext uri="{BB962C8B-B14F-4D97-AF65-F5344CB8AC3E}">
        <p14:creationId xmlns:p14="http://schemas.microsoft.com/office/powerpoint/2010/main" val="174838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329120-03AE-4F54-9CE2-7CCC7C024034}"/>
              </a:ext>
            </a:extLst>
          </p:cNvPr>
          <p:cNvSpPr>
            <a:spLocks noGrp="1"/>
          </p:cNvSpPr>
          <p:nvPr>
            <p:ph type="title"/>
          </p:nvPr>
        </p:nvSpPr>
        <p:spPr/>
        <p:txBody>
          <a:bodyPr>
            <a:normAutofit fontScale="90000"/>
          </a:bodyPr>
          <a:lstStyle/>
          <a:p>
            <a:pPr algn="ctr"/>
            <a:r>
              <a:rPr lang="en-US" b="1" dirty="0"/>
              <a:t>2018 Strong Workforce Stars</a:t>
            </a:r>
            <a:br>
              <a:rPr lang="en-US" b="1" dirty="0"/>
            </a:br>
            <a:r>
              <a:rPr lang="en-US" b="1" dirty="0"/>
              <a:t>Recognizing Excellence in Student Outcomes</a:t>
            </a:r>
          </a:p>
        </p:txBody>
      </p:sp>
      <p:sp>
        <p:nvSpPr>
          <p:cNvPr id="3" name="Content Placeholder 2">
            <a:extLst>
              <a:ext uri="{FF2B5EF4-FFF2-40B4-BE49-F238E27FC236}">
                <a16:creationId xmlns:a16="http://schemas.microsoft.com/office/drawing/2014/main" xmlns="" id="{C5B62BB1-207A-4241-9D59-807A036271CB}"/>
              </a:ext>
            </a:extLst>
          </p:cNvPr>
          <p:cNvSpPr>
            <a:spLocks noGrp="1"/>
          </p:cNvSpPr>
          <p:nvPr>
            <p:ph idx="1"/>
          </p:nvPr>
        </p:nvSpPr>
        <p:spPr/>
        <p:txBody>
          <a:bodyPr/>
          <a:lstStyle/>
          <a:p>
            <a:r>
              <a:rPr lang="en-US" dirty="0">
                <a:latin typeface="+mn-lt"/>
              </a:rPr>
              <a:t>Students improved earnings by 50% or more</a:t>
            </a:r>
          </a:p>
        </p:txBody>
      </p:sp>
      <p:sp>
        <p:nvSpPr>
          <p:cNvPr id="4" name="Slide Number Placeholder 3">
            <a:extLst>
              <a:ext uri="{FF2B5EF4-FFF2-40B4-BE49-F238E27FC236}">
                <a16:creationId xmlns:a16="http://schemas.microsoft.com/office/drawing/2014/main" xmlns="" id="{DD86ADF7-E543-4D11-9706-0F03DA4BCFC9}"/>
              </a:ext>
            </a:extLst>
          </p:cNvPr>
          <p:cNvSpPr>
            <a:spLocks noGrp="1"/>
          </p:cNvSpPr>
          <p:nvPr>
            <p:ph type="sldNum" sz="quarter" idx="10"/>
          </p:nvPr>
        </p:nvSpPr>
        <p:spPr/>
        <p:txBody>
          <a:bodyPr/>
          <a:lstStyle/>
          <a:p>
            <a:fld id="{7934E7AA-586C-4B13-A389-1429762DA247}" type="slidenum">
              <a:rPr lang="en-US" smtClean="0"/>
              <a:pPr/>
              <a:t>3</a:t>
            </a:fld>
            <a:endParaRPr lang="en-US" dirty="0"/>
          </a:p>
        </p:txBody>
      </p:sp>
      <p:pic>
        <p:nvPicPr>
          <p:cNvPr id="5" name="Picture 4">
            <a:extLst>
              <a:ext uri="{FF2B5EF4-FFF2-40B4-BE49-F238E27FC236}">
                <a16:creationId xmlns:a16="http://schemas.microsoft.com/office/drawing/2014/main" xmlns="" id="{169F5ADB-5D7F-7C47-A138-F010FF3B121F}"/>
              </a:ext>
            </a:extLst>
          </p:cNvPr>
          <p:cNvPicPr>
            <a:picLocks noChangeAspect="1"/>
          </p:cNvPicPr>
          <p:nvPr/>
        </p:nvPicPr>
        <p:blipFill>
          <a:blip r:embed="rId3"/>
          <a:stretch>
            <a:fillRect/>
          </a:stretch>
        </p:blipFill>
        <p:spPr>
          <a:xfrm>
            <a:off x="2796988" y="2600614"/>
            <a:ext cx="4022912" cy="3881757"/>
          </a:xfrm>
          <a:prstGeom prst="rect">
            <a:avLst/>
          </a:prstGeom>
        </p:spPr>
      </p:pic>
    </p:spTree>
    <p:extLst>
      <p:ext uri="{BB962C8B-B14F-4D97-AF65-F5344CB8AC3E}">
        <p14:creationId xmlns:p14="http://schemas.microsoft.com/office/powerpoint/2010/main" val="3803017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329120-03AE-4F54-9CE2-7CCC7C024034}"/>
              </a:ext>
            </a:extLst>
          </p:cNvPr>
          <p:cNvSpPr>
            <a:spLocks noGrp="1"/>
          </p:cNvSpPr>
          <p:nvPr>
            <p:ph type="title"/>
          </p:nvPr>
        </p:nvSpPr>
        <p:spPr/>
        <p:txBody>
          <a:bodyPr>
            <a:normAutofit fontScale="90000"/>
          </a:bodyPr>
          <a:lstStyle/>
          <a:p>
            <a:pPr algn="ctr"/>
            <a:r>
              <a:rPr lang="en-US" b="1" dirty="0"/>
              <a:t>2018 Strong Workforce Stars</a:t>
            </a:r>
            <a:br>
              <a:rPr lang="en-US" b="1" dirty="0"/>
            </a:br>
            <a:r>
              <a:rPr lang="en-US" b="1" dirty="0"/>
              <a:t>Recognizing Excellence in Student Outcomes</a:t>
            </a:r>
          </a:p>
        </p:txBody>
      </p:sp>
      <p:sp>
        <p:nvSpPr>
          <p:cNvPr id="3" name="Content Placeholder 2">
            <a:extLst>
              <a:ext uri="{FF2B5EF4-FFF2-40B4-BE49-F238E27FC236}">
                <a16:creationId xmlns:a16="http://schemas.microsoft.com/office/drawing/2014/main" xmlns="" id="{C5B62BB1-207A-4241-9D59-807A036271CB}"/>
              </a:ext>
            </a:extLst>
          </p:cNvPr>
          <p:cNvSpPr>
            <a:spLocks noGrp="1"/>
          </p:cNvSpPr>
          <p:nvPr>
            <p:ph idx="1"/>
          </p:nvPr>
        </p:nvSpPr>
        <p:spPr/>
        <p:txBody>
          <a:bodyPr/>
          <a:lstStyle/>
          <a:p>
            <a:r>
              <a:rPr lang="en-US" dirty="0">
                <a:latin typeface="+mn-lt"/>
              </a:rPr>
              <a:t>90% or more of students were employed in a job similar to field of study</a:t>
            </a:r>
          </a:p>
        </p:txBody>
      </p:sp>
      <p:sp>
        <p:nvSpPr>
          <p:cNvPr id="4" name="Slide Number Placeholder 3">
            <a:extLst>
              <a:ext uri="{FF2B5EF4-FFF2-40B4-BE49-F238E27FC236}">
                <a16:creationId xmlns:a16="http://schemas.microsoft.com/office/drawing/2014/main" xmlns="" id="{DD86ADF7-E543-4D11-9706-0F03DA4BCFC9}"/>
              </a:ext>
            </a:extLst>
          </p:cNvPr>
          <p:cNvSpPr>
            <a:spLocks noGrp="1"/>
          </p:cNvSpPr>
          <p:nvPr>
            <p:ph type="sldNum" sz="quarter" idx="10"/>
          </p:nvPr>
        </p:nvSpPr>
        <p:spPr/>
        <p:txBody>
          <a:bodyPr/>
          <a:lstStyle/>
          <a:p>
            <a:fld id="{7934E7AA-586C-4B13-A389-1429762DA247}" type="slidenum">
              <a:rPr lang="en-US" smtClean="0"/>
              <a:pPr/>
              <a:t>4</a:t>
            </a:fld>
            <a:endParaRPr lang="en-US" dirty="0"/>
          </a:p>
        </p:txBody>
      </p:sp>
      <p:pic>
        <p:nvPicPr>
          <p:cNvPr id="6" name="Picture 5">
            <a:extLst>
              <a:ext uri="{FF2B5EF4-FFF2-40B4-BE49-F238E27FC236}">
                <a16:creationId xmlns:a16="http://schemas.microsoft.com/office/drawing/2014/main" xmlns="" id="{9E6D259F-0952-F94A-9DC4-478A5E90FCDD}"/>
              </a:ext>
            </a:extLst>
          </p:cNvPr>
          <p:cNvPicPr>
            <a:picLocks noChangeAspect="1"/>
          </p:cNvPicPr>
          <p:nvPr/>
        </p:nvPicPr>
        <p:blipFill>
          <a:blip r:embed="rId3"/>
          <a:stretch>
            <a:fillRect/>
          </a:stretch>
        </p:blipFill>
        <p:spPr>
          <a:xfrm>
            <a:off x="2218973" y="2507892"/>
            <a:ext cx="5423507" cy="3974479"/>
          </a:xfrm>
          <a:prstGeom prst="rect">
            <a:avLst/>
          </a:prstGeom>
        </p:spPr>
      </p:pic>
    </p:spTree>
    <p:extLst>
      <p:ext uri="{BB962C8B-B14F-4D97-AF65-F5344CB8AC3E}">
        <p14:creationId xmlns:p14="http://schemas.microsoft.com/office/powerpoint/2010/main" val="942027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329120-03AE-4F54-9CE2-7CCC7C024034}"/>
              </a:ext>
            </a:extLst>
          </p:cNvPr>
          <p:cNvSpPr>
            <a:spLocks noGrp="1"/>
          </p:cNvSpPr>
          <p:nvPr>
            <p:ph type="title"/>
          </p:nvPr>
        </p:nvSpPr>
        <p:spPr/>
        <p:txBody>
          <a:bodyPr>
            <a:normAutofit fontScale="90000"/>
          </a:bodyPr>
          <a:lstStyle/>
          <a:p>
            <a:pPr algn="ctr"/>
            <a:r>
              <a:rPr lang="en-US" b="1" dirty="0"/>
              <a:t>2018 Strong Workforce Stars</a:t>
            </a:r>
            <a:br>
              <a:rPr lang="en-US" b="1" dirty="0"/>
            </a:br>
            <a:r>
              <a:rPr lang="en-US" b="1" dirty="0"/>
              <a:t>Recognizing Excellence in Student Outcomes</a:t>
            </a:r>
          </a:p>
        </p:txBody>
      </p:sp>
      <p:sp>
        <p:nvSpPr>
          <p:cNvPr id="3" name="Content Placeholder 2">
            <a:extLst>
              <a:ext uri="{FF2B5EF4-FFF2-40B4-BE49-F238E27FC236}">
                <a16:creationId xmlns:a16="http://schemas.microsoft.com/office/drawing/2014/main" xmlns="" id="{C5B62BB1-207A-4241-9D59-807A036271CB}"/>
              </a:ext>
            </a:extLst>
          </p:cNvPr>
          <p:cNvSpPr>
            <a:spLocks noGrp="1"/>
          </p:cNvSpPr>
          <p:nvPr>
            <p:ph idx="1"/>
          </p:nvPr>
        </p:nvSpPr>
        <p:spPr/>
        <p:txBody>
          <a:bodyPr/>
          <a:lstStyle/>
          <a:p>
            <a:r>
              <a:rPr lang="en-US" dirty="0">
                <a:latin typeface="+mn-lt"/>
              </a:rPr>
              <a:t>70% or more of students attained the regional living wage</a:t>
            </a:r>
          </a:p>
        </p:txBody>
      </p:sp>
      <p:sp>
        <p:nvSpPr>
          <p:cNvPr id="4" name="Slide Number Placeholder 3">
            <a:extLst>
              <a:ext uri="{FF2B5EF4-FFF2-40B4-BE49-F238E27FC236}">
                <a16:creationId xmlns:a16="http://schemas.microsoft.com/office/drawing/2014/main" xmlns="" id="{DD86ADF7-E543-4D11-9706-0F03DA4BCFC9}"/>
              </a:ext>
            </a:extLst>
          </p:cNvPr>
          <p:cNvSpPr>
            <a:spLocks noGrp="1"/>
          </p:cNvSpPr>
          <p:nvPr>
            <p:ph type="sldNum" sz="quarter" idx="10"/>
          </p:nvPr>
        </p:nvSpPr>
        <p:spPr/>
        <p:txBody>
          <a:bodyPr/>
          <a:lstStyle/>
          <a:p>
            <a:fld id="{7934E7AA-586C-4B13-A389-1429762DA247}" type="slidenum">
              <a:rPr lang="en-US" smtClean="0"/>
              <a:pPr/>
              <a:t>5</a:t>
            </a:fld>
            <a:endParaRPr lang="en-US" dirty="0"/>
          </a:p>
        </p:txBody>
      </p:sp>
      <p:pic>
        <p:nvPicPr>
          <p:cNvPr id="5" name="Picture 4">
            <a:extLst>
              <a:ext uri="{FF2B5EF4-FFF2-40B4-BE49-F238E27FC236}">
                <a16:creationId xmlns:a16="http://schemas.microsoft.com/office/drawing/2014/main" xmlns="" id="{D3A41BCF-BCEB-5F4A-9FE9-82928421DEC9}"/>
              </a:ext>
            </a:extLst>
          </p:cNvPr>
          <p:cNvPicPr>
            <a:picLocks noChangeAspect="1"/>
          </p:cNvPicPr>
          <p:nvPr/>
        </p:nvPicPr>
        <p:blipFill>
          <a:blip r:embed="rId3"/>
          <a:stretch>
            <a:fillRect/>
          </a:stretch>
        </p:blipFill>
        <p:spPr>
          <a:xfrm>
            <a:off x="2312894" y="2581478"/>
            <a:ext cx="4557806" cy="3847984"/>
          </a:xfrm>
          <a:prstGeom prst="rect">
            <a:avLst/>
          </a:prstGeom>
        </p:spPr>
      </p:pic>
    </p:spTree>
    <p:extLst>
      <p:ext uri="{BB962C8B-B14F-4D97-AF65-F5344CB8AC3E}">
        <p14:creationId xmlns:p14="http://schemas.microsoft.com/office/powerpoint/2010/main" val="4016983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4C119BDA-1EDB-4103-B607-0D51915A6B99}"/>
              </a:ext>
            </a:extLst>
          </p:cNvPr>
          <p:cNvSpPr>
            <a:spLocks noGrp="1"/>
          </p:cNvSpPr>
          <p:nvPr>
            <p:ph type="title"/>
          </p:nvPr>
        </p:nvSpPr>
        <p:spPr>
          <a:xfrm>
            <a:off x="839787" y="579802"/>
            <a:ext cx="11166166" cy="765000"/>
          </a:xfrm>
        </p:spPr>
        <p:txBody>
          <a:bodyPr>
            <a:normAutofit/>
          </a:bodyPr>
          <a:lstStyle/>
          <a:p>
            <a:r>
              <a:rPr lang="en-US" dirty="0"/>
              <a:t>Three categories correspond to number of thresholds achieved</a:t>
            </a:r>
          </a:p>
        </p:txBody>
      </p:sp>
      <p:pic>
        <p:nvPicPr>
          <p:cNvPr id="15" name="Picture Placeholder 14" descr="Gold Strong Workforce Stars">
            <a:extLst>
              <a:ext uri="{FF2B5EF4-FFF2-40B4-BE49-F238E27FC236}">
                <a16:creationId xmlns:a16="http://schemas.microsoft.com/office/drawing/2014/main" xmlns="" id="{CECB91AC-142F-4BF5-888C-CC23CE59B770}"/>
              </a:ext>
            </a:extLst>
          </p:cNvPr>
          <p:cNvPicPr>
            <a:picLocks noGrp="1" noChangeAspect="1"/>
          </p:cNvPicPr>
          <p:nvPr>
            <p:ph type="pic" idx="1"/>
          </p:nvPr>
        </p:nvPicPr>
        <p:blipFill rotWithShape="1">
          <a:blip r:embed="rId3"/>
          <a:srcRect t="-866" b="-855"/>
          <a:stretch/>
        </p:blipFill>
        <p:spPr>
          <a:xfrm>
            <a:off x="1786278" y="1470507"/>
            <a:ext cx="2563485" cy="2740698"/>
          </a:xfrm>
        </p:spPr>
      </p:pic>
      <p:sp>
        <p:nvSpPr>
          <p:cNvPr id="4" name="Text Placeholder 3">
            <a:extLst>
              <a:ext uri="{FF2B5EF4-FFF2-40B4-BE49-F238E27FC236}">
                <a16:creationId xmlns:a16="http://schemas.microsoft.com/office/drawing/2014/main" xmlns="" id="{5824A84D-9E8A-B143-90B4-677B52BDDA92}"/>
              </a:ext>
            </a:extLst>
          </p:cNvPr>
          <p:cNvSpPr>
            <a:spLocks noGrp="1"/>
          </p:cNvSpPr>
          <p:nvPr>
            <p:ph type="body" sz="half" idx="2"/>
          </p:nvPr>
        </p:nvSpPr>
        <p:spPr>
          <a:xfrm>
            <a:off x="1802264" y="4167248"/>
            <a:ext cx="2563485" cy="670954"/>
          </a:xfrm>
        </p:spPr>
        <p:txBody>
          <a:bodyPr>
            <a:normAutofit fontScale="92500" lnSpcReduction="20000"/>
          </a:bodyPr>
          <a:lstStyle/>
          <a:p>
            <a:endParaRPr lang="en-US" dirty="0"/>
          </a:p>
          <a:p>
            <a:r>
              <a:rPr lang="en-US" sz="2400" b="1" dirty="0"/>
              <a:t>Gold</a:t>
            </a:r>
            <a:r>
              <a:rPr lang="en-US" sz="2400" dirty="0"/>
              <a:t>: 114 programs</a:t>
            </a:r>
          </a:p>
        </p:txBody>
      </p:sp>
      <p:pic>
        <p:nvPicPr>
          <p:cNvPr id="17" name="Picture 16" descr="Silver Strong Workforce Stars">
            <a:extLst>
              <a:ext uri="{FF2B5EF4-FFF2-40B4-BE49-F238E27FC236}">
                <a16:creationId xmlns:a16="http://schemas.microsoft.com/office/drawing/2014/main" xmlns="" id="{4CCEF112-730A-4AF4-AB18-2042EA0FDF00}"/>
              </a:ext>
            </a:extLst>
          </p:cNvPr>
          <p:cNvPicPr>
            <a:picLocks noChangeAspect="1"/>
          </p:cNvPicPr>
          <p:nvPr/>
        </p:nvPicPr>
        <p:blipFill>
          <a:blip r:embed="rId4"/>
          <a:stretch>
            <a:fillRect/>
          </a:stretch>
        </p:blipFill>
        <p:spPr>
          <a:xfrm>
            <a:off x="4816671" y="1470507"/>
            <a:ext cx="2563485" cy="2696741"/>
          </a:xfrm>
          <a:prstGeom prst="rect">
            <a:avLst/>
          </a:prstGeom>
        </p:spPr>
      </p:pic>
      <p:sp>
        <p:nvSpPr>
          <p:cNvPr id="21" name="Text Placeholder 3">
            <a:extLst>
              <a:ext uri="{FF2B5EF4-FFF2-40B4-BE49-F238E27FC236}">
                <a16:creationId xmlns:a16="http://schemas.microsoft.com/office/drawing/2014/main" xmlns="" id="{B9DBFC98-9317-4C0F-9B13-B7CBFF2E7704}"/>
              </a:ext>
            </a:extLst>
          </p:cNvPr>
          <p:cNvSpPr txBox="1">
            <a:spLocks/>
          </p:cNvSpPr>
          <p:nvPr/>
        </p:nvSpPr>
        <p:spPr>
          <a:xfrm>
            <a:off x="4713678" y="4178187"/>
            <a:ext cx="2784224" cy="670954"/>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53575A"/>
                </a:solidFill>
                <a:latin typeface="Source Sans Pro" panose="020B0503030403020204" pitchFamily="34" charset="0"/>
                <a:ea typeface="Source Sans Pro" panose="020B050303040302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53575A"/>
                </a:solidFill>
                <a:latin typeface="Source Sans Pro" panose="020B0503030403020204" pitchFamily="34" charset="0"/>
                <a:ea typeface="Source Sans Pro" panose="020B050303040302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53575A"/>
                </a:solidFill>
                <a:latin typeface="Source Sans Pro" panose="020B0503030403020204" pitchFamily="34" charset="0"/>
                <a:ea typeface="Source Sans Pro" panose="020B050303040302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53575A"/>
                </a:solidFill>
                <a:latin typeface="Source Sans Pro" panose="020B0503030403020204" pitchFamily="34" charset="0"/>
                <a:ea typeface="Source Sans Pro" panose="020B050303040302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53575A"/>
                </a:solidFill>
                <a:latin typeface="Source Sans Pro" panose="020B0503030403020204" pitchFamily="34" charset="0"/>
                <a:ea typeface="Source Sans Pro" panose="020B050303040302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dirty="0"/>
          </a:p>
          <a:p>
            <a:pPr algn="ctr"/>
            <a:r>
              <a:rPr lang="en-US" sz="2400" b="1" dirty="0"/>
              <a:t>Silver</a:t>
            </a:r>
            <a:r>
              <a:rPr lang="en-US" sz="2400" dirty="0"/>
              <a:t>: 296 programs</a:t>
            </a:r>
          </a:p>
        </p:txBody>
      </p:sp>
      <p:pic>
        <p:nvPicPr>
          <p:cNvPr id="19" name="Picture 18" descr="Bronze Strong Workforce Stars">
            <a:extLst>
              <a:ext uri="{FF2B5EF4-FFF2-40B4-BE49-F238E27FC236}">
                <a16:creationId xmlns:a16="http://schemas.microsoft.com/office/drawing/2014/main" xmlns="" id="{DA76BC9F-325C-427F-AC5B-BA52A366B46B}"/>
              </a:ext>
            </a:extLst>
          </p:cNvPr>
          <p:cNvPicPr>
            <a:picLocks noChangeAspect="1"/>
          </p:cNvPicPr>
          <p:nvPr/>
        </p:nvPicPr>
        <p:blipFill>
          <a:blip r:embed="rId5"/>
          <a:stretch>
            <a:fillRect/>
          </a:stretch>
        </p:blipFill>
        <p:spPr>
          <a:xfrm>
            <a:off x="7847064" y="1470507"/>
            <a:ext cx="2566384" cy="2697415"/>
          </a:xfrm>
          <a:prstGeom prst="rect">
            <a:avLst/>
          </a:prstGeom>
        </p:spPr>
      </p:pic>
      <p:sp>
        <p:nvSpPr>
          <p:cNvPr id="22" name="Text Placeholder 3">
            <a:extLst>
              <a:ext uri="{FF2B5EF4-FFF2-40B4-BE49-F238E27FC236}">
                <a16:creationId xmlns:a16="http://schemas.microsoft.com/office/drawing/2014/main" xmlns="" id="{F8A00274-3D8F-4AA3-A6EE-416A78DD0EDE}"/>
              </a:ext>
            </a:extLst>
          </p:cNvPr>
          <p:cNvSpPr txBox="1">
            <a:spLocks/>
          </p:cNvSpPr>
          <p:nvPr/>
        </p:nvSpPr>
        <p:spPr>
          <a:xfrm>
            <a:off x="7738144" y="4178187"/>
            <a:ext cx="2784224" cy="670954"/>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53575A"/>
                </a:solidFill>
                <a:latin typeface="Source Sans Pro" panose="020B0503030403020204" pitchFamily="34" charset="0"/>
                <a:ea typeface="Source Sans Pro" panose="020B050303040302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53575A"/>
                </a:solidFill>
                <a:latin typeface="Source Sans Pro" panose="020B0503030403020204" pitchFamily="34" charset="0"/>
                <a:ea typeface="Source Sans Pro" panose="020B050303040302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53575A"/>
                </a:solidFill>
                <a:latin typeface="Source Sans Pro" panose="020B0503030403020204" pitchFamily="34" charset="0"/>
                <a:ea typeface="Source Sans Pro" panose="020B050303040302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53575A"/>
                </a:solidFill>
                <a:latin typeface="Source Sans Pro" panose="020B0503030403020204" pitchFamily="34" charset="0"/>
                <a:ea typeface="Source Sans Pro" panose="020B050303040302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53575A"/>
                </a:solidFill>
                <a:latin typeface="Source Sans Pro" panose="020B0503030403020204" pitchFamily="34" charset="0"/>
                <a:ea typeface="Source Sans Pro" panose="020B050303040302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dirty="0"/>
          </a:p>
          <a:p>
            <a:pPr algn="ctr"/>
            <a:r>
              <a:rPr lang="en-US" sz="2400" b="1" dirty="0"/>
              <a:t>Bronze</a:t>
            </a:r>
            <a:r>
              <a:rPr lang="en-US" sz="2400" dirty="0"/>
              <a:t>: 977 programs</a:t>
            </a:r>
          </a:p>
        </p:txBody>
      </p:sp>
      <p:sp>
        <p:nvSpPr>
          <p:cNvPr id="23" name="Text Placeholder 3">
            <a:extLst>
              <a:ext uri="{FF2B5EF4-FFF2-40B4-BE49-F238E27FC236}">
                <a16:creationId xmlns:a16="http://schemas.microsoft.com/office/drawing/2014/main" xmlns="" id="{47930486-9D08-44A7-BDA3-1C93BE64222F}"/>
              </a:ext>
            </a:extLst>
          </p:cNvPr>
          <p:cNvSpPr txBox="1">
            <a:spLocks/>
          </p:cNvSpPr>
          <p:nvPr/>
        </p:nvSpPr>
        <p:spPr>
          <a:xfrm>
            <a:off x="4103182" y="5198648"/>
            <a:ext cx="4639376" cy="9342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53575A"/>
                </a:solidFill>
                <a:latin typeface="Source Sans Pro" panose="020B0503030403020204" pitchFamily="34" charset="0"/>
                <a:ea typeface="Source Sans Pro" panose="020B050303040302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53575A"/>
                </a:solidFill>
                <a:latin typeface="Source Sans Pro" panose="020B0503030403020204" pitchFamily="34" charset="0"/>
                <a:ea typeface="Source Sans Pro" panose="020B050303040302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53575A"/>
                </a:solidFill>
                <a:latin typeface="Source Sans Pro" panose="020B0503030403020204" pitchFamily="34" charset="0"/>
                <a:ea typeface="Source Sans Pro" panose="020B050303040302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53575A"/>
                </a:solidFill>
                <a:latin typeface="Source Sans Pro" panose="020B0503030403020204" pitchFamily="34" charset="0"/>
                <a:ea typeface="Source Sans Pro" panose="020B050303040302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53575A"/>
                </a:solidFill>
                <a:latin typeface="Source Sans Pro" panose="020B0503030403020204" pitchFamily="34" charset="0"/>
                <a:ea typeface="Source Sans Pro" panose="020B050303040302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3200" b="1" dirty="0"/>
              <a:t>Total: 1,387 programs</a:t>
            </a:r>
          </a:p>
        </p:txBody>
      </p:sp>
      <p:sp>
        <p:nvSpPr>
          <p:cNvPr id="5" name="Slide Number Placeholder 4">
            <a:extLst>
              <a:ext uri="{FF2B5EF4-FFF2-40B4-BE49-F238E27FC236}">
                <a16:creationId xmlns:a16="http://schemas.microsoft.com/office/drawing/2014/main" xmlns="" id="{7289C6CE-2F56-CC4D-B7FD-76CBB57DC377}"/>
              </a:ext>
            </a:extLst>
          </p:cNvPr>
          <p:cNvSpPr>
            <a:spLocks noGrp="1"/>
          </p:cNvSpPr>
          <p:nvPr>
            <p:ph type="sldNum" sz="quarter" idx="10"/>
          </p:nvPr>
        </p:nvSpPr>
        <p:spPr/>
        <p:txBody>
          <a:bodyPr/>
          <a:lstStyle/>
          <a:p>
            <a:fld id="{7934E7AA-586C-4B13-A389-1429762DA247}" type="slidenum">
              <a:rPr lang="en-US" smtClean="0"/>
              <a:pPr/>
              <a:t>6</a:t>
            </a:fld>
            <a:endParaRPr lang="en-US" dirty="0"/>
          </a:p>
        </p:txBody>
      </p:sp>
    </p:spTree>
    <p:extLst>
      <p:ext uri="{BB962C8B-B14F-4D97-AF65-F5344CB8AC3E}">
        <p14:creationId xmlns:p14="http://schemas.microsoft.com/office/powerpoint/2010/main" val="694414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329120-03AE-4F54-9CE2-7CCC7C024034}"/>
              </a:ext>
            </a:extLst>
          </p:cNvPr>
          <p:cNvSpPr>
            <a:spLocks noGrp="1"/>
          </p:cNvSpPr>
          <p:nvPr>
            <p:ph type="title"/>
          </p:nvPr>
        </p:nvSpPr>
        <p:spPr/>
        <p:txBody>
          <a:bodyPr/>
          <a:lstStyle/>
          <a:p>
            <a:r>
              <a:rPr lang="en-US" dirty="0"/>
              <a:t>Regional Summaries</a:t>
            </a:r>
            <a:r>
              <a:rPr lang="en-US" b="1" dirty="0">
                <a:solidFill>
                  <a:schemeClr val="accent1"/>
                </a:solidFill>
                <a:latin typeface="Franklin Gothic Book" panose="020B0503020102020204" pitchFamily="34" charset="0"/>
                <a:cs typeface="Calibri" panose="020F0502020204030204" pitchFamily="34" charset="0"/>
              </a:rPr>
              <a:t/>
            </a:r>
            <a:br>
              <a:rPr lang="en-US" b="1" dirty="0">
                <a:solidFill>
                  <a:schemeClr val="accent1"/>
                </a:solidFill>
                <a:latin typeface="Franklin Gothic Book" panose="020B0503020102020204" pitchFamily="34" charset="0"/>
                <a:cs typeface="Calibri" panose="020F0502020204030204" pitchFamily="34" charset="0"/>
              </a:rPr>
            </a:br>
            <a:endParaRPr lang="en-US" dirty="0"/>
          </a:p>
        </p:txBody>
      </p:sp>
      <p:sp>
        <p:nvSpPr>
          <p:cNvPr id="4" name="Slide Number Placeholder 3">
            <a:extLst>
              <a:ext uri="{FF2B5EF4-FFF2-40B4-BE49-F238E27FC236}">
                <a16:creationId xmlns:a16="http://schemas.microsoft.com/office/drawing/2014/main" xmlns="" id="{DD86ADF7-E543-4D11-9706-0F03DA4BCFC9}"/>
              </a:ext>
            </a:extLst>
          </p:cNvPr>
          <p:cNvSpPr>
            <a:spLocks noGrp="1"/>
          </p:cNvSpPr>
          <p:nvPr>
            <p:ph type="sldNum" sz="quarter" idx="10"/>
          </p:nvPr>
        </p:nvSpPr>
        <p:spPr/>
        <p:txBody>
          <a:bodyPr/>
          <a:lstStyle/>
          <a:p>
            <a:fld id="{7934E7AA-586C-4B13-A389-1429762DA247}" type="slidenum">
              <a:rPr lang="en-US" smtClean="0"/>
              <a:pPr/>
              <a:t>7</a:t>
            </a:fld>
            <a:endParaRPr lang="en-US" dirty="0"/>
          </a:p>
        </p:txBody>
      </p:sp>
      <p:graphicFrame>
        <p:nvGraphicFramePr>
          <p:cNvPr id="5" name="Content Placeholder 4" descr="Chart showing the number of Stars for each region">
            <a:extLst>
              <a:ext uri="{FF2B5EF4-FFF2-40B4-BE49-F238E27FC236}">
                <a16:creationId xmlns:a16="http://schemas.microsoft.com/office/drawing/2014/main" xmlns="" id="{1D879403-2E1F-1145-8D7F-810E928F5E88}"/>
              </a:ext>
            </a:extLst>
          </p:cNvPr>
          <p:cNvGraphicFramePr>
            <a:graphicFrameLocks noGrp="1" noChangeAspect="1"/>
          </p:cNvGraphicFramePr>
          <p:nvPr>
            <p:ph idx="1"/>
            <p:extLst>
              <p:ext uri="{D42A27DB-BD31-4B8C-83A1-F6EECF244321}">
                <p14:modId xmlns:p14="http://schemas.microsoft.com/office/powerpoint/2010/main" val="1558987028"/>
              </p:ext>
            </p:extLst>
          </p:nvPr>
        </p:nvGraphicFramePr>
        <p:xfrm>
          <a:off x="838199" y="1249145"/>
          <a:ext cx="9741261" cy="3824660"/>
        </p:xfrm>
        <a:graphic>
          <a:graphicData uri="http://schemas.openxmlformats.org/presentationml/2006/ole">
            <mc:AlternateContent xmlns:mc="http://schemas.openxmlformats.org/markup-compatibility/2006">
              <mc:Choice xmlns:v="urn:schemas-microsoft-com:vml" Requires="v">
                <p:oleObj spid="_x0000_s1060" name="Worksheet" r:id="rId4" imgW="4390855" imgH="1724115" progId="Excel.Sheet.12">
                  <p:embed/>
                </p:oleObj>
              </mc:Choice>
              <mc:Fallback>
                <p:oleObj name="Worksheet" r:id="rId4" imgW="4390855" imgH="1724115" progId="Excel.Sheet.12">
                  <p:embed/>
                  <p:pic>
                    <p:nvPicPr>
                      <p:cNvPr id="2" name="Object 1"/>
                      <p:cNvPicPr/>
                      <p:nvPr/>
                    </p:nvPicPr>
                    <p:blipFill>
                      <a:blip r:embed="rId5"/>
                      <a:stretch>
                        <a:fillRect/>
                      </a:stretch>
                    </p:blipFill>
                    <p:spPr>
                      <a:xfrm>
                        <a:off x="838199" y="1249145"/>
                        <a:ext cx="9741261" cy="3824660"/>
                      </a:xfrm>
                      <a:prstGeom prst="rect">
                        <a:avLst/>
                      </a:prstGeom>
                    </p:spPr>
                  </p:pic>
                </p:oleObj>
              </mc:Fallback>
            </mc:AlternateContent>
          </a:graphicData>
        </a:graphic>
      </p:graphicFrame>
    </p:spTree>
    <p:extLst>
      <p:ext uri="{BB962C8B-B14F-4D97-AF65-F5344CB8AC3E}">
        <p14:creationId xmlns:p14="http://schemas.microsoft.com/office/powerpoint/2010/main" val="369268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21E79-5698-CE41-99B6-556D15355F37}"/>
              </a:ext>
            </a:extLst>
          </p:cNvPr>
          <p:cNvSpPr>
            <a:spLocks noGrp="1"/>
          </p:cNvSpPr>
          <p:nvPr>
            <p:ph type="title"/>
          </p:nvPr>
        </p:nvSpPr>
        <p:spPr/>
        <p:txBody>
          <a:bodyPr/>
          <a:lstStyle/>
          <a:p>
            <a:r>
              <a:rPr lang="en-US" dirty="0"/>
              <a:t>Regional Summaries</a:t>
            </a:r>
          </a:p>
        </p:txBody>
      </p:sp>
      <p:sp>
        <p:nvSpPr>
          <p:cNvPr id="4" name="Slide Number Placeholder 3">
            <a:extLst>
              <a:ext uri="{FF2B5EF4-FFF2-40B4-BE49-F238E27FC236}">
                <a16:creationId xmlns:a16="http://schemas.microsoft.com/office/drawing/2014/main" xmlns="" id="{4B73067F-0345-A24A-9370-6E63F300C4F6}"/>
              </a:ext>
            </a:extLst>
          </p:cNvPr>
          <p:cNvSpPr>
            <a:spLocks noGrp="1"/>
          </p:cNvSpPr>
          <p:nvPr>
            <p:ph type="sldNum" sz="quarter" idx="10"/>
          </p:nvPr>
        </p:nvSpPr>
        <p:spPr/>
        <p:txBody>
          <a:bodyPr/>
          <a:lstStyle/>
          <a:p>
            <a:fld id="{7934E7AA-586C-4B13-A389-1429762DA247}" type="slidenum">
              <a:rPr lang="en-US" smtClean="0"/>
              <a:pPr/>
              <a:t>8</a:t>
            </a:fld>
            <a:endParaRPr lang="en-US" dirty="0"/>
          </a:p>
        </p:txBody>
      </p:sp>
      <p:graphicFrame>
        <p:nvGraphicFramePr>
          <p:cNvPr id="5" name="Content Placeholder 7" descr="Chart showing the breakout of number of stars per region">
            <a:extLst>
              <a:ext uri="{FF2B5EF4-FFF2-40B4-BE49-F238E27FC236}">
                <a16:creationId xmlns:a16="http://schemas.microsoft.com/office/drawing/2014/main" xmlns="" id="{BE164D05-F482-8140-9DA6-2AE5790E95E9}"/>
              </a:ext>
            </a:extLst>
          </p:cNvPr>
          <p:cNvGraphicFramePr>
            <a:graphicFrameLocks noGrp="1"/>
          </p:cNvGraphicFramePr>
          <p:nvPr>
            <p:ph idx="1"/>
            <p:extLst>
              <p:ext uri="{D42A27DB-BD31-4B8C-83A1-F6EECF244321}">
                <p14:modId xmlns:p14="http://schemas.microsoft.com/office/powerpoint/2010/main" val="593740114"/>
              </p:ext>
            </p:extLst>
          </p:nvPr>
        </p:nvGraphicFramePr>
        <p:xfrm>
          <a:off x="649995" y="1564395"/>
          <a:ext cx="10983817" cy="39156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8010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7D43F99-9D34-4B5C-B57F-9F7A8961EBCC}"/>
              </a:ext>
            </a:extLst>
          </p:cNvPr>
          <p:cNvSpPr>
            <a:spLocks noGrp="1"/>
          </p:cNvSpPr>
          <p:nvPr>
            <p:ph type="title"/>
          </p:nvPr>
        </p:nvSpPr>
        <p:spPr/>
        <p:txBody>
          <a:bodyPr>
            <a:normAutofit/>
          </a:bodyPr>
          <a:lstStyle/>
          <a:p>
            <a:r>
              <a:rPr lang="en-US" dirty="0"/>
              <a:t>2018 Strong Workforce Stars</a:t>
            </a:r>
            <a:br>
              <a:rPr lang="en-US" dirty="0"/>
            </a:br>
            <a:r>
              <a:rPr lang="en-US" dirty="0"/>
              <a:t>Common Characteristics</a:t>
            </a:r>
          </a:p>
        </p:txBody>
      </p:sp>
      <p:sp>
        <p:nvSpPr>
          <p:cNvPr id="6" name="Text Placeholder 5">
            <a:extLst>
              <a:ext uri="{FF2B5EF4-FFF2-40B4-BE49-F238E27FC236}">
                <a16:creationId xmlns:a16="http://schemas.microsoft.com/office/drawing/2014/main" xmlns="" id="{5B93F90D-4CC3-4EBE-9F00-4BD32B8CFB36}"/>
              </a:ext>
            </a:extLst>
          </p:cNvPr>
          <p:cNvSpPr>
            <a:spLocks noGrp="1"/>
          </p:cNvSpPr>
          <p:nvPr>
            <p:ph type="body" sz="quarter" idx="11"/>
          </p:nvPr>
        </p:nvSpPr>
        <p:spPr>
          <a:xfrm>
            <a:off x="4737847" y="1857562"/>
            <a:ext cx="6459071" cy="3798327"/>
          </a:xfrm>
        </p:spPr>
        <p:txBody>
          <a:bodyPr>
            <a:normAutofit lnSpcReduction="10000"/>
          </a:bodyPr>
          <a:lstStyle/>
          <a:p>
            <a:pPr marL="0" indent="0">
              <a:spcAft>
                <a:spcPts val="600"/>
              </a:spcAft>
              <a:buNone/>
            </a:pPr>
            <a:r>
              <a:rPr lang="en-US" dirty="0">
                <a:latin typeface="+mn-lt"/>
              </a:rPr>
              <a:t>Analysis of the Gold Star programs reveals six common program characteristics:</a:t>
            </a:r>
          </a:p>
          <a:p>
            <a:pPr lvl="1">
              <a:spcAft>
                <a:spcPts val="600"/>
              </a:spcAft>
            </a:pPr>
            <a:r>
              <a:rPr lang="en-US" sz="2800" dirty="0">
                <a:latin typeface="+mn-lt"/>
              </a:rPr>
              <a:t>Industry driven</a:t>
            </a:r>
          </a:p>
          <a:p>
            <a:pPr lvl="1">
              <a:spcAft>
                <a:spcPts val="600"/>
              </a:spcAft>
            </a:pPr>
            <a:r>
              <a:rPr lang="en-US" sz="2800" dirty="0">
                <a:latin typeface="+mn-lt"/>
              </a:rPr>
              <a:t>Career directed</a:t>
            </a:r>
          </a:p>
          <a:p>
            <a:pPr lvl="1">
              <a:spcAft>
                <a:spcPts val="600"/>
              </a:spcAft>
            </a:pPr>
            <a:r>
              <a:rPr lang="en-US" sz="2800" dirty="0">
                <a:latin typeface="+mn-lt"/>
              </a:rPr>
              <a:t>Faculty led</a:t>
            </a:r>
          </a:p>
          <a:p>
            <a:pPr lvl="1">
              <a:spcAft>
                <a:spcPts val="600"/>
              </a:spcAft>
            </a:pPr>
            <a:r>
              <a:rPr lang="en-US" sz="2800" dirty="0">
                <a:latin typeface="+mn-lt"/>
              </a:rPr>
              <a:t>Student centered</a:t>
            </a:r>
          </a:p>
          <a:p>
            <a:pPr lvl="1">
              <a:spcAft>
                <a:spcPts val="600"/>
              </a:spcAft>
            </a:pPr>
            <a:r>
              <a:rPr lang="en-US" sz="2800" dirty="0">
                <a:latin typeface="+mn-lt"/>
              </a:rPr>
              <a:t>Data informed</a:t>
            </a:r>
          </a:p>
          <a:p>
            <a:pPr lvl="1">
              <a:spcAft>
                <a:spcPts val="600"/>
              </a:spcAft>
            </a:pPr>
            <a:r>
              <a:rPr lang="en-US" sz="2800" dirty="0" err="1">
                <a:latin typeface="+mn-lt"/>
              </a:rPr>
              <a:t>Intersegmentally</a:t>
            </a:r>
            <a:r>
              <a:rPr lang="en-US" sz="2800" dirty="0">
                <a:latin typeface="+mn-lt"/>
              </a:rPr>
              <a:t> engaged</a:t>
            </a:r>
            <a:endParaRPr lang="en-US" dirty="0">
              <a:latin typeface="+mn-lt"/>
            </a:endParaRPr>
          </a:p>
        </p:txBody>
      </p:sp>
      <p:pic>
        <p:nvPicPr>
          <p:cNvPr id="12" name="Picture Placeholder 11" descr="Gold Strong Workforce Stars graphic">
            <a:extLst>
              <a:ext uri="{FF2B5EF4-FFF2-40B4-BE49-F238E27FC236}">
                <a16:creationId xmlns:a16="http://schemas.microsoft.com/office/drawing/2014/main" xmlns="" id="{5242F159-B63D-1F44-AD61-34FDBE0AFD89}"/>
              </a:ext>
            </a:extLst>
          </p:cNvPr>
          <p:cNvPicPr>
            <a:picLocks noGrp="1" noChangeAspect="1"/>
          </p:cNvPicPr>
          <p:nvPr>
            <p:ph type="pic" sz="quarter" idx="10"/>
          </p:nvPr>
        </p:nvPicPr>
        <p:blipFill>
          <a:blip r:embed="rId3"/>
          <a:stretch>
            <a:fillRect/>
          </a:stretch>
        </p:blipFill>
        <p:spPr>
          <a:xfrm>
            <a:off x="995082" y="1849438"/>
            <a:ext cx="3613817" cy="3798326"/>
          </a:xfrm>
          <a:noFill/>
        </p:spPr>
      </p:pic>
      <p:sp>
        <p:nvSpPr>
          <p:cNvPr id="2" name="Slide Number Placeholder 1">
            <a:extLst>
              <a:ext uri="{FF2B5EF4-FFF2-40B4-BE49-F238E27FC236}">
                <a16:creationId xmlns:a16="http://schemas.microsoft.com/office/drawing/2014/main" xmlns="" id="{0D63898F-1D1C-4D0D-9CF6-919342816274}"/>
              </a:ext>
            </a:extLst>
          </p:cNvPr>
          <p:cNvSpPr>
            <a:spLocks noGrp="1"/>
          </p:cNvSpPr>
          <p:nvPr>
            <p:ph type="sldNum" sz="quarter" idx="12"/>
          </p:nvPr>
        </p:nvSpPr>
        <p:spPr/>
        <p:txBody>
          <a:bodyPr/>
          <a:lstStyle/>
          <a:p>
            <a:fld id="{7934E7AA-586C-4B13-A389-1429762DA247}" type="slidenum">
              <a:rPr lang="en-US" smtClean="0"/>
              <a:pPr/>
              <a:t>9</a:t>
            </a:fld>
            <a:endParaRPr lang="en-US" dirty="0"/>
          </a:p>
        </p:txBody>
      </p:sp>
    </p:spTree>
    <p:extLst>
      <p:ext uri="{BB962C8B-B14F-4D97-AF65-F5344CB8AC3E}">
        <p14:creationId xmlns:p14="http://schemas.microsoft.com/office/powerpoint/2010/main" val="2995817681"/>
      </p:ext>
    </p:extLst>
  </p:cSld>
  <p:clrMapOvr>
    <a:masterClrMapping/>
  </p:clrMapOvr>
</p:sld>
</file>

<file path=ppt/theme/theme1.xml><?xml version="1.0" encoding="utf-8"?>
<a:theme xmlns:a="http://schemas.openxmlformats.org/drawingml/2006/main" name="California Community Colleges - Blu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Digital_Futures_Webinar_Template</Template>
  <TotalTime>24052</TotalTime>
  <Words>1316</Words>
  <Application>Microsoft Macintosh PowerPoint</Application>
  <PresentationFormat>Widescreen</PresentationFormat>
  <Paragraphs>116</Paragraphs>
  <Slides>13</Slides>
  <Notes>13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1" baseType="lpstr">
      <vt:lpstr>Cambria</vt:lpstr>
      <vt:lpstr>Arial</vt:lpstr>
      <vt:lpstr>Franklin Gothic Book</vt:lpstr>
      <vt:lpstr>Calibri</vt:lpstr>
      <vt:lpstr>Source Sans Pro</vt:lpstr>
      <vt:lpstr>California Community Colleges - Blue</vt:lpstr>
      <vt:lpstr>California Community Colleges - Primary (White)</vt:lpstr>
      <vt:lpstr>Worksheet</vt:lpstr>
      <vt:lpstr>2018 Strong Workforce Stars</vt:lpstr>
      <vt:lpstr>2018 Strong Workforce Stars Recognizing Excellence in Student Outcomes</vt:lpstr>
      <vt:lpstr>2018 Strong Workforce Stars Recognizing Excellence in Student Outcomes</vt:lpstr>
      <vt:lpstr>2018 Strong Workforce Stars Recognizing Excellence in Student Outcomes</vt:lpstr>
      <vt:lpstr>2018 Strong Workforce Stars Recognizing Excellence in Student Outcomes</vt:lpstr>
      <vt:lpstr>Three categories correspond to number of thresholds achieved</vt:lpstr>
      <vt:lpstr>Regional Summaries </vt:lpstr>
      <vt:lpstr>Regional Summaries</vt:lpstr>
      <vt:lpstr>2018 Strong Workforce Stars Common Characteristics</vt:lpstr>
      <vt:lpstr>2018 Strong Workforce Stars Publicity</vt:lpstr>
      <vt:lpstr>PowerPoint Presentation</vt:lpstr>
      <vt:lpstr>Future of the Strong Workforce Stars</vt:lpstr>
      <vt:lpstr>Q u e s t i o n 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Galucki</dc:creator>
  <cp:lastModifiedBy>krystinne@asccc.org</cp:lastModifiedBy>
  <cp:revision>68</cp:revision>
  <dcterms:created xsi:type="dcterms:W3CDTF">2018-04-10T19:34:47Z</dcterms:created>
  <dcterms:modified xsi:type="dcterms:W3CDTF">2019-04-26T16:54:08Z</dcterms:modified>
</cp:coreProperties>
</file>