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5"/>
  </p:notesMasterIdLst>
  <p:sldIdLst>
    <p:sldId id="256" r:id="rId2"/>
    <p:sldId id="257" r:id="rId3"/>
    <p:sldId id="258" r:id="rId4"/>
    <p:sldId id="259" r:id="rId5"/>
    <p:sldId id="265" r:id="rId6"/>
    <p:sldId id="266" r:id="rId7"/>
    <p:sldId id="268" r:id="rId8"/>
    <p:sldId id="267" r:id="rId9"/>
    <p:sldId id="261" r:id="rId10"/>
    <p:sldId id="269"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8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7F1C59-57AE-DE4A-BA22-16C720875104}" type="datetimeFigureOut">
              <a:rPr lang="en-US" smtClean="0"/>
              <a:t>7/6/15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116D77-CA67-6449-A6F2-4EB864373C25}" type="slidenum">
              <a:rPr lang="en-US" smtClean="0"/>
              <a:t>‹#›</a:t>
            </a:fld>
            <a:endParaRPr lang="en-US"/>
          </a:p>
        </p:txBody>
      </p:sp>
    </p:spTree>
    <p:extLst>
      <p:ext uri="{BB962C8B-B14F-4D97-AF65-F5344CB8AC3E}">
        <p14:creationId xmlns:p14="http://schemas.microsoft.com/office/powerpoint/2010/main" val="12809901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r>
              <a:rPr lang="en-US" dirty="0" smtClean="0"/>
              <a:t> and Michael</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1</a:t>
            </a:fld>
            <a:endParaRPr lang="en-US"/>
          </a:p>
        </p:txBody>
      </p:sp>
    </p:spTree>
    <p:extLst>
      <p:ext uri="{BB962C8B-B14F-4D97-AF65-F5344CB8AC3E}">
        <p14:creationId xmlns:p14="http://schemas.microsoft.com/office/powerpoint/2010/main" val="3637577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group discussion</a:t>
            </a:r>
            <a:r>
              <a:rPr lang="en-US" baseline="0" dirty="0" smtClean="0"/>
              <a:t> and report out…</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10</a:t>
            </a:fld>
            <a:endParaRPr lang="en-US"/>
          </a:p>
        </p:txBody>
      </p:sp>
    </p:spTree>
    <p:extLst>
      <p:ext uri="{BB962C8B-B14F-4D97-AF65-F5344CB8AC3E}">
        <p14:creationId xmlns:p14="http://schemas.microsoft.com/office/powerpoint/2010/main" val="2655215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r>
              <a:rPr lang="en-US" dirty="0" smtClean="0"/>
              <a:t> and</a:t>
            </a:r>
            <a:r>
              <a:rPr lang="en-US" baseline="0" dirty="0" smtClean="0"/>
              <a:t> Michael</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11</a:t>
            </a:fld>
            <a:endParaRPr lang="en-US"/>
          </a:p>
        </p:txBody>
      </p:sp>
    </p:spTree>
    <p:extLst>
      <p:ext uri="{BB962C8B-B14F-4D97-AF65-F5344CB8AC3E}">
        <p14:creationId xmlns:p14="http://schemas.microsoft.com/office/powerpoint/2010/main" val="1545460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12</a:t>
            </a:fld>
            <a:endParaRPr lang="en-US"/>
          </a:p>
        </p:txBody>
      </p:sp>
    </p:spTree>
    <p:extLst>
      <p:ext uri="{BB962C8B-B14F-4D97-AF65-F5344CB8AC3E}">
        <p14:creationId xmlns:p14="http://schemas.microsoft.com/office/powerpoint/2010/main" val="1331497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116D77-CA67-6449-A6F2-4EB864373C25}" type="slidenum">
              <a:rPr lang="en-US" smtClean="0"/>
              <a:t>13</a:t>
            </a:fld>
            <a:endParaRPr lang="en-US"/>
          </a:p>
        </p:txBody>
      </p:sp>
    </p:spTree>
    <p:extLst>
      <p:ext uri="{BB962C8B-B14F-4D97-AF65-F5344CB8AC3E}">
        <p14:creationId xmlns:p14="http://schemas.microsoft.com/office/powerpoint/2010/main" val="2733396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2</a:t>
            </a:fld>
            <a:endParaRPr lang="en-US"/>
          </a:p>
        </p:txBody>
      </p:sp>
    </p:spTree>
    <p:extLst>
      <p:ext uri="{BB962C8B-B14F-4D97-AF65-F5344CB8AC3E}">
        <p14:creationId xmlns:p14="http://schemas.microsoft.com/office/powerpoint/2010/main" val="425150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3</a:t>
            </a:fld>
            <a:endParaRPr lang="en-US"/>
          </a:p>
        </p:txBody>
      </p:sp>
    </p:spTree>
    <p:extLst>
      <p:ext uri="{BB962C8B-B14F-4D97-AF65-F5344CB8AC3E}">
        <p14:creationId xmlns:p14="http://schemas.microsoft.com/office/powerpoint/2010/main" val="1614632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4</a:t>
            </a:fld>
            <a:endParaRPr lang="en-US"/>
          </a:p>
        </p:txBody>
      </p:sp>
    </p:spTree>
    <p:extLst>
      <p:ext uri="{BB962C8B-B14F-4D97-AF65-F5344CB8AC3E}">
        <p14:creationId xmlns:p14="http://schemas.microsoft.com/office/powerpoint/2010/main" val="3547866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5</a:t>
            </a:fld>
            <a:endParaRPr lang="en-US"/>
          </a:p>
        </p:txBody>
      </p:sp>
    </p:spTree>
    <p:extLst>
      <p:ext uri="{BB962C8B-B14F-4D97-AF65-F5344CB8AC3E}">
        <p14:creationId xmlns:p14="http://schemas.microsoft.com/office/powerpoint/2010/main" val="495834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6</a:t>
            </a:fld>
            <a:endParaRPr lang="en-US"/>
          </a:p>
        </p:txBody>
      </p:sp>
    </p:spTree>
    <p:extLst>
      <p:ext uri="{BB962C8B-B14F-4D97-AF65-F5344CB8AC3E}">
        <p14:creationId xmlns:p14="http://schemas.microsoft.com/office/powerpoint/2010/main" val="583540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 – take</a:t>
            </a:r>
            <a:r>
              <a:rPr lang="en-US" baseline="0" dirty="0" smtClean="0"/>
              <a:t> volunteers to describe their assessment processes</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7</a:t>
            </a:fld>
            <a:endParaRPr lang="en-US"/>
          </a:p>
        </p:txBody>
      </p:sp>
    </p:spTree>
    <p:extLst>
      <p:ext uri="{BB962C8B-B14F-4D97-AF65-F5344CB8AC3E}">
        <p14:creationId xmlns:p14="http://schemas.microsoft.com/office/powerpoint/2010/main" val="137690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group discussion and report out for this slide and the next</a:t>
            </a:r>
            <a:r>
              <a:rPr lang="en-US" baseline="0" dirty="0" smtClean="0"/>
              <a:t> two</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8</a:t>
            </a:fld>
            <a:endParaRPr lang="en-US"/>
          </a:p>
        </p:txBody>
      </p:sp>
    </p:spTree>
    <p:extLst>
      <p:ext uri="{BB962C8B-B14F-4D97-AF65-F5344CB8AC3E}">
        <p14:creationId xmlns:p14="http://schemas.microsoft.com/office/powerpoint/2010/main" val="721082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group discussion and then report out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F116D77-CA67-6449-A6F2-4EB864373C25}" type="slidenum">
              <a:rPr lang="en-US" smtClean="0"/>
              <a:t>9</a:t>
            </a:fld>
            <a:endParaRPr lang="en-US"/>
          </a:p>
        </p:txBody>
      </p:sp>
    </p:spTree>
    <p:extLst>
      <p:ext uri="{BB962C8B-B14F-4D97-AF65-F5344CB8AC3E}">
        <p14:creationId xmlns:p14="http://schemas.microsoft.com/office/powerpoint/2010/main" val="1518020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7/6/15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pPr eaLnBrk="1" latinLnBrk="0" hangingPunct="1"/>
            <a:fld id="{9D21D778-B565-4D7E-94D7-64010A445B68}" type="datetimeFigureOut">
              <a:rPr lang="en-US" smtClean="0"/>
              <a:pPr eaLnBrk="1" latinLnBrk="0" hangingPunct="1"/>
              <a:t>7/6/15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lgn="r" eaLnBrk="1" latinLnBrk="0" hangingPunct="1"/>
            <a:fld id="{9D21D778-B565-4D7E-94D7-64010A445B68}" type="datetimeFigureOut">
              <a:rPr lang="en-US" smtClean="0"/>
              <a:pPr algn="r" eaLnBrk="1" latinLnBrk="0" hangingPunct="1"/>
              <a:t>7/6/15</a:t>
            </a:fld>
            <a:endParaRPr lang="en-US" sz="1400" dirty="0">
              <a:solidFill>
                <a:srgbClr val="FFFFFF"/>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rgbClr val="FFFFFF"/>
              </a:solidFill>
            </a:endParaRPr>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pPr algn="r" eaLnBrk="1" latinLnBrk="0" hangingPunct="1"/>
            <a:fld id="{9D21D778-B565-4D7E-94D7-64010A445B68}" type="datetimeFigureOut">
              <a:rPr lang="en-US" smtClean="0"/>
              <a:pPr algn="r" eaLnBrk="1" latinLnBrk="0" hangingPunct="1"/>
              <a:t>7/6/15</a:t>
            </a:fld>
            <a:endParaRPr lang="en-US" sz="1400" dirty="0">
              <a:solidFill>
                <a:srgbClr val="FFFFFF"/>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rgbClr val="FFFFFF"/>
              </a:solidFill>
            </a:endParaRPr>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pPr algn="r" eaLnBrk="1" latinLnBrk="0" hangingPunct="1"/>
            <a:fld id="{9D21D778-B565-4D7E-94D7-64010A445B68}" type="datetimeFigureOut">
              <a:rPr lang="en-US" smtClean="0"/>
              <a:pPr algn="r" eaLnBrk="1" latinLnBrk="0" hangingPunct="1"/>
              <a:t>7/6/15</a:t>
            </a:fld>
            <a:endParaRPr lang="en-US" sz="1400" dirty="0">
              <a:solidFill>
                <a:srgbClr val="FFFFFF"/>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rgbClr val="FFFFFF"/>
              </a:solidFill>
            </a:endParaRPr>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7/6/15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7/6/15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7/6/15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lgn="r" eaLnBrk="1" latinLnBrk="0" hangingPunct="1"/>
            <a:fld id="{9D21D778-B565-4D7E-94D7-64010A445B68}" type="datetimeFigureOut">
              <a:rPr lang="en-US" smtClean="0"/>
              <a:pPr algn="r" eaLnBrk="1" latinLnBrk="0" hangingPunct="1"/>
              <a:t>7/6/15</a:t>
            </a:fld>
            <a:endParaRPr lang="en-US" sz="1400" dirty="0">
              <a:solidFill>
                <a:srgbClr val="FFFFFF"/>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rgbClr val="FFFFFF"/>
              </a:solidFill>
            </a:endParaRPr>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7/6/15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pPr eaLnBrk="1" latinLnBrk="0" hangingPunct="1"/>
            <a:fld id="{9D21D778-B565-4D7E-94D7-64010A445B68}" type="datetimeFigureOut">
              <a:rPr lang="en-US" smtClean="0"/>
              <a:pPr eaLnBrk="1" latinLnBrk="0" hangingPunct="1"/>
              <a:t>7/6/15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pPr eaLnBrk="1" latinLnBrk="0" hangingPunct="1"/>
            <a:fld id="{9D21D778-B565-4D7E-94D7-64010A445B68}" type="datetimeFigureOut">
              <a:rPr lang="en-US" smtClean="0"/>
              <a:pPr eaLnBrk="1" latinLnBrk="0" hangingPunct="1"/>
              <a:t>7/6/15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7/6/15</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7/6/15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pPr eaLnBrk="1" latinLnBrk="0" hangingPunct="1"/>
            <a:fld id="{9D21D778-B565-4D7E-94D7-64010A445B68}" type="datetimeFigureOut">
              <a:rPr lang="en-US" smtClean="0"/>
              <a:pPr eaLnBrk="1" latinLnBrk="0" hangingPunct="1"/>
              <a:t>7/6/15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lgn="r" eaLnBrk="1" latinLnBrk="0" hangingPunct="1"/>
            <a:fld id="{9D21D778-B565-4D7E-94D7-64010A445B68}" type="datetimeFigureOut">
              <a:rPr lang="en-US" smtClean="0"/>
              <a:pPr algn="r" eaLnBrk="1" latinLnBrk="0" hangingPunct="1"/>
              <a:t>7/6/15</a:t>
            </a:fld>
            <a:endParaRPr lang="en-US" sz="1400" dirty="0">
              <a:solidFill>
                <a:srgbClr val="FFFFFF"/>
              </a:solidFill>
            </a:endParaRPr>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lgn="l" eaLnBrk="1" latinLnBrk="0" hangingPunct="1"/>
            <a:endParaRPr kumimoji="0" lang="en-US" dirty="0">
              <a:solidFill>
                <a:srgbClr val="FFFFFF"/>
              </a:solidFill>
            </a:endParaRPr>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accj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372533"/>
            <a:ext cx="9144000" cy="2201334"/>
          </a:xfrm>
        </p:spPr>
        <p:txBody>
          <a:bodyPr>
            <a:normAutofit/>
          </a:bodyPr>
          <a:lstStyle/>
          <a:p>
            <a:r>
              <a:rPr lang="en-US" dirty="0"/>
              <a:t>Student Learning Outcomes, </a:t>
            </a:r>
            <a:r>
              <a:rPr lang="en-US" dirty="0" smtClean="0"/>
              <a:t>Assessment, </a:t>
            </a:r>
            <a:r>
              <a:rPr lang="en-US" dirty="0"/>
              <a:t>and the Curricular Process </a:t>
            </a:r>
          </a:p>
        </p:txBody>
      </p:sp>
      <p:sp>
        <p:nvSpPr>
          <p:cNvPr id="2" name="Subtitle 1"/>
          <p:cNvSpPr>
            <a:spLocks noGrp="1"/>
          </p:cNvSpPr>
          <p:nvPr>
            <p:ph type="subTitle" idx="1"/>
          </p:nvPr>
        </p:nvSpPr>
        <p:spPr>
          <a:xfrm>
            <a:off x="203200" y="2573867"/>
            <a:ext cx="8712201" cy="4284133"/>
          </a:xfrm>
        </p:spPr>
        <p:txBody>
          <a:bodyPr>
            <a:normAutofit/>
          </a:bodyPr>
          <a:lstStyle/>
          <a:p>
            <a:pPr>
              <a:spcBef>
                <a:spcPts val="0"/>
              </a:spcBef>
            </a:pPr>
            <a:r>
              <a:rPr lang="en-US" sz="2000" dirty="0" err="1" smtClean="0"/>
              <a:t>Ginni</a:t>
            </a:r>
            <a:r>
              <a:rPr lang="en-US" sz="2000" dirty="0" smtClean="0"/>
              <a:t> May, ASCCC North Representative, </a:t>
            </a:r>
            <a:r>
              <a:rPr lang="en-US" dirty="0" smtClean="0"/>
              <a:t>Sacramento City College</a:t>
            </a:r>
          </a:p>
          <a:p>
            <a:pPr>
              <a:spcBef>
                <a:spcPts val="0"/>
              </a:spcBef>
            </a:pPr>
            <a:r>
              <a:rPr lang="en-US" sz="2000" dirty="0" smtClean="0"/>
              <a:t>Michael </a:t>
            </a:r>
            <a:r>
              <a:rPr lang="en-US" sz="2000" dirty="0" err="1" smtClean="0"/>
              <a:t>Wyly</a:t>
            </a:r>
            <a:r>
              <a:rPr lang="en-US" sz="2000" dirty="0" smtClean="0"/>
              <a:t>, Solano Community College</a:t>
            </a:r>
          </a:p>
          <a:p>
            <a:pPr>
              <a:spcBef>
                <a:spcPts val="0"/>
              </a:spcBef>
            </a:pPr>
            <a:endParaRPr lang="en-US" sz="2000" dirty="0"/>
          </a:p>
          <a:p>
            <a:pPr>
              <a:spcBef>
                <a:spcPts val="0"/>
              </a:spcBef>
            </a:pPr>
            <a:endParaRPr lang="en-US" sz="2000" dirty="0" smtClean="0"/>
          </a:p>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000" dirty="0"/>
          </a:p>
          <a:p>
            <a:pPr>
              <a:spcBef>
                <a:spcPts val="0"/>
              </a:spcBef>
            </a:pPr>
            <a:endParaRPr lang="en-US" sz="2000" dirty="0"/>
          </a:p>
          <a:p>
            <a:pPr algn="r">
              <a:spcBef>
                <a:spcPts val="0"/>
              </a:spcBef>
            </a:pPr>
            <a:r>
              <a:rPr lang="en-US" sz="2000" dirty="0" smtClean="0"/>
              <a:t>ASCCC Curriculum Institute</a:t>
            </a:r>
          </a:p>
          <a:p>
            <a:pPr algn="r">
              <a:spcBef>
                <a:spcPts val="0"/>
              </a:spcBef>
            </a:pPr>
            <a:r>
              <a:rPr lang="en-US" sz="2000" dirty="0" smtClean="0"/>
              <a:t>July 8-11, 2015</a:t>
            </a:r>
          </a:p>
          <a:p>
            <a:pPr algn="r">
              <a:spcBef>
                <a:spcPts val="0"/>
              </a:spcBef>
            </a:pPr>
            <a:r>
              <a:rPr lang="en-US" sz="2000" dirty="0" smtClean="0"/>
              <a:t>Anaheim, CA</a:t>
            </a:r>
            <a:endParaRPr lang="en-US" sz="2000" dirty="0"/>
          </a:p>
        </p:txBody>
      </p:sp>
      <p:pic>
        <p:nvPicPr>
          <p:cNvPr id="4" name="Picture 3"/>
          <p:cNvPicPr>
            <a:picLocks noChangeAspect="1"/>
          </p:cNvPicPr>
          <p:nvPr/>
        </p:nvPicPr>
        <p:blipFill>
          <a:blip r:embed="rId3"/>
          <a:stretch>
            <a:fillRect/>
          </a:stretch>
        </p:blipFill>
        <p:spPr>
          <a:xfrm>
            <a:off x="2099733" y="4044950"/>
            <a:ext cx="4559300" cy="546100"/>
          </a:xfrm>
          <a:prstGeom prst="rect">
            <a:avLst/>
          </a:prstGeom>
        </p:spPr>
      </p:pic>
    </p:spTree>
    <p:extLst>
      <p:ext uri="{BB962C8B-B14F-4D97-AF65-F5344CB8AC3E}">
        <p14:creationId xmlns:p14="http://schemas.microsoft.com/office/powerpoint/2010/main" val="2781338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430"/>
            <a:ext cx="8913813" cy="3561895"/>
          </a:xfrm>
        </p:spPr>
        <p:txBody>
          <a:bodyPr>
            <a:noAutofit/>
          </a:bodyPr>
          <a:lstStyle/>
          <a:p>
            <a:r>
              <a:rPr lang="en-US" sz="2000" dirty="0" smtClean="0"/>
              <a:t/>
            </a:r>
            <a:br>
              <a:rPr lang="en-US" sz="2000" dirty="0" smtClean="0"/>
            </a:br>
            <a:r>
              <a:rPr lang="en-US" sz="2000" dirty="0"/>
              <a:t>When does </a:t>
            </a:r>
            <a:r>
              <a:rPr lang="en-US" sz="2000" dirty="0" smtClean="0"/>
              <a:t>assessment data meaningfully </a:t>
            </a:r>
            <a:r>
              <a:rPr lang="en-US" sz="2000" dirty="0"/>
              <a:t>reveal needs to make curricular </a:t>
            </a:r>
            <a:r>
              <a:rPr lang="en-US" sz="2000" dirty="0" smtClean="0"/>
              <a:t>modifications whether these changes be to prerequisites, course design?  </a:t>
            </a:r>
            <a:br>
              <a:rPr lang="en-US" sz="2000" dirty="0" smtClean="0"/>
            </a:br>
            <a:r>
              <a:rPr lang="en-US" sz="2000" dirty="0"/>
              <a:t/>
            </a:r>
            <a:br>
              <a:rPr lang="en-US" sz="2000" dirty="0"/>
            </a:br>
            <a:r>
              <a:rPr lang="en-US" sz="2000" dirty="0" smtClean="0"/>
              <a:t>What if the need for a prerequisite creates worries for enrollment?</a:t>
            </a:r>
            <a:br>
              <a:rPr lang="en-US" sz="2000" dirty="0" smtClean="0"/>
            </a:br>
            <a:r>
              <a:rPr lang="en-US" sz="2000" dirty="0"/>
              <a:t/>
            </a:r>
            <a:br>
              <a:rPr lang="en-US" sz="2000" dirty="0"/>
            </a:br>
            <a:r>
              <a:rPr lang="en-US" sz="2000" dirty="0" smtClean="0"/>
              <a:t>What if the assessment data calls for real programmatic change? Discontinuance?</a:t>
            </a:r>
            <a:r>
              <a:rPr lang="en-US" sz="2000" dirty="0"/>
              <a:t/>
            </a:r>
            <a:br>
              <a:rPr lang="en-US" sz="2000" dirty="0"/>
            </a:br>
            <a:endParaRPr lang="en-US" sz="2000" dirty="0"/>
          </a:p>
        </p:txBody>
      </p:sp>
      <p:pic>
        <p:nvPicPr>
          <p:cNvPr id="9" name="Content Placeholder 8"/>
          <p:cNvPicPr>
            <a:picLocks noGrp="1" noChangeAspect="1"/>
          </p:cNvPicPr>
          <p:nvPr>
            <p:ph idx="1"/>
          </p:nvPr>
        </p:nvPicPr>
        <p:blipFill>
          <a:blip r:embed="rId3"/>
          <a:srcRect t="7760" b="7760"/>
          <a:stretch>
            <a:fillRect/>
          </a:stretch>
        </p:blipFill>
        <p:spPr>
          <a:xfrm>
            <a:off x="1035050" y="3886201"/>
            <a:ext cx="7035812" cy="2628900"/>
          </a:xfrm>
        </p:spPr>
      </p:pic>
    </p:spTree>
    <p:extLst>
      <p:ext uri="{BB962C8B-B14F-4D97-AF65-F5344CB8AC3E}">
        <p14:creationId xmlns:p14="http://schemas.microsoft.com/office/powerpoint/2010/main" val="1198787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9429"/>
            <a:ext cx="8913813" cy="1348827"/>
          </a:xfrm>
        </p:spPr>
        <p:txBody>
          <a:bodyPr>
            <a:normAutofit fontScale="90000"/>
          </a:bodyPr>
          <a:lstStyle/>
          <a:p>
            <a:r>
              <a:rPr lang="en-US" dirty="0" smtClean="0"/>
              <a:t/>
            </a:r>
            <a:br>
              <a:rPr lang="en-US" dirty="0" smtClean="0"/>
            </a:br>
            <a:r>
              <a:rPr lang="en-US" dirty="0" smtClean="0"/>
              <a:t>Discussion</a:t>
            </a:r>
            <a:r>
              <a:rPr lang="en-US" dirty="0"/>
              <a:t/>
            </a:r>
            <a:br>
              <a:rPr lang="en-US" dirty="0"/>
            </a:br>
            <a:endParaRPr lang="en-US" dirty="0"/>
          </a:p>
        </p:txBody>
      </p:sp>
      <p:pic>
        <p:nvPicPr>
          <p:cNvPr id="4" name="Content Placeholder 3"/>
          <p:cNvPicPr>
            <a:picLocks noGrp="1" noChangeAspect="1"/>
          </p:cNvPicPr>
          <p:nvPr>
            <p:ph idx="1"/>
          </p:nvPr>
        </p:nvPicPr>
        <p:blipFill>
          <a:blip r:embed="rId3"/>
          <a:srcRect t="4768" b="4768"/>
          <a:stretch>
            <a:fillRect/>
          </a:stretch>
        </p:blipFill>
        <p:spPr>
          <a:xfrm>
            <a:off x="417513" y="2232025"/>
            <a:ext cx="8307387" cy="4208463"/>
          </a:xfrm>
        </p:spPr>
      </p:pic>
    </p:spTree>
    <p:extLst>
      <p:ext uri="{BB962C8B-B14F-4D97-AF65-F5344CB8AC3E}">
        <p14:creationId xmlns:p14="http://schemas.microsoft.com/office/powerpoint/2010/main" val="4160371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10" name="Content Placeholder 9"/>
          <p:cNvPicPr>
            <a:picLocks noGrp="1" noChangeAspect="1"/>
          </p:cNvPicPr>
          <p:nvPr>
            <p:ph idx="1"/>
          </p:nvPr>
        </p:nvPicPr>
        <p:blipFill>
          <a:blip r:embed="rId3"/>
          <a:srcRect t="13464" b="13464"/>
          <a:stretch>
            <a:fillRect/>
          </a:stretch>
        </p:blipFill>
        <p:spPr>
          <a:xfrm>
            <a:off x="431800" y="2247900"/>
            <a:ext cx="8293100" cy="4017963"/>
          </a:xfrm>
        </p:spPr>
      </p:pic>
    </p:spTree>
    <p:extLst>
      <p:ext uri="{BB962C8B-B14F-4D97-AF65-F5344CB8AC3E}">
        <p14:creationId xmlns:p14="http://schemas.microsoft.com/office/powerpoint/2010/main" val="2566868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368300" y="2311400"/>
            <a:ext cx="8356600" cy="3954929"/>
          </a:xfrm>
        </p:spPr>
        <p:txBody>
          <a:bodyPr/>
          <a:lstStyle/>
          <a:p>
            <a:pPr>
              <a:buFont typeface="Arial"/>
              <a:buChar char="•"/>
            </a:pPr>
            <a:r>
              <a:rPr lang="en-US" dirty="0"/>
              <a:t>ACCJC </a:t>
            </a:r>
            <a:r>
              <a:rPr lang="en-US" dirty="0">
                <a:hlinkClick r:id="rId3"/>
              </a:rPr>
              <a:t>http://</a:t>
            </a:r>
            <a:r>
              <a:rPr lang="en-US" dirty="0" smtClean="0">
                <a:hlinkClick r:id="rId3"/>
              </a:rPr>
              <a:t>www.accjc.org</a:t>
            </a:r>
            <a:endParaRPr lang="en-US" dirty="0" smtClean="0"/>
          </a:p>
          <a:p>
            <a:pPr>
              <a:buFont typeface="Arial"/>
              <a:buChar char="•"/>
            </a:pPr>
            <a:endParaRPr lang="en-US" dirty="0" smtClean="0"/>
          </a:p>
        </p:txBody>
      </p:sp>
    </p:spTree>
    <p:extLst>
      <p:ext uri="{BB962C8B-B14F-4D97-AF65-F5344CB8AC3E}">
        <p14:creationId xmlns:p14="http://schemas.microsoft.com/office/powerpoint/2010/main" val="462226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399143" y="2231572"/>
            <a:ext cx="8325757" cy="4034758"/>
          </a:xfrm>
        </p:spPr>
        <p:txBody>
          <a:bodyPr/>
          <a:lstStyle/>
          <a:p>
            <a:pPr marL="0" indent="0">
              <a:buNone/>
            </a:pPr>
            <a:r>
              <a:rPr lang="en-US" dirty="0" smtClean="0"/>
              <a:t>We will consider the following questions:</a:t>
            </a:r>
          </a:p>
          <a:p>
            <a:pPr>
              <a:buFont typeface="Arial"/>
              <a:buChar char="•"/>
            </a:pPr>
            <a:r>
              <a:rPr lang="en-US" dirty="0" smtClean="0"/>
              <a:t>What is SLO Assessment? </a:t>
            </a:r>
          </a:p>
          <a:p>
            <a:pPr>
              <a:buFont typeface="Arial"/>
              <a:buChar char="•"/>
            </a:pPr>
            <a:r>
              <a:rPr lang="en-US" dirty="0"/>
              <a:t>H</a:t>
            </a:r>
            <a:r>
              <a:rPr lang="en-US" dirty="0" smtClean="0"/>
              <a:t>ow </a:t>
            </a:r>
            <a:r>
              <a:rPr lang="en-US" dirty="0"/>
              <a:t>do we use our assessments to inform our curriculum</a:t>
            </a:r>
            <a:r>
              <a:rPr lang="en-US" dirty="0" smtClean="0"/>
              <a:t>?</a:t>
            </a:r>
          </a:p>
          <a:p>
            <a:pPr>
              <a:buFont typeface="Arial"/>
              <a:buChar char="•"/>
            </a:pPr>
            <a:r>
              <a:rPr lang="en-US" dirty="0" smtClean="0"/>
              <a:t>When </a:t>
            </a:r>
            <a:r>
              <a:rPr lang="en-US" dirty="0"/>
              <a:t>does assessment data meaningfully reveal needs to make curricular modifications--whether it be about </a:t>
            </a:r>
            <a:r>
              <a:rPr lang="en-US" dirty="0" smtClean="0"/>
              <a:t>prerequisites, course </a:t>
            </a:r>
            <a:r>
              <a:rPr lang="en-US" dirty="0" smtClean="0">
                <a:solidFill>
                  <a:schemeClr val="tx1"/>
                </a:solidFill>
              </a:rPr>
              <a:t>design or even program design</a:t>
            </a:r>
            <a:r>
              <a:rPr lang="en-US" dirty="0" smtClean="0"/>
              <a:t>? </a:t>
            </a:r>
          </a:p>
          <a:p>
            <a:pPr>
              <a:buFont typeface="Arial"/>
              <a:buChar char="•"/>
            </a:pPr>
            <a:r>
              <a:rPr lang="en-US" dirty="0" smtClean="0"/>
              <a:t>How </a:t>
            </a:r>
            <a:r>
              <a:rPr lang="en-US" dirty="0"/>
              <a:t>does your college use SLO assessment, and what processes make for effective practices in SLO and curricular improvement?</a:t>
            </a:r>
          </a:p>
          <a:p>
            <a:pPr marL="0" indent="0">
              <a:buNone/>
            </a:pPr>
            <a:endParaRPr lang="en-US" dirty="0"/>
          </a:p>
        </p:txBody>
      </p:sp>
    </p:spTree>
    <p:extLst>
      <p:ext uri="{BB962C8B-B14F-4D97-AF65-F5344CB8AC3E}">
        <p14:creationId xmlns:p14="http://schemas.microsoft.com/office/powerpoint/2010/main" val="276175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SLO Assessment?</a:t>
            </a:r>
            <a:endParaRPr lang="en-US" dirty="0"/>
          </a:p>
        </p:txBody>
      </p:sp>
      <p:sp>
        <p:nvSpPr>
          <p:cNvPr id="3" name="Subtitle 2"/>
          <p:cNvSpPr>
            <a:spLocks noGrp="1"/>
          </p:cNvSpPr>
          <p:nvPr>
            <p:ph type="subTitle" idx="1"/>
          </p:nvPr>
        </p:nvSpPr>
        <p:spPr/>
        <p:txBody>
          <a:bodyPr/>
          <a:lstStyle/>
          <a:p>
            <a:r>
              <a:rPr lang="en-US" dirty="0" smtClean="0"/>
              <a:t>Evaluating the learning and mastering of core ideas in the curriculum…</a:t>
            </a:r>
            <a:endParaRPr lang="en-US" dirty="0"/>
          </a:p>
        </p:txBody>
      </p:sp>
      <p:pic>
        <p:nvPicPr>
          <p:cNvPr id="12" name="Picture Placeholder 11"/>
          <p:cNvPicPr>
            <a:picLocks noGrp="1" noChangeAspect="1"/>
          </p:cNvPicPr>
          <p:nvPr>
            <p:ph type="pic" sz="quarter" idx="13"/>
          </p:nvPr>
        </p:nvPicPr>
        <p:blipFill>
          <a:blip r:embed="rId3"/>
          <a:srcRect t="6564" b="6564"/>
          <a:stretch>
            <a:fillRect/>
          </a:stretch>
        </p:blipFill>
        <p:spPr>
          <a:xfrm>
            <a:off x="564243" y="657838"/>
            <a:ext cx="7988300" cy="3886200"/>
          </a:xfrm>
        </p:spPr>
      </p:pic>
    </p:spTree>
    <p:extLst>
      <p:ext uri="{BB962C8B-B14F-4D97-AF65-F5344CB8AC3E}">
        <p14:creationId xmlns:p14="http://schemas.microsoft.com/office/powerpoint/2010/main" val="3479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9429"/>
            <a:ext cx="8913813" cy="1348827"/>
          </a:xfrm>
        </p:spPr>
        <p:txBody>
          <a:bodyPr>
            <a:normAutofit fontScale="90000"/>
          </a:bodyPr>
          <a:lstStyle/>
          <a:p>
            <a:r>
              <a:rPr lang="en-US" dirty="0" smtClean="0"/>
              <a:t/>
            </a:r>
            <a:br>
              <a:rPr lang="en-US" dirty="0" smtClean="0"/>
            </a:br>
            <a:r>
              <a:rPr lang="en-US" dirty="0" smtClean="0"/>
              <a:t>How </a:t>
            </a:r>
            <a:r>
              <a:rPr lang="en-US" dirty="0"/>
              <a:t>do we use our assessments to inform our curriculum?</a:t>
            </a:r>
            <a:br>
              <a:rPr lang="en-US" dirty="0"/>
            </a:br>
            <a:endParaRPr lang="en-US" dirty="0"/>
          </a:p>
        </p:txBody>
      </p:sp>
      <p:sp>
        <p:nvSpPr>
          <p:cNvPr id="3" name="Content Placeholder 2"/>
          <p:cNvSpPr>
            <a:spLocks noGrp="1"/>
          </p:cNvSpPr>
          <p:nvPr>
            <p:ph idx="1"/>
          </p:nvPr>
        </p:nvSpPr>
        <p:spPr>
          <a:xfrm>
            <a:off x="417286" y="2231572"/>
            <a:ext cx="8307614" cy="4209142"/>
          </a:xfrm>
        </p:spPr>
        <p:txBody>
          <a:bodyPr/>
          <a:lstStyle/>
          <a:p>
            <a:pPr marL="0" indent="0">
              <a:buNone/>
            </a:pPr>
            <a:r>
              <a:rPr lang="en-US" dirty="0" smtClean="0"/>
              <a:t>First of all…</a:t>
            </a:r>
          </a:p>
          <a:p>
            <a:pPr>
              <a:buFont typeface="Arial"/>
              <a:buChar char="•"/>
            </a:pPr>
            <a:r>
              <a:rPr lang="en-US" dirty="0" smtClean="0"/>
              <a:t>Assessment of student learning is integral to what we do.</a:t>
            </a:r>
          </a:p>
          <a:p>
            <a:pPr>
              <a:buFont typeface="Arial"/>
              <a:buChar char="•"/>
            </a:pPr>
            <a:r>
              <a:rPr lang="en-US" dirty="0" smtClean="0"/>
              <a:t>ACCJC requirement: </a:t>
            </a:r>
            <a:r>
              <a:rPr lang="en-US" i="1" dirty="0" smtClean="0"/>
              <a:t>II.A.3. The </a:t>
            </a:r>
            <a:r>
              <a:rPr lang="en-US" i="1" dirty="0"/>
              <a:t>institution identifies and regularly assesses learning outcomes for courses, programs, certificates and degrees using established institutional procedures. The institution has officially approved and current course outlines that include student learning outcomes. In every class section students receive a course syllabus that includes learning outcomes from the institution’s officially approved course outline. </a:t>
            </a:r>
          </a:p>
          <a:p>
            <a:pPr>
              <a:buFont typeface="Arial"/>
              <a:buChar char="•"/>
            </a:pPr>
            <a:endParaRPr lang="en-US" dirty="0"/>
          </a:p>
        </p:txBody>
      </p:sp>
    </p:spTree>
    <p:extLst>
      <p:ext uri="{BB962C8B-B14F-4D97-AF65-F5344CB8AC3E}">
        <p14:creationId xmlns:p14="http://schemas.microsoft.com/office/powerpoint/2010/main" val="192533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9429"/>
            <a:ext cx="8913813" cy="1348827"/>
          </a:xfrm>
        </p:spPr>
        <p:txBody>
          <a:bodyPr>
            <a:normAutofit fontScale="90000"/>
          </a:bodyPr>
          <a:lstStyle/>
          <a:p>
            <a:r>
              <a:rPr lang="en-US" dirty="0" smtClean="0"/>
              <a:t/>
            </a:r>
            <a:br>
              <a:rPr lang="en-US" dirty="0" smtClean="0"/>
            </a:br>
            <a:r>
              <a:rPr lang="en-US" dirty="0" smtClean="0"/>
              <a:t>How </a:t>
            </a:r>
            <a:r>
              <a:rPr lang="en-US" dirty="0"/>
              <a:t>do we use our assessments to inform our curriculum?</a:t>
            </a:r>
            <a:br>
              <a:rPr lang="en-US" dirty="0"/>
            </a:br>
            <a:endParaRPr lang="en-US" dirty="0"/>
          </a:p>
        </p:txBody>
      </p:sp>
      <p:sp>
        <p:nvSpPr>
          <p:cNvPr id="3" name="Content Placeholder 2"/>
          <p:cNvSpPr>
            <a:spLocks noGrp="1"/>
          </p:cNvSpPr>
          <p:nvPr>
            <p:ph idx="1"/>
          </p:nvPr>
        </p:nvSpPr>
        <p:spPr>
          <a:xfrm>
            <a:off x="417286" y="2231572"/>
            <a:ext cx="8307614" cy="4209142"/>
          </a:xfrm>
        </p:spPr>
        <p:txBody>
          <a:bodyPr>
            <a:normAutofit fontScale="92500" lnSpcReduction="20000"/>
          </a:bodyPr>
          <a:lstStyle/>
          <a:p>
            <a:pPr marL="0" indent="0">
              <a:buNone/>
            </a:pPr>
            <a:r>
              <a:rPr lang="en-US" dirty="0" smtClean="0"/>
              <a:t>Some models…</a:t>
            </a:r>
          </a:p>
          <a:p>
            <a:pPr marL="0" indent="0">
              <a:buNone/>
            </a:pPr>
            <a:r>
              <a:rPr lang="en-US" dirty="0" smtClean="0"/>
              <a:t>Sacramento City College:</a:t>
            </a:r>
          </a:p>
          <a:p>
            <a:pPr>
              <a:buFont typeface="Arial"/>
              <a:buChar char="•"/>
            </a:pPr>
            <a:r>
              <a:rPr lang="en-US" dirty="0" smtClean="0"/>
              <a:t>Department SLO Assessment Multi-year Plan – 6 year cycle to align with Program Review</a:t>
            </a:r>
          </a:p>
          <a:p>
            <a:pPr>
              <a:buFont typeface="Arial"/>
              <a:buChar char="•"/>
            </a:pPr>
            <a:r>
              <a:rPr lang="en-US" dirty="0" smtClean="0"/>
              <a:t>Course SLO Assessment reporting – annually to align with Unit Plan cycle</a:t>
            </a:r>
          </a:p>
          <a:p>
            <a:pPr>
              <a:buFont typeface="Arial"/>
              <a:buChar char="•"/>
            </a:pPr>
            <a:r>
              <a:rPr lang="en-US" dirty="0" smtClean="0"/>
              <a:t>Annual Reporting Form for each course includes: SLOs, Assessment methods, Summary of assessment results, Plans for follow-up changes</a:t>
            </a:r>
          </a:p>
          <a:p>
            <a:pPr>
              <a:buFont typeface="Arial"/>
              <a:buChar char="•"/>
            </a:pPr>
            <a:r>
              <a:rPr lang="en-US" dirty="0" smtClean="0"/>
              <a:t>Program SLOs, General Education SLOs, and Institutional SLOs are assessed through a course-embedded approach</a:t>
            </a:r>
          </a:p>
          <a:p>
            <a:pPr>
              <a:buFont typeface="Arial"/>
              <a:buChar char="•"/>
            </a:pPr>
            <a:endParaRPr lang="en-US" dirty="0" smtClean="0"/>
          </a:p>
          <a:p>
            <a:pPr>
              <a:buFont typeface="Arial"/>
              <a:buChar char="•"/>
            </a:pPr>
            <a:endParaRPr lang="en-US" dirty="0"/>
          </a:p>
        </p:txBody>
      </p:sp>
    </p:spTree>
    <p:extLst>
      <p:ext uri="{BB962C8B-B14F-4D97-AF65-F5344CB8AC3E}">
        <p14:creationId xmlns:p14="http://schemas.microsoft.com/office/powerpoint/2010/main" val="50606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9429"/>
            <a:ext cx="8913813" cy="1348827"/>
          </a:xfrm>
        </p:spPr>
        <p:txBody>
          <a:bodyPr>
            <a:normAutofit fontScale="90000"/>
          </a:bodyPr>
          <a:lstStyle/>
          <a:p>
            <a:r>
              <a:rPr lang="en-US" dirty="0" smtClean="0"/>
              <a:t/>
            </a:r>
            <a:br>
              <a:rPr lang="en-US" dirty="0" smtClean="0"/>
            </a:br>
            <a:r>
              <a:rPr lang="en-US" dirty="0" smtClean="0"/>
              <a:t>How </a:t>
            </a:r>
            <a:r>
              <a:rPr lang="en-US" dirty="0"/>
              <a:t>do we use our assessments to inform our curriculum?</a:t>
            </a:r>
            <a:br>
              <a:rPr lang="en-US" dirty="0"/>
            </a:br>
            <a:endParaRPr lang="en-US" dirty="0"/>
          </a:p>
        </p:txBody>
      </p:sp>
      <p:sp>
        <p:nvSpPr>
          <p:cNvPr id="3" name="Content Placeholder 2"/>
          <p:cNvSpPr>
            <a:spLocks noGrp="1"/>
          </p:cNvSpPr>
          <p:nvPr>
            <p:ph idx="1"/>
          </p:nvPr>
        </p:nvSpPr>
        <p:spPr>
          <a:xfrm>
            <a:off x="417286" y="2231572"/>
            <a:ext cx="8307614" cy="4209142"/>
          </a:xfrm>
        </p:spPr>
        <p:txBody>
          <a:bodyPr>
            <a:normAutofit fontScale="55000" lnSpcReduction="20000"/>
          </a:bodyPr>
          <a:lstStyle/>
          <a:p>
            <a:pPr marL="0" indent="0">
              <a:buNone/>
            </a:pPr>
            <a:r>
              <a:rPr lang="en-US" dirty="0" smtClean="0"/>
              <a:t>Some models…</a:t>
            </a:r>
          </a:p>
          <a:p>
            <a:pPr marL="0" indent="0">
              <a:buNone/>
            </a:pPr>
            <a:r>
              <a:rPr lang="en-US" dirty="0" smtClean="0"/>
              <a:t>Solano Community College</a:t>
            </a:r>
            <a:r>
              <a:rPr lang="en-US" dirty="0"/>
              <a:t>: </a:t>
            </a:r>
          </a:p>
          <a:p>
            <a:pPr>
              <a:buFont typeface="Arial"/>
              <a:buChar char="•"/>
            </a:pPr>
            <a:r>
              <a:rPr lang="en-US" dirty="0" smtClean="0"/>
              <a:t>Individual course SLO assessment per departmental multi-year plans as part of Program Review cycle, including how SLO assessments support Program Learning Outcomes (PLOs)</a:t>
            </a:r>
            <a:endParaRPr lang="en-US" dirty="0"/>
          </a:p>
          <a:p>
            <a:pPr>
              <a:buFont typeface="Arial"/>
              <a:buChar char="•"/>
            </a:pPr>
            <a:r>
              <a:rPr lang="en-US" dirty="0" smtClean="0"/>
              <a:t>SLO Assessment reporting: 1. until F 2014, an aggressive cycle wherein all courses were individually assessed in a given academic year; 2. beginning with AY2014-15, course SLO assessments reporting annually per five-year cycle to inform regular PLO assessment as well as updates to departmental EMPs</a:t>
            </a:r>
          </a:p>
          <a:p>
            <a:pPr>
              <a:buFont typeface="Arial"/>
              <a:buChar char="•"/>
            </a:pPr>
            <a:r>
              <a:rPr lang="en-US" dirty="0" smtClean="0"/>
              <a:t>SCC SLO Assessment Form includes for each SLO: Success Criteria; Results; Planned Action (which may inform course specific changes or suggest macro-changes such as at the program level)</a:t>
            </a:r>
          </a:p>
          <a:p>
            <a:pPr>
              <a:buFont typeface="Arial"/>
              <a:buChar char="•"/>
            </a:pPr>
            <a:r>
              <a:rPr lang="en-US" dirty="0" smtClean="0"/>
              <a:t>The English Department is currently piloting an approach for embedding College equity goals into our assessment process: departmental equity goals; SLO assessments; analyses of assessment results as they relate to department-specific equity/success data</a:t>
            </a:r>
            <a:endParaRPr lang="en-US" dirty="0"/>
          </a:p>
          <a:p>
            <a:pPr>
              <a:buFont typeface="Arial"/>
              <a:buChar char="•"/>
            </a:pPr>
            <a:r>
              <a:rPr lang="en-US" dirty="0" smtClean="0"/>
              <a:t>Program Level Outcomes assessments are informed by course-level SLO assessments. Institutional Level Outcomes (ILOs) and GE Learning Outcomes (GELOs) are currently being revised at SCC with the aim of developing clearer and more sustainable methods of assessment through a course embedded process. </a:t>
            </a:r>
            <a:r>
              <a:rPr lang="en-US" u="sng" dirty="0" smtClean="0"/>
              <a:t>This is a work in progress</a:t>
            </a:r>
            <a:r>
              <a:rPr lang="en-US" dirty="0" smtClean="0"/>
              <a:t>.  </a:t>
            </a:r>
          </a:p>
          <a:p>
            <a:pPr>
              <a:buFont typeface="Arial"/>
              <a:buChar char="•"/>
            </a:pPr>
            <a:endParaRPr lang="en-US" dirty="0" smtClean="0"/>
          </a:p>
          <a:p>
            <a:pPr>
              <a:buFont typeface="Arial"/>
              <a:buChar char="•"/>
            </a:pPr>
            <a:endParaRPr lang="en-US" dirty="0"/>
          </a:p>
        </p:txBody>
      </p:sp>
    </p:spTree>
    <p:extLst>
      <p:ext uri="{BB962C8B-B14F-4D97-AF65-F5344CB8AC3E}">
        <p14:creationId xmlns:p14="http://schemas.microsoft.com/office/powerpoint/2010/main" val="397976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9429"/>
            <a:ext cx="8913813" cy="1348827"/>
          </a:xfrm>
        </p:spPr>
        <p:txBody>
          <a:bodyPr>
            <a:normAutofit fontScale="90000"/>
          </a:bodyPr>
          <a:lstStyle/>
          <a:p>
            <a:r>
              <a:rPr lang="en-US" dirty="0" smtClean="0"/>
              <a:t/>
            </a:r>
            <a:br>
              <a:rPr lang="en-US" dirty="0" smtClean="0"/>
            </a:br>
            <a:r>
              <a:rPr lang="en-US" dirty="0" smtClean="0"/>
              <a:t>How </a:t>
            </a:r>
            <a:r>
              <a:rPr lang="en-US" dirty="0"/>
              <a:t>do we use our assessments to inform our curriculum?</a:t>
            </a:r>
            <a:br>
              <a:rPr lang="en-US" dirty="0"/>
            </a:br>
            <a:endParaRPr lang="en-US" dirty="0"/>
          </a:p>
        </p:txBody>
      </p:sp>
      <p:sp>
        <p:nvSpPr>
          <p:cNvPr id="3" name="Content Placeholder 2"/>
          <p:cNvSpPr>
            <a:spLocks noGrp="1"/>
          </p:cNvSpPr>
          <p:nvPr>
            <p:ph idx="1"/>
          </p:nvPr>
        </p:nvSpPr>
        <p:spPr>
          <a:xfrm>
            <a:off x="417286" y="2231572"/>
            <a:ext cx="8307614" cy="4209142"/>
          </a:xfrm>
        </p:spPr>
        <p:txBody>
          <a:bodyPr>
            <a:normAutofit/>
          </a:bodyPr>
          <a:lstStyle/>
          <a:p>
            <a:pPr marL="0" indent="0">
              <a:buNone/>
            </a:pPr>
            <a:r>
              <a:rPr lang="en-US" dirty="0" smtClean="0"/>
              <a:t>Some models…</a:t>
            </a:r>
          </a:p>
          <a:p>
            <a:pPr marL="0" indent="0">
              <a:buNone/>
            </a:pPr>
            <a:r>
              <a:rPr lang="en-US" sz="3200" dirty="0" smtClean="0"/>
              <a:t>Your colleges:</a:t>
            </a:r>
          </a:p>
          <a:p>
            <a:pPr>
              <a:buFont typeface="Arial"/>
              <a:buChar char="•"/>
            </a:pPr>
            <a:endParaRPr lang="en-US" dirty="0" smtClean="0"/>
          </a:p>
          <a:p>
            <a:pPr>
              <a:buFont typeface="Arial"/>
              <a:buChar char="•"/>
            </a:pPr>
            <a:endParaRPr lang="en-US" dirty="0"/>
          </a:p>
        </p:txBody>
      </p:sp>
      <p:pic>
        <p:nvPicPr>
          <p:cNvPr id="9" name="Picture 8"/>
          <p:cNvPicPr>
            <a:picLocks noChangeAspect="1"/>
          </p:cNvPicPr>
          <p:nvPr/>
        </p:nvPicPr>
        <p:blipFill>
          <a:blip r:embed="rId3"/>
          <a:stretch>
            <a:fillRect/>
          </a:stretch>
        </p:blipFill>
        <p:spPr>
          <a:xfrm>
            <a:off x="4178300" y="3771900"/>
            <a:ext cx="3467100" cy="2336800"/>
          </a:xfrm>
          <a:prstGeom prst="rect">
            <a:avLst/>
          </a:prstGeom>
        </p:spPr>
      </p:pic>
    </p:spTree>
    <p:extLst>
      <p:ext uri="{BB962C8B-B14F-4D97-AF65-F5344CB8AC3E}">
        <p14:creationId xmlns:p14="http://schemas.microsoft.com/office/powerpoint/2010/main" val="83793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9429"/>
            <a:ext cx="8913813" cy="1348827"/>
          </a:xfrm>
        </p:spPr>
        <p:txBody>
          <a:bodyPr>
            <a:normAutofit fontScale="90000"/>
          </a:bodyPr>
          <a:lstStyle/>
          <a:p>
            <a:r>
              <a:rPr lang="en-US" dirty="0" smtClean="0"/>
              <a:t/>
            </a:r>
            <a:br>
              <a:rPr lang="en-US" dirty="0" smtClean="0"/>
            </a:br>
            <a:r>
              <a:rPr lang="en-US" dirty="0" smtClean="0"/>
              <a:t>How </a:t>
            </a:r>
            <a:r>
              <a:rPr lang="en-US" dirty="0"/>
              <a:t>do we use our assessments to inform our curriculum?</a:t>
            </a:r>
            <a:br>
              <a:rPr lang="en-US" dirty="0"/>
            </a:br>
            <a:endParaRPr lang="en-US" dirty="0"/>
          </a:p>
        </p:txBody>
      </p:sp>
      <p:sp>
        <p:nvSpPr>
          <p:cNvPr id="3" name="Content Placeholder 2"/>
          <p:cNvSpPr>
            <a:spLocks noGrp="1"/>
          </p:cNvSpPr>
          <p:nvPr>
            <p:ph idx="1"/>
          </p:nvPr>
        </p:nvSpPr>
        <p:spPr>
          <a:xfrm>
            <a:off x="417286" y="2231572"/>
            <a:ext cx="8307614" cy="4209142"/>
          </a:xfrm>
        </p:spPr>
        <p:txBody>
          <a:bodyPr>
            <a:normAutofit/>
          </a:bodyPr>
          <a:lstStyle/>
          <a:p>
            <a:pPr marL="0" indent="0">
              <a:buNone/>
            </a:pPr>
            <a:r>
              <a:rPr lang="en-US" dirty="0" smtClean="0"/>
              <a:t>Examples…</a:t>
            </a:r>
          </a:p>
          <a:p>
            <a:pPr>
              <a:buFont typeface="Arial"/>
              <a:buChar char="•"/>
            </a:pPr>
            <a:r>
              <a:rPr lang="en-US" dirty="0" smtClean="0"/>
              <a:t>Add more course time to a specific topic</a:t>
            </a:r>
          </a:p>
          <a:p>
            <a:pPr>
              <a:buFont typeface="Arial"/>
              <a:buChar char="•"/>
            </a:pPr>
            <a:r>
              <a:rPr lang="en-US" dirty="0" smtClean="0"/>
              <a:t>Implement a prerequisite</a:t>
            </a:r>
          </a:p>
          <a:p>
            <a:pPr>
              <a:buFont typeface="Arial"/>
              <a:buChar char="•"/>
            </a:pPr>
            <a:r>
              <a:rPr lang="en-US" dirty="0" smtClean="0"/>
              <a:t>Change course sequencing</a:t>
            </a:r>
          </a:p>
          <a:p>
            <a:pPr>
              <a:buFont typeface="Arial"/>
              <a:buChar char="•"/>
            </a:pPr>
            <a:r>
              <a:rPr lang="en-US" dirty="0" smtClean="0"/>
              <a:t>Others?</a:t>
            </a:r>
          </a:p>
          <a:p>
            <a:pPr>
              <a:buFont typeface="Arial"/>
              <a:buChar char="•"/>
            </a:pPr>
            <a:endParaRPr lang="en-US" dirty="0" smtClean="0"/>
          </a:p>
          <a:p>
            <a:pPr>
              <a:buFont typeface="Arial"/>
              <a:buChar char="•"/>
            </a:pPr>
            <a:endParaRPr lang="en-US" dirty="0"/>
          </a:p>
        </p:txBody>
      </p:sp>
    </p:spTree>
    <p:extLst>
      <p:ext uri="{BB962C8B-B14F-4D97-AF65-F5344CB8AC3E}">
        <p14:creationId xmlns:p14="http://schemas.microsoft.com/office/powerpoint/2010/main" val="1102901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001"/>
            <a:ext cx="8913813" cy="1784256"/>
          </a:xfrm>
        </p:spPr>
        <p:txBody>
          <a:bodyPr>
            <a:normAutofit fontScale="90000"/>
          </a:bodyPr>
          <a:lstStyle/>
          <a:p>
            <a:r>
              <a:rPr lang="en-US" dirty="0" smtClean="0"/>
              <a:t/>
            </a:r>
            <a:br>
              <a:rPr lang="en-US" dirty="0" smtClean="0"/>
            </a:br>
            <a:r>
              <a:rPr lang="en-US" sz="3100" dirty="0"/>
              <a:t/>
            </a:r>
            <a:br>
              <a:rPr lang="en-US" sz="3100" dirty="0"/>
            </a:br>
            <a:r>
              <a:rPr lang="en-US" sz="3100" dirty="0" smtClean="0"/>
              <a:t>How </a:t>
            </a:r>
            <a:r>
              <a:rPr lang="en-US" sz="3100" dirty="0"/>
              <a:t>does your college use SLO assessment, and what processes make for effective practices in SLO and curricular improvement</a:t>
            </a:r>
            <a:r>
              <a:rPr lang="en-US" sz="3100" dirty="0" smtClean="0"/>
              <a:t>? </a:t>
            </a:r>
            <a:r>
              <a:rPr lang="en-US" sz="3100" dirty="0"/>
              <a:t/>
            </a:r>
            <a:br>
              <a:rPr lang="en-US" sz="3100" dirty="0"/>
            </a:br>
            <a:r>
              <a:rPr lang="en-US" dirty="0"/>
              <a:t/>
            </a:r>
            <a:br>
              <a:rPr lang="en-US" dirty="0"/>
            </a:br>
            <a:endParaRPr lang="en-US" dirty="0"/>
          </a:p>
        </p:txBody>
      </p:sp>
      <p:pic>
        <p:nvPicPr>
          <p:cNvPr id="4" name="Content Placeholder 3"/>
          <p:cNvPicPr>
            <a:picLocks noGrp="1" noChangeAspect="1"/>
          </p:cNvPicPr>
          <p:nvPr>
            <p:ph idx="1"/>
          </p:nvPr>
        </p:nvPicPr>
        <p:blipFill>
          <a:blip r:embed="rId3"/>
          <a:srcRect t="11936" b="11936"/>
          <a:stretch>
            <a:fillRect/>
          </a:stretch>
        </p:blipFill>
        <p:spPr>
          <a:xfrm>
            <a:off x="417513" y="2232025"/>
            <a:ext cx="8307387" cy="4208463"/>
          </a:xfrm>
        </p:spPr>
      </p:pic>
    </p:spTree>
    <p:extLst>
      <p:ext uri="{BB962C8B-B14F-4D97-AF65-F5344CB8AC3E}">
        <p14:creationId xmlns:p14="http://schemas.microsoft.com/office/powerpoint/2010/main" val="1426228979"/>
      </p:ext>
    </p:extLst>
  </p:cSld>
  <p:clrMapOvr>
    <a:masterClrMapping/>
  </p:clrMapOvr>
</p:sld>
</file>

<file path=ppt/theme/theme1.xml><?xml version="1.0" encoding="utf-8"?>
<a:theme xmlns:a="http://schemas.openxmlformats.org/drawingml/2006/main" name="Perceptio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217</TotalTime>
  <Words>599</Words>
  <Application>Microsoft Macintosh PowerPoint</Application>
  <PresentationFormat>On-screen Show (4:3)</PresentationFormat>
  <Paragraphs>79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Perception</vt:lpstr>
      <vt:lpstr>Student Learning Outcomes, Assessment, and the Curricular Process </vt:lpstr>
      <vt:lpstr>Overview</vt:lpstr>
      <vt:lpstr>What is SLO Assessment?</vt:lpstr>
      <vt:lpstr> How do we use our assessments to inform our curriculum? </vt:lpstr>
      <vt:lpstr> How do we use our assessments to inform our curriculum? </vt:lpstr>
      <vt:lpstr> How do we use our assessments to inform our curriculum? </vt:lpstr>
      <vt:lpstr> How do we use our assessments to inform our curriculum? </vt:lpstr>
      <vt:lpstr> How do we use our assessments to inform our curriculum? </vt:lpstr>
      <vt:lpstr>  How does your college use SLO assessment, and what processes make for effective practices in SLO and curricular improvement?   </vt:lpstr>
      <vt:lpstr> When does assessment data meaningfully reveal needs to make curricular modifications whether these changes be to prerequisites, course design?    What if the need for a prerequisite creates worries for enrollment?  What if the assessment data calls for real programmatic change? Discontinuance? </vt:lpstr>
      <vt:lpstr> Discussion </vt:lpstr>
      <vt:lpstr>Thank you!</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Learning Outcomes, Assessment, and the Curricular Process</dc:title>
  <dc:creator>Virginia May</dc:creator>
  <cp:lastModifiedBy>Virginia May</cp:lastModifiedBy>
  <cp:revision>22</cp:revision>
  <dcterms:created xsi:type="dcterms:W3CDTF">2015-07-01T00:18:23Z</dcterms:created>
  <dcterms:modified xsi:type="dcterms:W3CDTF">2015-07-06T22:02:15Z</dcterms:modified>
</cp:coreProperties>
</file>