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7" r:id="rId2"/>
    <p:sldId id="279" r:id="rId3"/>
    <p:sldId id="259" r:id="rId4"/>
    <p:sldId id="260" r:id="rId5"/>
    <p:sldId id="261" r:id="rId6"/>
    <p:sldId id="281" r:id="rId7"/>
    <p:sldId id="282" r:id="rId8"/>
    <p:sldId id="262" r:id="rId9"/>
    <p:sldId id="270" r:id="rId10"/>
    <p:sldId id="267" r:id="rId11"/>
    <p:sldId id="271" r:id="rId12"/>
    <p:sldId id="272" r:id="rId13"/>
    <p:sldId id="273" r:id="rId14"/>
    <p:sldId id="276" r:id="rId15"/>
    <p:sldId id="277" r:id="rId16"/>
    <p:sldId id="278" r:id="rId17"/>
    <p:sldId id="274" r:id="rId18"/>
    <p:sldId id="275" r:id="rId19"/>
    <p:sldId id="263" r:id="rId20"/>
    <p:sldId id="264" r:id="rId21"/>
    <p:sldId id="283" r:id="rId22"/>
    <p:sldId id="284" r:id="rId23"/>
    <p:sldId id="285" r:id="rId24"/>
    <p:sldId id="265" r:id="rId25"/>
    <p:sldId id="266" r:id="rId26"/>
    <p:sldId id="256" r:id="rId2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66CC"/>
    <a:srgbClr val="F1E7E7"/>
    <a:srgbClr val="E3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330"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FF6F5E16-C4CD-4144-B15B-419519A4C7CF}" type="datetimeFigureOut">
              <a:rPr lang="en-US" smtClean="0"/>
              <a:t>2/15/2017</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C8FD28D4-8CF3-47F5-B207-7245BD8510EA}" type="slidenum">
              <a:rPr lang="en-US" smtClean="0"/>
              <a:t>‹#›</a:t>
            </a:fld>
            <a:endParaRPr lang="en-US"/>
          </a:p>
        </p:txBody>
      </p:sp>
    </p:spTree>
    <p:extLst>
      <p:ext uri="{BB962C8B-B14F-4D97-AF65-F5344CB8AC3E}">
        <p14:creationId xmlns:p14="http://schemas.microsoft.com/office/powerpoint/2010/main" val="2957524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63638"/>
            <a:ext cx="4189413"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62714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Shape 4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7" name="Shape 4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Randy </a:t>
            </a:r>
            <a:endParaRPr dirty="0"/>
          </a:p>
        </p:txBody>
      </p:sp>
    </p:spTree>
    <p:extLst>
      <p:ext uri="{BB962C8B-B14F-4D97-AF65-F5344CB8AC3E}">
        <p14:creationId xmlns:p14="http://schemas.microsoft.com/office/powerpoint/2010/main" val="413818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5" name="Shape 4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Randy</a:t>
            </a:r>
            <a:endParaRPr dirty="0"/>
          </a:p>
        </p:txBody>
      </p:sp>
    </p:spTree>
    <p:extLst>
      <p:ext uri="{BB962C8B-B14F-4D97-AF65-F5344CB8AC3E}">
        <p14:creationId xmlns:p14="http://schemas.microsoft.com/office/powerpoint/2010/main" val="2455287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63638"/>
            <a:ext cx="4189413"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5CF818-51DE-4F65-A68B-3BF0AE523D09}" type="slidenum">
              <a:rPr lang="en-US" smtClean="0"/>
              <a:t>18</a:t>
            </a:fld>
            <a:endParaRPr lang="en-US"/>
          </a:p>
        </p:txBody>
      </p:sp>
    </p:spTree>
    <p:extLst>
      <p:ext uri="{BB962C8B-B14F-4D97-AF65-F5344CB8AC3E}">
        <p14:creationId xmlns:p14="http://schemas.microsoft.com/office/powerpoint/2010/main" val="39081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sure of</a:t>
            </a:r>
            <a:r>
              <a:rPr lang="en-US" baseline="0" dirty="0" smtClean="0"/>
              <a:t> the thought behind this slide.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23</a:t>
            </a:fld>
            <a:endParaRPr lang="en-US"/>
          </a:p>
        </p:txBody>
      </p:sp>
    </p:spTree>
    <p:extLst>
      <p:ext uri="{BB962C8B-B14F-4D97-AF65-F5344CB8AC3E}">
        <p14:creationId xmlns:p14="http://schemas.microsoft.com/office/powerpoint/2010/main" val="94893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2/15/2017</a:t>
            </a:fld>
            <a:endParaRPr lang="en-US" dirty="0"/>
          </a:p>
        </p:txBody>
      </p:sp>
      <p:sp>
        <p:nvSpPr>
          <p:cNvPr id="5" name="Footer Placeholder 4"/>
          <p:cNvSpPr>
            <a:spLocks noGrp="1"/>
          </p:cNvSpPr>
          <p:nvPr>
            <p:ph type="ftr" sz="quarter" idx="11"/>
          </p:nvPr>
        </p:nvSpPr>
        <p:spPr/>
        <p:txBody>
          <a:bodyPr/>
          <a:lstStyle/>
          <a:p>
            <a:r>
              <a:rPr lang="en-US" smtClean="0">
                <a:solidFill>
                  <a:srgbClr val="FF0000"/>
                </a:solidFill>
                <a:latin typeface="Times New Roman"/>
                <a:cs typeface="Times New Roman"/>
              </a:rPr>
              <a:t>Accreditation Institute 2017 </a:t>
            </a:r>
          </a:p>
          <a:p>
            <a:r>
              <a:rPr lang="en-US" smtClean="0">
                <a:solidFill>
                  <a:srgbClr val="FF0000"/>
                </a:solidFill>
                <a:latin typeface="Times New Roman"/>
                <a:cs typeface="Times New Roman"/>
              </a:rPr>
              <a:t>March 17-18, Napa, CA</a:t>
            </a:r>
          </a:p>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8" name="Straight Connector 7"/>
          <p:cNvCxnSpPr/>
          <p:nvPr/>
        </p:nvCxnSpPr>
        <p:spPr>
          <a:xfrm>
            <a:off x="685800" y="339852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descr="ASCCC_Logo"/>
          <p:cNvPicPr/>
          <p:nvPr userDrawn="1"/>
        </p:nvPicPr>
        <p:blipFill>
          <a:blip r:embed="rId2"/>
          <a:srcRect/>
          <a:stretch>
            <a:fillRect/>
          </a:stretch>
        </p:blipFill>
        <p:spPr bwMode="auto">
          <a:xfrm>
            <a:off x="583325" y="179059"/>
            <a:ext cx="1844566" cy="777383"/>
          </a:xfrm>
          <a:prstGeom prst="rect">
            <a:avLst/>
          </a:prstGeom>
          <a:noFill/>
          <a:ln w="9525">
            <a:noFill/>
            <a:miter lim="800000"/>
            <a:headEnd/>
            <a:tailEnd/>
          </a:ln>
        </p:spPr>
      </p:pic>
    </p:spTree>
    <p:extLst>
      <p:ext uri="{BB962C8B-B14F-4D97-AF65-F5344CB8AC3E}">
        <p14:creationId xmlns:p14="http://schemas.microsoft.com/office/powerpoint/2010/main" val="181061451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DDDEE-B372-46F0-9BED-828611BED3EE}"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CCA94-6665-400C-B1EC-0F7D4D20992D}" type="slidenum">
              <a:rPr lang="en-US" smtClean="0"/>
              <a:t>‹#›</a:t>
            </a:fld>
            <a:endParaRPr lang="en-US"/>
          </a:p>
        </p:txBody>
      </p:sp>
    </p:spTree>
    <p:extLst>
      <p:ext uri="{BB962C8B-B14F-4D97-AF65-F5344CB8AC3E}">
        <p14:creationId xmlns:p14="http://schemas.microsoft.com/office/powerpoint/2010/main" val="61630521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DDDEE-B372-46F0-9BED-828611BED3EE}"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CCA94-6665-400C-B1EC-0F7D4D20992D}" type="slidenum">
              <a:rPr lang="en-US" smtClean="0"/>
              <a:t>‹#›</a:t>
            </a:fld>
            <a:endParaRPr lang="en-US"/>
          </a:p>
        </p:txBody>
      </p:sp>
    </p:spTree>
    <p:extLst>
      <p:ext uri="{BB962C8B-B14F-4D97-AF65-F5344CB8AC3E}">
        <p14:creationId xmlns:p14="http://schemas.microsoft.com/office/powerpoint/2010/main" val="207677995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692082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789D1D9E-04A0-4A47-9776-BC611D6CE546}" type="datetime1">
              <a:rPr lang="en-US" smtClean="0">
                <a:solidFill>
                  <a:prstClr val="black">
                    <a:tint val="75000"/>
                  </a:prstClr>
                </a:solidFill>
              </a:rPr>
              <a:t>2/15/2017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lvl1pPr>
              <a:defRPr sz="900" baseline="0">
                <a:solidFill>
                  <a:schemeClr val="tx1"/>
                </a:solidFill>
              </a:defRPr>
            </a:lvl1pPr>
          </a:lstStyle>
          <a:p>
            <a:r>
              <a:rPr lang="en-US" dirty="0" smtClean="0">
                <a:latin typeface="Times New Roman"/>
                <a:cs typeface="Times New Roman"/>
              </a:rPr>
              <a:t>Accreditation Institute 2017 February 17-18, Napa, CA</a:t>
            </a:r>
            <a:endParaRPr lang="en-US" dirty="0">
              <a:latin typeface="Times New Roman"/>
              <a:cs typeface="Times New Roman"/>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226127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789D1D9E-04A0-4A47-9776-BC611D6CE546}" type="datetime1">
              <a:rPr lang="en-US" smtClean="0">
                <a:solidFill>
                  <a:prstClr val="black">
                    <a:tint val="75000"/>
                  </a:prstClr>
                </a:solidFill>
              </a:rPr>
              <a:t>2/15/2017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lvl1pPr>
              <a:defRPr sz="900" baseline="0">
                <a:solidFill>
                  <a:schemeClr val="tx1"/>
                </a:solidFill>
              </a:defRPr>
            </a:lvl1pPr>
          </a:lstStyle>
          <a:p>
            <a:r>
              <a:rPr lang="en-US" dirty="0" smtClean="0">
                <a:latin typeface="Times New Roman"/>
                <a:cs typeface="Times New Roman"/>
              </a:rPr>
              <a:t>Accreditation Institute 2017 February 17-18, Napa, CA</a:t>
            </a:r>
            <a:endParaRPr lang="en-US" dirty="0">
              <a:latin typeface="Times New Roman"/>
              <a:cs typeface="Times New Roman"/>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281673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593367"/>
            <a:ext cx="8520600" cy="8312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 name="Shape 25"/>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6" name="Shape 26"/>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7" name="Shape 27"/>
          <p:cNvSpPr txBox="1">
            <a:spLocks noGrp="1"/>
          </p:cNvSpPr>
          <p:nvPr>
            <p:ph type="sldNum" idx="12"/>
          </p:nvPr>
        </p:nvSpPr>
        <p:spPr>
          <a:xfrm>
            <a:off x="8497999" y="6251677"/>
            <a:ext cx="5487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3845599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DDDEE-B372-46F0-9BED-828611BED3EE}" type="datetimeFigureOut">
              <a:rPr lang="en-US" smtClean="0"/>
              <a:t>2/15/2017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CCA94-6665-400C-B1EC-0F7D4D20992D}" type="slidenum">
              <a:rPr lang="en-US" smtClean="0"/>
              <a:t>‹#›</a:t>
            </a:fld>
            <a:endParaRPr lang="en-US"/>
          </a:p>
        </p:txBody>
      </p:sp>
    </p:spTree>
    <p:extLst>
      <p:ext uri="{BB962C8B-B14F-4D97-AF65-F5344CB8AC3E}">
        <p14:creationId xmlns:p14="http://schemas.microsoft.com/office/powerpoint/2010/main" val="311940534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ADDDEE-B372-46F0-9BED-828611BED3EE}"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CCA94-6665-400C-B1EC-0F7D4D20992D}" type="slidenum">
              <a:rPr lang="en-US" smtClean="0"/>
              <a:t>‹#›</a:t>
            </a:fld>
            <a:endParaRPr lang="en-US"/>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8004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ADDDEE-B372-46F0-9BED-828611BED3EE}"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CCA94-6665-400C-B1EC-0F7D4D20992D}" type="slidenum">
              <a:rPr lang="en-US" smtClean="0"/>
              <a:t>‹#›</a:t>
            </a:fld>
            <a:endParaRPr lang="en-US"/>
          </a:p>
        </p:txBody>
      </p:sp>
    </p:spTree>
    <p:extLst>
      <p:ext uri="{BB962C8B-B14F-4D97-AF65-F5344CB8AC3E}">
        <p14:creationId xmlns:p14="http://schemas.microsoft.com/office/powerpoint/2010/main" val="78214435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ADDDEE-B372-46F0-9BED-828611BED3EE}" type="datetimeFigureOut">
              <a:rPr lang="en-US" smtClean="0"/>
              <a:t>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BCCA94-6665-400C-B1EC-0F7D4D20992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1172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ADDDEE-B372-46F0-9BED-828611BED3EE}" type="datetimeFigureOut">
              <a:rPr lang="en-US" smtClean="0"/>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BCCA94-6665-400C-B1EC-0F7D4D20992D}" type="slidenum">
              <a:rPr lang="en-US" smtClean="0"/>
              <a:t>‹#›</a:t>
            </a:fld>
            <a:endParaRPr lang="en-US"/>
          </a:p>
        </p:txBody>
      </p:sp>
    </p:spTree>
    <p:extLst>
      <p:ext uri="{BB962C8B-B14F-4D97-AF65-F5344CB8AC3E}">
        <p14:creationId xmlns:p14="http://schemas.microsoft.com/office/powerpoint/2010/main" val="243580892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DDDEE-B372-46F0-9BED-828611BED3EE}" type="datetimeFigureOut">
              <a:rPr lang="en-US" smtClean="0"/>
              <a:t>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BCCA94-6665-400C-B1EC-0F7D4D20992D}" type="slidenum">
              <a:rPr lang="en-US" smtClean="0"/>
              <a:t>‹#›</a:t>
            </a:fld>
            <a:endParaRPr lang="en-US"/>
          </a:p>
        </p:txBody>
      </p:sp>
    </p:spTree>
    <p:extLst>
      <p:ext uri="{BB962C8B-B14F-4D97-AF65-F5344CB8AC3E}">
        <p14:creationId xmlns:p14="http://schemas.microsoft.com/office/powerpoint/2010/main" val="315301432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DDDEE-B372-46F0-9BED-828611BED3EE}"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CCA94-6665-400C-B1EC-0F7D4D20992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07949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DDDEE-B372-46F0-9BED-828611BED3EE}"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CCA94-6665-400C-B1EC-0F7D4D20992D}" type="slidenum">
              <a:rPr lang="en-US" smtClean="0"/>
              <a:t>‹#›</a:t>
            </a:fld>
            <a:endParaRPr lang="en-US"/>
          </a:p>
        </p:txBody>
      </p:sp>
    </p:spTree>
    <p:extLst>
      <p:ext uri="{BB962C8B-B14F-4D97-AF65-F5344CB8AC3E}">
        <p14:creationId xmlns:p14="http://schemas.microsoft.com/office/powerpoint/2010/main" val="374024387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alphaModFix amt="20000"/>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D468C48-5745-4EFE-B3E7-4C92E7BAAF01}" type="datetimeFigureOut">
              <a:rPr lang="en-US" smtClean="0"/>
              <a:t>2/15/2017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EAC0C4A-3A5C-45A9-93F5-CD8487EDEDC1}" type="slidenum">
              <a:rPr lang="en-US" smtClean="0"/>
              <a:t>‹#›</a:t>
            </a:fld>
            <a:endParaRPr lang="en-US"/>
          </a:p>
        </p:txBody>
      </p:sp>
    </p:spTree>
    <p:extLst>
      <p:ext uri="{BB962C8B-B14F-4D97-AF65-F5344CB8AC3E}">
        <p14:creationId xmlns:p14="http://schemas.microsoft.com/office/powerpoint/2010/main" val="2704536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6" r:id="rId13"/>
    <p:sldLayoutId id="2147483685" r:id="rId14"/>
    <p:sldLayoutId id="2147483687" r:id="rId15"/>
  </p:sldLayoutIdLst>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3" Type="http://schemas.openxmlformats.org/officeDocument/2006/relationships/image" Target="../media/image5.png"/><Relationship Id="rId7" Type="http://schemas.microsoft.com/office/2007/relationships/hdphoto" Target="../media/hdphoto2.wdp"/><Relationship Id="rId12"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0.jpg"/><Relationship Id="rId5" Type="http://schemas.microsoft.com/office/2007/relationships/hdphoto" Target="../media/hdphoto1.wdp"/><Relationship Id="rId10" Type="http://schemas.microsoft.com/office/2007/relationships/hdphoto" Target="../media/hdphoto3.wdp"/><Relationship Id="rId4" Type="http://schemas.openxmlformats.org/officeDocument/2006/relationships/image" Target="../media/image6.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66528"/>
            <a:ext cx="7848600" cy="1927225"/>
          </a:xfrm>
        </p:spPr>
        <p:txBody>
          <a:bodyPr anchor="ctr"/>
          <a:lstStyle/>
          <a:p>
            <a:pPr algn="ctr"/>
            <a:r>
              <a:rPr lang="en-US" sz="4000" cap="none" dirty="0">
                <a:latin typeface="Times New Roman"/>
                <a:cs typeface="Times New Roman"/>
              </a:rPr>
              <a:t>Student Learning Outcomes:</a:t>
            </a:r>
            <a:br>
              <a:rPr lang="en-US" sz="4000" cap="none" dirty="0">
                <a:latin typeface="Times New Roman"/>
                <a:cs typeface="Times New Roman"/>
              </a:rPr>
            </a:br>
            <a:r>
              <a:rPr lang="en-US" sz="2800" cap="none" dirty="0">
                <a:latin typeface="Times New Roman"/>
                <a:cs typeface="Times New Roman"/>
              </a:rPr>
              <a:t>Everything You Always Wanted to Know </a:t>
            </a:r>
            <a:r>
              <a:rPr lang="en-US" sz="2800" cap="none" dirty="0" smtClean="0">
                <a:latin typeface="Times New Roman"/>
                <a:cs typeface="Times New Roman"/>
              </a:rPr>
              <a:t/>
            </a:r>
            <a:br>
              <a:rPr lang="en-US" sz="2800" cap="none" dirty="0" smtClean="0">
                <a:latin typeface="Times New Roman"/>
                <a:cs typeface="Times New Roman"/>
              </a:rPr>
            </a:br>
            <a:r>
              <a:rPr lang="en-US" sz="2800" cap="none" dirty="0" smtClean="0">
                <a:latin typeface="Times New Roman"/>
                <a:cs typeface="Times New Roman"/>
              </a:rPr>
              <a:t>(</a:t>
            </a:r>
            <a:r>
              <a:rPr lang="en-US" sz="2800" cap="none" dirty="0">
                <a:latin typeface="Times New Roman"/>
                <a:cs typeface="Times New Roman"/>
              </a:rPr>
              <a:t>but Were Afraid to Ask)</a:t>
            </a:r>
            <a:endParaRPr lang="en-US" sz="4000" cap="none" dirty="0">
              <a:latin typeface="Times New Roman"/>
              <a:cs typeface="Times New Roman"/>
            </a:endParaRPr>
          </a:p>
        </p:txBody>
      </p:sp>
      <p:sp>
        <p:nvSpPr>
          <p:cNvPr id="3" name="Subtitle 2"/>
          <p:cNvSpPr>
            <a:spLocks noGrp="1"/>
          </p:cNvSpPr>
          <p:nvPr>
            <p:ph type="subTitle" idx="1"/>
          </p:nvPr>
        </p:nvSpPr>
        <p:spPr>
          <a:xfrm>
            <a:off x="1047404" y="3513140"/>
            <a:ext cx="7003472" cy="2812473"/>
          </a:xfrm>
        </p:spPr>
        <p:txBody>
          <a:bodyPr>
            <a:normAutofit/>
          </a:bodyPr>
          <a:lstStyle/>
          <a:p>
            <a:r>
              <a:rPr lang="en-US" sz="1600" b="1" dirty="0">
                <a:latin typeface="Times New Roman"/>
                <a:cs typeface="Times New Roman"/>
              </a:rPr>
              <a:t>Randy Beach, ASCC South Representative</a:t>
            </a:r>
          </a:p>
          <a:p>
            <a:r>
              <a:rPr lang="en-US" sz="1600" b="1" dirty="0">
                <a:latin typeface="Times New Roman"/>
                <a:cs typeface="Times New Roman"/>
              </a:rPr>
              <a:t>Jarek Janio, ASCCC Accreditation Committee, Santa Ana College</a:t>
            </a:r>
          </a:p>
          <a:p>
            <a:r>
              <a:rPr lang="en-US" sz="1600" b="1" dirty="0">
                <a:latin typeface="Times New Roman"/>
                <a:cs typeface="Times New Roman"/>
              </a:rPr>
              <a:t>Lisa Marchand, ASCCC Accreditation Committee, Cosumnes River College</a:t>
            </a:r>
          </a:p>
          <a:p>
            <a:endParaRPr lang="en-US" sz="1600" b="1" dirty="0" smtClean="0">
              <a:latin typeface="Times New Roman"/>
              <a:cs typeface="Times New Roman"/>
            </a:endParaRPr>
          </a:p>
          <a:p>
            <a:endParaRPr lang="en-US" sz="1350" dirty="0">
              <a:latin typeface="Times New Roman"/>
              <a:cs typeface="Times New Roman"/>
            </a:endParaRPr>
          </a:p>
          <a:p>
            <a:endParaRPr lang="en-US" sz="1350" dirty="0">
              <a:latin typeface="Times New Roman"/>
              <a:cs typeface="Times New Roman"/>
            </a:endParaRPr>
          </a:p>
          <a:p>
            <a:pPr algn="ctr"/>
            <a:r>
              <a:rPr lang="en-US" sz="1275" dirty="0">
                <a:solidFill>
                  <a:srgbClr val="FF0000"/>
                </a:solidFill>
                <a:latin typeface="Times New Roman"/>
                <a:cs typeface="Times New Roman"/>
              </a:rPr>
              <a:t>Accreditation Institute 2017 </a:t>
            </a:r>
          </a:p>
          <a:p>
            <a:pPr algn="ctr"/>
            <a:r>
              <a:rPr lang="en-US" sz="1275" dirty="0">
                <a:solidFill>
                  <a:srgbClr val="FF0000"/>
                </a:solidFill>
                <a:latin typeface="Times New Roman"/>
                <a:cs typeface="Times New Roman"/>
              </a:rPr>
              <a:t>March 17-18, Napa, CA</a:t>
            </a:r>
          </a:p>
          <a:p>
            <a:endParaRPr lang="en-US" dirty="0">
              <a:latin typeface="Times New Roman"/>
              <a:cs typeface="Times New Roman"/>
            </a:endParaRPr>
          </a:p>
        </p:txBody>
      </p:sp>
    </p:spTree>
    <p:extLst>
      <p:ext uri="{BB962C8B-B14F-4D97-AF65-F5344CB8AC3E}">
        <p14:creationId xmlns:p14="http://schemas.microsoft.com/office/powerpoint/2010/main" val="117421857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Starting Point for Every Course</a:t>
            </a:r>
          </a:p>
        </p:txBody>
      </p:sp>
      <p:sp>
        <p:nvSpPr>
          <p:cNvPr id="3" name="Content Placeholder 2"/>
          <p:cNvSpPr>
            <a:spLocks noGrp="1"/>
          </p:cNvSpPr>
          <p:nvPr>
            <p:ph idx="1"/>
          </p:nvPr>
        </p:nvSpPr>
        <p:spPr>
          <a:xfrm>
            <a:off x="529936" y="1600200"/>
            <a:ext cx="8156864" cy="4876800"/>
          </a:xfrm>
        </p:spPr>
        <p:txBody>
          <a:bodyPr>
            <a:normAutofit/>
          </a:bodyPr>
          <a:lstStyle/>
          <a:p>
            <a:pPr indent="0">
              <a:buNone/>
            </a:pPr>
            <a:r>
              <a:rPr lang="en-US" dirty="0" smtClean="0"/>
              <a:t>Reorder these teaching and learning factors so they make sense to you:</a:t>
            </a:r>
          </a:p>
          <a:p>
            <a:pPr lvl="1" indent="0">
              <a:buNone/>
            </a:pPr>
            <a:endParaRPr lang="en-US" dirty="0" smtClean="0"/>
          </a:p>
          <a:p>
            <a:pPr lvl="3"/>
            <a:r>
              <a:rPr lang="en-US" sz="2800" dirty="0" smtClean="0"/>
              <a:t>Method for Calculating </a:t>
            </a:r>
            <a:r>
              <a:rPr lang="en-US" sz="2800" dirty="0"/>
              <a:t>Student Grades</a:t>
            </a:r>
          </a:p>
          <a:p>
            <a:pPr lvl="3"/>
            <a:r>
              <a:rPr lang="en-US" sz="2800" dirty="0" smtClean="0"/>
              <a:t>Topics </a:t>
            </a:r>
            <a:r>
              <a:rPr lang="en-US" sz="2800" dirty="0"/>
              <a:t>of Instruction </a:t>
            </a:r>
          </a:p>
          <a:p>
            <a:pPr lvl="3"/>
            <a:r>
              <a:rPr lang="en-US" sz="2800" dirty="0"/>
              <a:t>Student Learning Outcomes</a:t>
            </a:r>
          </a:p>
          <a:p>
            <a:pPr lvl="3"/>
            <a:r>
              <a:rPr lang="en-US" sz="2800" dirty="0"/>
              <a:t>Homework Assignments</a:t>
            </a:r>
          </a:p>
          <a:p>
            <a:pPr lvl="3"/>
            <a:r>
              <a:rPr lang="en-US" sz="2800" dirty="0"/>
              <a:t>Tests and other </a:t>
            </a:r>
            <a:r>
              <a:rPr lang="en-US" sz="2800" dirty="0" smtClean="0"/>
              <a:t>Assessments</a:t>
            </a:r>
            <a:endParaRPr lang="en-US" sz="2800" dirty="0"/>
          </a:p>
        </p:txBody>
      </p:sp>
    </p:spTree>
    <p:extLst>
      <p:ext uri="{BB962C8B-B14F-4D97-AF65-F5344CB8AC3E}">
        <p14:creationId xmlns:p14="http://schemas.microsoft.com/office/powerpoint/2010/main" val="137065641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communicate to students what they need to do to get an ‘A’?</a:t>
            </a:r>
          </a:p>
        </p:txBody>
      </p:sp>
      <p:sp>
        <p:nvSpPr>
          <p:cNvPr id="3" name="Content Placeholder 2"/>
          <p:cNvSpPr>
            <a:spLocks noGrp="1"/>
          </p:cNvSpPr>
          <p:nvPr>
            <p:ph idx="1"/>
          </p:nvPr>
        </p:nvSpPr>
        <p:spPr/>
        <p:txBody>
          <a:bodyPr/>
          <a:lstStyle/>
          <a:p>
            <a:pPr lvl="1"/>
            <a:endParaRPr lang="en-US" dirty="0" smtClean="0"/>
          </a:p>
          <a:p>
            <a:pPr marL="0" indent="0">
              <a:buNone/>
            </a:pPr>
            <a:r>
              <a:rPr lang="en-US" b="1" dirty="0"/>
              <a:t>Guide students toward becoming their own best </a:t>
            </a:r>
            <a:r>
              <a:rPr lang="en-US" b="1" dirty="0" smtClean="0"/>
              <a:t>teacher:</a:t>
            </a:r>
          </a:p>
          <a:p>
            <a:pPr marL="0" indent="0">
              <a:buNone/>
            </a:pPr>
            <a:endParaRPr lang="en-US" sz="1100" dirty="0"/>
          </a:p>
          <a:p>
            <a:r>
              <a:rPr lang="en-US" dirty="0" smtClean="0"/>
              <a:t>Consciously </a:t>
            </a:r>
            <a:r>
              <a:rPr lang="en-US" dirty="0"/>
              <a:t>design or select assignments that have relevance toward building or demonstrating SLO attainment.</a:t>
            </a:r>
            <a:endParaRPr lang="en-US" b="1" dirty="0"/>
          </a:p>
          <a:p>
            <a:r>
              <a:rPr lang="en-US" dirty="0" smtClean="0"/>
              <a:t>Align everything that is done in class to the course SLO’s.</a:t>
            </a:r>
          </a:p>
          <a:p>
            <a:r>
              <a:rPr lang="en-US" dirty="0" smtClean="0"/>
              <a:t>Give students practice in relating what they are doing to their progress toward attaining the course SLO’s.</a:t>
            </a:r>
          </a:p>
          <a:p>
            <a:r>
              <a:rPr lang="en-US" dirty="0" smtClean="0"/>
              <a:t>Assign grades on the basis of </a:t>
            </a:r>
            <a:r>
              <a:rPr lang="en-US" i="1" dirty="0" smtClean="0"/>
              <a:t>what a student can do </a:t>
            </a:r>
            <a:r>
              <a:rPr lang="en-US" dirty="0" smtClean="0"/>
              <a:t>rather than upon what the student has done.</a:t>
            </a:r>
          </a:p>
        </p:txBody>
      </p:sp>
    </p:spTree>
    <p:extLst>
      <p:ext uri="{BB962C8B-B14F-4D97-AF65-F5344CB8AC3E}">
        <p14:creationId xmlns:p14="http://schemas.microsoft.com/office/powerpoint/2010/main" val="113854347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812" y="1223206"/>
            <a:ext cx="7886700" cy="385475"/>
          </a:xfrm>
        </p:spPr>
        <p:txBody>
          <a:bodyPr>
            <a:normAutofit fontScale="92500" lnSpcReduction="20000"/>
          </a:bodyPr>
          <a:lstStyle/>
          <a:p>
            <a:pPr marL="0" indent="0">
              <a:buNone/>
            </a:pPr>
            <a:r>
              <a:rPr lang="en-US" dirty="0" smtClean="0"/>
              <a:t>Example from a Pronunciation Course</a:t>
            </a:r>
          </a:p>
        </p:txBody>
      </p:sp>
      <p:graphicFrame>
        <p:nvGraphicFramePr>
          <p:cNvPr id="5" name="Table 4"/>
          <p:cNvGraphicFramePr>
            <a:graphicFrameLocks noGrp="1"/>
          </p:cNvGraphicFramePr>
          <p:nvPr>
            <p:extLst>
              <p:ext uri="{D42A27DB-BD31-4B8C-83A1-F6EECF244321}">
                <p14:modId xmlns:p14="http://schemas.microsoft.com/office/powerpoint/2010/main" val="700466251"/>
              </p:ext>
            </p:extLst>
          </p:nvPr>
        </p:nvGraphicFramePr>
        <p:xfrm>
          <a:off x="325813" y="1768863"/>
          <a:ext cx="8452427" cy="4681815"/>
        </p:xfrm>
        <a:graphic>
          <a:graphicData uri="http://schemas.openxmlformats.org/drawingml/2006/table">
            <a:tbl>
              <a:tblPr firstRow="1" firstCol="1" bandRow="1">
                <a:tableStyleId>{7DF18680-E054-41AD-8BC1-D1AEF772440D}</a:tableStyleId>
              </a:tblPr>
              <a:tblGrid>
                <a:gridCol w="1994098"/>
                <a:gridCol w="4079924"/>
                <a:gridCol w="2378405"/>
              </a:tblGrid>
              <a:tr h="233409">
                <a:tc>
                  <a:txBody>
                    <a:bodyPr/>
                    <a:lstStyle/>
                    <a:p>
                      <a:pPr marL="0" marR="0">
                        <a:lnSpc>
                          <a:spcPct val="115000"/>
                        </a:lnSpc>
                        <a:spcBef>
                          <a:spcPts val="0"/>
                        </a:spcBef>
                        <a:spcAft>
                          <a:spcPts val="1000"/>
                        </a:spcAft>
                      </a:pPr>
                      <a:r>
                        <a:rPr lang="en-US" sz="1100" dirty="0">
                          <a:effectLst/>
                        </a:rPr>
                        <a:t>Student Learning Outcomes</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c>
                  <a:txBody>
                    <a:bodyPr/>
                    <a:lstStyle/>
                    <a:p>
                      <a:pPr marL="0" marR="0">
                        <a:lnSpc>
                          <a:spcPct val="115000"/>
                        </a:lnSpc>
                        <a:spcBef>
                          <a:spcPts val="0"/>
                        </a:spcBef>
                        <a:spcAft>
                          <a:spcPts val="1000"/>
                        </a:spcAft>
                      </a:pPr>
                      <a:r>
                        <a:rPr lang="en-US" sz="1100">
                          <a:effectLst/>
                        </a:rPr>
                        <a:t>Instructional Activities</a:t>
                      </a:r>
                      <a:endParaRPr lang="en-US" sz="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c>
                  <a:txBody>
                    <a:bodyPr/>
                    <a:lstStyle/>
                    <a:p>
                      <a:pPr marL="0" marR="0">
                        <a:lnSpc>
                          <a:spcPct val="115000"/>
                        </a:lnSpc>
                        <a:spcBef>
                          <a:spcPts val="0"/>
                        </a:spcBef>
                        <a:spcAft>
                          <a:spcPts val="1000"/>
                        </a:spcAft>
                      </a:pPr>
                      <a:r>
                        <a:rPr lang="en-US" sz="1100">
                          <a:effectLst/>
                        </a:rPr>
                        <a:t>Assessments</a:t>
                      </a:r>
                      <a:endParaRPr lang="en-US" sz="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r>
              <a:tr h="1099134">
                <a:tc>
                  <a:txBody>
                    <a:bodyPr/>
                    <a:lstStyle/>
                    <a:p>
                      <a:pPr marL="0" marR="0">
                        <a:lnSpc>
                          <a:spcPct val="115000"/>
                        </a:lnSpc>
                        <a:spcBef>
                          <a:spcPts val="0"/>
                        </a:spcBef>
                        <a:spcAft>
                          <a:spcPts val="1000"/>
                        </a:spcAft>
                      </a:pPr>
                      <a:r>
                        <a:rPr lang="en-US" sz="1100" dirty="0">
                          <a:effectLst/>
                        </a:rPr>
                        <a:t>#1</a:t>
                      </a:r>
                      <a:endParaRPr lang="en-US" sz="1200" dirty="0">
                        <a:effectLst/>
                      </a:endParaRPr>
                    </a:p>
                    <a:p>
                      <a:pPr marL="0" marR="0">
                        <a:lnSpc>
                          <a:spcPct val="115000"/>
                        </a:lnSpc>
                        <a:spcBef>
                          <a:spcPts val="0"/>
                        </a:spcBef>
                        <a:spcAft>
                          <a:spcPts val="1000"/>
                        </a:spcAft>
                      </a:pPr>
                      <a:r>
                        <a:rPr lang="en-US" sz="1400" dirty="0" smtClean="0">
                          <a:effectLst/>
                        </a:rPr>
                        <a:t>Differentiate </a:t>
                      </a:r>
                      <a:r>
                        <a:rPr lang="en-US" sz="1400" dirty="0">
                          <a:effectLst/>
                        </a:rPr>
                        <a:t>between English and non-English sounds</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c>
                  <a:txBody>
                    <a:bodyPr/>
                    <a:lstStyle/>
                    <a:p>
                      <a:pPr marL="0" marR="0">
                        <a:lnSpc>
                          <a:spcPct val="115000"/>
                        </a:lnSpc>
                        <a:spcBef>
                          <a:spcPts val="0"/>
                        </a:spcBef>
                        <a:spcAft>
                          <a:spcPts val="1000"/>
                        </a:spcAft>
                      </a:pPr>
                      <a:r>
                        <a:rPr lang="en-US" sz="1100" dirty="0">
                          <a:effectLst/>
                        </a:rPr>
                        <a:t>Listen to your own accent to identify pronunciation problems</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c>
                  <a:txBody>
                    <a:bodyPr/>
                    <a:lstStyle/>
                    <a:p>
                      <a:pPr marL="0" marR="0">
                        <a:lnSpc>
                          <a:spcPct val="115000"/>
                        </a:lnSpc>
                        <a:spcBef>
                          <a:spcPts val="0"/>
                        </a:spcBef>
                        <a:spcAft>
                          <a:spcPts val="1000"/>
                        </a:spcAft>
                      </a:pPr>
                      <a:r>
                        <a:rPr lang="en-US" sz="1100" u="sng" dirty="0">
                          <a:effectLst/>
                        </a:rPr>
                        <a:t>Vocal recordings</a:t>
                      </a:r>
                      <a:r>
                        <a:rPr lang="en-US" sz="1100" dirty="0">
                          <a:effectLst/>
                        </a:rPr>
                        <a:t>: The teacher will compare her observations to your comments about your English pronunciation</a:t>
                      </a:r>
                      <a:r>
                        <a:rPr lang="en-US" sz="1100" dirty="0" smtClean="0">
                          <a:effectLst/>
                        </a:rPr>
                        <a:t>.</a:t>
                      </a:r>
                      <a:endParaRPr lang="en-US" sz="1200" dirty="0">
                        <a:solidFill>
                          <a:schemeClr val="tx1"/>
                        </a:solidFill>
                        <a:effectLst/>
                        <a:latin typeface="Arial" panose="020B0604020202020204" pitchFamily="34" charset="0"/>
                        <a:cs typeface="Arial" panose="020B0604020202020204" pitchFamily="34" charset="0"/>
                      </a:endParaRPr>
                    </a:p>
                  </a:txBody>
                  <a:tcPr marL="26957" marR="26957" marT="0" marB="0" anchor="ctr"/>
                </a:tc>
              </a:tr>
              <a:tr h="1654746">
                <a:tc>
                  <a:txBody>
                    <a:bodyPr/>
                    <a:lstStyle/>
                    <a:p>
                      <a:pPr marL="457200" marR="0">
                        <a:lnSpc>
                          <a:spcPct val="115000"/>
                        </a:lnSpc>
                        <a:spcBef>
                          <a:spcPts val="0"/>
                        </a:spcBef>
                        <a:spcAft>
                          <a:spcPts val="1000"/>
                        </a:spcAft>
                      </a:pPr>
                      <a:r>
                        <a:rPr lang="en-US" sz="1100" dirty="0">
                          <a:effectLst/>
                        </a:rPr>
                        <a:t>identify some sounds and/or words by observing a speaker's visible organs of speech</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c>
                  <a:txBody>
                    <a:bodyPr/>
                    <a:lstStyle/>
                    <a:p>
                      <a:pPr marL="0" marR="0">
                        <a:lnSpc>
                          <a:spcPct val="115000"/>
                        </a:lnSpc>
                        <a:spcBef>
                          <a:spcPts val="0"/>
                        </a:spcBef>
                        <a:spcAft>
                          <a:spcPts val="1000"/>
                        </a:spcAft>
                      </a:pPr>
                      <a:r>
                        <a:rPr lang="en-US" sz="1100" dirty="0">
                          <a:effectLst/>
                        </a:rPr>
                        <a:t>-Learn about the organs of speech, kinds of speech sounds, and how these sounds are produced in the human vocal tract </a:t>
                      </a:r>
                      <a:endParaRPr lang="en-US" sz="1200" dirty="0">
                        <a:effectLst/>
                      </a:endParaRPr>
                    </a:p>
                    <a:p>
                      <a:pPr marL="0" marR="0">
                        <a:lnSpc>
                          <a:spcPct val="115000"/>
                        </a:lnSpc>
                        <a:spcBef>
                          <a:spcPts val="0"/>
                        </a:spcBef>
                        <a:spcAft>
                          <a:spcPts val="1000"/>
                        </a:spcAft>
                      </a:pPr>
                      <a:r>
                        <a:rPr lang="en-US" sz="1100" dirty="0">
                          <a:effectLst/>
                        </a:rPr>
                        <a:t>-Practice “lip reading” with partners in class</a:t>
                      </a:r>
                      <a:endParaRPr lang="en-US" sz="1200" dirty="0">
                        <a:effectLst/>
                      </a:endParaRPr>
                    </a:p>
                    <a:p>
                      <a:pPr marL="0" marR="0">
                        <a:lnSpc>
                          <a:spcPct val="115000"/>
                        </a:lnSpc>
                        <a:spcBef>
                          <a:spcPts val="0"/>
                        </a:spcBef>
                        <a:spcAft>
                          <a:spcPts val="1000"/>
                        </a:spcAft>
                      </a:pPr>
                      <a:r>
                        <a:rPr lang="en-US" sz="1100" dirty="0">
                          <a:effectLst/>
                        </a:rPr>
                        <a:t>-Use a mirror to learn where articulation errors are affecting your English pronunciation</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c>
                  <a:txBody>
                    <a:bodyPr/>
                    <a:lstStyle/>
                    <a:p>
                      <a:pPr marL="0" marR="0">
                        <a:lnSpc>
                          <a:spcPct val="115000"/>
                        </a:lnSpc>
                        <a:spcBef>
                          <a:spcPts val="0"/>
                        </a:spcBef>
                        <a:spcAft>
                          <a:spcPts val="1000"/>
                        </a:spcAft>
                      </a:pPr>
                      <a:r>
                        <a:rPr lang="en-US" sz="1100" u="sng" dirty="0">
                          <a:effectLst/>
                        </a:rPr>
                        <a:t>Quiz</a:t>
                      </a:r>
                      <a:r>
                        <a:rPr lang="en-US" sz="1100" dirty="0">
                          <a:effectLst/>
                        </a:rPr>
                        <a:t>: Watch the speaker’s face and choose the written form of the word that matches movements the speaker makes.</a:t>
                      </a:r>
                      <a:endParaRPr lang="en-US" sz="1200" dirty="0">
                        <a:effectLst/>
                      </a:endParaRPr>
                    </a:p>
                    <a:p>
                      <a:pPr marL="0" marR="0">
                        <a:lnSpc>
                          <a:spcPct val="115000"/>
                        </a:lnSpc>
                        <a:spcBef>
                          <a:spcPts val="0"/>
                        </a:spcBef>
                        <a:spcAft>
                          <a:spcPts val="1000"/>
                        </a:spcAft>
                      </a:pPr>
                      <a:r>
                        <a:rPr lang="en-US" sz="1100" u="sng" dirty="0">
                          <a:effectLst/>
                        </a:rPr>
                        <a:t>Speaking projects</a:t>
                      </a:r>
                      <a:endParaRPr lang="en-US" sz="1200" dirty="0">
                        <a:effectLst/>
                      </a:endParaRPr>
                    </a:p>
                    <a:p>
                      <a:pPr marL="0" marR="0">
                        <a:lnSpc>
                          <a:spcPct val="115000"/>
                        </a:lnSpc>
                        <a:spcBef>
                          <a:spcPts val="0"/>
                        </a:spcBef>
                        <a:spcAft>
                          <a:spcPts val="1000"/>
                        </a:spcAft>
                      </a:pPr>
                      <a:r>
                        <a:rPr lang="en-US" sz="1100" u="sng" dirty="0">
                          <a:effectLst/>
                        </a:rPr>
                        <a:t>Interviews with the </a:t>
                      </a:r>
                      <a:r>
                        <a:rPr lang="en-US" sz="1100" u="sng" dirty="0" smtClean="0">
                          <a:effectLst/>
                        </a:rPr>
                        <a:t>professor</a:t>
                      </a:r>
                      <a:endParaRPr lang="en-US" sz="1200" dirty="0">
                        <a:solidFill>
                          <a:schemeClr val="tx1"/>
                        </a:solidFill>
                        <a:effectLst/>
                        <a:latin typeface="Arial" panose="020B0604020202020204" pitchFamily="34" charset="0"/>
                        <a:cs typeface="Arial" panose="020B0604020202020204" pitchFamily="34" charset="0"/>
                      </a:endParaRPr>
                    </a:p>
                  </a:txBody>
                  <a:tcPr marL="26957" marR="26957" marT="0" marB="0" anchor="ctr"/>
                </a:tc>
              </a:tr>
              <a:tr h="1694526">
                <a:tc>
                  <a:txBody>
                    <a:bodyPr/>
                    <a:lstStyle/>
                    <a:p>
                      <a:pPr marL="457200" marR="0">
                        <a:lnSpc>
                          <a:spcPct val="115000"/>
                        </a:lnSpc>
                        <a:spcBef>
                          <a:spcPts val="0"/>
                        </a:spcBef>
                        <a:spcAft>
                          <a:spcPts val="1000"/>
                        </a:spcAft>
                      </a:pPr>
                      <a:r>
                        <a:rPr lang="en-US" sz="1100">
                          <a:effectLst/>
                        </a:rPr>
                        <a:t>list the sounds of English that do not occur in the phonemic inventory of the home language</a:t>
                      </a:r>
                      <a:endParaRPr lang="en-US" sz="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c>
                  <a:txBody>
                    <a:bodyPr/>
                    <a:lstStyle/>
                    <a:p>
                      <a:pPr marL="0" marR="0">
                        <a:lnSpc>
                          <a:spcPct val="115000"/>
                        </a:lnSpc>
                        <a:spcBef>
                          <a:spcPts val="0"/>
                        </a:spcBef>
                        <a:spcAft>
                          <a:spcPts val="1000"/>
                        </a:spcAft>
                      </a:pPr>
                      <a:r>
                        <a:rPr lang="en-US" sz="1100" dirty="0">
                          <a:effectLst/>
                        </a:rPr>
                        <a:t>- Learn the International Phonetic Alphabet sound/symbol system</a:t>
                      </a:r>
                      <a:endParaRPr lang="en-US" sz="1200" dirty="0">
                        <a:effectLst/>
                      </a:endParaRPr>
                    </a:p>
                    <a:p>
                      <a:pPr marL="0" marR="0">
                        <a:lnSpc>
                          <a:spcPct val="115000"/>
                        </a:lnSpc>
                        <a:spcBef>
                          <a:spcPts val="0"/>
                        </a:spcBef>
                        <a:spcAft>
                          <a:spcPts val="1000"/>
                        </a:spcAft>
                      </a:pPr>
                      <a:r>
                        <a:rPr lang="en-US" sz="1100" dirty="0">
                          <a:effectLst/>
                        </a:rPr>
                        <a:t>- Work with classmates from the same language background to determine the phonemic inventory of your primary language </a:t>
                      </a:r>
                      <a:endParaRPr lang="en-US" sz="1200" dirty="0">
                        <a:effectLst/>
                      </a:endParaRPr>
                    </a:p>
                    <a:p>
                      <a:pPr marL="0" marR="0">
                        <a:lnSpc>
                          <a:spcPct val="115000"/>
                        </a:lnSpc>
                        <a:spcBef>
                          <a:spcPts val="0"/>
                        </a:spcBef>
                        <a:spcAft>
                          <a:spcPts val="1000"/>
                        </a:spcAft>
                      </a:pPr>
                      <a:r>
                        <a:rPr lang="en-US" sz="1100" dirty="0">
                          <a:effectLst/>
                        </a:rPr>
                        <a:t>-Compare the phonemic inventory of your primary language with that of Standard American English</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c>
                  <a:txBody>
                    <a:bodyPr/>
                    <a:lstStyle/>
                    <a:p>
                      <a:pPr marL="0" marR="0">
                        <a:lnSpc>
                          <a:spcPct val="115000"/>
                        </a:lnSpc>
                        <a:spcBef>
                          <a:spcPts val="0"/>
                        </a:spcBef>
                        <a:spcAft>
                          <a:spcPts val="1000"/>
                        </a:spcAft>
                      </a:pPr>
                      <a:r>
                        <a:rPr lang="en-US" sz="1100" u="sng" dirty="0">
                          <a:effectLst/>
                        </a:rPr>
                        <a:t>Quiz</a:t>
                      </a:r>
                      <a:r>
                        <a:rPr lang="en-US" sz="1100" dirty="0">
                          <a:effectLst/>
                        </a:rPr>
                        <a:t>: Describe the English sounds that are difficult for you and explain why</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6957" marR="26957" marT="0" marB="0" anchor="ctr"/>
                </a:tc>
              </a:tr>
            </a:tbl>
          </a:graphicData>
        </a:graphic>
      </p:graphicFrame>
      <p:sp>
        <p:nvSpPr>
          <p:cNvPr id="2" name="Rectangle 1"/>
          <p:cNvSpPr/>
          <p:nvPr/>
        </p:nvSpPr>
        <p:spPr>
          <a:xfrm>
            <a:off x="325812" y="539804"/>
            <a:ext cx="7301115" cy="523220"/>
          </a:xfrm>
          <a:prstGeom prst="rect">
            <a:avLst/>
          </a:prstGeom>
        </p:spPr>
        <p:txBody>
          <a:bodyPr wrap="square">
            <a:spAutoFit/>
          </a:bodyPr>
          <a:lstStyle/>
          <a:p>
            <a:r>
              <a:rPr lang="en-US" sz="2800" dirty="0"/>
              <a:t>Align Course syllabi to Course SLO’s</a:t>
            </a:r>
          </a:p>
        </p:txBody>
      </p:sp>
    </p:spTree>
    <p:extLst>
      <p:ext uri="{BB962C8B-B14F-4D97-AF65-F5344CB8AC3E}">
        <p14:creationId xmlns:p14="http://schemas.microsoft.com/office/powerpoint/2010/main" val="55847978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1" y="608225"/>
            <a:ext cx="7886700" cy="385475"/>
          </a:xfrm>
        </p:spPr>
        <p:txBody>
          <a:bodyPr>
            <a:normAutofit fontScale="92500" lnSpcReduction="20000"/>
          </a:bodyPr>
          <a:lstStyle/>
          <a:p>
            <a:pPr marL="0" indent="0">
              <a:buNone/>
            </a:pPr>
            <a:r>
              <a:rPr lang="en-US" dirty="0" smtClean="0"/>
              <a:t>Example from a Reading Course</a:t>
            </a:r>
          </a:p>
        </p:txBody>
      </p:sp>
      <p:graphicFrame>
        <p:nvGraphicFramePr>
          <p:cNvPr id="4" name="Table 3"/>
          <p:cNvGraphicFramePr>
            <a:graphicFrameLocks noGrp="1"/>
          </p:cNvGraphicFramePr>
          <p:nvPr>
            <p:extLst>
              <p:ext uri="{D42A27DB-BD31-4B8C-83A1-F6EECF244321}">
                <p14:modId xmlns:p14="http://schemas.microsoft.com/office/powerpoint/2010/main" val="3240968159"/>
              </p:ext>
            </p:extLst>
          </p:nvPr>
        </p:nvGraphicFramePr>
        <p:xfrm>
          <a:off x="249382" y="1147157"/>
          <a:ext cx="8611985" cy="5195000"/>
        </p:xfrm>
        <a:graphic>
          <a:graphicData uri="http://schemas.openxmlformats.org/drawingml/2006/table">
            <a:tbl>
              <a:tblPr firstRow="1" firstCol="1" bandRow="1">
                <a:tableStyleId>{073A0DAA-6AF3-43AB-8588-CEC1D06C72B9}</a:tableStyleId>
              </a:tblPr>
              <a:tblGrid>
                <a:gridCol w="4629304"/>
                <a:gridCol w="2563631"/>
                <a:gridCol w="1419050"/>
              </a:tblGrid>
              <a:tr h="226133">
                <a:tc>
                  <a:txBody>
                    <a:bodyPr/>
                    <a:lstStyle/>
                    <a:p>
                      <a:pPr marL="0" marR="0">
                        <a:lnSpc>
                          <a:spcPct val="115000"/>
                        </a:lnSpc>
                        <a:spcBef>
                          <a:spcPts val="0"/>
                        </a:spcBef>
                        <a:spcAft>
                          <a:spcPts val="0"/>
                        </a:spcAft>
                      </a:pPr>
                      <a:r>
                        <a:rPr lang="en-US" sz="1100" dirty="0">
                          <a:effectLst/>
                        </a:rPr>
                        <a:t>Student Learning Outcomes</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tc>
                <a:tc>
                  <a:txBody>
                    <a:bodyPr/>
                    <a:lstStyle/>
                    <a:p>
                      <a:pPr marL="0" marR="0">
                        <a:lnSpc>
                          <a:spcPct val="115000"/>
                        </a:lnSpc>
                        <a:spcBef>
                          <a:spcPts val="0"/>
                        </a:spcBef>
                        <a:spcAft>
                          <a:spcPts val="0"/>
                        </a:spcAft>
                      </a:pPr>
                      <a:r>
                        <a:rPr lang="en-US" sz="1100">
                          <a:effectLst/>
                        </a:rPr>
                        <a:t>Instructional Activities</a:t>
                      </a:r>
                      <a:endParaRPr lang="en-US"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tc>
                <a:tc>
                  <a:txBody>
                    <a:bodyPr/>
                    <a:lstStyle/>
                    <a:p>
                      <a:pPr marL="0" marR="0">
                        <a:lnSpc>
                          <a:spcPct val="115000"/>
                        </a:lnSpc>
                        <a:spcBef>
                          <a:spcPts val="0"/>
                        </a:spcBef>
                        <a:spcAft>
                          <a:spcPts val="0"/>
                        </a:spcAft>
                      </a:pPr>
                      <a:r>
                        <a:rPr lang="en-US" sz="1100" dirty="0">
                          <a:effectLst/>
                        </a:rPr>
                        <a:t>Assessments</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tc>
              </a:tr>
              <a:tr h="1293787">
                <a:tc>
                  <a:txBody>
                    <a:bodyPr/>
                    <a:lstStyle/>
                    <a:p>
                      <a:pPr marL="57150" marR="0">
                        <a:lnSpc>
                          <a:spcPct val="115000"/>
                        </a:lnSpc>
                        <a:spcBef>
                          <a:spcPts val="0"/>
                        </a:spcBef>
                        <a:spcAft>
                          <a:spcPts val="0"/>
                        </a:spcAft>
                      </a:pPr>
                      <a:r>
                        <a:rPr lang="en-US" sz="1100" dirty="0">
                          <a:effectLst/>
                        </a:rPr>
                        <a:t>SLO #1: EMPLOY "TOP-DOWN" COMPREHENSION STRATEGIES </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use context clues and structural analysis as aids to understanding word meanings. </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infer meaning through application of previous knowledge. </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identify implied ideas in level appropriate texts.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rPr>
                        <a:t>Lecture</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Textbook assignments</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Extensive Reading Assignments</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nchor="ctr"/>
                </a:tc>
                <a:tc>
                  <a:txBody>
                    <a:bodyPr/>
                    <a:lstStyle/>
                    <a:p>
                      <a:pPr marL="0" marR="0" algn="ctr">
                        <a:lnSpc>
                          <a:spcPct val="115000"/>
                        </a:lnSpc>
                        <a:spcBef>
                          <a:spcPts val="0"/>
                        </a:spcBef>
                        <a:spcAft>
                          <a:spcPts val="0"/>
                        </a:spcAft>
                      </a:pPr>
                      <a:r>
                        <a:rPr lang="en-US" sz="1100">
                          <a:effectLst/>
                        </a:rPr>
                        <a:t>Quizzes</a:t>
                      </a:r>
                      <a:endParaRPr lang="en-US"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nchor="ctr"/>
                </a:tc>
              </a:tr>
              <a:tr h="2080035">
                <a:tc>
                  <a:txBody>
                    <a:bodyPr/>
                    <a:lstStyle/>
                    <a:p>
                      <a:pPr marL="57150" marR="0">
                        <a:lnSpc>
                          <a:spcPct val="115000"/>
                        </a:lnSpc>
                        <a:spcBef>
                          <a:spcPts val="0"/>
                        </a:spcBef>
                        <a:spcAft>
                          <a:spcPts val="0"/>
                        </a:spcAft>
                      </a:pPr>
                      <a:r>
                        <a:rPr lang="en-US" sz="1100" dirty="0">
                          <a:effectLst/>
                        </a:rPr>
                        <a:t>SLO #2: DEMONSTRATE EXPLICIT COMPREHENSION OF LEVEL-APPROPRIATE TEXTS </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recognize main ideas in intermediate level reading passages. </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locate topics and major supporting details of assigned readings. </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discuss and write responses to ideas from both fiction and non-fiction readings. </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answer literal comprehension and vocabulary-in-context questions after assigned readings.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rPr>
                        <a:t>Lecture</a:t>
                      </a:r>
                    </a:p>
                    <a:p>
                      <a:pPr marL="342900" marR="0" lvl="0" indent="-342900">
                        <a:lnSpc>
                          <a:spcPct val="115000"/>
                        </a:lnSpc>
                        <a:spcBef>
                          <a:spcPts val="0"/>
                        </a:spcBef>
                        <a:spcAft>
                          <a:spcPts val="1000"/>
                        </a:spcAft>
                        <a:buFont typeface="Symbol" panose="05050102010706020507" pitchFamily="18" charset="2"/>
                        <a:buChar char=""/>
                      </a:pPr>
                      <a:r>
                        <a:rPr lang="en-US" sz="1100" dirty="0">
                          <a:effectLst/>
                        </a:rPr>
                        <a:t>Textbook assignments</a:t>
                      </a:r>
                    </a:p>
                    <a:p>
                      <a:pPr marL="342900" marR="0" lvl="0" indent="-342900">
                        <a:lnSpc>
                          <a:spcPct val="115000"/>
                        </a:lnSpc>
                        <a:spcBef>
                          <a:spcPts val="0"/>
                        </a:spcBef>
                        <a:spcAft>
                          <a:spcPts val="1000"/>
                        </a:spcAft>
                        <a:buFont typeface="Symbol" panose="05050102010706020507" pitchFamily="18" charset="2"/>
                        <a:buChar char=""/>
                      </a:pPr>
                      <a:r>
                        <a:rPr lang="en-US" sz="1100" dirty="0">
                          <a:effectLst/>
                        </a:rPr>
                        <a:t>Reading: </a:t>
                      </a:r>
                      <a:r>
                        <a:rPr lang="en-US" sz="1100" u="sng" dirty="0" smtClean="0">
                          <a:effectLst/>
                        </a:rPr>
                        <a:t>A Long Walk to Water</a:t>
                      </a:r>
                      <a:endParaRPr lang="en-US" sz="1100" dirty="0">
                        <a:effectLst/>
                      </a:endParaRPr>
                    </a:p>
                    <a:p>
                      <a:pPr marL="285750" marR="0">
                        <a:lnSpc>
                          <a:spcPct val="115000"/>
                        </a:lnSpc>
                        <a:spcBef>
                          <a:spcPts val="0"/>
                        </a:spcBef>
                        <a:spcAft>
                          <a:spcPts val="1000"/>
                        </a:spcAft>
                      </a:pPr>
                      <a:r>
                        <a:rPr lang="en-US" sz="1100" dirty="0">
                          <a:effectLst/>
                        </a:rPr>
                        <a:t> </a:t>
                      </a:r>
                    </a:p>
                    <a:p>
                      <a:pPr marL="57150" marR="0">
                        <a:lnSpc>
                          <a:spcPct val="115000"/>
                        </a:lnSpc>
                        <a:spcBef>
                          <a:spcPts val="0"/>
                        </a:spcBef>
                        <a:spcAft>
                          <a:spcPts val="0"/>
                        </a:spcAft>
                      </a:pPr>
                      <a:r>
                        <a:rPr lang="en-US" sz="1100" dirty="0">
                          <a:effectLst/>
                        </a:rPr>
                        <a:t>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nchor="ctr"/>
                </a:tc>
                <a:tc>
                  <a:txBody>
                    <a:bodyPr/>
                    <a:lstStyle/>
                    <a:p>
                      <a:pPr marL="0" marR="0" algn="ctr">
                        <a:lnSpc>
                          <a:spcPct val="115000"/>
                        </a:lnSpc>
                        <a:spcBef>
                          <a:spcPts val="0"/>
                        </a:spcBef>
                        <a:spcAft>
                          <a:spcPts val="0"/>
                        </a:spcAft>
                      </a:pPr>
                      <a:r>
                        <a:rPr lang="en-US" sz="1100">
                          <a:effectLst/>
                        </a:rPr>
                        <a:t>Quizzes</a:t>
                      </a:r>
                    </a:p>
                    <a:p>
                      <a:pPr marL="0" marR="0" algn="ctr">
                        <a:lnSpc>
                          <a:spcPct val="115000"/>
                        </a:lnSpc>
                        <a:spcBef>
                          <a:spcPts val="0"/>
                        </a:spcBef>
                        <a:spcAft>
                          <a:spcPts val="0"/>
                        </a:spcAft>
                      </a:pPr>
                      <a:r>
                        <a:rPr lang="en-US" sz="1100">
                          <a:effectLst/>
                        </a:rPr>
                        <a:t>Worksheets on </a:t>
                      </a:r>
                    </a:p>
                    <a:p>
                      <a:pPr marL="0" marR="0" algn="ctr">
                        <a:lnSpc>
                          <a:spcPct val="115000"/>
                        </a:lnSpc>
                        <a:spcBef>
                          <a:spcPts val="0"/>
                        </a:spcBef>
                        <a:spcAft>
                          <a:spcPts val="0"/>
                        </a:spcAft>
                      </a:pPr>
                      <a:r>
                        <a:rPr lang="en-US" sz="1100" u="sng">
                          <a:effectLst/>
                        </a:rPr>
                        <a:t>A Long Walk to Water</a:t>
                      </a:r>
                      <a:endParaRPr lang="en-US"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nchor="ctr"/>
                </a:tc>
              </a:tr>
              <a:tr h="1595045">
                <a:tc>
                  <a:txBody>
                    <a:bodyPr/>
                    <a:lstStyle/>
                    <a:p>
                      <a:pPr marL="57150" marR="0">
                        <a:lnSpc>
                          <a:spcPct val="115000"/>
                        </a:lnSpc>
                        <a:spcBef>
                          <a:spcPts val="0"/>
                        </a:spcBef>
                        <a:spcAft>
                          <a:spcPts val="0"/>
                        </a:spcAft>
                      </a:pPr>
                      <a:r>
                        <a:rPr lang="en-US" sz="1100" dirty="0">
                          <a:effectLst/>
                        </a:rPr>
                        <a:t>SLO #3: DISTINGUISH THE MEANINGS CONVEYED BY FUNDAMENTAL ENGLISH GRAMMAR STRUCTURES </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recognize parts of speech from word forms and sentence structure. </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analyze sentences for their component parts and recognize the effect of word order on meaning. </a:t>
                      </a:r>
                    </a:p>
                    <a:p>
                      <a:pPr marL="57150" marR="0">
                        <a:lnSpc>
                          <a:spcPct val="115000"/>
                        </a:lnSpc>
                        <a:spcBef>
                          <a:spcPts val="0"/>
                        </a:spcBef>
                        <a:spcAft>
                          <a:spcPts val="0"/>
                        </a:spcAft>
                      </a:pPr>
                      <a:r>
                        <a:rPr lang="en-US" sz="1100" dirty="0">
                          <a:effectLst/>
                        </a:rPr>
                        <a:t>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rPr>
                        <a:t>Lecture</a:t>
                      </a:r>
                    </a:p>
                    <a:p>
                      <a:pPr marL="342900" marR="0" lvl="0" indent="-342900">
                        <a:lnSpc>
                          <a:spcPct val="115000"/>
                        </a:lnSpc>
                        <a:spcBef>
                          <a:spcPts val="0"/>
                        </a:spcBef>
                        <a:spcAft>
                          <a:spcPts val="0"/>
                        </a:spcAft>
                        <a:buFont typeface="Symbol" panose="05050102010706020507" pitchFamily="18" charset="2"/>
                        <a:buChar char=""/>
                      </a:pPr>
                      <a:r>
                        <a:rPr lang="en-US" sz="1100" dirty="0" smtClean="0">
                          <a:effectLst/>
                        </a:rPr>
                        <a:t>In-class </a:t>
                      </a:r>
                      <a:r>
                        <a:rPr lang="en-US" sz="1100" dirty="0">
                          <a:effectLst/>
                        </a:rPr>
                        <a:t>practice</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Textbook assignments</a:t>
                      </a:r>
                    </a:p>
                    <a:p>
                      <a:pPr marL="342900" marR="0" lvl="0" indent="-342900">
                        <a:lnSpc>
                          <a:spcPct val="115000"/>
                        </a:lnSpc>
                        <a:spcBef>
                          <a:spcPts val="0"/>
                        </a:spcBef>
                        <a:spcAft>
                          <a:spcPts val="0"/>
                        </a:spcAft>
                        <a:buFont typeface="Symbol" panose="05050102010706020507" pitchFamily="18" charset="2"/>
                        <a:buChar char=""/>
                      </a:pPr>
                      <a:r>
                        <a:rPr lang="en-US" sz="1100" dirty="0">
                          <a:effectLst/>
                        </a:rPr>
                        <a:t>Vocabulary Journal</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nchor="ctr"/>
                </a:tc>
                <a:tc>
                  <a:txBody>
                    <a:bodyPr/>
                    <a:lstStyle/>
                    <a:p>
                      <a:pPr marL="0" marR="0" algn="ctr">
                        <a:lnSpc>
                          <a:spcPct val="115000"/>
                        </a:lnSpc>
                        <a:spcBef>
                          <a:spcPts val="0"/>
                        </a:spcBef>
                        <a:spcAft>
                          <a:spcPts val="0"/>
                        </a:spcAft>
                      </a:pPr>
                      <a:r>
                        <a:rPr lang="en-US" sz="1100" dirty="0">
                          <a:effectLst/>
                        </a:rPr>
                        <a:t>Vocabulary Journal</a:t>
                      </a:r>
                    </a:p>
                    <a:p>
                      <a:pPr marL="0" marR="0" algn="ctr">
                        <a:lnSpc>
                          <a:spcPct val="115000"/>
                        </a:lnSpc>
                        <a:spcBef>
                          <a:spcPts val="0"/>
                        </a:spcBef>
                        <a:spcAft>
                          <a:spcPts val="0"/>
                        </a:spcAft>
                      </a:pPr>
                      <a:r>
                        <a:rPr lang="en-US" sz="1100" dirty="0">
                          <a:effectLst/>
                        </a:rPr>
                        <a:t>Quiz</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39" marR="25439" marT="0" marB="0" anchor="ctr"/>
                </a:tc>
              </a:tr>
            </a:tbl>
          </a:graphicData>
        </a:graphic>
      </p:graphicFrame>
    </p:spTree>
    <p:extLst>
      <p:ext uri="{BB962C8B-B14F-4D97-AF65-F5344CB8AC3E}">
        <p14:creationId xmlns:p14="http://schemas.microsoft.com/office/powerpoint/2010/main" val="100478376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54171483"/>
              </p:ext>
            </p:extLst>
          </p:nvPr>
        </p:nvGraphicFramePr>
        <p:xfrm>
          <a:off x="266007" y="1433945"/>
          <a:ext cx="8611986" cy="5216237"/>
        </p:xfrm>
        <a:graphic>
          <a:graphicData uri="http://schemas.openxmlformats.org/drawingml/2006/table">
            <a:tbl>
              <a:tblPr firstRow="1" firstCol="1" bandRow="1">
                <a:tableStyleId>{5C22544A-7EE6-4342-B048-85BDC9FD1C3A}</a:tableStyleId>
              </a:tblPr>
              <a:tblGrid>
                <a:gridCol w="1300411"/>
                <a:gridCol w="1875690"/>
                <a:gridCol w="1875690"/>
                <a:gridCol w="1875690"/>
                <a:gridCol w="1684505"/>
              </a:tblGrid>
              <a:tr h="1096193">
                <a:tc>
                  <a:txBody>
                    <a:bodyPr/>
                    <a:lstStyle/>
                    <a:p>
                      <a:pPr marL="0" marR="0" algn="ctr">
                        <a:lnSpc>
                          <a:spcPct val="115000"/>
                        </a:lnSpc>
                        <a:spcBef>
                          <a:spcPts val="150"/>
                        </a:spcBef>
                        <a:spcAft>
                          <a:spcPts val="375"/>
                        </a:spcAft>
                      </a:pPr>
                      <a:r>
                        <a:rPr lang="en-US" sz="1100" dirty="0">
                          <a:effectLst/>
                        </a:rPr>
                        <a:t>Followed Directions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dirty="0">
                          <a:solidFill>
                            <a:schemeClr val="tx1"/>
                          </a:solidFill>
                          <a:effectLst/>
                        </a:rPr>
                        <a:t>The outline was complete and well detailed; there were FOUR or more sources; sources were properly cited.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solidFill>
                      <a:srgbClr val="F1E7E7"/>
                    </a:solidFill>
                  </a:tcPr>
                </a:tc>
                <a:tc>
                  <a:txBody>
                    <a:bodyPr/>
                    <a:lstStyle/>
                    <a:p>
                      <a:pPr marL="0" marR="0" algn="ctr">
                        <a:lnSpc>
                          <a:spcPct val="115000"/>
                        </a:lnSpc>
                        <a:spcBef>
                          <a:spcPts val="0"/>
                        </a:spcBef>
                        <a:spcAft>
                          <a:spcPts val="1000"/>
                        </a:spcAft>
                      </a:pPr>
                      <a:r>
                        <a:rPr lang="en-US" sz="1000" dirty="0">
                          <a:solidFill>
                            <a:schemeClr val="tx1"/>
                          </a:solidFill>
                          <a:effectLst/>
                        </a:rPr>
                        <a:t>Some aspect of the assignment did not meet the criteria for a level 4 grade.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solidFill>
                      <a:srgbClr val="F1E7E7"/>
                    </a:solidFill>
                  </a:tcPr>
                </a:tc>
                <a:tc>
                  <a:txBody>
                    <a:bodyPr/>
                    <a:lstStyle/>
                    <a:p>
                      <a:pPr marL="0" marR="0" algn="ctr">
                        <a:lnSpc>
                          <a:spcPct val="115000"/>
                        </a:lnSpc>
                        <a:spcBef>
                          <a:spcPts val="0"/>
                        </a:spcBef>
                        <a:spcAft>
                          <a:spcPts val="1000"/>
                        </a:spcAft>
                      </a:pPr>
                      <a:r>
                        <a:rPr lang="en-US" sz="1000" dirty="0">
                          <a:solidFill>
                            <a:schemeClr val="tx1"/>
                          </a:solidFill>
                          <a:effectLst/>
                        </a:rPr>
                        <a:t>The assignment was completed, but the writer did some parts of the task less successfully.</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solidFill>
                      <a:srgbClr val="F1E7E7"/>
                    </a:solidFill>
                  </a:tcPr>
                </a:tc>
                <a:tc>
                  <a:txBody>
                    <a:bodyPr/>
                    <a:lstStyle/>
                    <a:p>
                      <a:pPr marL="0" marR="0" algn="ctr">
                        <a:lnSpc>
                          <a:spcPct val="115000"/>
                        </a:lnSpc>
                        <a:spcBef>
                          <a:spcPts val="0"/>
                        </a:spcBef>
                        <a:spcAft>
                          <a:spcPts val="1000"/>
                        </a:spcAft>
                      </a:pPr>
                      <a:r>
                        <a:rPr lang="en-US" sz="1000" dirty="0">
                          <a:solidFill>
                            <a:schemeClr val="tx1"/>
                          </a:solidFill>
                          <a:effectLst/>
                        </a:rPr>
                        <a:t>Directions were not followed.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solidFill>
                      <a:srgbClr val="F1E7E7"/>
                    </a:solidFill>
                  </a:tcPr>
                </a:tc>
              </a:tr>
              <a:tr h="1507644">
                <a:tc>
                  <a:txBody>
                    <a:bodyPr/>
                    <a:lstStyle/>
                    <a:p>
                      <a:pPr marL="0" marR="0" algn="ctr">
                        <a:lnSpc>
                          <a:spcPct val="115000"/>
                        </a:lnSpc>
                        <a:spcBef>
                          <a:spcPts val="0"/>
                        </a:spcBef>
                        <a:spcAft>
                          <a:spcPts val="0"/>
                        </a:spcAft>
                      </a:pPr>
                      <a:r>
                        <a:rPr lang="en-US" sz="1100">
                          <a:effectLst/>
                        </a:rPr>
                        <a:t>The Outline will be Useful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dirty="0">
                          <a:effectLst/>
                        </a:rPr>
                        <a:t>The organization of ideas and level of detail will guide the writer to write 14 or more well developed paragraphs</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dirty="0">
                          <a:effectLst/>
                        </a:rPr>
                        <a:t>Although the outline was generally complete, it was not detailed enough or organized sufficiently to meet the criteria for a level 4 grade.</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dirty="0">
                          <a:effectLst/>
                        </a:rPr>
                        <a:t>The writer outlined all sections of the paper; however, there was insufficient detail in some parts of the outline.</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a:effectLst/>
                        </a:rPr>
                        <a:t>There was insufficient detail (development of ideas) for the outline to guide the writer.</a:t>
                      </a: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r>
              <a:tr h="1225232">
                <a:tc>
                  <a:txBody>
                    <a:bodyPr/>
                    <a:lstStyle/>
                    <a:p>
                      <a:pPr marL="0" marR="0" algn="ctr">
                        <a:lnSpc>
                          <a:spcPct val="115000"/>
                        </a:lnSpc>
                        <a:spcBef>
                          <a:spcPts val="0"/>
                        </a:spcBef>
                        <a:spcAft>
                          <a:spcPts val="0"/>
                        </a:spcAft>
                      </a:pPr>
                      <a:r>
                        <a:rPr lang="en-US" sz="1100">
                          <a:effectLst/>
                        </a:rPr>
                        <a:t>English is Good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a:effectLst/>
                        </a:rPr>
                        <a:t>The work is original, and phrasing, word choice, word forms, and spelling are all acceptable.</a:t>
                      </a: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dirty="0">
                          <a:effectLst/>
                        </a:rPr>
                        <a:t>There were some errors in English; however, the reader could still understand the meaning.</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dirty="0">
                          <a:effectLst/>
                        </a:rPr>
                        <a:t>English was adequate; however parts of the outline were not clear enough for the reader to understand how the paper will be written.</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dirty="0">
                          <a:effectLst/>
                        </a:rPr>
                        <a:t>English errors were serious and made it difficult or impossible for the reader to understand.</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r>
              <a:tr h="822035">
                <a:tc>
                  <a:txBody>
                    <a:bodyPr/>
                    <a:lstStyle/>
                    <a:p>
                      <a:pPr marL="0" marR="0" algn="ctr">
                        <a:lnSpc>
                          <a:spcPct val="115000"/>
                        </a:lnSpc>
                        <a:spcBef>
                          <a:spcPts val="0"/>
                        </a:spcBef>
                        <a:spcAft>
                          <a:spcPts val="0"/>
                        </a:spcAft>
                      </a:pPr>
                      <a:r>
                        <a:rPr lang="en-US" sz="1100">
                          <a:effectLst/>
                        </a:rPr>
                        <a:t>Sources are Properly Cited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a:effectLst/>
                        </a:rPr>
                        <a:t>The works cited page is properly formatted.</a:t>
                      </a: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a:effectLst/>
                        </a:rPr>
                        <a:t>There were fewer sources than expected, OR the citations were in some way flawed.</a:t>
                      </a: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a:effectLst/>
                        </a:rPr>
                        <a:t>There were too few sources, OR the citations were not formatted correctly.</a:t>
                      </a: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1000"/>
                        </a:spcAft>
                      </a:pPr>
                      <a:r>
                        <a:rPr lang="en-US" sz="1000" b="1" dirty="0">
                          <a:effectLst/>
                        </a:rPr>
                        <a:t>The sources were not cited.</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r>
              <a:tr h="565133">
                <a:tc>
                  <a:txBody>
                    <a:bodyPr/>
                    <a:lstStyle/>
                    <a:p>
                      <a:pPr marL="0" marR="0" algn="ctr">
                        <a:lnSpc>
                          <a:spcPct val="115000"/>
                        </a:lnSpc>
                        <a:spcBef>
                          <a:spcPts val="0"/>
                        </a:spcBef>
                        <a:spcAft>
                          <a:spcPts val="0"/>
                        </a:spcAft>
                      </a:pPr>
                      <a:r>
                        <a:rPr lang="en-US" sz="1100" dirty="0">
                          <a:effectLst/>
                        </a:rPr>
                        <a:t> </a:t>
                      </a:r>
                    </a:p>
                    <a:p>
                      <a:pPr marL="0" marR="0" algn="ctr">
                        <a:lnSpc>
                          <a:spcPct val="115000"/>
                        </a:lnSpc>
                        <a:spcBef>
                          <a:spcPts val="0"/>
                        </a:spcBef>
                        <a:spcAft>
                          <a:spcPts val="0"/>
                        </a:spcAft>
                      </a:pPr>
                      <a:r>
                        <a:rPr lang="en-US" sz="1100" dirty="0">
                          <a:effectLst/>
                        </a:rPr>
                        <a:t>Overall Score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0"/>
                        </a:spcAft>
                      </a:pPr>
                      <a:endParaRPr lang="en-US" sz="1000" b="1" dirty="0">
                        <a:effectLst/>
                      </a:endParaRPr>
                    </a:p>
                    <a:p>
                      <a:pPr marL="0" marR="0" algn="ctr">
                        <a:lnSpc>
                          <a:spcPct val="115000"/>
                        </a:lnSpc>
                        <a:spcBef>
                          <a:spcPts val="0"/>
                        </a:spcBef>
                        <a:spcAft>
                          <a:spcPts val="0"/>
                        </a:spcAft>
                      </a:pPr>
                      <a:r>
                        <a:rPr lang="en-US" sz="1000" b="1" dirty="0">
                          <a:effectLst/>
                        </a:rPr>
                        <a:t>Level 4</a:t>
                      </a:r>
                      <a:br>
                        <a:rPr lang="en-US" sz="1000" b="1" dirty="0">
                          <a:effectLst/>
                        </a:rPr>
                      </a:b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0"/>
                        </a:spcAft>
                      </a:pPr>
                      <a:endParaRPr lang="en-US" sz="1000" b="1" dirty="0">
                        <a:effectLst/>
                      </a:endParaRPr>
                    </a:p>
                    <a:p>
                      <a:pPr marL="0" marR="0" algn="ctr">
                        <a:lnSpc>
                          <a:spcPct val="115000"/>
                        </a:lnSpc>
                        <a:spcBef>
                          <a:spcPts val="0"/>
                        </a:spcBef>
                        <a:spcAft>
                          <a:spcPts val="0"/>
                        </a:spcAft>
                      </a:pPr>
                      <a:r>
                        <a:rPr lang="en-US" sz="1000" b="1" dirty="0">
                          <a:effectLst/>
                        </a:rPr>
                        <a:t>Level 3</a:t>
                      </a:r>
                      <a:br>
                        <a:rPr lang="en-US" sz="1000" b="1" dirty="0">
                          <a:effectLst/>
                        </a:rPr>
                      </a:b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0"/>
                        </a:spcAft>
                      </a:pPr>
                      <a:endParaRPr lang="en-US" sz="1000" b="1" dirty="0">
                        <a:effectLst/>
                      </a:endParaRPr>
                    </a:p>
                    <a:p>
                      <a:pPr marL="0" marR="0" algn="ctr">
                        <a:lnSpc>
                          <a:spcPct val="115000"/>
                        </a:lnSpc>
                        <a:spcBef>
                          <a:spcPts val="0"/>
                        </a:spcBef>
                        <a:spcAft>
                          <a:spcPts val="0"/>
                        </a:spcAft>
                      </a:pPr>
                      <a:r>
                        <a:rPr lang="en-US" sz="1000" b="1" dirty="0">
                          <a:effectLst/>
                        </a:rPr>
                        <a:t>Level 2</a:t>
                      </a:r>
                      <a:br>
                        <a:rPr lang="en-US" sz="1000" b="1" dirty="0">
                          <a:effectLst/>
                        </a:rPr>
                      </a:b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c>
                  <a:txBody>
                    <a:bodyPr/>
                    <a:lstStyle/>
                    <a:p>
                      <a:pPr marL="0" marR="0" algn="ctr">
                        <a:lnSpc>
                          <a:spcPct val="115000"/>
                        </a:lnSpc>
                        <a:spcBef>
                          <a:spcPts val="0"/>
                        </a:spcBef>
                        <a:spcAft>
                          <a:spcPts val="0"/>
                        </a:spcAft>
                      </a:pPr>
                      <a:endParaRPr lang="en-US" sz="1000" b="1" dirty="0">
                        <a:effectLst/>
                      </a:endParaRPr>
                    </a:p>
                    <a:p>
                      <a:pPr marL="0" marR="0" algn="ctr">
                        <a:lnSpc>
                          <a:spcPct val="115000"/>
                        </a:lnSpc>
                        <a:spcBef>
                          <a:spcPts val="0"/>
                        </a:spcBef>
                        <a:spcAft>
                          <a:spcPts val="0"/>
                        </a:spcAft>
                      </a:pPr>
                      <a:r>
                        <a:rPr lang="en-US" sz="1000" b="1" dirty="0">
                          <a:effectLst/>
                        </a:rPr>
                        <a:t>Level 1</a:t>
                      </a:r>
                      <a:br>
                        <a:rPr lang="en-US" sz="1000" b="1" dirty="0">
                          <a:effectLst/>
                        </a:rPr>
                      </a:b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51" marR="41851" marT="0" marB="0" anchor="ctr"/>
                </a:tc>
              </a:tr>
            </a:tbl>
          </a:graphicData>
        </a:graphic>
      </p:graphicFrame>
      <p:sp>
        <p:nvSpPr>
          <p:cNvPr id="4" name="Text Box 2"/>
          <p:cNvSpPr txBox="1">
            <a:spLocks noChangeArrowheads="1"/>
          </p:cNvSpPr>
          <p:nvPr/>
        </p:nvSpPr>
        <p:spPr bwMode="auto">
          <a:xfrm>
            <a:off x="1600200" y="513052"/>
            <a:ext cx="5943600" cy="552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1" i="0" u="none" strike="noStrike" cap="none" normalizeH="0" baseline="0" dirty="0" smtClean="0">
                <a:ln>
                  <a:noFill/>
                </a:ln>
                <a:solidFill>
                  <a:schemeClr val="tx1"/>
                </a:solidFill>
                <a:effectLst/>
                <a:latin typeface="Calibri" panose="020F0502020204030204" pitchFamily="34" charset="0"/>
              </a:rPr>
              <a:t>Sample Scoring Rubric for an Assignment</a:t>
            </a:r>
            <a:endParaRPr kumimoji="0" lang="en-US" altLang="en-US" sz="20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982287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40488"/>
          </a:xfrm>
        </p:spPr>
        <p:txBody>
          <a:bodyPr>
            <a:normAutofit fontScale="90000"/>
          </a:bodyPr>
          <a:lstStyle/>
          <a:p>
            <a:r>
              <a:rPr lang="en-US" dirty="0" smtClean="0"/>
              <a:t>Sample Scoring Rubric for Competencies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2283638"/>
              </p:ext>
            </p:extLst>
          </p:nvPr>
        </p:nvGraphicFramePr>
        <p:xfrm>
          <a:off x="374074" y="1073888"/>
          <a:ext cx="8312726" cy="5725472"/>
        </p:xfrm>
        <a:graphic>
          <a:graphicData uri="http://schemas.openxmlformats.org/drawingml/2006/table">
            <a:tbl>
              <a:tblPr>
                <a:tableStyleId>{5C22544A-7EE6-4342-B048-85BDC9FD1C3A}</a:tableStyleId>
              </a:tblPr>
              <a:tblGrid>
                <a:gridCol w="1050690"/>
                <a:gridCol w="1594884"/>
                <a:gridCol w="1616148"/>
                <a:gridCol w="1893064"/>
                <a:gridCol w="2157940"/>
              </a:tblGrid>
              <a:tr h="391472">
                <a:tc>
                  <a:txBody>
                    <a:bodyPr/>
                    <a:lstStyle/>
                    <a:p>
                      <a:pPr marL="0" marR="0" algn="ctr">
                        <a:spcBef>
                          <a:spcPts val="0"/>
                        </a:spcBef>
                        <a:spcAft>
                          <a:spcPts val="0"/>
                        </a:spcAft>
                      </a:pPr>
                      <a:r>
                        <a:rPr lang="en-US" sz="1050" b="1" dirty="0">
                          <a:effectLst/>
                        </a:rPr>
                        <a:t>Skill</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lgn="ctr">
                        <a:spcBef>
                          <a:spcPts val="0"/>
                        </a:spcBef>
                        <a:spcAft>
                          <a:spcPts val="0"/>
                        </a:spcAft>
                      </a:pPr>
                      <a:r>
                        <a:rPr lang="en-US" sz="1050" b="1" dirty="0">
                          <a:effectLst/>
                        </a:rPr>
                        <a:t>Score Level 1</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lgn="ctr">
                        <a:spcBef>
                          <a:spcPts val="0"/>
                        </a:spcBef>
                        <a:spcAft>
                          <a:spcPts val="0"/>
                        </a:spcAft>
                      </a:pPr>
                      <a:r>
                        <a:rPr lang="en-US" sz="1050" b="1" dirty="0">
                          <a:effectLst/>
                        </a:rPr>
                        <a:t>Score Level 2</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lgn="ctr">
                        <a:spcBef>
                          <a:spcPts val="0"/>
                        </a:spcBef>
                        <a:spcAft>
                          <a:spcPts val="0"/>
                        </a:spcAft>
                      </a:pPr>
                      <a:r>
                        <a:rPr lang="en-US" sz="1050" b="1" dirty="0">
                          <a:effectLst/>
                        </a:rPr>
                        <a:t>Score Level 3</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lgn="ctr">
                        <a:spcBef>
                          <a:spcPts val="0"/>
                        </a:spcBef>
                        <a:spcAft>
                          <a:spcPts val="0"/>
                        </a:spcAft>
                      </a:pPr>
                      <a:r>
                        <a:rPr lang="en-US" sz="1050" b="1" dirty="0">
                          <a:effectLst/>
                        </a:rPr>
                        <a:t>Score Level 4</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r>
              <a:tr h="883787">
                <a:tc>
                  <a:txBody>
                    <a:bodyPr/>
                    <a:lstStyle/>
                    <a:p>
                      <a:pPr marL="0" marR="0" algn="ctr">
                        <a:spcBef>
                          <a:spcPts val="0"/>
                        </a:spcBef>
                        <a:spcAft>
                          <a:spcPts val="0"/>
                        </a:spcAft>
                      </a:pPr>
                      <a:r>
                        <a:rPr lang="en-US" sz="1000" b="1" dirty="0">
                          <a:effectLst/>
                        </a:rPr>
                        <a:t>Articulation</a:t>
                      </a:r>
                    </a:p>
                    <a:p>
                      <a:pPr marL="0" marR="0" algn="ctr">
                        <a:spcBef>
                          <a:spcPts val="0"/>
                        </a:spcBef>
                        <a:spcAft>
                          <a:spcPts val="0"/>
                        </a:spcAft>
                      </a:pPr>
                      <a:r>
                        <a:rPr lang="en-US" sz="1000" b="1" dirty="0" smtClean="0">
                          <a:solidFill>
                            <a:schemeClr val="accent6">
                              <a:lumMod val="60000"/>
                              <a:lumOff val="40000"/>
                            </a:schemeClr>
                          </a:solidFill>
                          <a:effectLst/>
                        </a:rPr>
                        <a:t>SLO #1</a:t>
                      </a:r>
                      <a:r>
                        <a:rPr lang="en-US" sz="1000" b="1" dirty="0">
                          <a:solidFill>
                            <a:schemeClr val="accent6">
                              <a:lumMod val="60000"/>
                              <a:lumOff val="40000"/>
                            </a:schemeClr>
                          </a:solidFill>
                          <a:effectLst/>
                        </a:rPr>
                        <a:t> </a:t>
                      </a:r>
                      <a:endParaRPr lang="en-US" sz="1000" b="1" dirty="0">
                        <a:solidFill>
                          <a:schemeClr val="accent6">
                            <a:lumMod val="60000"/>
                            <a:lumOff val="40000"/>
                          </a:schemeClr>
                        </a:solidFill>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More than three consonant sounds are always outside of the recognizable range for the target place and manner.</a:t>
                      </a:r>
                    </a:p>
                    <a:p>
                      <a:pPr marL="0" marR="0">
                        <a:spcBef>
                          <a:spcPts val="0"/>
                        </a:spcBef>
                        <a:spcAft>
                          <a:spcPts val="0"/>
                        </a:spcAft>
                      </a:pPr>
                      <a:r>
                        <a:rPr lang="en-US" sz="1000" dirty="0">
                          <a:effectLst/>
                        </a:rPr>
                        <a:t>Some sounds are regularly deleted in certain environments. More than one consonant sound is avoided by deletion or substitution of a different sound.</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Two or more consonant sounds are always outside of the recognizable range for the target place and manner. Some sounds are occasionally deleted in certain environments. Some consonant sounds are sometimes avoided by deletion or substitution of a different sound</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Consonant sounds are clear and generally recognizable, although there is inconsistent control. A sound might occasionally be deleted in certain environments. </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Consonant sounds are all within the ranges recognizable for the target place and manner. There are no sound deletions or substitutions.</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r>
              <a:tr h="475885">
                <a:tc>
                  <a:txBody>
                    <a:bodyPr/>
                    <a:lstStyle/>
                    <a:p>
                      <a:pPr marL="0" marR="0" algn="ctr">
                        <a:spcBef>
                          <a:spcPts val="0"/>
                        </a:spcBef>
                        <a:spcAft>
                          <a:spcPts val="0"/>
                        </a:spcAft>
                      </a:pPr>
                      <a:r>
                        <a:rPr lang="en-US" sz="1000" b="1" dirty="0">
                          <a:effectLst/>
                        </a:rPr>
                        <a:t>Vowels including reductions and </a:t>
                      </a:r>
                      <a:r>
                        <a:rPr lang="en-US" sz="1000" b="1" dirty="0" smtClean="0">
                          <a:effectLst/>
                        </a:rPr>
                        <a:t>deletions</a:t>
                      </a:r>
                    </a:p>
                    <a:p>
                      <a:pPr marL="0" marR="0" algn="ctr">
                        <a:spcBef>
                          <a:spcPts val="0"/>
                        </a:spcBef>
                        <a:spcAft>
                          <a:spcPts val="0"/>
                        </a:spcAft>
                      </a:pPr>
                      <a:r>
                        <a:rPr lang="en-US" sz="1000" b="1" dirty="0" smtClean="0">
                          <a:solidFill>
                            <a:schemeClr val="accent6">
                              <a:lumMod val="60000"/>
                              <a:lumOff val="40000"/>
                            </a:schemeClr>
                          </a:solidFill>
                          <a:effectLst/>
                          <a:latin typeface="Times New Roman" panose="02020603050405020304" pitchFamily="18" charset="0"/>
                          <a:ea typeface="Times New Roman" panose="02020603050405020304" pitchFamily="18" charset="0"/>
                        </a:rPr>
                        <a:t>SLO #1</a:t>
                      </a:r>
                      <a:endParaRPr lang="en-US" sz="1000" b="1" dirty="0">
                        <a:solidFill>
                          <a:schemeClr val="accent6">
                            <a:lumMod val="60000"/>
                            <a:lumOff val="40000"/>
                          </a:schemeClr>
                        </a:solidFill>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Two or more vowel sounds are always mispronounced. The speaker does not demonstrate ability to recognize where vowel reductions are required. </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Two or more vowel sounds are often mispronounced. The speaker demonstrates some ability to recognize where vowel reductions are required, but is inconsistent.</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Vowel sounds are generally within the range identifiable by native speakers.</a:t>
                      </a:r>
                    </a:p>
                    <a:p>
                      <a:pPr marL="0" marR="0">
                        <a:spcBef>
                          <a:spcPts val="0"/>
                        </a:spcBef>
                        <a:spcAft>
                          <a:spcPts val="0"/>
                        </a:spcAft>
                      </a:pPr>
                      <a:r>
                        <a:rPr lang="en-US" sz="1000">
                          <a:effectLst/>
                        </a:rPr>
                        <a:t>Vowels are usually appropriately reduced in unstressed syllables.</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Vowel sounds are clear and within the range identifiable by native speakers.</a:t>
                      </a:r>
                    </a:p>
                    <a:p>
                      <a:pPr marL="0" marR="0">
                        <a:spcBef>
                          <a:spcPts val="0"/>
                        </a:spcBef>
                        <a:spcAft>
                          <a:spcPts val="0"/>
                        </a:spcAft>
                      </a:pPr>
                      <a:r>
                        <a:rPr lang="en-US" sz="1000">
                          <a:effectLst/>
                        </a:rPr>
                        <a:t>Vowels are appropriately reduced in unstressed syllables. </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r>
              <a:tr h="271934">
                <a:tc>
                  <a:txBody>
                    <a:bodyPr/>
                    <a:lstStyle/>
                    <a:p>
                      <a:pPr marL="0" marR="0" algn="ctr">
                        <a:spcBef>
                          <a:spcPts val="0"/>
                        </a:spcBef>
                        <a:spcAft>
                          <a:spcPts val="0"/>
                        </a:spcAft>
                      </a:pPr>
                      <a:r>
                        <a:rPr lang="en-US" sz="1000" b="1" dirty="0">
                          <a:effectLst/>
                        </a:rPr>
                        <a:t>Syllable </a:t>
                      </a:r>
                      <a:r>
                        <a:rPr lang="en-US" sz="1000" b="1" dirty="0" smtClean="0">
                          <a:effectLst/>
                        </a:rPr>
                        <a:t>Stress</a:t>
                      </a:r>
                    </a:p>
                    <a:p>
                      <a:pPr marL="0" marR="0" algn="ctr">
                        <a:spcBef>
                          <a:spcPts val="0"/>
                        </a:spcBef>
                        <a:spcAft>
                          <a:spcPts val="0"/>
                        </a:spcAft>
                      </a:pPr>
                      <a:r>
                        <a:rPr lang="en-US" sz="1000" b="1" dirty="0" smtClean="0">
                          <a:solidFill>
                            <a:srgbClr val="00B0F0"/>
                          </a:solidFill>
                          <a:effectLst/>
                          <a:latin typeface="Times New Roman" panose="02020603050405020304" pitchFamily="18" charset="0"/>
                          <a:ea typeface="Times New Roman" panose="02020603050405020304" pitchFamily="18" charset="0"/>
                        </a:rPr>
                        <a:t>SLO #2</a:t>
                      </a:r>
                      <a:endParaRPr lang="en-US" sz="1000" b="1" dirty="0">
                        <a:solidFill>
                          <a:srgbClr val="00B0F0"/>
                        </a:solidFill>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Speaker frequently misplaces the stress in multisyllabic words.</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Speaker sometimes misplaces the stress in multisyllabic words.</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Speaker utilizes both primary and secondary stress appropriately most of the time.</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Speaker consistently utilizes both primary and secondary stress appropriately.</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r>
              <a:tr h="407902">
                <a:tc>
                  <a:txBody>
                    <a:bodyPr/>
                    <a:lstStyle/>
                    <a:p>
                      <a:pPr marL="0" marR="0" algn="ctr">
                        <a:spcBef>
                          <a:spcPts val="0"/>
                        </a:spcBef>
                        <a:spcAft>
                          <a:spcPts val="0"/>
                        </a:spcAft>
                      </a:pPr>
                      <a:r>
                        <a:rPr lang="en-US" sz="1000" b="1" dirty="0">
                          <a:effectLst/>
                        </a:rPr>
                        <a:t>Sentence Level </a:t>
                      </a:r>
                      <a:r>
                        <a:rPr lang="en-US" sz="1000" b="1" dirty="0" smtClean="0">
                          <a:effectLst/>
                        </a:rPr>
                        <a:t>Stress</a:t>
                      </a:r>
                    </a:p>
                    <a:p>
                      <a:pPr marL="0" marR="0" algn="ctr">
                        <a:spcBef>
                          <a:spcPts val="0"/>
                        </a:spcBef>
                        <a:spcAft>
                          <a:spcPts val="0"/>
                        </a:spcAft>
                      </a:pPr>
                      <a:r>
                        <a:rPr lang="en-US" sz="1000" b="1" dirty="0" smtClean="0">
                          <a:solidFill>
                            <a:srgbClr val="00B0F0"/>
                          </a:solidFill>
                          <a:effectLst/>
                          <a:latin typeface="Times New Roman" panose="02020603050405020304" pitchFamily="18" charset="0"/>
                          <a:ea typeface="Times New Roman" panose="02020603050405020304" pitchFamily="18" charset="0"/>
                        </a:rPr>
                        <a:t>SLO #2</a:t>
                      </a:r>
                      <a:endParaRPr lang="en-US" sz="1000" b="1" dirty="0">
                        <a:solidFill>
                          <a:srgbClr val="00B0F0"/>
                        </a:solidFill>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All words are given full pronunciation. There is no differentiation between content and function words in sentences.</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Speaker sometimes fails to differentiate between content and function words in sentences.</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Speaker usually differentiates between content and function words in sentences.</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Speaker consistently differentiates between content and function words in sentences.</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r>
              <a:tr h="1033291">
                <a:tc>
                  <a:txBody>
                    <a:bodyPr/>
                    <a:lstStyle/>
                    <a:p>
                      <a:pPr marL="0" marR="0" algn="ctr">
                        <a:spcBef>
                          <a:spcPts val="0"/>
                        </a:spcBef>
                        <a:spcAft>
                          <a:spcPts val="0"/>
                        </a:spcAft>
                      </a:pPr>
                      <a:r>
                        <a:rPr lang="en-US" sz="1000" b="1" dirty="0">
                          <a:effectLst/>
                        </a:rPr>
                        <a:t>Stress for </a:t>
                      </a:r>
                      <a:r>
                        <a:rPr lang="en-US" sz="1000" b="1" dirty="0" smtClean="0">
                          <a:effectLst/>
                        </a:rPr>
                        <a:t>Emphasis</a:t>
                      </a:r>
                    </a:p>
                    <a:p>
                      <a:pPr marL="0" marR="0" algn="ctr">
                        <a:spcBef>
                          <a:spcPts val="0"/>
                        </a:spcBef>
                        <a:spcAft>
                          <a:spcPts val="0"/>
                        </a:spcAft>
                      </a:pPr>
                      <a:r>
                        <a:rPr lang="en-US" sz="1000" b="1" dirty="0" smtClean="0">
                          <a:solidFill>
                            <a:srgbClr val="00B0F0"/>
                          </a:solidFill>
                          <a:effectLst/>
                          <a:latin typeface="Times New Roman" panose="02020603050405020304" pitchFamily="18" charset="0"/>
                          <a:ea typeface="Times New Roman" panose="02020603050405020304" pitchFamily="18" charset="0"/>
                        </a:rPr>
                        <a:t>SLO #2</a:t>
                      </a:r>
                      <a:endParaRPr lang="en-US" sz="1000" b="1" dirty="0">
                        <a:solidFill>
                          <a:srgbClr val="00B0F0"/>
                        </a:solidFill>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Does not use stress to emphasize the meaning of the passage.</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Has practiced and uses stress after correction, but often misses opportunities to emphasize the meaning of the passage.</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Use of emphatic stress is practiced and appropriate, but not always natural. Sometimes misses opportunities to emphasize the meaning of the passage.</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Emphatic stress is used to clarify the meaning of the passage. Speech is fluent, and natural.</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r>
            </a:tbl>
          </a:graphicData>
        </a:graphic>
      </p:graphicFrame>
      <p:sp>
        <p:nvSpPr>
          <p:cNvPr id="5" name="Rectangle 1"/>
          <p:cNvSpPr>
            <a:spLocks noChangeArrowheads="1"/>
          </p:cNvSpPr>
          <p:nvPr/>
        </p:nvSpPr>
        <p:spPr bwMode="auto">
          <a:xfrm>
            <a:off x="-4572862" y="-50752"/>
            <a:ext cx="1371686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Pronunciation Evaluation Criteria – To Evaluate Material Practiced and Read by the Speaker</a:t>
            </a: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4324243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17579105"/>
              </p:ext>
            </p:extLst>
          </p:nvPr>
        </p:nvGraphicFramePr>
        <p:xfrm>
          <a:off x="197428" y="542717"/>
          <a:ext cx="8873836" cy="6103620"/>
        </p:xfrm>
        <a:graphic>
          <a:graphicData uri="http://schemas.openxmlformats.org/drawingml/2006/table">
            <a:tbl>
              <a:tblPr>
                <a:tableStyleId>{5C22544A-7EE6-4342-B048-85BDC9FD1C3A}</a:tableStyleId>
              </a:tblPr>
              <a:tblGrid>
                <a:gridCol w="1121612"/>
                <a:gridCol w="1702539"/>
                <a:gridCol w="1725238"/>
                <a:gridCol w="2020846"/>
                <a:gridCol w="2303601"/>
              </a:tblGrid>
              <a:tr h="0">
                <a:tc>
                  <a:txBody>
                    <a:bodyPr/>
                    <a:lstStyle/>
                    <a:p>
                      <a:pPr marL="0" marR="0" algn="ctr">
                        <a:spcBef>
                          <a:spcPts val="0"/>
                        </a:spcBef>
                        <a:spcAft>
                          <a:spcPts val="0"/>
                        </a:spcAft>
                      </a:pPr>
                      <a:r>
                        <a:rPr lang="en-US" sz="1050" b="1" dirty="0">
                          <a:effectLst/>
                        </a:rPr>
                        <a:t>Skill</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lgn="ctr">
                        <a:spcBef>
                          <a:spcPts val="0"/>
                        </a:spcBef>
                        <a:spcAft>
                          <a:spcPts val="0"/>
                        </a:spcAft>
                      </a:pPr>
                      <a:r>
                        <a:rPr lang="en-US" sz="1050" b="1" dirty="0">
                          <a:effectLst/>
                        </a:rPr>
                        <a:t>Score Level 1</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lgn="ctr">
                        <a:spcBef>
                          <a:spcPts val="0"/>
                        </a:spcBef>
                        <a:spcAft>
                          <a:spcPts val="0"/>
                        </a:spcAft>
                      </a:pPr>
                      <a:r>
                        <a:rPr lang="en-US" sz="1050" b="1" dirty="0">
                          <a:effectLst/>
                        </a:rPr>
                        <a:t>Score Level 2</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lgn="ctr">
                        <a:spcBef>
                          <a:spcPts val="0"/>
                        </a:spcBef>
                        <a:spcAft>
                          <a:spcPts val="0"/>
                        </a:spcAft>
                      </a:pPr>
                      <a:r>
                        <a:rPr lang="en-US" sz="1050" b="1" dirty="0">
                          <a:effectLst/>
                        </a:rPr>
                        <a:t>Score Level 3</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lgn="ctr">
                        <a:spcBef>
                          <a:spcPts val="0"/>
                        </a:spcBef>
                        <a:spcAft>
                          <a:spcPts val="0"/>
                        </a:spcAft>
                      </a:pPr>
                      <a:r>
                        <a:rPr lang="en-US" sz="1050" b="1" dirty="0">
                          <a:effectLst/>
                        </a:rPr>
                        <a:t>Score Level 4</a:t>
                      </a:r>
                      <a:endParaRPr lang="en-US" sz="1050" b="1" dirty="0">
                        <a:effectLst/>
                        <a:latin typeface="Times New Roman" panose="02020603050405020304" pitchFamily="18" charset="0"/>
                        <a:ea typeface="Times New Roman" panose="02020603050405020304" pitchFamily="18" charset="0"/>
                      </a:endParaRPr>
                    </a:p>
                  </a:txBody>
                  <a:tcPr marL="31351" marR="31351" marT="0" marB="0" anchor="ctr"/>
                </a:tc>
              </a:tr>
              <a:tr h="391472">
                <a:tc>
                  <a:txBody>
                    <a:bodyPr/>
                    <a:lstStyle/>
                    <a:p>
                      <a:pPr marL="0" marR="0" algn="ctr">
                        <a:spcBef>
                          <a:spcPts val="0"/>
                        </a:spcBef>
                        <a:spcAft>
                          <a:spcPts val="0"/>
                        </a:spcAft>
                      </a:pPr>
                      <a:r>
                        <a:rPr lang="en-US" sz="1000" b="1" dirty="0">
                          <a:effectLst/>
                        </a:rPr>
                        <a:t>Question </a:t>
                      </a:r>
                      <a:r>
                        <a:rPr lang="en-US" sz="1000" b="1" dirty="0" smtClean="0">
                          <a:effectLst/>
                        </a:rPr>
                        <a:t>Intonation</a:t>
                      </a:r>
                    </a:p>
                    <a:p>
                      <a:pPr marL="0" marR="0" algn="ctr">
                        <a:spcBef>
                          <a:spcPts val="0"/>
                        </a:spcBef>
                        <a:spcAft>
                          <a:spcPts val="0"/>
                        </a:spcAft>
                      </a:pPr>
                      <a:r>
                        <a:rPr lang="en-US" sz="1000" b="1" dirty="0" smtClean="0">
                          <a:solidFill>
                            <a:srgbClr val="00B050"/>
                          </a:solidFill>
                          <a:effectLst/>
                          <a:latin typeface="Times New Roman" panose="02020603050405020304" pitchFamily="18" charset="0"/>
                          <a:ea typeface="Times New Roman" panose="02020603050405020304" pitchFamily="18" charset="0"/>
                        </a:rPr>
                        <a:t>SLO #3</a:t>
                      </a:r>
                      <a:endParaRPr lang="en-US" sz="1000" b="1" dirty="0">
                        <a:solidFill>
                          <a:srgbClr val="00B050"/>
                        </a:solidFill>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Intonation missing or inappropriate.</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Uses rising intonation on Y/N questions, and falling intonation on WH questions, but only when concentrating. </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Uses rising intonation on Y/N questions, and falling intonation on WH questions, although there may be an occasional mistake.</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Effortlessly uses rising intonation on Y/N questions, and falling intonation on WH questions.</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r>
              <a:tr h="391472">
                <a:tc>
                  <a:txBody>
                    <a:bodyPr/>
                    <a:lstStyle/>
                    <a:p>
                      <a:pPr marL="0" marR="0" algn="ctr">
                        <a:spcBef>
                          <a:spcPts val="0"/>
                        </a:spcBef>
                        <a:spcAft>
                          <a:spcPts val="0"/>
                        </a:spcAft>
                      </a:pPr>
                      <a:r>
                        <a:rPr lang="en-US" sz="1000" b="1" dirty="0">
                          <a:effectLst/>
                        </a:rPr>
                        <a:t>Phrasing (Thought Groups</a:t>
                      </a:r>
                      <a:r>
                        <a:rPr lang="en-US" sz="1000" b="1" dirty="0" smtClean="0">
                          <a:effectLst/>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1" dirty="0" smtClean="0">
                          <a:solidFill>
                            <a:srgbClr val="00B050"/>
                          </a:solidFill>
                          <a:effectLst/>
                          <a:latin typeface="Times New Roman" panose="02020603050405020304" pitchFamily="18" charset="0"/>
                          <a:ea typeface="Times New Roman" panose="02020603050405020304" pitchFamily="18" charset="0"/>
                        </a:rPr>
                        <a:t>SLO #3</a:t>
                      </a:r>
                    </a:p>
                    <a:p>
                      <a:pPr marL="0" marR="0" algn="ctr">
                        <a:spcBef>
                          <a:spcPts val="0"/>
                        </a:spcBef>
                        <a:spcAft>
                          <a:spcPts val="0"/>
                        </a:spcAft>
                      </a:pPr>
                      <a:endParaRPr lang="en-US" sz="100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Material is read word-by-word. Punctuation may be reflected in speech, but grammatical phrases are not bracketed by intonation or pausing.</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Thought groups are sometimes bracketed by the speaker’s use of intonation, breath, and/or pausing. Speakers at this level are sometimes unable to recognize the elements of a “thought group” and mistakes can impair the listener’s understanding.</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Thought groups are generally bracketed by the speaker’s appropriate use of intonation, breath, and/or pausing.</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Thought groups are consistently bracketed by the speaker’s appropriate use of intonation, breath, and/or pausing.</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r>
              <a:tr h="391472">
                <a:tc>
                  <a:txBody>
                    <a:bodyPr/>
                    <a:lstStyle/>
                    <a:p>
                      <a:pPr marL="0" marR="0" algn="ctr">
                        <a:spcBef>
                          <a:spcPts val="0"/>
                        </a:spcBef>
                        <a:spcAft>
                          <a:spcPts val="0"/>
                        </a:spcAft>
                      </a:pPr>
                      <a:r>
                        <a:rPr lang="en-US" sz="1000" b="1" dirty="0">
                          <a:effectLst/>
                        </a:rPr>
                        <a:t>Intonation patterns for special </a:t>
                      </a:r>
                      <a:r>
                        <a:rPr lang="en-US" sz="1000" b="1" dirty="0" smtClean="0">
                          <a:effectLst/>
                        </a:rPr>
                        <a:t>purposes</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1" dirty="0" smtClean="0">
                          <a:solidFill>
                            <a:srgbClr val="00B050"/>
                          </a:solidFill>
                          <a:effectLst/>
                          <a:latin typeface="Times New Roman" panose="02020603050405020304" pitchFamily="18" charset="0"/>
                          <a:ea typeface="Times New Roman" panose="02020603050405020304" pitchFamily="18" charset="0"/>
                        </a:rPr>
                        <a:t>SLO #3</a:t>
                      </a:r>
                    </a:p>
                    <a:p>
                      <a:pPr marL="0" marR="0" algn="ctr">
                        <a:spcBef>
                          <a:spcPts val="0"/>
                        </a:spcBef>
                        <a:spcAft>
                          <a:spcPts val="0"/>
                        </a:spcAft>
                      </a:pPr>
                      <a:endParaRPr lang="en-US" sz="1000" b="1"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Not used.</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Not ever used effectively</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May be attempted, but with uneven results.</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Pitch is manipulated purposefully to create differences between characters in dialogue. The effect is expressive and entertaining.</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r>
              <a:tr h="391472">
                <a:tc>
                  <a:txBody>
                    <a:bodyPr/>
                    <a:lstStyle/>
                    <a:p>
                      <a:pPr marL="0" marR="0" algn="ctr">
                        <a:spcBef>
                          <a:spcPts val="0"/>
                        </a:spcBef>
                        <a:spcAft>
                          <a:spcPts val="0"/>
                        </a:spcAft>
                      </a:pPr>
                      <a:r>
                        <a:rPr lang="en-US" sz="1000" b="1" dirty="0">
                          <a:effectLst/>
                        </a:rPr>
                        <a:t>Connected </a:t>
                      </a:r>
                      <a:r>
                        <a:rPr lang="en-US" sz="1000" b="1" dirty="0" smtClean="0">
                          <a:effectLst/>
                        </a:rPr>
                        <a:t>Speech</a:t>
                      </a:r>
                    </a:p>
                    <a:p>
                      <a:pPr marL="0" marR="0" algn="ctr">
                        <a:spcBef>
                          <a:spcPts val="0"/>
                        </a:spcBef>
                        <a:spcAft>
                          <a:spcPts val="0"/>
                        </a:spcAft>
                      </a:pPr>
                      <a:r>
                        <a:rPr lang="en-US" sz="1000" b="1" dirty="0" smtClean="0">
                          <a:solidFill>
                            <a:srgbClr val="FF66CC"/>
                          </a:solidFill>
                          <a:effectLst/>
                          <a:latin typeface="Times New Roman" panose="02020603050405020304" pitchFamily="18" charset="0"/>
                          <a:ea typeface="Times New Roman" panose="02020603050405020304" pitchFamily="18" charset="0"/>
                        </a:rPr>
                        <a:t>SLO #4</a:t>
                      </a:r>
                      <a:endParaRPr lang="en-US" sz="1000" b="1" dirty="0">
                        <a:solidFill>
                          <a:srgbClr val="FF66CC"/>
                        </a:solidFill>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The speaker is unable to consistently recognize when linking, sound deletion, and sounds conditioned by adjoining segments are necessary. </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The speaker demonstrates awareness that there are certain changes in phonemes that occur as a result of the environment in which they occur. However, linking, sound deletion, and sounds conditioned by adjoining segments are often missed or uttered incorrectly.</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The speaker demonstrates awareness and some control of changes in phonemes that occur as a result of the environment in which they occur. Linking, sound deletion, and sounds conditioned by adjoining segments are often used.</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The speaker demonstrates awareness and emerging control of changes in phonemes that occur as a result of the environment in which they occur. Linking, sound deletion, and sounds conditioned by adjoining segments are used appropriately.</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r>
              <a:tr h="391472">
                <a:tc>
                  <a:txBody>
                    <a:bodyPr/>
                    <a:lstStyle/>
                    <a:p>
                      <a:pPr marL="0" marR="0" algn="ctr">
                        <a:spcBef>
                          <a:spcPts val="0"/>
                        </a:spcBef>
                        <a:spcAft>
                          <a:spcPts val="0"/>
                        </a:spcAft>
                      </a:pPr>
                      <a:r>
                        <a:rPr lang="en-US" sz="1000" b="1" dirty="0">
                          <a:effectLst/>
                        </a:rPr>
                        <a:t>Overall Characteristics of speech at the </a:t>
                      </a:r>
                      <a:r>
                        <a:rPr lang="en-US" sz="1000" b="1" dirty="0" smtClean="0">
                          <a:effectLst/>
                        </a:rPr>
                        <a:t>level</a:t>
                      </a:r>
                    </a:p>
                    <a:p>
                      <a:pPr marL="0" marR="0" algn="ctr">
                        <a:spcBef>
                          <a:spcPts val="0"/>
                        </a:spcBef>
                        <a:spcAft>
                          <a:spcPts val="0"/>
                        </a:spcAft>
                      </a:pPr>
                      <a:r>
                        <a:rPr lang="en-US" sz="1000" b="1" dirty="0" smtClean="0">
                          <a:solidFill>
                            <a:srgbClr val="0033CC"/>
                          </a:solidFill>
                          <a:effectLst/>
                          <a:latin typeface="Times New Roman" panose="02020603050405020304" pitchFamily="18" charset="0"/>
                          <a:ea typeface="Times New Roman" panose="02020603050405020304" pitchFamily="18" charset="0"/>
                        </a:rPr>
                        <a:t>CAPSTONE PROJECT</a:t>
                      </a:r>
                      <a:br>
                        <a:rPr lang="en-US" sz="1000" b="1" dirty="0" smtClean="0">
                          <a:solidFill>
                            <a:srgbClr val="0033CC"/>
                          </a:solidFill>
                          <a:effectLst/>
                          <a:latin typeface="Times New Roman" panose="02020603050405020304" pitchFamily="18" charset="0"/>
                          <a:ea typeface="Times New Roman" panose="02020603050405020304" pitchFamily="18" charset="0"/>
                        </a:rPr>
                      </a:br>
                      <a:r>
                        <a:rPr lang="en-US" sz="1000" b="1" dirty="0" smtClean="0">
                          <a:solidFill>
                            <a:srgbClr val="0033CC"/>
                          </a:solidFill>
                          <a:effectLst/>
                          <a:latin typeface="Times New Roman" panose="02020603050405020304" pitchFamily="18" charset="0"/>
                          <a:ea typeface="Times New Roman" panose="02020603050405020304" pitchFamily="18" charset="0"/>
                        </a:rPr>
                        <a:t>PROFICIENCY</a:t>
                      </a:r>
                      <a:endParaRPr lang="en-US" sz="1000" b="1" dirty="0">
                        <a:solidFill>
                          <a:srgbClr val="0033CC"/>
                        </a:solidFill>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Speech is very difficult to understand. Frequent errors in production cause misunderstanding. Speech is disconnected, and there is no indication that the speaker is aware of the effects of sounds upon each other in connected speech. </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Speech is somewhat difficult to understand. Errors in production sometimes lead to misunderstanding. Speech is often discontinuous (choppy), although there will be some indication that the speaker is aware of the effects of sounds upon each other in connected speech.</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a:effectLst/>
                        </a:rPr>
                        <a:t>Speech is mostly fluent and understandable and, in some parts, expressive. Errors in production occur, but are rarely significant enough to interrupt understanding. Speaker will occasionally self-correct mistakes.</a:t>
                      </a:r>
                      <a:endParaRPr lang="en-US" sz="1000">
                        <a:effectLst/>
                        <a:latin typeface="Times New Roman" panose="02020603050405020304" pitchFamily="18" charset="0"/>
                        <a:ea typeface="Times New Roman" panose="02020603050405020304" pitchFamily="18" charset="0"/>
                      </a:endParaRPr>
                    </a:p>
                  </a:txBody>
                  <a:tcPr marL="31351" marR="31351" marT="0" marB="0" anchor="ctr"/>
                </a:tc>
                <a:tc>
                  <a:txBody>
                    <a:bodyPr/>
                    <a:lstStyle/>
                    <a:p>
                      <a:pPr marL="0" marR="0">
                        <a:spcBef>
                          <a:spcPts val="0"/>
                        </a:spcBef>
                        <a:spcAft>
                          <a:spcPts val="0"/>
                        </a:spcAft>
                      </a:pPr>
                      <a:r>
                        <a:rPr lang="en-US" sz="1000" dirty="0">
                          <a:effectLst/>
                        </a:rPr>
                        <a:t>Speech is expressive and easy to understand. Errors in production occur, but are not significant enough to interrupt understanding. Speaker regularly notices and self-corrects mistakes.</a:t>
                      </a:r>
                      <a:endParaRPr lang="en-US" sz="1000" dirty="0">
                        <a:effectLst/>
                        <a:latin typeface="Times New Roman" panose="02020603050405020304" pitchFamily="18" charset="0"/>
                        <a:ea typeface="Times New Roman" panose="02020603050405020304" pitchFamily="18" charset="0"/>
                      </a:endParaRPr>
                    </a:p>
                  </a:txBody>
                  <a:tcPr marL="31351" marR="31351" marT="0" marB="0" anchor="ctr"/>
                </a:tc>
              </a:tr>
            </a:tbl>
          </a:graphicData>
        </a:graphic>
      </p:graphicFrame>
    </p:spTree>
    <p:extLst>
      <p:ext uri="{BB962C8B-B14F-4D97-AF65-F5344CB8AC3E}">
        <p14:creationId xmlns:p14="http://schemas.microsoft.com/office/powerpoint/2010/main" val="281844964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249" y="1552445"/>
            <a:ext cx="7957159" cy="2809615"/>
          </a:xfrm>
          <a:prstGeom prst="rect">
            <a:avLst/>
          </a:prstGeom>
        </p:spPr>
        <p:txBody>
          <a:bodyPr wrap="square">
            <a:spAutoFit/>
          </a:bodyPr>
          <a:lstStyle/>
          <a:p>
            <a:pPr marL="257175" indent="-257175">
              <a:lnSpc>
                <a:spcPct val="107000"/>
              </a:lnSpc>
              <a:spcBef>
                <a:spcPts val="900"/>
              </a:spcBef>
              <a:buFont typeface="Symbol" panose="05050102010706020507" pitchFamily="18" charset="2"/>
              <a:buChar char=""/>
            </a:pPr>
            <a:r>
              <a:rPr lang="en-US" sz="2400" dirty="0">
                <a:latin typeface="Arial" panose="020B0604020202020204" pitchFamily="34" charset="0"/>
                <a:ea typeface="Calibri" panose="020F0502020204030204" pitchFamily="34" charset="0"/>
                <a:cs typeface="Times New Roman" panose="02020603050405020304" pitchFamily="18" charset="0"/>
              </a:rPr>
              <a:t>What were the topics we covered last week?</a:t>
            </a:r>
          </a:p>
          <a:p>
            <a:pPr marL="257175" indent="-257175">
              <a:lnSpc>
                <a:spcPct val="107000"/>
              </a:lnSpc>
              <a:spcBef>
                <a:spcPts val="900"/>
              </a:spcBef>
              <a:buFont typeface="Symbol" panose="05050102010706020507" pitchFamily="18" charset="2"/>
              <a:buChar char=""/>
            </a:pPr>
            <a:r>
              <a:rPr lang="en-US" sz="2400" dirty="0">
                <a:latin typeface="Arial" panose="020B0604020202020204" pitchFamily="34" charset="0"/>
                <a:ea typeface="Calibri" panose="020F0502020204030204" pitchFamily="34" charset="0"/>
                <a:cs typeface="Times New Roman" panose="02020603050405020304" pitchFamily="18" charset="0"/>
              </a:rPr>
              <a:t>What did I learn that I can use in other situations?</a:t>
            </a:r>
          </a:p>
          <a:p>
            <a:pPr marL="257175" indent="-257175">
              <a:lnSpc>
                <a:spcPct val="107000"/>
              </a:lnSpc>
              <a:spcBef>
                <a:spcPts val="900"/>
              </a:spcBef>
              <a:buFont typeface="Symbol" panose="05050102010706020507" pitchFamily="18" charset="2"/>
              <a:buChar char=""/>
            </a:pPr>
            <a:r>
              <a:rPr lang="en-US" sz="2400" dirty="0">
                <a:latin typeface="Arial" panose="020B0604020202020204" pitchFamily="34" charset="0"/>
                <a:ea typeface="Calibri" panose="020F0502020204030204" pitchFamily="34" charset="0"/>
                <a:cs typeface="Times New Roman" panose="02020603050405020304" pitchFamily="18" charset="0"/>
              </a:rPr>
              <a:t>What are some examples of situations when this new knowledge will be useful?</a:t>
            </a:r>
          </a:p>
          <a:p>
            <a:pPr marL="257175" indent="-257175">
              <a:lnSpc>
                <a:spcPct val="107000"/>
              </a:lnSpc>
              <a:spcBef>
                <a:spcPts val="900"/>
              </a:spcBef>
              <a:buFont typeface="Symbol" panose="05050102010706020507" pitchFamily="18" charset="2"/>
              <a:buChar char=""/>
            </a:pPr>
            <a:r>
              <a:rPr lang="en-US" sz="2400" dirty="0">
                <a:latin typeface="Arial" panose="020B0604020202020204" pitchFamily="34" charset="0"/>
                <a:ea typeface="Calibri" panose="020F0502020204030204" pitchFamily="34" charset="0"/>
                <a:cs typeface="Times New Roman" panose="02020603050405020304" pitchFamily="18" charset="0"/>
              </a:rPr>
              <a:t>Which course learning outcome will these ideas help me achieve? </a:t>
            </a:r>
            <a:endParaRPr lang="en-US" sz="3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01249" y="750515"/>
            <a:ext cx="7146213" cy="523220"/>
          </a:xfrm>
          <a:prstGeom prst="rect">
            <a:avLst/>
          </a:prstGeom>
        </p:spPr>
        <p:txBody>
          <a:bodyPr wrap="square">
            <a:spAutoFit/>
          </a:bodyPr>
          <a:lstStyle/>
          <a:p>
            <a:r>
              <a:rPr lang="en-US" sz="2800" b="1" dirty="0"/>
              <a:t>Guided Self-Assessment</a:t>
            </a:r>
          </a:p>
        </p:txBody>
      </p:sp>
    </p:spTree>
    <p:extLst>
      <p:ext uri="{BB962C8B-B14F-4D97-AF65-F5344CB8AC3E}">
        <p14:creationId xmlns:p14="http://schemas.microsoft.com/office/powerpoint/2010/main" val="136029158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left)">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Self-Assessment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1851170"/>
              </p:ext>
            </p:extLst>
          </p:nvPr>
        </p:nvGraphicFramePr>
        <p:xfrm>
          <a:off x="332509" y="1524001"/>
          <a:ext cx="8545483" cy="5043054"/>
        </p:xfrm>
        <a:graphic>
          <a:graphicData uri="http://schemas.openxmlformats.org/drawingml/2006/table">
            <a:tbl>
              <a:tblPr firstRow="1" bandRow="1">
                <a:tableStyleId>{7DF18680-E054-41AD-8BC1-D1AEF772440D}</a:tableStyleId>
              </a:tblPr>
              <a:tblGrid>
                <a:gridCol w="1816188"/>
                <a:gridCol w="1839012"/>
                <a:gridCol w="3583097"/>
                <a:gridCol w="1307186"/>
              </a:tblGrid>
              <a:tr h="981988">
                <a:tc gridSpan="4">
                  <a:txBody>
                    <a:bodyPr/>
                    <a:lstStyle/>
                    <a:p>
                      <a:pPr algn="ctr"/>
                      <a:r>
                        <a:rPr lang="en-US" sz="1400" dirty="0" smtClean="0"/>
                        <a:t>Week </a:t>
                      </a:r>
                      <a:r>
                        <a:rPr lang="en-US" sz="1400" dirty="0" smtClean="0"/>
                        <a:t>Three</a:t>
                      </a:r>
                      <a:endParaRPr lang="en-US" sz="1400" dirty="0"/>
                    </a:p>
                    <a:p>
                      <a:pPr algn="l"/>
                      <a:r>
                        <a:rPr lang="en-US" sz="1400" dirty="0" smtClean="0"/>
                        <a:t>Name:                            </a:t>
                      </a:r>
                      <a:endParaRPr lang="en-US" sz="1400" dirty="0"/>
                    </a:p>
                  </a:txBody>
                  <a:tcPr marL="68580" marR="68580" marT="34290" marB="34290" anchor="ctr"/>
                </a:tc>
                <a:tc hMerge="1">
                  <a:txBody>
                    <a:bodyPr/>
                    <a:lstStyle/>
                    <a:p>
                      <a:pPr algn="ctr"/>
                      <a:endParaRPr lang="en-US" dirty="0"/>
                    </a:p>
                  </a:txBody>
                  <a:tcPr anchor="ctr"/>
                </a:tc>
                <a:tc hMerge="1">
                  <a:txBody>
                    <a:bodyPr/>
                    <a:lstStyle/>
                    <a:p>
                      <a:pPr algn="l"/>
                      <a:endParaRPr lang="en-US" dirty="0"/>
                    </a:p>
                  </a:txBody>
                  <a:tcPr anchor="ctr"/>
                </a:tc>
                <a:tc hMerge="1">
                  <a:txBody>
                    <a:bodyPr/>
                    <a:lstStyle/>
                    <a:p>
                      <a:pPr algn="l"/>
                      <a:endParaRPr lang="en-US" dirty="0"/>
                    </a:p>
                  </a:txBody>
                  <a:tcPr anchor="ctr"/>
                </a:tc>
              </a:tr>
              <a:tr h="791604">
                <a:tc>
                  <a:txBody>
                    <a:bodyPr/>
                    <a:lstStyle/>
                    <a:p>
                      <a:pPr algn="ctr"/>
                      <a:r>
                        <a:rPr lang="en-US" sz="1400" dirty="0" smtClean="0"/>
                        <a:t>TOPIC</a:t>
                      </a:r>
                      <a:endParaRPr lang="en-US" sz="1400" dirty="0">
                        <a:solidFill>
                          <a:schemeClr val="bg1"/>
                        </a:solidFill>
                      </a:endParaRPr>
                    </a:p>
                  </a:txBody>
                  <a:tcPr marL="68580" marR="68580" marT="34290" marB="34290" anchor="ctr"/>
                </a:tc>
                <a:tc>
                  <a:txBody>
                    <a:bodyPr/>
                    <a:lstStyle/>
                    <a:p>
                      <a:pPr marL="0" algn="ctr" defTabSz="914400" rtl="0" eaLnBrk="1" latinLnBrk="0" hangingPunct="1"/>
                      <a:r>
                        <a:rPr lang="en-US" sz="1400" kern="1200" dirty="0" smtClean="0"/>
                        <a:t>SKILLS or MENTAL TOOLS</a:t>
                      </a:r>
                      <a:endParaRPr lang="en-US" sz="1400" kern="1200" dirty="0">
                        <a:solidFill>
                          <a:schemeClr val="bg1"/>
                        </a:solidFill>
                        <a:latin typeface="+mn-lt"/>
                        <a:ea typeface="+mn-ea"/>
                        <a:cs typeface="+mn-cs"/>
                      </a:endParaRPr>
                    </a:p>
                  </a:txBody>
                  <a:tcPr marL="68580" marR="68580" marT="34290" marB="34290" anchor="ctr"/>
                </a:tc>
                <a:tc>
                  <a:txBody>
                    <a:bodyPr/>
                    <a:lstStyle/>
                    <a:p>
                      <a:pPr marL="0" algn="ctr" defTabSz="914400" rtl="0" eaLnBrk="1" latinLnBrk="0" hangingPunct="1"/>
                      <a:r>
                        <a:rPr lang="en-US" sz="1400" kern="1200" dirty="0" smtClean="0"/>
                        <a:t>PURPOSE and the RELATED SLO</a:t>
                      </a:r>
                      <a:endParaRPr lang="en-US" sz="1400" kern="1200" dirty="0">
                        <a:solidFill>
                          <a:schemeClr val="bg1"/>
                        </a:solidFill>
                        <a:latin typeface="+mn-lt"/>
                        <a:ea typeface="+mn-ea"/>
                        <a:cs typeface="+mn-cs"/>
                      </a:endParaRPr>
                    </a:p>
                  </a:txBody>
                  <a:tcPr marL="68580" marR="68580" marT="34290" marB="34290" anchor="ctr"/>
                </a:tc>
                <a:tc>
                  <a:txBody>
                    <a:bodyPr/>
                    <a:lstStyle/>
                    <a:p>
                      <a:pPr marL="0" algn="ctr" defTabSz="914400" rtl="0" eaLnBrk="1" latinLnBrk="0" hangingPunct="1"/>
                      <a:r>
                        <a:rPr lang="en-US" sz="1400" kern="1200" dirty="0" smtClean="0"/>
                        <a:t>Teacher Feedback</a:t>
                      </a:r>
                      <a:endParaRPr lang="en-US" sz="1400" kern="1200" dirty="0">
                        <a:solidFill>
                          <a:schemeClr val="bg1"/>
                        </a:solidFill>
                        <a:latin typeface="+mn-lt"/>
                        <a:ea typeface="+mn-ea"/>
                        <a:cs typeface="+mn-cs"/>
                      </a:endParaRPr>
                    </a:p>
                  </a:txBody>
                  <a:tcPr marL="68580" marR="68580" marT="34290" marB="34290" anchor="ctr"/>
                </a:tc>
              </a:tr>
              <a:tr h="1901991">
                <a:tc>
                  <a:txBody>
                    <a:bodyPr/>
                    <a:lstStyle/>
                    <a:p>
                      <a:r>
                        <a:rPr lang="en-US" sz="1400" dirty="0" smtClean="0"/>
                        <a:t>Previewing &amp; Predicting</a:t>
                      </a:r>
                      <a:endParaRPr lang="en-US" sz="1400" dirty="0"/>
                    </a:p>
                  </a:txBody>
                  <a:tcPr marL="68580" marR="68580" marT="34290" marB="34290" anchor="ctr"/>
                </a:tc>
                <a:tc>
                  <a:txBody>
                    <a:bodyPr/>
                    <a:lstStyle/>
                    <a:p>
                      <a:endParaRPr lang="en-US" sz="1400" dirty="0" smtClean="0"/>
                    </a:p>
                    <a:p>
                      <a:endParaRPr lang="en-US" sz="1400" dirty="0" smtClean="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13674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Review</a:t>
                      </a:r>
                      <a:r>
                        <a:rPr lang="en-US" sz="1400" baseline="0" dirty="0" smtClean="0"/>
                        <a:t> of Sentence Structure</a:t>
                      </a:r>
                      <a:endParaRPr lang="en-US" sz="1400" dirty="0" smtClean="0"/>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bl>
          </a:graphicData>
        </a:graphic>
      </p:graphicFrame>
    </p:spTree>
    <p:extLst>
      <p:ext uri="{BB962C8B-B14F-4D97-AF65-F5344CB8AC3E}">
        <p14:creationId xmlns:p14="http://schemas.microsoft.com/office/powerpoint/2010/main" val="383733224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SLO’s be in the Catalog?</a:t>
            </a:r>
            <a:endParaRPr lang="en-US" dirty="0"/>
          </a:p>
        </p:txBody>
      </p:sp>
      <p:sp>
        <p:nvSpPr>
          <p:cNvPr id="3" name="Content Placeholder 2"/>
          <p:cNvSpPr>
            <a:spLocks noGrp="1"/>
          </p:cNvSpPr>
          <p:nvPr>
            <p:ph idx="1"/>
          </p:nvPr>
        </p:nvSpPr>
        <p:spPr/>
        <p:txBody>
          <a:bodyPr/>
          <a:lstStyle/>
          <a:p>
            <a:pPr marL="502920" lvl="3" indent="-457200">
              <a:spcBef>
                <a:spcPts val="1000"/>
              </a:spcBef>
              <a:buFont typeface="Wingdings" panose="05000000000000000000" pitchFamily="2" charset="2"/>
              <a:buChar char="§"/>
            </a:pPr>
            <a:r>
              <a:rPr lang="en-US" sz="2600" dirty="0"/>
              <a:t>The institution clearly describes its certificates and degrees in its catalog.</a:t>
            </a:r>
          </a:p>
          <a:p>
            <a:pPr marL="502920" lvl="3" indent="-457200">
              <a:spcBef>
                <a:spcPts val="1000"/>
              </a:spcBef>
              <a:buFont typeface="Wingdings" panose="05000000000000000000" pitchFamily="2" charset="2"/>
              <a:buChar char="§"/>
            </a:pPr>
            <a:r>
              <a:rPr lang="en-US" sz="2600" dirty="0"/>
              <a:t>Student learning outcomes are included in descriptions of courses.</a:t>
            </a:r>
          </a:p>
          <a:p>
            <a:pPr marL="502920" lvl="3" indent="-457200">
              <a:spcBef>
                <a:spcPts val="1000"/>
              </a:spcBef>
              <a:buFont typeface="Wingdings" panose="05000000000000000000" pitchFamily="2" charset="2"/>
              <a:buChar char="§"/>
            </a:pPr>
            <a:r>
              <a:rPr lang="en-US" sz="2600" dirty="0"/>
              <a:t>All course syllabi include student learning outcomes.</a:t>
            </a:r>
          </a:p>
          <a:p>
            <a:pPr marL="502920" lvl="3" indent="-457200">
              <a:spcBef>
                <a:spcPts val="1000"/>
              </a:spcBef>
              <a:buFont typeface="Wingdings" panose="05000000000000000000" pitchFamily="2" charset="2"/>
              <a:buChar char="§"/>
            </a:pPr>
            <a:r>
              <a:rPr lang="en-US" sz="2600" dirty="0"/>
              <a:t>The institution has processes in place to verify that all students receive a syllabus, including student learning outcomes, for each course.</a:t>
            </a:r>
          </a:p>
          <a:p>
            <a:pPr marL="0" lvl="3" indent="0">
              <a:spcBef>
                <a:spcPts val="1000"/>
              </a:spcBef>
              <a:buNone/>
            </a:pPr>
            <a:endParaRPr lang="en-US" b="1" i="1" dirty="0"/>
          </a:p>
          <a:p>
            <a:pPr marL="0" lvl="3" indent="0">
              <a:spcBef>
                <a:spcPts val="1000"/>
              </a:spcBef>
              <a:buNone/>
            </a:pPr>
            <a:r>
              <a:rPr lang="en-US" b="1" i="1" dirty="0"/>
              <a:t>From the January 2017 </a:t>
            </a:r>
            <a:r>
              <a:rPr lang="en-US" b="1" i="1" u="sng" dirty="0"/>
              <a:t>Guide to Evaluating and Improving Institutions </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66268822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166253" y="436418"/>
            <a:ext cx="8749145" cy="5755422"/>
          </a:xfrm>
          <a:prstGeom prst="rect">
            <a:avLst/>
          </a:prstGeom>
          <a:noFill/>
        </p:spPr>
        <p:txBody>
          <a:bodyPr wrap="square" rtlCol="0">
            <a:spAutoFit/>
          </a:bodyPr>
          <a:lstStyle/>
          <a:p>
            <a:r>
              <a:rPr lang="en-US" sz="2400" dirty="0" smtClean="0"/>
              <a:t>Presentation Process</a:t>
            </a:r>
          </a:p>
          <a:p>
            <a:endParaRPr lang="en-US" sz="2400" dirty="0" smtClean="0"/>
          </a:p>
          <a:p>
            <a:r>
              <a:rPr lang="en-US" sz="1600" dirty="0" smtClean="0"/>
              <a:t>(This slide is for the presentation team…it will not be shown to the participants.)</a:t>
            </a:r>
            <a:endParaRPr lang="en-US" sz="1600" dirty="0"/>
          </a:p>
          <a:p>
            <a:pPr marL="457200" indent="-457200">
              <a:buAutoNum type="arabicPeriod"/>
            </a:pPr>
            <a:r>
              <a:rPr lang="en-US" sz="1600" dirty="0" smtClean="0"/>
              <a:t>Pass out cards as folks enter. Ask them to put a one word descriptor of their attitude toward SLO’s on one side. On the other side, they are to write a question they want to have us respond to.</a:t>
            </a:r>
          </a:p>
          <a:p>
            <a:pPr marL="457200" indent="-457200">
              <a:buAutoNum type="arabicPeriod"/>
            </a:pPr>
            <a:endParaRPr lang="en-US" sz="1600" dirty="0" smtClean="0"/>
          </a:p>
          <a:p>
            <a:pPr marL="457200" indent="-457200">
              <a:buAutoNum type="arabicPeriod"/>
            </a:pPr>
            <a:r>
              <a:rPr lang="en-US" sz="1600" dirty="0" smtClean="0"/>
              <a:t>John introduces the team…I am last and will present first. The slides have animations. You will have to play the slideshow to see them properly.</a:t>
            </a:r>
          </a:p>
          <a:p>
            <a:pPr marL="457200" indent="-457200">
              <a:buAutoNum type="arabicPeriod"/>
            </a:pPr>
            <a:endParaRPr lang="en-US" sz="1600" dirty="0"/>
          </a:p>
          <a:p>
            <a:pPr marL="457200" indent="-457200">
              <a:buAutoNum type="arabicPeriod"/>
            </a:pPr>
            <a:r>
              <a:rPr lang="en-US" sz="1600" dirty="0" smtClean="0"/>
              <a:t>Presentation Outline</a:t>
            </a:r>
          </a:p>
          <a:p>
            <a:pPr marL="857250" lvl="1" indent="-400050">
              <a:buAutoNum type="romanUcPeriod"/>
            </a:pPr>
            <a:r>
              <a:rPr lang="en-US" sz="1600" dirty="0" smtClean="0"/>
              <a:t>Brief activity with the participants…”Flock of Birds”  </a:t>
            </a:r>
            <a:r>
              <a:rPr lang="en-US" sz="1000" dirty="0" smtClean="0"/>
              <a:t>(Lisa)</a:t>
            </a:r>
          </a:p>
          <a:p>
            <a:pPr marL="857250" lvl="1" indent="-400050">
              <a:buAutoNum type="romanUcPeriod"/>
            </a:pPr>
            <a:r>
              <a:rPr lang="en-US" sz="1600" dirty="0" smtClean="0"/>
              <a:t>The history of SLO’s in accreditation 2002 to present. </a:t>
            </a:r>
            <a:r>
              <a:rPr lang="en-US" sz="1050" dirty="0" smtClean="0"/>
              <a:t>(Lisa with interjections from Randy and Jarek)</a:t>
            </a:r>
            <a:endParaRPr lang="en-US" sz="1600" dirty="0" smtClean="0"/>
          </a:p>
          <a:p>
            <a:pPr marL="857250" lvl="1" indent="-400050">
              <a:buAutoNum type="romanUcPeriod"/>
            </a:pPr>
            <a:r>
              <a:rPr lang="en-US" sz="1600" dirty="0" smtClean="0"/>
              <a:t>Three Questions:</a:t>
            </a:r>
          </a:p>
          <a:p>
            <a:pPr lvl="2"/>
            <a:r>
              <a:rPr lang="en-US" sz="1600" dirty="0" smtClean="0"/>
              <a:t>A.  Do SLO’s belong on the course syllabus?</a:t>
            </a:r>
          </a:p>
          <a:p>
            <a:pPr marL="1714500" lvl="3" indent="-342900">
              <a:buAutoNum type="arabicPeriod"/>
            </a:pPr>
            <a:r>
              <a:rPr lang="en-US" sz="1600" dirty="0" smtClean="0"/>
              <a:t>Lisa’s Presentation: “The Role of SLO’s…”</a:t>
            </a:r>
          </a:p>
          <a:p>
            <a:pPr lvl="2"/>
            <a:r>
              <a:rPr lang="en-US" sz="1600" dirty="0" smtClean="0"/>
              <a:t>B. </a:t>
            </a:r>
            <a:r>
              <a:rPr lang="en-US" sz="1600" dirty="0"/>
              <a:t>Should SLO’s be in the Catalog</a:t>
            </a:r>
            <a:r>
              <a:rPr lang="en-US" sz="1600" dirty="0" smtClean="0"/>
              <a:t>?</a:t>
            </a:r>
          </a:p>
          <a:p>
            <a:pPr lvl="2"/>
            <a:r>
              <a:rPr lang="en-US" sz="1600" dirty="0"/>
              <a:t>	</a:t>
            </a:r>
            <a:r>
              <a:rPr lang="en-US" sz="1600" dirty="0" smtClean="0"/>
              <a:t>Randy?   Jarek?</a:t>
            </a:r>
          </a:p>
          <a:p>
            <a:pPr marL="1257300" lvl="2" indent="-342900">
              <a:buAutoNum type="alphaUcPeriod" startAt="3"/>
            </a:pPr>
            <a:r>
              <a:rPr lang="en-US" sz="1600" dirty="0" smtClean="0"/>
              <a:t>What about SLO’s in performance evaluation?</a:t>
            </a:r>
          </a:p>
          <a:p>
            <a:pPr lvl="3"/>
            <a:r>
              <a:rPr lang="en-US" sz="1600" dirty="0"/>
              <a:t> </a:t>
            </a:r>
            <a:r>
              <a:rPr lang="en-US" sz="1600" dirty="0" smtClean="0"/>
              <a:t>   	Randy?  Jarek?</a:t>
            </a:r>
          </a:p>
          <a:p>
            <a:pPr marL="857250" lvl="1" indent="-400050">
              <a:buAutoNum type="romanUcPeriod" startAt="4"/>
            </a:pPr>
            <a:r>
              <a:rPr lang="en-US" sz="1600" dirty="0" smtClean="0"/>
              <a:t>Questions from the cards.</a:t>
            </a:r>
          </a:p>
          <a:p>
            <a:pPr marL="857250" lvl="1" indent="-400050">
              <a:buAutoNum type="romanUcPeriod" startAt="4"/>
            </a:pPr>
            <a:r>
              <a:rPr lang="en-US" sz="1600" dirty="0" smtClean="0"/>
              <a:t>Closing Shout-Outs</a:t>
            </a:r>
          </a:p>
        </p:txBody>
      </p:sp>
    </p:spTree>
    <p:extLst>
      <p:ext uri="{BB962C8B-B14F-4D97-AF65-F5344CB8AC3E}">
        <p14:creationId xmlns:p14="http://schemas.microsoft.com/office/powerpoint/2010/main" val="23438028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SLO’s and performance evaluations?</a:t>
            </a:r>
            <a:endParaRPr lang="en-US" dirty="0"/>
          </a:p>
        </p:txBody>
      </p:sp>
      <p:sp>
        <p:nvSpPr>
          <p:cNvPr id="3" name="Content Placeholder 2"/>
          <p:cNvSpPr>
            <a:spLocks noGrp="1"/>
          </p:cNvSpPr>
          <p:nvPr>
            <p:ph idx="1"/>
          </p:nvPr>
        </p:nvSpPr>
        <p:spPr>
          <a:xfrm>
            <a:off x="457200" y="1778924"/>
            <a:ext cx="8229600" cy="4887883"/>
          </a:xfrm>
        </p:spPr>
        <p:txBody>
          <a:bodyPr>
            <a:normAutofit fontScale="92500" lnSpcReduction="20000"/>
          </a:bodyPr>
          <a:lstStyle/>
          <a:p>
            <a:pPr marL="502920" lvl="3" indent="-457200">
              <a:spcBef>
                <a:spcPts val="10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The evaluation of faculty, academic administrators, and other personnel directly responsible for student learning includes, as a component of that evaluation, consideration of how these employees use the results of the assessment of learning outcomes to improve teaching and learning. </a:t>
            </a:r>
          </a:p>
          <a:p>
            <a:pPr marL="502920" lvl="3" indent="-457200">
              <a:spcBef>
                <a:spcPts val="10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The evaluation process leads faculty to improve teaching methods and plans to improve learning.</a:t>
            </a:r>
          </a:p>
          <a:p>
            <a:pPr marL="502920" lvl="3" indent="-457200">
              <a:spcBef>
                <a:spcPts val="18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Evaluative instruments, where appropriate, include evidence of engagement with student learning outcomes.</a:t>
            </a:r>
          </a:p>
          <a:p>
            <a:pPr marL="0" lvl="3" indent="0">
              <a:spcBef>
                <a:spcPts val="1000"/>
              </a:spcBef>
              <a:buNone/>
            </a:pPr>
            <a:endParaRPr lang="en-US" sz="2800" dirty="0"/>
          </a:p>
          <a:p>
            <a:pPr marL="0" lvl="3" indent="0">
              <a:spcBef>
                <a:spcPts val="1000"/>
              </a:spcBef>
              <a:buNone/>
            </a:pPr>
            <a:r>
              <a:rPr lang="en-US" sz="1900" b="1" i="1" dirty="0"/>
              <a:t>From the January 2017 Guide to Evaluating and Improving Institutions </a:t>
            </a:r>
          </a:p>
          <a:p>
            <a:endParaRPr lang="en-US" dirty="0"/>
          </a:p>
        </p:txBody>
      </p:sp>
    </p:spTree>
    <p:extLst>
      <p:ext uri="{BB962C8B-B14F-4D97-AF65-F5344CB8AC3E}">
        <p14:creationId xmlns:p14="http://schemas.microsoft.com/office/powerpoint/2010/main" val="20862541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Learning Community	</a:t>
            </a:r>
            <a:endParaRPr lang="en-US" dirty="0"/>
          </a:p>
        </p:txBody>
      </p:sp>
      <p:sp>
        <p:nvSpPr>
          <p:cNvPr id="3" name="Content Placeholder 2"/>
          <p:cNvSpPr>
            <a:spLocks noGrp="1"/>
          </p:cNvSpPr>
          <p:nvPr>
            <p:ph idx="1"/>
          </p:nvPr>
        </p:nvSpPr>
        <p:spPr>
          <a:xfrm>
            <a:off x="628650" y="1963882"/>
            <a:ext cx="7886700" cy="4056028"/>
          </a:xfrm>
        </p:spPr>
        <p:txBody>
          <a:bodyPr>
            <a:normAutofit fontScale="55000" lnSpcReduction="20000"/>
          </a:bodyPr>
          <a:lstStyle/>
          <a:p>
            <a:pPr marL="0" indent="0">
              <a:spcAft>
                <a:spcPts val="1200"/>
              </a:spcAft>
              <a:buNone/>
            </a:pPr>
            <a:r>
              <a:rPr lang="en-US" sz="4200" dirty="0">
                <a:latin typeface="Arial" panose="020B0604020202020204" pitchFamily="34" charset="0"/>
                <a:cs typeface="Arial" panose="020B0604020202020204" pitchFamily="34" charset="0"/>
              </a:rPr>
              <a:t>An ongoing systematic process in </a:t>
            </a:r>
            <a:r>
              <a:rPr lang="en-US" sz="4200" dirty="0" smtClean="0">
                <a:latin typeface="Arial" panose="020B0604020202020204" pitchFamily="34" charset="0"/>
                <a:cs typeface="Arial" panose="020B0604020202020204" pitchFamily="34" charset="0"/>
              </a:rPr>
              <a:t>which faculty: </a:t>
            </a:r>
            <a:endParaRPr lang="en-US" sz="4200" dirty="0">
              <a:latin typeface="Arial" panose="020B0604020202020204" pitchFamily="34" charset="0"/>
              <a:cs typeface="Arial" panose="020B0604020202020204" pitchFamily="34" charset="0"/>
            </a:endParaRPr>
          </a:p>
          <a:p>
            <a:r>
              <a:rPr lang="en-US" sz="4200" dirty="0">
                <a:latin typeface="Arial" panose="020B0604020202020204" pitchFamily="34" charset="0"/>
                <a:cs typeface="Arial" panose="020B0604020202020204" pitchFamily="34" charset="0"/>
              </a:rPr>
              <a:t>work collaboratively in recurring cycles of collective inquiry and action research to achieve better results for the students they serve. </a:t>
            </a:r>
          </a:p>
          <a:p>
            <a:r>
              <a:rPr lang="en-US" sz="4200" dirty="0">
                <a:latin typeface="Arial" panose="020B0604020202020204" pitchFamily="34" charset="0"/>
                <a:cs typeface="Arial" panose="020B0604020202020204" pitchFamily="34" charset="0"/>
              </a:rPr>
              <a:t>operate under the assumption that the key to improved learning for students is continuous job-embedded learning for educators</a:t>
            </a:r>
            <a:r>
              <a:rPr lang="en-US" sz="4200" dirty="0" smtClean="0">
                <a:latin typeface="Arial" panose="020B0604020202020204" pitchFamily="34" charset="0"/>
                <a:cs typeface="Arial" panose="020B0604020202020204" pitchFamily="34" charset="0"/>
              </a:rPr>
              <a:t>.</a:t>
            </a:r>
          </a:p>
          <a:p>
            <a:r>
              <a:rPr lang="en-US" sz="4200" dirty="0">
                <a:latin typeface="Arial" panose="020B0604020202020204" pitchFamily="34" charset="0"/>
                <a:cs typeface="Arial" panose="020B0604020202020204" pitchFamily="34" charset="0"/>
              </a:rPr>
              <a:t>Research suggests that educational change is more likely to occur when leaders (a) create a supportive learning environment, (b) use data-driven decision making, (c) use a distributive style of leadership, and (d) function as a change agent (</a:t>
            </a:r>
            <a:r>
              <a:rPr lang="en-US" sz="4200" dirty="0" err="1">
                <a:latin typeface="Arial" panose="020B0604020202020204" pitchFamily="34" charset="0"/>
                <a:cs typeface="Arial" panose="020B0604020202020204" pitchFamily="34" charset="0"/>
              </a:rPr>
              <a:t>Ellmore</a:t>
            </a:r>
            <a:r>
              <a:rPr lang="en-US" sz="4200" dirty="0">
                <a:latin typeface="Arial" panose="020B0604020202020204" pitchFamily="34" charset="0"/>
                <a:cs typeface="Arial" panose="020B0604020202020204" pitchFamily="34" charset="0"/>
              </a:rPr>
              <a:t>, 2000). </a:t>
            </a:r>
          </a:p>
          <a:p>
            <a:endParaRPr lang="en-US" dirty="0"/>
          </a:p>
        </p:txBody>
      </p:sp>
      <p:sp>
        <p:nvSpPr>
          <p:cNvPr id="4" name="Date Placeholder 3"/>
          <p:cNvSpPr>
            <a:spLocks noGrp="1"/>
          </p:cNvSpPr>
          <p:nvPr>
            <p:ph type="dt" sz="half" idx="10"/>
          </p:nvPr>
        </p:nvSpPr>
        <p:spPr/>
        <p:txBody>
          <a:bodyPr/>
          <a:lstStyle/>
          <a:p>
            <a:fld id="{C49AE51D-5542-844F-B7ED-915D9A05EA90}"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Accreditation Institute 2017 February 17-18, Napa, CA</a:t>
            </a:r>
            <a:endParaRPr lang="en-US"/>
          </a:p>
        </p:txBody>
      </p:sp>
    </p:spTree>
    <p:extLst>
      <p:ext uri="{BB962C8B-B14F-4D97-AF65-F5344CB8AC3E}">
        <p14:creationId xmlns:p14="http://schemas.microsoft.com/office/powerpoint/2010/main" val="109266656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Learning Community	</a:t>
            </a:r>
            <a:endParaRPr lang="en-US" dirty="0"/>
          </a:p>
        </p:txBody>
      </p:sp>
      <p:sp>
        <p:nvSpPr>
          <p:cNvPr id="3" name="Content Placeholder 2"/>
          <p:cNvSpPr>
            <a:spLocks noGrp="1"/>
          </p:cNvSpPr>
          <p:nvPr>
            <p:ph idx="1"/>
          </p:nvPr>
        </p:nvSpPr>
        <p:spPr>
          <a:xfrm>
            <a:off x="628650" y="1524000"/>
            <a:ext cx="7886700" cy="4993177"/>
          </a:xfrm>
        </p:spPr>
        <p:txBody>
          <a:bodyPr>
            <a:normAutofit fontScale="47500" lnSpcReduction="20000"/>
          </a:bodyPr>
          <a:lstStyle/>
          <a:p>
            <a:pPr marL="0" indent="0">
              <a:buNone/>
            </a:pPr>
            <a:r>
              <a:rPr lang="en-US" sz="5100" dirty="0">
                <a:latin typeface="Arial" panose="020B0604020202020204" pitchFamily="34" charset="0"/>
                <a:cs typeface="Arial" panose="020B0604020202020204" pitchFamily="34" charset="0"/>
              </a:rPr>
              <a:t>An ongoing systematic process in </a:t>
            </a:r>
            <a:r>
              <a:rPr lang="en-US" sz="5100" dirty="0" smtClean="0">
                <a:latin typeface="Arial" panose="020B0604020202020204" pitchFamily="34" charset="0"/>
                <a:cs typeface="Arial" panose="020B0604020202020204" pitchFamily="34" charset="0"/>
              </a:rPr>
              <a:t>which faculty: </a:t>
            </a:r>
            <a:endParaRPr lang="en-US" sz="5100" dirty="0">
              <a:latin typeface="Arial" panose="020B0604020202020204" pitchFamily="34" charset="0"/>
              <a:cs typeface="Arial" panose="020B0604020202020204" pitchFamily="34" charset="0"/>
            </a:endParaRPr>
          </a:p>
          <a:p>
            <a:r>
              <a:rPr lang="en-US" sz="5100" dirty="0">
                <a:latin typeface="Arial" panose="020B0604020202020204" pitchFamily="34" charset="0"/>
                <a:cs typeface="Arial" panose="020B0604020202020204" pitchFamily="34" charset="0"/>
              </a:rPr>
              <a:t>work collaboratively in recurring cycles of collective inquiry and action research to achieve better results for the students they serve. </a:t>
            </a:r>
          </a:p>
          <a:p>
            <a:pPr>
              <a:spcBef>
                <a:spcPts val="1800"/>
              </a:spcBef>
            </a:pPr>
            <a:r>
              <a:rPr lang="en-US" sz="5100" dirty="0">
                <a:latin typeface="Arial" panose="020B0604020202020204" pitchFamily="34" charset="0"/>
                <a:cs typeface="Arial" panose="020B0604020202020204" pitchFamily="34" charset="0"/>
              </a:rPr>
              <a:t>operate under the assumption that the key to improved learning for students is continuous job-embedded learning for educators</a:t>
            </a:r>
            <a:r>
              <a:rPr lang="en-US" sz="5100" dirty="0" smtClean="0">
                <a:latin typeface="Arial" panose="020B0604020202020204" pitchFamily="34" charset="0"/>
                <a:cs typeface="Arial" panose="020B0604020202020204" pitchFamily="34" charset="0"/>
              </a:rPr>
              <a:t>.</a:t>
            </a:r>
          </a:p>
          <a:p>
            <a:pPr>
              <a:spcBef>
                <a:spcPts val="1800"/>
              </a:spcBef>
            </a:pPr>
            <a:r>
              <a:rPr lang="en-US" sz="5100" dirty="0">
                <a:latin typeface="Arial" panose="020B0604020202020204" pitchFamily="34" charset="0"/>
                <a:cs typeface="Arial" panose="020B0604020202020204" pitchFamily="34" charset="0"/>
              </a:rPr>
              <a:t>Research suggests that educational change is more likely to occur when leaders (a) create a supportive learning environment, (b) use data-driven decision making, (c) use a distributive style of leadership, and (d) function as a change agent (</a:t>
            </a:r>
            <a:r>
              <a:rPr lang="en-US" sz="5100" dirty="0" err="1">
                <a:latin typeface="Arial" panose="020B0604020202020204" pitchFamily="34" charset="0"/>
                <a:cs typeface="Arial" panose="020B0604020202020204" pitchFamily="34" charset="0"/>
              </a:rPr>
              <a:t>Ellmore</a:t>
            </a:r>
            <a:r>
              <a:rPr lang="en-US" sz="5100" dirty="0">
                <a:latin typeface="Arial" panose="020B0604020202020204" pitchFamily="34" charset="0"/>
                <a:cs typeface="Arial" panose="020B0604020202020204" pitchFamily="34" charset="0"/>
              </a:rPr>
              <a:t>, 2000). </a:t>
            </a:r>
          </a:p>
          <a:p>
            <a:endParaRPr lang="en-US" dirty="0"/>
          </a:p>
        </p:txBody>
      </p:sp>
      <p:sp>
        <p:nvSpPr>
          <p:cNvPr id="4" name="Date Placeholder 3"/>
          <p:cNvSpPr>
            <a:spLocks noGrp="1"/>
          </p:cNvSpPr>
          <p:nvPr>
            <p:ph type="dt" sz="half" idx="10"/>
          </p:nvPr>
        </p:nvSpPr>
        <p:spPr/>
        <p:txBody>
          <a:bodyPr/>
          <a:lstStyle/>
          <a:p>
            <a:fld id="{C49AE51D-5542-844F-B7ED-915D9A05EA90}" type="datetime1">
              <a:rPr lang="en-US" smtClean="0"/>
              <a:t>2/15/2017</a:t>
            </a:fld>
            <a:endParaRPr lang="en-US"/>
          </a:p>
        </p:txBody>
      </p:sp>
      <p:sp>
        <p:nvSpPr>
          <p:cNvPr id="5" name="Footer Placeholder 4"/>
          <p:cNvSpPr>
            <a:spLocks noGrp="1"/>
          </p:cNvSpPr>
          <p:nvPr>
            <p:ph type="ftr" sz="quarter" idx="11"/>
          </p:nvPr>
        </p:nvSpPr>
        <p:spPr/>
        <p:txBody>
          <a:bodyPr/>
          <a:lstStyle/>
          <a:p>
            <a:r>
              <a:rPr lang="en-US" smtClean="0"/>
              <a:t>Accreditation Institute 2017 February 17-18, Napa, CA</a:t>
            </a:r>
            <a:endParaRPr lang="en-US"/>
          </a:p>
        </p:txBody>
      </p:sp>
    </p:spTree>
    <p:extLst>
      <p:ext uri="{BB962C8B-B14F-4D97-AF65-F5344CB8AC3E}">
        <p14:creationId xmlns:p14="http://schemas.microsoft.com/office/powerpoint/2010/main" val="139766252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4294967295"/>
          </p:nvPr>
        </p:nvSpPr>
        <p:spPr>
          <a:xfrm>
            <a:off x="628650" y="5624514"/>
            <a:ext cx="2057400" cy="273844"/>
          </a:xfrm>
          <a:prstGeom prst="rect">
            <a:avLst/>
          </a:prstGeom>
        </p:spPr>
        <p:txBody>
          <a:bodyPr/>
          <a:lstStyle/>
          <a:p>
            <a:fld id="{F9676FF4-D37B-0B4D-9985-9455E1C17F61}" type="datetime1">
              <a:rPr lang="en-US" smtClean="0">
                <a:solidFill>
                  <a:prstClr val="black">
                    <a:tint val="75000"/>
                  </a:prstClr>
                </a:solidFill>
              </a:rPr>
              <a:t>2/15/2017</a:t>
            </a:fld>
            <a:endParaRPr lang="en-US">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Accreditation Institute 2017 February 17-18, Napa, CA</a:t>
            </a:r>
            <a:endParaRPr lang="en-US">
              <a:solidFill>
                <a:prstClr val="black">
                  <a:tint val="75000"/>
                </a:prstClr>
              </a:solidFill>
            </a:endParaRPr>
          </a:p>
        </p:txBody>
      </p:sp>
      <p:pic>
        <p:nvPicPr>
          <p:cNvPr id="8" name="Shape 683"/>
          <p:cNvPicPr preferRelativeResize="0">
            <a:picLocks noGrp="1"/>
          </p:cNvPicPr>
          <p:nvPr>
            <p:ph idx="1"/>
          </p:nvPr>
        </p:nvPicPr>
        <p:blipFill>
          <a:blip r:embed="rId3">
            <a:alphaModFix/>
          </a:blip>
          <a:stretch>
            <a:fillRect/>
          </a:stretch>
        </p:blipFill>
        <p:spPr>
          <a:xfrm>
            <a:off x="448887" y="748145"/>
            <a:ext cx="7847215" cy="5503025"/>
          </a:xfrm>
          <a:prstGeom prst="rect">
            <a:avLst/>
          </a:prstGeom>
          <a:noFill/>
          <a:ln>
            <a:noFill/>
          </a:ln>
        </p:spPr>
      </p:pic>
    </p:spTree>
    <p:extLst>
      <p:ext uri="{BB962C8B-B14F-4D97-AF65-F5344CB8AC3E}">
        <p14:creationId xmlns:p14="http://schemas.microsoft.com/office/powerpoint/2010/main" val="147710345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578" y="1846811"/>
            <a:ext cx="8229600" cy="2824942"/>
          </a:xfrm>
        </p:spPr>
        <p:txBody>
          <a:bodyPr>
            <a:normAutofit/>
          </a:bodyPr>
          <a:lstStyle/>
          <a:p>
            <a:pPr algn="ctr"/>
            <a:r>
              <a:rPr lang="en-US" dirty="0" smtClean="0"/>
              <a:t>Final Questions</a:t>
            </a:r>
            <a:endParaRPr lang="en-US" dirty="0"/>
          </a:p>
        </p:txBody>
      </p:sp>
    </p:spTree>
    <p:extLst>
      <p:ext uri="{BB962C8B-B14F-4D97-AF65-F5344CB8AC3E}">
        <p14:creationId xmlns:p14="http://schemas.microsoft.com/office/powerpoint/2010/main" val="207231307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Closing Shout-Out… </a:t>
            </a:r>
            <a:r>
              <a:rPr lang="en-US" dirty="0" smtClean="0"/>
              <a:t/>
            </a:r>
            <a:br>
              <a:rPr lang="en-US" dirty="0" smtClean="0"/>
            </a:br>
            <a:r>
              <a:rPr lang="en-US" i="1" dirty="0" smtClean="0"/>
              <a:t>take-away </a:t>
            </a:r>
            <a:r>
              <a:rPr lang="en-US" i="1" dirty="0" smtClean="0"/>
              <a:t>sound bites</a:t>
            </a:r>
            <a:endParaRPr lang="en-US" i="1" dirty="0"/>
          </a:p>
        </p:txBody>
      </p:sp>
      <p:sp>
        <p:nvSpPr>
          <p:cNvPr id="3" name="Content Placeholder 2"/>
          <p:cNvSpPr>
            <a:spLocks noGrp="1"/>
          </p:cNvSpPr>
          <p:nvPr>
            <p:ph idx="1"/>
          </p:nvPr>
        </p:nvSpPr>
        <p:spPr>
          <a:xfrm>
            <a:off x="457200" y="2057400"/>
            <a:ext cx="8425927" cy="3657600"/>
          </a:xfrm>
        </p:spPr>
        <p:txBody>
          <a:bodyPr>
            <a:normAutofit fontScale="92500" lnSpcReduction="10000"/>
          </a:bodyPr>
          <a:lstStyle/>
          <a:p>
            <a:pPr>
              <a:lnSpc>
                <a:spcPct val="200000"/>
              </a:lnSpc>
            </a:pPr>
            <a:r>
              <a:rPr lang="en-US" dirty="0" smtClean="0"/>
              <a:t>What’s one thing you had never occurred to you before?</a:t>
            </a:r>
          </a:p>
          <a:p>
            <a:pPr>
              <a:lnSpc>
                <a:spcPct val="200000"/>
              </a:lnSpc>
            </a:pPr>
            <a:r>
              <a:rPr lang="en-US" dirty="0" smtClean="0"/>
              <a:t>What is something you will put to use in your work?</a:t>
            </a:r>
          </a:p>
          <a:p>
            <a:pPr>
              <a:lnSpc>
                <a:spcPct val="200000"/>
              </a:lnSpc>
            </a:pPr>
            <a:r>
              <a:rPr lang="en-US" dirty="0" smtClean="0"/>
              <a:t>Who are you going to tell about what you heard this morning?</a:t>
            </a:r>
          </a:p>
          <a:p>
            <a:pPr>
              <a:lnSpc>
                <a:spcPct val="200000"/>
              </a:lnSpc>
            </a:pPr>
            <a:r>
              <a:rPr lang="en-US" dirty="0" smtClean="0"/>
              <a:t>If your attitudes or beliefs about SLO’s have shifted, tell us how!</a:t>
            </a:r>
          </a:p>
          <a:p>
            <a:pPr>
              <a:lnSpc>
                <a:spcPct val="200000"/>
              </a:lnSpc>
            </a:pPr>
            <a:r>
              <a:rPr lang="en-US" dirty="0" smtClean="0"/>
              <a:t>What </a:t>
            </a:r>
            <a:r>
              <a:rPr lang="en-US" smtClean="0"/>
              <a:t>do you still </a:t>
            </a:r>
            <a:r>
              <a:rPr lang="en-US" dirty="0" smtClean="0"/>
              <a:t>need to understand more clearly about SLO’s?</a:t>
            </a:r>
          </a:p>
          <a:p>
            <a:pPr>
              <a:lnSpc>
                <a:spcPct val="200000"/>
              </a:lnSpc>
            </a:pPr>
            <a:endParaRPr lang="en-US" dirty="0"/>
          </a:p>
        </p:txBody>
      </p:sp>
    </p:spTree>
    <p:extLst>
      <p:ext uri="{BB962C8B-B14F-4D97-AF65-F5344CB8AC3E}">
        <p14:creationId xmlns:p14="http://schemas.microsoft.com/office/powerpoint/2010/main" val="61976260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Resources	</a:t>
            </a:r>
            <a:endParaRPr lang="en-US" dirty="0"/>
          </a:p>
        </p:txBody>
      </p:sp>
      <p:sp>
        <p:nvSpPr>
          <p:cNvPr id="3" name="Subtitle 2"/>
          <p:cNvSpPr>
            <a:spLocks noGrp="1"/>
          </p:cNvSpPr>
          <p:nvPr>
            <p:ph type="subTitle" idx="1"/>
          </p:nvPr>
        </p:nvSpPr>
        <p:spPr/>
        <p:txBody>
          <a:bodyPr>
            <a:normAutofit/>
          </a:bodyPr>
          <a:lstStyle/>
          <a:p>
            <a:r>
              <a:rPr lang="en-US" dirty="0" smtClean="0"/>
              <a:t>ACCJC Guide to Evaluating Institutions, revised Jan. 2017</a:t>
            </a:r>
          </a:p>
          <a:p>
            <a:endParaRPr lang="en-US" dirty="0"/>
          </a:p>
        </p:txBody>
      </p:sp>
    </p:spTree>
    <p:extLst>
      <p:ext uri="{BB962C8B-B14F-4D97-AF65-F5344CB8AC3E}">
        <p14:creationId xmlns:p14="http://schemas.microsoft.com/office/powerpoint/2010/main" val="292055649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325" i="1" dirty="0"/>
              <a:t>Before We Begin…</a:t>
            </a:r>
          </a:p>
        </p:txBody>
      </p:sp>
      <p:sp>
        <p:nvSpPr>
          <p:cNvPr id="3" name="Content Placeholder 2"/>
          <p:cNvSpPr>
            <a:spLocks noGrp="1"/>
          </p:cNvSpPr>
          <p:nvPr>
            <p:ph idx="1"/>
          </p:nvPr>
        </p:nvSpPr>
        <p:spPr>
          <a:xfrm>
            <a:off x="300763" y="1819587"/>
            <a:ext cx="8229600" cy="4292857"/>
          </a:xfrm>
        </p:spPr>
        <p:txBody>
          <a:bodyPr/>
          <a:lstStyle/>
          <a:p>
            <a:pPr marL="0" indent="0" algn="ctr">
              <a:buNone/>
            </a:pPr>
            <a:r>
              <a:rPr lang="en-US" b="1" dirty="0"/>
              <a:t>Flocks of Birds</a:t>
            </a:r>
            <a:r>
              <a:rPr lang="en-US" dirty="0"/>
              <a:t>: </a:t>
            </a:r>
            <a:r>
              <a:rPr lang="en-US" i="1" dirty="0"/>
              <a:t>Recognizing Attitudes, Beliefs, and Practices</a:t>
            </a:r>
          </a:p>
          <a:p>
            <a:pPr marL="0" indent="0">
              <a:buNone/>
            </a:pPr>
            <a:endParaRPr lang="en-US" dirty="0"/>
          </a:p>
        </p:txBody>
      </p:sp>
      <p:grpSp>
        <p:nvGrpSpPr>
          <p:cNvPr id="18" name="Group 17"/>
          <p:cNvGrpSpPr/>
          <p:nvPr/>
        </p:nvGrpSpPr>
        <p:grpSpPr>
          <a:xfrm>
            <a:off x="2692205" y="2808075"/>
            <a:ext cx="3476174" cy="2910806"/>
            <a:chOff x="6566502" y="2500283"/>
            <a:chExt cx="4634898" cy="3881074"/>
          </a:xfrm>
        </p:grpSpPr>
        <p:pic>
          <p:nvPicPr>
            <p:cNvPr id="16" name="Picture 1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7180529" y="3691612"/>
              <a:ext cx="4020871" cy="2689745"/>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6502" y="2500283"/>
              <a:ext cx="4020871" cy="268974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740" y="3412891"/>
              <a:ext cx="2288448" cy="2537852"/>
            </a:xfrm>
            <a:prstGeom prst="rect">
              <a:avLst/>
            </a:prstGeom>
          </p:spPr>
        </p:pic>
        <p:pic>
          <p:nvPicPr>
            <p:cNvPr id="5" name="Picture 4"/>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0" b="100000" l="0" r="91018"/>
                      </a14:imgEffect>
                    </a14:imgLayer>
                  </a14:imgProps>
                </a:ext>
                <a:ext uri="{28A0092B-C50C-407E-A947-70E740481C1C}">
                  <a14:useLocalDpi xmlns:a14="http://schemas.microsoft.com/office/drawing/2010/main" val="0"/>
                </a:ext>
              </a:extLst>
            </a:blip>
            <a:srcRect l="35727" t="35388" r="36358" b="11156"/>
            <a:stretch/>
          </p:blipFill>
          <p:spPr>
            <a:xfrm flipH="1">
              <a:off x="8787117" y="3233794"/>
              <a:ext cx="584811" cy="1092998"/>
            </a:xfrm>
            <a:prstGeom prst="rect">
              <a:avLst/>
            </a:prstGeom>
          </p:spPr>
        </p:pic>
        <p:sp>
          <p:nvSpPr>
            <p:cNvPr id="9" name="TextBox 8"/>
            <p:cNvSpPr txBox="1"/>
            <p:nvPr/>
          </p:nvSpPr>
          <p:spPr>
            <a:xfrm>
              <a:off x="8505716" y="4916779"/>
              <a:ext cx="1066800" cy="400109"/>
            </a:xfrm>
            <a:prstGeom prst="rect">
              <a:avLst/>
            </a:prstGeom>
            <a:noFill/>
          </p:spPr>
          <p:txBody>
            <a:bodyPr wrap="square" rtlCol="0">
              <a:spAutoFit/>
            </a:bodyPr>
            <a:lstStyle/>
            <a:p>
              <a:pPr algn="ctr"/>
              <a:r>
                <a:rPr lang="en-US" sz="1350" b="1" dirty="0">
                  <a:solidFill>
                    <a:schemeClr val="bg1"/>
                  </a:solidFill>
                </a:rPr>
                <a:t>SLO’s</a:t>
              </a:r>
            </a:p>
          </p:txBody>
        </p:sp>
        <p:pic>
          <p:nvPicPr>
            <p:cNvPr id="17" name="Picture 16"/>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0" b="100000" l="0" r="91018"/>
                      </a14:imgEffect>
                    </a14:imgLayer>
                  </a14:imgProps>
                </a:ext>
                <a:ext uri="{28A0092B-C50C-407E-A947-70E740481C1C}">
                  <a14:useLocalDpi xmlns:a14="http://schemas.microsoft.com/office/drawing/2010/main" val="0"/>
                </a:ext>
              </a:extLst>
            </a:blip>
            <a:srcRect l="35727" t="35388" r="36358" b="11156"/>
            <a:stretch/>
          </p:blipFill>
          <p:spPr>
            <a:xfrm>
              <a:off x="8125474" y="2998118"/>
              <a:ext cx="380243" cy="710665"/>
            </a:xfrm>
            <a:prstGeom prst="rect">
              <a:avLst/>
            </a:prstGeom>
          </p:spPr>
        </p:pic>
      </p:grpSp>
      <p:grpSp>
        <p:nvGrpSpPr>
          <p:cNvPr id="23" name="Group 22"/>
          <p:cNvGrpSpPr/>
          <p:nvPr/>
        </p:nvGrpSpPr>
        <p:grpSpPr>
          <a:xfrm>
            <a:off x="1672867" y="2617036"/>
            <a:ext cx="4434203" cy="3213156"/>
            <a:chOff x="640217" y="1715224"/>
            <a:chExt cx="6369334" cy="5007384"/>
          </a:xfrm>
        </p:grpSpPr>
        <p:grpSp>
          <p:nvGrpSpPr>
            <p:cNvPr id="19" name="Group 18"/>
            <p:cNvGrpSpPr/>
            <p:nvPr/>
          </p:nvGrpSpPr>
          <p:grpSpPr>
            <a:xfrm>
              <a:off x="640217" y="3848307"/>
              <a:ext cx="5438593" cy="2874301"/>
              <a:chOff x="-17703" y="2780726"/>
              <a:chExt cx="6532910" cy="3668645"/>
            </a:xfrm>
          </p:grpSpPr>
          <p:pic>
            <p:nvPicPr>
              <p:cNvPr id="10" name="Picture 9"/>
              <p:cNvPicPr>
                <a:picLocks noChangeAspect="1"/>
              </p:cNvPicPr>
              <p:nvPr/>
            </p:nvPicPr>
            <p:blipFill rotWithShape="1">
              <a:blip r:embed="rId6" cstate="print">
                <a:grayscl/>
                <a:extLst>
                  <a:ext uri="{BEBA8EAE-BF5A-486C-A8C5-ECC9F3942E4B}">
                    <a14:imgProps xmlns:a14="http://schemas.microsoft.com/office/drawing/2010/main">
                      <a14:imgLayer r:embed="rId7">
                        <a14:imgEffect>
                          <a14:backgroundRemoval t="6667" b="81667" l="0" r="100000"/>
                        </a14:imgEffect>
                        <a14:imgEffect>
                          <a14:brightnessContrast bright="40000" contrast="40000"/>
                        </a14:imgEffect>
                      </a14:imgLayer>
                    </a14:imgProps>
                  </a:ext>
                  <a:ext uri="{28A0092B-C50C-407E-A947-70E740481C1C}">
                    <a14:useLocalDpi xmlns:a14="http://schemas.microsoft.com/office/drawing/2010/main" val="0"/>
                  </a:ext>
                </a:extLst>
              </a:blip>
              <a:srcRect b="23129"/>
              <a:stretch/>
            </p:blipFill>
            <p:spPr>
              <a:xfrm>
                <a:off x="147999" y="3333051"/>
                <a:ext cx="6172200" cy="2583180"/>
              </a:xfrm>
              <a:prstGeom prst="rect">
                <a:avLst/>
              </a:prstGeom>
              <a:effectLst>
                <a:softEdge rad="127000"/>
              </a:effectLst>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08786" y="2780726"/>
                <a:ext cx="1469807" cy="1026568"/>
              </a:xfrm>
              <a:prstGeom prst="rect">
                <a:avLst/>
              </a:prstGeom>
            </p:spPr>
          </p:pic>
          <p:pic>
            <p:nvPicPr>
              <p:cNvPr id="13" name="Picture 12"/>
              <p:cNvPicPr>
                <a:picLocks noChangeAspect="1"/>
              </p:cNvPicPr>
              <p:nvPr/>
            </p:nvPicPr>
            <p:blipFill>
              <a:blip r:embed="rId9" cstate="print">
                <a:extLst>
                  <a:ext uri="{BEBA8EAE-BF5A-486C-A8C5-ECC9F3942E4B}">
                    <a14:imgProps xmlns:a14="http://schemas.microsoft.com/office/drawing/2010/main">
                      <a14:imgLayer r:embed="rId10">
                        <a14:imgEffect>
                          <a14:backgroundRemoval t="9620" b="94183" l="0" r="94219">
                            <a14:foregroundMark x1="45313" y1="25280" x2="45313" y2="25280"/>
                            <a14:foregroundMark x1="34531" y1="61969" x2="34531" y2="61969"/>
                            <a14:foregroundMark x1="54688" y1="47427" x2="54688" y2="47427"/>
                            <a14:foregroundMark x1="67813" y1="31991" x2="67813" y2="31991"/>
                            <a14:foregroundMark x1="49219" y1="51902" x2="49219" y2="51902"/>
                            <a14:foregroundMark x1="71719" y1="53020" x2="71719" y2="53020"/>
                            <a14:foregroundMark x1="74063" y1="81879" x2="74063" y2="81879"/>
                            <a14:foregroundMark x1="94219" y1="94183" x2="94219" y2="94183"/>
                            <a14:foregroundMark x1="89531" y1="72931" x2="89531" y2="72931"/>
                            <a14:foregroundMark x1="91094" y1="45190" x2="91094" y2="45190"/>
                            <a14:backgroundMark x1="16719" y1="24161" x2="16719" y2="24161"/>
                            <a14:backgroundMark x1="25156" y1="20805" x2="25156" y2="20805"/>
                            <a14:backgroundMark x1="21250" y1="40940" x2="21250" y2="40940"/>
                            <a14:backgroundMark x1="5781" y1="17450" x2="5781" y2="17450"/>
                            <a14:backgroundMark x1="34531" y1="4251" x2="30625" y2="8725"/>
                            <a14:backgroundMark x1="28281" y1="12081" x2="28281" y2="12081"/>
                            <a14:backgroundMark x1="11250" y1="31991" x2="11250" y2="31991"/>
                            <a14:backgroundMark x1="16719" y1="31991" x2="16719" y2="31991"/>
                            <a14:backgroundMark x1="25156" y1="33110" x2="25156" y2="33110"/>
                            <a14:backgroundMark x1="31406" y1="33110" x2="31406" y2="33110"/>
                            <a14:backgroundMark x1="35313" y1="33110" x2="35313" y2="33110"/>
                            <a14:backgroundMark x1="18281" y1="50783" x2="18281" y2="50783"/>
                            <a14:backgroundMark x1="11250" y1="18568" x2="11250" y2="18568"/>
                            <a14:backgroundMark x1="1875" y1="13199" x2="1875" y2="13199"/>
                          </a14:backgroundRemoval>
                        </a14:imgEffect>
                      </a14:imgLayer>
                    </a14:imgProps>
                  </a:ext>
                  <a:ext uri="{28A0092B-C50C-407E-A947-70E740481C1C}">
                    <a14:useLocalDpi xmlns:a14="http://schemas.microsoft.com/office/drawing/2010/main" val="0"/>
                  </a:ext>
                </a:extLst>
              </a:blip>
              <a:stretch>
                <a:fillRect/>
              </a:stretch>
            </p:blipFill>
            <p:spPr>
              <a:xfrm>
                <a:off x="2235707" y="2852329"/>
                <a:ext cx="3123765" cy="2181754"/>
              </a:xfrm>
              <a:prstGeom prst="rect">
                <a:avLst/>
              </a:prstGeom>
            </p:spPr>
          </p:pic>
          <p:pic>
            <p:nvPicPr>
              <p:cNvPr id="15" name="Picture 14"/>
              <p:cNvPicPr>
                <a:picLocks noChangeAspect="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703" y="3807294"/>
                <a:ext cx="6532910" cy="2642077"/>
              </a:xfrm>
              <a:prstGeom prst="rect">
                <a:avLst/>
              </a:prstGeom>
            </p:spPr>
          </p:pic>
        </p:grpSp>
        <p:pic>
          <p:nvPicPr>
            <p:cNvPr id="20" name="Picture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19987569">
              <a:off x="4618964" y="1715224"/>
              <a:ext cx="2390587" cy="2636677"/>
            </a:xfrm>
            <a:prstGeom prst="rect">
              <a:avLst/>
            </a:prstGeom>
          </p:spPr>
        </p:pic>
        <p:sp>
          <p:nvSpPr>
            <p:cNvPr id="22" name="TextBox 21"/>
            <p:cNvSpPr txBox="1"/>
            <p:nvPr/>
          </p:nvSpPr>
          <p:spPr>
            <a:xfrm rot="18398030">
              <a:off x="5167660" y="2492753"/>
              <a:ext cx="1126694" cy="596826"/>
            </a:xfrm>
            <a:prstGeom prst="rect">
              <a:avLst/>
            </a:prstGeom>
            <a:noFill/>
          </p:spPr>
          <p:txBody>
            <a:bodyPr wrap="square" rtlCol="0">
              <a:spAutoFit/>
            </a:bodyPr>
            <a:lstStyle/>
            <a:p>
              <a:pPr algn="ctr"/>
              <a:r>
                <a:rPr lang="en-US" sz="2100" b="1" dirty="0">
                  <a:solidFill>
                    <a:schemeClr val="bg1"/>
                  </a:solidFill>
                  <a:latin typeface="Mistral" panose="03090702030407020403" pitchFamily="66" charset="0"/>
                </a:rPr>
                <a:t>SLO’s</a:t>
              </a:r>
            </a:p>
          </p:txBody>
        </p:sp>
      </p:grpSp>
      <p:grpSp>
        <p:nvGrpSpPr>
          <p:cNvPr id="14" name="Group 13"/>
          <p:cNvGrpSpPr/>
          <p:nvPr/>
        </p:nvGrpSpPr>
        <p:grpSpPr>
          <a:xfrm>
            <a:off x="2896223" y="2754649"/>
            <a:ext cx="2413285" cy="2758825"/>
            <a:chOff x="12897495" y="694194"/>
            <a:chExt cx="1831784" cy="2367168"/>
          </a:xfrm>
        </p:grpSpPr>
        <p:pic>
          <p:nvPicPr>
            <p:cNvPr id="8" name="Picture 7"/>
            <p:cNvPicPr>
              <a:picLocks noChangeAspect="1"/>
            </p:cNvPicPr>
            <p:nvPr/>
          </p:nvPicPr>
          <p:blipFill rotWithShape="1">
            <a:blip r:embed="rId13" cstate="print">
              <a:extLst>
                <a:ext uri="{28A0092B-C50C-407E-A947-70E740481C1C}">
                  <a14:useLocalDpi xmlns:a14="http://schemas.microsoft.com/office/drawing/2010/main" val="0"/>
                </a:ext>
              </a:extLst>
            </a:blip>
            <a:srcRect l="12307" t="12054" r="9744" b="15693"/>
            <a:stretch/>
          </p:blipFill>
          <p:spPr>
            <a:xfrm>
              <a:off x="12897495" y="1654060"/>
              <a:ext cx="1524578" cy="1407302"/>
            </a:xfrm>
            <a:prstGeom prst="ellipse">
              <a:avLst/>
            </a:prstGeom>
          </p:spPr>
        </p:pic>
        <p:sp>
          <p:nvSpPr>
            <p:cNvPr id="11" name="Cloud Callout 10"/>
            <p:cNvSpPr/>
            <p:nvPr/>
          </p:nvSpPr>
          <p:spPr>
            <a:xfrm>
              <a:off x="13324649" y="694194"/>
              <a:ext cx="1404630" cy="966393"/>
            </a:xfrm>
            <a:prstGeom prst="cloudCallout">
              <a:avLst>
                <a:gd name="adj1" fmla="val -26960"/>
                <a:gd name="adj2" fmla="val 8031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SLOs?</a:t>
              </a:r>
            </a:p>
          </p:txBody>
        </p:sp>
      </p:grpSp>
    </p:spTree>
    <p:extLst>
      <p:ext uri="{BB962C8B-B14F-4D97-AF65-F5344CB8AC3E}">
        <p14:creationId xmlns:p14="http://schemas.microsoft.com/office/powerpoint/2010/main" val="54662293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par>
                                <p:cTn id="11" presetID="21"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heel(8)">
                                      <p:cBhvr>
                                        <p:cTn id="13" dur="20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749"/>
                                          </p:stCondLst>
                                        </p:cTn>
                                        <p:tgtEl>
                                          <p:spTgt spid="23"/>
                                        </p:tgtEl>
                                        <p:attrNameLst>
                                          <p:attrName>style.visibility</p:attrName>
                                        </p:attrNameLst>
                                      </p:cBhvr>
                                      <p:to>
                                        <p:strVal val="hidden"/>
                                      </p:to>
                                    </p:set>
                                  </p:childTnLst>
                                </p:cTn>
                              </p:par>
                              <p:par>
                                <p:cTn id="18" presetID="21" presetClass="entr" presetSubtype="8"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heel(8)">
                                      <p:cBhvr>
                                        <p:cTn id="20" dur="20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nodeType="clickEffect">
                                  <p:stCondLst>
                                    <p:cond delay="0"/>
                                  </p:stCondLst>
                                  <p:childTnLst>
                                    <p:animRot by="120000">
                                      <p:cBhvr>
                                        <p:cTn id="24" dur="100" fill="hold">
                                          <p:stCondLst>
                                            <p:cond delay="0"/>
                                          </p:stCondLst>
                                        </p:cTn>
                                        <p:tgtEl>
                                          <p:spTgt spid="18"/>
                                        </p:tgtEl>
                                        <p:attrNameLst>
                                          <p:attrName>r</p:attrName>
                                        </p:attrNameLst>
                                      </p:cBhvr>
                                    </p:animRot>
                                    <p:animRot by="-240000">
                                      <p:cBhvr>
                                        <p:cTn id="25" dur="200" fill="hold">
                                          <p:stCondLst>
                                            <p:cond delay="200"/>
                                          </p:stCondLst>
                                        </p:cTn>
                                        <p:tgtEl>
                                          <p:spTgt spid="18"/>
                                        </p:tgtEl>
                                        <p:attrNameLst>
                                          <p:attrName>r</p:attrName>
                                        </p:attrNameLst>
                                      </p:cBhvr>
                                    </p:animRot>
                                    <p:animRot by="240000">
                                      <p:cBhvr>
                                        <p:cTn id="26" dur="200" fill="hold">
                                          <p:stCondLst>
                                            <p:cond delay="400"/>
                                          </p:stCondLst>
                                        </p:cTn>
                                        <p:tgtEl>
                                          <p:spTgt spid="18"/>
                                        </p:tgtEl>
                                        <p:attrNameLst>
                                          <p:attrName>r</p:attrName>
                                        </p:attrNameLst>
                                      </p:cBhvr>
                                    </p:animRot>
                                    <p:animRot by="-240000">
                                      <p:cBhvr>
                                        <p:cTn id="27" dur="200" fill="hold">
                                          <p:stCondLst>
                                            <p:cond delay="600"/>
                                          </p:stCondLst>
                                        </p:cTn>
                                        <p:tgtEl>
                                          <p:spTgt spid="18"/>
                                        </p:tgtEl>
                                        <p:attrNameLst>
                                          <p:attrName>r</p:attrName>
                                        </p:attrNameLst>
                                      </p:cBhvr>
                                    </p:animRot>
                                    <p:animRot by="120000">
                                      <p:cBhvr>
                                        <p:cTn id="28" dur="200" fill="hold">
                                          <p:stCondLst>
                                            <p:cond delay="800"/>
                                          </p:stCondLst>
                                        </p:cTn>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SLO’s in ACCJC Standards</a:t>
            </a:r>
            <a:r>
              <a:rPr lang="en-US" dirty="0" smtClean="0"/>
              <a:t>: </a:t>
            </a:r>
            <a:r>
              <a:rPr lang="en-US" sz="2100" i="1" dirty="0"/>
              <a:t>2002 to the Present</a:t>
            </a:r>
            <a:endParaRPr lang="en-US" i="1" dirty="0"/>
          </a:p>
        </p:txBody>
      </p:sp>
      <p:sp>
        <p:nvSpPr>
          <p:cNvPr id="3" name="Content Placeholder 2"/>
          <p:cNvSpPr>
            <a:spLocks noGrp="1"/>
          </p:cNvSpPr>
          <p:nvPr>
            <p:ph idx="1"/>
          </p:nvPr>
        </p:nvSpPr>
        <p:spPr>
          <a:xfrm>
            <a:off x="251460" y="2057400"/>
            <a:ext cx="8641080" cy="3943350"/>
          </a:xfrm>
        </p:spPr>
        <p:txBody>
          <a:bodyPr>
            <a:normAutofit fontScale="70000" lnSpcReduction="20000"/>
          </a:bodyPr>
          <a:lstStyle/>
          <a:p>
            <a:r>
              <a:rPr lang="en-US" b="1" dirty="0" smtClean="0"/>
              <a:t>2002 ACCJC Standards</a:t>
            </a:r>
          </a:p>
          <a:p>
            <a:pPr lvl="1"/>
            <a:r>
              <a:rPr lang="en-US" dirty="0" smtClean="0"/>
              <a:t>Introduced “emphasis on student learning outcomes and assessment”</a:t>
            </a:r>
          </a:p>
          <a:p>
            <a:pPr lvl="1"/>
            <a:r>
              <a:rPr lang="en-US" dirty="0" smtClean="0"/>
              <a:t>Required use of “student learning results in planning in decision-making across the institution.”</a:t>
            </a:r>
          </a:p>
          <a:p>
            <a:r>
              <a:rPr lang="en-US" b="1" dirty="0" smtClean="0"/>
              <a:t>2007 “Rubric for Evaluating Institutional Effectiveness”</a:t>
            </a:r>
          </a:p>
          <a:p>
            <a:pPr lvl="1"/>
            <a:r>
              <a:rPr lang="en-US" dirty="0" smtClean="0"/>
              <a:t>Structured Accreditation Teams assessment of the degree to which institutions met the practices described in the standards.</a:t>
            </a:r>
          </a:p>
          <a:p>
            <a:pPr lvl="2"/>
            <a:r>
              <a:rPr lang="en-US" dirty="0" smtClean="0"/>
              <a:t>Exemplified and put labels on a continuum of stages of development toward and at compliance with the standards: “awareness,” “development,” “proficiency,” and “continuous quality improvement.”</a:t>
            </a:r>
          </a:p>
          <a:p>
            <a:pPr lvl="2"/>
            <a:r>
              <a:rPr lang="en-US" dirty="0" smtClean="0"/>
              <a:t>All institutions were informed that they would be expected to be at “proficiency” by 2012.</a:t>
            </a:r>
          </a:p>
          <a:p>
            <a:r>
              <a:rPr lang="en-US" b="1" dirty="0" smtClean="0"/>
              <a:t>2012-13 “College Status Report on SLO Implementation”</a:t>
            </a:r>
          </a:p>
          <a:p>
            <a:pPr lvl="1"/>
            <a:r>
              <a:rPr lang="en-US" dirty="0" smtClean="0"/>
              <a:t>From this point forward colleges “were expected to demonstrate compliance with the Standards in the area of student learning outcomes.</a:t>
            </a:r>
          </a:p>
          <a:p>
            <a:r>
              <a:rPr lang="en-US" b="1" dirty="0" smtClean="0"/>
              <a:t>2014 SLO Evaluation Conducted with the Standards </a:t>
            </a:r>
          </a:p>
          <a:p>
            <a:pPr lvl="1"/>
            <a:r>
              <a:rPr lang="en-US" dirty="0" smtClean="0"/>
              <a:t>Integrated, holistic evaluation of institutional effectiveness and academic quality in all regards</a:t>
            </a:r>
          </a:p>
          <a:p>
            <a:pPr lvl="3"/>
            <a:endParaRPr lang="en-US" dirty="0" smtClean="0"/>
          </a:p>
          <a:p>
            <a:pPr lvl="1"/>
            <a:endParaRPr lang="en-US" dirty="0"/>
          </a:p>
          <a:p>
            <a:pPr marL="205740" lvl="1" indent="0">
              <a:buNone/>
            </a:pPr>
            <a:endParaRPr lang="en-US" dirty="0"/>
          </a:p>
        </p:txBody>
      </p:sp>
    </p:spTree>
    <p:extLst>
      <p:ext uri="{BB962C8B-B14F-4D97-AF65-F5344CB8AC3E}">
        <p14:creationId xmlns:p14="http://schemas.microsoft.com/office/powerpoint/2010/main" val="71871304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left)">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left)">
                                      <p:cBhvr>
                                        <p:cTn id="40" dur="500"/>
                                        <p:tgtEl>
                                          <p:spTgt spid="3">
                                            <p:txEl>
                                              <p:pRg st="9" end="9"/>
                                            </p:txEl>
                                          </p:spTgt>
                                        </p:tgtEl>
                                      </p:cBhvr>
                                    </p:animEffect>
                                  </p:childTnLst>
                                </p:cTn>
                              </p:par>
                              <p:par>
                                <p:cTn id="41" presetID="22" presetClass="entr" presetSubtype="8"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left)">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Shifting the Paradigm </a:t>
            </a:r>
            <a:r>
              <a:rPr lang="en-US" i="1" dirty="0" smtClean="0"/>
              <a:t>away from Compliance</a:t>
            </a:r>
            <a:endParaRPr lang="en-US" i="1" dirty="0"/>
          </a:p>
        </p:txBody>
      </p:sp>
      <p:sp>
        <p:nvSpPr>
          <p:cNvPr id="3" name="Content Placeholder 2"/>
          <p:cNvSpPr>
            <a:spLocks noGrp="1"/>
          </p:cNvSpPr>
          <p:nvPr>
            <p:ph idx="1"/>
          </p:nvPr>
        </p:nvSpPr>
        <p:spPr>
          <a:xfrm>
            <a:off x="841664" y="2057400"/>
            <a:ext cx="7845136" cy="3657600"/>
          </a:xfrm>
        </p:spPr>
        <p:txBody>
          <a:bodyPr/>
          <a:lstStyle/>
          <a:p>
            <a:pPr marL="0" indent="0">
              <a:buNone/>
            </a:pPr>
            <a:r>
              <a:rPr lang="en-US" b="1" dirty="0"/>
              <a:t>January </a:t>
            </a:r>
            <a:r>
              <a:rPr lang="en-US" b="1" dirty="0" smtClean="0"/>
              <a:t>2017: Excerpts from </a:t>
            </a:r>
            <a:r>
              <a:rPr lang="en-US" b="1" i="1" dirty="0" smtClean="0"/>
              <a:t>Characteristics of Evidence</a:t>
            </a:r>
            <a:r>
              <a:rPr lang="en-US" b="1" dirty="0" smtClean="0"/>
              <a:t>, ACCJC</a:t>
            </a:r>
          </a:p>
          <a:p>
            <a:pPr marL="0" indent="0">
              <a:buNone/>
            </a:pPr>
            <a:r>
              <a:rPr lang="en-US" sz="2000" b="1" i="1" dirty="0"/>
              <a:t>Assessment data are used to organize </a:t>
            </a:r>
            <a:r>
              <a:rPr lang="en-US" sz="2000" i="1" dirty="0"/>
              <a:t>institutional processes, </a:t>
            </a:r>
            <a:r>
              <a:rPr lang="en-US" sz="2000" b="1" i="1" dirty="0"/>
              <a:t>analyze</a:t>
            </a:r>
            <a:r>
              <a:rPr lang="en-US" sz="2000" i="1" dirty="0"/>
              <a:t> student learning gaps and implement strategies, </a:t>
            </a:r>
            <a:r>
              <a:rPr lang="en-US" sz="2000" b="1" i="1" dirty="0"/>
              <a:t>allocate</a:t>
            </a:r>
            <a:r>
              <a:rPr lang="en-US" sz="2000" i="1" dirty="0"/>
              <a:t> resources, and continuously </a:t>
            </a:r>
            <a:r>
              <a:rPr lang="en-US" sz="2000" b="1" i="1" dirty="0"/>
              <a:t>evaluate</a:t>
            </a:r>
            <a:r>
              <a:rPr lang="en-US" sz="2000" i="1" dirty="0"/>
              <a:t> the efficacy of the institution’s </a:t>
            </a:r>
            <a:r>
              <a:rPr lang="en-US" sz="2000" b="1" i="1" dirty="0"/>
              <a:t>efforts to support and improve student learning”</a:t>
            </a:r>
            <a:r>
              <a:rPr lang="en-US" sz="2000" i="1" dirty="0"/>
              <a:t>;</a:t>
            </a:r>
          </a:p>
          <a:p>
            <a:pPr lvl="1"/>
            <a:r>
              <a:rPr lang="en-US" sz="2800" dirty="0"/>
              <a:t>SLO results are used by students as they progress through their programs of study…</a:t>
            </a:r>
          </a:p>
          <a:p>
            <a:endParaRPr lang="en-US" sz="1500" dirty="0"/>
          </a:p>
        </p:txBody>
      </p:sp>
    </p:spTree>
    <p:extLst>
      <p:ext uri="{BB962C8B-B14F-4D97-AF65-F5344CB8AC3E}">
        <p14:creationId xmlns:p14="http://schemas.microsoft.com/office/powerpoint/2010/main" val="416708287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out)">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Shape 479"/>
          <p:cNvSpPr txBox="1">
            <a:spLocks noGrp="1"/>
          </p:cNvSpPr>
          <p:nvPr>
            <p:ph type="title"/>
          </p:nvPr>
        </p:nvSpPr>
        <p:spPr>
          <a:xfrm>
            <a:off x="498475" y="751592"/>
            <a:ext cx="8520600" cy="623400"/>
          </a:xfrm>
          <a:prstGeom prst="rect">
            <a:avLst/>
          </a:prstGeom>
        </p:spPr>
        <p:txBody>
          <a:bodyPr vert="horz" lIns="91425" tIns="91425" rIns="91425" bIns="91425" rtlCol="0" anchor="t" anchorCtr="0">
            <a:noAutofit/>
          </a:bodyPr>
          <a:lstStyle/>
          <a:p>
            <a:pPr>
              <a:buClr>
                <a:srgbClr val="6B7C72"/>
              </a:buClr>
              <a:buSzPct val="25000"/>
            </a:pPr>
            <a:r>
              <a:rPr lang="en-US" dirty="0"/>
              <a:t>SLOs are Academic Research to Close the Loop</a:t>
            </a:r>
            <a:endParaRPr dirty="0"/>
          </a:p>
        </p:txBody>
      </p:sp>
      <p:sp>
        <p:nvSpPr>
          <p:cNvPr id="480" name="Shape 480"/>
          <p:cNvSpPr txBox="1">
            <a:spLocks noGrp="1"/>
          </p:cNvSpPr>
          <p:nvPr>
            <p:ph type="body" idx="1"/>
          </p:nvPr>
        </p:nvSpPr>
        <p:spPr>
          <a:xfrm>
            <a:off x="498475" y="2414830"/>
            <a:ext cx="7975223" cy="2964968"/>
          </a:xfrm>
          <a:prstGeom prst="rect">
            <a:avLst/>
          </a:prstGeom>
          <a:noFill/>
          <a:ln>
            <a:noFill/>
          </a:ln>
        </p:spPr>
        <p:txBody>
          <a:bodyPr vert="horz" lIns="91425" tIns="45700" rIns="91425" bIns="45700" rtlCol="0" anchor="t" anchorCtr="0">
            <a:noAutofit/>
          </a:bodyPr>
          <a:lstStyle/>
          <a:p>
            <a:pPr>
              <a:spcBef>
                <a:spcPts val="750"/>
              </a:spcBef>
              <a:buClr>
                <a:srgbClr val="000000"/>
              </a:buClr>
              <a:buSzPct val="100000"/>
              <a:buFont typeface="Calibri" panose="020F0502020204030204" pitchFamily="34" charset="0"/>
              <a:buChar char="̴"/>
            </a:pPr>
            <a:r>
              <a:rPr lang="en" sz="2100" dirty="0">
                <a:sym typeface="Arial"/>
              </a:rPr>
              <a:t>Put into </a:t>
            </a:r>
            <a:r>
              <a:rPr lang="en-US" sz="2100" dirty="0">
                <a:sym typeface="Arial"/>
              </a:rPr>
              <a:t>program review</a:t>
            </a:r>
            <a:r>
              <a:rPr lang="en" sz="2100" dirty="0">
                <a:sym typeface="Arial"/>
              </a:rPr>
              <a:t> as an Action Plan</a:t>
            </a:r>
          </a:p>
          <a:p>
            <a:pPr>
              <a:spcBef>
                <a:spcPts val="750"/>
              </a:spcBef>
              <a:buClr>
                <a:srgbClr val="000000"/>
              </a:buClr>
              <a:buSzPct val="100000"/>
              <a:buFont typeface="Calibri" panose="020F0502020204030204" pitchFamily="34" charset="0"/>
              <a:buChar char="̴"/>
            </a:pPr>
            <a:r>
              <a:rPr lang="en" sz="2100" dirty="0">
                <a:sym typeface="Arial"/>
              </a:rPr>
              <a:t>Include data analysis in program review </a:t>
            </a:r>
          </a:p>
          <a:p>
            <a:pPr>
              <a:spcBef>
                <a:spcPts val="750"/>
              </a:spcBef>
              <a:buClr>
                <a:srgbClr val="000000"/>
              </a:buClr>
              <a:buSzPct val="100000"/>
              <a:buFont typeface="Calibri" panose="020F0502020204030204" pitchFamily="34" charset="0"/>
              <a:buChar char="̴"/>
            </a:pPr>
            <a:r>
              <a:rPr lang="en" sz="2100" dirty="0">
                <a:sym typeface="Arial"/>
              </a:rPr>
              <a:t>Create a narrative justifying resource requests based on your data </a:t>
            </a:r>
            <a:r>
              <a:rPr lang="en" sz="2100" dirty="0">
                <a:sym typeface="Arial"/>
              </a:rPr>
              <a:t>analysis</a:t>
            </a:r>
            <a:endParaRPr lang="en-US" dirty="0">
              <a:sym typeface="Arial"/>
            </a:endParaRPr>
          </a:p>
          <a:p>
            <a:pPr>
              <a:spcBef>
                <a:spcPts val="750"/>
              </a:spcBef>
              <a:buClr>
                <a:srgbClr val="000000"/>
              </a:buClr>
              <a:buSzPct val="100000"/>
              <a:buFont typeface="Calibri" panose="020F0502020204030204" pitchFamily="34" charset="0"/>
              <a:buChar char="̴"/>
            </a:pPr>
            <a:r>
              <a:rPr lang="en-US" sz="2100" dirty="0">
                <a:sym typeface="Arial"/>
              </a:rPr>
              <a:t>Outcomes data are the voices of students in your planning</a:t>
            </a:r>
            <a:endParaRPr lang="en" sz="2100" dirty="0">
              <a:sym typeface="Arial"/>
            </a:endParaRPr>
          </a:p>
        </p:txBody>
      </p:sp>
    </p:spTree>
    <p:extLst>
      <p:ext uri="{BB962C8B-B14F-4D97-AF65-F5344CB8AC3E}">
        <p14:creationId xmlns:p14="http://schemas.microsoft.com/office/powerpoint/2010/main" val="1112627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graphicFrame>
        <p:nvGraphicFramePr>
          <p:cNvPr id="500" name="Shape 500"/>
          <p:cNvGraphicFramePr/>
          <p:nvPr>
            <p:extLst>
              <p:ext uri="{D42A27DB-BD31-4B8C-83A1-F6EECF244321}">
                <p14:modId xmlns:p14="http://schemas.microsoft.com/office/powerpoint/2010/main" val="3253668050"/>
              </p:ext>
            </p:extLst>
          </p:nvPr>
        </p:nvGraphicFramePr>
        <p:xfrm>
          <a:off x="182881" y="598516"/>
          <a:ext cx="8649420" cy="5591781"/>
        </p:xfrm>
        <a:graphic>
          <a:graphicData uri="http://schemas.openxmlformats.org/drawingml/2006/table">
            <a:tbl>
              <a:tblPr>
                <a:noFill/>
              </a:tblPr>
              <a:tblGrid>
                <a:gridCol w="1323801">
                  <a:extLst>
                    <a:ext uri="{9D8B030D-6E8A-4147-A177-3AD203B41FA5}">
                      <a16:colId xmlns="" xmlns:a16="http://schemas.microsoft.com/office/drawing/2014/main" val="20000"/>
                    </a:ext>
                  </a:extLst>
                </a:gridCol>
                <a:gridCol w="1250461">
                  <a:extLst>
                    <a:ext uri="{9D8B030D-6E8A-4147-A177-3AD203B41FA5}">
                      <a16:colId xmlns="" xmlns:a16="http://schemas.microsoft.com/office/drawing/2014/main" val="20001"/>
                    </a:ext>
                  </a:extLst>
                </a:gridCol>
                <a:gridCol w="1660805">
                  <a:extLst>
                    <a:ext uri="{9D8B030D-6E8A-4147-A177-3AD203B41FA5}">
                      <a16:colId xmlns="" xmlns:a16="http://schemas.microsoft.com/office/drawing/2014/main" val="20002"/>
                    </a:ext>
                  </a:extLst>
                </a:gridCol>
                <a:gridCol w="1691907">
                  <a:extLst>
                    <a:ext uri="{9D8B030D-6E8A-4147-A177-3AD203B41FA5}">
                      <a16:colId xmlns="" xmlns:a16="http://schemas.microsoft.com/office/drawing/2014/main" val="20003"/>
                    </a:ext>
                  </a:extLst>
                </a:gridCol>
                <a:gridCol w="1302346">
                  <a:extLst>
                    <a:ext uri="{9D8B030D-6E8A-4147-A177-3AD203B41FA5}">
                      <a16:colId xmlns="" xmlns:a16="http://schemas.microsoft.com/office/drawing/2014/main" val="20004"/>
                    </a:ext>
                  </a:extLst>
                </a:gridCol>
                <a:gridCol w="1420100">
                  <a:extLst>
                    <a:ext uri="{9D8B030D-6E8A-4147-A177-3AD203B41FA5}">
                      <a16:colId xmlns="" xmlns:a16="http://schemas.microsoft.com/office/drawing/2014/main" val="20005"/>
                    </a:ext>
                  </a:extLst>
                </a:gridCol>
              </a:tblGrid>
              <a:tr h="532131">
                <a:tc>
                  <a:txBody>
                    <a:bodyPr/>
                    <a:lstStyle/>
                    <a:p>
                      <a:pPr lvl="0" algn="ctr">
                        <a:spcBef>
                          <a:spcPts val="0"/>
                        </a:spcBef>
                        <a:buNone/>
                      </a:pPr>
                      <a:r>
                        <a:rPr lang="en" sz="1800" b="1" dirty="0">
                          <a:solidFill>
                            <a:schemeClr val="bg1"/>
                          </a:solidFill>
                          <a:latin typeface="Calibri"/>
                          <a:ea typeface="Calibri"/>
                          <a:cs typeface="Calibri"/>
                          <a:sym typeface="Calibri"/>
                        </a:rPr>
                        <a:t>SLO</a:t>
                      </a:r>
                    </a:p>
                  </a:txBody>
                  <a:tcPr marL="91425" marR="91425" marT="91425" marB="91425" anchor="ctr">
                    <a:solidFill>
                      <a:srgbClr val="0070C0"/>
                    </a:solidFill>
                  </a:tcPr>
                </a:tc>
                <a:tc>
                  <a:txBody>
                    <a:bodyPr/>
                    <a:lstStyle/>
                    <a:p>
                      <a:pPr lvl="0" algn="ctr">
                        <a:spcBef>
                          <a:spcPts val="0"/>
                        </a:spcBef>
                        <a:buNone/>
                      </a:pPr>
                      <a:r>
                        <a:rPr lang="en" sz="1800" b="1" dirty="0">
                          <a:solidFill>
                            <a:schemeClr val="bg1"/>
                          </a:solidFill>
                          <a:latin typeface="Calibri"/>
                          <a:ea typeface="Calibri"/>
                          <a:cs typeface="Calibri"/>
                          <a:sym typeface="Calibri"/>
                        </a:rPr>
                        <a:t>Data</a:t>
                      </a:r>
                    </a:p>
                  </a:txBody>
                  <a:tcPr marL="91425" marR="91425" marT="91425" marB="91425" anchor="ctr">
                    <a:solidFill>
                      <a:srgbClr val="0070C0"/>
                    </a:solidFill>
                  </a:tcPr>
                </a:tc>
                <a:tc>
                  <a:txBody>
                    <a:bodyPr/>
                    <a:lstStyle/>
                    <a:p>
                      <a:pPr lvl="0" algn="ctr">
                        <a:spcBef>
                          <a:spcPts val="0"/>
                        </a:spcBef>
                        <a:buNone/>
                      </a:pPr>
                      <a:r>
                        <a:rPr lang="en" sz="1800" b="1" dirty="0">
                          <a:solidFill>
                            <a:schemeClr val="bg1"/>
                          </a:solidFill>
                          <a:latin typeface="Calibri"/>
                          <a:ea typeface="Calibri"/>
                          <a:cs typeface="Calibri"/>
                          <a:sym typeface="Calibri"/>
                        </a:rPr>
                        <a:t>Action</a:t>
                      </a:r>
                    </a:p>
                  </a:txBody>
                  <a:tcPr marL="91425" marR="91425" marT="91425" marB="91425" anchor="ctr">
                    <a:solidFill>
                      <a:srgbClr val="0070C0"/>
                    </a:solidFill>
                  </a:tcPr>
                </a:tc>
                <a:tc>
                  <a:txBody>
                    <a:bodyPr/>
                    <a:lstStyle/>
                    <a:p>
                      <a:pPr lvl="0" algn="ctr">
                        <a:spcBef>
                          <a:spcPts val="0"/>
                        </a:spcBef>
                        <a:buNone/>
                      </a:pPr>
                      <a:r>
                        <a:rPr lang="en" sz="1800" b="1" dirty="0">
                          <a:solidFill>
                            <a:schemeClr val="bg1"/>
                          </a:solidFill>
                          <a:latin typeface="Calibri"/>
                          <a:ea typeface="Calibri"/>
                          <a:cs typeface="Calibri"/>
                          <a:sym typeface="Calibri"/>
                        </a:rPr>
                        <a:t>Resources</a:t>
                      </a:r>
                    </a:p>
                  </a:txBody>
                  <a:tcPr marL="91425" marR="91425" marT="91425" marB="91425" anchor="ctr">
                    <a:solidFill>
                      <a:srgbClr val="0070C0"/>
                    </a:solidFill>
                  </a:tcPr>
                </a:tc>
                <a:tc>
                  <a:txBody>
                    <a:bodyPr/>
                    <a:lstStyle/>
                    <a:p>
                      <a:pPr lvl="0" algn="ctr">
                        <a:spcBef>
                          <a:spcPts val="0"/>
                        </a:spcBef>
                        <a:buNone/>
                      </a:pPr>
                      <a:r>
                        <a:rPr lang="en" sz="1800" b="1" dirty="0">
                          <a:solidFill>
                            <a:schemeClr val="bg1"/>
                          </a:solidFill>
                          <a:latin typeface="Calibri"/>
                          <a:ea typeface="Calibri"/>
                          <a:cs typeface="Calibri"/>
                          <a:sym typeface="Calibri"/>
                        </a:rPr>
                        <a:t>Implement</a:t>
                      </a:r>
                    </a:p>
                  </a:txBody>
                  <a:tcPr marL="91425" marR="91425" marT="91425" marB="91425" anchor="ctr">
                    <a:solidFill>
                      <a:srgbClr val="0070C0"/>
                    </a:solidFill>
                  </a:tcPr>
                </a:tc>
                <a:tc>
                  <a:txBody>
                    <a:bodyPr/>
                    <a:lstStyle/>
                    <a:p>
                      <a:pPr lvl="0" algn="ctr">
                        <a:spcBef>
                          <a:spcPts val="0"/>
                        </a:spcBef>
                        <a:buNone/>
                      </a:pPr>
                      <a:r>
                        <a:rPr lang="en" sz="1800" b="1" dirty="0">
                          <a:solidFill>
                            <a:schemeClr val="bg1"/>
                          </a:solidFill>
                          <a:latin typeface="Calibri"/>
                          <a:ea typeface="Calibri"/>
                          <a:cs typeface="Calibri"/>
                          <a:sym typeface="Calibri"/>
                        </a:rPr>
                        <a:t>Assess </a:t>
                      </a:r>
                    </a:p>
                  </a:txBody>
                  <a:tcPr marL="91425" marR="91425" marT="91425" marB="91425" anchor="ctr">
                    <a:solidFill>
                      <a:srgbClr val="0070C0"/>
                    </a:solidFill>
                  </a:tcPr>
                </a:tc>
                <a:extLst>
                  <a:ext uri="{0D108BD9-81ED-4DB2-BD59-A6C34878D82A}">
                    <a16:rowId xmlns="" xmlns:a16="http://schemas.microsoft.com/office/drawing/2014/main" val="10000"/>
                  </a:ext>
                </a:extLst>
              </a:tr>
              <a:tr h="5002319">
                <a:tc>
                  <a:txBody>
                    <a:bodyPr/>
                    <a:lstStyle/>
                    <a:p>
                      <a:pPr lvl="0">
                        <a:spcBef>
                          <a:spcPts val="0"/>
                        </a:spcBef>
                        <a:buNone/>
                      </a:pPr>
                      <a:r>
                        <a:rPr lang="en" sz="2000">
                          <a:solidFill>
                            <a:schemeClr val="dk2"/>
                          </a:solidFill>
                          <a:latin typeface="Calibri"/>
                          <a:ea typeface="Calibri"/>
                          <a:cs typeface="Calibri"/>
                          <a:sym typeface="Calibri"/>
                        </a:rPr>
                        <a:t>ENGL 71 SLO “Identify and correct writing errors to achieve greater sentence-</a:t>
                      </a:r>
                    </a:p>
                    <a:p>
                      <a:pPr lvl="0" rtl="0">
                        <a:spcBef>
                          <a:spcPts val="0"/>
                        </a:spcBef>
                        <a:buClr>
                          <a:schemeClr val="dk2"/>
                        </a:buClr>
                        <a:buSzPct val="61111"/>
                        <a:buFont typeface="Arial"/>
                        <a:buNone/>
                      </a:pPr>
                      <a:r>
                        <a:rPr lang="en" sz="2000">
                          <a:solidFill>
                            <a:schemeClr val="dk2"/>
                          </a:solidFill>
                          <a:latin typeface="Calibri"/>
                          <a:ea typeface="Calibri"/>
                          <a:cs typeface="Calibri"/>
                          <a:sym typeface="Calibri"/>
                        </a:rPr>
                        <a:t>level clarity in their own writing.” </a:t>
                      </a:r>
                    </a:p>
                  </a:txBody>
                  <a:tcPr marL="91425" marR="91425" marT="91425" marB="91425"/>
                </a:tc>
                <a:tc>
                  <a:txBody>
                    <a:bodyPr/>
                    <a:lstStyle/>
                    <a:p>
                      <a:pPr lvl="0" rtl="0">
                        <a:spcBef>
                          <a:spcPts val="0"/>
                        </a:spcBef>
                        <a:buNone/>
                      </a:pPr>
                      <a:r>
                        <a:rPr lang="en" sz="2000" dirty="0">
                          <a:solidFill>
                            <a:schemeClr val="dk2"/>
                          </a:solidFill>
                          <a:latin typeface="Calibri"/>
                          <a:ea typeface="Calibri"/>
                          <a:cs typeface="Calibri"/>
                          <a:sym typeface="Calibri"/>
                        </a:rPr>
                        <a:t>65% of students assessed </a:t>
                      </a:r>
                      <a:r>
                        <a:rPr lang="en" sz="2000" dirty="0" smtClean="0">
                          <a:solidFill>
                            <a:schemeClr val="dk2"/>
                          </a:solidFill>
                          <a:latin typeface="Calibri"/>
                          <a:ea typeface="Calibri"/>
                          <a:cs typeface="Calibri"/>
                          <a:sym typeface="Calibri"/>
                        </a:rPr>
                        <a:t>non-proficient</a:t>
                      </a:r>
                      <a:r>
                        <a:rPr lang="en" sz="2000" dirty="0">
                          <a:solidFill>
                            <a:schemeClr val="dk2"/>
                          </a:solidFill>
                          <a:latin typeface="Calibri"/>
                          <a:ea typeface="Calibri"/>
                          <a:cs typeface="Calibri"/>
                          <a:sym typeface="Calibri"/>
                        </a:rPr>
                        <a:t/>
                      </a:r>
                      <a:br>
                        <a:rPr lang="en" sz="2000" dirty="0">
                          <a:solidFill>
                            <a:schemeClr val="dk2"/>
                          </a:solidFill>
                          <a:latin typeface="Calibri"/>
                          <a:ea typeface="Calibri"/>
                          <a:cs typeface="Calibri"/>
                          <a:sym typeface="Calibri"/>
                        </a:rPr>
                      </a:br>
                      <a:endParaRPr lang="en" sz="2000" dirty="0">
                        <a:solidFill>
                          <a:schemeClr val="dk2"/>
                        </a:solidFill>
                        <a:latin typeface="Calibri"/>
                        <a:ea typeface="Calibri"/>
                        <a:cs typeface="Calibri"/>
                        <a:sym typeface="Calibri"/>
                      </a:endParaRPr>
                    </a:p>
                  </a:txBody>
                  <a:tcPr marL="91425" marR="91425" marT="91425" marB="91425"/>
                </a:tc>
                <a:tc>
                  <a:txBody>
                    <a:bodyPr/>
                    <a:lstStyle/>
                    <a:p>
                      <a:pPr lvl="0" rtl="0">
                        <a:spcBef>
                          <a:spcPts val="0"/>
                        </a:spcBef>
                        <a:buNone/>
                      </a:pPr>
                      <a:r>
                        <a:rPr lang="en" sz="2000" dirty="0">
                          <a:solidFill>
                            <a:schemeClr val="dk2"/>
                          </a:solidFill>
                          <a:latin typeface="Calibri"/>
                          <a:ea typeface="Calibri"/>
                          <a:cs typeface="Calibri"/>
                          <a:sym typeface="Calibri"/>
                        </a:rPr>
                        <a:t>Increase student proficiency in SLO by 10% by fall 2019 by implementing a Power Study tutoring program for all ENGL 71 sections by Fall 2017</a:t>
                      </a:r>
                      <a:br>
                        <a:rPr lang="en" sz="2000" dirty="0">
                          <a:solidFill>
                            <a:schemeClr val="dk2"/>
                          </a:solidFill>
                          <a:latin typeface="Calibri"/>
                          <a:ea typeface="Calibri"/>
                          <a:cs typeface="Calibri"/>
                          <a:sym typeface="Calibri"/>
                        </a:rPr>
                      </a:br>
                      <a:endParaRPr lang="en" sz="2000" dirty="0">
                        <a:solidFill>
                          <a:schemeClr val="dk2"/>
                        </a:solidFill>
                        <a:latin typeface="Calibri"/>
                        <a:ea typeface="Calibri"/>
                        <a:cs typeface="Calibri"/>
                        <a:sym typeface="Calibri"/>
                      </a:endParaRPr>
                    </a:p>
                  </a:txBody>
                  <a:tcPr marL="91425" marR="91425" marT="91425" marB="91425"/>
                </a:tc>
                <a:tc>
                  <a:txBody>
                    <a:bodyPr/>
                    <a:lstStyle/>
                    <a:p>
                      <a:pPr lvl="0" rtl="0">
                        <a:spcBef>
                          <a:spcPts val="0"/>
                        </a:spcBef>
                        <a:buNone/>
                      </a:pPr>
                      <a:r>
                        <a:rPr lang="en" sz="2000">
                          <a:solidFill>
                            <a:schemeClr val="dk2"/>
                          </a:solidFill>
                          <a:latin typeface="Calibri"/>
                          <a:ea typeface="Calibri"/>
                          <a:cs typeface="Calibri"/>
                          <a:sym typeface="Calibri"/>
                        </a:rPr>
                        <a:t>Approximately $20,000 funding annually  for 20 Power Study tutors to support the ENGL 71 program beginning Fall 2017</a:t>
                      </a:r>
                      <a:br>
                        <a:rPr lang="en" sz="2000">
                          <a:solidFill>
                            <a:schemeClr val="dk2"/>
                          </a:solidFill>
                          <a:latin typeface="Calibri"/>
                          <a:ea typeface="Calibri"/>
                          <a:cs typeface="Calibri"/>
                          <a:sym typeface="Calibri"/>
                        </a:rPr>
                      </a:br>
                      <a:endParaRPr lang="en" sz="2000">
                        <a:solidFill>
                          <a:schemeClr val="dk2"/>
                        </a:solidFill>
                        <a:latin typeface="Calibri"/>
                        <a:ea typeface="Calibri"/>
                        <a:cs typeface="Calibri"/>
                        <a:sym typeface="Calibri"/>
                      </a:endParaRPr>
                    </a:p>
                  </a:txBody>
                  <a:tcPr marL="91425" marR="91425" marT="91425" marB="91425"/>
                </a:tc>
                <a:tc>
                  <a:txBody>
                    <a:bodyPr/>
                    <a:lstStyle/>
                    <a:p>
                      <a:pPr lvl="0" rtl="0">
                        <a:spcBef>
                          <a:spcPts val="0"/>
                        </a:spcBef>
                        <a:buNone/>
                      </a:pPr>
                      <a:r>
                        <a:rPr lang="en" sz="2000">
                          <a:latin typeface="Calibri"/>
                          <a:ea typeface="Calibri"/>
                          <a:cs typeface="Calibri"/>
                          <a:sym typeface="Calibri"/>
                        </a:rPr>
                        <a:t>Hire and assign tutors by fall 2017</a:t>
                      </a:r>
                    </a:p>
                  </a:txBody>
                  <a:tcPr marL="91425" marR="91425" marT="91425" marB="91425"/>
                </a:tc>
                <a:tc>
                  <a:txBody>
                    <a:bodyPr/>
                    <a:lstStyle/>
                    <a:p>
                      <a:pPr lvl="0" rtl="0">
                        <a:spcBef>
                          <a:spcPts val="0"/>
                        </a:spcBef>
                        <a:buClr>
                          <a:schemeClr val="dk2"/>
                        </a:buClr>
                        <a:buSzPct val="61111"/>
                        <a:buFont typeface="Arial"/>
                        <a:buNone/>
                      </a:pPr>
                      <a:r>
                        <a:rPr lang="en" sz="2000" dirty="0">
                          <a:solidFill>
                            <a:schemeClr val="dk2"/>
                          </a:solidFill>
                          <a:latin typeface="Calibri"/>
                          <a:ea typeface="Calibri"/>
                          <a:cs typeface="Calibri"/>
                          <a:sym typeface="Calibri"/>
                        </a:rPr>
                        <a:t>Measure SLO every semester beginning FA 17 to SP 19. Analyze results in Fall 2019 program review. Describe outcome and recommendations</a:t>
                      </a:r>
                      <a:br>
                        <a:rPr lang="en" sz="2000" dirty="0">
                          <a:solidFill>
                            <a:schemeClr val="dk2"/>
                          </a:solidFill>
                          <a:latin typeface="Calibri"/>
                          <a:ea typeface="Calibri"/>
                          <a:cs typeface="Calibri"/>
                          <a:sym typeface="Calibri"/>
                        </a:rPr>
                      </a:br>
                      <a:endParaRPr lang="en" sz="2000" dirty="0">
                        <a:solidFill>
                          <a:schemeClr val="dk2"/>
                        </a:solidFill>
                        <a:latin typeface="Calibri"/>
                        <a:ea typeface="Calibri"/>
                        <a:cs typeface="Calibri"/>
                        <a:sym typeface="Calibri"/>
                      </a:endParaRPr>
                    </a:p>
                  </a:txBody>
                  <a:tcPr marL="91425" marR="91425" marT="91425" marB="91425"/>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16097070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Do SLO’s belong on a syllabus? </a:t>
            </a:r>
          </a:p>
        </p:txBody>
      </p:sp>
      <p:sp>
        <p:nvSpPr>
          <p:cNvPr id="3" name="Content Placeholder 2"/>
          <p:cNvSpPr>
            <a:spLocks noGrp="1"/>
          </p:cNvSpPr>
          <p:nvPr>
            <p:ph idx="1"/>
          </p:nvPr>
        </p:nvSpPr>
        <p:spPr/>
        <p:txBody>
          <a:bodyPr>
            <a:normAutofit/>
          </a:bodyPr>
          <a:lstStyle/>
          <a:p>
            <a:pPr marL="0" indent="0" algn="ctr">
              <a:buNone/>
            </a:pPr>
            <a:r>
              <a:rPr lang="en-US" sz="4400" b="1" dirty="0"/>
              <a:t>The Role of SLO’s in </a:t>
            </a:r>
            <a:r>
              <a:rPr lang="en-US" sz="4400" b="1" dirty="0" smtClean="0"/>
              <a:t>Students</a:t>
            </a:r>
            <a:r>
              <a:rPr lang="en-US" sz="4400" b="1" dirty="0"/>
              <a:t>’ Autonomous </a:t>
            </a:r>
            <a:r>
              <a:rPr lang="en-US" sz="4400" b="1" dirty="0" smtClean="0"/>
              <a:t>Learning</a:t>
            </a:r>
          </a:p>
          <a:p>
            <a:pPr marL="0" indent="0" algn="ctr">
              <a:buNone/>
            </a:pPr>
            <a:endParaRPr lang="en-US" sz="4000" b="1" dirty="0" smtClean="0"/>
          </a:p>
          <a:p>
            <a:pPr marL="0" indent="0" algn="ctr">
              <a:buNone/>
            </a:pPr>
            <a:endParaRPr lang="en-US" sz="2000" b="1" dirty="0"/>
          </a:p>
          <a:p>
            <a:pPr marL="0" indent="0" algn="ctr">
              <a:buNone/>
            </a:pPr>
            <a:r>
              <a:rPr lang="en-US" sz="2000" b="1" dirty="0" smtClean="0"/>
              <a:t>Lisa Marchand, Cosumnes River College</a:t>
            </a:r>
            <a:endParaRPr lang="en-US" b="1" dirty="0"/>
          </a:p>
        </p:txBody>
      </p:sp>
      <p:sp>
        <p:nvSpPr>
          <p:cNvPr id="4" name="Rectangle 3"/>
          <p:cNvSpPr/>
          <p:nvPr/>
        </p:nvSpPr>
        <p:spPr>
          <a:xfrm>
            <a:off x="2286000" y="5806682"/>
            <a:ext cx="4572000" cy="546303"/>
          </a:xfrm>
          <a:prstGeom prst="rect">
            <a:avLst/>
          </a:prstGeom>
        </p:spPr>
        <p:txBody>
          <a:bodyPr>
            <a:spAutoFit/>
          </a:bodyPr>
          <a:lstStyle/>
          <a:p>
            <a:pPr algn="ctr">
              <a:spcBef>
                <a:spcPts val="306"/>
              </a:spcBef>
            </a:pPr>
            <a:r>
              <a:rPr lang="en-US" sz="1350" dirty="0">
                <a:solidFill>
                  <a:srgbClr val="FF0000"/>
                </a:solidFill>
                <a:latin typeface="Times New Roman" panose="02020603050405020304" pitchFamily="18" charset="0"/>
                <a:cs typeface="Times New Roman" panose="02020603050405020304" pitchFamily="18" charset="0"/>
              </a:rPr>
              <a:t>Accreditation Institute 2017 </a:t>
            </a:r>
            <a:endParaRPr lang="en-US" sz="1350" dirty="0"/>
          </a:p>
          <a:p>
            <a:pPr algn="ctr">
              <a:spcBef>
                <a:spcPts val="306"/>
              </a:spcBef>
            </a:pPr>
            <a:r>
              <a:rPr lang="en-US" sz="1350" dirty="0">
                <a:solidFill>
                  <a:srgbClr val="FF0000"/>
                </a:solidFill>
                <a:latin typeface="Times New Roman" panose="02020603050405020304" pitchFamily="18" charset="0"/>
                <a:cs typeface="Times New Roman" panose="02020603050405020304" pitchFamily="18" charset="0"/>
              </a:rPr>
              <a:t>February 17-18, Napa, CA</a:t>
            </a:r>
            <a:endParaRPr lang="en-US" sz="1350" dirty="0"/>
          </a:p>
        </p:txBody>
      </p:sp>
    </p:spTree>
    <p:extLst>
      <p:ext uri="{BB962C8B-B14F-4D97-AF65-F5344CB8AC3E}">
        <p14:creationId xmlns:p14="http://schemas.microsoft.com/office/powerpoint/2010/main" val="95137071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students believe…</a:t>
            </a:r>
            <a:endParaRPr lang="en-US" dirty="0"/>
          </a:p>
        </p:txBody>
      </p:sp>
      <p:sp>
        <p:nvSpPr>
          <p:cNvPr id="3" name="Content Placeholder 2"/>
          <p:cNvSpPr>
            <a:spLocks noGrp="1"/>
          </p:cNvSpPr>
          <p:nvPr>
            <p:ph idx="1"/>
          </p:nvPr>
        </p:nvSpPr>
        <p:spPr/>
        <p:txBody>
          <a:bodyPr>
            <a:normAutofit/>
          </a:bodyPr>
          <a:lstStyle/>
          <a:p>
            <a:pPr>
              <a:buFont typeface="Calibri" panose="020F0502020204030204" pitchFamily="34" charset="0"/>
              <a:buChar char="̴"/>
            </a:pPr>
            <a:r>
              <a:rPr lang="en-US" dirty="0" smtClean="0"/>
              <a:t>learning happens at school.</a:t>
            </a:r>
          </a:p>
          <a:p>
            <a:pPr>
              <a:buFont typeface="Calibri" panose="020F0502020204030204" pitchFamily="34" charset="0"/>
              <a:buChar char="̴"/>
            </a:pPr>
            <a:r>
              <a:rPr lang="en-US" dirty="0"/>
              <a:t>a good grade comes from doing all the assignments, answering questions correctly…(and from the teacher)</a:t>
            </a:r>
          </a:p>
          <a:p>
            <a:pPr>
              <a:buFont typeface="Calibri" panose="020F0502020204030204" pitchFamily="34" charset="0"/>
              <a:buChar char="̴"/>
            </a:pPr>
            <a:r>
              <a:rPr lang="en-US" dirty="0"/>
              <a:t>the primary avenue to successful learning is memorization.</a:t>
            </a:r>
          </a:p>
          <a:p>
            <a:pPr>
              <a:buFont typeface="Calibri" panose="020F0502020204030204" pitchFamily="34" charset="0"/>
              <a:buChar char="̴"/>
            </a:pPr>
            <a:r>
              <a:rPr lang="en-US" dirty="0"/>
              <a:t>answers to all questions can be found, fully formed, in the book.</a:t>
            </a:r>
          </a:p>
          <a:p>
            <a:pPr>
              <a:buFont typeface="Calibri" panose="020F0502020204030204" pitchFamily="34" charset="0"/>
              <a:buChar char="̴"/>
            </a:pPr>
            <a:r>
              <a:rPr lang="en-US" dirty="0" smtClean="0"/>
              <a:t>learning means that teachers and books transfer knowledge to students.</a:t>
            </a:r>
          </a:p>
          <a:p>
            <a:pPr>
              <a:buFont typeface="Calibri" panose="020F0502020204030204" pitchFamily="34" charset="0"/>
              <a:buChar char="̴"/>
            </a:pPr>
            <a:endParaRPr lang="en-US" dirty="0" smtClean="0"/>
          </a:p>
          <a:p>
            <a:pPr>
              <a:buFont typeface="Calibri" panose="020F0502020204030204" pitchFamily="34" charset="0"/>
              <a:buChar char="̴"/>
            </a:pPr>
            <a:endParaRPr lang="en-US" dirty="0" smtClean="0"/>
          </a:p>
          <a:p>
            <a:pPr>
              <a:buFont typeface="Calibri" panose="020F0502020204030204" pitchFamily="34" charset="0"/>
              <a:buChar char="̴"/>
            </a:pPr>
            <a:endParaRPr lang="en-US" dirty="0" smtClean="0"/>
          </a:p>
          <a:p>
            <a:pPr marL="0" indent="0">
              <a:buNone/>
            </a:pPr>
            <a:endParaRPr lang="en-US" dirty="0" smtClean="0"/>
          </a:p>
          <a:p>
            <a:endParaRPr lang="en-US" dirty="0" smtClean="0"/>
          </a:p>
          <a:p>
            <a:pPr marL="0" indent="0">
              <a:buNone/>
            </a:pPr>
            <a:endParaRPr lang="en-US" dirty="0"/>
          </a:p>
          <a:p>
            <a:pPr marL="0" indent="0">
              <a:buNone/>
            </a:pPr>
            <a:endParaRPr lang="en-US" dirty="0" smtClean="0"/>
          </a:p>
          <a:p>
            <a:pPr marL="0" indent="0">
              <a:buNone/>
            </a:pPr>
            <a:endParaRPr lang="en-US" dirty="0"/>
          </a:p>
          <a:p>
            <a:pPr lvl="1"/>
            <a:endParaRPr lang="en-US" dirty="0"/>
          </a:p>
        </p:txBody>
      </p:sp>
    </p:spTree>
    <p:extLst>
      <p:ext uri="{BB962C8B-B14F-4D97-AF65-F5344CB8AC3E}">
        <p14:creationId xmlns:p14="http://schemas.microsoft.com/office/powerpoint/2010/main" val="28213916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2952</TotalTime>
  <Words>3044</Words>
  <Application>Microsoft Office PowerPoint</Application>
  <PresentationFormat>On-screen Show (4:3)</PresentationFormat>
  <Paragraphs>330</Paragraphs>
  <Slides>26</Slides>
  <Notes>5</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Mistral</vt:lpstr>
      <vt:lpstr>Symbol</vt:lpstr>
      <vt:lpstr>Times New Roman</vt:lpstr>
      <vt:lpstr>Wingdings</vt:lpstr>
      <vt:lpstr>Template</vt:lpstr>
      <vt:lpstr>Student Learning Outcomes: Everything You Always Wanted to Know  (but Were Afraid to Ask)</vt:lpstr>
      <vt:lpstr>PowerPoint Presentation</vt:lpstr>
      <vt:lpstr>Before We Begin…</vt:lpstr>
      <vt:lpstr>SLO’s in ACCJC Standards: 2002 to the Present</vt:lpstr>
      <vt:lpstr>Shifting the Paradigm away from Compliance</vt:lpstr>
      <vt:lpstr>SLOs are Academic Research to Close the Loop</vt:lpstr>
      <vt:lpstr>PowerPoint Presentation</vt:lpstr>
      <vt:lpstr>Do SLO’s belong on a syllabus? </vt:lpstr>
      <vt:lpstr>Many students believe…</vt:lpstr>
      <vt:lpstr>The Starting Point for Every Course</vt:lpstr>
      <vt:lpstr>How can you communicate to students what they need to do to get an ‘A’?</vt:lpstr>
      <vt:lpstr>PowerPoint Presentation</vt:lpstr>
      <vt:lpstr>PowerPoint Presentation</vt:lpstr>
      <vt:lpstr>PowerPoint Presentation</vt:lpstr>
      <vt:lpstr>Sample Scoring Rubric for Competencies</vt:lpstr>
      <vt:lpstr>PowerPoint Presentation</vt:lpstr>
      <vt:lpstr>PowerPoint Presentation</vt:lpstr>
      <vt:lpstr>Formative Self-Assessment</vt:lpstr>
      <vt:lpstr>Should SLO’s be in the Catalog?</vt:lpstr>
      <vt:lpstr>What about SLO’s and performance evaluations?</vt:lpstr>
      <vt:lpstr>Faculty Learning Community </vt:lpstr>
      <vt:lpstr>Faculty Learning Community </vt:lpstr>
      <vt:lpstr>PowerPoint Presentation</vt:lpstr>
      <vt:lpstr>Final Questions</vt:lpstr>
      <vt:lpstr>Closing Shout-Out…  take-away sound bites</vt:lpstr>
      <vt:lpstr>Resources </vt:lpstr>
    </vt:vector>
  </TitlesOfParts>
  <Company>Cosumnes River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Learning Outcomes: Everything You Always Wanted to Know (but Were Afraid to Ask)</dc:title>
  <dc:creator>Marchand, Lisa</dc:creator>
  <cp:lastModifiedBy>Marchand, Lisa</cp:lastModifiedBy>
  <cp:revision>17</cp:revision>
  <cp:lastPrinted>2017-02-16T02:52:01Z</cp:lastPrinted>
  <dcterms:created xsi:type="dcterms:W3CDTF">2017-02-08T01:51:51Z</dcterms:created>
  <dcterms:modified xsi:type="dcterms:W3CDTF">2017-02-16T03:39:35Z</dcterms:modified>
</cp:coreProperties>
</file>