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57" r:id="rId6"/>
    <p:sldId id="270" r:id="rId7"/>
    <p:sldId id="271" r:id="rId8"/>
    <p:sldId id="258" r:id="rId9"/>
    <p:sldId id="261" r:id="rId10"/>
    <p:sldId id="262" r:id="rId11"/>
    <p:sldId id="263" r:id="rId12"/>
    <p:sldId id="264" r:id="rId13"/>
    <p:sldId id="265" r:id="rId14"/>
    <p:sldId id="266" r:id="rId15"/>
    <p:sldId id="267" r:id="rId16"/>
    <p:sldId id="268" r:id="rId17"/>
    <p:sldId id="269"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5"/>
    <p:restoredTop sz="96219" autoAdjust="0"/>
  </p:normalViewPr>
  <p:slideViewPr>
    <p:cSldViewPr snapToGrid="0" snapToObjects="1">
      <p:cViewPr varScale="1">
        <p:scale>
          <a:sx n="125" d="100"/>
          <a:sy n="125" d="100"/>
        </p:scale>
        <p:origin x="102" y="21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1/27/2021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1/27/2021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0f2ef2bd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b0f2ef2bd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800">
                <a:solidFill>
                  <a:schemeClr val="dk1"/>
                </a:solidFill>
              </a:rPr>
              <a:t>Factors Increasing Family Violence</a:t>
            </a:r>
            <a:endParaRPr sz="1800">
              <a:solidFill>
                <a:schemeClr val="dk1"/>
              </a:solidFill>
            </a:endParaRPr>
          </a:p>
          <a:p>
            <a:pPr marL="0" lvl="0" indent="0" algn="l" rtl="0">
              <a:spcBef>
                <a:spcPts val="360"/>
              </a:spcBef>
              <a:spcAft>
                <a:spcPts val="0"/>
              </a:spcAft>
              <a:buClr>
                <a:schemeClr val="dk1"/>
              </a:buClr>
              <a:buSzPts val="1100"/>
              <a:buFont typeface="Arial"/>
              <a:buNone/>
            </a:pPr>
            <a:r>
              <a:rPr lang="en" sz="1800">
                <a:solidFill>
                  <a:schemeClr val="dk1"/>
                </a:solidFill>
              </a:rPr>
              <a:t>Stress/ Financial Insecurity</a:t>
            </a:r>
            <a:endParaRPr sz="1800">
              <a:solidFill>
                <a:schemeClr val="dk1"/>
              </a:solidFill>
            </a:endParaRPr>
          </a:p>
          <a:p>
            <a:pPr marL="0" lvl="0" indent="0" algn="l" rtl="0">
              <a:spcBef>
                <a:spcPts val="360"/>
              </a:spcBef>
              <a:spcAft>
                <a:spcPts val="0"/>
              </a:spcAft>
              <a:buClr>
                <a:schemeClr val="dk1"/>
              </a:buClr>
              <a:buSzPts val="1100"/>
              <a:buFont typeface="Arial"/>
              <a:buNone/>
            </a:pPr>
            <a:r>
              <a:rPr lang="en" sz="1800">
                <a:solidFill>
                  <a:schemeClr val="dk1"/>
                </a:solidFill>
              </a:rPr>
              <a:t>Constant Contact</a:t>
            </a:r>
            <a:endParaRPr sz="1800">
              <a:solidFill>
                <a:schemeClr val="dk1"/>
              </a:solidFill>
            </a:endParaRPr>
          </a:p>
          <a:p>
            <a:pPr marL="0" lvl="0" indent="0" algn="l" rtl="0">
              <a:spcBef>
                <a:spcPts val="360"/>
              </a:spcBef>
              <a:spcAft>
                <a:spcPts val="0"/>
              </a:spcAft>
              <a:buClr>
                <a:schemeClr val="dk1"/>
              </a:buClr>
              <a:buSzPts val="1100"/>
              <a:buFont typeface="Arial"/>
              <a:buNone/>
            </a:pPr>
            <a:r>
              <a:rPr lang="en" sz="1800">
                <a:solidFill>
                  <a:schemeClr val="dk1"/>
                </a:solidFill>
              </a:rPr>
              <a:t>	</a:t>
            </a:r>
            <a:endParaRPr sz="1800">
              <a:solidFill>
                <a:schemeClr val="dk1"/>
              </a:solidFill>
            </a:endParaRPr>
          </a:p>
          <a:p>
            <a:pPr marL="0" lvl="0" indent="0" algn="l" rtl="0">
              <a:spcBef>
                <a:spcPts val="360"/>
              </a:spcBef>
              <a:spcAft>
                <a:spcPts val="0"/>
              </a:spcAft>
              <a:buClr>
                <a:schemeClr val="dk1"/>
              </a:buClr>
              <a:buSzPts val="1100"/>
              <a:buFont typeface="Arial"/>
              <a:buNone/>
            </a:pPr>
            <a:r>
              <a:rPr lang="en" sz="1800">
                <a:solidFill>
                  <a:schemeClr val="dk1"/>
                </a:solidFill>
              </a:rPr>
              <a:t>Increased calls to hotlines</a:t>
            </a:r>
            <a:endParaRPr sz="18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0f2ef2bd3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0f2ef2bd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0f2ef2bd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0f2ef2bd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a:p>
            <a:pPr marL="457200" lvl="0" indent="-325755" algn="l" rtl="0">
              <a:spcBef>
                <a:spcPts val="360"/>
              </a:spcBef>
              <a:spcAft>
                <a:spcPts val="0"/>
              </a:spcAft>
              <a:buClr>
                <a:srgbClr val="AD0101"/>
              </a:buClr>
              <a:buSzPts val="1530"/>
              <a:buChar char="•"/>
            </a:pPr>
            <a:r>
              <a:rPr lang="en" sz="1800">
                <a:solidFill>
                  <a:schemeClr val="dk1"/>
                </a:solidFill>
              </a:rPr>
              <a:t>The unemployment rate peaked at an unprecedented level, not seen since data collection started in 1948, in April 2020 (14.7%) before declining to a still-elevated level in November(6.7%)</a:t>
            </a:r>
            <a:endParaRPr sz="1800">
              <a:solidFill>
                <a:schemeClr val="dk1"/>
              </a:solidFill>
            </a:endParaRPr>
          </a:p>
          <a:p>
            <a:pPr marL="457200" lvl="0" indent="-325755" algn="l" rtl="0">
              <a:spcBef>
                <a:spcPts val="0"/>
              </a:spcBef>
              <a:spcAft>
                <a:spcPts val="0"/>
              </a:spcAft>
              <a:buClr>
                <a:srgbClr val="AD0101"/>
              </a:buClr>
              <a:buSzPts val="1530"/>
              <a:buChar char="•"/>
            </a:pPr>
            <a:endParaRPr sz="1800">
              <a:solidFill>
                <a:schemeClr val="dk1"/>
              </a:solidFill>
            </a:endParaRPr>
          </a:p>
          <a:p>
            <a:pPr marL="457200" lvl="0" indent="-325755" algn="l" rtl="0">
              <a:spcBef>
                <a:spcPts val="0"/>
              </a:spcBef>
              <a:spcAft>
                <a:spcPts val="0"/>
              </a:spcAft>
              <a:buClr>
                <a:srgbClr val="AD0101"/>
              </a:buClr>
              <a:buSzPts val="1530"/>
              <a:buChar char="•"/>
            </a:pPr>
            <a:r>
              <a:rPr lang="en" sz="1800">
                <a:solidFill>
                  <a:schemeClr val="dk1"/>
                </a:solidFill>
              </a:rPr>
              <a:t>In April, every state and the District of Columbia reached unemployment rates greater than their highest unemployment rates during the Great Recession</a:t>
            </a:r>
            <a:endParaRPr sz="1800">
              <a:solidFill>
                <a:schemeClr val="dk1"/>
              </a:solidFill>
            </a:endParaRPr>
          </a:p>
          <a:p>
            <a:pPr marL="457200" lvl="0" indent="-325755" algn="l" rtl="0">
              <a:spcBef>
                <a:spcPts val="0"/>
              </a:spcBef>
              <a:spcAft>
                <a:spcPts val="0"/>
              </a:spcAft>
              <a:buClr>
                <a:srgbClr val="AD0101"/>
              </a:buClr>
              <a:buSzPts val="1530"/>
              <a:buChar char="•"/>
            </a:pPr>
            <a:r>
              <a:rPr lang="en" sz="1800">
                <a:solidFill>
                  <a:schemeClr val="dk1"/>
                </a:solidFill>
              </a:rPr>
              <a:t>Young workers, women, workers with low educational attainment, part-time workers, and racial and ethnic minorities had relatively high unemployment rates </a:t>
            </a:r>
            <a:endParaRPr sz="18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2e53f14b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2e53f14b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0f2ef2bd3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b0f2ef2bd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Martin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0f2ef2bd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b0f2ef2bd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Martin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0f2ef2bd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0f2ef2bd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0f2ef2bd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0f2ef2bd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38ec3c69d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b38ec3c69d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Martin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Emilie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38ec3c69d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38ec3c69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Martin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38ec3c69d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38ec3c69d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38ec3c69d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38ec3c69d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Martin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0f2ef2bd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0f2ef2b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0f2ef2b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0f2ef2b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example, almost 75% of those 18-24 reported at least one adverse mental or behavioral health symptom and 66% of those with less than a high school diploma also reported at least one behavioral/ mental health symptom. This is in comparison to about 10% of individuals in 2019. </a:t>
            </a:r>
            <a:endParaRPr/>
          </a:p>
          <a:p>
            <a:pPr marL="0" lvl="0" indent="0" algn="l" rtl="0">
              <a:spcBef>
                <a:spcPts val="0"/>
              </a:spcBef>
              <a:spcAft>
                <a:spcPts val="0"/>
              </a:spcAft>
              <a:buNone/>
            </a:pPr>
            <a:r>
              <a:rPr lang="en"/>
              <a:t>Emilie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0f2ef2bd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b0f2ef2bd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Martin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15600" y="593367"/>
            <a:ext cx="11360800" cy="763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15600" y="1536633"/>
            <a:ext cx="11360800" cy="4555200"/>
          </a:xfrm>
          <a:prstGeom prst="rect">
            <a:avLst/>
          </a:prstGeom>
          <a:noFill/>
          <a:ln>
            <a:noFill/>
          </a:ln>
        </p:spPr>
        <p:txBody>
          <a:bodyPr spcFirstLastPara="1" wrap="square" lIns="91425" tIns="45700" rIns="91425" bIns="45700" anchor="t" anchorCtr="0">
            <a:noAutofit/>
          </a:bodyPr>
          <a:lstStyle>
            <a:lvl1pPr marL="609585" lvl="0" indent="-434329" algn="l">
              <a:lnSpc>
                <a:spcPct val="100000"/>
              </a:lnSpc>
              <a:spcBef>
                <a:spcPts val="480"/>
              </a:spcBef>
              <a:spcAft>
                <a:spcPts val="0"/>
              </a:spcAft>
              <a:buSzPts val="1530"/>
              <a:buChar char="•"/>
              <a:defRPr/>
            </a:lvl1pPr>
            <a:lvl2pPr marL="1219170" lvl="1" indent="-412739" algn="l">
              <a:lnSpc>
                <a:spcPct val="100000"/>
              </a:lnSpc>
              <a:spcBef>
                <a:spcPts val="400"/>
              </a:spcBef>
              <a:spcAft>
                <a:spcPts val="0"/>
              </a:spcAft>
              <a:buSzPts val="1275"/>
              <a:buChar char="•"/>
              <a:defRPr/>
            </a:lvl2pPr>
            <a:lvl3pPr marL="1828754" lvl="2" indent="-407659" algn="l">
              <a:lnSpc>
                <a:spcPct val="100000"/>
              </a:lnSpc>
              <a:spcBef>
                <a:spcPts val="360"/>
              </a:spcBef>
              <a:spcAft>
                <a:spcPts val="0"/>
              </a:spcAft>
              <a:buSzPts val="1215"/>
              <a:buChar char="•"/>
              <a:defRPr/>
            </a:lvl3pPr>
            <a:lvl4pPr marL="2438339" lvl="3" indent="-406390" algn="l">
              <a:lnSpc>
                <a:spcPct val="100000"/>
              </a:lnSpc>
              <a:spcBef>
                <a:spcPts val="320"/>
              </a:spcBef>
              <a:spcAft>
                <a:spcPts val="0"/>
              </a:spcAft>
              <a:buSzPts val="1200"/>
              <a:buChar char="•"/>
              <a:defRPr/>
            </a:lvl4pPr>
            <a:lvl5pPr marL="3047924" lvl="4" indent="-393690" algn="l">
              <a:lnSpc>
                <a:spcPct val="100000"/>
              </a:lnSpc>
              <a:spcBef>
                <a:spcPts val="280"/>
              </a:spcBef>
              <a:spcAft>
                <a:spcPts val="0"/>
              </a:spcAft>
              <a:buSzPts val="1050"/>
              <a:buChar char="•"/>
              <a:defRPr/>
            </a:lvl5pPr>
            <a:lvl6pPr marL="3657509" lvl="5" indent="-387340" algn="l">
              <a:lnSpc>
                <a:spcPct val="100000"/>
              </a:lnSpc>
              <a:spcBef>
                <a:spcPts val="260"/>
              </a:spcBef>
              <a:spcAft>
                <a:spcPts val="0"/>
              </a:spcAft>
              <a:buSzPts val="975"/>
              <a:buChar char="•"/>
              <a:defRPr/>
            </a:lvl6pPr>
            <a:lvl7pPr marL="4267093" lvl="6" indent="-387340" algn="l">
              <a:lnSpc>
                <a:spcPct val="100000"/>
              </a:lnSpc>
              <a:spcBef>
                <a:spcPts val="260"/>
              </a:spcBef>
              <a:spcAft>
                <a:spcPts val="0"/>
              </a:spcAft>
              <a:buSzPts val="975"/>
              <a:buChar char="•"/>
              <a:defRPr/>
            </a:lvl7pPr>
            <a:lvl8pPr marL="4876678" lvl="7" indent="-387340" algn="l">
              <a:lnSpc>
                <a:spcPct val="100000"/>
              </a:lnSpc>
              <a:spcBef>
                <a:spcPts val="260"/>
              </a:spcBef>
              <a:spcAft>
                <a:spcPts val="0"/>
              </a:spcAft>
              <a:buSzPts val="975"/>
              <a:buChar char="•"/>
              <a:defRPr/>
            </a:lvl8pPr>
            <a:lvl9pPr marL="5486263" lvl="8" indent="-387340" algn="l">
              <a:lnSpc>
                <a:spcPct val="100000"/>
              </a:lnSpc>
              <a:spcBef>
                <a:spcPts val="260"/>
              </a:spcBef>
              <a:spcAft>
                <a:spcPts val="0"/>
              </a:spcAft>
              <a:buSzPts val="975"/>
              <a:buChar char="•"/>
              <a:defRPr/>
            </a:lvl9pPr>
          </a:lstStyle>
          <a:p>
            <a:endParaRPr/>
          </a:p>
        </p:txBody>
      </p:sp>
      <p:sp>
        <p:nvSpPr>
          <p:cNvPr id="23" name="Google Shape;23;p3"/>
          <p:cNvSpPr txBox="1">
            <a:spLocks noGrp="1"/>
          </p:cNvSpPr>
          <p:nvPr>
            <p:ph type="sldNum" idx="12"/>
          </p:nvPr>
        </p:nvSpPr>
        <p:spPr>
          <a:xfrm>
            <a:off x="11296611" y="6217623"/>
            <a:ext cx="731600" cy="524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418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609600" y="533400"/>
            <a:ext cx="10972800" cy="990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609600" y="1673352"/>
            <a:ext cx="5384800" cy="4718400"/>
          </a:xfrm>
          <a:prstGeom prst="rect">
            <a:avLst/>
          </a:prstGeom>
          <a:noFill/>
          <a:ln>
            <a:noFill/>
          </a:ln>
        </p:spPr>
        <p:txBody>
          <a:bodyPr spcFirstLastPara="1" wrap="square" lIns="91425" tIns="45700" rIns="91425" bIns="45700" anchor="t" anchorCtr="0">
            <a:noAutofit/>
          </a:bodyPr>
          <a:lstStyle>
            <a:lvl1pPr marL="609585" lvl="0" indent="-455918" algn="l">
              <a:lnSpc>
                <a:spcPct val="100000"/>
              </a:lnSpc>
              <a:spcBef>
                <a:spcPts val="560"/>
              </a:spcBef>
              <a:spcAft>
                <a:spcPts val="0"/>
              </a:spcAft>
              <a:buSzPts val="1785"/>
              <a:buChar char="•"/>
              <a:defRPr sz="2800"/>
            </a:lvl1pPr>
            <a:lvl2pPr marL="1219170" lvl="1" indent="-434329" algn="l">
              <a:lnSpc>
                <a:spcPct val="100000"/>
              </a:lnSpc>
              <a:spcBef>
                <a:spcPts val="480"/>
              </a:spcBef>
              <a:spcAft>
                <a:spcPts val="0"/>
              </a:spcAft>
              <a:buSzPts val="1530"/>
              <a:buChar char="•"/>
              <a:defRPr sz="2400"/>
            </a:lvl2pPr>
            <a:lvl3pPr marL="1828754" lvl="2" indent="-419090" algn="l">
              <a:lnSpc>
                <a:spcPct val="100000"/>
              </a:lnSpc>
              <a:spcBef>
                <a:spcPts val="400"/>
              </a:spcBef>
              <a:spcAft>
                <a:spcPts val="0"/>
              </a:spcAft>
              <a:buSzPts val="1350"/>
              <a:buChar char="•"/>
              <a:defRPr sz="2000"/>
            </a:lvl3pPr>
            <a:lvl4pPr marL="2438339" lvl="3" indent="-419090" algn="l">
              <a:lnSpc>
                <a:spcPct val="100000"/>
              </a:lnSpc>
              <a:spcBef>
                <a:spcPts val="360"/>
              </a:spcBef>
              <a:spcAft>
                <a:spcPts val="0"/>
              </a:spcAft>
              <a:buSzPts val="1350"/>
              <a:buChar char="•"/>
              <a:defRPr sz="1800"/>
            </a:lvl4pPr>
            <a:lvl5pPr marL="3047924" lvl="4" indent="-419090" algn="l">
              <a:lnSpc>
                <a:spcPct val="100000"/>
              </a:lnSpc>
              <a:spcBef>
                <a:spcPts val="360"/>
              </a:spcBef>
              <a:spcAft>
                <a:spcPts val="0"/>
              </a:spcAft>
              <a:buSzPts val="1350"/>
              <a:buChar char="•"/>
              <a:defRPr sz="1800"/>
            </a:lvl5pPr>
            <a:lvl6pPr marL="3657509" lvl="5" indent="-419090" algn="l">
              <a:lnSpc>
                <a:spcPct val="100000"/>
              </a:lnSpc>
              <a:spcBef>
                <a:spcPts val="360"/>
              </a:spcBef>
              <a:spcAft>
                <a:spcPts val="0"/>
              </a:spcAft>
              <a:buSzPts val="1350"/>
              <a:buChar char="•"/>
              <a:defRPr sz="1800"/>
            </a:lvl6pPr>
            <a:lvl7pPr marL="4267093" lvl="6" indent="-419090" algn="l">
              <a:lnSpc>
                <a:spcPct val="100000"/>
              </a:lnSpc>
              <a:spcBef>
                <a:spcPts val="360"/>
              </a:spcBef>
              <a:spcAft>
                <a:spcPts val="0"/>
              </a:spcAft>
              <a:buSzPts val="1350"/>
              <a:buChar char="•"/>
              <a:defRPr sz="1800"/>
            </a:lvl7pPr>
            <a:lvl8pPr marL="4876678" lvl="7" indent="-419090" algn="l">
              <a:lnSpc>
                <a:spcPct val="100000"/>
              </a:lnSpc>
              <a:spcBef>
                <a:spcPts val="360"/>
              </a:spcBef>
              <a:spcAft>
                <a:spcPts val="0"/>
              </a:spcAft>
              <a:buSzPts val="1350"/>
              <a:buChar char="•"/>
              <a:defRPr sz="1800"/>
            </a:lvl8pPr>
            <a:lvl9pPr marL="5486263" lvl="8" indent="-419090" algn="l">
              <a:lnSpc>
                <a:spcPct val="100000"/>
              </a:lnSpc>
              <a:spcBef>
                <a:spcPts val="360"/>
              </a:spcBef>
              <a:spcAft>
                <a:spcPts val="0"/>
              </a:spcAft>
              <a:buSzPts val="1350"/>
              <a:buChar char="•"/>
              <a:defRPr sz="1800"/>
            </a:lvl9pPr>
          </a:lstStyle>
          <a:p>
            <a:endParaRPr/>
          </a:p>
        </p:txBody>
      </p:sp>
      <p:sp>
        <p:nvSpPr>
          <p:cNvPr id="55" name="Google Shape;55;p8"/>
          <p:cNvSpPr txBox="1">
            <a:spLocks noGrp="1"/>
          </p:cNvSpPr>
          <p:nvPr>
            <p:ph type="body" idx="2"/>
          </p:nvPr>
        </p:nvSpPr>
        <p:spPr>
          <a:xfrm>
            <a:off x="6197600" y="1673352"/>
            <a:ext cx="5384800" cy="4718400"/>
          </a:xfrm>
          <a:prstGeom prst="rect">
            <a:avLst/>
          </a:prstGeom>
          <a:noFill/>
          <a:ln>
            <a:noFill/>
          </a:ln>
        </p:spPr>
        <p:txBody>
          <a:bodyPr spcFirstLastPara="1" wrap="square" lIns="91425" tIns="45700" rIns="91425" bIns="45700" anchor="t" anchorCtr="0">
            <a:noAutofit/>
          </a:bodyPr>
          <a:lstStyle>
            <a:lvl1pPr marL="609585" lvl="0" indent="-455918" algn="l">
              <a:lnSpc>
                <a:spcPct val="100000"/>
              </a:lnSpc>
              <a:spcBef>
                <a:spcPts val="560"/>
              </a:spcBef>
              <a:spcAft>
                <a:spcPts val="0"/>
              </a:spcAft>
              <a:buSzPts val="1785"/>
              <a:buChar char="•"/>
              <a:defRPr sz="2800"/>
            </a:lvl1pPr>
            <a:lvl2pPr marL="1219170" lvl="1" indent="-434329" algn="l">
              <a:lnSpc>
                <a:spcPct val="100000"/>
              </a:lnSpc>
              <a:spcBef>
                <a:spcPts val="480"/>
              </a:spcBef>
              <a:spcAft>
                <a:spcPts val="0"/>
              </a:spcAft>
              <a:buSzPts val="1530"/>
              <a:buChar char="•"/>
              <a:defRPr sz="2400"/>
            </a:lvl2pPr>
            <a:lvl3pPr marL="1828754" lvl="2" indent="-419090" algn="l">
              <a:lnSpc>
                <a:spcPct val="100000"/>
              </a:lnSpc>
              <a:spcBef>
                <a:spcPts val="400"/>
              </a:spcBef>
              <a:spcAft>
                <a:spcPts val="0"/>
              </a:spcAft>
              <a:buSzPts val="1350"/>
              <a:buChar char="•"/>
              <a:defRPr sz="2000"/>
            </a:lvl3pPr>
            <a:lvl4pPr marL="2438339" lvl="3" indent="-419090" algn="l">
              <a:lnSpc>
                <a:spcPct val="100000"/>
              </a:lnSpc>
              <a:spcBef>
                <a:spcPts val="360"/>
              </a:spcBef>
              <a:spcAft>
                <a:spcPts val="0"/>
              </a:spcAft>
              <a:buSzPts val="1350"/>
              <a:buChar char="•"/>
              <a:defRPr sz="1800"/>
            </a:lvl4pPr>
            <a:lvl5pPr marL="3047924" lvl="4" indent="-419090" algn="l">
              <a:lnSpc>
                <a:spcPct val="100000"/>
              </a:lnSpc>
              <a:spcBef>
                <a:spcPts val="360"/>
              </a:spcBef>
              <a:spcAft>
                <a:spcPts val="0"/>
              </a:spcAft>
              <a:buSzPts val="1350"/>
              <a:buChar char="•"/>
              <a:defRPr sz="1800"/>
            </a:lvl5pPr>
            <a:lvl6pPr marL="3657509" lvl="5" indent="-419090" algn="l">
              <a:lnSpc>
                <a:spcPct val="100000"/>
              </a:lnSpc>
              <a:spcBef>
                <a:spcPts val="360"/>
              </a:spcBef>
              <a:spcAft>
                <a:spcPts val="0"/>
              </a:spcAft>
              <a:buSzPts val="1350"/>
              <a:buChar char="•"/>
              <a:defRPr sz="1800"/>
            </a:lvl6pPr>
            <a:lvl7pPr marL="4267093" lvl="6" indent="-419090" algn="l">
              <a:lnSpc>
                <a:spcPct val="100000"/>
              </a:lnSpc>
              <a:spcBef>
                <a:spcPts val="360"/>
              </a:spcBef>
              <a:spcAft>
                <a:spcPts val="0"/>
              </a:spcAft>
              <a:buSzPts val="1350"/>
              <a:buChar char="•"/>
              <a:defRPr sz="1800"/>
            </a:lvl7pPr>
            <a:lvl8pPr marL="4876678" lvl="7" indent="-419090" algn="l">
              <a:lnSpc>
                <a:spcPct val="100000"/>
              </a:lnSpc>
              <a:spcBef>
                <a:spcPts val="360"/>
              </a:spcBef>
              <a:spcAft>
                <a:spcPts val="0"/>
              </a:spcAft>
              <a:buSzPts val="1350"/>
              <a:buChar char="•"/>
              <a:defRPr sz="1800"/>
            </a:lvl8pPr>
            <a:lvl9pPr marL="5486263" lvl="8" indent="-419090" algn="l">
              <a:lnSpc>
                <a:spcPct val="100000"/>
              </a:lnSpc>
              <a:spcBef>
                <a:spcPts val="360"/>
              </a:spcBef>
              <a:spcAft>
                <a:spcPts val="0"/>
              </a:spcAft>
              <a:buSzPts val="1350"/>
              <a:buChar char="•"/>
              <a:defRPr sz="1800"/>
            </a:lvl9pPr>
          </a:lstStyle>
          <a:p>
            <a:endParaRPr/>
          </a:p>
        </p:txBody>
      </p:sp>
      <p:sp>
        <p:nvSpPr>
          <p:cNvPr id="56" name="Google Shape;56;p8"/>
          <p:cNvSpPr txBox="1">
            <a:spLocks noGrp="1"/>
          </p:cNvSpPr>
          <p:nvPr>
            <p:ph type="dt" idx="10"/>
          </p:nvPr>
        </p:nvSpPr>
        <p:spPr>
          <a:xfrm>
            <a:off x="609600" y="18288"/>
            <a:ext cx="3860800" cy="329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572000" y="18288"/>
            <a:ext cx="5486400" cy="329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10160000" y="18288"/>
            <a:ext cx="1422400" cy="329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1030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cdc.gov/coronavirus/2019-ncov/covid-data/investigations-discovery/hospitalization-death-by-race-ethnicity.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dx.doi.org/10.15585/mmwr.mm6932a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fas.org/sgp/crs/misc/R46554.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usatoday.com/story/money/2020/10/17/covid-19-stimulus-6-million-miss-rent-mortgage-payments-september/3694327001/"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edsource.org/2020/fewer-students-attending-california-community-colleges-early-fall-numbers-show/640373"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info@asccc.org" TargetMode="External"/><Relationship Id="rId7" Type="http://schemas.openxmlformats.org/officeDocument/2006/relationships/hyperlink" Target="https://cccqsummit.blogspot.co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mailto:mitchee@arc.losrios.edu" TargetMode="External"/><Relationship Id="rId5" Type="http://schemas.openxmlformats.org/officeDocument/2006/relationships/hyperlink" Target="mailto:gomezm@arc.losrios.edu"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s://arc.losrios.edu/student-resources/native-american-resource-center" TargetMode="External"/><Relationship Id="rId2" Type="http://schemas.openxmlformats.org/officeDocument/2006/relationships/hyperlink" Target="https://native-land.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ggie.berkeley.edu/student-well-being/kindness-and-compassion-for-student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hyperlink" Target="https://www.google.com/search?client=firefox-b-1-d&amp;q=sympath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1Evwgu369Jw"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815975" y="4513263"/>
            <a:ext cx="10547350" cy="2171700"/>
          </a:xfrm>
        </p:spPr>
        <p:txBody>
          <a:bodyPr>
            <a:normAutofit fontScale="90000"/>
          </a:bodyPr>
          <a:lstStyle/>
          <a:p>
            <a:r>
              <a:rPr lang="en-US" b="1" dirty="0"/>
              <a:t>Student Services and Care in a Pandemic</a:t>
            </a:r>
            <a:br>
              <a:rPr lang="en-US" b="1" dirty="0"/>
            </a:br>
            <a:r>
              <a:rPr lang="en-US" b="1" dirty="0"/>
              <a:t>Friday, February 19 12:30--1:30 p.m.</a:t>
            </a:r>
            <a:br>
              <a:rPr lang="en-US" dirty="0"/>
            </a:br>
            <a:br>
              <a:rPr lang="en-US" dirty="0"/>
            </a:br>
            <a:endParaRPr lang="en-US" altLang="en-US" dirty="0"/>
          </a:p>
        </p:txBody>
      </p:sp>
      <p:sp>
        <p:nvSpPr>
          <p:cNvPr id="2" name="Rectangle 1">
            <a:extLst>
              <a:ext uri="{FF2B5EF4-FFF2-40B4-BE49-F238E27FC236}">
                <a16:creationId xmlns:a16="http://schemas.microsoft.com/office/drawing/2014/main" id="{2C8E6BE3-FCBA-4AC4-A437-164224112910}"/>
              </a:ext>
            </a:extLst>
          </p:cNvPr>
          <p:cNvSpPr/>
          <p:nvPr/>
        </p:nvSpPr>
        <p:spPr>
          <a:xfrm>
            <a:off x="5971607" y="3244334"/>
            <a:ext cx="248786" cy="369332"/>
          </a:xfrm>
          <a:prstGeom prst="rect">
            <a:avLst/>
          </a:prstGeom>
        </p:spPr>
        <p:txBody>
          <a:bodyPr wrap="none">
            <a:spAutoFit/>
          </a:bodyPr>
          <a:lstStyle/>
          <a:p>
            <a:r>
              <a:rPr lang="en-US" dirty="0"/>
              <a:t> </a:t>
            </a:r>
          </a:p>
        </p:txBody>
      </p:sp>
      <p:sp>
        <p:nvSpPr>
          <p:cNvPr id="3" name="Rectangle 2">
            <a:extLst>
              <a:ext uri="{FF2B5EF4-FFF2-40B4-BE49-F238E27FC236}">
                <a16:creationId xmlns:a16="http://schemas.microsoft.com/office/drawing/2014/main" id="{573DD729-10F9-4537-8599-6C6FDB5ACC2E}"/>
              </a:ext>
            </a:extLst>
          </p:cNvPr>
          <p:cNvSpPr/>
          <p:nvPr/>
        </p:nvSpPr>
        <p:spPr>
          <a:xfrm>
            <a:off x="5971607" y="3244334"/>
            <a:ext cx="248786" cy="369332"/>
          </a:xfrm>
          <a:prstGeom prst="rect">
            <a:avLst/>
          </a:prstGeom>
        </p:spPr>
        <p:txBody>
          <a:bodyPr wrap="none">
            <a:spAutoFit/>
          </a:bodyPr>
          <a:lstStyle/>
          <a:p>
            <a:r>
              <a:rPr lang="en-US" dirty="0"/>
              <a:t> </a:t>
            </a:r>
          </a:p>
        </p:txBody>
      </p:sp>
      <p:sp>
        <p:nvSpPr>
          <p:cNvPr id="4" name="Rectangle 3">
            <a:extLst>
              <a:ext uri="{FF2B5EF4-FFF2-40B4-BE49-F238E27FC236}">
                <a16:creationId xmlns:a16="http://schemas.microsoft.com/office/drawing/2014/main" id="{F6F59F66-33D9-4228-9FE6-5BC175E95FB7}"/>
              </a:ext>
            </a:extLst>
          </p:cNvPr>
          <p:cNvSpPr/>
          <p:nvPr/>
        </p:nvSpPr>
        <p:spPr>
          <a:xfrm>
            <a:off x="5971607" y="3244334"/>
            <a:ext cx="248786" cy="369332"/>
          </a:xfrm>
          <a:prstGeom prst="rect">
            <a:avLst/>
          </a:prstGeom>
        </p:spPr>
        <p:txBody>
          <a:bodyPr wrap="none">
            <a:spAutoFit/>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The Pandemic Is Not Affecting Everyone Equally</a:t>
            </a:r>
            <a:endParaRPr/>
          </a:p>
        </p:txBody>
      </p:sp>
      <p:sp>
        <p:nvSpPr>
          <p:cNvPr id="177" name="Google Shape;177;p26"/>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a:t>BIPOC communities have higher cases, hospitalizations and death rates than white americans. </a:t>
            </a:r>
            <a:endParaRPr/>
          </a:p>
        </p:txBody>
      </p:sp>
      <p:pic>
        <p:nvPicPr>
          <p:cNvPr id="178" name="Google Shape;178;p26"/>
          <p:cNvPicPr preferRelativeResize="0"/>
          <p:nvPr/>
        </p:nvPicPr>
        <p:blipFill>
          <a:blip r:embed="rId3">
            <a:alphaModFix/>
          </a:blip>
          <a:stretch>
            <a:fillRect/>
          </a:stretch>
        </p:blipFill>
        <p:spPr>
          <a:xfrm>
            <a:off x="981134" y="2846401"/>
            <a:ext cx="8940335" cy="2416300"/>
          </a:xfrm>
          <a:prstGeom prst="rect">
            <a:avLst/>
          </a:prstGeom>
          <a:noFill/>
          <a:ln>
            <a:noFill/>
          </a:ln>
        </p:spPr>
      </p:pic>
      <p:sp>
        <p:nvSpPr>
          <p:cNvPr id="179" name="Google Shape;179;p26"/>
          <p:cNvSpPr txBox="1"/>
          <p:nvPr/>
        </p:nvSpPr>
        <p:spPr>
          <a:xfrm>
            <a:off x="981133" y="5751267"/>
            <a:ext cx="9479200" cy="658400"/>
          </a:xfrm>
          <a:prstGeom prst="rect">
            <a:avLst/>
          </a:prstGeom>
          <a:noFill/>
          <a:ln>
            <a:noFill/>
          </a:ln>
        </p:spPr>
        <p:txBody>
          <a:bodyPr spcFirstLastPara="1" wrap="square" lIns="121900" tIns="121900" rIns="121900" bIns="121900" anchor="t" anchorCtr="0">
            <a:noAutofit/>
          </a:bodyPr>
          <a:lstStyle/>
          <a:p>
            <a:pPr>
              <a:spcBef>
                <a:spcPts val="0"/>
              </a:spcBef>
              <a:spcAft>
                <a:spcPts val="0"/>
              </a:spcAft>
            </a:pPr>
            <a:r>
              <a:rPr lang="en" sz="1067"/>
              <a:t>Source: </a:t>
            </a:r>
            <a:r>
              <a:rPr lang="en" sz="1067" u="sng">
                <a:solidFill>
                  <a:schemeClr val="hlink"/>
                </a:solidFill>
                <a:hlinkClick r:id="rId4"/>
              </a:rPr>
              <a:t>https://www.cdc.gov/coronavirus/2019-ncov/covid-data/investigations-discovery/hospitalization-death-by-race-ethnicity.html</a:t>
            </a:r>
            <a:endParaRPr sz="1467"/>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The Psychological Toll</a:t>
            </a:r>
            <a:endParaRPr/>
          </a:p>
        </p:txBody>
      </p:sp>
      <p:sp>
        <p:nvSpPr>
          <p:cNvPr id="185" name="Google Shape;185;p27"/>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a:t>Younger adults, racial/ethnic minorities, essential workers, and unpaid adult caregivers reported having experienced disproportionately worse mental health outcomes, increased substance use, and elevated suicidal ideation</a:t>
            </a:r>
            <a:endParaRPr/>
          </a:p>
        </p:txBody>
      </p:sp>
      <p:pic>
        <p:nvPicPr>
          <p:cNvPr id="186" name="Google Shape;186;p27"/>
          <p:cNvPicPr preferRelativeResize="0"/>
          <p:nvPr/>
        </p:nvPicPr>
        <p:blipFill>
          <a:blip r:embed="rId3">
            <a:alphaModFix/>
          </a:blip>
          <a:stretch>
            <a:fillRect/>
          </a:stretch>
        </p:blipFill>
        <p:spPr>
          <a:xfrm>
            <a:off x="2334101" y="2994433"/>
            <a:ext cx="5509335" cy="3097400"/>
          </a:xfrm>
          <a:prstGeom prst="rect">
            <a:avLst/>
          </a:prstGeom>
          <a:noFill/>
          <a:ln>
            <a:noFill/>
          </a:ln>
        </p:spPr>
      </p:pic>
      <p:sp>
        <p:nvSpPr>
          <p:cNvPr id="187" name="Google Shape;187;p27"/>
          <p:cNvSpPr txBox="1"/>
          <p:nvPr/>
        </p:nvSpPr>
        <p:spPr>
          <a:xfrm>
            <a:off x="561200" y="6355867"/>
            <a:ext cx="11162000" cy="306000"/>
          </a:xfrm>
          <a:prstGeom prst="rect">
            <a:avLst/>
          </a:prstGeom>
          <a:noFill/>
          <a:ln>
            <a:noFill/>
          </a:ln>
        </p:spPr>
        <p:txBody>
          <a:bodyPr spcFirstLastPara="1" wrap="square" lIns="121900" tIns="121900" rIns="121900" bIns="121900" anchor="t" anchorCtr="0">
            <a:noAutofit/>
          </a:bodyPr>
          <a:lstStyle/>
          <a:p>
            <a:pPr>
              <a:spcBef>
                <a:spcPts val="0"/>
              </a:spcBef>
              <a:spcAft>
                <a:spcPts val="0"/>
              </a:spcAft>
            </a:pPr>
            <a:r>
              <a:rPr lang="en" sz="933"/>
              <a:t>Source: Czeisler MÉ , Lane RI, Petrosky E, et al. Mental Health, Substance Use, and Suicidal Ideation During the COVID-19 Pandemic — United States, June 24–30, 2020. MMWR Morb Mortal Wkly Rep 2020;69:1049–1057. DOI: </a:t>
            </a:r>
            <a:r>
              <a:rPr lang="en" sz="933" u="sng">
                <a:solidFill>
                  <a:schemeClr val="hlink"/>
                </a:solidFill>
                <a:hlinkClick r:id="rId4"/>
              </a:rPr>
              <a:t>http://dx.doi.org/10.15585/mmwr.mm6932a1 external icon</a:t>
            </a:r>
            <a:endParaRPr sz="133" u="sng">
              <a:solidFill>
                <a:srgbClr val="075290"/>
              </a:solidFill>
              <a:highlight>
                <a:srgbClr val="DEE8FF"/>
              </a:highlight>
              <a:hlinkClick r:id="rId4">
                <a:extLst>
                  <a:ext uri="{A12FA001-AC4F-418D-AE19-62706E023703}">
                    <ahyp:hlinkClr xmlns:ahyp="http://schemas.microsoft.com/office/drawing/2018/hyperlinkcolor" val="tx"/>
                  </a:ext>
                </a:extLst>
              </a:hlinkClick>
            </a:endParaRPr>
          </a:p>
          <a:p>
            <a:pPr>
              <a:spcBef>
                <a:spcPts val="0"/>
              </a:spcBef>
              <a:spcAft>
                <a:spcPts val="0"/>
              </a:spcAft>
            </a:pPr>
            <a:r>
              <a:rPr lang="en" sz="1733">
                <a:solidFill>
                  <a:schemeClr val="dk1"/>
                </a:solidFill>
                <a:highlight>
                  <a:srgbClr val="DEE8FF"/>
                </a:highlight>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Student Narratives</a:t>
            </a:r>
            <a:endParaRPr/>
          </a:p>
        </p:txBody>
      </p:sp>
      <p:sp>
        <p:nvSpPr>
          <p:cNvPr id="193" name="Google Shape;193;p28"/>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sz="2000" i="1"/>
              <a:t>I was dropped from an engwr 300 class for not joining a Facebook group by a stated time. when I asked if I could make a Facebook to join the group I was told no because it was pass a Friday evening deadline. I was dropped from a speech 301 class because when I signed on to the zoom meeting I was in the car and that was a problem for the professor. I think the professors shouldn't been a little more understanding seeing how many students such as myself didn't fully understand this remote learning</a:t>
            </a:r>
            <a:endParaRPr sz="2000" i="1"/>
          </a:p>
          <a:p>
            <a:pPr marL="0" indent="0">
              <a:buNone/>
            </a:pPr>
            <a:endParaRPr sz="2133"/>
          </a:p>
          <a:p>
            <a:pPr marL="0" indent="0">
              <a:buNone/>
            </a:pPr>
            <a:r>
              <a:rPr lang="en" sz="2000" i="1"/>
              <a:t>It was hard for me to take online classes and hard to focus in these online environment. I prefer on campus classes.</a:t>
            </a:r>
            <a:endParaRPr sz="2000" i="1"/>
          </a:p>
          <a:p>
            <a:pPr marL="0" indent="0">
              <a:buNone/>
            </a:pPr>
            <a:endParaRPr sz="2000"/>
          </a:p>
          <a:p>
            <a:pPr marL="0" indent="0">
              <a:buNone/>
            </a:pPr>
            <a:r>
              <a:rPr lang="en" sz="2000" i="1"/>
              <a:t>Right now I financially responsible for my household and I am working full time and some side jobs so I could catch with home renting, bills and all other expenses.</a:t>
            </a:r>
            <a:endParaRPr sz="20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609600" y="533400"/>
            <a:ext cx="10972800" cy="9904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Family Violence</a:t>
            </a:r>
            <a:endParaRPr/>
          </a:p>
        </p:txBody>
      </p:sp>
      <p:sp>
        <p:nvSpPr>
          <p:cNvPr id="199" name="Google Shape;199;p29"/>
          <p:cNvSpPr txBox="1">
            <a:spLocks noGrp="1"/>
          </p:cNvSpPr>
          <p:nvPr>
            <p:ph type="body" idx="1"/>
          </p:nvPr>
        </p:nvSpPr>
        <p:spPr>
          <a:xfrm>
            <a:off x="609600" y="1673352"/>
            <a:ext cx="5384800" cy="4718400"/>
          </a:xfrm>
          <a:prstGeom prst="rect">
            <a:avLst/>
          </a:prstGeom>
        </p:spPr>
        <p:txBody>
          <a:bodyPr spcFirstLastPara="1" vert="horz" wrap="square" lIns="121900" tIns="60933" rIns="121900" bIns="60933" numCol="1" anchor="t" anchorCtr="0" compatLnSpc="1">
            <a:prstTxWarp prst="textNoShape">
              <a:avLst/>
            </a:prstTxWarp>
            <a:noAutofit/>
          </a:bodyPr>
          <a:lstStyle/>
          <a:p>
            <a:r>
              <a:rPr lang="en"/>
              <a:t>The Lockdown associated with keeping folks safe in the time of Covid also increases family violence with few options for victims</a:t>
            </a:r>
            <a:endParaRPr/>
          </a:p>
          <a:p>
            <a:pPr marL="0" indent="0">
              <a:buNone/>
            </a:pPr>
            <a:endParaRPr/>
          </a:p>
          <a:p>
            <a:r>
              <a:rPr lang="en"/>
              <a:t>Less likely to come to the attention of those who could intervene (doctors, educators, and other service providers.</a:t>
            </a:r>
            <a:endParaRPr/>
          </a:p>
          <a:p>
            <a:pPr marL="0" indent="0">
              <a:buNone/>
            </a:pPr>
            <a:endParaRPr/>
          </a:p>
        </p:txBody>
      </p:sp>
      <p:pic>
        <p:nvPicPr>
          <p:cNvPr id="200" name="Google Shape;200;p29"/>
          <p:cNvPicPr preferRelativeResize="0"/>
          <p:nvPr/>
        </p:nvPicPr>
        <p:blipFill>
          <a:blip r:embed="rId3">
            <a:alphaModFix/>
          </a:blip>
          <a:stretch>
            <a:fillRect/>
          </a:stretch>
        </p:blipFill>
        <p:spPr>
          <a:xfrm>
            <a:off x="9312800" y="1673365"/>
            <a:ext cx="2797933" cy="1573833"/>
          </a:xfrm>
          <a:prstGeom prst="rect">
            <a:avLst/>
          </a:prstGeom>
          <a:noFill/>
          <a:ln>
            <a:noFill/>
          </a:ln>
        </p:spPr>
      </p:pic>
      <p:pic>
        <p:nvPicPr>
          <p:cNvPr id="201" name="Google Shape;201;p29"/>
          <p:cNvPicPr preferRelativeResize="0"/>
          <p:nvPr/>
        </p:nvPicPr>
        <p:blipFill>
          <a:blip r:embed="rId4">
            <a:alphaModFix/>
          </a:blip>
          <a:stretch>
            <a:fillRect/>
          </a:stretch>
        </p:blipFill>
        <p:spPr>
          <a:xfrm>
            <a:off x="6197597" y="1673367"/>
            <a:ext cx="3010033" cy="49707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Student Narratives</a:t>
            </a:r>
            <a:endParaRPr/>
          </a:p>
        </p:txBody>
      </p:sp>
      <p:sp>
        <p:nvSpPr>
          <p:cNvPr id="207" name="Google Shape;207;p30"/>
          <p:cNvSpPr txBox="1">
            <a:spLocks noGrp="1"/>
          </p:cNvSpPr>
          <p:nvPr>
            <p:ph type="body" idx="1"/>
          </p:nvPr>
        </p:nvSpPr>
        <p:spPr>
          <a:xfrm>
            <a:off x="415600" y="1536633"/>
            <a:ext cx="11360800" cy="5193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endParaRPr/>
          </a:p>
          <a:p>
            <a:pPr marL="0" indent="0">
              <a:buNone/>
            </a:pPr>
            <a:r>
              <a:rPr lang="en" i="1"/>
              <a:t>Half way through the semester I was doing great in all my classes and had As and Bs in my classes until I was infected with COVID-19 and had to go through so much pain, not only physical but mental too, and hard time that made it difficult for me to stay on track with my classes and after getting back to health and also mentally getting better I tried to catch up with missing assignment then another big event happened in my life and that was losing my closest friend to death. He was shot with one other guy I knew while grocery shopping and that incident was to much pain for my heart and brain to handle. I was going through depression. I contacted with my professors and let them knew that I need break and thanks to them they all accepted it with some conditions that I have to finish all the assignments when I get back.</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Unemployment </a:t>
            </a:r>
            <a:endParaRPr/>
          </a:p>
        </p:txBody>
      </p:sp>
      <p:sp>
        <p:nvSpPr>
          <p:cNvPr id="213" name="Google Shape;213;p31"/>
          <p:cNvSpPr txBox="1">
            <a:spLocks noGrp="1"/>
          </p:cNvSpPr>
          <p:nvPr>
            <p:ph type="body" idx="1"/>
          </p:nvPr>
        </p:nvSpPr>
        <p:spPr>
          <a:xfrm>
            <a:off x="465167" y="1480967"/>
            <a:ext cx="11360800" cy="3530800"/>
          </a:xfrm>
          <a:prstGeom prst="rect">
            <a:avLst/>
          </a:prstGeom>
        </p:spPr>
        <p:txBody>
          <a:bodyPr spcFirstLastPara="1" vert="horz" wrap="square" lIns="121900" tIns="60933" rIns="121900" bIns="60933" numCol="1" anchor="t" anchorCtr="0" compatLnSpc="1">
            <a:prstTxWarp prst="textNoShape">
              <a:avLst/>
            </a:prstTxWarp>
            <a:noAutofit/>
          </a:bodyPr>
          <a:lstStyle/>
          <a:p>
            <a:r>
              <a:rPr lang="en"/>
              <a:t>Extraordinarily high rates</a:t>
            </a:r>
            <a:endParaRPr/>
          </a:p>
          <a:p>
            <a:pPr lvl="1">
              <a:spcBef>
                <a:spcPts val="0"/>
              </a:spcBef>
            </a:pPr>
            <a:r>
              <a:rPr lang="en"/>
              <a:t>Higher than during the Great Recession</a:t>
            </a:r>
            <a:endParaRPr/>
          </a:p>
          <a:p>
            <a:pPr>
              <a:spcBef>
                <a:spcPts val="0"/>
              </a:spcBef>
            </a:pPr>
            <a:r>
              <a:rPr lang="en"/>
              <a:t>Not equal across all groups </a:t>
            </a:r>
            <a:endParaRPr/>
          </a:p>
        </p:txBody>
      </p:sp>
      <p:sp>
        <p:nvSpPr>
          <p:cNvPr id="214" name="Google Shape;214;p31"/>
          <p:cNvSpPr txBox="1"/>
          <p:nvPr/>
        </p:nvSpPr>
        <p:spPr>
          <a:xfrm>
            <a:off x="643867" y="5429833"/>
            <a:ext cx="10400400" cy="680000"/>
          </a:xfrm>
          <a:prstGeom prst="rect">
            <a:avLst/>
          </a:prstGeom>
          <a:noFill/>
          <a:ln>
            <a:noFill/>
          </a:ln>
        </p:spPr>
        <p:txBody>
          <a:bodyPr spcFirstLastPara="1" wrap="square" lIns="121900" tIns="121900" rIns="121900" bIns="121900" anchor="t" anchorCtr="0">
            <a:noAutofit/>
          </a:bodyPr>
          <a:lstStyle/>
          <a:p>
            <a:pPr>
              <a:spcBef>
                <a:spcPts val="0"/>
              </a:spcBef>
              <a:spcAft>
                <a:spcPts val="0"/>
              </a:spcAft>
            </a:pPr>
            <a:r>
              <a:rPr lang="en"/>
              <a:t>Source: </a:t>
            </a:r>
            <a:r>
              <a:rPr lang="en" sz="1467" u="sng">
                <a:solidFill>
                  <a:schemeClr val="hlink"/>
                </a:solidFill>
                <a:hlinkClick r:id="rId3"/>
              </a:rPr>
              <a:t>https://fas.org/sgp/crs/misc/R46554.pdf</a:t>
            </a:r>
            <a:endParaRPr/>
          </a:p>
        </p:txBody>
      </p:sp>
      <p:pic>
        <p:nvPicPr>
          <p:cNvPr id="215" name="Google Shape;215;p31"/>
          <p:cNvPicPr preferRelativeResize="0"/>
          <p:nvPr/>
        </p:nvPicPr>
        <p:blipFill>
          <a:blip r:embed="rId4">
            <a:alphaModFix/>
          </a:blip>
          <a:stretch>
            <a:fillRect/>
          </a:stretch>
        </p:blipFill>
        <p:spPr>
          <a:xfrm>
            <a:off x="5762905" y="2716867"/>
            <a:ext cx="4652599" cy="3104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Housing and Food Insecurity</a:t>
            </a:r>
            <a:endParaRPr/>
          </a:p>
        </p:txBody>
      </p:sp>
      <p:sp>
        <p:nvSpPr>
          <p:cNvPr id="221" name="Google Shape;221;p32"/>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r>
              <a:rPr lang="en" sz="1800">
                <a:solidFill>
                  <a:schemeClr val="dk2"/>
                </a:solidFill>
                <a:highlight>
                  <a:srgbClr val="FFFFFF"/>
                </a:highlight>
              </a:rPr>
              <a:t>Housing</a:t>
            </a:r>
            <a:endParaRPr sz="1800">
              <a:solidFill>
                <a:schemeClr val="dk2"/>
              </a:solidFill>
              <a:highlight>
                <a:srgbClr val="FFFFFF"/>
              </a:highlight>
            </a:endParaRPr>
          </a:p>
          <a:p>
            <a:pPr lvl="1">
              <a:spcBef>
                <a:spcPts val="0"/>
              </a:spcBef>
            </a:pPr>
            <a:r>
              <a:rPr lang="en" sz="1800">
                <a:solidFill>
                  <a:schemeClr val="dk2"/>
                </a:solidFill>
                <a:highlight>
                  <a:srgbClr val="FFFFFF"/>
                </a:highlight>
              </a:rPr>
              <a:t>In September, 8.5% of renters, or 2.82 million households, missed, delayed, or made reduced payments while 7.1%, or 3.37 million homeowners, missed their mortgage payments. (</a:t>
            </a:r>
            <a:r>
              <a:rPr lang="en" sz="1467" u="sng">
                <a:solidFill>
                  <a:schemeClr val="hlink"/>
                </a:solidFill>
                <a:hlinkClick r:id="rId3"/>
              </a:rPr>
              <a:t>https://www.usatoday.com/story/money/2020/10/17/covid-19-stimulus-6-million-miss-rent-mortgage-payments-september/3694327001/</a:t>
            </a:r>
            <a:r>
              <a:rPr lang="en"/>
              <a:t>)</a:t>
            </a:r>
            <a:endParaRPr/>
          </a:p>
          <a:p>
            <a:pPr>
              <a:spcBef>
                <a:spcPts val="0"/>
              </a:spcBef>
            </a:pPr>
            <a:r>
              <a:rPr lang="en"/>
              <a:t>Food insecurity </a:t>
            </a:r>
            <a:endParaRPr/>
          </a:p>
          <a:p>
            <a:pPr marL="0" indent="0">
              <a:buNone/>
            </a:pPr>
            <a:endParaRPr/>
          </a:p>
          <a:p>
            <a:pPr marL="0" indent="0">
              <a:buNone/>
            </a:pPr>
            <a:endParaRPr/>
          </a:p>
        </p:txBody>
      </p:sp>
      <p:pic>
        <p:nvPicPr>
          <p:cNvPr id="222" name="Google Shape;222;p32"/>
          <p:cNvPicPr preferRelativeResize="0"/>
          <p:nvPr/>
        </p:nvPicPr>
        <p:blipFill>
          <a:blip r:embed="rId4">
            <a:alphaModFix/>
          </a:blip>
          <a:stretch>
            <a:fillRect/>
          </a:stretch>
        </p:blipFill>
        <p:spPr>
          <a:xfrm>
            <a:off x="3589734" y="3847201"/>
            <a:ext cx="6281501" cy="22446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Student Narratives</a:t>
            </a:r>
            <a:endParaRPr/>
          </a:p>
        </p:txBody>
      </p:sp>
      <p:sp>
        <p:nvSpPr>
          <p:cNvPr id="228" name="Google Shape;228;p33"/>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i="1"/>
              <a:t>When it was the time period to sign up for classes, my family was moving because covid stalled my families income and we no longer could afford the place we were staying previously. My family moved out to Fairfield which is nearly a 50 minute drive to American River college. After we moved, the California fires caused my family to evacuate so we had to pack up and go back to Sacramento and stay at a friends house for a little while until we were cleared to move back.</a:t>
            </a:r>
            <a:endParaRPr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366033"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Less Students Are Enrolling </a:t>
            </a:r>
            <a:endParaRPr/>
          </a:p>
        </p:txBody>
      </p:sp>
      <p:sp>
        <p:nvSpPr>
          <p:cNvPr id="234" name="Google Shape;234;p34"/>
          <p:cNvSpPr txBox="1">
            <a:spLocks noGrp="1"/>
          </p:cNvSpPr>
          <p:nvPr>
            <p:ph type="body" idx="1"/>
          </p:nvPr>
        </p:nvSpPr>
        <p:spPr>
          <a:xfrm>
            <a:off x="366033" y="15625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r>
              <a:rPr lang="en"/>
              <a:t>We have seen across CA  a drop of 5-7% in enrollment (Fall - 2019;</a:t>
            </a:r>
            <a:endParaRPr/>
          </a:p>
          <a:p>
            <a:pPr>
              <a:spcBef>
                <a:spcPts val="0"/>
              </a:spcBef>
            </a:pPr>
            <a:r>
              <a:rPr lang="en" sz="1467" u="sng">
                <a:solidFill>
                  <a:schemeClr val="hlink"/>
                </a:solidFill>
                <a:hlinkClick r:id="rId3"/>
              </a:rPr>
              <a:t>https://edsource.org/2020/fewer-students-attending-california-community-colleges-early-fall-numbers-show/640373</a:t>
            </a:r>
            <a:r>
              <a:rPr lang="en"/>
              <a:t>)</a:t>
            </a:r>
            <a:endParaRPr/>
          </a:p>
          <a:p>
            <a:pPr marL="0" indent="0">
              <a:buNone/>
            </a:pPr>
            <a:endParaRPr/>
          </a:p>
        </p:txBody>
      </p:sp>
      <p:pic>
        <p:nvPicPr>
          <p:cNvPr id="235" name="Google Shape;235;p34"/>
          <p:cNvPicPr preferRelativeResize="0"/>
          <p:nvPr/>
        </p:nvPicPr>
        <p:blipFill>
          <a:blip r:embed="rId4">
            <a:alphaModFix/>
          </a:blip>
          <a:stretch>
            <a:fillRect/>
          </a:stretch>
        </p:blipFill>
        <p:spPr>
          <a:xfrm>
            <a:off x="1237767" y="2650500"/>
            <a:ext cx="9617335" cy="35913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Additional Environmental Stressors</a:t>
            </a:r>
            <a:endParaRPr/>
          </a:p>
        </p:txBody>
      </p:sp>
      <p:sp>
        <p:nvSpPr>
          <p:cNvPr id="241" name="Google Shape;241;p35"/>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r>
              <a:rPr lang="en"/>
              <a:t>Technology isn’t free</a:t>
            </a:r>
            <a:endParaRPr/>
          </a:p>
          <a:p>
            <a:pPr>
              <a:spcBef>
                <a:spcPts val="0"/>
              </a:spcBef>
            </a:pPr>
            <a:r>
              <a:rPr lang="en"/>
              <a:t>Availability of resources (laptops, hot spots)</a:t>
            </a:r>
            <a:endParaRPr/>
          </a:p>
          <a:p>
            <a:pPr>
              <a:spcBef>
                <a:spcPts val="0"/>
              </a:spcBef>
            </a:pPr>
            <a:r>
              <a:rPr lang="en"/>
              <a:t>Children at home</a:t>
            </a:r>
            <a:endParaRPr/>
          </a:p>
          <a:p>
            <a:pPr>
              <a:spcBef>
                <a:spcPts val="0"/>
              </a:spcBef>
            </a:pPr>
            <a:r>
              <a:rPr lang="en"/>
              <a:t>Essential workers</a:t>
            </a:r>
            <a:endParaRPr/>
          </a:p>
        </p:txBody>
      </p:sp>
      <p:pic>
        <p:nvPicPr>
          <p:cNvPr id="242" name="Google Shape;242;p35"/>
          <p:cNvPicPr preferRelativeResize="0"/>
          <p:nvPr/>
        </p:nvPicPr>
        <p:blipFill>
          <a:blip r:embed="rId3">
            <a:alphaModFix/>
          </a:blip>
          <a:stretch>
            <a:fillRect/>
          </a:stretch>
        </p:blipFill>
        <p:spPr>
          <a:xfrm>
            <a:off x="372001" y="3429001"/>
            <a:ext cx="2307367" cy="2490500"/>
          </a:xfrm>
          <a:prstGeom prst="rect">
            <a:avLst/>
          </a:prstGeom>
          <a:noFill/>
          <a:ln>
            <a:noFill/>
          </a:ln>
        </p:spPr>
      </p:pic>
      <p:pic>
        <p:nvPicPr>
          <p:cNvPr id="243" name="Google Shape;243;p35"/>
          <p:cNvPicPr preferRelativeResize="0"/>
          <p:nvPr/>
        </p:nvPicPr>
        <p:blipFill>
          <a:blip r:embed="rId4">
            <a:alphaModFix/>
          </a:blip>
          <a:stretch>
            <a:fillRect/>
          </a:stretch>
        </p:blipFill>
        <p:spPr>
          <a:xfrm>
            <a:off x="7095100" y="2068900"/>
            <a:ext cx="4958800" cy="3305867"/>
          </a:xfrm>
          <a:prstGeom prst="rect">
            <a:avLst/>
          </a:prstGeom>
          <a:noFill/>
          <a:ln>
            <a:noFill/>
          </a:ln>
        </p:spPr>
      </p:pic>
      <p:pic>
        <p:nvPicPr>
          <p:cNvPr id="244" name="Google Shape;244;p35"/>
          <p:cNvPicPr preferRelativeResize="0"/>
          <p:nvPr/>
        </p:nvPicPr>
        <p:blipFill>
          <a:blip r:embed="rId5">
            <a:alphaModFix/>
          </a:blip>
          <a:stretch>
            <a:fillRect/>
          </a:stretch>
        </p:blipFill>
        <p:spPr>
          <a:xfrm>
            <a:off x="3181800" y="3222334"/>
            <a:ext cx="3258200" cy="21524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15600" y="593367"/>
            <a:ext cx="11360800" cy="7636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Session Description</a:t>
            </a:r>
            <a:endParaRPr/>
          </a:p>
        </p:txBody>
      </p:sp>
      <p:sp>
        <p:nvSpPr>
          <p:cNvPr id="124" name="Google Shape;124;p18"/>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lnSpc>
                <a:spcPct val="107916"/>
              </a:lnSpc>
              <a:spcBef>
                <a:spcPts val="0"/>
              </a:spcBef>
              <a:buClr>
                <a:schemeClr val="dk1"/>
              </a:buClr>
              <a:buSzPts val="1100"/>
              <a:buNone/>
            </a:pPr>
            <a:r>
              <a:rPr lang="en" sz="3200">
                <a:latin typeface="Calibri"/>
                <a:ea typeface="Calibri"/>
                <a:cs typeface="Calibri"/>
                <a:sym typeface="Calibri"/>
              </a:rPr>
              <a:t>As educators and researchers know, students do better and are more likely to complete their education goals if they feel connected to their campus. In these unprecedented times when our students are disproportionately impacted by Covid 19, how do we provide much needed student services in the virtual realm? This session will focus on practical steps and strategies we can take as educators and student service professionals to provide much needed services and care online.</a:t>
            </a:r>
            <a:endParaRPr sz="3200">
              <a:latin typeface="Calibri"/>
              <a:ea typeface="Calibri"/>
              <a:cs typeface="Calibri"/>
              <a:sym typeface="Calibri"/>
            </a:endParaRPr>
          </a:p>
          <a:p>
            <a:pPr marL="0" indent="0">
              <a:spcBef>
                <a:spcPts val="1067"/>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Part -Time Colleagues</a:t>
            </a:r>
            <a:endParaRPr/>
          </a:p>
        </p:txBody>
      </p:sp>
      <p:sp>
        <p:nvSpPr>
          <p:cNvPr id="250" name="Google Shape;250;p36"/>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r>
              <a:rPr lang="en" sz="2800" dirty="0"/>
              <a:t>Part-time faculty make up almost seventy percent of the California Community College system educators</a:t>
            </a:r>
            <a:endParaRPr sz="2800" dirty="0"/>
          </a:p>
          <a:p>
            <a:pPr>
              <a:spcBef>
                <a:spcPts val="0"/>
              </a:spcBef>
            </a:pPr>
            <a:r>
              <a:rPr lang="en" sz="2800" dirty="0"/>
              <a:t>Part -time classified professionals </a:t>
            </a:r>
            <a:endParaRPr sz="2800" dirty="0"/>
          </a:p>
          <a:p>
            <a:pPr>
              <a:spcBef>
                <a:spcPts val="0"/>
              </a:spcBef>
            </a:pPr>
            <a:r>
              <a:rPr lang="en" sz="2800" dirty="0"/>
              <a:t>More likely to serve our most marginalized students </a:t>
            </a:r>
            <a:endParaRPr sz="2800" dirty="0"/>
          </a:p>
          <a:p>
            <a:pPr>
              <a:spcBef>
                <a:spcPts val="0"/>
              </a:spcBef>
            </a:pPr>
            <a:r>
              <a:rPr lang="en" sz="2800" dirty="0"/>
              <a:t>Lack tenure and job security/lower pay/ lack of health insurance</a:t>
            </a: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Strategies for Serving Our Students (3 Cs)</a:t>
            </a:r>
            <a:endParaRPr/>
          </a:p>
        </p:txBody>
      </p:sp>
      <p:sp>
        <p:nvSpPr>
          <p:cNvPr id="256" name="Google Shape;256;p37"/>
          <p:cNvSpPr txBox="1">
            <a:spLocks noGrp="1"/>
          </p:cNvSpPr>
          <p:nvPr>
            <p:ph type="body" idx="1"/>
          </p:nvPr>
        </p:nvSpPr>
        <p:spPr>
          <a:xfrm>
            <a:off x="446667"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indent="-552860">
              <a:buSzPts val="2930"/>
            </a:pPr>
            <a:r>
              <a:rPr lang="en" sz="4800" b="1"/>
              <a:t>C</a:t>
            </a:r>
            <a:r>
              <a:rPr lang="en" sz="4267"/>
              <a:t>reate community when you can </a:t>
            </a:r>
            <a:endParaRPr sz="4267"/>
          </a:p>
          <a:p>
            <a:pPr indent="-552860">
              <a:spcBef>
                <a:spcPts val="0"/>
              </a:spcBef>
              <a:buSzPts val="2930"/>
            </a:pPr>
            <a:r>
              <a:rPr lang="en" sz="4933" b="1"/>
              <a:t>C</a:t>
            </a:r>
            <a:r>
              <a:rPr lang="en" sz="4267"/>
              <a:t>onnect virtually </a:t>
            </a:r>
            <a:endParaRPr sz="4267"/>
          </a:p>
          <a:p>
            <a:pPr indent="-552860">
              <a:spcBef>
                <a:spcPts val="0"/>
              </a:spcBef>
              <a:buSzPts val="2930"/>
            </a:pPr>
            <a:r>
              <a:rPr lang="en" sz="5067" b="1"/>
              <a:t>C</a:t>
            </a:r>
            <a:r>
              <a:rPr lang="en" sz="4133"/>
              <a:t>onvey important information </a:t>
            </a:r>
            <a:endParaRPr sz="4133"/>
          </a:p>
          <a:p>
            <a:pPr marL="0" indent="0">
              <a:buNone/>
            </a:pPr>
            <a:endParaRPr sz="4133"/>
          </a:p>
          <a:p>
            <a:pPr marL="0" indent="0">
              <a:buNone/>
            </a:pPr>
            <a:endParaRPr/>
          </a:p>
          <a:p>
            <a:pPr marL="0" indent="0">
              <a:buNone/>
            </a:pPr>
            <a:r>
              <a:rPr lang="en"/>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415600" y="1874951"/>
            <a:ext cx="11360800" cy="7636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r>
              <a:rPr lang="en"/>
              <a:t>For Further Information and Support</a:t>
            </a:r>
            <a:endParaRPr/>
          </a:p>
        </p:txBody>
      </p:sp>
      <p:sp>
        <p:nvSpPr>
          <p:cNvPr id="262" name="Google Shape;262;p38"/>
          <p:cNvSpPr txBox="1">
            <a:spLocks noGrp="1"/>
          </p:cNvSpPr>
          <p:nvPr>
            <p:ph type="body" idx="1"/>
          </p:nvPr>
        </p:nvSpPr>
        <p:spPr>
          <a:xfrm>
            <a:off x="415600" y="2884667"/>
            <a:ext cx="11360800" cy="13092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indent="0" algn="ctr">
              <a:buNone/>
            </a:pPr>
            <a:r>
              <a:rPr lang="en" sz="3200"/>
              <a:t>Email </a:t>
            </a:r>
            <a:r>
              <a:rPr lang="en" sz="3200" u="sng">
                <a:solidFill>
                  <a:schemeClr val="hlink"/>
                </a:solidFill>
                <a:hlinkClick r:id="rId3"/>
              </a:rPr>
              <a:t>info@asccc.org</a:t>
            </a:r>
            <a:endParaRPr sz="3200"/>
          </a:p>
          <a:p>
            <a:pPr marL="0" indent="0">
              <a:buNone/>
            </a:pPr>
            <a:endParaRPr sz="3200"/>
          </a:p>
          <a:p>
            <a:pPr marL="0" indent="0">
              <a:buNone/>
            </a:pPr>
            <a:endParaRPr sz="3200"/>
          </a:p>
        </p:txBody>
      </p:sp>
      <p:pic>
        <p:nvPicPr>
          <p:cNvPr id="263" name="Google Shape;263;p38"/>
          <p:cNvPicPr preferRelativeResize="0"/>
          <p:nvPr/>
        </p:nvPicPr>
        <p:blipFill rotWithShape="1">
          <a:blip r:embed="rId4">
            <a:alphaModFix/>
          </a:blip>
          <a:srcRect/>
          <a:stretch/>
        </p:blipFill>
        <p:spPr>
          <a:xfrm>
            <a:off x="4469527" y="503589"/>
            <a:ext cx="3659365" cy="1125255"/>
          </a:xfrm>
          <a:prstGeom prst="rect">
            <a:avLst/>
          </a:prstGeom>
          <a:noFill/>
          <a:ln>
            <a:noFill/>
          </a:ln>
        </p:spPr>
      </p:pic>
      <p:sp>
        <p:nvSpPr>
          <p:cNvPr id="264" name="Google Shape;264;p38"/>
          <p:cNvSpPr txBox="1"/>
          <p:nvPr/>
        </p:nvSpPr>
        <p:spPr>
          <a:xfrm>
            <a:off x="1219200" y="4377933"/>
            <a:ext cx="9753600" cy="2480000"/>
          </a:xfrm>
          <a:prstGeom prst="rect">
            <a:avLst/>
          </a:prstGeom>
          <a:noFill/>
          <a:ln>
            <a:noFill/>
          </a:ln>
        </p:spPr>
        <p:txBody>
          <a:bodyPr spcFirstLastPara="1" wrap="square" lIns="121900" tIns="121900" rIns="121900" bIns="121900" anchor="t" anchorCtr="0">
            <a:noAutofit/>
          </a:bodyPr>
          <a:lstStyle/>
          <a:p>
            <a:pPr algn="ctr">
              <a:spcBef>
                <a:spcPts val="480"/>
              </a:spcBef>
              <a:spcAft>
                <a:spcPts val="0"/>
              </a:spcAft>
              <a:buClr>
                <a:schemeClr val="dk1"/>
              </a:buClr>
              <a:buSzPts val="1100"/>
            </a:pPr>
            <a:r>
              <a:rPr lang="en" sz="1600" dirty="0">
                <a:solidFill>
                  <a:schemeClr val="dk1"/>
                </a:solidFill>
                <a:latin typeface="Arial"/>
                <a:ea typeface="Arial"/>
                <a:cs typeface="Arial"/>
                <a:sym typeface="Arial"/>
              </a:rPr>
              <a:t>Contact Info:</a:t>
            </a:r>
            <a:endParaRPr sz="1600" dirty="0">
              <a:solidFill>
                <a:schemeClr val="dk1"/>
              </a:solidFill>
              <a:latin typeface="Arial"/>
              <a:ea typeface="Arial"/>
              <a:cs typeface="Arial"/>
              <a:sym typeface="Arial"/>
            </a:endParaRPr>
          </a:p>
          <a:p>
            <a:pPr algn="ctr">
              <a:spcBef>
                <a:spcPts val="0"/>
              </a:spcBef>
              <a:spcAft>
                <a:spcPts val="0"/>
              </a:spcAft>
              <a:buClr>
                <a:srgbClr val="000000"/>
              </a:buClr>
              <a:buSzPts val="1200"/>
            </a:pPr>
            <a:r>
              <a:rPr lang="en-US" sz="1600" dirty="0">
                <a:solidFill>
                  <a:schemeClr val="tx2"/>
                </a:solidFill>
              </a:rPr>
              <a:t>Martin Gomez </a:t>
            </a:r>
            <a:r>
              <a:rPr lang="en-US" sz="1600" dirty="0">
                <a:solidFill>
                  <a:schemeClr val="tx2"/>
                </a:solidFill>
                <a:hlinkClick r:id="rId5"/>
              </a:rPr>
              <a:t>gomezm@arc.losrios.edu</a:t>
            </a:r>
            <a:endParaRPr lang="en-US" sz="1600" dirty="0">
              <a:solidFill>
                <a:schemeClr val="tx2"/>
              </a:solidFill>
            </a:endParaRPr>
          </a:p>
          <a:p>
            <a:pPr algn="ctr">
              <a:spcBef>
                <a:spcPts val="0"/>
              </a:spcBef>
              <a:spcAft>
                <a:spcPts val="0"/>
              </a:spcAft>
              <a:buClr>
                <a:srgbClr val="000000"/>
              </a:buClr>
              <a:buSzPts val="1200"/>
            </a:pPr>
            <a:r>
              <a:rPr lang="en-US" sz="1600" dirty="0">
                <a:solidFill>
                  <a:schemeClr val="tx2"/>
                </a:solidFill>
              </a:rPr>
              <a:t>Dr. Emilie Mitchell </a:t>
            </a:r>
            <a:r>
              <a:rPr lang="en-US" sz="1600" u="sng" dirty="0">
                <a:solidFill>
                  <a:schemeClr val="hlink"/>
                </a:solidFill>
                <a:hlinkClick r:id="rId6"/>
              </a:rPr>
              <a:t>mitchee@arc.losrios.edu</a:t>
            </a:r>
            <a:endParaRPr lang="en-US" sz="1600" dirty="0"/>
          </a:p>
          <a:p>
            <a:pPr algn="ctr">
              <a:spcBef>
                <a:spcPts val="0"/>
              </a:spcBef>
              <a:spcAft>
                <a:spcPts val="0"/>
              </a:spcAft>
              <a:buClr>
                <a:srgbClr val="000000"/>
              </a:buClr>
              <a:buSzPts val="1200"/>
            </a:pPr>
            <a:r>
              <a:rPr lang="en-US" sz="1600" u="sng" dirty="0">
                <a:solidFill>
                  <a:schemeClr val="hlink"/>
                </a:solidFill>
                <a:hlinkClick r:id="rId7"/>
              </a:rPr>
              <a:t>https://cccqsummit.blogspot.com/</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3E29-E605-4FD1-8A64-4F75AAB81F25}"/>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5A727E26-1991-4979-AE50-4B286F41D375}"/>
              </a:ext>
            </a:extLst>
          </p:cNvPr>
          <p:cNvSpPr>
            <a:spLocks noGrp="1"/>
          </p:cNvSpPr>
          <p:nvPr>
            <p:ph idx="1"/>
          </p:nvPr>
        </p:nvSpPr>
        <p:spPr/>
        <p:txBody>
          <a:bodyPr/>
          <a:lstStyle/>
          <a:p>
            <a:r>
              <a:rPr lang="en-US" dirty="0"/>
              <a:t>We acknowledge the land that American River College occupies today as the traditional home of the Nisenan, Maidu, and Miwok tribal nations. These sovereign people have been the caretakers of this land since time immemorial. Despite centuries of genocide and occupation the Nisenan, Maidu, and Miwok continue as vibrant and resilient tribes and bands, both Federally recognized and unrecognized. We take this opportunity to acknowledge the generations that have gone before as well as the present-day Nisenan, Maidu, and Miwok</a:t>
            </a:r>
          </a:p>
          <a:p>
            <a:r>
              <a:rPr lang="en-US" u="sng" dirty="0">
                <a:hlinkClick r:id="rId2"/>
              </a:rPr>
              <a:t>https://native-land.ca/</a:t>
            </a:r>
            <a:endParaRPr lang="en-US" u="sng" dirty="0"/>
          </a:p>
          <a:p>
            <a:r>
              <a:rPr lang="fr-FR" sz="1400" dirty="0"/>
              <a:t>Source: </a:t>
            </a:r>
            <a:r>
              <a:rPr lang="fr-FR" sz="1400" u="sng" dirty="0">
                <a:hlinkClick r:id="rId3"/>
              </a:rPr>
              <a:t>https://arc.losrios.edu/student-resources/native-american-resource-center</a:t>
            </a:r>
            <a:endParaRPr lang="fr-FR" sz="1400" dirty="0"/>
          </a:p>
          <a:p>
            <a:br>
              <a:rPr lang="fr-FR" dirty="0"/>
            </a:br>
            <a:endParaRPr lang="en-US" dirty="0"/>
          </a:p>
          <a:p>
            <a:br>
              <a:rPr lang="en-US" dirty="0"/>
            </a:br>
            <a:endParaRPr lang="en-US" dirty="0"/>
          </a:p>
        </p:txBody>
      </p:sp>
      <p:sp>
        <p:nvSpPr>
          <p:cNvPr id="4" name="Slide Number Placeholder 3">
            <a:extLst>
              <a:ext uri="{FF2B5EF4-FFF2-40B4-BE49-F238E27FC236}">
                <a16:creationId xmlns:a16="http://schemas.microsoft.com/office/drawing/2014/main" id="{CA046E97-F914-4E05-8A5C-82EBB7FB309F}"/>
              </a:ext>
            </a:extLst>
          </p:cNvPr>
          <p:cNvSpPr>
            <a:spLocks noGrp="1"/>
          </p:cNvSpPr>
          <p:nvPr>
            <p:ph type="sldNum" sz="quarter" idx="10"/>
          </p:nvPr>
        </p:nvSpPr>
        <p:spPr/>
        <p:txBody>
          <a:bodyPr/>
          <a:lstStyle/>
          <a:p>
            <a:pPr>
              <a:defRPr/>
            </a:pPr>
            <a:fld id="{6816004B-AEE5-9547-AC9B-0D5C79C3D978}" type="slidenum">
              <a:rPr lang="en-US" smtClean="0"/>
              <a:pPr>
                <a:defRPr/>
              </a:pPr>
              <a:t>3</a:t>
            </a:fld>
            <a:endParaRPr lang="en-US" dirty="0"/>
          </a:p>
        </p:txBody>
      </p:sp>
    </p:spTree>
    <p:extLst>
      <p:ext uri="{BB962C8B-B14F-4D97-AF65-F5344CB8AC3E}">
        <p14:creationId xmlns:p14="http://schemas.microsoft.com/office/powerpoint/2010/main" val="273450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A789-D7D6-4D27-955F-5CC7D9CA5211}"/>
              </a:ext>
            </a:extLst>
          </p:cNvPr>
          <p:cNvSpPr>
            <a:spLocks noGrp="1"/>
          </p:cNvSpPr>
          <p:nvPr>
            <p:ph type="title"/>
          </p:nvPr>
        </p:nvSpPr>
        <p:spPr/>
        <p:txBody>
          <a:bodyPr>
            <a:normAutofit fontScale="90000"/>
          </a:bodyPr>
          <a:lstStyle/>
          <a:p>
            <a:br>
              <a:rPr lang="en-US" dirty="0"/>
            </a:br>
            <a:br>
              <a:rPr lang="en-US" dirty="0"/>
            </a:br>
            <a:r>
              <a:rPr lang="en-US" dirty="0"/>
              <a:t>Introductions</a:t>
            </a:r>
            <a:br>
              <a:rPr lang="en-US" dirty="0"/>
            </a:br>
            <a:endParaRPr lang="en-US" dirty="0"/>
          </a:p>
        </p:txBody>
      </p:sp>
      <p:sp>
        <p:nvSpPr>
          <p:cNvPr id="5" name="Content Placeholder 4">
            <a:extLst>
              <a:ext uri="{FF2B5EF4-FFF2-40B4-BE49-F238E27FC236}">
                <a16:creationId xmlns:a16="http://schemas.microsoft.com/office/drawing/2014/main" id="{ACACA215-1C89-46B1-9CCC-E06AD7646BB2}"/>
              </a:ext>
            </a:extLst>
          </p:cNvPr>
          <p:cNvSpPr>
            <a:spLocks noGrp="1"/>
          </p:cNvSpPr>
          <p:nvPr>
            <p:ph sz="half" idx="2"/>
          </p:nvPr>
        </p:nvSpPr>
        <p:spPr/>
        <p:txBody>
          <a:bodyPr/>
          <a:lstStyle/>
          <a:p>
            <a:r>
              <a:rPr lang="en-US" dirty="0"/>
              <a:t>Dr. Emilie Mitchell</a:t>
            </a:r>
          </a:p>
          <a:p>
            <a:pPr lvl="1"/>
            <a:r>
              <a:rPr lang="en-US" dirty="0"/>
              <a:t> ASCCC Part-time Committee</a:t>
            </a:r>
          </a:p>
          <a:p>
            <a:pPr lvl="1"/>
            <a:r>
              <a:rPr lang="en-US" dirty="0"/>
              <a:t>American River College</a:t>
            </a:r>
          </a:p>
          <a:p>
            <a:pPr lvl="2"/>
            <a:r>
              <a:rPr lang="en-US" dirty="0"/>
              <a:t>Psychology Professor</a:t>
            </a:r>
          </a:p>
          <a:p>
            <a:pPr lvl="2"/>
            <a:r>
              <a:rPr lang="en-US" dirty="0"/>
              <a:t>Faculty Coordinator for ARC Pride Center</a:t>
            </a:r>
          </a:p>
          <a:p>
            <a:pPr lvl="2"/>
            <a:r>
              <a:rPr lang="en-US" dirty="0"/>
              <a:t>Lead Planner on CCC LGBTQ+ Summit</a:t>
            </a:r>
          </a:p>
        </p:txBody>
      </p:sp>
      <p:sp>
        <p:nvSpPr>
          <p:cNvPr id="6" name="Content Placeholder 5">
            <a:extLst>
              <a:ext uri="{FF2B5EF4-FFF2-40B4-BE49-F238E27FC236}">
                <a16:creationId xmlns:a16="http://schemas.microsoft.com/office/drawing/2014/main" id="{CC863806-524B-45A4-8670-F53306ECFFB5}"/>
              </a:ext>
            </a:extLst>
          </p:cNvPr>
          <p:cNvSpPr>
            <a:spLocks noGrp="1"/>
          </p:cNvSpPr>
          <p:nvPr>
            <p:ph sz="quarter" idx="4"/>
          </p:nvPr>
        </p:nvSpPr>
        <p:spPr/>
        <p:txBody>
          <a:bodyPr/>
          <a:lstStyle/>
          <a:p>
            <a:r>
              <a:rPr lang="en-US" dirty="0"/>
              <a:t>Martin Gomez, MA</a:t>
            </a:r>
          </a:p>
          <a:p>
            <a:r>
              <a:rPr lang="en-US" dirty="0"/>
              <a:t>ASCCC Transfer, Articulation, Student Services Committee</a:t>
            </a:r>
          </a:p>
          <a:p>
            <a:r>
              <a:rPr lang="en-US" dirty="0"/>
              <a:t>American River College </a:t>
            </a:r>
          </a:p>
          <a:p>
            <a:pPr lvl="1"/>
            <a:r>
              <a:rPr lang="en-US" dirty="0"/>
              <a:t>EOP&amp;S/CARE/</a:t>
            </a:r>
            <a:r>
              <a:rPr lang="en-US" dirty="0" err="1"/>
              <a:t>NextUp</a:t>
            </a:r>
            <a:r>
              <a:rPr lang="en-US" dirty="0"/>
              <a:t> Faculty Coordinator</a:t>
            </a:r>
          </a:p>
          <a:p>
            <a:pPr lvl="1"/>
            <a:endParaRPr lang="en-US" dirty="0"/>
          </a:p>
        </p:txBody>
      </p:sp>
      <p:sp>
        <p:nvSpPr>
          <p:cNvPr id="4" name="Slide Number Placeholder 3">
            <a:extLst>
              <a:ext uri="{FF2B5EF4-FFF2-40B4-BE49-F238E27FC236}">
                <a16:creationId xmlns:a16="http://schemas.microsoft.com/office/drawing/2014/main" id="{B85B7167-FC1D-4C50-BA34-D98C14DBF563}"/>
              </a:ext>
            </a:extLst>
          </p:cNvPr>
          <p:cNvSpPr>
            <a:spLocks noGrp="1"/>
          </p:cNvSpPr>
          <p:nvPr>
            <p:ph type="sldNum" sz="quarter" idx="10"/>
          </p:nvPr>
        </p:nvSpPr>
        <p:spPr/>
        <p:txBody>
          <a:bodyPr/>
          <a:lstStyle/>
          <a:p>
            <a:pPr>
              <a:defRPr/>
            </a:pPr>
            <a:fld id="{CA86D19C-58E4-0C4B-866F-351E2232D695}" type="slidenum">
              <a:rPr lang="en-US" smtClean="0"/>
              <a:pPr>
                <a:defRPr/>
              </a:pPr>
              <a:t>4</a:t>
            </a:fld>
            <a:endParaRPr lang="en-US" dirty="0"/>
          </a:p>
        </p:txBody>
      </p:sp>
    </p:spTree>
    <p:extLst>
      <p:ext uri="{BB962C8B-B14F-4D97-AF65-F5344CB8AC3E}">
        <p14:creationId xmlns:p14="http://schemas.microsoft.com/office/powerpoint/2010/main" val="4045413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15600" y="593367"/>
            <a:ext cx="11360800" cy="7636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Questions</a:t>
            </a:r>
            <a:endParaRPr/>
          </a:p>
        </p:txBody>
      </p:sp>
      <p:sp>
        <p:nvSpPr>
          <p:cNvPr id="130" name="Google Shape;130;p19"/>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buNone/>
            </a:pPr>
            <a:r>
              <a:rPr lang="en"/>
              <a:t>Use the Pathable platform CHAT box</a:t>
            </a:r>
            <a:endParaRPr/>
          </a:p>
        </p:txBody>
      </p:sp>
      <p:pic>
        <p:nvPicPr>
          <p:cNvPr id="131" name="Google Shape;131;p19"/>
          <p:cNvPicPr preferRelativeResize="0"/>
          <p:nvPr/>
        </p:nvPicPr>
        <p:blipFill rotWithShape="1">
          <a:blip r:embed="rId3">
            <a:alphaModFix/>
          </a:blip>
          <a:srcRect/>
          <a:stretch/>
        </p:blipFill>
        <p:spPr>
          <a:xfrm>
            <a:off x="2838501" y="2283267"/>
            <a:ext cx="7498567" cy="4256767"/>
          </a:xfrm>
          <a:prstGeom prst="rect">
            <a:avLst/>
          </a:prstGeom>
          <a:noFill/>
          <a:ln>
            <a:noFill/>
          </a:ln>
        </p:spPr>
      </p:pic>
      <p:sp>
        <p:nvSpPr>
          <p:cNvPr id="2" name="Rectangle 1">
            <a:extLst>
              <a:ext uri="{FF2B5EF4-FFF2-40B4-BE49-F238E27FC236}">
                <a16:creationId xmlns:a16="http://schemas.microsoft.com/office/drawing/2014/main" id="{D4E7D5C0-2055-421F-919F-C0A08A9C8162}"/>
              </a:ext>
            </a:extLst>
          </p:cNvPr>
          <p:cNvSpPr/>
          <p:nvPr/>
        </p:nvSpPr>
        <p:spPr>
          <a:xfrm>
            <a:off x="5971607" y="3244334"/>
            <a:ext cx="248786" cy="369332"/>
          </a:xfrm>
          <a:prstGeom prst="rect">
            <a:avLst/>
          </a:prstGeom>
        </p:spPr>
        <p:txBody>
          <a:bodyPr wrap="none">
            <a:spAutoFit/>
          </a:bodyPr>
          <a:lstStyle/>
          <a:p>
            <a:r>
              <a:rPr lang="en-US" dirty="0"/>
              <a:t> </a:t>
            </a:r>
          </a:p>
        </p:txBody>
      </p:sp>
      <p:sp>
        <p:nvSpPr>
          <p:cNvPr id="3" name="Rectangle 2">
            <a:extLst>
              <a:ext uri="{FF2B5EF4-FFF2-40B4-BE49-F238E27FC236}">
                <a16:creationId xmlns:a16="http://schemas.microsoft.com/office/drawing/2014/main" id="{542651DD-06D0-4805-A12F-79EC0944E431}"/>
              </a:ext>
            </a:extLst>
          </p:cNvPr>
          <p:cNvSpPr/>
          <p:nvPr/>
        </p:nvSpPr>
        <p:spPr>
          <a:xfrm>
            <a:off x="5971607" y="3244334"/>
            <a:ext cx="248786" cy="369332"/>
          </a:xfrm>
          <a:prstGeom prst="rect">
            <a:avLst/>
          </a:prstGeom>
        </p:spPr>
        <p:txBody>
          <a:bodyPr wrap="none">
            <a:spAutoFit/>
          </a:bodyPr>
          <a:lstStyle/>
          <a:p>
            <a:r>
              <a:rPr lang="en-US" dirty="0"/>
              <a:t> </a:t>
            </a:r>
          </a:p>
        </p:txBody>
      </p:sp>
      <p:sp>
        <p:nvSpPr>
          <p:cNvPr id="4" name="Rectangle 3">
            <a:extLst>
              <a:ext uri="{FF2B5EF4-FFF2-40B4-BE49-F238E27FC236}">
                <a16:creationId xmlns:a16="http://schemas.microsoft.com/office/drawing/2014/main" id="{1BFDEE40-F8DE-46F3-9976-27D1DB28BC19}"/>
              </a:ext>
            </a:extLst>
          </p:cNvPr>
          <p:cNvSpPr/>
          <p:nvPr/>
        </p:nvSpPr>
        <p:spPr>
          <a:xfrm>
            <a:off x="5971607" y="3244334"/>
            <a:ext cx="248786" cy="369332"/>
          </a:xfrm>
          <a:prstGeom prst="rect">
            <a:avLst/>
          </a:prstGeom>
        </p:spPr>
        <p:txBody>
          <a:bodyPr wrap="none">
            <a:spAutoFit/>
          </a:bodyPr>
          <a:lstStyle/>
          <a:p>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15600" y="593367"/>
            <a:ext cx="11360800" cy="7636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sz="4000" dirty="0"/>
              <a:t>What We Hope You Get Out of This Presentation:</a:t>
            </a:r>
            <a:endParaRPr sz="4000" dirty="0"/>
          </a:p>
        </p:txBody>
      </p:sp>
      <p:sp>
        <p:nvSpPr>
          <p:cNvPr id="151" name="Google Shape;151;p22"/>
          <p:cNvSpPr txBox="1">
            <a:spLocks noGrp="1"/>
          </p:cNvSpPr>
          <p:nvPr>
            <p:ph type="body" idx="1"/>
          </p:nvPr>
        </p:nvSpPr>
        <p:spPr>
          <a:xfrm>
            <a:off x="415600" y="1555300"/>
            <a:ext cx="11360800" cy="45552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r>
              <a:rPr lang="en" sz="2800" dirty="0"/>
              <a:t>Understand the important difference between empathy and  sympathy. </a:t>
            </a:r>
            <a:endParaRPr sz="2800" dirty="0"/>
          </a:p>
          <a:p>
            <a:pPr>
              <a:spcBef>
                <a:spcPts val="0"/>
              </a:spcBef>
            </a:pPr>
            <a:r>
              <a:rPr lang="en" sz="2800" dirty="0"/>
              <a:t>Understand how Covid 19 is affecting our most marginalized students</a:t>
            </a:r>
            <a:endParaRPr sz="2800" dirty="0"/>
          </a:p>
          <a:p>
            <a:pPr>
              <a:spcBef>
                <a:spcPts val="0"/>
              </a:spcBef>
            </a:pPr>
            <a:r>
              <a:rPr lang="en" sz="2800" dirty="0"/>
              <a:t>Acknowledge the unique challenges in providing student services in the virtual realm</a:t>
            </a:r>
            <a:endParaRPr sz="2800" dirty="0"/>
          </a:p>
          <a:p>
            <a:pPr>
              <a:spcBef>
                <a:spcPts val="0"/>
              </a:spcBef>
            </a:pPr>
            <a:r>
              <a:rPr lang="en" sz="2800" dirty="0"/>
              <a:t>Develop strategies for how to connect with students virtually</a:t>
            </a:r>
            <a:endParaRPr sz="2800" dirty="0"/>
          </a:p>
          <a:p>
            <a:pPr marL="0" indent="0">
              <a:buNone/>
            </a:pPr>
            <a:endParaRPr sz="2800" dirty="0"/>
          </a:p>
          <a:p>
            <a:pPr marL="0" indent="0">
              <a:buNone/>
            </a:pPr>
            <a:endParaRPr dirty="0"/>
          </a:p>
          <a:p>
            <a:pPr marL="0" indent="0">
              <a:buNone/>
            </a:pP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609600" y="533400"/>
            <a:ext cx="10972800" cy="9904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Empathy Versus Sympathy</a:t>
            </a:r>
            <a:endParaRPr/>
          </a:p>
        </p:txBody>
      </p:sp>
      <p:sp>
        <p:nvSpPr>
          <p:cNvPr id="157" name="Google Shape;157;p23"/>
          <p:cNvSpPr txBox="1">
            <a:spLocks noGrp="1"/>
          </p:cNvSpPr>
          <p:nvPr>
            <p:ph type="body" idx="1"/>
          </p:nvPr>
        </p:nvSpPr>
        <p:spPr>
          <a:xfrm>
            <a:off x="609600" y="1673352"/>
            <a:ext cx="5384800" cy="47184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Clr>
                <a:schemeClr val="dk1"/>
              </a:buClr>
              <a:buSzPts val="1100"/>
              <a:buNone/>
            </a:pPr>
            <a:r>
              <a:rPr lang="en" sz="2267" i="1"/>
              <a:t>Empathy</a:t>
            </a:r>
            <a:r>
              <a:rPr lang="en" sz="2267"/>
              <a:t> is defined as the feeling that arises when you perceive another’s suffering and feel motivated to relieve that suffering.</a:t>
            </a:r>
            <a:endParaRPr sz="2267"/>
          </a:p>
          <a:p>
            <a:pPr marL="0" indent="0">
              <a:buNone/>
            </a:pPr>
            <a:r>
              <a:rPr lang="en" sz="933"/>
              <a:t>Source: </a:t>
            </a:r>
            <a:r>
              <a:rPr lang="en" sz="933" u="sng">
                <a:solidFill>
                  <a:schemeClr val="hlink"/>
                </a:solidFill>
                <a:hlinkClick r:id="rId3"/>
              </a:rPr>
              <a:t>https://ggie.berkeley.edu/student-well-being/kindness-and-compassion-for-students/</a:t>
            </a:r>
            <a:r>
              <a:rPr lang="en" sz="933"/>
              <a:t>.</a:t>
            </a:r>
            <a:endParaRPr sz="933"/>
          </a:p>
          <a:p>
            <a:pPr marL="0" indent="0">
              <a:buClr>
                <a:schemeClr val="dk1"/>
              </a:buClr>
              <a:buSzPts val="1100"/>
              <a:buNone/>
            </a:pPr>
            <a:endParaRPr sz="933"/>
          </a:p>
          <a:p>
            <a:pPr marL="0" indent="0">
              <a:buNone/>
            </a:pPr>
            <a:endParaRPr/>
          </a:p>
        </p:txBody>
      </p:sp>
      <p:sp>
        <p:nvSpPr>
          <p:cNvPr id="158" name="Google Shape;158;p23"/>
          <p:cNvSpPr txBox="1">
            <a:spLocks noGrp="1"/>
          </p:cNvSpPr>
          <p:nvPr>
            <p:ph type="body" idx="2"/>
          </p:nvPr>
        </p:nvSpPr>
        <p:spPr>
          <a:xfrm>
            <a:off x="6197600" y="1673352"/>
            <a:ext cx="5384800" cy="47184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i="1"/>
              <a:t>Sympathy</a:t>
            </a:r>
            <a:r>
              <a:rPr lang="en"/>
              <a:t> is feelings of pity and sorrow for someone else's misfortune.</a:t>
            </a:r>
            <a:endParaRPr/>
          </a:p>
          <a:p>
            <a:pPr marL="0" indent="0">
              <a:buNone/>
            </a:pPr>
            <a:r>
              <a:rPr lang="en" sz="933"/>
              <a:t>Source: </a:t>
            </a:r>
            <a:r>
              <a:rPr lang="en" sz="933" u="sng">
                <a:solidFill>
                  <a:schemeClr val="hlink"/>
                </a:solidFill>
                <a:hlinkClick r:id="rId4"/>
              </a:rPr>
              <a:t>https://www.google.com/search?client=firefox-b-1-d&amp;q=sympathy</a:t>
            </a:r>
            <a:endParaRPr sz="933"/>
          </a:p>
          <a:p>
            <a:pPr marL="0" indent="0">
              <a:buNone/>
            </a:pPr>
            <a:endParaRPr sz="933"/>
          </a:p>
        </p:txBody>
      </p:sp>
      <p:pic>
        <p:nvPicPr>
          <p:cNvPr id="159" name="Google Shape;159;p23"/>
          <p:cNvPicPr preferRelativeResize="0"/>
          <p:nvPr/>
        </p:nvPicPr>
        <p:blipFill>
          <a:blip r:embed="rId5">
            <a:alphaModFix/>
          </a:blip>
          <a:stretch>
            <a:fillRect/>
          </a:stretch>
        </p:blipFill>
        <p:spPr>
          <a:xfrm>
            <a:off x="4485001" y="3779100"/>
            <a:ext cx="3424799" cy="268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4" descr="What is the best way to ease someone's pain and suffering? In this beautifully animated RSA Short, Dr Brené Brown reminds us that we can only create a genuine empathic connection if we are brave enough to really get in touch with our own fragilities. &#10;&#10;Voice: Dr Brené Brown&#10;Animation: Katy Davis (AKA Gobblynne) www.gobblynne.com&#10;Production and Editing: Al Francis-Sears and Abi Stephenson &#10;&#10;Watch Dr Brené Brown's full talk 'The Power of Vulnerability' here:&#10;https://www.youtube.com/watch?v=sXSjc-pbXk4 &#10;&#10;Dr Brené Brown is a research professor and best-selling author of &quot;Daring Greatly: How the Courage to be Vulnerable Transforms the Way We Live, Love, Parent and Lead&quot; (Penguin Portfolio, 2013).  &#10;She has spent the past decade studying vulnerability, courage, worthiness, and shame. &#10;&#10;Find out more about the RSA: http://www.thersa.org &#10;Follow the RSA on Twitter: http://www.twitter.com/thersaorg&#10;Like the RSA on Facebook: http://www.facebook.com/thersaorg" title="Brené Brown on Empathy">
            <a:hlinkClick r:id="rId3"/>
          </p:cNvPr>
          <p:cNvPicPr preferRelativeResize="0"/>
          <p:nvPr/>
        </p:nvPicPr>
        <p:blipFill>
          <a:blip r:embed="rId4">
            <a:alphaModFix/>
          </a:blip>
          <a:stretch>
            <a:fillRect/>
          </a:stretch>
        </p:blipFill>
        <p:spPr>
          <a:xfrm>
            <a:off x="3048000" y="1282600"/>
            <a:ext cx="6665867" cy="4999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We are NOT all in the same boat</a:t>
            </a:r>
            <a:endParaRPr/>
          </a:p>
        </p:txBody>
      </p:sp>
      <p:sp>
        <p:nvSpPr>
          <p:cNvPr id="170" name="Google Shape;170;p25"/>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a:t>We are all in the same storm but were are not all in the same boat - exact authorship unknown</a:t>
            </a:r>
            <a:endParaRPr/>
          </a:p>
          <a:p>
            <a:pPr marL="0" indent="0">
              <a:buNone/>
            </a:pPr>
            <a:endParaRPr/>
          </a:p>
        </p:txBody>
      </p:sp>
      <p:pic>
        <p:nvPicPr>
          <p:cNvPr id="171" name="Google Shape;171;p25"/>
          <p:cNvPicPr preferRelativeResize="0"/>
          <p:nvPr/>
        </p:nvPicPr>
        <p:blipFill>
          <a:blip r:embed="rId3">
            <a:alphaModFix/>
          </a:blip>
          <a:stretch>
            <a:fillRect/>
          </a:stretch>
        </p:blipFill>
        <p:spPr>
          <a:xfrm>
            <a:off x="3511534" y="2285085"/>
            <a:ext cx="5168900" cy="3949700"/>
          </a:xfrm>
          <a:prstGeom prst="rect">
            <a:avLst/>
          </a:prstGeom>
          <a:noFill/>
          <a:ln>
            <a:noFill/>
          </a:ln>
        </p:spPr>
      </p:pic>
    </p:spTree>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A7EB5-AE51-4E72-AF6E-B769827E87E6}">
  <ds:schemaRefs>
    <ds:schemaRef ds:uri="http://schemas.microsoft.com/sharepoint/v3/contenttype/forms"/>
  </ds:schemaRefs>
</ds:datastoreItem>
</file>

<file path=customXml/itemProps2.xml><?xml version="1.0" encoding="utf-8"?>
<ds:datastoreItem xmlns:ds="http://schemas.openxmlformats.org/officeDocument/2006/customXml" ds:itemID="{77A03C4B-9E12-4AAD-9BD4-496757152E5D}">
  <ds:schemaRefs>
    <ds:schemaRef ds:uri="a979eeb2-ec59-4d60-a11f-bb0b64893b7f"/>
    <ds:schemaRef ds:uri="http://purl.org/dc/term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100c9456-5b40-459a-8823-0ee56e83d204"/>
    <ds:schemaRef ds:uri="http://www.w3.org/XML/1998/namespace"/>
  </ds:schemaRefs>
</ds:datastoreItem>
</file>

<file path=customXml/itemProps3.xml><?xml version="1.0" encoding="utf-8"?>
<ds:datastoreItem xmlns:ds="http://schemas.openxmlformats.org/officeDocument/2006/customXml" ds:itemID="{DB8F43AC-8BE0-4565-AE24-4D460F0F5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ASCCC PTFI ppt template 1 (1)</Template>
  <TotalTime>27</TotalTime>
  <Words>1452</Words>
  <Application>Microsoft Office PowerPoint</Application>
  <PresentationFormat>Widescreen</PresentationFormat>
  <Paragraphs>123</Paragraphs>
  <Slides>22</Slides>
  <Notes>19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vt:lpstr>
      <vt:lpstr>Palatino</vt:lpstr>
      <vt:lpstr>ASCCC Curriculum Inst. 2020 Theme</vt:lpstr>
      <vt:lpstr>Student Services and Care in a Pandemic Friday, February 19 12:30--1:30 p.m.  </vt:lpstr>
      <vt:lpstr>Session Description</vt:lpstr>
      <vt:lpstr>Land Acknowledgement</vt:lpstr>
      <vt:lpstr>  Introductions </vt:lpstr>
      <vt:lpstr>Questions</vt:lpstr>
      <vt:lpstr>What We Hope You Get Out of This Presentation:</vt:lpstr>
      <vt:lpstr>Empathy Versus Sympathy</vt:lpstr>
      <vt:lpstr>PowerPoint Presentation</vt:lpstr>
      <vt:lpstr>We are NOT all in the same boat</vt:lpstr>
      <vt:lpstr>The Pandemic Is Not Affecting Everyone Equally</vt:lpstr>
      <vt:lpstr>The Psychological Toll</vt:lpstr>
      <vt:lpstr>Student Narratives</vt:lpstr>
      <vt:lpstr>Family Violence</vt:lpstr>
      <vt:lpstr>Student Narratives</vt:lpstr>
      <vt:lpstr>Unemployment </vt:lpstr>
      <vt:lpstr>Housing and Food Insecurity</vt:lpstr>
      <vt:lpstr>Student Narratives</vt:lpstr>
      <vt:lpstr>Less Students Are Enrolling </vt:lpstr>
      <vt:lpstr>Additional Environmental Stressors</vt:lpstr>
      <vt:lpstr>Part -Time Colleagues</vt:lpstr>
      <vt:lpstr>Strategies for Serving Our Students (3 Cs)</vt:lpstr>
      <vt:lpstr>For Further Information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Edie</dc:creator>
  <cp:lastModifiedBy>MITCHELL, Emilie</cp:lastModifiedBy>
  <cp:revision>7</cp:revision>
  <cp:lastPrinted>2020-11-24T19:27:34Z</cp:lastPrinted>
  <dcterms:created xsi:type="dcterms:W3CDTF">2020-12-16T20:56:25Z</dcterms:created>
  <dcterms:modified xsi:type="dcterms:W3CDTF">2021-01-27T19:01:27Z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