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741" r:id="rId2"/>
    <p:sldId id="905" r:id="rId3"/>
    <p:sldId id="1000" r:id="rId4"/>
    <p:sldId id="1001" r:id="rId5"/>
    <p:sldId id="1002" r:id="rId6"/>
    <p:sldId id="998" r:id="rId7"/>
    <p:sldId id="999" r:id="rId8"/>
    <p:sldId id="788" r:id="rId9"/>
    <p:sldId id="789" r:id="rId10"/>
    <p:sldId id="936" r:id="rId11"/>
    <p:sldId id="988" r:id="rId12"/>
    <p:sldId id="990" r:id="rId13"/>
    <p:sldId id="991" r:id="rId14"/>
    <p:sldId id="992" r:id="rId15"/>
    <p:sldId id="993" r:id="rId16"/>
    <p:sldId id="994" r:id="rId17"/>
    <p:sldId id="995" r:id="rId18"/>
    <p:sldId id="996" r:id="rId19"/>
    <p:sldId id="997" r:id="rId20"/>
    <p:sldId id="973" r:id="rId21"/>
    <p:sldId id="971" r:id="rId22"/>
    <p:sldId id="909" r:id="rId23"/>
    <p:sldId id="911" r:id="rId24"/>
    <p:sldId id="913" r:id="rId25"/>
    <p:sldId id="974" r:id="rId26"/>
    <p:sldId id="935" r:id="rId27"/>
    <p:sldId id="957" r:id="rId28"/>
    <p:sldId id="975" r:id="rId29"/>
    <p:sldId id="976" r:id="rId30"/>
    <p:sldId id="978" r:id="rId31"/>
    <p:sldId id="982" r:id="rId32"/>
    <p:sldId id="980" r:id="rId33"/>
    <p:sldId id="938" r:id="rId34"/>
    <p:sldId id="981" r:id="rId35"/>
    <p:sldId id="867" r:id="rId36"/>
    <p:sldId id="984" r:id="rId37"/>
    <p:sldId id="983" r:id="rId38"/>
    <p:sldId id="985" r:id="rId39"/>
    <p:sldId id="952" r:id="rId40"/>
    <p:sldId id="986" r:id="rId41"/>
    <p:sldId id="961" r:id="rId42"/>
    <p:sldId id="962" r:id="rId43"/>
    <p:sldId id="963" r:id="rId44"/>
    <p:sldId id="964" r:id="rId45"/>
    <p:sldId id="966" r:id="rId46"/>
    <p:sldId id="967" r:id="rId47"/>
    <p:sldId id="968" r:id="rId48"/>
    <p:sldId id="969" r:id="rId49"/>
    <p:sldId id="970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3486A8-AD29-4C8F-A5B6-4B54D6C06A31}">
          <p14:sldIdLst>
            <p14:sldId id="741"/>
            <p14:sldId id="905"/>
            <p14:sldId id="1000"/>
            <p14:sldId id="1001"/>
            <p14:sldId id="1002"/>
            <p14:sldId id="998"/>
            <p14:sldId id="999"/>
            <p14:sldId id="788"/>
            <p14:sldId id="789"/>
            <p14:sldId id="936"/>
            <p14:sldId id="988"/>
            <p14:sldId id="990"/>
            <p14:sldId id="991"/>
            <p14:sldId id="992"/>
            <p14:sldId id="993"/>
            <p14:sldId id="994"/>
            <p14:sldId id="995"/>
            <p14:sldId id="996"/>
            <p14:sldId id="997"/>
            <p14:sldId id="973"/>
            <p14:sldId id="971"/>
            <p14:sldId id="909"/>
            <p14:sldId id="911"/>
            <p14:sldId id="913"/>
            <p14:sldId id="974"/>
            <p14:sldId id="935"/>
            <p14:sldId id="957"/>
            <p14:sldId id="975"/>
            <p14:sldId id="976"/>
            <p14:sldId id="978"/>
            <p14:sldId id="982"/>
            <p14:sldId id="980"/>
            <p14:sldId id="938"/>
            <p14:sldId id="981"/>
            <p14:sldId id="867"/>
            <p14:sldId id="984"/>
            <p14:sldId id="983"/>
            <p14:sldId id="985"/>
            <p14:sldId id="952"/>
            <p14:sldId id="986"/>
            <p14:sldId id="961"/>
            <p14:sldId id="962"/>
            <p14:sldId id="963"/>
            <p14:sldId id="964"/>
            <p14:sldId id="966"/>
            <p14:sldId id="967"/>
            <p14:sldId id="968"/>
            <p14:sldId id="969"/>
            <p14:sldId id="9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hell" initials="LS" lastIdx="1" clrIdx="0"/>
  <p:cmAuthor id="1" name="kbooth" initials="k" lastIdx="1" clrIdx="1">
    <p:extLst>
      <p:ext uri="{19B8F6BF-5375-455C-9EA6-DF929625EA0E}">
        <p15:presenceInfo xmlns:p15="http://schemas.microsoft.com/office/powerpoint/2012/main" userId="kbo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37373"/>
    <a:srgbClr val="F4B93E"/>
    <a:srgbClr val="0A2E73"/>
    <a:srgbClr val="F1B83D"/>
    <a:srgbClr val="1D5782"/>
    <a:srgbClr val="003399"/>
    <a:srgbClr val="FFF4CA"/>
    <a:srgbClr val="A29E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0" autoAdjust="0"/>
    <p:restoredTop sz="94485" autoAdjust="0"/>
  </p:normalViewPr>
  <p:slideViewPr>
    <p:cSldViewPr>
      <p:cViewPr varScale="1">
        <p:scale>
          <a:sx n="87" d="100"/>
          <a:sy n="87" d="100"/>
        </p:scale>
        <p:origin x="1374" y="60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14"/>
    </p:cViewPr>
  </p:sorterViewPr>
  <p:notesViewPr>
    <p:cSldViewPr>
      <p:cViewPr varScale="1">
        <p:scale>
          <a:sx n="87" d="100"/>
          <a:sy n="87" d="100"/>
        </p:scale>
        <p:origin x="2946" y="96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C6D4F-E295-41A3-A1D0-0DA41F9ED52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83188-B86A-4879-B5C0-3AAF28170BD0}">
      <dgm:prSet phldrT="[Text]"/>
      <dgm:spPr/>
      <dgm:t>
        <a:bodyPr/>
        <a:lstStyle/>
        <a:p>
          <a:r>
            <a:rPr lang="en-US" b="1" dirty="0" smtClean="0"/>
            <a:t>WEE Onboarding</a:t>
          </a:r>
          <a:endParaRPr lang="en-US" b="1" dirty="0"/>
        </a:p>
      </dgm:t>
    </dgm:pt>
    <dgm:pt modelId="{171975A6-9F8A-438A-A2F0-9B31A0209B31}" type="parTrans" cxnId="{FC9A0C6C-372F-47A4-A5C4-462A00FAB2CB}">
      <dgm:prSet/>
      <dgm:spPr/>
      <dgm:t>
        <a:bodyPr/>
        <a:lstStyle/>
        <a:p>
          <a:endParaRPr lang="en-US"/>
        </a:p>
      </dgm:t>
    </dgm:pt>
    <dgm:pt modelId="{CF09052A-5378-4C22-91FF-0E6FE6BD65A9}" type="sibTrans" cxnId="{FC9A0C6C-372F-47A4-A5C4-462A00FAB2CB}">
      <dgm:prSet/>
      <dgm:spPr/>
      <dgm:t>
        <a:bodyPr/>
        <a:lstStyle/>
        <a:p>
          <a:endParaRPr lang="en-US"/>
        </a:p>
      </dgm:t>
    </dgm:pt>
    <dgm:pt modelId="{32EB1FEF-C633-4545-B5BF-7BCEA02BD419}">
      <dgm:prSet phldrT="[Text]"/>
      <dgm:spPr/>
      <dgm:t>
        <a:bodyPr/>
        <a:lstStyle/>
        <a:p>
          <a:r>
            <a:rPr lang="en-US" b="1" dirty="0" smtClean="0"/>
            <a:t>Career Onboarding</a:t>
          </a:r>
          <a:endParaRPr lang="en-US" b="1" dirty="0"/>
        </a:p>
      </dgm:t>
    </dgm:pt>
    <dgm:pt modelId="{93DB4EB4-C02B-4000-9CC5-94566929C968}" type="parTrans" cxnId="{982F1CE4-8894-4B91-9198-024C25DEE99A}">
      <dgm:prSet/>
      <dgm:spPr/>
      <dgm:t>
        <a:bodyPr/>
        <a:lstStyle/>
        <a:p>
          <a:endParaRPr lang="en-US"/>
        </a:p>
      </dgm:t>
    </dgm:pt>
    <dgm:pt modelId="{FEC6CF2F-0B27-4215-AD61-F7FA630BF2EF}" type="sibTrans" cxnId="{982F1CE4-8894-4B91-9198-024C25DEE99A}">
      <dgm:prSet/>
      <dgm:spPr/>
      <dgm:t>
        <a:bodyPr/>
        <a:lstStyle/>
        <a:p>
          <a:endParaRPr lang="en-US"/>
        </a:p>
      </dgm:t>
    </dgm:pt>
    <dgm:pt modelId="{D6256BC0-1ED3-41FA-8527-A68AA376BF53}">
      <dgm:prSet phldrT="[Text]"/>
      <dgm:spPr/>
      <dgm:t>
        <a:bodyPr/>
        <a:lstStyle/>
        <a:p>
          <a:r>
            <a:rPr lang="en-US" b="1" dirty="0" smtClean="0"/>
            <a:t>Major Onboarding</a:t>
          </a:r>
          <a:endParaRPr lang="en-US" b="1" dirty="0"/>
        </a:p>
      </dgm:t>
    </dgm:pt>
    <dgm:pt modelId="{E366A388-E186-41F5-8D84-AB60788E70B5}" type="parTrans" cxnId="{A1252205-53AA-46F4-9FAC-7E400DE5B09E}">
      <dgm:prSet/>
      <dgm:spPr/>
      <dgm:t>
        <a:bodyPr/>
        <a:lstStyle/>
        <a:p>
          <a:endParaRPr lang="en-US"/>
        </a:p>
      </dgm:t>
    </dgm:pt>
    <dgm:pt modelId="{BF2AF282-9FAA-48CB-892C-72E02DEE63E4}" type="sibTrans" cxnId="{A1252205-53AA-46F4-9FAC-7E400DE5B09E}">
      <dgm:prSet/>
      <dgm:spPr/>
      <dgm:t>
        <a:bodyPr/>
        <a:lstStyle/>
        <a:p>
          <a:endParaRPr lang="en-US"/>
        </a:p>
      </dgm:t>
    </dgm:pt>
    <dgm:pt modelId="{BD1FC0F4-03B3-473C-AA25-680C4F6DE4C2}">
      <dgm:prSet phldrT="[Text]"/>
      <dgm:spPr/>
      <dgm:t>
        <a:bodyPr/>
        <a:lstStyle/>
        <a:p>
          <a:r>
            <a:rPr lang="en-US" b="1" dirty="0" smtClean="0"/>
            <a:t>Professional Onboarding</a:t>
          </a:r>
          <a:endParaRPr lang="en-US" b="1" dirty="0"/>
        </a:p>
      </dgm:t>
    </dgm:pt>
    <dgm:pt modelId="{C8698669-AC88-4A45-AEBB-C74831AE7618}" type="parTrans" cxnId="{2618285F-BDC2-4842-901D-E483D2D61612}">
      <dgm:prSet/>
      <dgm:spPr/>
      <dgm:t>
        <a:bodyPr/>
        <a:lstStyle/>
        <a:p>
          <a:endParaRPr lang="en-US"/>
        </a:p>
      </dgm:t>
    </dgm:pt>
    <dgm:pt modelId="{5DA8AF6B-C410-423C-808D-7DEF74868F14}" type="sibTrans" cxnId="{2618285F-BDC2-4842-901D-E483D2D61612}">
      <dgm:prSet/>
      <dgm:spPr/>
      <dgm:t>
        <a:bodyPr/>
        <a:lstStyle/>
        <a:p>
          <a:endParaRPr lang="en-US"/>
        </a:p>
      </dgm:t>
    </dgm:pt>
    <dgm:pt modelId="{5981B237-221E-4127-8B17-5D20B307B8F2}">
      <dgm:prSet phldrT="[Text]"/>
      <dgm:spPr/>
      <dgm:t>
        <a:bodyPr/>
        <a:lstStyle/>
        <a:p>
          <a:r>
            <a:rPr lang="en-US" b="1" dirty="0" smtClean="0"/>
            <a:t>Workforce Onboarding</a:t>
          </a:r>
          <a:endParaRPr lang="en-US" b="1" dirty="0"/>
        </a:p>
      </dgm:t>
    </dgm:pt>
    <dgm:pt modelId="{361F22FF-02BA-43C4-8101-6D896653A872}" type="parTrans" cxnId="{9B3E8F16-29BA-4E7C-9F72-F6E47E3BF754}">
      <dgm:prSet/>
      <dgm:spPr/>
      <dgm:t>
        <a:bodyPr/>
        <a:lstStyle/>
        <a:p>
          <a:endParaRPr lang="en-US"/>
        </a:p>
      </dgm:t>
    </dgm:pt>
    <dgm:pt modelId="{15B2E9A0-1057-42A0-B524-A6E123B15E4B}" type="sibTrans" cxnId="{9B3E8F16-29BA-4E7C-9F72-F6E47E3BF754}">
      <dgm:prSet/>
      <dgm:spPr/>
      <dgm:t>
        <a:bodyPr/>
        <a:lstStyle/>
        <a:p>
          <a:endParaRPr lang="en-US"/>
        </a:p>
      </dgm:t>
    </dgm:pt>
    <dgm:pt modelId="{42F20CA4-13F8-432D-AFBE-5CDC43FC372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Application</a:t>
          </a:r>
        </a:p>
        <a:p>
          <a:r>
            <a:rPr lang="en-US" dirty="0" smtClean="0"/>
            <a:t>Intake form</a:t>
          </a:r>
        </a:p>
        <a:p>
          <a:r>
            <a:rPr lang="en-US" dirty="0" smtClean="0"/>
            <a:t>Orientation</a:t>
          </a:r>
        </a:p>
      </dgm:t>
    </dgm:pt>
    <dgm:pt modelId="{B513DB11-F0D7-47C8-AA8A-608E247A5F6E}" type="parTrans" cxnId="{DF2AE083-745D-43B0-92B3-C7A3B7FBBB7D}">
      <dgm:prSet/>
      <dgm:spPr/>
      <dgm:t>
        <a:bodyPr/>
        <a:lstStyle/>
        <a:p>
          <a:endParaRPr lang="en-US"/>
        </a:p>
      </dgm:t>
    </dgm:pt>
    <dgm:pt modelId="{47CCA214-35AA-4E52-926B-4B547C67E877}" type="sibTrans" cxnId="{DF2AE083-745D-43B0-92B3-C7A3B7FBBB7D}">
      <dgm:prSet/>
      <dgm:spPr/>
      <dgm:t>
        <a:bodyPr/>
        <a:lstStyle/>
        <a:p>
          <a:endParaRPr lang="en-US"/>
        </a:p>
      </dgm:t>
    </dgm:pt>
    <dgm:pt modelId="{E5BF5573-6E88-4B79-A46D-45664684FD35}">
      <dgm:prSet/>
      <dgm:spPr>
        <a:solidFill>
          <a:srgbClr val="0A2E73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Industry </a:t>
          </a:r>
        </a:p>
        <a:p>
          <a:r>
            <a:rPr lang="en-US" dirty="0" smtClean="0">
              <a:solidFill>
                <a:schemeClr val="bg1"/>
              </a:solidFill>
            </a:rPr>
            <a:t>Labor Market</a:t>
          </a:r>
        </a:p>
        <a:p>
          <a:r>
            <a:rPr lang="en-US" dirty="0" smtClean="0">
              <a:solidFill>
                <a:schemeClr val="bg1"/>
              </a:solidFill>
            </a:rPr>
            <a:t>Salaries</a:t>
          </a:r>
        </a:p>
        <a:p>
          <a:endParaRPr lang="en-US" dirty="0"/>
        </a:p>
      </dgm:t>
    </dgm:pt>
    <dgm:pt modelId="{4F58B5C1-09FE-47D8-9B58-07DB48E7E601}" type="parTrans" cxnId="{D321822A-77CE-4587-B523-5D6A6CE77A71}">
      <dgm:prSet/>
      <dgm:spPr/>
      <dgm:t>
        <a:bodyPr/>
        <a:lstStyle/>
        <a:p>
          <a:endParaRPr lang="en-US"/>
        </a:p>
      </dgm:t>
    </dgm:pt>
    <dgm:pt modelId="{B0DCBCC7-F548-4F97-9F48-99679CA1014A}" type="sibTrans" cxnId="{D321822A-77CE-4587-B523-5D6A6CE77A71}">
      <dgm:prSet/>
      <dgm:spPr/>
      <dgm:t>
        <a:bodyPr/>
        <a:lstStyle/>
        <a:p>
          <a:endParaRPr lang="en-US"/>
        </a:p>
      </dgm:t>
    </dgm:pt>
    <dgm:pt modelId="{043C3967-5B4A-4A27-BA10-6C297FA45A8F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Program of Study</a:t>
          </a:r>
        </a:p>
        <a:p>
          <a:r>
            <a:rPr lang="en-US" dirty="0" smtClean="0"/>
            <a:t>Learning Outcomes</a:t>
          </a:r>
          <a:endParaRPr lang="en-US" dirty="0"/>
        </a:p>
      </dgm:t>
    </dgm:pt>
    <dgm:pt modelId="{4F30B49F-0EB4-4D4C-895F-90248E3A54A8}" type="parTrans" cxnId="{E82A8074-8A2A-4347-8218-4AF69819D5C8}">
      <dgm:prSet/>
      <dgm:spPr/>
      <dgm:t>
        <a:bodyPr/>
        <a:lstStyle/>
        <a:p>
          <a:endParaRPr lang="en-US"/>
        </a:p>
      </dgm:t>
    </dgm:pt>
    <dgm:pt modelId="{E3EA675A-B2D1-4B40-8E2F-2571BBA6A650}" type="sibTrans" cxnId="{E82A8074-8A2A-4347-8218-4AF69819D5C8}">
      <dgm:prSet/>
      <dgm:spPr/>
      <dgm:t>
        <a:bodyPr/>
        <a:lstStyle/>
        <a:p>
          <a:endParaRPr lang="en-US"/>
        </a:p>
      </dgm:t>
    </dgm:pt>
    <dgm:pt modelId="{1D4A3745-7A49-4CB9-A5B7-641087C11588}">
      <dgm:prSet/>
      <dgm:spPr>
        <a:solidFill>
          <a:srgbClr val="0A2E73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Employer Feedback</a:t>
          </a:r>
        </a:p>
        <a:p>
          <a:r>
            <a:rPr lang="en-US" dirty="0" smtClean="0">
              <a:solidFill>
                <a:schemeClr val="bg1"/>
              </a:solidFill>
            </a:rPr>
            <a:t>Occupational Selection</a:t>
          </a:r>
          <a:endParaRPr lang="en-US" dirty="0">
            <a:solidFill>
              <a:schemeClr val="bg1"/>
            </a:solidFill>
          </a:endParaRPr>
        </a:p>
      </dgm:t>
    </dgm:pt>
    <dgm:pt modelId="{CBF43C9C-33FB-434E-B0E2-DC027288680F}" type="parTrans" cxnId="{94CD1409-72DD-421B-9F73-77B969159DF1}">
      <dgm:prSet/>
      <dgm:spPr/>
      <dgm:t>
        <a:bodyPr/>
        <a:lstStyle/>
        <a:p>
          <a:endParaRPr lang="en-US"/>
        </a:p>
      </dgm:t>
    </dgm:pt>
    <dgm:pt modelId="{D10EE599-38D6-4E94-807C-FB9F23A0B16F}" type="sibTrans" cxnId="{94CD1409-72DD-421B-9F73-77B969159DF1}">
      <dgm:prSet/>
      <dgm:spPr/>
      <dgm:t>
        <a:bodyPr/>
        <a:lstStyle/>
        <a:p>
          <a:endParaRPr lang="en-US"/>
        </a:p>
      </dgm:t>
    </dgm:pt>
    <dgm:pt modelId="{CEB5BBA2-EE8A-472D-83ED-E1BFC5EC4993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Employment Preparation </a:t>
          </a:r>
        </a:p>
        <a:p>
          <a:r>
            <a:rPr lang="en-US" dirty="0" smtClean="0"/>
            <a:t>Career Ready</a:t>
          </a:r>
          <a:endParaRPr lang="en-US" dirty="0"/>
        </a:p>
      </dgm:t>
    </dgm:pt>
    <dgm:pt modelId="{97C94980-5ECF-4943-927D-23AFB769B605}" type="parTrans" cxnId="{45DCE6BD-12A4-4AF4-8FE2-11CD43C2B1DE}">
      <dgm:prSet/>
      <dgm:spPr/>
      <dgm:t>
        <a:bodyPr/>
        <a:lstStyle/>
        <a:p>
          <a:endParaRPr lang="en-US"/>
        </a:p>
      </dgm:t>
    </dgm:pt>
    <dgm:pt modelId="{B329C642-3084-4F51-96C4-32D948D1658C}" type="sibTrans" cxnId="{45DCE6BD-12A4-4AF4-8FE2-11CD43C2B1DE}">
      <dgm:prSet/>
      <dgm:spPr/>
      <dgm:t>
        <a:bodyPr/>
        <a:lstStyle/>
        <a:p>
          <a:endParaRPr lang="en-US"/>
        </a:p>
      </dgm:t>
    </dgm:pt>
    <dgm:pt modelId="{DFAF97D7-90F4-4EF2-8F9B-EC7D651F8EF2}" type="pres">
      <dgm:prSet presAssocID="{72BC6D4F-E295-41A3-A1D0-0DA41F9ED5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D00AA-A5BB-4B92-B0AD-3433D065B2FE}" type="pres">
      <dgm:prSet presAssocID="{AA983188-B86A-4879-B5C0-3AAF28170BD0}" presName="compNode" presStyleCnt="0"/>
      <dgm:spPr/>
    </dgm:pt>
    <dgm:pt modelId="{B8DFF61F-5AE9-4962-AD1A-5AE0ACFA06DF}" type="pres">
      <dgm:prSet presAssocID="{AA983188-B86A-4879-B5C0-3AAF28170BD0}" presName="noGeometry" presStyleCnt="0"/>
      <dgm:spPr/>
    </dgm:pt>
    <dgm:pt modelId="{311B7EF0-C9B3-4678-A011-05B64F5E4A0F}" type="pres">
      <dgm:prSet presAssocID="{AA983188-B86A-4879-B5C0-3AAF28170BD0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9A1CC-8F65-46A5-ACB7-3A90EA830DD2}" type="pres">
      <dgm:prSet presAssocID="{AA983188-B86A-4879-B5C0-3AAF28170BD0}" presName="childTextHidden" presStyleLbl="bgAccFollowNode1" presStyleIdx="0" presStyleCnt="5"/>
      <dgm:spPr/>
      <dgm:t>
        <a:bodyPr/>
        <a:lstStyle/>
        <a:p>
          <a:endParaRPr lang="en-US"/>
        </a:p>
      </dgm:t>
    </dgm:pt>
    <dgm:pt modelId="{AFC5C600-670E-4F2C-A486-D44023BB30A7}" type="pres">
      <dgm:prSet presAssocID="{AA983188-B86A-4879-B5C0-3AAF28170BD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7FA84-6BD3-4794-83D8-A8E30D9CC7B1}" type="pres">
      <dgm:prSet presAssocID="{AA983188-B86A-4879-B5C0-3AAF28170BD0}" presName="aSpace" presStyleCnt="0"/>
      <dgm:spPr/>
    </dgm:pt>
    <dgm:pt modelId="{79DC4F77-39C7-4F58-B13E-0DD584E64648}" type="pres">
      <dgm:prSet presAssocID="{32EB1FEF-C633-4545-B5BF-7BCEA02BD419}" presName="compNode" presStyleCnt="0"/>
      <dgm:spPr/>
    </dgm:pt>
    <dgm:pt modelId="{87E2C573-A7C6-43AF-9D56-4E4A74C61981}" type="pres">
      <dgm:prSet presAssocID="{32EB1FEF-C633-4545-B5BF-7BCEA02BD419}" presName="noGeometry" presStyleCnt="0"/>
      <dgm:spPr/>
    </dgm:pt>
    <dgm:pt modelId="{347A5D81-6128-4754-A545-1B0E40603018}" type="pres">
      <dgm:prSet presAssocID="{32EB1FEF-C633-4545-B5BF-7BCEA02BD419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E09AD-970C-426E-9FB1-2734F21EE1B0}" type="pres">
      <dgm:prSet presAssocID="{32EB1FEF-C633-4545-B5BF-7BCEA02BD419}" presName="childTextHidden" presStyleLbl="bgAccFollowNode1" presStyleIdx="1" presStyleCnt="5"/>
      <dgm:spPr/>
      <dgm:t>
        <a:bodyPr/>
        <a:lstStyle/>
        <a:p>
          <a:endParaRPr lang="en-US"/>
        </a:p>
      </dgm:t>
    </dgm:pt>
    <dgm:pt modelId="{00A17997-B979-4C17-AF58-E31762DD144B}" type="pres">
      <dgm:prSet presAssocID="{32EB1FEF-C633-4545-B5BF-7BCEA02BD41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2AD9D-E220-4D54-83CB-4338FFE6ABCF}" type="pres">
      <dgm:prSet presAssocID="{32EB1FEF-C633-4545-B5BF-7BCEA02BD419}" presName="aSpace" presStyleCnt="0"/>
      <dgm:spPr/>
    </dgm:pt>
    <dgm:pt modelId="{6CD5D138-937A-40D7-B9CD-7FA2F9A687A0}" type="pres">
      <dgm:prSet presAssocID="{D6256BC0-1ED3-41FA-8527-A68AA376BF53}" presName="compNode" presStyleCnt="0"/>
      <dgm:spPr/>
    </dgm:pt>
    <dgm:pt modelId="{E0C27705-9EB8-44A7-966C-E05AB4622441}" type="pres">
      <dgm:prSet presAssocID="{D6256BC0-1ED3-41FA-8527-A68AA376BF53}" presName="noGeometry" presStyleCnt="0"/>
      <dgm:spPr/>
    </dgm:pt>
    <dgm:pt modelId="{958998BB-4AEB-4340-B9F6-EAED7BEB73DD}" type="pres">
      <dgm:prSet presAssocID="{D6256BC0-1ED3-41FA-8527-A68AA376BF53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74DB2-EA47-4B2B-AD12-057F9A81F9DB}" type="pres">
      <dgm:prSet presAssocID="{D6256BC0-1ED3-41FA-8527-A68AA376BF53}" presName="childTextHidden" presStyleLbl="bgAccFollowNode1" presStyleIdx="2" presStyleCnt="5"/>
      <dgm:spPr/>
      <dgm:t>
        <a:bodyPr/>
        <a:lstStyle/>
        <a:p>
          <a:endParaRPr lang="en-US"/>
        </a:p>
      </dgm:t>
    </dgm:pt>
    <dgm:pt modelId="{92D54861-4268-4DFA-9576-E62E3450688F}" type="pres">
      <dgm:prSet presAssocID="{D6256BC0-1ED3-41FA-8527-A68AA376BF5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29E39-CB0A-4140-A4E4-222822C1B66A}" type="pres">
      <dgm:prSet presAssocID="{D6256BC0-1ED3-41FA-8527-A68AA376BF53}" presName="aSpace" presStyleCnt="0"/>
      <dgm:spPr/>
    </dgm:pt>
    <dgm:pt modelId="{51B3F50D-8F44-4CB1-9FB1-309CB62B84DD}" type="pres">
      <dgm:prSet presAssocID="{BD1FC0F4-03B3-473C-AA25-680C4F6DE4C2}" presName="compNode" presStyleCnt="0"/>
      <dgm:spPr/>
    </dgm:pt>
    <dgm:pt modelId="{C69964A9-408A-4CCD-AD52-C47430C27ABD}" type="pres">
      <dgm:prSet presAssocID="{BD1FC0F4-03B3-473C-AA25-680C4F6DE4C2}" presName="noGeometry" presStyleCnt="0"/>
      <dgm:spPr/>
    </dgm:pt>
    <dgm:pt modelId="{E7DB0D8A-016E-4073-B515-300FA1B18585}" type="pres">
      <dgm:prSet presAssocID="{BD1FC0F4-03B3-473C-AA25-680C4F6DE4C2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39F34-A0D3-4EDE-BC4B-D53679FE24AC}" type="pres">
      <dgm:prSet presAssocID="{BD1FC0F4-03B3-473C-AA25-680C4F6DE4C2}" presName="childTextHidden" presStyleLbl="bgAccFollowNode1" presStyleIdx="3" presStyleCnt="5"/>
      <dgm:spPr/>
      <dgm:t>
        <a:bodyPr/>
        <a:lstStyle/>
        <a:p>
          <a:endParaRPr lang="en-US"/>
        </a:p>
      </dgm:t>
    </dgm:pt>
    <dgm:pt modelId="{AB1679C2-26A3-4722-BF9A-26C839501E8D}" type="pres">
      <dgm:prSet presAssocID="{BD1FC0F4-03B3-473C-AA25-680C4F6DE4C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2B9B2-721D-4964-8D32-5418C7EB1359}" type="pres">
      <dgm:prSet presAssocID="{BD1FC0F4-03B3-473C-AA25-680C4F6DE4C2}" presName="aSpace" presStyleCnt="0"/>
      <dgm:spPr/>
    </dgm:pt>
    <dgm:pt modelId="{A26F113A-B95D-462E-A702-11B052D9DBCF}" type="pres">
      <dgm:prSet presAssocID="{5981B237-221E-4127-8B17-5D20B307B8F2}" presName="compNode" presStyleCnt="0"/>
      <dgm:spPr/>
    </dgm:pt>
    <dgm:pt modelId="{E73A89DA-B8A4-4B5D-A96C-EE05EE170012}" type="pres">
      <dgm:prSet presAssocID="{5981B237-221E-4127-8B17-5D20B307B8F2}" presName="noGeometry" presStyleCnt="0"/>
      <dgm:spPr/>
    </dgm:pt>
    <dgm:pt modelId="{9BCE4B1B-8F88-4CA0-8402-369AD8D52957}" type="pres">
      <dgm:prSet presAssocID="{5981B237-221E-4127-8B17-5D20B307B8F2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4A9C-AA1A-4820-9E9C-6C45B7C03F7E}" type="pres">
      <dgm:prSet presAssocID="{5981B237-221E-4127-8B17-5D20B307B8F2}" presName="childTextHidden" presStyleLbl="bgAccFollowNode1" presStyleIdx="4" presStyleCnt="5"/>
      <dgm:spPr/>
      <dgm:t>
        <a:bodyPr/>
        <a:lstStyle/>
        <a:p>
          <a:endParaRPr lang="en-US"/>
        </a:p>
      </dgm:t>
    </dgm:pt>
    <dgm:pt modelId="{15066BB7-99C7-4542-A080-407F4751F986}" type="pres">
      <dgm:prSet presAssocID="{5981B237-221E-4127-8B17-5D20B307B8F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51AF1-26E8-44F4-8DB8-E942FE89776C}" type="presOf" srcId="{32EB1FEF-C633-4545-B5BF-7BCEA02BD419}" destId="{00A17997-B979-4C17-AF58-E31762DD144B}" srcOrd="0" destOrd="0" presId="urn:microsoft.com/office/officeart/2005/8/layout/hProcess6"/>
    <dgm:cxn modelId="{264423D1-5A8F-4368-89A4-23400F2F6C5C}" type="presOf" srcId="{043C3967-5B4A-4A27-BA10-6C297FA45A8F}" destId="{04D74DB2-EA47-4B2B-AD12-057F9A81F9DB}" srcOrd="1" destOrd="0" presId="urn:microsoft.com/office/officeart/2005/8/layout/hProcess6"/>
    <dgm:cxn modelId="{E82A8074-8A2A-4347-8218-4AF69819D5C8}" srcId="{D6256BC0-1ED3-41FA-8527-A68AA376BF53}" destId="{043C3967-5B4A-4A27-BA10-6C297FA45A8F}" srcOrd="0" destOrd="0" parTransId="{4F30B49F-0EB4-4D4C-895F-90248E3A54A8}" sibTransId="{E3EA675A-B2D1-4B40-8E2F-2571BBA6A650}"/>
    <dgm:cxn modelId="{FC7E3023-5934-4243-82F7-F048B3F6A767}" type="presOf" srcId="{42F20CA4-13F8-432D-AFBE-5CDC43FC3727}" destId="{311B7EF0-C9B3-4678-A011-05B64F5E4A0F}" srcOrd="0" destOrd="0" presId="urn:microsoft.com/office/officeart/2005/8/layout/hProcess6"/>
    <dgm:cxn modelId="{43022F7A-1198-43FC-B97C-8110C47BC6F2}" type="presOf" srcId="{E5BF5573-6E88-4B79-A46D-45664684FD35}" destId="{347A5D81-6128-4754-A545-1B0E40603018}" srcOrd="0" destOrd="0" presId="urn:microsoft.com/office/officeart/2005/8/layout/hProcess6"/>
    <dgm:cxn modelId="{D321822A-77CE-4587-B523-5D6A6CE77A71}" srcId="{32EB1FEF-C633-4545-B5BF-7BCEA02BD419}" destId="{E5BF5573-6E88-4B79-A46D-45664684FD35}" srcOrd="0" destOrd="0" parTransId="{4F58B5C1-09FE-47D8-9B58-07DB48E7E601}" sibTransId="{B0DCBCC7-F548-4F97-9F48-99679CA1014A}"/>
    <dgm:cxn modelId="{BAA6423E-BB2B-42D6-8D48-CDBCCDE8858F}" type="presOf" srcId="{CEB5BBA2-EE8A-472D-83ED-E1BFC5EC4993}" destId="{FD824A9C-AA1A-4820-9E9C-6C45B7C03F7E}" srcOrd="1" destOrd="0" presId="urn:microsoft.com/office/officeart/2005/8/layout/hProcess6"/>
    <dgm:cxn modelId="{029603C3-E719-4B06-BDCF-5C696F864CEA}" type="presOf" srcId="{1D4A3745-7A49-4CB9-A5B7-641087C11588}" destId="{E7DB0D8A-016E-4073-B515-300FA1B18585}" srcOrd="0" destOrd="0" presId="urn:microsoft.com/office/officeart/2005/8/layout/hProcess6"/>
    <dgm:cxn modelId="{B409201D-2DD5-443C-9767-0816AFDE86CF}" type="presOf" srcId="{E5BF5573-6E88-4B79-A46D-45664684FD35}" destId="{7FEE09AD-970C-426E-9FB1-2734F21EE1B0}" srcOrd="1" destOrd="0" presId="urn:microsoft.com/office/officeart/2005/8/layout/hProcess6"/>
    <dgm:cxn modelId="{FC9A0C6C-372F-47A4-A5C4-462A00FAB2CB}" srcId="{72BC6D4F-E295-41A3-A1D0-0DA41F9ED52D}" destId="{AA983188-B86A-4879-B5C0-3AAF28170BD0}" srcOrd="0" destOrd="0" parTransId="{171975A6-9F8A-438A-A2F0-9B31A0209B31}" sibTransId="{CF09052A-5378-4C22-91FF-0E6FE6BD65A9}"/>
    <dgm:cxn modelId="{C23DC03F-81E3-4B1C-B4F7-4174190E1E5B}" type="presOf" srcId="{AA983188-B86A-4879-B5C0-3AAF28170BD0}" destId="{AFC5C600-670E-4F2C-A486-D44023BB30A7}" srcOrd="0" destOrd="0" presId="urn:microsoft.com/office/officeart/2005/8/layout/hProcess6"/>
    <dgm:cxn modelId="{EF136709-F4C3-4407-813E-4DD4261CE07A}" type="presOf" srcId="{BD1FC0F4-03B3-473C-AA25-680C4F6DE4C2}" destId="{AB1679C2-26A3-4722-BF9A-26C839501E8D}" srcOrd="0" destOrd="0" presId="urn:microsoft.com/office/officeart/2005/8/layout/hProcess6"/>
    <dgm:cxn modelId="{49EBEAAE-25D7-4898-96DB-DFDF8CEC7FDB}" type="presOf" srcId="{043C3967-5B4A-4A27-BA10-6C297FA45A8F}" destId="{958998BB-4AEB-4340-B9F6-EAED7BEB73DD}" srcOrd="0" destOrd="0" presId="urn:microsoft.com/office/officeart/2005/8/layout/hProcess6"/>
    <dgm:cxn modelId="{982F1CE4-8894-4B91-9198-024C25DEE99A}" srcId="{72BC6D4F-E295-41A3-A1D0-0DA41F9ED52D}" destId="{32EB1FEF-C633-4545-B5BF-7BCEA02BD419}" srcOrd="1" destOrd="0" parTransId="{93DB4EB4-C02B-4000-9CC5-94566929C968}" sibTransId="{FEC6CF2F-0B27-4215-AD61-F7FA630BF2EF}"/>
    <dgm:cxn modelId="{94CD1409-72DD-421B-9F73-77B969159DF1}" srcId="{BD1FC0F4-03B3-473C-AA25-680C4F6DE4C2}" destId="{1D4A3745-7A49-4CB9-A5B7-641087C11588}" srcOrd="0" destOrd="0" parTransId="{CBF43C9C-33FB-434E-B0E2-DC027288680F}" sibTransId="{D10EE599-38D6-4E94-807C-FB9F23A0B16F}"/>
    <dgm:cxn modelId="{9B3E8F16-29BA-4E7C-9F72-F6E47E3BF754}" srcId="{72BC6D4F-E295-41A3-A1D0-0DA41F9ED52D}" destId="{5981B237-221E-4127-8B17-5D20B307B8F2}" srcOrd="4" destOrd="0" parTransId="{361F22FF-02BA-43C4-8101-6D896653A872}" sibTransId="{15B2E9A0-1057-42A0-B524-A6E123B15E4B}"/>
    <dgm:cxn modelId="{16441A72-C0CB-4CFE-AB28-F3F673FE774B}" type="presOf" srcId="{42F20CA4-13F8-432D-AFBE-5CDC43FC3727}" destId="{DA69A1CC-8F65-46A5-ACB7-3A90EA830DD2}" srcOrd="1" destOrd="0" presId="urn:microsoft.com/office/officeart/2005/8/layout/hProcess6"/>
    <dgm:cxn modelId="{D33788F0-A5DE-4CC0-8327-0330AC8A2DA9}" type="presOf" srcId="{72BC6D4F-E295-41A3-A1D0-0DA41F9ED52D}" destId="{DFAF97D7-90F4-4EF2-8F9B-EC7D651F8EF2}" srcOrd="0" destOrd="0" presId="urn:microsoft.com/office/officeart/2005/8/layout/hProcess6"/>
    <dgm:cxn modelId="{C77E2AF7-1DF3-4661-A87B-B0E63461656E}" type="presOf" srcId="{1D4A3745-7A49-4CB9-A5B7-641087C11588}" destId="{AE239F34-A0D3-4EDE-BC4B-D53679FE24AC}" srcOrd="1" destOrd="0" presId="urn:microsoft.com/office/officeart/2005/8/layout/hProcess6"/>
    <dgm:cxn modelId="{2618285F-BDC2-4842-901D-E483D2D61612}" srcId="{72BC6D4F-E295-41A3-A1D0-0DA41F9ED52D}" destId="{BD1FC0F4-03B3-473C-AA25-680C4F6DE4C2}" srcOrd="3" destOrd="0" parTransId="{C8698669-AC88-4A45-AEBB-C74831AE7618}" sibTransId="{5DA8AF6B-C410-423C-808D-7DEF74868F14}"/>
    <dgm:cxn modelId="{A1252205-53AA-46F4-9FAC-7E400DE5B09E}" srcId="{72BC6D4F-E295-41A3-A1D0-0DA41F9ED52D}" destId="{D6256BC0-1ED3-41FA-8527-A68AA376BF53}" srcOrd="2" destOrd="0" parTransId="{E366A388-E186-41F5-8D84-AB60788E70B5}" sibTransId="{BF2AF282-9FAA-48CB-892C-72E02DEE63E4}"/>
    <dgm:cxn modelId="{824C0831-598C-4FC1-8FB4-1188E55CC1F4}" type="presOf" srcId="{5981B237-221E-4127-8B17-5D20B307B8F2}" destId="{15066BB7-99C7-4542-A080-407F4751F986}" srcOrd="0" destOrd="0" presId="urn:microsoft.com/office/officeart/2005/8/layout/hProcess6"/>
    <dgm:cxn modelId="{45DCE6BD-12A4-4AF4-8FE2-11CD43C2B1DE}" srcId="{5981B237-221E-4127-8B17-5D20B307B8F2}" destId="{CEB5BBA2-EE8A-472D-83ED-E1BFC5EC4993}" srcOrd="0" destOrd="0" parTransId="{97C94980-5ECF-4943-927D-23AFB769B605}" sibTransId="{B329C642-3084-4F51-96C4-32D948D1658C}"/>
    <dgm:cxn modelId="{0DECAA41-8404-41DA-B776-857900EC6976}" type="presOf" srcId="{D6256BC0-1ED3-41FA-8527-A68AA376BF53}" destId="{92D54861-4268-4DFA-9576-E62E3450688F}" srcOrd="0" destOrd="0" presId="urn:microsoft.com/office/officeart/2005/8/layout/hProcess6"/>
    <dgm:cxn modelId="{DF2AE083-745D-43B0-92B3-C7A3B7FBBB7D}" srcId="{AA983188-B86A-4879-B5C0-3AAF28170BD0}" destId="{42F20CA4-13F8-432D-AFBE-5CDC43FC3727}" srcOrd="0" destOrd="0" parTransId="{B513DB11-F0D7-47C8-AA8A-608E247A5F6E}" sibTransId="{47CCA214-35AA-4E52-926B-4B547C67E877}"/>
    <dgm:cxn modelId="{6DE94F7D-CE39-4151-8C3C-EB0E457AF3E4}" type="presOf" srcId="{CEB5BBA2-EE8A-472D-83ED-E1BFC5EC4993}" destId="{9BCE4B1B-8F88-4CA0-8402-369AD8D52957}" srcOrd="0" destOrd="0" presId="urn:microsoft.com/office/officeart/2005/8/layout/hProcess6"/>
    <dgm:cxn modelId="{C2A44180-B2F1-406E-ACC5-6593E7E04FBE}" type="presParOf" srcId="{DFAF97D7-90F4-4EF2-8F9B-EC7D651F8EF2}" destId="{BF7D00AA-A5BB-4B92-B0AD-3433D065B2FE}" srcOrd="0" destOrd="0" presId="urn:microsoft.com/office/officeart/2005/8/layout/hProcess6"/>
    <dgm:cxn modelId="{F8A2875B-2619-434B-B52D-A47675C30EF6}" type="presParOf" srcId="{BF7D00AA-A5BB-4B92-B0AD-3433D065B2FE}" destId="{B8DFF61F-5AE9-4962-AD1A-5AE0ACFA06DF}" srcOrd="0" destOrd="0" presId="urn:microsoft.com/office/officeart/2005/8/layout/hProcess6"/>
    <dgm:cxn modelId="{58B2E11B-55CC-4F0F-AE79-7B41EF6338D7}" type="presParOf" srcId="{BF7D00AA-A5BB-4B92-B0AD-3433D065B2FE}" destId="{311B7EF0-C9B3-4678-A011-05B64F5E4A0F}" srcOrd="1" destOrd="0" presId="urn:microsoft.com/office/officeart/2005/8/layout/hProcess6"/>
    <dgm:cxn modelId="{BEBEB59D-F0B4-4C1F-BE9E-E828978CCF67}" type="presParOf" srcId="{BF7D00AA-A5BB-4B92-B0AD-3433D065B2FE}" destId="{DA69A1CC-8F65-46A5-ACB7-3A90EA830DD2}" srcOrd="2" destOrd="0" presId="urn:microsoft.com/office/officeart/2005/8/layout/hProcess6"/>
    <dgm:cxn modelId="{6B411C66-99D0-4E63-84AF-4A8EF72C2449}" type="presParOf" srcId="{BF7D00AA-A5BB-4B92-B0AD-3433D065B2FE}" destId="{AFC5C600-670E-4F2C-A486-D44023BB30A7}" srcOrd="3" destOrd="0" presId="urn:microsoft.com/office/officeart/2005/8/layout/hProcess6"/>
    <dgm:cxn modelId="{D234DD4C-D54A-4707-A232-AEF0B092F63B}" type="presParOf" srcId="{DFAF97D7-90F4-4EF2-8F9B-EC7D651F8EF2}" destId="{D607FA84-6BD3-4794-83D8-A8E30D9CC7B1}" srcOrd="1" destOrd="0" presId="urn:microsoft.com/office/officeart/2005/8/layout/hProcess6"/>
    <dgm:cxn modelId="{7FD0AC21-6B6C-4F01-B2EB-E2BA3B8C1D68}" type="presParOf" srcId="{DFAF97D7-90F4-4EF2-8F9B-EC7D651F8EF2}" destId="{79DC4F77-39C7-4F58-B13E-0DD584E64648}" srcOrd="2" destOrd="0" presId="urn:microsoft.com/office/officeart/2005/8/layout/hProcess6"/>
    <dgm:cxn modelId="{E177B617-5A49-48A7-8540-0306DB8FF0C2}" type="presParOf" srcId="{79DC4F77-39C7-4F58-B13E-0DD584E64648}" destId="{87E2C573-A7C6-43AF-9D56-4E4A74C61981}" srcOrd="0" destOrd="0" presId="urn:microsoft.com/office/officeart/2005/8/layout/hProcess6"/>
    <dgm:cxn modelId="{7E3BF4CA-E083-42E7-BAE0-E4B791E31716}" type="presParOf" srcId="{79DC4F77-39C7-4F58-B13E-0DD584E64648}" destId="{347A5D81-6128-4754-A545-1B0E40603018}" srcOrd="1" destOrd="0" presId="urn:microsoft.com/office/officeart/2005/8/layout/hProcess6"/>
    <dgm:cxn modelId="{7229FBE8-77B6-4920-A0DA-4B3FCA60093E}" type="presParOf" srcId="{79DC4F77-39C7-4F58-B13E-0DD584E64648}" destId="{7FEE09AD-970C-426E-9FB1-2734F21EE1B0}" srcOrd="2" destOrd="0" presId="urn:microsoft.com/office/officeart/2005/8/layout/hProcess6"/>
    <dgm:cxn modelId="{121345E4-59B6-4A10-BF65-C12662FF68B6}" type="presParOf" srcId="{79DC4F77-39C7-4F58-B13E-0DD584E64648}" destId="{00A17997-B979-4C17-AF58-E31762DD144B}" srcOrd="3" destOrd="0" presId="urn:microsoft.com/office/officeart/2005/8/layout/hProcess6"/>
    <dgm:cxn modelId="{01C112A8-B475-4785-B770-AFF8EB9B0A7F}" type="presParOf" srcId="{DFAF97D7-90F4-4EF2-8F9B-EC7D651F8EF2}" destId="{5282AD9D-E220-4D54-83CB-4338FFE6ABCF}" srcOrd="3" destOrd="0" presId="urn:microsoft.com/office/officeart/2005/8/layout/hProcess6"/>
    <dgm:cxn modelId="{73092880-F881-412F-8E7C-8DF487C249C7}" type="presParOf" srcId="{DFAF97D7-90F4-4EF2-8F9B-EC7D651F8EF2}" destId="{6CD5D138-937A-40D7-B9CD-7FA2F9A687A0}" srcOrd="4" destOrd="0" presId="urn:microsoft.com/office/officeart/2005/8/layout/hProcess6"/>
    <dgm:cxn modelId="{E2026300-ABD9-48D8-A83A-5499F2A182CD}" type="presParOf" srcId="{6CD5D138-937A-40D7-B9CD-7FA2F9A687A0}" destId="{E0C27705-9EB8-44A7-966C-E05AB4622441}" srcOrd="0" destOrd="0" presId="urn:microsoft.com/office/officeart/2005/8/layout/hProcess6"/>
    <dgm:cxn modelId="{C6E94985-D446-4B45-886F-1F8E50CE0E4B}" type="presParOf" srcId="{6CD5D138-937A-40D7-B9CD-7FA2F9A687A0}" destId="{958998BB-4AEB-4340-B9F6-EAED7BEB73DD}" srcOrd="1" destOrd="0" presId="urn:microsoft.com/office/officeart/2005/8/layout/hProcess6"/>
    <dgm:cxn modelId="{5778D50C-125D-48EE-ABD7-3B13BD05874A}" type="presParOf" srcId="{6CD5D138-937A-40D7-B9CD-7FA2F9A687A0}" destId="{04D74DB2-EA47-4B2B-AD12-057F9A81F9DB}" srcOrd="2" destOrd="0" presId="urn:microsoft.com/office/officeart/2005/8/layout/hProcess6"/>
    <dgm:cxn modelId="{3A7C6296-303C-4504-9A13-7C06143F93B8}" type="presParOf" srcId="{6CD5D138-937A-40D7-B9CD-7FA2F9A687A0}" destId="{92D54861-4268-4DFA-9576-E62E3450688F}" srcOrd="3" destOrd="0" presId="urn:microsoft.com/office/officeart/2005/8/layout/hProcess6"/>
    <dgm:cxn modelId="{D92031D2-7CBA-4884-85A4-5F9D4F06311E}" type="presParOf" srcId="{DFAF97D7-90F4-4EF2-8F9B-EC7D651F8EF2}" destId="{75D29E39-CB0A-4140-A4E4-222822C1B66A}" srcOrd="5" destOrd="0" presId="urn:microsoft.com/office/officeart/2005/8/layout/hProcess6"/>
    <dgm:cxn modelId="{F853F77F-C6C6-4797-9568-76458471F64D}" type="presParOf" srcId="{DFAF97D7-90F4-4EF2-8F9B-EC7D651F8EF2}" destId="{51B3F50D-8F44-4CB1-9FB1-309CB62B84DD}" srcOrd="6" destOrd="0" presId="urn:microsoft.com/office/officeart/2005/8/layout/hProcess6"/>
    <dgm:cxn modelId="{A418D5BB-9A15-4CF5-AA21-4918BC6FC736}" type="presParOf" srcId="{51B3F50D-8F44-4CB1-9FB1-309CB62B84DD}" destId="{C69964A9-408A-4CCD-AD52-C47430C27ABD}" srcOrd="0" destOrd="0" presId="urn:microsoft.com/office/officeart/2005/8/layout/hProcess6"/>
    <dgm:cxn modelId="{C257D12A-235C-4F6F-8DA5-7A0FD93BF90E}" type="presParOf" srcId="{51B3F50D-8F44-4CB1-9FB1-309CB62B84DD}" destId="{E7DB0D8A-016E-4073-B515-300FA1B18585}" srcOrd="1" destOrd="0" presId="urn:microsoft.com/office/officeart/2005/8/layout/hProcess6"/>
    <dgm:cxn modelId="{5EB31217-BD50-4459-910D-458C54575C09}" type="presParOf" srcId="{51B3F50D-8F44-4CB1-9FB1-309CB62B84DD}" destId="{AE239F34-A0D3-4EDE-BC4B-D53679FE24AC}" srcOrd="2" destOrd="0" presId="urn:microsoft.com/office/officeart/2005/8/layout/hProcess6"/>
    <dgm:cxn modelId="{EF3E9685-C795-4726-BBBF-E510779F1002}" type="presParOf" srcId="{51B3F50D-8F44-4CB1-9FB1-309CB62B84DD}" destId="{AB1679C2-26A3-4722-BF9A-26C839501E8D}" srcOrd="3" destOrd="0" presId="urn:microsoft.com/office/officeart/2005/8/layout/hProcess6"/>
    <dgm:cxn modelId="{9A375CC4-D956-40E8-8F3B-6679C40FBD71}" type="presParOf" srcId="{DFAF97D7-90F4-4EF2-8F9B-EC7D651F8EF2}" destId="{FDB2B9B2-721D-4964-8D32-5418C7EB1359}" srcOrd="7" destOrd="0" presId="urn:microsoft.com/office/officeart/2005/8/layout/hProcess6"/>
    <dgm:cxn modelId="{46DD9685-EE16-4431-8185-0BE4B04182A6}" type="presParOf" srcId="{DFAF97D7-90F4-4EF2-8F9B-EC7D651F8EF2}" destId="{A26F113A-B95D-462E-A702-11B052D9DBCF}" srcOrd="8" destOrd="0" presId="urn:microsoft.com/office/officeart/2005/8/layout/hProcess6"/>
    <dgm:cxn modelId="{B4F88919-FC5C-4FE5-8A26-12152386421B}" type="presParOf" srcId="{A26F113A-B95D-462E-A702-11B052D9DBCF}" destId="{E73A89DA-B8A4-4B5D-A96C-EE05EE170012}" srcOrd="0" destOrd="0" presId="urn:microsoft.com/office/officeart/2005/8/layout/hProcess6"/>
    <dgm:cxn modelId="{8E5AF53C-E112-4866-8A1C-7638F4ED1582}" type="presParOf" srcId="{A26F113A-B95D-462E-A702-11B052D9DBCF}" destId="{9BCE4B1B-8F88-4CA0-8402-369AD8D52957}" srcOrd="1" destOrd="0" presId="urn:microsoft.com/office/officeart/2005/8/layout/hProcess6"/>
    <dgm:cxn modelId="{90D041B0-DCD4-4534-BE8A-2E66BD946EAC}" type="presParOf" srcId="{A26F113A-B95D-462E-A702-11B052D9DBCF}" destId="{FD824A9C-AA1A-4820-9E9C-6C45B7C03F7E}" srcOrd="2" destOrd="0" presId="urn:microsoft.com/office/officeart/2005/8/layout/hProcess6"/>
    <dgm:cxn modelId="{F02B5238-71C1-455C-AD33-A408582237BD}" type="presParOf" srcId="{A26F113A-B95D-462E-A702-11B052D9DBCF}" destId="{15066BB7-99C7-4542-A080-407F4751F98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B7EF0-C9B3-4678-A011-05B64F5E4A0F}">
      <dsp:nvSpPr>
        <dsp:cNvPr id="0" name=""/>
        <dsp:cNvSpPr/>
      </dsp:nvSpPr>
      <dsp:spPr>
        <a:xfrm>
          <a:off x="350407" y="1189931"/>
          <a:ext cx="1385784" cy="12113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Application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Intake form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Orientation</a:t>
          </a:r>
        </a:p>
      </dsp:txBody>
      <dsp:txXfrm>
        <a:off x="696853" y="1371633"/>
        <a:ext cx="675570" cy="847945"/>
      </dsp:txXfrm>
    </dsp:sp>
    <dsp:sp modelId="{AFC5C600-670E-4F2C-A486-D44023BB30A7}">
      <dsp:nvSpPr>
        <dsp:cNvPr id="0" name=""/>
        <dsp:cNvSpPr/>
      </dsp:nvSpPr>
      <dsp:spPr>
        <a:xfrm>
          <a:off x="3961" y="1449159"/>
          <a:ext cx="692892" cy="69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WEE Onboarding</a:t>
          </a:r>
          <a:endParaRPr lang="en-US" sz="700" b="1" kern="1200" dirty="0"/>
        </a:p>
      </dsp:txBody>
      <dsp:txXfrm>
        <a:off x="105433" y="1550631"/>
        <a:ext cx="489948" cy="489948"/>
      </dsp:txXfrm>
    </dsp:sp>
    <dsp:sp modelId="{347A5D81-6128-4754-A545-1B0E40603018}">
      <dsp:nvSpPr>
        <dsp:cNvPr id="0" name=""/>
        <dsp:cNvSpPr/>
      </dsp:nvSpPr>
      <dsp:spPr>
        <a:xfrm>
          <a:off x="2169249" y="1189931"/>
          <a:ext cx="1385784" cy="1211349"/>
        </a:xfrm>
        <a:prstGeom prst="rightArrow">
          <a:avLst>
            <a:gd name="adj1" fmla="val 70000"/>
            <a:gd name="adj2" fmla="val 50000"/>
          </a:avLst>
        </a:prstGeom>
        <a:solidFill>
          <a:srgbClr val="0A2E7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Industry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Labor Market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Salaries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515695" y="1371633"/>
        <a:ext cx="675570" cy="847945"/>
      </dsp:txXfrm>
    </dsp:sp>
    <dsp:sp modelId="{00A17997-B979-4C17-AF58-E31762DD144B}">
      <dsp:nvSpPr>
        <dsp:cNvPr id="0" name=""/>
        <dsp:cNvSpPr/>
      </dsp:nvSpPr>
      <dsp:spPr>
        <a:xfrm>
          <a:off x="1822803" y="1449159"/>
          <a:ext cx="692892" cy="69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Career Onboarding</a:t>
          </a:r>
          <a:endParaRPr lang="en-US" sz="700" b="1" kern="1200" dirty="0"/>
        </a:p>
      </dsp:txBody>
      <dsp:txXfrm>
        <a:off x="1924275" y="1550631"/>
        <a:ext cx="489948" cy="489948"/>
      </dsp:txXfrm>
    </dsp:sp>
    <dsp:sp modelId="{958998BB-4AEB-4340-B9F6-EAED7BEB73DD}">
      <dsp:nvSpPr>
        <dsp:cNvPr id="0" name=""/>
        <dsp:cNvSpPr/>
      </dsp:nvSpPr>
      <dsp:spPr>
        <a:xfrm>
          <a:off x="3988091" y="1189931"/>
          <a:ext cx="1385784" cy="12113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Program of Study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Learning Outcomes</a:t>
          </a:r>
          <a:endParaRPr lang="en-US" sz="900" kern="1200" dirty="0"/>
        </a:p>
      </dsp:txBody>
      <dsp:txXfrm>
        <a:off x="4334537" y="1371633"/>
        <a:ext cx="675570" cy="847945"/>
      </dsp:txXfrm>
    </dsp:sp>
    <dsp:sp modelId="{92D54861-4268-4DFA-9576-E62E3450688F}">
      <dsp:nvSpPr>
        <dsp:cNvPr id="0" name=""/>
        <dsp:cNvSpPr/>
      </dsp:nvSpPr>
      <dsp:spPr>
        <a:xfrm>
          <a:off x="3641645" y="1449159"/>
          <a:ext cx="692892" cy="69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Major Onboarding</a:t>
          </a:r>
          <a:endParaRPr lang="en-US" sz="700" b="1" kern="1200" dirty="0"/>
        </a:p>
      </dsp:txBody>
      <dsp:txXfrm>
        <a:off x="3743117" y="1550631"/>
        <a:ext cx="489948" cy="489948"/>
      </dsp:txXfrm>
    </dsp:sp>
    <dsp:sp modelId="{E7DB0D8A-016E-4073-B515-300FA1B18585}">
      <dsp:nvSpPr>
        <dsp:cNvPr id="0" name=""/>
        <dsp:cNvSpPr/>
      </dsp:nvSpPr>
      <dsp:spPr>
        <a:xfrm>
          <a:off x="5806933" y="1189931"/>
          <a:ext cx="1385784" cy="1211349"/>
        </a:xfrm>
        <a:prstGeom prst="rightArrow">
          <a:avLst>
            <a:gd name="adj1" fmla="val 70000"/>
            <a:gd name="adj2" fmla="val 50000"/>
          </a:avLst>
        </a:prstGeom>
        <a:solidFill>
          <a:srgbClr val="0A2E7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Employer Feedback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Occupational Selection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6153379" y="1371633"/>
        <a:ext cx="675570" cy="847945"/>
      </dsp:txXfrm>
    </dsp:sp>
    <dsp:sp modelId="{AB1679C2-26A3-4722-BF9A-26C839501E8D}">
      <dsp:nvSpPr>
        <dsp:cNvPr id="0" name=""/>
        <dsp:cNvSpPr/>
      </dsp:nvSpPr>
      <dsp:spPr>
        <a:xfrm>
          <a:off x="5460487" y="1449159"/>
          <a:ext cx="692892" cy="69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Professional Onboarding</a:t>
          </a:r>
          <a:endParaRPr lang="en-US" sz="700" b="1" kern="1200" dirty="0"/>
        </a:p>
      </dsp:txBody>
      <dsp:txXfrm>
        <a:off x="5561959" y="1550631"/>
        <a:ext cx="489948" cy="489948"/>
      </dsp:txXfrm>
    </dsp:sp>
    <dsp:sp modelId="{9BCE4B1B-8F88-4CA0-8402-369AD8D52957}">
      <dsp:nvSpPr>
        <dsp:cNvPr id="0" name=""/>
        <dsp:cNvSpPr/>
      </dsp:nvSpPr>
      <dsp:spPr>
        <a:xfrm>
          <a:off x="7625774" y="1189931"/>
          <a:ext cx="1385784" cy="12113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Employment Preparation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Career Ready</a:t>
          </a:r>
          <a:endParaRPr lang="en-US" sz="900" kern="1200" dirty="0"/>
        </a:p>
      </dsp:txBody>
      <dsp:txXfrm>
        <a:off x="7972220" y="1371633"/>
        <a:ext cx="675570" cy="847945"/>
      </dsp:txXfrm>
    </dsp:sp>
    <dsp:sp modelId="{15066BB7-99C7-4542-A080-407F4751F986}">
      <dsp:nvSpPr>
        <dsp:cNvPr id="0" name=""/>
        <dsp:cNvSpPr/>
      </dsp:nvSpPr>
      <dsp:spPr>
        <a:xfrm>
          <a:off x="7279328" y="1449159"/>
          <a:ext cx="692892" cy="69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Workforce Onboarding</a:t>
          </a:r>
          <a:endParaRPr lang="en-US" sz="700" b="1" kern="1200" dirty="0"/>
        </a:p>
      </dsp:txBody>
      <dsp:txXfrm>
        <a:off x="7380800" y="1550631"/>
        <a:ext cx="489948" cy="489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7A7D354-2902-5C4F-BB0F-FCF1ED10C9F1}" type="datetime1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CE71FCD-C6B4-45BD-BEB5-05C0A35AA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8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4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6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4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55CB8E-2A67-4E50-A214-E38EA17E9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56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2812AA-2967-DE47-AABE-CE673111F076}" type="datetime1">
              <a:rPr lang="en-US" smtClean="0"/>
              <a:t>3/15/2016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Diego Imperial Environmental</a:t>
            </a:r>
            <a:r>
              <a:rPr lang="en-US" baseline="0" dirty="0" smtClean="0"/>
              <a:t>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Diego Imperial Environmental</a:t>
            </a:r>
            <a:r>
              <a:rPr lang="en-US" baseline="0" dirty="0" smtClean="0"/>
              <a:t>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LVN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3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CNA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LVN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CNA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7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LVN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County CNA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700" dirty="0" smtClean="0"/>
              <a:t>Career Decisions are like making chocolate chip cookies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Many can not identify the correct elements to include!</a:t>
            </a:r>
            <a:br>
              <a:rPr lang="en-US" dirty="0" smtClean="0"/>
            </a:b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Being</a:t>
            </a:r>
            <a:r>
              <a:rPr lang="en-US" sz="2800" baseline="0" dirty="0" smtClean="0"/>
              <a:t> an informed decision-maker </a:t>
            </a:r>
            <a:r>
              <a:rPr lang="en-US" sz="2800" dirty="0" smtClean="0"/>
              <a:t>is more art than logic; heart, than mind (it</a:t>
            </a:r>
            <a:r>
              <a:rPr lang="en-US" sz="2800" baseline="0" dirty="0" smtClean="0"/>
              <a:t> takes practice)</a:t>
            </a:r>
            <a:endParaRPr lang="en-US" sz="2800" dirty="0" smtClean="0"/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400" dirty="0" smtClean="0"/>
              <a:t>But using labor market information is intensely rational &amp; reason based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We must begin with the end in mind </a:t>
            </a:r>
            <a:r>
              <a:rPr lang="en-US" sz="2400" baseline="0" dirty="0" smtClean="0"/>
              <a:t> by helping students understand the value of acquiring </a:t>
            </a:r>
            <a:r>
              <a:rPr lang="en-US" sz="2400" dirty="0" smtClean="0"/>
              <a:t>a satisfying occupation with a living wage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Passion</a:t>
            </a:r>
            <a:r>
              <a:rPr lang="en-US" sz="2400" baseline="0" dirty="0" smtClean="0"/>
              <a:t> is initiated once the learner gains a more realistic perspective of the work environment and opportunities within the field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As Student Services Professionals we must help students cultivate career based engagements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Change your campus culture by adopting the Girl Scout mentality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Since our students are our most successful program marketers,</a:t>
            </a:r>
            <a:r>
              <a:rPr lang="en-US" sz="2400" baseline="0" dirty="0" smtClean="0"/>
              <a:t> we designed a continuum based experience that relied on labor market data and “significant reactions” within a construct of multiple contacts. 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0439" y="8829720"/>
            <a:ext cx="3038040" cy="46475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1C27717-5837-42D0-81C7-69E20627D6B2}" type="slidenum">
              <a:rPr/>
              <a:pPr lvl="0" algn="l" hangingPunct="1"/>
              <a:t>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lvl="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0619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D2E799-083B-E346-80EC-E8FDDC544731}" type="datetime1">
              <a:rPr lang="en-US" smtClean="0"/>
              <a:t>3/15/2016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Diego Imperial Environmental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60DF56-DA32-8141-9220-C6296C070B8F}" type="datetime1">
              <a:rPr lang="en-US" smtClean="0"/>
              <a:t>3/15/2016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14"/>
            <a:ext cx="91440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4959"/>
            <a:ext cx="24765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14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8369" y="3876794"/>
            <a:ext cx="3005137" cy="19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14"/>
            <a:ext cx="9144000" cy="365125"/>
          </a:xfrm>
        </p:spPr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spcBef>
                <a:spcPts val="300"/>
              </a:spcBef>
            </a:pPr>
            <a:r>
              <a:rPr lang="en-US" b="1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488" y="49412"/>
            <a:ext cx="7842312" cy="96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6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smtClean="0">
                <a:solidFill>
                  <a:srgbClr val="F1B83D"/>
                </a:solidFill>
              </a:rPr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76200" y="51054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endParaRPr lang="en-US" sz="1200" b="1" dirty="0">
              <a:solidFill>
                <a:srgbClr val="1E3D5C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6" y="6606435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doingwhatmatters.cccco.edu/LaunchBoard/CTEDataUnlocked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18000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71980"/>
            <a:ext cx="8153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A2E73"/>
                </a:solidFill>
              </a:rPr>
              <a:t>Leveraging Data for Student </a:t>
            </a:r>
            <a:r>
              <a:rPr lang="en-US" sz="4000" b="1" dirty="0" smtClean="0">
                <a:solidFill>
                  <a:srgbClr val="0A2E73"/>
                </a:solidFill>
              </a:rPr>
              <a:t>Support: </a:t>
            </a:r>
            <a:r>
              <a:rPr lang="en-US" sz="4000" b="1" dirty="0" smtClean="0">
                <a:solidFill>
                  <a:srgbClr val="F4B93E"/>
                </a:solidFill>
              </a:rPr>
              <a:t>Tools </a:t>
            </a:r>
            <a:r>
              <a:rPr lang="en-US" sz="4000" b="1" dirty="0">
                <a:solidFill>
                  <a:srgbClr val="F4B93E"/>
                </a:solidFill>
              </a:rPr>
              <a:t>for Student Services Professionals and Students</a:t>
            </a:r>
            <a:endParaRPr lang="en-US" sz="4000" b="1" dirty="0">
              <a:solidFill>
                <a:srgbClr val="F4B93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46818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Bryan Miller, Foundation for Community Colleges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Omid </a:t>
            </a:r>
            <a:r>
              <a:rPr lang="en-US" dirty="0" err="1" smtClean="0">
                <a:solidFill>
                  <a:srgbClr val="002060"/>
                </a:solidFill>
              </a:rPr>
              <a:t>Pourzanjani</a:t>
            </a:r>
            <a:r>
              <a:rPr lang="en-US" dirty="0" smtClean="0">
                <a:solidFill>
                  <a:srgbClr val="002060"/>
                </a:solidFill>
              </a:rPr>
              <a:t>, Golden West College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Lynell</a:t>
            </a:r>
            <a:r>
              <a:rPr lang="en-US" dirty="0" smtClean="0">
                <a:solidFill>
                  <a:srgbClr val="002060"/>
                </a:solidFill>
              </a:rPr>
              <a:t> Wiggins, Pasadena College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Kathy Booth, </a:t>
            </a:r>
            <a:r>
              <a:rPr lang="en-US" dirty="0" err="1" smtClean="0">
                <a:solidFill>
                  <a:srgbClr val="002060"/>
                </a:solidFill>
              </a:rPr>
              <a:t>WestEd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Here to Career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You Can Use: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4419600" cy="1752600"/>
          </a:xfrm>
        </p:spPr>
        <p:txBody>
          <a:bodyPr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Develop an app to help </a:t>
            </a:r>
            <a:r>
              <a:rPr lang="en-US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students make informed education and career decisions that lead to greater economic opportunities and professional </a:t>
            </a:r>
            <a:r>
              <a:rPr lang="en-US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success</a:t>
            </a:r>
            <a:endParaRPr lang="en-US" sz="22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44196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7200" y="4267200"/>
            <a:ext cx="441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US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students, counselors, and parents information about community colleges and high-demand career opportunities in the Inland Empire region.</a:t>
            </a:r>
          </a:p>
        </p:txBody>
      </p:sp>
    </p:spTree>
    <p:extLst>
      <p:ext uri="{BB962C8B-B14F-4D97-AF65-F5344CB8AC3E}">
        <p14:creationId xmlns:p14="http://schemas.microsoft.com/office/powerpoint/2010/main" val="37767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572000" cy="9144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Initiated by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 two year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investment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from The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W.K. Kellogg Foundation</a:t>
            </a:r>
            <a:endParaRPr lang="en-US" sz="22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199"/>
            <a:ext cx="44196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wkkf.org/media/site_logo_col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581400"/>
            <a:ext cx="24963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553200" cy="25908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Chancellor’s Office: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Workforce, Technology/Research,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Communications Divisions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Foundation for California Community Colleges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Young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Invincibles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nation's largest youth advocate 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Team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419600" cy="10668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Sources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Salary Surfer, Doing What Matters, O*NET, CCC Alumni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Development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7200" y="3657600"/>
            <a:ext cx="441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Focus Groups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Middle school, high school, and community college students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the Inland Empire area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32373"/>
            <a:ext cx="3115733" cy="525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84" y="1226006"/>
            <a:ext cx="3126552" cy="525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29" y="1227504"/>
            <a:ext cx="315900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2667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The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60 question quiz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based on the O*NET Interest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Profiler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O*NET Interest Profiler was developed by the U.S. Department of Labor through an extensive research and testing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process</a:t>
            </a:r>
            <a:endParaRPr lang="en-US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 – Key Features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Interest Explorer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57" y="1176146"/>
            <a:ext cx="31752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2667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Spotlights </a:t>
            </a:r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regionally in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demand careers and salary ranges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to help students make informed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decisions</a:t>
            </a:r>
          </a:p>
          <a:p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Students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select profiles of </a:t>
            </a:r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interest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, influencing their customized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recommendations</a:t>
            </a:r>
            <a:endParaRPr lang="en-US" sz="22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Short video vignettes provide engaging insight into careers of interest</a:t>
            </a:r>
            <a:b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(currently under development)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 – Key Features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Career Profiles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48" y="1295400"/>
            <a:ext cx="3126552" cy="525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01" y="1295400"/>
            <a:ext cx="31806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486400" cy="2667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View change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in salaries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 for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occupations before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and after a student earns a related degree or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certificate</a:t>
            </a:r>
          </a:p>
          <a:p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Regional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occupational information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from Doing What Matters </a:t>
            </a:r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helps direct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students </a:t>
            </a:r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toward in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demand jobs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 – Key Features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Salary Information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22" y="1126430"/>
            <a:ext cx="3159007" cy="525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40" y="1126430"/>
            <a:ext cx="3148189" cy="525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22" y="1129744"/>
            <a:ext cx="315900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486400" cy="26670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Geo location information helps students 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</a:rPr>
              <a:t>identify nearby community colleges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and explore degree programs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offered in </a:t>
            </a:r>
            <a:r>
              <a:rPr lang="en-US" sz="2200" dirty="0">
                <a:solidFill>
                  <a:srgbClr val="595959"/>
                </a:solidFill>
                <a:latin typeface="Calibri" panose="020F0502020204030204" pitchFamily="34" charset="0"/>
              </a:rPr>
              <a:t>the area aligned with their </a:t>
            </a:r>
            <a:r>
              <a:rPr lang="en-US" sz="22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interests</a:t>
            </a:r>
            <a:endParaRPr lang="en-US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 – Key Features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Geo Location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64" y="1241632"/>
            <a:ext cx="3126552" cy="525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6" y="1232373"/>
            <a:ext cx="309409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TO CAREER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b="0" i="1" cap="none" dirty="0" smtClean="0">
                <a:solidFill>
                  <a:schemeClr val="bg1">
                    <a:lumMod val="85000"/>
                  </a:schemeClr>
                </a:solidFill>
              </a:rPr>
              <a:t>powered by salary surfer</a:t>
            </a:r>
            <a:endParaRPr lang="en-US" sz="2000" b="0" i="1" cap="non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553200" cy="2667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Previous Phases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Research and Focus Groups: July — 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December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2014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Initial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Development: January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 —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December 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2015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Outreach 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and Further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Development: July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</a:rPr>
              <a:t> —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December 2015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Current Phase</a:t>
            </a:r>
            <a:endParaRPr lang="en-US" sz="22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Final Development and Release: January</a:t>
            </a:r>
            <a:r>
              <a:rPr lang="en-US" sz="20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</a:rPr>
              <a:t>— </a:t>
            </a:r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March 2016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Outreach and Analytics: February — June 2016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0"/>
            <a:ext cx="8001000" cy="114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Here to Career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721868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Timeline</a:t>
            </a:r>
            <a:endParaRPr lang="en-US" sz="22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03332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Objectives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Frame the question of how data on jobs and salaries relate to advising and educational planning</a:t>
            </a:r>
          </a:p>
          <a:p>
            <a:r>
              <a:rPr lang="en-US" sz="2800" dirty="0" smtClean="0"/>
              <a:t>Introduce you to Here to Career, a mobile career exploration app that can help with educational planning</a:t>
            </a:r>
          </a:p>
          <a:p>
            <a:r>
              <a:rPr lang="en-US" sz="2800" dirty="0" smtClean="0"/>
              <a:t>Show how the LaunchBoard Program Snapshot can support advising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Feedback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How does this tool relate to key concerns for CIOs?</a:t>
            </a:r>
          </a:p>
          <a:p>
            <a:endParaRPr lang="en-US" sz="2800" dirty="0" smtClean="0"/>
          </a:p>
          <a:p>
            <a:r>
              <a:rPr lang="en-US" sz="2800" dirty="0" smtClean="0"/>
              <a:t>How does this tool relate to key concerns for counselors?</a:t>
            </a:r>
          </a:p>
          <a:p>
            <a:endParaRPr lang="en-US" sz="2800" dirty="0" smtClean="0"/>
          </a:p>
          <a:p>
            <a:r>
              <a:rPr lang="en-US" sz="2800" dirty="0" smtClean="0"/>
              <a:t>How does this tool relate to your key concerns?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LaunchBoard </a:t>
            </a:r>
            <a:br>
              <a:rPr lang="en-US" dirty="0" smtClean="0"/>
            </a:br>
            <a:r>
              <a:rPr lang="en-US" dirty="0" smtClean="0"/>
              <a:t>Program Snapshot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You Can Use: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000000"/>
                </a:solidFill>
                <a:latin typeface="Calibri"/>
              </a:rPr>
              <a:t>The LaunchBoard Program Snapshot Tab</a:t>
            </a:r>
            <a:endParaRPr lang="en-US" sz="2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491352"/>
            <a:ext cx="7239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student outcomes, employment and earnings data, and labor market information by program, sector, college, and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 visual reports that answer questions like "are the right number of people being trained for available jobs" and "how much money are students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making“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 down into detailed data tables on student characteristics, milestones, and success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www.calpassplus.org/Launchboard/Home.aspx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001" t="13556" r="22999" b="4667"/>
          <a:stretch/>
        </p:blipFill>
        <p:spPr>
          <a:xfrm>
            <a:off x="1225488" y="1205361"/>
            <a:ext cx="6019800" cy="503474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9635" y="3657568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000000"/>
                </a:solidFill>
                <a:latin typeface="Calibri"/>
              </a:rPr>
              <a:t>Determine what you want to see</a:t>
            </a:r>
            <a:endParaRPr lang="en-US" sz="2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00" t="22445" r="46500" b="40068"/>
          <a:stretch/>
        </p:blipFill>
        <p:spPr>
          <a:xfrm>
            <a:off x="2259212" y="2020332"/>
            <a:ext cx="6172200" cy="32135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206438" y="4114800"/>
            <a:ext cx="972163" cy="48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000000"/>
                </a:solidFill>
                <a:latin typeface="Calibri"/>
              </a:rPr>
              <a:t>In the Reports, find answers to your questions</a:t>
            </a:r>
            <a:endParaRPr lang="en-US" sz="2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500" t="27778" r="13499" b="11778"/>
          <a:stretch/>
        </p:blipFill>
        <p:spPr>
          <a:xfrm>
            <a:off x="177053" y="1651000"/>
            <a:ext cx="87898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76" t="37808" r="21429" b="8858"/>
          <a:stretch/>
        </p:blipFill>
        <p:spPr>
          <a:xfrm>
            <a:off x="1259607" y="1447800"/>
            <a:ext cx="7620000" cy="437213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000000"/>
                </a:solidFill>
                <a:latin typeface="Calibri"/>
              </a:rPr>
              <a:t>Get a deeper level of information</a:t>
            </a:r>
            <a:endParaRPr lang="en-US" sz="2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7444" y="5432821"/>
            <a:ext cx="972163" cy="48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Compare figures with other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colleges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0" y="1739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5105400"/>
            <a:ext cx="47333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399" y="2667000"/>
            <a:ext cx="22860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428" t="19524" r="22381" b="16476"/>
          <a:stretch/>
        </p:blipFill>
        <p:spPr>
          <a:xfrm>
            <a:off x="1327097" y="1295400"/>
            <a:ext cx="6858000" cy="48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Common Questions: Labor Market Data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651000"/>
            <a:ext cx="8610600" cy="506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 dirty="0" smtClean="0"/>
              <a:t>What kinds of jobs are available?</a:t>
            </a:r>
            <a:endParaRPr lang="en-US" sz="2800" b="1" dirty="0"/>
          </a:p>
          <a:p>
            <a:pPr lvl="1"/>
            <a:r>
              <a:rPr lang="en-US" sz="2800" dirty="0" smtClean="0"/>
              <a:t>See which jobs have projected openings in the </a:t>
            </a:r>
            <a:r>
              <a:rPr lang="en-US" sz="2800" dirty="0"/>
              <a:t>region and the number of people currently employed 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What are those jobs like?</a:t>
            </a:r>
            <a:endParaRPr lang="en-US" sz="2800" b="1" dirty="0"/>
          </a:p>
          <a:p>
            <a:pPr lvl="1"/>
            <a:r>
              <a:rPr lang="en-US" sz="2800" dirty="0" smtClean="0"/>
              <a:t>View information on </a:t>
            </a:r>
            <a:r>
              <a:rPr lang="en-US" sz="2800" dirty="0" smtClean="0"/>
              <a:t>starting </a:t>
            </a:r>
            <a:r>
              <a:rPr lang="en-US" sz="2800" dirty="0" smtClean="0"/>
              <a:t>and median wages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1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000000"/>
                </a:solidFill>
                <a:latin typeface="Calibri"/>
              </a:rPr>
              <a:t>Related Jobs: </a:t>
            </a:r>
            <a:r>
              <a:rPr lang="en-US" sz="2800" dirty="0" smtClean="0"/>
              <a:t>Nursing</a:t>
            </a:r>
            <a:endParaRPr lang="en-US" sz="2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429" t="42381" r="21429" b="41619"/>
          <a:stretch/>
        </p:blipFill>
        <p:spPr>
          <a:xfrm>
            <a:off x="340895" y="1651000"/>
            <a:ext cx="8726905" cy="1527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619" t="70571" r="51905" b="25620"/>
          <a:stretch/>
        </p:blipFill>
        <p:spPr>
          <a:xfrm>
            <a:off x="2667000" y="3125258"/>
            <a:ext cx="1676400" cy="381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2381" t="73618" r="31429" b="23334"/>
          <a:stretch/>
        </p:blipFill>
        <p:spPr>
          <a:xfrm>
            <a:off x="647700" y="5181898"/>
            <a:ext cx="7391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2381" t="46952" r="22857" b="38572"/>
          <a:stretch/>
        </p:blipFill>
        <p:spPr>
          <a:xfrm>
            <a:off x="381000" y="3645357"/>
            <a:ext cx="8458200" cy="13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of the Future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Extent of training </a:t>
            </a:r>
          </a:p>
          <a:p>
            <a:r>
              <a:rPr lang="en-US" dirty="0" smtClean="0"/>
              <a:t>Transfer curriculum </a:t>
            </a:r>
          </a:p>
          <a:p>
            <a:r>
              <a:rPr lang="en-US" dirty="0" smtClean="0"/>
              <a:t>Much more theoretical</a:t>
            </a:r>
          </a:p>
          <a:p>
            <a:r>
              <a:rPr lang="en-US" dirty="0" smtClean="0"/>
              <a:t>Extended soft skills training through semester-long General Education courses.</a:t>
            </a:r>
          </a:p>
          <a:p>
            <a:r>
              <a:rPr lang="en-US" dirty="0" smtClean="0"/>
              <a:t>Extended Math and English skills through college-level courses.</a:t>
            </a:r>
          </a:p>
          <a:p>
            <a:r>
              <a:rPr lang="en-US" dirty="0" smtClean="0"/>
              <a:t>Time for extended “SSSP” onboarding</a:t>
            </a:r>
          </a:p>
          <a:p>
            <a:r>
              <a:rPr lang="en-US" dirty="0" smtClean="0"/>
              <a:t>Engagement through Student Clubs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5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Labor Market Information: </a:t>
            </a:r>
            <a:r>
              <a:rPr lang="en-US" sz="2400" dirty="0" smtClean="0"/>
              <a:t>Nursing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76" t="15715" r="21429" b="11904"/>
          <a:stretch/>
        </p:blipFill>
        <p:spPr>
          <a:xfrm>
            <a:off x="1221477" y="1141613"/>
            <a:ext cx="6629400" cy="51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Regional Salaries: </a:t>
            </a:r>
            <a:r>
              <a:rPr lang="en-US" sz="2400" dirty="0" smtClean="0"/>
              <a:t>Nursing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28" t="50000" r="22381" b="20286"/>
          <a:stretch/>
        </p:blipFill>
        <p:spPr>
          <a:xfrm>
            <a:off x="84221" y="2040385"/>
            <a:ext cx="89916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Common Questions: Labor Market Data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651000"/>
            <a:ext cx="8610600" cy="506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 dirty="0" smtClean="0"/>
              <a:t>How do former students do?</a:t>
            </a:r>
            <a:endParaRPr lang="en-US" sz="2800" b="1" dirty="0"/>
          </a:p>
          <a:p>
            <a:pPr lvl="1"/>
            <a:r>
              <a:rPr lang="en-US" sz="2800" dirty="0" smtClean="0"/>
              <a:t>See whether students got jobs and how much money they earned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Will students who succeed in this program earn a living wage?</a:t>
            </a:r>
            <a:endParaRPr lang="en-US" sz="2800" b="1" dirty="0"/>
          </a:p>
          <a:p>
            <a:pPr lvl="1"/>
            <a:r>
              <a:rPr lang="en-US" sz="2800" dirty="0" smtClean="0"/>
              <a:t>View information on how former students’ earnings compare to regional living wages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2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Employment Trends: Licensed Vocational Nurse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76" t="20286" r="21429" b="36286"/>
          <a:stretch/>
        </p:blipFill>
        <p:spPr>
          <a:xfrm>
            <a:off x="437147" y="1502762"/>
            <a:ext cx="8630653" cy="40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Employment Trends: Certified Nursing Assistant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76" t="30953" r="21429" b="25618"/>
          <a:stretch/>
        </p:blipFill>
        <p:spPr>
          <a:xfrm>
            <a:off x="304800" y="1651000"/>
            <a:ext cx="8534400" cy="39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Earnings</a:t>
            </a:r>
            <a:r>
              <a:rPr lang="en-US" dirty="0">
                <a:solidFill>
                  <a:srgbClr val="000000"/>
                </a:solidFill>
              </a:rPr>
              <a:t>: Licensed Vocational Nurse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76" t="24095" r="21905" b="16476"/>
          <a:stretch/>
        </p:blipFill>
        <p:spPr>
          <a:xfrm>
            <a:off x="838200" y="1315819"/>
            <a:ext cx="7467600" cy="48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Earnings: Certified Nursing Assistant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76" t="35524" r="21905" b="5048"/>
          <a:stretch/>
        </p:blipFill>
        <p:spPr>
          <a:xfrm>
            <a:off x="1047750" y="1434859"/>
            <a:ext cx="7048500" cy="45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Earnings: Licensed Vocational Nurse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76" t="17238" r="21429" b="26381"/>
          <a:stretch/>
        </p:blipFill>
        <p:spPr>
          <a:xfrm>
            <a:off x="838200" y="1371600"/>
            <a:ext cx="7918512" cy="48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Earnings: Certified Nursing Assistant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0" t="27142" r="21429" b="16476"/>
          <a:stretch/>
        </p:blipFill>
        <p:spPr>
          <a:xfrm>
            <a:off x="533400" y="1472369"/>
            <a:ext cx="7924800" cy="47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144000" cy="735964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Find Out More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240" cy="4724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Various two-minute videos describing how to use the LaunchBoard for specific tasks like starting a new program, program review, equity planning, and accessing employment and earnings data</a:t>
            </a:r>
          </a:p>
          <a:p>
            <a:r>
              <a:rPr lang="en-US" sz="2400" dirty="0"/>
              <a:t>Four-minute video on why we need to count skills-builders in CTE success measures</a:t>
            </a:r>
          </a:p>
          <a:p>
            <a:r>
              <a:rPr lang="en-US" sz="2400" dirty="0"/>
              <a:t>Eight minute video on earnings outcomes for various CTE pathways</a:t>
            </a:r>
          </a:p>
          <a:p>
            <a:r>
              <a:rPr lang="en-US" sz="2400" dirty="0"/>
              <a:t>Two guides on understanding and using labor market information</a:t>
            </a:r>
          </a:p>
          <a:p>
            <a:pPr lvl="1"/>
            <a:endParaRPr lang="en-US" sz="2000" dirty="0" smtClean="0"/>
          </a:p>
          <a:p>
            <a:pPr marL="457200" lvl="1" indent="0" algn="ctr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://doingwhatmatters.cccco.edu/LaunchBoard.aspx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206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Job-specific orientation</a:t>
            </a:r>
          </a:p>
          <a:p>
            <a:r>
              <a:rPr lang="en-US" dirty="0" smtClean="0"/>
              <a:t>Faster training</a:t>
            </a:r>
          </a:p>
          <a:p>
            <a:r>
              <a:rPr lang="en-US" dirty="0" smtClean="0"/>
              <a:t>Industry-aligned, ever changing training</a:t>
            </a:r>
          </a:p>
          <a:p>
            <a:r>
              <a:rPr lang="en-US" dirty="0" smtClean="0"/>
              <a:t>Hands-on education</a:t>
            </a:r>
          </a:p>
          <a:p>
            <a:r>
              <a:rPr lang="en-US" dirty="0" smtClean="0"/>
              <a:t>Contextualized basic skills</a:t>
            </a:r>
          </a:p>
          <a:p>
            <a:r>
              <a:rPr lang="en-US" dirty="0" smtClean="0"/>
              <a:t>Integrated soft-skills training</a:t>
            </a:r>
          </a:p>
          <a:p>
            <a:r>
              <a:rPr lang="en-US" dirty="0" smtClean="0"/>
              <a:t>Internships and/or Service Learning</a:t>
            </a:r>
          </a:p>
          <a:p>
            <a:r>
              <a:rPr lang="en-US" dirty="0" smtClean="0"/>
              <a:t>Job readiness, interviewing skills, resume writing...</a:t>
            </a:r>
          </a:p>
          <a:p>
            <a:r>
              <a:rPr lang="en-US" dirty="0" smtClean="0"/>
              <a:t>Pathways for transfer and/or skill-building</a:t>
            </a:r>
          </a:p>
          <a:p>
            <a:r>
              <a:rPr lang="en-US" dirty="0" smtClean="0"/>
              <a:t>Industry Associations and Certifications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23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Feedback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How does this tool relate to key concerns for CIOs?</a:t>
            </a:r>
          </a:p>
          <a:p>
            <a:endParaRPr lang="en-US" sz="2800" dirty="0" smtClean="0"/>
          </a:p>
          <a:p>
            <a:r>
              <a:rPr lang="en-US" sz="2800" dirty="0" smtClean="0"/>
              <a:t>How does this tool relate to key concerns for counselors?</a:t>
            </a:r>
          </a:p>
          <a:p>
            <a:endParaRPr lang="en-US" sz="2800" dirty="0" smtClean="0"/>
          </a:p>
          <a:p>
            <a:r>
              <a:rPr lang="en-US" sz="2800" dirty="0" smtClean="0"/>
              <a:t>How does this tool relate to your key concerns?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CTE Data unlocked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Support: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-36095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CTE Data Unlocked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240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Provides </a:t>
            </a:r>
            <a:r>
              <a:rPr lang="en-US" sz="2800" dirty="0"/>
              <a:t>tools, training, technical assistance, and funding to support better use of CTE outcomes data and labor market information</a:t>
            </a:r>
          </a:p>
          <a:p>
            <a:r>
              <a:rPr lang="en-US" sz="2800" dirty="0" smtClean="0"/>
              <a:t>Strengthens ongoing capacity for CTE data usage in program </a:t>
            </a:r>
            <a:r>
              <a:rPr lang="en-US" sz="2800" dirty="0"/>
              <a:t>review, accreditation, </a:t>
            </a:r>
            <a:r>
              <a:rPr lang="en-US" sz="2800" dirty="0" smtClean="0"/>
              <a:t>integrated planning, and regional and sector-based program design </a:t>
            </a:r>
          </a:p>
          <a:p>
            <a:r>
              <a:rPr lang="en-US" sz="2800" dirty="0" smtClean="0"/>
              <a:t>Supports </a:t>
            </a:r>
            <a:r>
              <a:rPr lang="en-US" sz="2800" dirty="0"/>
              <a:t>the development of regional workforce plans and prepares for $200 million in new CTE funding that will be available in 2017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5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-13123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Building Awareness (Spring 2016)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240" cy="4186011"/>
          </a:xfrm>
          <a:solidFill>
            <a:schemeClr val="bg1"/>
          </a:solidFill>
        </p:spPr>
        <p:txBody>
          <a:bodyPr/>
          <a:lstStyle/>
          <a:p>
            <a:pPr marL="108000" lvl="0" indent="0">
              <a:buNone/>
            </a:pPr>
            <a:r>
              <a:rPr lang="en-US" sz="2800" dirty="0" smtClean="0"/>
              <a:t>Provide an overview on CTE data at regional trainings:</a:t>
            </a:r>
          </a:p>
          <a:p>
            <a:r>
              <a:rPr lang="en-US" sz="2800" dirty="0"/>
              <a:t>learn about the expanded CTE metrics on the Student Success Scorecard </a:t>
            </a:r>
            <a:endParaRPr lang="en-US" sz="2800" dirty="0" smtClean="0"/>
          </a:p>
          <a:p>
            <a:r>
              <a:rPr lang="en-US" sz="2800" dirty="0" smtClean="0"/>
              <a:t>get </a:t>
            </a:r>
            <a:r>
              <a:rPr lang="en-US" sz="2800" dirty="0"/>
              <a:t>hands-on experience </a:t>
            </a:r>
            <a:r>
              <a:rPr lang="en-US" sz="2800" dirty="0" smtClean="0"/>
              <a:t>using statewide </a:t>
            </a:r>
            <a:r>
              <a:rPr lang="en-US" sz="2800" dirty="0"/>
              <a:t>tools </a:t>
            </a:r>
            <a:r>
              <a:rPr lang="en-US" sz="2800" dirty="0" smtClean="0"/>
              <a:t>like the LaunchBoard to answer common questions</a:t>
            </a:r>
            <a:endParaRPr lang="en-US" sz="2800" dirty="0"/>
          </a:p>
          <a:p>
            <a:r>
              <a:rPr lang="en-US" sz="2800" dirty="0" smtClean="0"/>
              <a:t>send a team including </a:t>
            </a:r>
            <a:r>
              <a:rPr lang="en-US" sz="2800" dirty="0"/>
              <a:t>a senior administrator (CEO, CIO, or CSSO), plus one or more CTE deans, faculty, and institutional </a:t>
            </a:r>
            <a:r>
              <a:rPr lang="en-US" sz="2800" dirty="0" smtClean="0"/>
              <a:t>researchers</a:t>
            </a:r>
            <a:endParaRPr lang="en-US" sz="2800" dirty="0"/>
          </a:p>
          <a:p>
            <a:pPr marL="10800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09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-33176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Deepening Expertise (Summer 2016)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85"/>
            <a:ext cx="8229240" cy="48127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Resources on how </a:t>
            </a:r>
            <a:r>
              <a:rPr lang="en-US" sz="2800" dirty="0"/>
              <a:t>to use data tools in various usage cases such as program review, accreditation, and planning, offered in various formats including:</a:t>
            </a:r>
          </a:p>
          <a:p>
            <a:pPr lvl="1"/>
            <a:r>
              <a:rPr lang="en-US" sz="2000" dirty="0"/>
              <a:t>Two minute videos</a:t>
            </a:r>
          </a:p>
          <a:p>
            <a:pPr lvl="1"/>
            <a:r>
              <a:rPr lang="en-US" sz="2000" dirty="0"/>
              <a:t>Seven page guides</a:t>
            </a:r>
          </a:p>
          <a:p>
            <a:pPr lvl="1"/>
            <a:r>
              <a:rPr lang="en-US" sz="2000" dirty="0"/>
              <a:t>Detailed how-to guides</a:t>
            </a:r>
          </a:p>
          <a:p>
            <a:pPr lvl="1"/>
            <a:r>
              <a:rPr lang="en-US" sz="2000" dirty="0"/>
              <a:t>Animated PowerPoints</a:t>
            </a:r>
          </a:p>
          <a:p>
            <a:endParaRPr lang="en-US" sz="1800" dirty="0" smtClean="0"/>
          </a:p>
          <a:p>
            <a:r>
              <a:rPr lang="en-US" sz="2800" dirty="0" smtClean="0"/>
              <a:t>Short </a:t>
            </a:r>
            <a:r>
              <a:rPr lang="en-US" sz="2800" dirty="0"/>
              <a:t>documents on how to analyze and work with metrics such as employment and earnings data and labor market information</a:t>
            </a:r>
          </a:p>
          <a:p>
            <a:pPr marL="10800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9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-1713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Expanding Regional Data Use (Fall 2016)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906"/>
            <a:ext cx="8229240" cy="4186011"/>
          </a:xfrm>
          <a:solidFill>
            <a:schemeClr val="bg1"/>
          </a:solidFill>
        </p:spPr>
        <p:txBody>
          <a:bodyPr/>
          <a:lstStyle/>
          <a:p>
            <a:pPr marL="108000" lvl="0" indent="0">
              <a:buNone/>
            </a:pPr>
            <a:r>
              <a:rPr lang="en-US" sz="2800" dirty="0" smtClean="0"/>
              <a:t>Support the development of regional workforce plans:</a:t>
            </a:r>
          </a:p>
          <a:p>
            <a:pPr lvl="0"/>
            <a:r>
              <a:rPr lang="en-US" sz="2800" dirty="0" smtClean="0"/>
              <a:t>release regional </a:t>
            </a:r>
            <a:r>
              <a:rPr lang="en-US" sz="2800" dirty="0"/>
              <a:t>reports that integrate labor market information and student outcomes data from Data Mart, the LaunchBoard, the CTE Employment Outcomes Survey, and other sources</a:t>
            </a:r>
          </a:p>
          <a:p>
            <a:pPr lvl="0"/>
            <a:r>
              <a:rPr lang="en-US" sz="2800" dirty="0" smtClean="0"/>
              <a:t>host meetings </a:t>
            </a:r>
            <a:r>
              <a:rPr lang="en-US" sz="2800" dirty="0"/>
              <a:t>with colleges, employers, and other educational partners to create regional workforce plans</a:t>
            </a:r>
          </a:p>
          <a:p>
            <a:pPr marL="10800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4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-36095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Supporting College Data Usage (2016-2017)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826"/>
            <a:ext cx="8229240" cy="475657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08000" lvl="0" indent="0">
              <a:buNone/>
            </a:pPr>
            <a:r>
              <a:rPr lang="en-US" sz="2600" dirty="0" smtClean="0"/>
              <a:t>Support colleges in integrating </a:t>
            </a:r>
            <a:r>
              <a:rPr lang="en-US" sz="2600" dirty="0"/>
              <a:t>regional plans and CTE data into core </a:t>
            </a:r>
            <a:r>
              <a:rPr lang="en-US" sz="2600" dirty="0" smtClean="0"/>
              <a:t>activities:</a:t>
            </a:r>
            <a:endParaRPr lang="en-US" sz="2600" dirty="0"/>
          </a:p>
          <a:p>
            <a:pPr lvl="0"/>
            <a:r>
              <a:rPr lang="en-US" sz="2600" dirty="0" smtClean="0"/>
              <a:t>offer $50,000 </a:t>
            </a:r>
            <a:r>
              <a:rPr lang="en-US" sz="2600" dirty="0"/>
              <a:t>in funding and 10 hours of technical assistance to support CTE data </a:t>
            </a:r>
            <a:r>
              <a:rPr lang="en-US" sz="2600" dirty="0" smtClean="0"/>
              <a:t>usage (for colleges that attended spring training)</a:t>
            </a:r>
            <a:endParaRPr lang="en-US" sz="2600" dirty="0"/>
          </a:p>
          <a:p>
            <a:pPr lvl="0"/>
            <a:r>
              <a:rPr lang="en-US" sz="2600" dirty="0"/>
              <a:t>h</a:t>
            </a:r>
            <a:r>
              <a:rPr lang="en-US" sz="2600" dirty="0" smtClean="0"/>
              <a:t>ost in-depth </a:t>
            </a:r>
            <a:r>
              <a:rPr lang="en-US" sz="2600" dirty="0"/>
              <a:t>“super-user” trainings to help practitioners develop a deeper understanding of CTE data tools and labor market information.</a:t>
            </a:r>
          </a:p>
          <a:p>
            <a:pPr lvl="0"/>
            <a:r>
              <a:rPr lang="en-US" sz="2600" dirty="0"/>
              <a:t>p</a:t>
            </a:r>
            <a:r>
              <a:rPr lang="en-US" sz="2600" dirty="0" smtClean="0"/>
              <a:t>rovide one </a:t>
            </a:r>
            <a:r>
              <a:rPr lang="en-US" sz="2600" dirty="0"/>
              <a:t>free year of participation in the CTE Outcomes </a:t>
            </a:r>
            <a:r>
              <a:rPr lang="en-US" sz="2600" dirty="0" smtClean="0"/>
              <a:t>Survey (tracks employment and other post-college outcomes) </a:t>
            </a:r>
          </a:p>
          <a:p>
            <a:pPr lvl="0"/>
            <a:r>
              <a:rPr lang="en-US" sz="2600" dirty="0"/>
              <a:t>r</a:t>
            </a:r>
            <a:r>
              <a:rPr lang="en-US" sz="2600" dirty="0" smtClean="0"/>
              <a:t>oll out three </a:t>
            </a:r>
            <a:r>
              <a:rPr lang="en-US" sz="2600" dirty="0"/>
              <a:t>years of participation in the CATEMA system </a:t>
            </a:r>
            <a:r>
              <a:rPr lang="en-US" sz="2600" dirty="0" smtClean="0"/>
              <a:t>(tracks participation in articulated courses and eligibility for credit)</a:t>
            </a:r>
            <a:endParaRPr lang="en-US" sz="2600" dirty="0"/>
          </a:p>
          <a:p>
            <a:pPr marL="10800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0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-36095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Technical Assistance Examples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07"/>
            <a:ext cx="8229240" cy="466469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Onsite </a:t>
            </a:r>
            <a:r>
              <a:rPr lang="en-US" sz="2800" dirty="0"/>
              <a:t>training </a:t>
            </a:r>
            <a:r>
              <a:rPr lang="en-US" sz="2800" dirty="0" smtClean="0"/>
              <a:t>with </a:t>
            </a:r>
            <a:r>
              <a:rPr lang="en-US" sz="2800" dirty="0"/>
              <a:t>student services professionals, faculty, and deans on using employment data for educational planning and to strengthen support </a:t>
            </a:r>
            <a:r>
              <a:rPr lang="en-US" sz="2800" dirty="0" smtClean="0"/>
              <a:t>services</a:t>
            </a:r>
          </a:p>
          <a:p>
            <a:endParaRPr lang="en-US" sz="2800" dirty="0"/>
          </a:p>
          <a:p>
            <a:r>
              <a:rPr lang="en-US" sz="2800" dirty="0" smtClean="0"/>
              <a:t>Hands-on support </a:t>
            </a:r>
            <a:r>
              <a:rPr lang="en-US" sz="2800" dirty="0"/>
              <a:t>to pull and format data from statewide data tools to support local and regional processes like program review, accreditation, and </a:t>
            </a:r>
            <a:r>
              <a:rPr lang="en-US" sz="2800" dirty="0" smtClean="0"/>
              <a:t>planning</a:t>
            </a:r>
          </a:p>
          <a:p>
            <a:pPr marL="10800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9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-1713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Funding Examples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24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Hire </a:t>
            </a:r>
            <a:r>
              <a:rPr lang="en-US" sz="2800" dirty="0"/>
              <a:t>a communications consultant to develop </a:t>
            </a:r>
            <a:r>
              <a:rPr lang="en-US" sz="2800" dirty="0" smtClean="0"/>
              <a:t>outreach and educational planning materials based </a:t>
            </a:r>
            <a:r>
              <a:rPr lang="en-US" sz="2800" dirty="0"/>
              <a:t>on data found in the LaunchBoard, Salary Surfer, and other </a:t>
            </a:r>
            <a:r>
              <a:rPr lang="en-US" sz="2800" dirty="0" smtClean="0"/>
              <a:t>tools</a:t>
            </a:r>
          </a:p>
          <a:p>
            <a:endParaRPr lang="en-US" sz="2800" dirty="0"/>
          </a:p>
          <a:p>
            <a:r>
              <a:rPr lang="en-US" sz="2800" dirty="0" smtClean="0"/>
              <a:t>Hire </a:t>
            </a:r>
            <a:r>
              <a:rPr lang="en-US" sz="2800" dirty="0"/>
              <a:t>a consultant </a:t>
            </a:r>
            <a:r>
              <a:rPr lang="en-US" sz="2800" dirty="0" smtClean="0"/>
              <a:t>or pay faculty release time to </a:t>
            </a:r>
            <a:r>
              <a:rPr lang="en-US" sz="2800" dirty="0"/>
              <a:t>gather stories on skills-builder students and analyze skills-builder pathways, to provide a deeper understanding of these students, course clusters, and </a:t>
            </a:r>
            <a:r>
              <a:rPr lang="en-US" sz="2800" dirty="0" smtClean="0"/>
              <a:t>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4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-4802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Find Out More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71" y="2274368"/>
            <a:ext cx="8229240" cy="3212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8000" lvl="0" indent="0">
              <a:buNone/>
            </a:pPr>
            <a:r>
              <a:rPr lang="en-US" sz="2800" dirty="0" smtClean="0"/>
              <a:t>• training </a:t>
            </a:r>
            <a:r>
              <a:rPr lang="en-US" sz="2800" dirty="0"/>
              <a:t>content, locations, and dates</a:t>
            </a:r>
          </a:p>
          <a:p>
            <a:pPr marL="108000" lvl="0" indent="0">
              <a:buNone/>
            </a:pPr>
            <a:r>
              <a:rPr lang="en-US" sz="2800" dirty="0" smtClean="0"/>
              <a:t>• requirements </a:t>
            </a:r>
            <a:r>
              <a:rPr lang="en-US" sz="2800" dirty="0"/>
              <a:t>to receive funding and technical assistance</a:t>
            </a:r>
          </a:p>
          <a:p>
            <a:pPr marL="108000" lvl="0" indent="0">
              <a:buNone/>
            </a:pPr>
            <a:r>
              <a:rPr lang="en-US" sz="2800" dirty="0" smtClean="0"/>
              <a:t>• full details on CTE </a:t>
            </a:r>
            <a:r>
              <a:rPr lang="en-US" sz="2800" dirty="0"/>
              <a:t>Data </a:t>
            </a:r>
            <a:r>
              <a:rPr lang="en-US" sz="2800" dirty="0" smtClean="0"/>
              <a:t>Unlocked</a:t>
            </a:r>
            <a:endParaRPr lang="en-US" sz="2800" dirty="0"/>
          </a:p>
          <a:p>
            <a:pPr marL="108000" lvl="0" indent="0">
              <a:buNone/>
            </a:pPr>
            <a:endParaRPr lang="en-US" sz="2800" dirty="0" smtClean="0"/>
          </a:p>
          <a:p>
            <a:pPr marL="108000" indent="0">
              <a:buNone/>
            </a:pPr>
            <a:r>
              <a:rPr lang="en-US" sz="2000" dirty="0">
                <a:hlinkClick r:id="rId2"/>
              </a:rPr>
              <a:t>http://doingwhatmatters.cccco.edu/LaunchBoard/CTEDataUnlocked.aspx</a:t>
            </a:r>
            <a:endParaRPr lang="en-US" sz="2000" dirty="0"/>
          </a:p>
          <a:p>
            <a:pPr marL="10800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6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What are the fastest growing jobs - NOW?</a:t>
            </a:r>
          </a:p>
          <a:p>
            <a:r>
              <a:rPr lang="en-US" sz="2800" dirty="0" smtClean="0"/>
              <a:t>What occupation types have the strongest need for employees?</a:t>
            </a:r>
          </a:p>
          <a:p>
            <a:r>
              <a:rPr lang="en-US" sz="2800" dirty="0" smtClean="0"/>
              <a:t>What skills are needed?</a:t>
            </a:r>
          </a:p>
          <a:p>
            <a:r>
              <a:rPr lang="en-US" sz="2800" dirty="0" smtClean="0"/>
              <a:t>How much do they pay?</a:t>
            </a:r>
          </a:p>
          <a:p>
            <a:r>
              <a:rPr lang="en-US" sz="2800" dirty="0" smtClean="0"/>
              <a:t>Who else is offering training programs for these jobs?</a:t>
            </a:r>
          </a:p>
          <a:p>
            <a:r>
              <a:rPr lang="en-US" sz="2800" dirty="0" smtClean="0"/>
              <a:t>Regional view of stackable certificates and job opportunities based on levels of training.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/>
              <a:t>Advising Expertise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A Counselor’s Perspective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Utility of Historical Knowledge  and SSP as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91000" cy="395128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Career Decisions are like making chocolate chip cookies</a:t>
            </a:r>
          </a:p>
          <a:p>
            <a:r>
              <a:rPr lang="en-US" sz="2800" dirty="0" smtClean="0"/>
              <a:t>Being an informed decision maker is more art </a:t>
            </a:r>
            <a:r>
              <a:rPr lang="en-US" sz="2800" dirty="0"/>
              <a:t>than logic; heart, than </a:t>
            </a:r>
            <a:r>
              <a:rPr lang="en-US" sz="2800" dirty="0" smtClean="0"/>
              <a:t>mind</a:t>
            </a:r>
          </a:p>
          <a:p>
            <a:r>
              <a:rPr lang="en-US" sz="2800" dirty="0" smtClean="0"/>
              <a:t>As Student Services Professionals we must help students cultivate career based engagements</a:t>
            </a:r>
          </a:p>
          <a:p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Proper Ingredients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270368" cy="395128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To achieve success, you must know the correct “</a:t>
            </a:r>
            <a:r>
              <a:rPr lang="en-US" sz="2800" b="1" i="1" dirty="0" smtClean="0"/>
              <a:t>elements</a:t>
            </a:r>
            <a:r>
              <a:rPr lang="en-US" sz="2800" b="1" dirty="0" smtClean="0"/>
              <a:t>”</a:t>
            </a:r>
            <a:r>
              <a:rPr lang="en-US" sz="2800" dirty="0" smtClean="0"/>
              <a:t> to add</a:t>
            </a:r>
          </a:p>
          <a:p>
            <a:r>
              <a:rPr lang="en-US" sz="2800" dirty="0" smtClean="0"/>
              <a:t>Begin with the end in mind – a satisfying occupation offering a living wage</a:t>
            </a:r>
          </a:p>
          <a:p>
            <a:r>
              <a:rPr lang="en-US" sz="2800" dirty="0" smtClean="0"/>
              <a:t>Change your campus culture by adopting the Girl Scout mentality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PCC Uses the LaunchBoard Program Snapshot Tab for Workforce Experience Education On-Boarding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/>
          </p:nvPr>
        </p:nvGraphicFramePr>
        <p:xfrm>
          <a:off x="0" y="2061865"/>
          <a:ext cx="9015521" cy="359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0" y="1076786"/>
            <a:ext cx="10883565" cy="45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i="1" dirty="0" smtClean="0"/>
              <a:t>Career readiness </a:t>
            </a:r>
            <a:r>
              <a:rPr lang="en-US" sz="1600" b="1" i="1" dirty="0" smtClean="0"/>
              <a:t>is the attainment and demonstration of requisite competencies that broadly </a:t>
            </a:r>
            <a:br>
              <a:rPr lang="en-US" sz="1600" b="1" i="1" dirty="0" smtClean="0"/>
            </a:br>
            <a:r>
              <a:rPr lang="en-US" sz="1600" b="1" i="1" dirty="0" smtClean="0"/>
              <a:t>prepare college graduates for a successful transition into the workplace.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Critical Thinking/Problem Solving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Oral/Written 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Teamwork/Collaboration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Information Technology Application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5" y="167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Professionalism/Work Ethic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Career </a:t>
            </a:r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>
            <a:off x="152399" y="4648200"/>
            <a:ext cx="2743201" cy="634209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High school/First Year</a:t>
            </a:r>
            <a:endParaRPr lang="en-US" sz="1200" dirty="0"/>
          </a:p>
        </p:txBody>
      </p:sp>
      <p:sp>
        <p:nvSpPr>
          <p:cNvPr id="15" name="Bent-Up Arrow 14"/>
          <p:cNvSpPr/>
          <p:nvPr/>
        </p:nvSpPr>
        <p:spPr>
          <a:xfrm>
            <a:off x="152399" y="4892276"/>
            <a:ext cx="4415675" cy="731048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First Year/Change of Major</a:t>
            </a:r>
            <a:endParaRPr lang="en-US" sz="1200" dirty="0"/>
          </a:p>
        </p:txBody>
      </p:sp>
      <p:sp>
        <p:nvSpPr>
          <p:cNvPr id="16" name="Bent-Up Arrow 15"/>
          <p:cNvSpPr/>
          <p:nvPr/>
        </p:nvSpPr>
        <p:spPr>
          <a:xfrm>
            <a:off x="152400" y="5257800"/>
            <a:ext cx="6463592" cy="706267"/>
          </a:xfrm>
          <a:prstGeom prst="bentUpArrow">
            <a:avLst>
              <a:gd name="adj1" fmla="val 25000"/>
              <a:gd name="adj2" fmla="val 27223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of Program of Study/Internship</a:t>
            </a:r>
            <a:endParaRPr lang="en-US" sz="1200" dirty="0"/>
          </a:p>
        </p:txBody>
      </p:sp>
      <p:sp>
        <p:nvSpPr>
          <p:cNvPr id="17" name="Bent-Up Arrow 16"/>
          <p:cNvSpPr/>
          <p:nvPr/>
        </p:nvSpPr>
        <p:spPr>
          <a:xfrm>
            <a:off x="152400" y="5503399"/>
            <a:ext cx="8382000" cy="792534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Employment/Returning Student/Displaced Worker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05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eopleSh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271" y="1307593"/>
            <a:ext cx="3608834" cy="4035262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66800" y="311150"/>
            <a:ext cx="8077200" cy="8540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dirty="0"/>
              <a:t>Task Force </a:t>
            </a:r>
            <a:r>
              <a:rPr lang="en-US" sz="3200" b="1" dirty="0" smtClean="0"/>
              <a:t>Roll Out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381000" y="1307594"/>
            <a:ext cx="5903913" cy="4893182"/>
          </a:xfrm>
          <a:noFill/>
        </p:spPr>
        <p:txBody>
          <a:bodyPr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9pPr>
          </a:lstStyle>
          <a:p>
            <a:pPr marL="0" indent="0">
              <a:spcAft>
                <a:spcPts val="600"/>
              </a:spcAft>
              <a:buSzPct val="110000"/>
              <a:buNone/>
            </a:pPr>
            <a:r>
              <a:rPr sz="3000" b="1" dirty="0" smtClean="0">
                <a:solidFill>
                  <a:srgbClr val="1D5782"/>
                </a:solidFill>
                <a:latin typeface="Calibri" pitchFamily="34"/>
                <a:cs typeface="Times New Roman"/>
              </a:rPr>
              <a:t>14</a:t>
            </a:r>
            <a:r>
              <a:rPr sz="30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</a:t>
            </a:r>
            <a:r>
              <a:rPr sz="18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Regional College &amp; Faculty Conversations</a:t>
            </a: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Over </a:t>
            </a:r>
            <a:r>
              <a:rPr b="1" dirty="0" smtClean="0">
                <a:solidFill>
                  <a:srgbClr val="F1B83D"/>
                </a:solidFill>
                <a:latin typeface="Calibri" pitchFamily="34"/>
                <a:cs typeface="Times New Roman"/>
              </a:rPr>
              <a:t>700</a:t>
            </a:r>
            <a:r>
              <a:rPr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attendees, including 40% faculty</a:t>
            </a:r>
            <a:endParaRPr lang="en-US" sz="1400" dirty="0" smtClean="0">
              <a:solidFill>
                <a:schemeClr val="tx1"/>
              </a:solidFill>
              <a:latin typeface="Calibri" pitchFamily="34"/>
            </a:endParaRP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6</a:t>
            </a:r>
            <a:r>
              <a:rPr lang="en-US" sz="3000" b="1" dirty="0" smtClean="0">
                <a:solidFill>
                  <a:schemeClr val="accent6"/>
                </a:solidFill>
                <a:latin typeface="Calibri" pitchFamily="34"/>
                <a:cs typeface="Times New Roman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Strong Workforce Town Hall Meetings </a:t>
            </a:r>
          </a:p>
          <a:p>
            <a:pPr marL="717749" lvl="2" indent="-285750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Over </a:t>
            </a:r>
            <a:r>
              <a:rPr lang="en-US" b="1" dirty="0" smtClean="0">
                <a:solidFill>
                  <a:srgbClr val="F1B83D"/>
                </a:solidFill>
                <a:latin typeface="Calibri" pitchFamily="34"/>
                <a:cs typeface="Times New Roman"/>
              </a:rPr>
              <a:t>500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participants in regions across the state</a:t>
            </a:r>
            <a:endParaRPr lang="en-US" sz="1400" dirty="0">
              <a:solidFill>
                <a:schemeClr val="tx1"/>
              </a:solidFill>
              <a:latin typeface="Calibri" pitchFamily="34"/>
              <a:cs typeface="Times New Roman"/>
            </a:endParaRP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6</a:t>
            </a:r>
            <a:r>
              <a:rPr lang="en-US" sz="3000" b="1" dirty="0" smtClean="0">
                <a:solidFill>
                  <a:schemeClr val="accent6"/>
                </a:solidFill>
                <a:latin typeface="Calibri" pitchFamily="34"/>
                <a:cs typeface="Times New Roman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expert background papers 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on common themes</a:t>
            </a:r>
            <a:endParaRPr lang="en-US" sz="1400" dirty="0" smtClean="0">
              <a:solidFill>
                <a:schemeClr val="tx1"/>
              </a:solidFill>
              <a:latin typeface="Calibri" pitchFamily="34"/>
              <a:cs typeface="Times New Roman"/>
            </a:endParaRP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Workforce Data &amp; Outcomes</a:t>
            </a: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Curriculum Development &amp; Instructors</a:t>
            </a: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Structured Pathways and Student Support (2 parts)</a:t>
            </a: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Regional Coordination</a:t>
            </a:r>
          </a:p>
          <a:p>
            <a:pPr marL="716162" lvl="2" indent="-284163">
              <a:spcAft>
                <a:spcPts val="600"/>
              </a:spcAft>
              <a:buSzPct val="11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Funding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5</a:t>
            </a:r>
            <a:r>
              <a:rPr lang="en-US" sz="3000" b="1" dirty="0" smtClean="0">
                <a:solidFill>
                  <a:schemeClr val="accent6"/>
                </a:solidFill>
                <a:latin typeface="Calibri" pitchFamily="34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meetings of the </a:t>
            </a: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26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-member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Task Force 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221</a:t>
            </a:r>
            <a:r>
              <a:rPr lang="en-US" sz="30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website &amp; </a:t>
            </a:r>
            <a:r>
              <a:rPr lang="en-US" sz="3000" b="1" dirty="0">
                <a:solidFill>
                  <a:srgbClr val="1D5782"/>
                </a:solidFill>
                <a:latin typeface="Calibri" pitchFamily="34"/>
                <a:cs typeface="Times New Roman"/>
              </a:rPr>
              <a:t>10 </a:t>
            </a:r>
            <a:r>
              <a:rPr lang="en-US" sz="1800" dirty="0">
                <a:solidFill>
                  <a:schemeClr val="tx1"/>
                </a:solidFill>
                <a:latin typeface="Calibri" pitchFamily="34"/>
                <a:cs typeface="Times New Roman"/>
              </a:rPr>
              <a:t>le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tters during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public comment </a:t>
            </a:r>
            <a:r>
              <a:rPr lang="en-US" sz="1800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period</a:t>
            </a:r>
            <a:endParaRPr lang="en-US" sz="1800" b="1" dirty="0">
              <a:solidFill>
                <a:schemeClr val="tx1"/>
              </a:solidFill>
              <a:latin typeface="Calibri" pitchFamily="34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1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Recommendations: </a:t>
            </a:r>
            <a:r>
              <a:rPr lang="en-US" sz="2800" b="1" dirty="0"/>
              <a:t> </a:t>
            </a:r>
            <a:r>
              <a:rPr lang="en-US" sz="2800" b="1" dirty="0" smtClean="0"/>
              <a:t>Advising and Ed Planning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Broaden and enhance </a:t>
            </a:r>
            <a:r>
              <a:rPr lang="en-US" sz="2800" b="1" dirty="0"/>
              <a:t>career exploration and planning</a:t>
            </a:r>
            <a:r>
              <a:rPr lang="en-US" sz="2800" dirty="0"/>
              <a:t>, work-based learning opportunities and other supports for </a:t>
            </a:r>
            <a:r>
              <a:rPr lang="en-US" sz="2800" dirty="0" smtClean="0"/>
              <a:t>students</a:t>
            </a:r>
          </a:p>
          <a:p>
            <a:r>
              <a:rPr lang="en-US" sz="2800" b="1" dirty="0" smtClean="0"/>
              <a:t>Improve </a:t>
            </a:r>
            <a:r>
              <a:rPr lang="en-US" sz="2800" b="1" dirty="0"/>
              <a:t>the quality, accessibility, and utility </a:t>
            </a:r>
            <a:r>
              <a:rPr lang="en-US" sz="2800" dirty="0"/>
              <a:t>of student outcome and labor market </a:t>
            </a:r>
            <a:r>
              <a:rPr lang="en-US" sz="2800" b="1" dirty="0"/>
              <a:t>data</a:t>
            </a:r>
            <a:r>
              <a:rPr lang="en-US" sz="2800" dirty="0"/>
              <a:t> to support students, educators, colleges, regions, employers, local workforce investment boards, and the state in CTE program development and improvement efforts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Create a sustained, public outreach campaign to industry, high school students, counselors, parents, faculty, staff, and the community at large to </a:t>
            </a:r>
            <a:r>
              <a:rPr lang="en-US" sz="2800" b="1" dirty="0"/>
              <a:t>promote career development and attainment </a:t>
            </a:r>
            <a:r>
              <a:rPr lang="en-US" sz="2800" dirty="0"/>
              <a:t>and the value of career technical education.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88885</TotalTime>
  <Words>2505</Words>
  <Application>Microsoft Office PowerPoint</Application>
  <PresentationFormat>On-screen Show (4:3)</PresentationFormat>
  <Paragraphs>342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Adobe Gothic Std B</vt:lpstr>
      <vt:lpstr>Arial Unicode MS</vt:lpstr>
      <vt:lpstr>SimSun</vt:lpstr>
      <vt:lpstr>Arial</vt:lpstr>
      <vt:lpstr>Calibri</vt:lpstr>
      <vt:lpstr>StarSymbol</vt:lpstr>
      <vt:lpstr>Symbol</vt:lpstr>
      <vt:lpstr>Times New Roman</vt:lpstr>
      <vt:lpstr>Wingdings</vt:lpstr>
      <vt:lpstr>Office Theme</vt:lpstr>
      <vt:lpstr>PowerPoint Presentation</vt:lpstr>
      <vt:lpstr>Objectives</vt:lpstr>
      <vt:lpstr>Jobs of the Future </vt:lpstr>
      <vt:lpstr>Jobs of today</vt:lpstr>
      <vt:lpstr>Advising Expertise</vt:lpstr>
      <vt:lpstr>A Counselor’s Perspective</vt:lpstr>
      <vt:lpstr>PCC Uses the LaunchBoard Program Snapshot Tab for Workforce Experience Education On-Boarding</vt:lpstr>
      <vt:lpstr>Task Force Roll Out </vt:lpstr>
      <vt:lpstr>Recommendations:  Advising and Ed Planning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HERE TO CAREER powered by salary surfer</vt:lpstr>
      <vt:lpstr>Feedback</vt:lpstr>
      <vt:lpstr>LaunchBoard  Program Snapshot</vt:lpstr>
      <vt:lpstr>PowerPoint Presentation</vt:lpstr>
      <vt:lpstr>www.calpassplus.org/Launchboard/Home.aspx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 More</vt:lpstr>
      <vt:lpstr>Feedback</vt:lpstr>
      <vt:lpstr>CTE Data unlocked</vt:lpstr>
      <vt:lpstr>CTE Data Unlocked</vt:lpstr>
      <vt:lpstr>Building Awareness (Spring 2016)</vt:lpstr>
      <vt:lpstr>Deepening Expertise (Summer 2016)</vt:lpstr>
      <vt:lpstr>Expanding Regional Data Use (Fall 2016)</vt:lpstr>
      <vt:lpstr>Supporting College Data Usage (2016-2017)</vt:lpstr>
      <vt:lpstr>Technical Assistance Examples</vt:lpstr>
      <vt:lpstr>Funding Examples</vt:lpstr>
      <vt:lpstr>Find Out More</vt:lpstr>
    </vt:vector>
  </TitlesOfParts>
  <Company>Chancellor's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Contribution to Jobs and the Economy</dc:title>
  <dc:creator>Ton-Quinlivan, Van</dc:creator>
  <cp:lastModifiedBy>kbooth</cp:lastModifiedBy>
  <cp:revision>1672</cp:revision>
  <cp:lastPrinted>2016-01-15T00:07:21Z</cp:lastPrinted>
  <dcterms:created xsi:type="dcterms:W3CDTF">2013-09-30T16:52:52Z</dcterms:created>
  <dcterms:modified xsi:type="dcterms:W3CDTF">2016-03-15T13:56:54Z</dcterms:modified>
</cp:coreProperties>
</file>