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93" r:id="rId4"/>
    <p:sldId id="272" r:id="rId5"/>
    <p:sldId id="273" r:id="rId6"/>
    <p:sldId id="274" r:id="rId7"/>
    <p:sldId id="275" r:id="rId8"/>
    <p:sldId id="291" r:id="rId9"/>
    <p:sldId id="269" r:id="rId10"/>
    <p:sldId id="270" r:id="rId11"/>
    <p:sldId id="261"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51" autoAdjust="0"/>
    <p:restoredTop sz="94660"/>
  </p:normalViewPr>
  <p:slideViewPr>
    <p:cSldViewPr>
      <p:cViewPr>
        <p:scale>
          <a:sx n="66" d="100"/>
          <a:sy n="66" d="100"/>
        </p:scale>
        <p:origin x="-691" y="7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79" y="-6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9C11-A02E-4311-8433-9A0833BE5BFB}" type="doc">
      <dgm:prSet loTypeId="urn:microsoft.com/office/officeart/2005/8/layout/bProcess3" loCatId="process" qsTypeId="urn:microsoft.com/office/officeart/2005/8/quickstyle/simple4" qsCatId="simple" csTypeId="urn:microsoft.com/office/officeart/2005/8/colors/colorful1#1" csCatId="colorful" phldr="1"/>
      <dgm:spPr/>
      <dgm:t>
        <a:bodyPr/>
        <a:lstStyle/>
        <a:p>
          <a:endParaRPr lang="en-US"/>
        </a:p>
      </dgm:t>
    </dgm:pt>
    <dgm:pt modelId="{C47E60D1-6FAB-47B8-BF85-9C109ABD9FA2}">
      <dgm:prSet phldrT="[Text]"/>
      <dgm:spPr/>
      <dgm:t>
        <a:bodyPr/>
        <a:lstStyle/>
        <a:p>
          <a:pPr algn="ctr"/>
          <a:r>
            <a:rPr lang="en-US" dirty="0" smtClean="0"/>
            <a:t>Step 1: </a:t>
          </a:r>
        </a:p>
        <a:p>
          <a:pPr algn="ctr"/>
          <a:r>
            <a:rPr lang="en-US" dirty="0" smtClean="0"/>
            <a:t>Self-Assessment</a:t>
          </a:r>
          <a:endParaRPr lang="en-US" dirty="0"/>
        </a:p>
      </dgm:t>
    </dgm:pt>
    <dgm:pt modelId="{F07F6A61-BECA-4FD6-AD75-E4DD3487DFBA}" type="parTrans" cxnId="{15690F29-4356-4642-BB4F-D3701BA110C3}">
      <dgm:prSet/>
      <dgm:spPr/>
      <dgm:t>
        <a:bodyPr/>
        <a:lstStyle/>
        <a:p>
          <a:pPr algn="ctr"/>
          <a:endParaRPr lang="en-US"/>
        </a:p>
      </dgm:t>
    </dgm:pt>
    <dgm:pt modelId="{AE6BB3F9-8B35-4962-BE67-41FAFCDF1132}" type="sibTrans" cxnId="{15690F29-4356-4642-BB4F-D3701BA110C3}">
      <dgm:prSet/>
      <dgm:spPr/>
      <dgm:t>
        <a:bodyPr/>
        <a:lstStyle/>
        <a:p>
          <a:pPr algn="ctr"/>
          <a:endParaRPr lang="en-US" dirty="0"/>
        </a:p>
      </dgm:t>
    </dgm:pt>
    <dgm:pt modelId="{9C4DEBD4-92F0-4F02-854F-4B5DB353B1F2}">
      <dgm:prSet phldrT="[Text]"/>
      <dgm:spPr/>
      <dgm:t>
        <a:bodyPr/>
        <a:lstStyle/>
        <a:p>
          <a:pPr algn="ctr"/>
          <a:r>
            <a:rPr lang="en-US" dirty="0" smtClean="0"/>
            <a:t>Step 2: Explore Careers</a:t>
          </a:r>
          <a:endParaRPr lang="en-US" dirty="0"/>
        </a:p>
      </dgm:t>
    </dgm:pt>
    <dgm:pt modelId="{8FF8EE5B-F201-432F-8597-AB4674AC5EBE}" type="parTrans" cxnId="{A255B49C-1590-47C9-AEB1-294A95ED216E}">
      <dgm:prSet/>
      <dgm:spPr/>
      <dgm:t>
        <a:bodyPr/>
        <a:lstStyle/>
        <a:p>
          <a:pPr algn="ctr"/>
          <a:endParaRPr lang="en-US"/>
        </a:p>
      </dgm:t>
    </dgm:pt>
    <dgm:pt modelId="{B355B171-72BA-44AF-86A8-ACEE0D4BA4E9}" type="sibTrans" cxnId="{A255B49C-1590-47C9-AEB1-294A95ED216E}">
      <dgm:prSet/>
      <dgm:spPr/>
      <dgm:t>
        <a:bodyPr/>
        <a:lstStyle/>
        <a:p>
          <a:pPr algn="ctr"/>
          <a:endParaRPr lang="en-US" dirty="0"/>
        </a:p>
      </dgm:t>
    </dgm:pt>
    <dgm:pt modelId="{F212B626-1444-4005-9079-FCFEE3CD74A1}">
      <dgm:prSet phldrT="[Text]"/>
      <dgm:spPr/>
      <dgm:t>
        <a:bodyPr/>
        <a:lstStyle/>
        <a:p>
          <a:pPr algn="ctr"/>
          <a:r>
            <a:rPr lang="en-US" dirty="0" smtClean="0"/>
            <a:t>Step 3: </a:t>
          </a:r>
        </a:p>
        <a:p>
          <a:pPr algn="ctr"/>
          <a:r>
            <a:rPr lang="en-US" dirty="0" smtClean="0"/>
            <a:t>Make a Decision</a:t>
          </a:r>
        </a:p>
      </dgm:t>
    </dgm:pt>
    <dgm:pt modelId="{6C81F949-6244-4B1D-AFC6-BC2C13310270}" type="parTrans" cxnId="{7F2FF677-6E25-4B4A-91D0-2C869BBA2119}">
      <dgm:prSet/>
      <dgm:spPr/>
      <dgm:t>
        <a:bodyPr/>
        <a:lstStyle/>
        <a:p>
          <a:pPr algn="ctr"/>
          <a:endParaRPr lang="en-US"/>
        </a:p>
      </dgm:t>
    </dgm:pt>
    <dgm:pt modelId="{3FB72B46-E049-4E0B-90B3-6B4FA5C98A5E}" type="sibTrans" cxnId="{7F2FF677-6E25-4B4A-91D0-2C869BBA2119}">
      <dgm:prSet/>
      <dgm:spPr/>
      <dgm:t>
        <a:bodyPr/>
        <a:lstStyle/>
        <a:p>
          <a:pPr algn="ctr"/>
          <a:endParaRPr lang="en-US" dirty="0"/>
        </a:p>
      </dgm:t>
    </dgm:pt>
    <dgm:pt modelId="{8731AC08-21DD-461B-9D98-ACCC5F290287}">
      <dgm:prSet phldrT="[Text]"/>
      <dgm:spPr/>
      <dgm:t>
        <a:bodyPr/>
        <a:lstStyle/>
        <a:p>
          <a:pPr algn="ctr"/>
          <a:r>
            <a:rPr lang="en-US" dirty="0" smtClean="0"/>
            <a:t>Step 4. </a:t>
          </a:r>
        </a:p>
        <a:p>
          <a:pPr algn="ctr"/>
          <a:r>
            <a:rPr lang="en-US" dirty="0" smtClean="0"/>
            <a:t>Career Action </a:t>
          </a:r>
          <a:r>
            <a:rPr lang="en-US" baseline="0" dirty="0" smtClean="0"/>
            <a:t>Plan</a:t>
          </a:r>
          <a:endParaRPr lang="en-US" dirty="0"/>
        </a:p>
      </dgm:t>
    </dgm:pt>
    <dgm:pt modelId="{03D3CA08-3CD7-44B2-9AD4-604639C876CE}" type="sibTrans" cxnId="{6C14F572-F4F7-4BF1-8EAD-3DE72B08EB75}">
      <dgm:prSet/>
      <dgm:spPr/>
      <dgm:t>
        <a:bodyPr/>
        <a:lstStyle/>
        <a:p>
          <a:pPr algn="ctr"/>
          <a:endParaRPr lang="en-US" dirty="0"/>
        </a:p>
      </dgm:t>
    </dgm:pt>
    <dgm:pt modelId="{4E15A23E-67BD-4455-9542-2264833EEE72}" type="parTrans" cxnId="{6C14F572-F4F7-4BF1-8EAD-3DE72B08EB75}">
      <dgm:prSet/>
      <dgm:spPr/>
      <dgm:t>
        <a:bodyPr/>
        <a:lstStyle/>
        <a:p>
          <a:pPr algn="ctr"/>
          <a:endParaRPr lang="en-US"/>
        </a:p>
      </dgm:t>
    </dgm:pt>
    <dgm:pt modelId="{A94FF05F-2519-4F81-9984-BEEFE400882E}" type="pres">
      <dgm:prSet presAssocID="{F4A79C11-A02E-4311-8433-9A0833BE5BFB}" presName="Name0" presStyleCnt="0">
        <dgm:presLayoutVars>
          <dgm:dir/>
          <dgm:resizeHandles val="exact"/>
        </dgm:presLayoutVars>
      </dgm:prSet>
      <dgm:spPr/>
      <dgm:t>
        <a:bodyPr/>
        <a:lstStyle/>
        <a:p>
          <a:endParaRPr lang="en-US"/>
        </a:p>
      </dgm:t>
    </dgm:pt>
    <dgm:pt modelId="{99972FA4-4324-49A5-938E-995AD04A98C1}" type="pres">
      <dgm:prSet presAssocID="{C47E60D1-6FAB-47B8-BF85-9C109ABD9FA2}" presName="node" presStyleLbl="node1" presStyleIdx="0" presStyleCnt="4" custScaleX="93169" custLinFactNeighborX="4696">
        <dgm:presLayoutVars>
          <dgm:bulletEnabled val="1"/>
        </dgm:presLayoutVars>
      </dgm:prSet>
      <dgm:spPr/>
      <dgm:t>
        <a:bodyPr/>
        <a:lstStyle/>
        <a:p>
          <a:endParaRPr lang="en-US"/>
        </a:p>
      </dgm:t>
    </dgm:pt>
    <dgm:pt modelId="{0D193A75-3FA6-4F27-BD31-A545B3894FB9}" type="pres">
      <dgm:prSet presAssocID="{AE6BB3F9-8B35-4962-BE67-41FAFCDF1132}" presName="sibTrans" presStyleLbl="sibTrans1D1" presStyleIdx="0" presStyleCnt="3"/>
      <dgm:spPr/>
      <dgm:t>
        <a:bodyPr/>
        <a:lstStyle/>
        <a:p>
          <a:endParaRPr lang="en-US"/>
        </a:p>
      </dgm:t>
    </dgm:pt>
    <dgm:pt modelId="{79A1C926-CF6C-4E55-A69D-81C9E72FAAFD}" type="pres">
      <dgm:prSet presAssocID="{AE6BB3F9-8B35-4962-BE67-41FAFCDF1132}" presName="connectorText" presStyleLbl="sibTrans1D1" presStyleIdx="0" presStyleCnt="3"/>
      <dgm:spPr/>
      <dgm:t>
        <a:bodyPr/>
        <a:lstStyle/>
        <a:p>
          <a:endParaRPr lang="en-US"/>
        </a:p>
      </dgm:t>
    </dgm:pt>
    <dgm:pt modelId="{94BE3FED-CDC6-44D6-A807-2E271268BEDC}" type="pres">
      <dgm:prSet presAssocID="{9C4DEBD4-92F0-4F02-854F-4B5DB353B1F2}" presName="node" presStyleLbl="node1" presStyleIdx="1" presStyleCnt="4" custLinFactNeighborX="4696">
        <dgm:presLayoutVars>
          <dgm:bulletEnabled val="1"/>
        </dgm:presLayoutVars>
      </dgm:prSet>
      <dgm:spPr/>
      <dgm:t>
        <a:bodyPr/>
        <a:lstStyle/>
        <a:p>
          <a:endParaRPr lang="en-US"/>
        </a:p>
      </dgm:t>
    </dgm:pt>
    <dgm:pt modelId="{A3AD1703-2351-4AE2-BC9E-1A005100A344}" type="pres">
      <dgm:prSet presAssocID="{B355B171-72BA-44AF-86A8-ACEE0D4BA4E9}" presName="sibTrans" presStyleLbl="sibTrans1D1" presStyleIdx="1" presStyleCnt="3"/>
      <dgm:spPr/>
      <dgm:t>
        <a:bodyPr/>
        <a:lstStyle/>
        <a:p>
          <a:endParaRPr lang="en-US"/>
        </a:p>
      </dgm:t>
    </dgm:pt>
    <dgm:pt modelId="{1EEB3B73-F52E-4B4E-A183-90D17F5D93B1}" type="pres">
      <dgm:prSet presAssocID="{B355B171-72BA-44AF-86A8-ACEE0D4BA4E9}" presName="connectorText" presStyleLbl="sibTrans1D1" presStyleIdx="1" presStyleCnt="3"/>
      <dgm:spPr/>
      <dgm:t>
        <a:bodyPr/>
        <a:lstStyle/>
        <a:p>
          <a:endParaRPr lang="en-US"/>
        </a:p>
      </dgm:t>
    </dgm:pt>
    <dgm:pt modelId="{347443B3-516C-4B32-B1D1-C3BAD0467C5C}" type="pres">
      <dgm:prSet presAssocID="{F212B626-1444-4005-9079-FCFEE3CD74A1}" presName="node" presStyleLbl="node1" presStyleIdx="2" presStyleCnt="4" custLinFactNeighborX="4696">
        <dgm:presLayoutVars>
          <dgm:bulletEnabled val="1"/>
        </dgm:presLayoutVars>
      </dgm:prSet>
      <dgm:spPr/>
      <dgm:t>
        <a:bodyPr/>
        <a:lstStyle/>
        <a:p>
          <a:endParaRPr lang="en-US"/>
        </a:p>
      </dgm:t>
    </dgm:pt>
    <dgm:pt modelId="{4A663CC3-AE80-401C-9CAC-0A4C478E3C9E}" type="pres">
      <dgm:prSet presAssocID="{3FB72B46-E049-4E0B-90B3-6B4FA5C98A5E}" presName="sibTrans" presStyleLbl="sibTrans1D1" presStyleIdx="2" presStyleCnt="3"/>
      <dgm:spPr/>
      <dgm:t>
        <a:bodyPr/>
        <a:lstStyle/>
        <a:p>
          <a:endParaRPr lang="en-US"/>
        </a:p>
      </dgm:t>
    </dgm:pt>
    <dgm:pt modelId="{FD38EEB4-00CE-48BD-B4E9-6EA854C1DF9C}" type="pres">
      <dgm:prSet presAssocID="{3FB72B46-E049-4E0B-90B3-6B4FA5C98A5E}" presName="connectorText" presStyleLbl="sibTrans1D1" presStyleIdx="2" presStyleCnt="3"/>
      <dgm:spPr/>
      <dgm:t>
        <a:bodyPr/>
        <a:lstStyle/>
        <a:p>
          <a:endParaRPr lang="en-US"/>
        </a:p>
      </dgm:t>
    </dgm:pt>
    <dgm:pt modelId="{72FDBDD7-AEC7-4B28-9CAE-709B94507083}" type="pres">
      <dgm:prSet presAssocID="{8731AC08-21DD-461B-9D98-ACCC5F290287}" presName="node" presStyleLbl="node1" presStyleIdx="3" presStyleCnt="4" custLinFactNeighborX="4696">
        <dgm:presLayoutVars>
          <dgm:bulletEnabled val="1"/>
        </dgm:presLayoutVars>
      </dgm:prSet>
      <dgm:spPr/>
      <dgm:t>
        <a:bodyPr/>
        <a:lstStyle/>
        <a:p>
          <a:endParaRPr lang="en-US"/>
        </a:p>
      </dgm:t>
    </dgm:pt>
  </dgm:ptLst>
  <dgm:cxnLst>
    <dgm:cxn modelId="{859FB2F4-43FD-4B29-AC96-5CA6959679DE}" type="presOf" srcId="{B355B171-72BA-44AF-86A8-ACEE0D4BA4E9}" destId="{1EEB3B73-F52E-4B4E-A183-90D17F5D93B1}" srcOrd="1" destOrd="0" presId="urn:microsoft.com/office/officeart/2005/8/layout/bProcess3"/>
    <dgm:cxn modelId="{7F2FF677-6E25-4B4A-91D0-2C869BBA2119}" srcId="{F4A79C11-A02E-4311-8433-9A0833BE5BFB}" destId="{F212B626-1444-4005-9079-FCFEE3CD74A1}" srcOrd="2" destOrd="0" parTransId="{6C81F949-6244-4B1D-AFC6-BC2C13310270}" sibTransId="{3FB72B46-E049-4E0B-90B3-6B4FA5C98A5E}"/>
    <dgm:cxn modelId="{08376E7F-B703-4742-A1DC-187C91544346}" type="presOf" srcId="{AE6BB3F9-8B35-4962-BE67-41FAFCDF1132}" destId="{0D193A75-3FA6-4F27-BD31-A545B3894FB9}" srcOrd="0" destOrd="0" presId="urn:microsoft.com/office/officeart/2005/8/layout/bProcess3"/>
    <dgm:cxn modelId="{CC2A5CC2-28E5-417E-92D6-5C0D23B74C02}" type="presOf" srcId="{B355B171-72BA-44AF-86A8-ACEE0D4BA4E9}" destId="{A3AD1703-2351-4AE2-BC9E-1A005100A344}" srcOrd="0" destOrd="0" presId="urn:microsoft.com/office/officeart/2005/8/layout/bProcess3"/>
    <dgm:cxn modelId="{A255B49C-1590-47C9-AEB1-294A95ED216E}" srcId="{F4A79C11-A02E-4311-8433-9A0833BE5BFB}" destId="{9C4DEBD4-92F0-4F02-854F-4B5DB353B1F2}" srcOrd="1" destOrd="0" parTransId="{8FF8EE5B-F201-432F-8597-AB4674AC5EBE}" sibTransId="{B355B171-72BA-44AF-86A8-ACEE0D4BA4E9}"/>
    <dgm:cxn modelId="{8233F0BD-A654-4A96-8377-37BEB2D0A582}" type="presOf" srcId="{8731AC08-21DD-461B-9D98-ACCC5F290287}" destId="{72FDBDD7-AEC7-4B28-9CAE-709B94507083}" srcOrd="0" destOrd="0" presId="urn:microsoft.com/office/officeart/2005/8/layout/bProcess3"/>
    <dgm:cxn modelId="{82D9E06D-E2A9-4E02-9D5B-23FFBFC66769}" type="presOf" srcId="{F4A79C11-A02E-4311-8433-9A0833BE5BFB}" destId="{A94FF05F-2519-4F81-9984-BEEFE400882E}" srcOrd="0" destOrd="0" presId="urn:microsoft.com/office/officeart/2005/8/layout/bProcess3"/>
    <dgm:cxn modelId="{8634DA7D-69F9-4508-941C-AF3DB9FAF385}" type="presOf" srcId="{3FB72B46-E049-4E0B-90B3-6B4FA5C98A5E}" destId="{4A663CC3-AE80-401C-9CAC-0A4C478E3C9E}" srcOrd="0" destOrd="0" presId="urn:microsoft.com/office/officeart/2005/8/layout/bProcess3"/>
    <dgm:cxn modelId="{6C14F572-F4F7-4BF1-8EAD-3DE72B08EB75}" srcId="{F4A79C11-A02E-4311-8433-9A0833BE5BFB}" destId="{8731AC08-21DD-461B-9D98-ACCC5F290287}" srcOrd="3" destOrd="0" parTransId="{4E15A23E-67BD-4455-9542-2264833EEE72}" sibTransId="{03D3CA08-3CD7-44B2-9AD4-604639C876CE}"/>
    <dgm:cxn modelId="{5ED182B1-2E6B-4857-AD02-391267371245}" type="presOf" srcId="{AE6BB3F9-8B35-4962-BE67-41FAFCDF1132}" destId="{79A1C926-CF6C-4E55-A69D-81C9E72FAAFD}" srcOrd="1" destOrd="0" presId="urn:microsoft.com/office/officeart/2005/8/layout/bProcess3"/>
    <dgm:cxn modelId="{64AA34B3-8E1F-49FC-A1B7-02954B5532B6}" type="presOf" srcId="{C47E60D1-6FAB-47B8-BF85-9C109ABD9FA2}" destId="{99972FA4-4324-49A5-938E-995AD04A98C1}" srcOrd="0" destOrd="0" presId="urn:microsoft.com/office/officeart/2005/8/layout/bProcess3"/>
    <dgm:cxn modelId="{D09A3A75-5B74-4C1C-84E0-7D0BBEAF4145}" type="presOf" srcId="{9C4DEBD4-92F0-4F02-854F-4B5DB353B1F2}" destId="{94BE3FED-CDC6-44D6-A807-2E271268BEDC}" srcOrd="0" destOrd="0" presId="urn:microsoft.com/office/officeart/2005/8/layout/bProcess3"/>
    <dgm:cxn modelId="{210D835F-FF05-4BCF-AB20-AE2F123D5D51}" type="presOf" srcId="{F212B626-1444-4005-9079-FCFEE3CD74A1}" destId="{347443B3-516C-4B32-B1D1-C3BAD0467C5C}" srcOrd="0" destOrd="0" presId="urn:microsoft.com/office/officeart/2005/8/layout/bProcess3"/>
    <dgm:cxn modelId="{07D84C4A-1EDC-4ECD-BCB0-5B89FFCC9A89}" type="presOf" srcId="{3FB72B46-E049-4E0B-90B3-6B4FA5C98A5E}" destId="{FD38EEB4-00CE-48BD-B4E9-6EA854C1DF9C}" srcOrd="1" destOrd="0" presId="urn:microsoft.com/office/officeart/2005/8/layout/bProcess3"/>
    <dgm:cxn modelId="{15690F29-4356-4642-BB4F-D3701BA110C3}" srcId="{F4A79C11-A02E-4311-8433-9A0833BE5BFB}" destId="{C47E60D1-6FAB-47B8-BF85-9C109ABD9FA2}" srcOrd="0" destOrd="0" parTransId="{F07F6A61-BECA-4FD6-AD75-E4DD3487DFBA}" sibTransId="{AE6BB3F9-8B35-4962-BE67-41FAFCDF1132}"/>
    <dgm:cxn modelId="{F375C6C8-AF6E-4068-A7AE-0A8BA86F0D1A}" type="presParOf" srcId="{A94FF05F-2519-4F81-9984-BEEFE400882E}" destId="{99972FA4-4324-49A5-938E-995AD04A98C1}" srcOrd="0" destOrd="0" presId="urn:microsoft.com/office/officeart/2005/8/layout/bProcess3"/>
    <dgm:cxn modelId="{A333DB81-5A97-4A7B-9D8D-5959AAC645B7}" type="presParOf" srcId="{A94FF05F-2519-4F81-9984-BEEFE400882E}" destId="{0D193A75-3FA6-4F27-BD31-A545B3894FB9}" srcOrd="1" destOrd="0" presId="urn:microsoft.com/office/officeart/2005/8/layout/bProcess3"/>
    <dgm:cxn modelId="{DDD54195-D84A-474A-87F6-B6E217C687EA}" type="presParOf" srcId="{0D193A75-3FA6-4F27-BD31-A545B3894FB9}" destId="{79A1C926-CF6C-4E55-A69D-81C9E72FAAFD}" srcOrd="0" destOrd="0" presId="urn:microsoft.com/office/officeart/2005/8/layout/bProcess3"/>
    <dgm:cxn modelId="{CB32411F-73F6-4426-B67B-76018D31BFAE}" type="presParOf" srcId="{A94FF05F-2519-4F81-9984-BEEFE400882E}" destId="{94BE3FED-CDC6-44D6-A807-2E271268BEDC}" srcOrd="2" destOrd="0" presId="urn:microsoft.com/office/officeart/2005/8/layout/bProcess3"/>
    <dgm:cxn modelId="{F4F26444-C42B-4350-8ABC-B92F73586B84}" type="presParOf" srcId="{A94FF05F-2519-4F81-9984-BEEFE400882E}" destId="{A3AD1703-2351-4AE2-BC9E-1A005100A344}" srcOrd="3" destOrd="0" presId="urn:microsoft.com/office/officeart/2005/8/layout/bProcess3"/>
    <dgm:cxn modelId="{61695768-C70D-4386-B09B-85074F4B7A2D}" type="presParOf" srcId="{A3AD1703-2351-4AE2-BC9E-1A005100A344}" destId="{1EEB3B73-F52E-4B4E-A183-90D17F5D93B1}" srcOrd="0" destOrd="0" presId="urn:microsoft.com/office/officeart/2005/8/layout/bProcess3"/>
    <dgm:cxn modelId="{0F30581E-087E-4015-B6CD-0D8852642DC9}" type="presParOf" srcId="{A94FF05F-2519-4F81-9984-BEEFE400882E}" destId="{347443B3-516C-4B32-B1D1-C3BAD0467C5C}" srcOrd="4" destOrd="0" presId="urn:microsoft.com/office/officeart/2005/8/layout/bProcess3"/>
    <dgm:cxn modelId="{2FCCD4B4-22D7-4534-BD8A-70233D4338B6}" type="presParOf" srcId="{A94FF05F-2519-4F81-9984-BEEFE400882E}" destId="{4A663CC3-AE80-401C-9CAC-0A4C478E3C9E}" srcOrd="5" destOrd="0" presId="urn:microsoft.com/office/officeart/2005/8/layout/bProcess3"/>
    <dgm:cxn modelId="{87F74FB3-FBBD-4831-A537-3BDA0070E6D7}" type="presParOf" srcId="{4A663CC3-AE80-401C-9CAC-0A4C478E3C9E}" destId="{FD38EEB4-00CE-48BD-B4E9-6EA854C1DF9C}" srcOrd="0" destOrd="0" presId="urn:microsoft.com/office/officeart/2005/8/layout/bProcess3"/>
    <dgm:cxn modelId="{35671939-734C-40C5-9849-E7358FA08170}" type="presParOf" srcId="{A94FF05F-2519-4F81-9984-BEEFE400882E}" destId="{72FDBDD7-AEC7-4B28-9CAE-709B94507083}" srcOrd="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93A75-3FA6-4F27-BD31-A545B3894FB9}">
      <dsp:nvSpPr>
        <dsp:cNvPr id="0" name=""/>
        <dsp:cNvSpPr/>
      </dsp:nvSpPr>
      <dsp:spPr>
        <a:xfrm>
          <a:off x="3700976" y="862405"/>
          <a:ext cx="664415" cy="91440"/>
        </a:xfrm>
        <a:custGeom>
          <a:avLst/>
          <a:gdLst/>
          <a:ahLst/>
          <a:cxnLst/>
          <a:rect l="0" t="0" r="0" b="0"/>
          <a:pathLst>
            <a:path>
              <a:moveTo>
                <a:pt x="0" y="45720"/>
              </a:moveTo>
              <a:lnTo>
                <a:pt x="66441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5809" y="904650"/>
        <a:ext cx="34750" cy="6950"/>
      </dsp:txXfrm>
    </dsp:sp>
    <dsp:sp modelId="{99972FA4-4324-49A5-938E-995AD04A98C1}">
      <dsp:nvSpPr>
        <dsp:cNvPr id="0" name=""/>
        <dsp:cNvSpPr/>
      </dsp:nvSpPr>
      <dsp:spPr>
        <a:xfrm>
          <a:off x="887390" y="1583"/>
          <a:ext cx="2815386" cy="1813083"/>
        </a:xfrm>
        <a:prstGeom prst="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Step 1: </a:t>
          </a:r>
        </a:p>
        <a:p>
          <a:pPr lvl="0" algn="ctr" defTabSz="1377950">
            <a:lnSpc>
              <a:spcPct val="90000"/>
            </a:lnSpc>
            <a:spcBef>
              <a:spcPct val="0"/>
            </a:spcBef>
            <a:spcAft>
              <a:spcPct val="35000"/>
            </a:spcAft>
          </a:pPr>
          <a:r>
            <a:rPr lang="en-US" sz="3100" kern="1200" dirty="0" smtClean="0"/>
            <a:t>Self-Assessment</a:t>
          </a:r>
          <a:endParaRPr lang="en-US" sz="3100" kern="1200" dirty="0"/>
        </a:p>
      </dsp:txBody>
      <dsp:txXfrm>
        <a:off x="887390" y="1583"/>
        <a:ext cx="2815386" cy="1813083"/>
      </dsp:txXfrm>
    </dsp:sp>
    <dsp:sp modelId="{A3AD1703-2351-4AE2-BC9E-1A005100A344}">
      <dsp:nvSpPr>
        <dsp:cNvPr id="0" name=""/>
        <dsp:cNvSpPr/>
      </dsp:nvSpPr>
      <dsp:spPr>
        <a:xfrm>
          <a:off x="2398293" y="1812867"/>
          <a:ext cx="3510402" cy="664415"/>
        </a:xfrm>
        <a:custGeom>
          <a:avLst/>
          <a:gdLst/>
          <a:ahLst/>
          <a:cxnLst/>
          <a:rect l="0" t="0" r="0" b="0"/>
          <a:pathLst>
            <a:path>
              <a:moveTo>
                <a:pt x="3510402" y="0"/>
              </a:moveTo>
              <a:lnTo>
                <a:pt x="3510402" y="349307"/>
              </a:lnTo>
              <a:lnTo>
                <a:pt x="0" y="349307"/>
              </a:lnTo>
              <a:lnTo>
                <a:pt x="0" y="664415"/>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64030" y="2141599"/>
        <a:ext cx="178927" cy="6950"/>
      </dsp:txXfrm>
    </dsp:sp>
    <dsp:sp modelId="{94BE3FED-CDC6-44D6-A807-2E271268BEDC}">
      <dsp:nvSpPr>
        <dsp:cNvPr id="0" name=""/>
        <dsp:cNvSpPr/>
      </dsp:nvSpPr>
      <dsp:spPr>
        <a:xfrm>
          <a:off x="4397792" y="1583"/>
          <a:ext cx="3021806" cy="1813083"/>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Step 2: Explore Careers</a:t>
          </a:r>
          <a:endParaRPr lang="en-US" sz="3100" kern="1200" dirty="0"/>
        </a:p>
      </dsp:txBody>
      <dsp:txXfrm>
        <a:off x="4397792" y="1583"/>
        <a:ext cx="3021806" cy="1813083"/>
      </dsp:txXfrm>
    </dsp:sp>
    <dsp:sp modelId="{4A663CC3-AE80-401C-9CAC-0A4C478E3C9E}">
      <dsp:nvSpPr>
        <dsp:cNvPr id="0" name=""/>
        <dsp:cNvSpPr/>
      </dsp:nvSpPr>
      <dsp:spPr>
        <a:xfrm>
          <a:off x="3907396" y="3370504"/>
          <a:ext cx="664415" cy="91440"/>
        </a:xfrm>
        <a:custGeom>
          <a:avLst/>
          <a:gdLst/>
          <a:ahLst/>
          <a:cxnLst/>
          <a:rect l="0" t="0" r="0" b="0"/>
          <a:pathLst>
            <a:path>
              <a:moveTo>
                <a:pt x="0" y="45720"/>
              </a:moveTo>
              <a:lnTo>
                <a:pt x="664415"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22228" y="3412749"/>
        <a:ext cx="34750" cy="6950"/>
      </dsp:txXfrm>
    </dsp:sp>
    <dsp:sp modelId="{347443B3-516C-4B32-B1D1-C3BAD0467C5C}">
      <dsp:nvSpPr>
        <dsp:cNvPr id="0" name=""/>
        <dsp:cNvSpPr/>
      </dsp:nvSpPr>
      <dsp:spPr>
        <a:xfrm>
          <a:off x="887390" y="2509682"/>
          <a:ext cx="3021806" cy="1813083"/>
        </a:xfrm>
        <a:prstGeom prst="rect">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Step 3: </a:t>
          </a:r>
        </a:p>
        <a:p>
          <a:pPr lvl="0" algn="ctr" defTabSz="1377950">
            <a:lnSpc>
              <a:spcPct val="90000"/>
            </a:lnSpc>
            <a:spcBef>
              <a:spcPct val="0"/>
            </a:spcBef>
            <a:spcAft>
              <a:spcPct val="35000"/>
            </a:spcAft>
          </a:pPr>
          <a:r>
            <a:rPr lang="en-US" sz="3100" kern="1200" dirty="0" smtClean="0"/>
            <a:t>Make a Decision</a:t>
          </a:r>
        </a:p>
      </dsp:txBody>
      <dsp:txXfrm>
        <a:off x="887390" y="2509682"/>
        <a:ext cx="3021806" cy="1813083"/>
      </dsp:txXfrm>
    </dsp:sp>
    <dsp:sp modelId="{72FDBDD7-AEC7-4B28-9CAE-709B94507083}">
      <dsp:nvSpPr>
        <dsp:cNvPr id="0" name=""/>
        <dsp:cNvSpPr/>
      </dsp:nvSpPr>
      <dsp:spPr>
        <a:xfrm>
          <a:off x="4604211" y="2509682"/>
          <a:ext cx="3021806" cy="1813083"/>
        </a:xfrm>
        <a:prstGeom prst="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Step 4. </a:t>
          </a:r>
        </a:p>
        <a:p>
          <a:pPr lvl="0" algn="ctr" defTabSz="1377950">
            <a:lnSpc>
              <a:spcPct val="90000"/>
            </a:lnSpc>
            <a:spcBef>
              <a:spcPct val="0"/>
            </a:spcBef>
            <a:spcAft>
              <a:spcPct val="35000"/>
            </a:spcAft>
          </a:pPr>
          <a:r>
            <a:rPr lang="en-US" sz="3100" kern="1200" dirty="0" smtClean="0"/>
            <a:t>Career Action </a:t>
          </a:r>
          <a:r>
            <a:rPr lang="en-US" sz="3100" kern="1200" baseline="0" dirty="0" smtClean="0"/>
            <a:t>Plan</a:t>
          </a:r>
          <a:endParaRPr lang="en-US" sz="3100" kern="1200" dirty="0"/>
        </a:p>
      </dsp:txBody>
      <dsp:txXfrm>
        <a:off x="4604211" y="2509682"/>
        <a:ext cx="3021806" cy="18130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3" y="1"/>
            <a:ext cx="2982119" cy="464820"/>
          </a:xfrm>
          <a:prstGeom prst="rect">
            <a:avLst/>
          </a:prstGeom>
        </p:spPr>
        <p:txBody>
          <a:bodyPr vert="horz" lIns="92446" tIns="46223" rIns="92446" bIns="46223" rtlCol="0"/>
          <a:lstStyle>
            <a:lvl1pPr algn="r">
              <a:defRPr sz="1200"/>
            </a:lvl1pPr>
          </a:lstStyle>
          <a:p>
            <a:fld id="{B7FD3B0D-A709-40F3-BE08-127F5521BF32}" type="datetimeFigureOut">
              <a:rPr lang="en-US" smtClean="0"/>
              <a:pPr/>
              <a:t>3/13/2015</a:t>
            </a:fld>
            <a:endParaRPr lang="en-US"/>
          </a:p>
        </p:txBody>
      </p:sp>
      <p:sp>
        <p:nvSpPr>
          <p:cNvPr id="4" name="Footer Placeholder 3"/>
          <p:cNvSpPr>
            <a:spLocks noGrp="1"/>
          </p:cNvSpPr>
          <p:nvPr>
            <p:ph type="ftr" sz="quarter" idx="2"/>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446" tIns="46223" rIns="92446" bIns="46223" rtlCol="0" anchor="b"/>
          <a:lstStyle>
            <a:lvl1pPr algn="r">
              <a:defRPr sz="1200"/>
            </a:lvl1pPr>
          </a:lstStyle>
          <a:p>
            <a:fld id="{B31DB387-26C7-4E47-B427-0B1F3F7733CB}" type="slidenum">
              <a:rPr lang="en-US" smtClean="0"/>
              <a:pPr/>
              <a:t>‹#›</a:t>
            </a:fld>
            <a:endParaRPr lang="en-US"/>
          </a:p>
        </p:txBody>
      </p:sp>
    </p:spTree>
    <p:extLst>
      <p:ext uri="{BB962C8B-B14F-4D97-AF65-F5344CB8AC3E}">
        <p14:creationId xmlns:p14="http://schemas.microsoft.com/office/powerpoint/2010/main" xmlns="" val="327889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1"/>
            <a:ext cx="2982119" cy="464820"/>
          </a:xfrm>
          <a:prstGeom prst="rect">
            <a:avLst/>
          </a:prstGeom>
        </p:spPr>
        <p:txBody>
          <a:bodyPr vert="horz" lIns="92446" tIns="46223" rIns="92446" bIns="46223" rtlCol="0"/>
          <a:lstStyle>
            <a:lvl1pPr algn="r">
              <a:defRPr sz="1200"/>
            </a:lvl1pPr>
          </a:lstStyle>
          <a:p>
            <a:fld id="{631FD94E-3B0B-46C8-B18A-AE3FD3E72F68}" type="datetimeFigureOut">
              <a:rPr lang="en-US" smtClean="0"/>
              <a:pPr/>
              <a:t>3/13/2015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F55CE90A-08B1-4935-A10A-AD7E2311648F}" type="slidenum">
              <a:rPr lang="en-US" smtClean="0"/>
              <a:pPr/>
              <a:t>‹#›</a:t>
            </a:fld>
            <a:endParaRPr lang="en-US"/>
          </a:p>
        </p:txBody>
      </p:sp>
    </p:spTree>
    <p:extLst>
      <p:ext uri="{BB962C8B-B14F-4D97-AF65-F5344CB8AC3E}">
        <p14:creationId xmlns:p14="http://schemas.microsoft.com/office/powerpoint/2010/main" xmlns="" val="187096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696913"/>
            <a:ext cx="4646613" cy="3486150"/>
          </a:xfrm>
        </p:spPr>
      </p:sp>
      <p:sp>
        <p:nvSpPr>
          <p:cNvPr id="3" name="Notes Placeholder 2"/>
          <p:cNvSpPr>
            <a:spLocks noGrp="1"/>
          </p:cNvSpPr>
          <p:nvPr>
            <p:ph type="body" idx="1"/>
          </p:nvPr>
        </p:nvSpPr>
        <p:spPr>
          <a:xfrm>
            <a:off x="688182" y="4415791"/>
            <a:ext cx="5505450" cy="4338320"/>
          </a:xfrm>
        </p:spPr>
        <p:txBody>
          <a:bodyPr>
            <a:normAutofit lnSpcReduction="10000"/>
          </a:bodyPr>
          <a:lstStyle/>
          <a:p>
            <a:r>
              <a:rPr lang="en-US" dirty="0"/>
              <a:t>Shannon/Yolanda  or Rita or Susan?</a:t>
            </a:r>
          </a:p>
          <a:p>
            <a:endParaRPr lang="en-US" dirty="0"/>
          </a:p>
          <a:p>
            <a:r>
              <a:rPr lang="en-US" dirty="0" smtClean="0"/>
              <a:t>Introductions of Presenters</a:t>
            </a:r>
          </a:p>
          <a:p>
            <a:endParaRPr lang="en-US" dirty="0"/>
          </a:p>
          <a:p>
            <a:pPr marL="173336" indent="-173336">
              <a:buFont typeface="Arial" panose="020B0604020202020204" pitchFamily="34" charset="0"/>
              <a:buChar char="•"/>
            </a:pPr>
            <a:r>
              <a:rPr lang="en-US" dirty="0"/>
              <a:t>As California Community College instructors, we serve a large and diverse mix of students with a wide range of educational and career goals. These students arrive in our classrooms and look to us to help them acquire the knowledge and skills they need to successfully transition from the college classroom to the workplace. We want to give </a:t>
            </a:r>
            <a:r>
              <a:rPr lang="en-US" dirty="0" smtClean="0"/>
              <a:t>all our </a:t>
            </a:r>
            <a:r>
              <a:rPr lang="en-US" dirty="0"/>
              <a:t>students a </a:t>
            </a:r>
            <a:r>
              <a:rPr lang="en-US" dirty="0" smtClean="0"/>
              <a:t>competitive </a:t>
            </a:r>
            <a:r>
              <a:rPr lang="en-US" dirty="0"/>
              <a:t>advantage in today’s </a:t>
            </a:r>
            <a:r>
              <a:rPr lang="en-US" dirty="0" smtClean="0"/>
              <a:t>economy.</a:t>
            </a:r>
            <a:endParaRPr lang="en-US" dirty="0"/>
          </a:p>
          <a:p>
            <a:endParaRPr lang="en-US" b="0" dirty="0" smtClean="0"/>
          </a:p>
          <a:p>
            <a:pPr marL="173336" indent="-173336">
              <a:buFont typeface="Arial" panose="020B0604020202020204" pitchFamily="34" charset="0"/>
              <a:buChar char="•"/>
            </a:pPr>
            <a:r>
              <a:rPr lang="en-US" dirty="0"/>
              <a:t>We know students are more successful when they have a career goal, in fact our Student Success legislation is requiring it</a:t>
            </a:r>
            <a:r>
              <a:rPr lang="en-US" dirty="0" smtClean="0"/>
              <a:t>! </a:t>
            </a:r>
            <a:r>
              <a:rPr lang="en-US" b="0" dirty="0" smtClean="0"/>
              <a:t/>
            </a:r>
            <a:br>
              <a:rPr lang="en-US" b="0" dirty="0" smtClean="0"/>
            </a:br>
            <a:endParaRPr lang="en-US" b="0" dirty="0" smtClean="0"/>
          </a:p>
          <a:p>
            <a:pPr marL="173336" indent="-173336">
              <a:buFont typeface="Arial" panose="020B0604020202020204" pitchFamily="34" charset="0"/>
              <a:buChar char="•"/>
            </a:pPr>
            <a:r>
              <a:rPr lang="en-US" dirty="0" smtClean="0"/>
              <a:t>We would like to encourage faculty to work with their counseling </a:t>
            </a:r>
            <a:r>
              <a:rPr lang="en-US" dirty="0"/>
              <a:t>departments and </a:t>
            </a:r>
            <a:r>
              <a:rPr lang="en-US" dirty="0" smtClean="0"/>
              <a:t>career </a:t>
            </a:r>
            <a:r>
              <a:rPr lang="en-US" dirty="0"/>
              <a:t>centers  </a:t>
            </a:r>
            <a:r>
              <a:rPr lang="en-US" dirty="0" smtClean="0"/>
              <a:t>or online  career resources to </a:t>
            </a:r>
            <a:r>
              <a:rPr lang="en-US" dirty="0"/>
              <a:t>engage students and encourage them to find a direction. </a:t>
            </a:r>
            <a:r>
              <a:rPr lang="en-US" dirty="0" smtClean="0"/>
              <a:t> Make sure students are being proactive to take charge of their career decision.</a:t>
            </a:r>
          </a:p>
          <a:p>
            <a:endParaRPr lang="en-US" dirty="0"/>
          </a:p>
          <a:p>
            <a:pPr marL="173336" indent="-173336">
              <a:buFont typeface="Arial" panose="020B0604020202020204" pitchFamily="34" charset="0"/>
              <a:buChar char="•"/>
            </a:pPr>
            <a:r>
              <a:rPr lang="en-US" dirty="0" smtClean="0"/>
              <a:t>This </a:t>
            </a:r>
            <a:r>
              <a:rPr lang="en-US" dirty="0"/>
              <a:t>session will share tools, resources and activities that can be integrated into the classroom to ensure college and career </a:t>
            </a:r>
            <a:r>
              <a:rPr lang="en-US" dirty="0" smtClean="0"/>
              <a:t>success. </a:t>
            </a:r>
          </a:p>
          <a:p>
            <a:endParaRPr lang="en-US" dirty="0"/>
          </a:p>
          <a:p>
            <a:pPr marL="173336" indent="-173336">
              <a:buFont typeface="Arial" panose="020B0604020202020204" pitchFamily="34" charset="0"/>
              <a:buChar char="•"/>
            </a:pPr>
            <a:r>
              <a:rPr lang="en-US" dirty="0" smtClean="0"/>
              <a:t>We </a:t>
            </a:r>
            <a:r>
              <a:rPr lang="en-US" dirty="0"/>
              <a:t>understand professors have a lot to cover and we aren’t trying to suggest you do </a:t>
            </a:r>
            <a:r>
              <a:rPr lang="en-US" dirty="0" smtClean="0"/>
              <a:t>more but that you  consider infusing  some of the career </a:t>
            </a:r>
            <a:r>
              <a:rPr lang="en-US" dirty="0"/>
              <a:t>planning process </a:t>
            </a:r>
            <a:r>
              <a:rPr lang="en-US" dirty="0" smtClean="0"/>
              <a:t>into your curriculum </a:t>
            </a:r>
            <a:r>
              <a:rPr lang="en-US" dirty="0"/>
              <a:t> </a:t>
            </a:r>
            <a:r>
              <a:rPr lang="en-US" dirty="0" smtClean="0"/>
              <a:t>so we can  give our community college students more opportunities for career exploration.</a:t>
            </a:r>
          </a:p>
        </p:txBody>
      </p:sp>
      <p:sp>
        <p:nvSpPr>
          <p:cNvPr id="4" name="Slide Number Placeholder 3"/>
          <p:cNvSpPr>
            <a:spLocks noGrp="1"/>
          </p:cNvSpPr>
          <p:nvPr>
            <p:ph type="sldNum" sz="quarter" idx="10"/>
          </p:nvPr>
        </p:nvSpPr>
        <p:spPr/>
        <p:txBody>
          <a:bodyPr/>
          <a:lstStyle/>
          <a:p>
            <a:fld id="{F55CE90A-08B1-4935-A10A-AD7E2311648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important skills for lifelong success. </a:t>
            </a:r>
            <a:endParaRPr lang="en-US" dirty="0"/>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12</a:t>
            </a:fld>
            <a:endParaRPr lang="en-US"/>
          </a:p>
        </p:txBody>
      </p:sp>
    </p:spTree>
    <p:extLst>
      <p:ext uri="{BB962C8B-B14F-4D97-AF65-F5344CB8AC3E}">
        <p14:creationId xmlns:p14="http://schemas.microsoft.com/office/powerpoint/2010/main" xmlns="" val="212318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skills are employers looking for</a:t>
            </a:r>
            <a:r>
              <a:rPr lang="en-US" dirty="0" smtClean="0"/>
              <a:t>? People skills aka Soft Skills</a:t>
            </a:r>
            <a:endParaRPr lang="en-US" dirty="0"/>
          </a:p>
          <a:p>
            <a:r>
              <a:rPr lang="en-US" dirty="0"/>
              <a:t>“Hard skills” are job-specific. </a:t>
            </a:r>
            <a:endParaRPr lang="en-US" dirty="0" smtClean="0"/>
          </a:p>
          <a:p>
            <a:r>
              <a:rPr lang="en-US" dirty="0" smtClean="0"/>
              <a:t>“</a:t>
            </a:r>
            <a:r>
              <a:rPr lang="en-US" dirty="0"/>
              <a:t>Soft skills” are essential for success in every field of employment</a:t>
            </a:r>
            <a:r>
              <a:rPr lang="en-US" dirty="0" smtClean="0"/>
              <a:t>. </a:t>
            </a:r>
          </a:p>
          <a:p>
            <a:r>
              <a:rPr lang="en-US" dirty="0"/>
              <a:t>How can we teach these skills to prepare </a:t>
            </a:r>
            <a:r>
              <a:rPr lang="en-US" dirty="0" smtClean="0"/>
              <a:t>our students </a:t>
            </a:r>
            <a:r>
              <a:rPr lang="en-US" dirty="0"/>
              <a:t>for success in the workplace?</a:t>
            </a:r>
            <a:endParaRPr lang="en-US" dirty="0" smtClean="0"/>
          </a:p>
          <a:p>
            <a:endParaRPr lang="en-US" dirty="0"/>
          </a:p>
          <a:p>
            <a:r>
              <a:rPr lang="en-US" dirty="0" smtClean="0"/>
              <a:t>As instructors we are tasked </a:t>
            </a:r>
            <a:r>
              <a:rPr lang="en-US" dirty="0"/>
              <a:t>with specific learning objectives and student learning outcomes that have to be met as students walk out </a:t>
            </a:r>
            <a:r>
              <a:rPr lang="en-US" dirty="0" smtClean="0"/>
              <a:t>our doors </a:t>
            </a:r>
            <a:r>
              <a:rPr lang="en-US" dirty="0"/>
              <a:t>with a passing grade, but what about those less concrete objectives that </a:t>
            </a:r>
            <a:r>
              <a:rPr lang="en-US" dirty="0" smtClean="0"/>
              <a:t>we </a:t>
            </a:r>
            <a:r>
              <a:rPr lang="en-US" dirty="0"/>
              <a:t>want to ensure are met as students graduate and go out into the world representing </a:t>
            </a:r>
            <a:r>
              <a:rPr lang="en-US" dirty="0" smtClean="0"/>
              <a:t>our institutions? </a:t>
            </a:r>
            <a:endParaRPr lang="en-US" dirty="0"/>
          </a:p>
          <a:p>
            <a:endParaRPr lang="en-US" dirty="0" smtClean="0"/>
          </a:p>
          <a:p>
            <a:r>
              <a:rPr lang="en-US" dirty="0" smtClean="0"/>
              <a:t>How </a:t>
            </a:r>
            <a:r>
              <a:rPr lang="en-US" dirty="0"/>
              <a:t>can </a:t>
            </a:r>
            <a:r>
              <a:rPr lang="en-US" dirty="0" smtClean="0"/>
              <a:t>we </a:t>
            </a:r>
            <a:r>
              <a:rPr lang="en-US" dirty="0"/>
              <a:t>ensure that </a:t>
            </a:r>
            <a:r>
              <a:rPr lang="en-US" dirty="0" smtClean="0"/>
              <a:t>our </a:t>
            </a:r>
            <a:r>
              <a:rPr lang="en-US" dirty="0"/>
              <a:t>students learn </a:t>
            </a:r>
            <a:r>
              <a:rPr lang="en-US" dirty="0" smtClean="0"/>
              <a:t>these </a:t>
            </a:r>
            <a:r>
              <a:rPr lang="en-US" dirty="0"/>
              <a:t>soft skills as they meet </a:t>
            </a:r>
            <a:r>
              <a:rPr lang="en-US" dirty="0" smtClean="0"/>
              <a:t>our course’s </a:t>
            </a:r>
            <a:r>
              <a:rPr lang="en-US" dirty="0"/>
              <a:t>objectives</a:t>
            </a:r>
            <a:r>
              <a:rPr lang="en-US" dirty="0" smtClean="0"/>
              <a:t>? </a:t>
            </a:r>
          </a:p>
          <a:p>
            <a:endParaRPr lang="en-US" dirty="0"/>
          </a:p>
          <a:p>
            <a:r>
              <a:rPr lang="en-US" dirty="0" smtClean="0"/>
              <a:t>Hard </a:t>
            </a:r>
            <a:r>
              <a:rPr lang="en-US" dirty="0"/>
              <a:t>times demand soft skills, and </a:t>
            </a:r>
            <a:r>
              <a:rPr lang="en-US" dirty="0" smtClean="0"/>
              <a:t>you can </a:t>
            </a:r>
            <a:r>
              <a:rPr lang="en-US" dirty="0"/>
              <a:t>help with </a:t>
            </a:r>
            <a:r>
              <a:rPr lang="en-US" dirty="0" smtClean="0"/>
              <a:t>the acquisition </a:t>
            </a:r>
            <a:r>
              <a:rPr lang="en-US" dirty="0"/>
              <a:t>of soft skills by embedding them in course curriculum and </a:t>
            </a:r>
            <a:r>
              <a:rPr lang="en-US" dirty="0" smtClean="0"/>
              <a:t>explicitly addressing </a:t>
            </a:r>
            <a:r>
              <a:rPr lang="en-US" dirty="0"/>
              <a:t>them throughout each semester.</a:t>
            </a:r>
          </a:p>
          <a:p>
            <a:endParaRPr lang="en-US" dirty="0" smtClean="0"/>
          </a:p>
          <a:p>
            <a:pPr>
              <a:defRPr/>
            </a:pPr>
            <a:r>
              <a:rPr lang="en-US" dirty="0" smtClean="0"/>
              <a:t>I will be going over specific activities and tools that can be incorporated into your curriculum.</a:t>
            </a:r>
          </a:p>
          <a:p>
            <a:pPr>
              <a:defRPr/>
            </a:pPr>
            <a:endParaRPr lang="en-US" dirty="0"/>
          </a:p>
          <a:p>
            <a:pPr>
              <a:defRPr/>
            </a:pPr>
            <a:r>
              <a:rPr lang="en-US" dirty="0" smtClean="0"/>
              <a:t>Our hope is that faculty can </a:t>
            </a:r>
            <a:r>
              <a:rPr lang="en-US" dirty="0"/>
              <a:t>welcome the challenge to teach the whole student and assist in </a:t>
            </a:r>
            <a:r>
              <a:rPr lang="en-US" dirty="0" smtClean="0"/>
              <a:t>their transformative </a:t>
            </a:r>
            <a:r>
              <a:rPr lang="en-US" dirty="0"/>
              <a:t>learning.</a:t>
            </a:r>
          </a:p>
          <a:p>
            <a:pPr defTabSz="924408">
              <a:defRPr/>
            </a:pPr>
            <a:endParaRPr lang="en-US" dirty="0"/>
          </a:p>
          <a:p>
            <a:pPr defTabSz="924408">
              <a:defRPr/>
            </a:pPr>
            <a:endParaRPr lang="en-US" dirty="0" smtClean="0"/>
          </a:p>
          <a:p>
            <a:endParaRPr lang="en-US" dirty="0" smtClean="0"/>
          </a:p>
          <a:p>
            <a:endParaRPr lang="en-US" dirty="0"/>
          </a:p>
          <a:p>
            <a:endParaRPr lang="en-US" u="none" strike="noStrike" dirty="0" smtClean="0"/>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a person's position or title, the most effective way to get, keep and move up on a job is by demonstrating an ability to lead</a:t>
            </a:r>
            <a:r>
              <a:rPr lang="en-US" dirty="0" smtClean="0"/>
              <a:t>.</a:t>
            </a:r>
          </a:p>
          <a:p>
            <a:endParaRPr lang="en-US" dirty="0"/>
          </a:p>
          <a:p>
            <a:endParaRPr lang="en-US" dirty="0"/>
          </a:p>
          <a:p>
            <a:endParaRPr lang="en-US" dirty="0"/>
          </a:p>
          <a:p>
            <a:r>
              <a:rPr lang="en-US" dirty="0" smtClean="0"/>
              <a:t>One </a:t>
            </a:r>
            <a:r>
              <a:rPr lang="en-US" dirty="0"/>
              <a:t>of the best ways to develop your leadership skills is to study successful leaders and learn from their words and behaviors. </a:t>
            </a:r>
            <a:endParaRPr lang="en-US" dirty="0" smtClean="0"/>
          </a:p>
          <a:p>
            <a:endParaRPr lang="en-US" dirty="0"/>
          </a:p>
          <a:p>
            <a:r>
              <a:rPr lang="en-US" dirty="0" smtClean="0"/>
              <a:t>Quotes and Words of Wisdom</a:t>
            </a:r>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14</a:t>
            </a:fld>
            <a:endParaRPr lang="en-US"/>
          </a:p>
        </p:txBody>
      </p:sp>
    </p:spTree>
    <p:extLst>
      <p:ext uri="{BB962C8B-B14F-4D97-AF65-F5344CB8AC3E}">
        <p14:creationId xmlns:p14="http://schemas.microsoft.com/office/powerpoint/2010/main" xmlns="" val="375827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There are lots of smart job applicants but that’s not enough. Employers want people who have the mental agility to put their smarts to work to get the job done.</a:t>
            </a:r>
            <a:endParaRPr lang="en-US" dirty="0" smtClean="0"/>
          </a:p>
          <a:p>
            <a:endParaRPr lang="en-US" dirty="0"/>
          </a:p>
          <a:p>
            <a:r>
              <a:rPr lang="en-US" dirty="0" smtClean="0"/>
              <a:t>Case studies</a:t>
            </a:r>
          </a:p>
          <a:p>
            <a:endParaRPr lang="en-US" dirty="0" smtClean="0"/>
          </a:p>
          <a:p>
            <a:r>
              <a:rPr lang="en-US" dirty="0" smtClean="0"/>
              <a:t>one </a:t>
            </a:r>
            <a:r>
              <a:rPr lang="en-US" dirty="0"/>
              <a:t>research section that was taught in a computer lab</a:t>
            </a:r>
          </a:p>
          <a:p>
            <a:r>
              <a:rPr lang="en-US" dirty="0" smtClean="0"/>
              <a:t>began </a:t>
            </a:r>
            <a:r>
              <a:rPr lang="en-US" dirty="0"/>
              <a:t>instant messaging each other while the professor was speaking. When</a:t>
            </a:r>
          </a:p>
          <a:p>
            <a:r>
              <a:rPr lang="en-US" dirty="0"/>
              <a:t>confronted, students said “the computers distracted them,” blaming their behavior</a:t>
            </a:r>
          </a:p>
          <a:p>
            <a:r>
              <a:rPr lang="en-US" dirty="0"/>
              <a:t>on the computer. That teachable moment led to a discussion of thinking errors—</a:t>
            </a:r>
          </a:p>
          <a:p>
            <a:r>
              <a:rPr lang="en-US" dirty="0"/>
              <a:t>specifically blaming versus taking personal responsibility for one’s actions</a:t>
            </a:r>
          </a:p>
          <a:p>
            <a:r>
              <a:rPr lang="en-US" dirty="0"/>
              <a:t>The professor asked for solutions, modeling a strategy the teachers</a:t>
            </a:r>
          </a:p>
          <a:p>
            <a:r>
              <a:rPr lang="en-US" dirty="0"/>
              <a:t>could use in their schools when there is undesired behavior and waited until</a:t>
            </a:r>
          </a:p>
          <a:p>
            <a:r>
              <a:rPr lang="en-US" dirty="0"/>
              <a:t>solutions were put forth. One student suggested he could move the keyboard</a:t>
            </a:r>
          </a:p>
          <a:p>
            <a:r>
              <a:rPr lang="en-US" dirty="0"/>
              <a:t>atop the monitor and another said he could turn off his monitor.</a:t>
            </a:r>
          </a:p>
          <a:p>
            <a:r>
              <a:rPr lang="en-US" dirty="0"/>
              <a:t>Involving the students in developing a culture where these soft skills were</a:t>
            </a:r>
          </a:p>
          <a:p>
            <a:r>
              <a:rPr lang="en-US" dirty="0"/>
              <a:t>as important to practice as the other course content provides the repetition and</a:t>
            </a:r>
          </a:p>
          <a:p>
            <a:r>
              <a:rPr lang="en-US" dirty="0"/>
              <a:t>consistency needed for skill acquisition</a:t>
            </a:r>
            <a:r>
              <a:rPr lang="en-US" dirty="0" smtClean="0"/>
              <a:t>.</a:t>
            </a:r>
          </a:p>
          <a:p>
            <a:endParaRPr lang="en-US" dirty="0"/>
          </a:p>
          <a:p>
            <a:r>
              <a:rPr lang="en-US" dirty="0"/>
              <a:t>increase your confidence with solving problems, you'll be less likely to rush to the first solution – which may not necessarily be the best one</a:t>
            </a:r>
            <a:r>
              <a:rPr lang="en-US" dirty="0" smtClean="0"/>
              <a:t>.</a:t>
            </a:r>
          </a:p>
          <a:p>
            <a:endParaRPr lang="en-US" dirty="0"/>
          </a:p>
          <a:p>
            <a:r>
              <a:rPr lang="en-US" dirty="0"/>
              <a:t>You are a confident problem solver. You take time to understand the problem, understand the criteria for a good decision, and generate some good options. Because you approach problems systematically, you cover the essentials each time – and your decisions are well though out, well planned, and well executed. You can continue to perfect your problem-solving skills and use them for continuous improvement initiatives within your organization. Skim through the sections where you lost points below, and sharpen your skills still further! (Read </a:t>
            </a:r>
            <a:r>
              <a:rPr lang="en-US" dirty="0">
                <a:hlinkClick r:id="" action="ppaction://hlinkfile"/>
              </a:rPr>
              <a:t>below</a:t>
            </a:r>
            <a:r>
              <a:rPr lang="en-US" dirty="0"/>
              <a:t> to start.)</a:t>
            </a:r>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15</a:t>
            </a:fld>
            <a:endParaRPr lang="en-US"/>
          </a:p>
        </p:txBody>
      </p:sp>
    </p:spTree>
    <p:extLst>
      <p:ext uri="{BB962C8B-B14F-4D97-AF65-F5344CB8AC3E}">
        <p14:creationId xmlns:p14="http://schemas.microsoft.com/office/powerpoint/2010/main" xmlns="" val="56989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Being </a:t>
            </a:r>
            <a:r>
              <a:rPr lang="en-US" dirty="0"/>
              <a:t>able to get your point across in writing means the difference between success and failure. Employees must be able to write clear and concise messages.</a:t>
            </a:r>
            <a:endParaRPr lang="en-US" dirty="0" smtClean="0"/>
          </a:p>
          <a:p>
            <a:endParaRPr lang="en-US" b="1" dirty="0"/>
          </a:p>
          <a:p>
            <a:r>
              <a:rPr lang="en-US" b="1" dirty="0" smtClean="0"/>
              <a:t>Demand </a:t>
            </a:r>
            <a:r>
              <a:rPr lang="en-US" b="1" dirty="0"/>
              <a:t>proper spelling and grammar:</a:t>
            </a:r>
            <a:r>
              <a:rPr lang="en-US" dirty="0"/>
              <a:t> In </a:t>
            </a:r>
            <a:r>
              <a:rPr lang="en-US" i="1" dirty="0" err="1"/>
              <a:t>McKeachie’s</a:t>
            </a:r>
            <a:r>
              <a:rPr lang="en-US" i="1" dirty="0"/>
              <a:t> Teaching Tips</a:t>
            </a:r>
            <a:r>
              <a:rPr lang="en-US" dirty="0"/>
              <a:t>, the authors write that though it isn’t incumbent upon you to teach grammar or spelling in your course – or even appropriate – that doesn’t mean that you can’t demand it. For some students, it will be impossible to create and turn in a nearly mistake-free paper; however, the skill that they need to acquire is the ability to seek out a resource that can help them reach that goal. Who doesn’t value resourcefulness in an employee?</a:t>
            </a:r>
          </a:p>
          <a:p>
            <a:r>
              <a:rPr lang="en-US" b="1" dirty="0"/>
              <a:t>Set the expectation for proper e-mail etiquette:</a:t>
            </a:r>
            <a:r>
              <a:rPr lang="en-US" dirty="0"/>
              <a:t> In </a:t>
            </a:r>
            <a:r>
              <a:rPr lang="en-US" i="1" dirty="0"/>
              <a:t>Soft Skills at Work: Technology for Career Success</a:t>
            </a:r>
            <a:r>
              <a:rPr lang="en-US" dirty="0"/>
              <a:t>, author Beverly </a:t>
            </a:r>
            <a:r>
              <a:rPr lang="en-US" dirty="0" err="1"/>
              <a:t>Amer</a:t>
            </a:r>
            <a:r>
              <a:rPr lang="en-US" dirty="0"/>
              <a:t> advises that though e-mail offers a faster way to communicate, writers shouldn’t assume that anything goes in this medium. She warns that people instinctively form impressions based on the e-mails they receive, and being overly casual or inappropriate could backfire. Tell students that you won’t respond to unprofessionally-written e-mails and that they should consider their audience when writing e-mail, use proper greetings, and avoid “text message language” or excessive abbreviations. Do you want to respond to student e-mails that start off with “hey” or overuse emoticons? Sounds like a great opportunity to teach some soft skills. </a:t>
            </a:r>
            <a:endParaRPr lang="en-US" dirty="0" smtClean="0"/>
          </a:p>
          <a:p>
            <a:endParaRPr lang="en-US" dirty="0"/>
          </a:p>
          <a:p>
            <a:r>
              <a:rPr lang="en-US" dirty="0" smtClean="0"/>
              <a:t>Reflections at the end of chapters- setting the bar high in the beginning</a:t>
            </a:r>
          </a:p>
          <a:p>
            <a:endParaRPr lang="en-US" dirty="0"/>
          </a:p>
          <a:p>
            <a:r>
              <a:rPr lang="en-US" dirty="0" smtClean="0"/>
              <a:t>writers’ workshop </a:t>
            </a:r>
            <a:r>
              <a:rPr lang="en-US" dirty="0"/>
              <a:t>was implemented. Students were responsible for bringing drafts of</a:t>
            </a:r>
          </a:p>
          <a:p>
            <a:r>
              <a:rPr lang="en-US" dirty="0"/>
              <a:t>their research proposals to class and for exchanging papers for peer review and</a:t>
            </a:r>
          </a:p>
          <a:p>
            <a:r>
              <a:rPr lang="en-US" dirty="0"/>
              <a:t>editing. A signed peer-reviewed draft was required before submission of the draft</a:t>
            </a:r>
          </a:p>
          <a:p>
            <a:r>
              <a:rPr lang="en-US" dirty="0"/>
              <a:t>to the professor.</a:t>
            </a:r>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16</a:t>
            </a:fld>
            <a:endParaRPr lang="en-US"/>
          </a:p>
        </p:txBody>
      </p:sp>
    </p:spTree>
    <p:extLst>
      <p:ext uri="{BB962C8B-B14F-4D97-AF65-F5344CB8AC3E}">
        <p14:creationId xmlns:p14="http://schemas.microsoft.com/office/powerpoint/2010/main" xmlns="" val="179633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have many important responsibilities. That is why employers want employees who have the ability to plan, organize and prioritize work.</a:t>
            </a:r>
          </a:p>
        </p:txBody>
      </p:sp>
      <p:sp>
        <p:nvSpPr>
          <p:cNvPr id="4" name="Slide Number Placeholder 3"/>
          <p:cNvSpPr>
            <a:spLocks noGrp="1"/>
          </p:cNvSpPr>
          <p:nvPr>
            <p:ph type="sldNum" sz="quarter" idx="10"/>
          </p:nvPr>
        </p:nvSpPr>
        <p:spPr/>
        <p:txBody>
          <a:bodyPr/>
          <a:lstStyle/>
          <a:p>
            <a:fld id="{F55CE90A-08B1-4935-A10A-AD7E2311648F}" type="slidenum">
              <a:rPr lang="en-US" smtClean="0"/>
              <a:pPr/>
              <a:t>17</a:t>
            </a:fld>
            <a:endParaRPr lang="en-US"/>
          </a:p>
        </p:txBody>
      </p:sp>
    </p:spTree>
    <p:extLst>
      <p:ext uri="{BB962C8B-B14F-4D97-AF65-F5344CB8AC3E}">
        <p14:creationId xmlns:p14="http://schemas.microsoft.com/office/powerpoint/2010/main" xmlns="" val="236630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want a candidate who works hard, arrives on time, works independently and does the job right the first time.</a:t>
            </a:r>
            <a:br>
              <a:rPr lang="en-US" dirty="0"/>
            </a:br>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18</a:t>
            </a:fld>
            <a:endParaRPr lang="en-US"/>
          </a:p>
        </p:txBody>
      </p:sp>
    </p:spTree>
    <p:extLst>
      <p:ext uri="{BB962C8B-B14F-4D97-AF65-F5344CB8AC3E}">
        <p14:creationId xmlns:p14="http://schemas.microsoft.com/office/powerpoint/2010/main" xmlns="" val="72045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Resiliency is the ability to make the best of changing conditions. Employers are looking for employees who can handle the ups and downs of life.</a:t>
            </a:r>
          </a:p>
        </p:txBody>
      </p:sp>
      <p:sp>
        <p:nvSpPr>
          <p:cNvPr id="4" name="Slide Number Placeholder 3"/>
          <p:cNvSpPr>
            <a:spLocks noGrp="1"/>
          </p:cNvSpPr>
          <p:nvPr>
            <p:ph type="sldNum" sz="quarter" idx="10"/>
          </p:nvPr>
        </p:nvSpPr>
        <p:spPr/>
        <p:txBody>
          <a:bodyPr/>
          <a:lstStyle/>
          <a:p>
            <a:fld id="{F55CE90A-08B1-4935-A10A-AD7E2311648F}" type="slidenum">
              <a:rPr lang="en-US" smtClean="0"/>
              <a:pPr/>
              <a:t>19</a:t>
            </a:fld>
            <a:endParaRPr lang="en-US"/>
          </a:p>
        </p:txBody>
      </p:sp>
    </p:spTree>
    <p:extLst>
      <p:ext uri="{BB962C8B-B14F-4D97-AF65-F5344CB8AC3E}">
        <p14:creationId xmlns:p14="http://schemas.microsoft.com/office/powerpoint/2010/main" xmlns="" val="689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listening is the most underrated communication skill, it is one of the most powerful skills one can develop. It's essential to workplace success.</a:t>
            </a:r>
          </a:p>
        </p:txBody>
      </p:sp>
      <p:sp>
        <p:nvSpPr>
          <p:cNvPr id="4" name="Slide Number Placeholder 3"/>
          <p:cNvSpPr>
            <a:spLocks noGrp="1"/>
          </p:cNvSpPr>
          <p:nvPr>
            <p:ph type="sldNum" sz="quarter" idx="10"/>
          </p:nvPr>
        </p:nvSpPr>
        <p:spPr/>
        <p:txBody>
          <a:bodyPr/>
          <a:lstStyle/>
          <a:p>
            <a:fld id="{F55CE90A-08B1-4935-A10A-AD7E2311648F}" type="slidenum">
              <a:rPr lang="en-US" smtClean="0"/>
              <a:pPr/>
              <a:t>20</a:t>
            </a:fld>
            <a:endParaRPr lang="en-US"/>
          </a:p>
        </p:txBody>
      </p:sp>
    </p:spTree>
    <p:extLst>
      <p:ext uri="{BB962C8B-B14F-4D97-AF65-F5344CB8AC3E}">
        <p14:creationId xmlns:p14="http://schemas.microsoft.com/office/powerpoint/2010/main" xmlns="" val="276891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companies like Google, Southwest Airlines and Four Seasons are good example of companies that hire for attitude and train for skills.</a:t>
            </a:r>
            <a:endParaRPr lang="en-US" dirty="0" smtClean="0"/>
          </a:p>
          <a:p>
            <a:endParaRPr lang="en-US" dirty="0" smtClean="0"/>
          </a:p>
          <a:p>
            <a:r>
              <a:rPr lang="en-US" dirty="0" smtClean="0"/>
              <a:t>The </a:t>
            </a:r>
            <a:r>
              <a:rPr lang="en-US" dirty="0"/>
              <a:t>professor asked students to “please</a:t>
            </a:r>
          </a:p>
          <a:p>
            <a:r>
              <a:rPr lang="en-US" dirty="0"/>
              <a:t>rephrase” verbalizations if they were perceived as spoken in a whining tone or</a:t>
            </a:r>
          </a:p>
          <a:p>
            <a:r>
              <a:rPr lang="en-US" dirty="0"/>
              <a:t>were less than courteous. Veiled aggressive comments or put-downs to</a:t>
            </a:r>
          </a:p>
          <a:p>
            <a:r>
              <a:rPr lang="en-US" dirty="0"/>
              <a:t>colleagues made in a “joking” manner were also confronted and discussed as a</a:t>
            </a:r>
          </a:p>
          <a:p>
            <a:r>
              <a:rPr lang="en-US" dirty="0"/>
              <a:t>possible indication of passive-aggressive behavior.</a:t>
            </a:r>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21</a:t>
            </a:fld>
            <a:endParaRPr lang="en-US"/>
          </a:p>
        </p:txBody>
      </p:sp>
    </p:spTree>
    <p:extLst>
      <p:ext uri="{BB962C8B-B14F-4D97-AF65-F5344CB8AC3E}">
        <p14:creationId xmlns:p14="http://schemas.microsoft.com/office/powerpoint/2010/main" xmlns="" val="184268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338320"/>
            <a:ext cx="5505450" cy="4958080"/>
          </a:xfrm>
        </p:spPr>
        <p:txBody>
          <a:bodyPr>
            <a:normAutofit fontScale="92500"/>
          </a:bodyPr>
          <a:lstStyle/>
          <a:p>
            <a:r>
              <a:rPr lang="en-US" dirty="0" smtClean="0"/>
              <a:t>Students may be in different places in the career planning process (e.g. career changers, displaced workers, freshmen) but we are seeing many students who are undecided so we want you to understand the steps of the career planning process.</a:t>
            </a:r>
          </a:p>
          <a:p>
            <a:endParaRPr lang="en-US" u="sng" dirty="0"/>
          </a:p>
          <a:p>
            <a:r>
              <a:rPr lang="en-US" u="sng" dirty="0" smtClean="0"/>
              <a:t>Self-Assessment</a:t>
            </a:r>
          </a:p>
          <a:p>
            <a:pPr marL="173336" indent="-173336">
              <a:buFont typeface="Arial" panose="020B0604020202020204" pitchFamily="34" charset="0"/>
              <a:buChar char="•"/>
            </a:pPr>
            <a:r>
              <a:rPr lang="en-US" dirty="0"/>
              <a:t>S</a:t>
            </a:r>
            <a:r>
              <a:rPr lang="en-US" baseline="0" dirty="0" smtClean="0"/>
              <a:t>tudents  take self-assessment inventories</a:t>
            </a:r>
            <a:r>
              <a:rPr lang="en-US" dirty="0" smtClean="0"/>
              <a:t> and t</a:t>
            </a:r>
            <a:r>
              <a:rPr lang="en-US" baseline="0" dirty="0" smtClean="0"/>
              <a:t>hink about  all the possibilities</a:t>
            </a:r>
            <a:r>
              <a:rPr lang="en-US" dirty="0" smtClean="0"/>
              <a:t> for their future, their </a:t>
            </a:r>
            <a:r>
              <a:rPr lang="en-US" baseline="0" dirty="0" smtClean="0"/>
              <a:t>strengths, interests, options</a:t>
            </a:r>
            <a:r>
              <a:rPr lang="en-US" dirty="0" smtClean="0"/>
              <a:t> that are open to them,</a:t>
            </a:r>
            <a:r>
              <a:rPr lang="en-US" baseline="0" dirty="0" smtClean="0"/>
              <a:t> understand</a:t>
            </a:r>
            <a:r>
              <a:rPr lang="en-US" dirty="0" smtClean="0"/>
              <a:t> </a:t>
            </a:r>
            <a:r>
              <a:rPr lang="en-US" baseline="0" dirty="0" smtClean="0"/>
              <a:t>how to make </a:t>
            </a:r>
            <a:r>
              <a:rPr lang="en-US" dirty="0" smtClean="0"/>
              <a:t>career </a:t>
            </a:r>
            <a:r>
              <a:rPr lang="en-US" baseline="0" dirty="0" smtClean="0"/>
              <a:t>decisions,</a:t>
            </a:r>
            <a:r>
              <a:rPr lang="en-US" dirty="0" smtClean="0"/>
              <a:t> and set SMART </a:t>
            </a:r>
            <a:r>
              <a:rPr lang="en-US" baseline="0" dirty="0" smtClean="0"/>
              <a:t>goals  to help them move toward a career</a:t>
            </a:r>
          </a:p>
          <a:p>
            <a:r>
              <a:rPr lang="en-US" u="sng" dirty="0" smtClean="0"/>
              <a:t>Explore/Research</a:t>
            </a:r>
          </a:p>
          <a:p>
            <a:pPr marL="173336" indent="-173336">
              <a:buFont typeface="Arial" panose="020B0604020202020204" pitchFamily="34" charset="0"/>
              <a:buChar char="•"/>
            </a:pPr>
            <a:r>
              <a:rPr lang="en-US" dirty="0" smtClean="0"/>
              <a:t>Use O-Net Interest Profiler to find career profiles, other online resources  like salary surfer and  Occupational Handbook</a:t>
            </a:r>
          </a:p>
          <a:p>
            <a:endParaRPr lang="en-US" dirty="0"/>
          </a:p>
          <a:p>
            <a:r>
              <a:rPr lang="en-US" u="sng" dirty="0" smtClean="0"/>
              <a:t>Choose a major/program</a:t>
            </a:r>
          </a:p>
          <a:p>
            <a:endParaRPr lang="en-US" u="sng" dirty="0" smtClean="0"/>
          </a:p>
          <a:p>
            <a:r>
              <a:rPr lang="en-US" u="sng" dirty="0" smtClean="0"/>
              <a:t>Get Experience</a:t>
            </a:r>
          </a:p>
          <a:p>
            <a:pPr marL="173336" indent="-173336">
              <a:buFont typeface="Arial" panose="020B0604020202020204" pitchFamily="34" charset="0"/>
              <a:buChar char="•"/>
            </a:pPr>
            <a:r>
              <a:rPr lang="en-US" dirty="0"/>
              <a:t>F</a:t>
            </a:r>
            <a:r>
              <a:rPr lang="en-US" dirty="0" smtClean="0"/>
              <a:t>ind </a:t>
            </a:r>
            <a:r>
              <a:rPr lang="en-US" dirty="0"/>
              <a:t>opportunities that will help me “try out” and validate my career choice. </a:t>
            </a:r>
            <a:endParaRPr lang="en-US" dirty="0" smtClean="0"/>
          </a:p>
          <a:p>
            <a:r>
              <a:rPr lang="en-US" dirty="0" smtClean="0"/>
              <a:t>Have Conversations (informational interviews), job shadowing, volunteer (service learning)  lead, find mentors, internships and apprenticeships  (unpaid </a:t>
            </a:r>
            <a:r>
              <a:rPr lang="en-US" dirty="0"/>
              <a:t>and paid work </a:t>
            </a:r>
            <a:r>
              <a:rPr lang="en-US" dirty="0" smtClean="0"/>
              <a:t>experiences).</a:t>
            </a:r>
            <a:endParaRPr lang="en-US" dirty="0"/>
          </a:p>
          <a:p>
            <a:endParaRPr lang="en-US" dirty="0"/>
          </a:p>
          <a:p>
            <a:r>
              <a:rPr lang="en-US" u="sng" dirty="0" smtClean="0"/>
              <a:t>Job Search Process</a:t>
            </a:r>
          </a:p>
          <a:p>
            <a:endParaRPr lang="en-US" u="sng" dirty="0" smtClean="0"/>
          </a:p>
          <a:p>
            <a:r>
              <a:rPr lang="en-US" u="sng" dirty="0" smtClean="0"/>
              <a:t>Who will be Presenting?</a:t>
            </a:r>
          </a:p>
          <a:p>
            <a:pPr marL="173336" indent="-173336">
              <a:buFont typeface="Arial" panose="020B0604020202020204" pitchFamily="34" charset="0"/>
              <a:buChar char="•"/>
            </a:pPr>
            <a:r>
              <a:rPr lang="en-US" dirty="0" smtClean="0"/>
              <a:t>Susan and Rita will be giving an overview of </a:t>
            </a:r>
            <a:r>
              <a:rPr lang="en-US" dirty="0" err="1" smtClean="0"/>
              <a:t>cacareercafe</a:t>
            </a:r>
            <a:r>
              <a:rPr lang="en-US" dirty="0" smtClean="0"/>
              <a:t> and how the site benefits students in the career planning process.</a:t>
            </a:r>
            <a:endParaRPr lang="en-US" dirty="0"/>
          </a:p>
          <a:p>
            <a:pPr marL="173336" indent="-173336">
              <a:buFont typeface="Arial" panose="020B0604020202020204" pitchFamily="34" charset="0"/>
              <a:buChar char="•"/>
            </a:pPr>
            <a:r>
              <a:rPr lang="en-US" dirty="0" smtClean="0"/>
              <a:t>Yolanda will be providing you with activities that you can integrate into your curriculum that will help your students engage in the career planning process sooner than later.</a:t>
            </a:r>
          </a:p>
          <a:p>
            <a:pPr marL="173336" indent="-173336">
              <a:buFont typeface="Arial" panose="020B0604020202020204" pitchFamily="34" charset="0"/>
              <a:buChar char="•"/>
            </a:pPr>
            <a:r>
              <a:rPr lang="en-US" dirty="0" smtClean="0"/>
              <a:t>Shannon will be introducing Soft Skills Activities to incorporate into the classroom.</a:t>
            </a:r>
          </a:p>
          <a:p>
            <a:endParaRPr lang="en-US" dirty="0" smtClean="0"/>
          </a:p>
        </p:txBody>
      </p:sp>
      <p:sp>
        <p:nvSpPr>
          <p:cNvPr id="4" name="Slide Number Placeholder 3"/>
          <p:cNvSpPr>
            <a:spLocks noGrp="1"/>
          </p:cNvSpPr>
          <p:nvPr>
            <p:ph type="sldNum" sz="quarter" idx="10"/>
          </p:nvPr>
        </p:nvSpPr>
        <p:spPr/>
        <p:txBody>
          <a:bodyPr/>
          <a:lstStyle/>
          <a:p>
            <a:fld id="{F55CE90A-08B1-4935-A10A-AD7E2311648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less hierarchical organizations, employers are keen to hire people who get along well with others and those who can work effectively on teams.</a:t>
            </a:r>
          </a:p>
        </p:txBody>
      </p:sp>
      <p:sp>
        <p:nvSpPr>
          <p:cNvPr id="4" name="Slide Number Placeholder 3"/>
          <p:cNvSpPr>
            <a:spLocks noGrp="1"/>
          </p:cNvSpPr>
          <p:nvPr>
            <p:ph type="sldNum" sz="quarter" idx="10"/>
          </p:nvPr>
        </p:nvSpPr>
        <p:spPr/>
        <p:txBody>
          <a:bodyPr/>
          <a:lstStyle/>
          <a:p>
            <a:fld id="{F55CE90A-08B1-4935-A10A-AD7E2311648F}" type="slidenum">
              <a:rPr lang="en-US" smtClean="0"/>
              <a:pPr/>
              <a:t>22</a:t>
            </a:fld>
            <a:endParaRPr lang="en-US"/>
          </a:p>
        </p:txBody>
      </p:sp>
    </p:spTree>
    <p:extLst>
      <p:ext uri="{BB962C8B-B14F-4D97-AF65-F5344CB8AC3E}">
        <p14:creationId xmlns:p14="http://schemas.microsoft.com/office/powerpoint/2010/main" xmlns="" val="164449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skills top the list of skills employers seek. To improve your speaking and listening quickly and easily, learn to ask “good” questions.</a:t>
            </a:r>
            <a:endParaRPr lang="en-US" dirty="0" smtClean="0"/>
          </a:p>
          <a:p>
            <a:endParaRPr lang="en-US" dirty="0" smtClean="0"/>
          </a:p>
          <a:p>
            <a:r>
              <a:rPr lang="en-US" dirty="0" smtClean="0"/>
              <a:t>Nonverbal important</a:t>
            </a:r>
          </a:p>
          <a:p>
            <a:endParaRPr lang="en-US"/>
          </a:p>
          <a:p>
            <a:endParaRPr lang="en-US" dirty="0"/>
          </a:p>
          <a:p>
            <a:r>
              <a:rPr lang="en-US" dirty="0" smtClean="0"/>
              <a:t>Comes in many forms</a:t>
            </a:r>
          </a:p>
          <a:p>
            <a:r>
              <a:rPr lang="en-US" dirty="0" smtClean="0"/>
              <a:t>We’ve talked about the writing</a:t>
            </a:r>
          </a:p>
          <a:p>
            <a:r>
              <a:rPr lang="en-US" dirty="0" smtClean="0"/>
              <a:t>Listening</a:t>
            </a:r>
          </a:p>
          <a:p>
            <a:r>
              <a:rPr lang="en-US" dirty="0" smtClean="0"/>
              <a:t>Verbal (positive)</a:t>
            </a:r>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23</a:t>
            </a:fld>
            <a:endParaRPr lang="en-US"/>
          </a:p>
        </p:txBody>
      </p:sp>
    </p:spTree>
    <p:extLst>
      <p:ext uri="{BB962C8B-B14F-4D97-AF65-F5344CB8AC3E}">
        <p14:creationId xmlns:p14="http://schemas.microsoft.com/office/powerpoint/2010/main" xmlns="" val="102778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24</a:t>
            </a:fld>
            <a:endParaRPr lang="en-US" dirty="0"/>
          </a:p>
        </p:txBody>
      </p:sp>
    </p:spTree>
    <p:extLst>
      <p:ext uri="{BB962C8B-B14F-4D97-AF65-F5344CB8AC3E}">
        <p14:creationId xmlns:p14="http://schemas.microsoft.com/office/powerpoint/2010/main" xmlns="" val="1322918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696913"/>
            <a:ext cx="4646613" cy="3486150"/>
          </a:xfrm>
        </p:spPr>
      </p:sp>
      <p:sp>
        <p:nvSpPr>
          <p:cNvPr id="3" name="Notes Placeholder 2"/>
          <p:cNvSpPr>
            <a:spLocks noGrp="1"/>
          </p:cNvSpPr>
          <p:nvPr>
            <p:ph type="body" idx="1"/>
          </p:nvPr>
        </p:nvSpPr>
        <p:spPr>
          <a:xfrm>
            <a:off x="688182" y="4415791"/>
            <a:ext cx="5505450" cy="4338320"/>
          </a:xfrm>
        </p:spPr>
        <p:txBody>
          <a:bodyPr>
            <a:normAutofit lnSpcReduction="10000"/>
          </a:bodyPr>
          <a:lstStyle/>
          <a:p>
            <a:r>
              <a:rPr lang="en-US" dirty="0"/>
              <a:t>Shannon/Yolanda  or Rita or Susan?</a:t>
            </a:r>
          </a:p>
          <a:p>
            <a:endParaRPr lang="en-US" dirty="0"/>
          </a:p>
          <a:p>
            <a:r>
              <a:rPr lang="en-US" dirty="0" smtClean="0"/>
              <a:t>Introductions of Presenters</a:t>
            </a:r>
          </a:p>
          <a:p>
            <a:endParaRPr lang="en-US" dirty="0"/>
          </a:p>
          <a:p>
            <a:pPr marL="173336" indent="-173336">
              <a:buFont typeface="Arial" panose="020B0604020202020204" pitchFamily="34" charset="0"/>
              <a:buChar char="•"/>
            </a:pPr>
            <a:r>
              <a:rPr lang="en-US" dirty="0"/>
              <a:t>As California Community College instructors, we serve a large and diverse mix of students with a wide range of educational and career goals. These students arrive in our classrooms and look to us to help them acquire the knowledge and skills they need to successfully transition from the college classroom to the workplace. We want to give </a:t>
            </a:r>
            <a:r>
              <a:rPr lang="en-US" dirty="0" smtClean="0"/>
              <a:t>all our </a:t>
            </a:r>
            <a:r>
              <a:rPr lang="en-US" dirty="0"/>
              <a:t>students a </a:t>
            </a:r>
            <a:r>
              <a:rPr lang="en-US" dirty="0" smtClean="0"/>
              <a:t>competitive </a:t>
            </a:r>
            <a:r>
              <a:rPr lang="en-US" dirty="0"/>
              <a:t>advantage in today’s </a:t>
            </a:r>
            <a:r>
              <a:rPr lang="en-US" dirty="0" smtClean="0"/>
              <a:t>economy.</a:t>
            </a:r>
            <a:endParaRPr lang="en-US" dirty="0"/>
          </a:p>
          <a:p>
            <a:endParaRPr lang="en-US" b="0" dirty="0" smtClean="0"/>
          </a:p>
          <a:p>
            <a:pPr marL="173336" indent="-173336">
              <a:buFont typeface="Arial" panose="020B0604020202020204" pitchFamily="34" charset="0"/>
              <a:buChar char="•"/>
            </a:pPr>
            <a:r>
              <a:rPr lang="en-US" dirty="0"/>
              <a:t>We know students are more successful when they have a career goal, in fact our Student Success legislation is requiring it</a:t>
            </a:r>
            <a:r>
              <a:rPr lang="en-US" dirty="0" smtClean="0"/>
              <a:t>! </a:t>
            </a:r>
            <a:r>
              <a:rPr lang="en-US" b="0" dirty="0" smtClean="0"/>
              <a:t/>
            </a:r>
            <a:br>
              <a:rPr lang="en-US" b="0" dirty="0" smtClean="0"/>
            </a:br>
            <a:endParaRPr lang="en-US" b="0" dirty="0" smtClean="0"/>
          </a:p>
          <a:p>
            <a:pPr marL="173336" indent="-173336">
              <a:buFont typeface="Arial" panose="020B0604020202020204" pitchFamily="34" charset="0"/>
              <a:buChar char="•"/>
            </a:pPr>
            <a:r>
              <a:rPr lang="en-US" dirty="0" smtClean="0"/>
              <a:t>We would like to encourage faculty to work with their counseling </a:t>
            </a:r>
            <a:r>
              <a:rPr lang="en-US" dirty="0"/>
              <a:t>departments and </a:t>
            </a:r>
            <a:r>
              <a:rPr lang="en-US" dirty="0" smtClean="0"/>
              <a:t>career </a:t>
            </a:r>
            <a:r>
              <a:rPr lang="en-US" dirty="0"/>
              <a:t>centers  </a:t>
            </a:r>
            <a:r>
              <a:rPr lang="en-US" dirty="0" smtClean="0"/>
              <a:t>or online  career resources to </a:t>
            </a:r>
            <a:r>
              <a:rPr lang="en-US" dirty="0"/>
              <a:t>engage students and encourage them to find a direction. </a:t>
            </a:r>
            <a:r>
              <a:rPr lang="en-US" dirty="0" smtClean="0"/>
              <a:t> Make sure students are being proactive to take charge of their career decision.</a:t>
            </a:r>
          </a:p>
          <a:p>
            <a:endParaRPr lang="en-US" dirty="0"/>
          </a:p>
          <a:p>
            <a:pPr marL="173336" indent="-173336">
              <a:buFont typeface="Arial" panose="020B0604020202020204" pitchFamily="34" charset="0"/>
              <a:buChar char="•"/>
            </a:pPr>
            <a:r>
              <a:rPr lang="en-US" dirty="0" smtClean="0"/>
              <a:t>This </a:t>
            </a:r>
            <a:r>
              <a:rPr lang="en-US" dirty="0"/>
              <a:t>session will share tools, resources and activities that can be integrated into the classroom to ensure college and career </a:t>
            </a:r>
            <a:r>
              <a:rPr lang="en-US" dirty="0" smtClean="0"/>
              <a:t>success. </a:t>
            </a:r>
          </a:p>
          <a:p>
            <a:endParaRPr lang="en-US" dirty="0"/>
          </a:p>
          <a:p>
            <a:pPr marL="173336" indent="-173336">
              <a:buFont typeface="Arial" panose="020B0604020202020204" pitchFamily="34" charset="0"/>
              <a:buChar char="•"/>
            </a:pPr>
            <a:r>
              <a:rPr lang="en-US" dirty="0" smtClean="0"/>
              <a:t>We </a:t>
            </a:r>
            <a:r>
              <a:rPr lang="en-US" dirty="0"/>
              <a:t>understand professors have a lot to cover and we aren’t trying to suggest you do </a:t>
            </a:r>
            <a:r>
              <a:rPr lang="en-US" dirty="0" smtClean="0"/>
              <a:t>more but that you  consider infusing  some of the career </a:t>
            </a:r>
            <a:r>
              <a:rPr lang="en-US" dirty="0"/>
              <a:t>planning process </a:t>
            </a:r>
            <a:r>
              <a:rPr lang="en-US" dirty="0" smtClean="0"/>
              <a:t>into your curriculum </a:t>
            </a:r>
            <a:r>
              <a:rPr lang="en-US" dirty="0"/>
              <a:t> </a:t>
            </a:r>
            <a:r>
              <a:rPr lang="en-US" dirty="0" smtClean="0"/>
              <a:t>so we can  give our community college students more opportunities for career exploration.</a:t>
            </a:r>
          </a:p>
        </p:txBody>
      </p:sp>
      <p:sp>
        <p:nvSpPr>
          <p:cNvPr id="4" name="Slide Number Placeholder 3"/>
          <p:cNvSpPr>
            <a:spLocks noGrp="1"/>
          </p:cNvSpPr>
          <p:nvPr>
            <p:ph type="sldNum" sz="quarter" idx="10"/>
          </p:nvPr>
        </p:nvSpPr>
        <p:spPr/>
        <p:txBody>
          <a:bodyPr/>
          <a:lstStyle/>
          <a:p>
            <a:fld id="{F55CE90A-08B1-4935-A10A-AD7E2311648F}"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338320"/>
            <a:ext cx="5505450" cy="4958080"/>
          </a:xfrm>
        </p:spPr>
        <p:txBody>
          <a:bodyPr>
            <a:normAutofit fontScale="92500"/>
          </a:bodyPr>
          <a:lstStyle/>
          <a:p>
            <a:r>
              <a:rPr lang="en-US" dirty="0" smtClean="0"/>
              <a:t>Students may be in different places in the career planning process (e.g. career changers, displaced workers, freshmen) but we are seeing many students who are undecided so we want you to understand the steps of the career planning process.</a:t>
            </a:r>
          </a:p>
          <a:p>
            <a:endParaRPr lang="en-US" u="sng" dirty="0"/>
          </a:p>
          <a:p>
            <a:r>
              <a:rPr lang="en-US" u="sng" dirty="0" smtClean="0"/>
              <a:t>Self-Assessment</a:t>
            </a:r>
          </a:p>
          <a:p>
            <a:pPr marL="173336" indent="-173336">
              <a:buFont typeface="Arial" panose="020B0604020202020204" pitchFamily="34" charset="0"/>
              <a:buChar char="•"/>
            </a:pPr>
            <a:r>
              <a:rPr lang="en-US" dirty="0"/>
              <a:t>S</a:t>
            </a:r>
            <a:r>
              <a:rPr lang="en-US" baseline="0" dirty="0" smtClean="0"/>
              <a:t>tudents  take self-assessment inventories</a:t>
            </a:r>
            <a:r>
              <a:rPr lang="en-US" dirty="0" smtClean="0"/>
              <a:t> and t</a:t>
            </a:r>
            <a:r>
              <a:rPr lang="en-US" baseline="0" dirty="0" smtClean="0"/>
              <a:t>hink about  all the possibilities</a:t>
            </a:r>
            <a:r>
              <a:rPr lang="en-US" dirty="0" smtClean="0"/>
              <a:t> for their future, their </a:t>
            </a:r>
            <a:r>
              <a:rPr lang="en-US" baseline="0" dirty="0" smtClean="0"/>
              <a:t>strengths, interests, options</a:t>
            </a:r>
            <a:r>
              <a:rPr lang="en-US" dirty="0" smtClean="0"/>
              <a:t> that are open to them,</a:t>
            </a:r>
            <a:r>
              <a:rPr lang="en-US" baseline="0" dirty="0" smtClean="0"/>
              <a:t> understand</a:t>
            </a:r>
            <a:r>
              <a:rPr lang="en-US" dirty="0" smtClean="0"/>
              <a:t> </a:t>
            </a:r>
            <a:r>
              <a:rPr lang="en-US" baseline="0" dirty="0" smtClean="0"/>
              <a:t>how to make </a:t>
            </a:r>
            <a:r>
              <a:rPr lang="en-US" dirty="0" smtClean="0"/>
              <a:t>career </a:t>
            </a:r>
            <a:r>
              <a:rPr lang="en-US" baseline="0" dirty="0" smtClean="0"/>
              <a:t>decisions,</a:t>
            </a:r>
            <a:r>
              <a:rPr lang="en-US" dirty="0" smtClean="0"/>
              <a:t> and set SMART </a:t>
            </a:r>
            <a:r>
              <a:rPr lang="en-US" baseline="0" dirty="0" smtClean="0"/>
              <a:t>goals  to help them move toward a career</a:t>
            </a:r>
          </a:p>
          <a:p>
            <a:r>
              <a:rPr lang="en-US" u="sng" dirty="0" smtClean="0"/>
              <a:t>Explore/Research</a:t>
            </a:r>
          </a:p>
          <a:p>
            <a:pPr marL="173336" indent="-173336">
              <a:buFont typeface="Arial" panose="020B0604020202020204" pitchFamily="34" charset="0"/>
              <a:buChar char="•"/>
            </a:pPr>
            <a:r>
              <a:rPr lang="en-US" dirty="0" smtClean="0"/>
              <a:t>Use O-Net Interest Profiler to find career profiles, other online resources  like salary surfer and  Occupational Handbook</a:t>
            </a:r>
          </a:p>
          <a:p>
            <a:endParaRPr lang="en-US" dirty="0"/>
          </a:p>
          <a:p>
            <a:r>
              <a:rPr lang="en-US" u="sng" dirty="0" smtClean="0"/>
              <a:t>Choose a major/program</a:t>
            </a:r>
          </a:p>
          <a:p>
            <a:endParaRPr lang="en-US" u="sng" dirty="0" smtClean="0"/>
          </a:p>
          <a:p>
            <a:r>
              <a:rPr lang="en-US" u="sng" dirty="0" smtClean="0"/>
              <a:t>Get Experience</a:t>
            </a:r>
          </a:p>
          <a:p>
            <a:pPr marL="173336" indent="-173336">
              <a:buFont typeface="Arial" panose="020B0604020202020204" pitchFamily="34" charset="0"/>
              <a:buChar char="•"/>
            </a:pPr>
            <a:r>
              <a:rPr lang="en-US" dirty="0"/>
              <a:t>F</a:t>
            </a:r>
            <a:r>
              <a:rPr lang="en-US" dirty="0" smtClean="0"/>
              <a:t>ind </a:t>
            </a:r>
            <a:r>
              <a:rPr lang="en-US" dirty="0"/>
              <a:t>opportunities that will help me “try out” and validate my career choice. </a:t>
            </a:r>
            <a:endParaRPr lang="en-US" dirty="0" smtClean="0"/>
          </a:p>
          <a:p>
            <a:r>
              <a:rPr lang="en-US" dirty="0" smtClean="0"/>
              <a:t>Have Conversations (informational interviews), job shadowing, volunteer (service learning)  lead, find mentors, internships and apprenticeships  (unpaid </a:t>
            </a:r>
            <a:r>
              <a:rPr lang="en-US" dirty="0"/>
              <a:t>and paid work </a:t>
            </a:r>
            <a:r>
              <a:rPr lang="en-US" dirty="0" smtClean="0"/>
              <a:t>experiences).</a:t>
            </a:r>
            <a:endParaRPr lang="en-US" dirty="0"/>
          </a:p>
          <a:p>
            <a:endParaRPr lang="en-US" dirty="0"/>
          </a:p>
          <a:p>
            <a:r>
              <a:rPr lang="en-US" u="sng" dirty="0" smtClean="0"/>
              <a:t>Job Search Process</a:t>
            </a:r>
          </a:p>
          <a:p>
            <a:endParaRPr lang="en-US" u="sng" dirty="0" smtClean="0"/>
          </a:p>
          <a:p>
            <a:r>
              <a:rPr lang="en-US" u="sng" dirty="0" smtClean="0"/>
              <a:t>Who will be Presenting?</a:t>
            </a:r>
          </a:p>
          <a:p>
            <a:pPr marL="173336" indent="-173336">
              <a:buFont typeface="Arial" panose="020B0604020202020204" pitchFamily="34" charset="0"/>
              <a:buChar char="•"/>
            </a:pPr>
            <a:r>
              <a:rPr lang="en-US" dirty="0" smtClean="0"/>
              <a:t>Susan and Rita will be giving an overview of </a:t>
            </a:r>
            <a:r>
              <a:rPr lang="en-US" dirty="0" err="1" smtClean="0"/>
              <a:t>cacareercafe</a:t>
            </a:r>
            <a:r>
              <a:rPr lang="en-US" dirty="0" smtClean="0"/>
              <a:t> and how the site benefits students in the career planning process.</a:t>
            </a:r>
            <a:endParaRPr lang="en-US" dirty="0"/>
          </a:p>
          <a:p>
            <a:pPr marL="173336" indent="-173336">
              <a:buFont typeface="Arial" panose="020B0604020202020204" pitchFamily="34" charset="0"/>
              <a:buChar char="•"/>
            </a:pPr>
            <a:r>
              <a:rPr lang="en-US" dirty="0" smtClean="0"/>
              <a:t>Yolanda will be providing you with activities that you can integrate into your curriculum that will help your students engage in the career planning process sooner than later.</a:t>
            </a:r>
          </a:p>
          <a:p>
            <a:pPr marL="173336" indent="-173336">
              <a:buFont typeface="Arial" panose="020B0604020202020204" pitchFamily="34" charset="0"/>
              <a:buChar char="•"/>
            </a:pPr>
            <a:r>
              <a:rPr lang="en-US" dirty="0" smtClean="0"/>
              <a:t>Shannon will be introducing Soft Skills Activities to incorporate into the classroom.</a:t>
            </a:r>
          </a:p>
          <a:p>
            <a:endParaRPr lang="en-US" dirty="0" smtClean="0"/>
          </a:p>
        </p:txBody>
      </p:sp>
      <p:sp>
        <p:nvSpPr>
          <p:cNvPr id="4" name="Slide Number Placeholder 3"/>
          <p:cNvSpPr>
            <a:spLocks noGrp="1"/>
          </p:cNvSpPr>
          <p:nvPr>
            <p:ph type="sldNum" sz="quarter" idx="10"/>
          </p:nvPr>
        </p:nvSpPr>
        <p:spPr/>
        <p:txBody>
          <a:bodyPr/>
          <a:lstStyle/>
          <a:p>
            <a:fld id="{F55CE90A-08B1-4935-A10A-AD7E2311648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important skills for lifelong success. </a:t>
            </a:r>
            <a:endParaRPr lang="en-US" dirty="0"/>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8</a:t>
            </a:fld>
            <a:endParaRPr lang="en-US"/>
          </a:p>
        </p:txBody>
      </p:sp>
    </p:spTree>
    <p:extLst>
      <p:ext uri="{BB962C8B-B14F-4D97-AF65-F5344CB8AC3E}">
        <p14:creationId xmlns:p14="http://schemas.microsoft.com/office/powerpoint/2010/main" xmlns="" val="212318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CE90A-08B1-4935-A10A-AD7E2311648F}" type="slidenum">
              <a:rPr lang="en-US" smtClean="0"/>
              <a:pPr/>
              <a:t>9</a:t>
            </a:fld>
            <a:endParaRPr lang="en-US"/>
          </a:p>
        </p:txBody>
      </p:sp>
    </p:spTree>
    <p:extLst>
      <p:ext uri="{BB962C8B-B14F-4D97-AF65-F5344CB8AC3E}">
        <p14:creationId xmlns:p14="http://schemas.microsoft.com/office/powerpoint/2010/main" xmlns="" val="14594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1"/>
            <a:ext cx="5505450" cy="4648200"/>
          </a:xfrm>
        </p:spPr>
        <p:txBody>
          <a:bodyPr>
            <a:normAutofit fontScale="92500" lnSpcReduction="20000"/>
          </a:bodyPr>
          <a:lstStyle/>
          <a:p>
            <a:r>
              <a:rPr lang="en-US" sz="900" dirty="0"/>
              <a:t>Classroom Activities Ideas/ Extra Credit or Requirement</a:t>
            </a:r>
          </a:p>
          <a:p>
            <a:r>
              <a:rPr lang="en-US" sz="900" dirty="0"/>
              <a:t>	Make it Relevant!</a:t>
            </a:r>
          </a:p>
          <a:p>
            <a:r>
              <a:rPr lang="en-US" sz="900" dirty="0"/>
              <a:t>a.      </a:t>
            </a:r>
            <a:r>
              <a:rPr lang="en-US" sz="900" u="sng" dirty="0"/>
              <a:t>Informational Interview</a:t>
            </a:r>
            <a:r>
              <a:rPr lang="en-US" sz="900" dirty="0"/>
              <a:t>: Guest speaker in your classroom with various educational levels and discuss reality of job, day to day tasks/duties and educational requirements, pros &amp; cons of position, work/life balance</a:t>
            </a:r>
          </a:p>
          <a:p>
            <a:r>
              <a:rPr lang="en-US" sz="900" dirty="0" err="1"/>
              <a:t>i</a:t>
            </a:r>
            <a:r>
              <a:rPr lang="en-US" sz="900" dirty="0"/>
              <a:t>. Example: Psychology Professor invites a Clinical Psychologist (PHD)</a:t>
            </a:r>
          </a:p>
          <a:p>
            <a:r>
              <a:rPr lang="en-US" sz="900" dirty="0"/>
              <a:t>b.       Interview professional in career of interest</a:t>
            </a:r>
          </a:p>
          <a:p>
            <a:r>
              <a:rPr lang="en-US" sz="900" dirty="0"/>
              <a:t>c.       </a:t>
            </a:r>
            <a:r>
              <a:rPr lang="en-US" sz="900" u="sng" dirty="0"/>
              <a:t>Field trips</a:t>
            </a:r>
            <a:r>
              <a:rPr lang="en-US" sz="900" dirty="0"/>
              <a:t>- e.g. History majors- Museums</a:t>
            </a:r>
          </a:p>
          <a:p>
            <a:r>
              <a:rPr lang="en-US" sz="900" dirty="0"/>
              <a:t>d.       </a:t>
            </a:r>
            <a:r>
              <a:rPr lang="en-US" sz="900" u="sng" dirty="0"/>
              <a:t>Career Reflection Paper</a:t>
            </a:r>
            <a:r>
              <a:rPr lang="en-US" sz="900" dirty="0"/>
              <a:t>: Research and write a paper on Career of interest.</a:t>
            </a:r>
          </a:p>
          <a:p>
            <a:r>
              <a:rPr lang="en-US" sz="900" dirty="0"/>
              <a:t>e.       </a:t>
            </a:r>
            <a:r>
              <a:rPr lang="en-US" sz="900" u="sng" dirty="0"/>
              <a:t>Resume &amp; Mock Interviewing Assignment-</a:t>
            </a:r>
            <a:r>
              <a:rPr lang="en-US" sz="900" dirty="0"/>
              <a:t> Visit the Career Center for Services offered</a:t>
            </a:r>
          </a:p>
          <a:p>
            <a:r>
              <a:rPr lang="en-US" sz="900" dirty="0"/>
              <a:t>f.       </a:t>
            </a:r>
            <a:r>
              <a:rPr lang="en-US" sz="900" u="sng" dirty="0"/>
              <a:t>Career Passport</a:t>
            </a:r>
            <a:r>
              <a:rPr lang="en-US" sz="900" dirty="0"/>
              <a:t>: Student required completing some career related </a:t>
            </a:r>
          </a:p>
          <a:p>
            <a:r>
              <a:rPr lang="en-US" sz="900" dirty="0"/>
              <a:t>activities to earn points or credit and their passport gets stamped each time they complete an activity (e.g. resume, mock interview, visit a career fair, make appointment with career counselor, attend career workshop etc.)</a:t>
            </a:r>
          </a:p>
          <a:p>
            <a:pPr marL="231115" indent="-231115">
              <a:buAutoNum type="alphaLcPeriod" startAt="7"/>
            </a:pPr>
            <a:r>
              <a:rPr lang="en-US" sz="900" u="sng" dirty="0"/>
              <a:t>Networking</a:t>
            </a:r>
          </a:p>
          <a:p>
            <a:r>
              <a:rPr lang="en-US" sz="900" dirty="0"/>
              <a:t>	</a:t>
            </a:r>
            <a:r>
              <a:rPr lang="en-US" sz="900" dirty="0" err="1"/>
              <a:t>i</a:t>
            </a:r>
            <a:r>
              <a:rPr lang="en-US" sz="900" dirty="0"/>
              <a:t>.       Create a LinkedIn Profile</a:t>
            </a:r>
          </a:p>
          <a:p>
            <a:r>
              <a:rPr lang="en-US" sz="900" dirty="0"/>
              <a:t>     	ii.      Activity in the class</a:t>
            </a:r>
          </a:p>
          <a:p>
            <a:endParaRPr lang="en-US" sz="900" dirty="0"/>
          </a:p>
          <a:p>
            <a:r>
              <a:rPr lang="en-US" sz="900" dirty="0"/>
              <a:t>“It’s not what you know, it’s who you know.” This common expression is the basis for understanding the importance of networking as a strategy for career development and exploration. Everyone has a network, even if you don’t realize it, and when it comes to job searching, this network may be just as important as your skills and experience. </a:t>
            </a:r>
          </a:p>
          <a:p>
            <a:endParaRPr lang="en-US" sz="900" dirty="0"/>
          </a:p>
          <a:p>
            <a:r>
              <a:rPr lang="en-US" sz="900" dirty="0"/>
              <a:t>In fact, according to </a:t>
            </a:r>
            <a:r>
              <a:rPr lang="en-US" sz="900" i="1" dirty="0"/>
              <a:t>Quintessential Careers, one out of every 12 informational interviews results in a job offer. This is a remarkable number considering the fact that research indicates that only one in every 200 resumes (some studies put the number even higher) results in a job offer. </a:t>
            </a:r>
            <a:endParaRPr lang="en-US" sz="900" dirty="0"/>
          </a:p>
          <a:p>
            <a:r>
              <a:rPr lang="en-US" sz="900" dirty="0"/>
              <a:t>Though networking is an important skill, and one that can certainly be taught, it rarely is. </a:t>
            </a:r>
          </a:p>
          <a:p>
            <a:r>
              <a:rPr lang="en-US" sz="900" i="1" dirty="0"/>
              <a:t>For youth who are hesitant to network or take the steps necessary to arrange informational interviews (for any reason), consider using pairs of two for many of the activities in this section. Teaming is one strategy that may help participants feel as if they have the support they need while trying out new skills and learning how to become a strategic and “seasoned” networker.</a:t>
            </a:r>
            <a:endParaRPr lang="en-US" sz="900" dirty="0"/>
          </a:p>
          <a:p>
            <a:endParaRPr lang="en-US" sz="900" dirty="0"/>
          </a:p>
          <a:p>
            <a:r>
              <a:rPr lang="en-US" sz="900" dirty="0"/>
              <a:t>When it comes to finding a job, you’ve got to network! According to Cornell University’s Career Center, 80% of available jobs are not advertised. These jobs are often referred to as the “hidden job market.” </a:t>
            </a:r>
          </a:p>
          <a:p>
            <a:endParaRPr lang="en-US" dirty="0"/>
          </a:p>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10</a:t>
            </a:fld>
            <a:endParaRPr lang="en-US"/>
          </a:p>
        </p:txBody>
      </p:sp>
    </p:spTree>
    <p:extLst>
      <p:ext uri="{BB962C8B-B14F-4D97-AF65-F5344CB8AC3E}">
        <p14:creationId xmlns:p14="http://schemas.microsoft.com/office/powerpoint/2010/main" xmlns="" val="314477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CE90A-08B1-4935-A10A-AD7E2311648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540D2C9-5C46-4128-B56C-450D2B81C56D}" type="datetimeFigureOut">
              <a:rPr lang="en-US" smtClean="0"/>
              <a:pPr/>
              <a:t>3/13/2015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26E5F8-0187-4186-8EC4-90189F760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0D2C9-5C46-4128-B56C-450D2B81C56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0D2C9-5C46-4128-B56C-450D2B81C56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0D2C9-5C46-4128-B56C-450D2B81C56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40D2C9-5C46-4128-B56C-450D2B81C56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0D2C9-5C46-4128-B56C-450D2B81C56D}" type="datetimeFigureOut">
              <a:rPr lang="en-US" smtClean="0"/>
              <a:pPr/>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540D2C9-5C46-4128-B56C-450D2B81C56D}" type="datetimeFigureOut">
              <a:rPr lang="en-US" smtClean="0"/>
              <a:pPr/>
              <a:t>3/13/2015</a:t>
            </a:fld>
            <a:endParaRPr lang="en-US"/>
          </a:p>
        </p:txBody>
      </p:sp>
      <p:sp>
        <p:nvSpPr>
          <p:cNvPr id="27" name="Slide Number Placeholder 26"/>
          <p:cNvSpPr>
            <a:spLocks noGrp="1"/>
          </p:cNvSpPr>
          <p:nvPr>
            <p:ph type="sldNum" sz="quarter" idx="11"/>
          </p:nvPr>
        </p:nvSpPr>
        <p:spPr/>
        <p:txBody>
          <a:bodyPr rtlCol="0"/>
          <a:lstStyle/>
          <a:p>
            <a:fld id="{6426E5F8-0187-4186-8EC4-90189F760A7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540D2C9-5C46-4128-B56C-450D2B81C56D}" type="datetimeFigureOut">
              <a:rPr lang="en-US" smtClean="0"/>
              <a:pPr/>
              <a:t>3/13/2015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426E5F8-0187-4186-8EC4-90189F760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0D2C9-5C46-4128-B56C-450D2B81C56D}" type="datetimeFigureOut">
              <a:rPr lang="en-US" smtClean="0"/>
              <a:pPr/>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0D2C9-5C46-4128-B56C-450D2B81C56D}" type="datetimeFigureOut">
              <a:rPr lang="en-US" smtClean="0"/>
              <a:pPr/>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40D2C9-5C46-4128-B56C-450D2B81C56D}" type="datetimeFigureOut">
              <a:rPr lang="en-US" smtClean="0"/>
              <a:pPr/>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E5F8-0187-4186-8EC4-90189F760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540D2C9-5C46-4128-B56C-450D2B81C56D}" type="datetimeFigureOut">
              <a:rPr lang="en-US" smtClean="0"/>
              <a:pPr/>
              <a:t>3/13/2015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426E5F8-0187-4186-8EC4-90189F760A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acareerbriefs.com/&amp;ei=gcLBVJCOE4K3oQTX5YGgDQ&amp;bvm=bv.84349003,d.cGU&amp;psig=AFQjCNGfMh_recu9GlZNuO8gUu1MPUc9Kw&amp;ust=142207077781121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orangecoastcollege.edu/academics/career_services/job_center/Pages/CA-Career-Cafe.aspx&amp;ei=6cPBVJ7OLomzoQSSlIK4DA&amp;bvm=bv.84349003,d.cGU&amp;psig=AFQjCNGfMh_recu9GlZNuO8gUu1MPUc9Kw&amp;ust=142207077781121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acareerbriefs.com/&amp;ei=gcLBVJCOE4K3oQTX5YGgDQ&amp;bvm=bv.84349003,d.cGU&amp;psig=AFQjCNGfMh_recu9GlZNuO8gUu1MPUc9Kw&amp;ust=1422070777811211"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458200" cy="2819400"/>
          </a:xfrm>
        </p:spPr>
        <p:txBody>
          <a:bodyPr>
            <a:normAutofit fontScale="90000"/>
          </a:bodyPr>
          <a:lstStyle/>
          <a:p>
            <a:pPr algn="ctr"/>
            <a:r>
              <a:rPr lang="en-US" sz="7200" b="1" dirty="0" smtClean="0">
                <a:latin typeface="+mn-lt"/>
              </a:rPr>
              <a:t>Student </a:t>
            </a:r>
            <a:r>
              <a:rPr lang="en-US" sz="7200" b="1" dirty="0" smtClean="0">
                <a:solidFill>
                  <a:srgbClr val="FFFF00"/>
                </a:solidFill>
                <a:latin typeface="+mn-lt"/>
              </a:rPr>
              <a:t>Career Success </a:t>
            </a:r>
            <a:r>
              <a:rPr lang="en-US" sz="7200" b="1" dirty="0" smtClean="0">
                <a:latin typeface="+mn-lt"/>
              </a:rPr>
              <a:t>is Everyone’s Job</a:t>
            </a:r>
            <a:r>
              <a:rPr lang="en-US" dirty="0" smtClean="0"/>
              <a:t/>
            </a:r>
            <a:br>
              <a:rPr lang="en-US" dirty="0" smtClean="0"/>
            </a:br>
            <a:endParaRPr lang="en-US" dirty="0"/>
          </a:p>
        </p:txBody>
      </p:sp>
      <p:pic>
        <p:nvPicPr>
          <p:cNvPr id="24578" name="Picture 2" descr="http://cacareerbriefs.com/wp-content/themes/cacareerbriefs/images/virtual-career-center.png">
            <a:hlinkClick r:id="rId3"/>
          </p:cNvPr>
          <p:cNvPicPr>
            <a:picLocks noChangeAspect="1" noChangeArrowheads="1"/>
          </p:cNvPicPr>
          <p:nvPr/>
        </p:nvPicPr>
        <p:blipFill>
          <a:blip r:embed="rId4" cstate="print"/>
          <a:srcRect/>
          <a:stretch>
            <a:fillRect/>
          </a:stretch>
        </p:blipFill>
        <p:spPr bwMode="auto">
          <a:xfrm>
            <a:off x="4760977" y="4572000"/>
            <a:ext cx="3505200" cy="962213"/>
          </a:xfrm>
          <a:prstGeom prst="roundRect">
            <a:avLst/>
          </a:prstGeom>
          <a:noFill/>
        </p:spPr>
      </p:pic>
      <p:sp>
        <p:nvSpPr>
          <p:cNvPr id="7" name="TextBox 6"/>
          <p:cNvSpPr txBox="1"/>
          <p:nvPr/>
        </p:nvSpPr>
        <p:spPr>
          <a:xfrm>
            <a:off x="207264" y="5867400"/>
            <a:ext cx="3733800" cy="830997"/>
          </a:xfrm>
          <a:prstGeom prst="rect">
            <a:avLst/>
          </a:prstGeom>
          <a:noFill/>
        </p:spPr>
        <p:txBody>
          <a:bodyPr wrap="square" rtlCol="0" anchor="ctr">
            <a:spAutoFit/>
          </a:bodyPr>
          <a:lstStyle/>
          <a:p>
            <a:pPr algn="ctr"/>
            <a:r>
              <a:rPr lang="en-US" sz="2400" b="1" dirty="0" smtClean="0"/>
              <a:t>Yolanda </a:t>
            </a:r>
            <a:r>
              <a:rPr lang="en-US" sz="2400" b="1" dirty="0" err="1">
                <a:solidFill>
                  <a:prstClr val="black"/>
                </a:solidFill>
              </a:rPr>
              <a:t>Dueñas</a:t>
            </a:r>
            <a:r>
              <a:rPr lang="en-US" sz="2400" b="1" dirty="0">
                <a:solidFill>
                  <a:prstClr val="black"/>
                </a:solidFill>
              </a:rPr>
              <a:t> </a:t>
            </a:r>
            <a:r>
              <a:rPr lang="en-US" sz="2400" b="1" dirty="0" smtClean="0"/>
              <a:t>&amp; Shannon Muir</a:t>
            </a:r>
            <a:endParaRPr lang="en-US" sz="2400" b="1" dirty="0"/>
          </a:p>
        </p:txBody>
      </p:sp>
      <p:sp>
        <p:nvSpPr>
          <p:cNvPr id="8" name="TextBox 7"/>
          <p:cNvSpPr txBox="1"/>
          <p:nvPr/>
        </p:nvSpPr>
        <p:spPr>
          <a:xfrm>
            <a:off x="4529328" y="5860349"/>
            <a:ext cx="4200144" cy="461665"/>
          </a:xfrm>
          <a:prstGeom prst="rect">
            <a:avLst/>
          </a:prstGeom>
          <a:noFill/>
        </p:spPr>
        <p:txBody>
          <a:bodyPr wrap="square" rtlCol="0" anchor="t">
            <a:spAutoFit/>
          </a:bodyPr>
          <a:lstStyle/>
          <a:p>
            <a:pPr algn="ctr"/>
            <a:r>
              <a:rPr lang="en-US" sz="2400" b="1" dirty="0" smtClean="0"/>
              <a:t>Rita Jones</a:t>
            </a:r>
            <a:endParaRPr lang="en-US" sz="2400" b="1" dirty="0"/>
          </a:p>
        </p:txBody>
      </p:sp>
      <p:pic>
        <p:nvPicPr>
          <p:cNvPr id="10" name="Picture 9"/>
          <p:cNvPicPr/>
          <p:nvPr/>
        </p:nvPicPr>
        <p:blipFill>
          <a:blip r:embed="rId5" cstate="print">
            <a:extLst>
              <a:ext uri="{28A0092B-C50C-407E-A947-70E740481C1C}">
                <a14:useLocalDpi xmlns:a14="http://schemas.microsoft.com/office/drawing/2010/main" xmlns="" val="0"/>
              </a:ext>
            </a:extLst>
          </a:blip>
          <a:stretch>
            <a:fillRect/>
          </a:stretch>
        </p:blipFill>
        <p:spPr>
          <a:xfrm>
            <a:off x="990600" y="4124946"/>
            <a:ext cx="2133600" cy="16378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81" y="914400"/>
            <a:ext cx="8229600" cy="1066800"/>
          </a:xfrm>
        </p:spPr>
        <p:txBody>
          <a:bodyPr>
            <a:normAutofit fontScale="90000"/>
          </a:bodyPr>
          <a:lstStyle/>
          <a:p>
            <a:pPr algn="ctr"/>
            <a:r>
              <a:rPr lang="en-US" b="1" dirty="0">
                <a:solidFill>
                  <a:srgbClr val="FF0000"/>
                </a:solidFill>
                <a:latin typeface="Georgia" panose="02040502050405020303" pitchFamily="18" charset="0"/>
              </a:rPr>
              <a:t>Classroom </a:t>
            </a:r>
            <a:r>
              <a:rPr lang="en-US" b="1" dirty="0" smtClean="0">
                <a:solidFill>
                  <a:srgbClr val="FF0000"/>
                </a:solidFill>
                <a:latin typeface="Georgia" panose="02040502050405020303" pitchFamily="18" charset="0"/>
              </a:rPr>
              <a:t>Activity </a:t>
            </a:r>
            <a:br>
              <a:rPr lang="en-US" b="1" dirty="0" smtClean="0">
                <a:solidFill>
                  <a:srgbClr val="FF0000"/>
                </a:solidFill>
                <a:latin typeface="Georgia" panose="02040502050405020303" pitchFamily="18" charset="0"/>
              </a:rPr>
            </a:br>
            <a:r>
              <a:rPr lang="en-US" b="1" dirty="0" smtClean="0">
                <a:solidFill>
                  <a:srgbClr val="FF0000"/>
                </a:solidFill>
                <a:latin typeface="Georgia" panose="02040502050405020303" pitchFamily="18" charset="0"/>
              </a:rPr>
              <a:t>Extra </a:t>
            </a:r>
            <a:r>
              <a:rPr lang="en-US" b="1" dirty="0">
                <a:solidFill>
                  <a:srgbClr val="FF0000"/>
                </a:solidFill>
                <a:latin typeface="Georgia" panose="02040502050405020303" pitchFamily="18" charset="0"/>
              </a:rPr>
              <a:t>Credit &amp; </a:t>
            </a:r>
            <a:r>
              <a:rPr lang="en-US" b="1" dirty="0" smtClean="0">
                <a:solidFill>
                  <a:srgbClr val="FF0000"/>
                </a:solidFill>
                <a:latin typeface="Georgia" panose="02040502050405020303" pitchFamily="18" charset="0"/>
              </a:rPr>
              <a:t>Ideas</a:t>
            </a:r>
            <a:r>
              <a:rPr lang="en-US" b="1" dirty="0" smtClean="0">
                <a:solidFill>
                  <a:srgbClr val="0070C0"/>
                </a:solidFill>
                <a:latin typeface="Georgia" panose="02040502050405020303" pitchFamily="18" charset="0"/>
              </a:rPr>
              <a:t/>
            </a:r>
            <a:br>
              <a:rPr lang="en-US" b="1" dirty="0" smtClean="0">
                <a:solidFill>
                  <a:srgbClr val="0070C0"/>
                </a:solidFill>
                <a:latin typeface="Georgia" panose="02040502050405020303" pitchFamily="18" charset="0"/>
              </a:rPr>
            </a:br>
            <a:endParaRPr lang="en-US" dirty="0"/>
          </a:p>
        </p:txBody>
      </p:sp>
      <p:sp>
        <p:nvSpPr>
          <p:cNvPr id="3" name="Content Placeholder 2"/>
          <p:cNvSpPr>
            <a:spLocks noGrp="1"/>
          </p:cNvSpPr>
          <p:nvPr>
            <p:ph idx="1"/>
          </p:nvPr>
        </p:nvSpPr>
        <p:spPr>
          <a:xfrm>
            <a:off x="304800" y="1892460"/>
            <a:ext cx="8686800" cy="4559461"/>
          </a:xfrm>
        </p:spPr>
        <p:txBody>
          <a:bodyPr>
            <a:normAutofit fontScale="92500" lnSpcReduction="10000"/>
          </a:bodyPr>
          <a:lstStyle/>
          <a:p>
            <a:endParaRPr lang="en-US" b="1" dirty="0" smtClean="0"/>
          </a:p>
          <a:p>
            <a:pPr>
              <a:lnSpc>
                <a:spcPct val="150000"/>
              </a:lnSpc>
            </a:pPr>
            <a:r>
              <a:rPr lang="en-US" b="1" dirty="0" smtClean="0"/>
              <a:t>What is your story?  </a:t>
            </a:r>
            <a:r>
              <a:rPr lang="en-US" dirty="0" smtClean="0"/>
              <a:t>Tell them your experience</a:t>
            </a:r>
          </a:p>
          <a:p>
            <a:pPr>
              <a:lnSpc>
                <a:spcPct val="150000"/>
              </a:lnSpc>
            </a:pPr>
            <a:r>
              <a:rPr lang="en-US" b="1" dirty="0" smtClean="0"/>
              <a:t>Invite Guest Speakers</a:t>
            </a:r>
          </a:p>
          <a:p>
            <a:pPr>
              <a:lnSpc>
                <a:spcPct val="150000"/>
              </a:lnSpc>
            </a:pPr>
            <a:r>
              <a:rPr lang="en-US" b="1" dirty="0" smtClean="0"/>
              <a:t>Informational Interview </a:t>
            </a:r>
          </a:p>
          <a:p>
            <a:pPr>
              <a:lnSpc>
                <a:spcPct val="150000"/>
              </a:lnSpc>
            </a:pPr>
            <a:r>
              <a:rPr lang="en-US" b="1" dirty="0" smtClean="0"/>
              <a:t>Research and Write a Career </a:t>
            </a:r>
            <a:r>
              <a:rPr lang="en-US" b="1" dirty="0"/>
              <a:t>Reflection </a:t>
            </a:r>
            <a:r>
              <a:rPr lang="en-US" b="1" dirty="0" smtClean="0"/>
              <a:t>Paper Research </a:t>
            </a:r>
            <a:r>
              <a:rPr lang="en-US" b="1" dirty="0"/>
              <a:t>&amp; </a:t>
            </a:r>
            <a:r>
              <a:rPr lang="en-US" b="1" dirty="0" smtClean="0"/>
              <a:t>Share: </a:t>
            </a:r>
            <a:r>
              <a:rPr lang="en-US" dirty="0"/>
              <a:t>H</a:t>
            </a:r>
            <a:r>
              <a:rPr lang="en-US" dirty="0" smtClean="0"/>
              <a:t>ave students select different careers or jobs in the discipline you are teaching</a:t>
            </a:r>
            <a:endParaRPr lang="en-US" b="1" dirty="0"/>
          </a:p>
          <a:p>
            <a:pPr>
              <a:lnSpc>
                <a:spcPct val="150000"/>
              </a:lnSpc>
            </a:pPr>
            <a:r>
              <a:rPr lang="en-US" b="1" dirty="0" smtClean="0"/>
              <a:t>Career Passport Project</a:t>
            </a:r>
          </a:p>
          <a:p>
            <a:endParaRPr lang="en-US" dirty="0" smtClean="0"/>
          </a:p>
          <a:p>
            <a:endParaRPr lang="en-US" dirty="0"/>
          </a:p>
        </p:txBody>
      </p:sp>
      <p:cxnSp>
        <p:nvCxnSpPr>
          <p:cNvPr id="4" name="Straight Connector 3"/>
          <p:cNvCxnSpPr/>
          <p:nvPr/>
        </p:nvCxnSpPr>
        <p:spPr>
          <a:xfrm>
            <a:off x="304800" y="18288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996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pPr algn="ctr">
              <a:tabLst>
                <a:tab pos="4167188" algn="l"/>
              </a:tabLst>
            </a:pPr>
            <a:r>
              <a:rPr lang="en-US" b="1" dirty="0" smtClean="0">
                <a:solidFill>
                  <a:srgbClr val="FF0000"/>
                </a:solidFill>
                <a:latin typeface="Georgia" panose="02040502050405020303" pitchFamily="18" charset="0"/>
              </a:rPr>
              <a:t>Include Career Resource Websites in </a:t>
            </a:r>
            <a:r>
              <a:rPr lang="en-US" b="1" dirty="0">
                <a:solidFill>
                  <a:srgbClr val="FF0000"/>
                </a:solidFill>
                <a:latin typeface="Georgia" panose="02040502050405020303" pitchFamily="18" charset="0"/>
              </a:rPr>
              <a:t>your </a:t>
            </a:r>
            <a:r>
              <a:rPr lang="en-US" b="1" dirty="0" smtClean="0">
                <a:solidFill>
                  <a:srgbClr val="FF0000"/>
                </a:solidFill>
                <a:latin typeface="Georgia" panose="02040502050405020303" pitchFamily="18" charset="0"/>
              </a:rPr>
              <a:t>Syllabus</a:t>
            </a:r>
            <a:r>
              <a:rPr lang="en-US" dirty="0">
                <a:solidFill>
                  <a:srgbClr val="0070C0"/>
                </a:solidFill>
                <a:latin typeface="Georgia" panose="02040502050405020303" pitchFamily="18" charset="0"/>
              </a:rPr>
              <a:t/>
            </a:r>
            <a:br>
              <a:rPr lang="en-US" dirty="0">
                <a:solidFill>
                  <a:srgbClr val="0070C0"/>
                </a:solidFill>
                <a:latin typeface="Georgia" panose="02040502050405020303" pitchFamily="18" charset="0"/>
              </a:rPr>
            </a:br>
            <a:endParaRPr lang="en-US" dirty="0">
              <a:solidFill>
                <a:srgbClr val="0070C0"/>
              </a:solidFill>
              <a:latin typeface="Georgia" panose="02040502050405020303" pitchFamily="18" charset="0"/>
            </a:endParaRPr>
          </a:p>
        </p:txBody>
      </p:sp>
      <p:sp>
        <p:nvSpPr>
          <p:cNvPr id="3" name="Content Placeholder 2"/>
          <p:cNvSpPr>
            <a:spLocks noGrp="1"/>
          </p:cNvSpPr>
          <p:nvPr>
            <p:ph idx="1"/>
          </p:nvPr>
        </p:nvSpPr>
        <p:spPr>
          <a:xfrm>
            <a:off x="0" y="2249424"/>
            <a:ext cx="9144000" cy="4325112"/>
          </a:xfrm>
        </p:spPr>
        <p:txBody>
          <a:bodyPr>
            <a:normAutofit lnSpcReduction="10000"/>
          </a:bodyPr>
          <a:lstStyle/>
          <a:p>
            <a:r>
              <a:rPr lang="en-US" b="1" dirty="0" smtClean="0"/>
              <a:t>Campus Career Center Website</a:t>
            </a:r>
          </a:p>
          <a:p>
            <a:pPr>
              <a:buNone/>
            </a:pPr>
            <a:endParaRPr lang="en-US" b="1" dirty="0" smtClean="0"/>
          </a:p>
          <a:p>
            <a:r>
              <a:rPr lang="en-US" b="1" dirty="0" smtClean="0"/>
              <a:t>Website links </a:t>
            </a:r>
            <a:r>
              <a:rPr lang="en-US" b="1" dirty="0"/>
              <a:t>of </a:t>
            </a:r>
            <a:endParaRPr lang="en-US" b="1" dirty="0" smtClean="0"/>
          </a:p>
          <a:p>
            <a:pPr marL="109728" indent="0">
              <a:buNone/>
            </a:pPr>
            <a:r>
              <a:rPr lang="en-US" b="1" dirty="0"/>
              <a:t> </a:t>
            </a:r>
            <a:r>
              <a:rPr lang="en-US" b="1" dirty="0" smtClean="0"/>
              <a:t>    “What </a:t>
            </a:r>
            <a:r>
              <a:rPr lang="en-US" b="1" dirty="0"/>
              <a:t>Can I do with a Major </a:t>
            </a:r>
            <a:r>
              <a:rPr lang="en-US" b="1" dirty="0" smtClean="0"/>
              <a:t>in”….?</a:t>
            </a:r>
          </a:p>
          <a:p>
            <a:pPr marL="109728" indent="0">
              <a:buNone/>
            </a:pPr>
            <a:endParaRPr lang="en-US" b="1" dirty="0" smtClean="0"/>
          </a:p>
          <a:p>
            <a:r>
              <a:rPr lang="en-US" b="1" dirty="0" smtClean="0"/>
              <a:t>Job &amp; Internships Websites</a:t>
            </a:r>
          </a:p>
          <a:p>
            <a:endParaRPr lang="en-US" b="1" dirty="0" smtClean="0"/>
          </a:p>
          <a:p>
            <a:r>
              <a:rPr lang="en-US" b="1" dirty="0" err="1" smtClean="0"/>
              <a:t>CaCareerCafe</a:t>
            </a:r>
            <a:r>
              <a:rPr lang="en-US" b="1" dirty="0"/>
              <a:t>, </a:t>
            </a:r>
            <a:r>
              <a:rPr lang="en-US" b="1" dirty="0" err="1" smtClean="0"/>
              <a:t>CareerOneStop</a:t>
            </a:r>
            <a:r>
              <a:rPr lang="en-US" b="1" dirty="0" smtClean="0"/>
              <a:t>, </a:t>
            </a:r>
            <a:r>
              <a:rPr lang="en-US" b="1" dirty="0" smtClean="0"/>
              <a:t>ONETcenter.org, </a:t>
            </a:r>
            <a:r>
              <a:rPr lang="en-US" b="1" dirty="0"/>
              <a:t/>
            </a:r>
            <a:br>
              <a:rPr lang="en-US" b="1" dirty="0"/>
            </a:br>
            <a:endParaRPr lang="en-US" b="1" dirty="0" smtClean="0"/>
          </a:p>
        </p:txBody>
      </p:sp>
      <p:cxnSp>
        <p:nvCxnSpPr>
          <p:cNvPr id="4" name="Straight Connector 3"/>
          <p:cNvCxnSpPr/>
          <p:nvPr/>
        </p:nvCxnSpPr>
        <p:spPr>
          <a:xfrm>
            <a:off x="381000" y="19050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458200" cy="1470025"/>
          </a:xfrm>
        </p:spPr>
        <p:txBody>
          <a:bodyPr>
            <a:normAutofit fontScale="90000"/>
          </a:bodyPr>
          <a:lstStyle/>
          <a:p>
            <a:pPr algn="ctr"/>
            <a:r>
              <a:rPr lang="en-US" dirty="0" smtClean="0">
                <a:latin typeface="+mn-lt"/>
              </a:rPr>
              <a:t/>
            </a:r>
            <a:br>
              <a:rPr lang="en-US" dirty="0" smtClean="0">
                <a:latin typeface="+mn-lt"/>
              </a:rPr>
            </a:br>
            <a:r>
              <a:rPr lang="en-US" sz="7300" dirty="0" smtClean="0">
                <a:latin typeface="+mn-lt"/>
              </a:rPr>
              <a:t>Workplace </a:t>
            </a:r>
            <a:r>
              <a:rPr lang="en-US" sz="7300" b="1" dirty="0" smtClean="0">
                <a:solidFill>
                  <a:srgbClr val="FFFF66"/>
                </a:solidFill>
                <a:latin typeface="+mn-lt"/>
              </a:rPr>
              <a:t>Skills Employers </a:t>
            </a:r>
            <a:r>
              <a:rPr lang="en-US" sz="7300" dirty="0" smtClean="0">
                <a:latin typeface="+mn-lt"/>
              </a:rPr>
              <a:t>Want</a:t>
            </a:r>
            <a:endParaRPr lang="en-US" dirty="0">
              <a:latin typeface="+mn-lt"/>
            </a:endParaRPr>
          </a:p>
        </p:txBody>
      </p:sp>
      <p:sp>
        <p:nvSpPr>
          <p:cNvPr id="4" name="Rectangle 3"/>
          <p:cNvSpPr/>
          <p:nvPr/>
        </p:nvSpPr>
        <p:spPr>
          <a:xfrm>
            <a:off x="853440" y="5638800"/>
            <a:ext cx="7391400" cy="646331"/>
          </a:xfrm>
          <a:prstGeom prst="rect">
            <a:avLst/>
          </a:prstGeom>
        </p:spPr>
        <p:txBody>
          <a:bodyPr wrap="square">
            <a:spAutoFit/>
          </a:bodyPr>
          <a:lstStyle/>
          <a:p>
            <a:pPr algn="ctr"/>
            <a:r>
              <a:rPr lang="en-US" sz="3600" b="1" dirty="0" smtClean="0">
                <a:solidFill>
                  <a:srgbClr val="FF0000"/>
                </a:solidFill>
              </a:rPr>
              <a:t>Shannon Muir</a:t>
            </a:r>
            <a:endParaRPr lang="en-US" sz="3600" b="1" dirty="0">
              <a:solidFill>
                <a:srgbClr val="FF0000"/>
              </a:solidFill>
            </a:endParaRPr>
          </a:p>
        </p:txBody>
      </p:sp>
      <p:cxnSp>
        <p:nvCxnSpPr>
          <p:cNvPr id="5" name="Straight Connector 4"/>
          <p:cNvCxnSpPr/>
          <p:nvPr/>
        </p:nvCxnSpPr>
        <p:spPr>
          <a:xfrm>
            <a:off x="304800" y="63246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70200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11430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86" y="1815827"/>
            <a:ext cx="4162425" cy="3714750"/>
          </a:xfrm>
          <a:prstGeom prst="rect">
            <a:avLst/>
          </a:prstGeom>
        </p:spPr>
      </p:pic>
      <p:sp>
        <p:nvSpPr>
          <p:cNvPr id="6" name="Rectangle 5"/>
          <p:cNvSpPr/>
          <p:nvPr/>
        </p:nvSpPr>
        <p:spPr>
          <a:xfrm>
            <a:off x="0" y="5943600"/>
            <a:ext cx="9144000" cy="584775"/>
          </a:xfrm>
          <a:prstGeom prst="rect">
            <a:avLst/>
          </a:prstGeom>
        </p:spPr>
        <p:txBody>
          <a:bodyPr wrap="square">
            <a:spAutoFit/>
          </a:bodyPr>
          <a:lstStyle/>
          <a:p>
            <a:r>
              <a:rPr lang="en-US" sz="3200" dirty="0" smtClean="0">
                <a:latin typeface="Arial Black" panose="020B0A04020102020204" pitchFamily="34" charset="0"/>
                <a:cs typeface="Aharoni" panose="02010803020104030203" pitchFamily="2" charset="-79"/>
              </a:rPr>
              <a:t>EMPLOYERS</a:t>
            </a:r>
            <a:r>
              <a:rPr lang="en-US" sz="3200" dirty="0" smtClean="0">
                <a:solidFill>
                  <a:srgbClr val="009999"/>
                </a:solidFill>
                <a:latin typeface="Arial Black" panose="020B0A04020102020204" pitchFamily="34" charset="0"/>
                <a:cs typeface="Aharoni" panose="02010803020104030203" pitchFamily="2" charset="-79"/>
              </a:rPr>
              <a:t> </a:t>
            </a:r>
            <a:r>
              <a:rPr lang="en-US" sz="3200" dirty="0" smtClean="0">
                <a:solidFill>
                  <a:srgbClr val="FF0000"/>
                </a:solidFill>
                <a:latin typeface="Arial Black" panose="020B0A04020102020204" pitchFamily="34" charset="0"/>
                <a:cs typeface="Aharoni" panose="02010803020104030203" pitchFamily="2" charset="-79"/>
              </a:rPr>
              <a:t>WANT</a:t>
            </a:r>
            <a:r>
              <a:rPr lang="en-US" sz="3200" dirty="0" smtClean="0">
                <a:solidFill>
                  <a:srgbClr val="009999"/>
                </a:solidFill>
                <a:latin typeface="Arial Black" panose="020B0A04020102020204" pitchFamily="34" charset="0"/>
                <a:cs typeface="Aharoni" panose="02010803020104030203" pitchFamily="2" charset="-79"/>
              </a:rPr>
              <a:t> </a:t>
            </a:r>
            <a:r>
              <a:rPr lang="en-US" sz="3200" dirty="0" smtClean="0">
                <a:latin typeface="Arial Black" panose="020B0A04020102020204" pitchFamily="34" charset="0"/>
                <a:cs typeface="Aharoni" panose="02010803020104030203" pitchFamily="2" charset="-79"/>
              </a:rPr>
              <a:t>PEOPLE WHO ARE…</a:t>
            </a:r>
            <a:endParaRPr lang="en-US" sz="3200" dirty="0">
              <a:latin typeface="Arial Black" panose="020B0A04020102020204" pitchFamily="34" charset="0"/>
              <a:cs typeface="Aharoni" panose="02010803020104030203" pitchFamily="2" charset="-79"/>
            </a:endParaRPr>
          </a:p>
        </p:txBody>
      </p:sp>
      <p:sp>
        <p:nvSpPr>
          <p:cNvPr id="7" name="TextBox 6"/>
          <p:cNvSpPr txBox="1"/>
          <p:nvPr/>
        </p:nvSpPr>
        <p:spPr>
          <a:xfrm>
            <a:off x="4259943" y="2743200"/>
            <a:ext cx="4724400" cy="2554545"/>
          </a:xfrm>
          <a:prstGeom prst="rect">
            <a:avLst/>
          </a:prstGeom>
          <a:noFill/>
        </p:spPr>
        <p:txBody>
          <a:bodyPr wrap="square" rtlCol="0">
            <a:spAutoFit/>
          </a:bodyPr>
          <a:lstStyle/>
          <a:p>
            <a:r>
              <a:rPr lang="en-US" sz="8000" b="1" dirty="0">
                <a:solidFill>
                  <a:srgbClr val="009999"/>
                </a:solidFill>
              </a:rPr>
              <a:t>p</a:t>
            </a:r>
            <a:r>
              <a:rPr lang="en-US" sz="8000" b="1" dirty="0" smtClean="0">
                <a:solidFill>
                  <a:srgbClr val="009999"/>
                </a:solidFill>
              </a:rPr>
              <a:t>eople </a:t>
            </a:r>
          </a:p>
          <a:p>
            <a:r>
              <a:rPr lang="en-US" sz="8000" b="1" dirty="0" smtClean="0">
                <a:solidFill>
                  <a:srgbClr val="009999"/>
                </a:solidFill>
              </a:rPr>
              <a:t>	   skills</a:t>
            </a:r>
            <a:endParaRPr lang="en-US" sz="8000" b="1" dirty="0">
              <a:solidFill>
                <a:srgbClr val="009999"/>
              </a:solidFill>
            </a:endParaRPr>
          </a:p>
        </p:txBody>
      </p:sp>
      <p:sp>
        <p:nvSpPr>
          <p:cNvPr id="10" name="Rectangle 9"/>
          <p:cNvSpPr/>
          <p:nvPr/>
        </p:nvSpPr>
        <p:spPr>
          <a:xfrm>
            <a:off x="3486895" y="1676400"/>
            <a:ext cx="5276105" cy="584775"/>
          </a:xfrm>
          <a:prstGeom prst="rect">
            <a:avLst/>
          </a:prstGeom>
        </p:spPr>
        <p:txBody>
          <a:bodyPr wrap="square">
            <a:spAutoFit/>
          </a:bodyPr>
          <a:lstStyle/>
          <a:p>
            <a:r>
              <a:rPr lang="en-US" sz="3200" dirty="0">
                <a:latin typeface="Arial Black" panose="020B0A04020102020204" pitchFamily="34" charset="0"/>
                <a:cs typeface="Aharoni" panose="02010803020104030203" pitchFamily="2" charset="-79"/>
              </a:rPr>
              <a:t>THE TOP TEN </a:t>
            </a:r>
            <a:r>
              <a:rPr lang="en-US" sz="3200" dirty="0">
                <a:solidFill>
                  <a:srgbClr val="FF0000"/>
                </a:solidFill>
                <a:latin typeface="Arial Black" panose="020B0A04020102020204" pitchFamily="34" charset="0"/>
                <a:cs typeface="Aharoni" panose="02010803020104030203" pitchFamily="2" charset="-79"/>
              </a:rPr>
              <a:t>LIST </a:t>
            </a:r>
            <a:r>
              <a:rPr lang="en-US" sz="3200" dirty="0">
                <a:latin typeface="Arial Black" panose="020B0A04020102020204" pitchFamily="34" charset="0"/>
                <a:cs typeface="Aharoni" panose="02010803020104030203" pitchFamily="2" charset="-79"/>
              </a:rPr>
              <a:t>OF</a:t>
            </a:r>
          </a:p>
        </p:txBody>
      </p:sp>
      <p:sp>
        <p:nvSpPr>
          <p:cNvPr id="33794" name="AutoShape 2" descr="Image result for cacareercaf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cacareercaf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450180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446" t="16864" r="48427" b="39899"/>
          <a:stretch>
            <a:fillRect/>
          </a:stretch>
        </p:blipFill>
        <p:spPr bwMode="auto">
          <a:xfrm>
            <a:off x="1638300" y="762000"/>
            <a:ext cx="5867400" cy="5921847"/>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3488223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635" t="4782" r="48709" b="51480"/>
          <a:stretch>
            <a:fillRect/>
          </a:stretch>
        </p:blipFill>
        <p:spPr bwMode="auto">
          <a:xfrm>
            <a:off x="1737756" y="838199"/>
            <a:ext cx="5668488" cy="5875759"/>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375684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730" t="48837" r="48711" b="8684"/>
          <a:stretch>
            <a:fillRect/>
          </a:stretch>
        </p:blipFill>
        <p:spPr bwMode="auto">
          <a:xfrm>
            <a:off x="1652210" y="813716"/>
            <a:ext cx="5839580" cy="5894763"/>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312681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446" t="8936" r="48711" b="47452"/>
          <a:stretch>
            <a:fillRect/>
          </a:stretch>
        </p:blipFill>
        <p:spPr bwMode="auto">
          <a:xfrm>
            <a:off x="1713499" y="762000"/>
            <a:ext cx="5717002" cy="5871261"/>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150293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635" t="52487" r="48616" b="3650"/>
          <a:stretch>
            <a:fillRect/>
          </a:stretch>
        </p:blipFill>
        <p:spPr bwMode="auto">
          <a:xfrm>
            <a:off x="1714500" y="791810"/>
            <a:ext cx="5715000" cy="5923393"/>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785503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540" t="12334" r="48805" b="44305"/>
          <a:stretch>
            <a:fillRect/>
          </a:stretch>
        </p:blipFill>
        <p:spPr bwMode="auto">
          <a:xfrm>
            <a:off x="1714500" y="838200"/>
            <a:ext cx="5715000" cy="5870145"/>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432343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990600"/>
          </a:xfrm>
        </p:spPr>
        <p:txBody>
          <a:bodyPr>
            <a:normAutofit fontScale="90000"/>
          </a:bodyPr>
          <a:lstStyle/>
          <a:p>
            <a:pPr algn="ctr"/>
            <a:r>
              <a:rPr lang="en-US" dirty="0" smtClean="0"/>
              <a:t/>
            </a:r>
            <a:br>
              <a:rPr lang="en-US" dirty="0" smtClean="0"/>
            </a:br>
            <a:r>
              <a:rPr lang="en-US" sz="5300" b="1" dirty="0" smtClean="0">
                <a:solidFill>
                  <a:srgbClr val="FF0000"/>
                </a:solidFill>
                <a:latin typeface="+mn-lt"/>
              </a:rPr>
              <a:t>OUTLINE</a:t>
            </a:r>
            <a:endParaRPr lang="en-US" sz="6000" b="1" dirty="0">
              <a:solidFill>
                <a:srgbClr val="FF0000"/>
              </a:solidFill>
              <a:latin typeface="+mn-lt"/>
            </a:endParaRPr>
          </a:p>
        </p:txBody>
      </p:sp>
      <p:cxnSp>
        <p:nvCxnSpPr>
          <p:cNvPr id="5" name="Straight Connector 4"/>
          <p:cNvCxnSpPr/>
          <p:nvPr/>
        </p:nvCxnSpPr>
        <p:spPr>
          <a:xfrm>
            <a:off x="304800" y="1877028"/>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a:bodyPr>
          <a:lstStyle/>
          <a:p>
            <a:pPr>
              <a:lnSpc>
                <a:spcPct val="150000"/>
              </a:lnSpc>
            </a:pPr>
            <a:r>
              <a:rPr lang="en-US" sz="4000" dirty="0" smtClean="0"/>
              <a:t>Career Planning Process</a:t>
            </a:r>
          </a:p>
          <a:p>
            <a:pPr>
              <a:lnSpc>
                <a:spcPct val="150000"/>
              </a:lnSpc>
            </a:pPr>
            <a:r>
              <a:rPr lang="en-US" sz="4000" dirty="0" smtClean="0"/>
              <a:t>Linking Classrooms to Careers</a:t>
            </a:r>
          </a:p>
          <a:p>
            <a:pPr>
              <a:lnSpc>
                <a:spcPct val="150000"/>
              </a:lnSpc>
            </a:pPr>
            <a:r>
              <a:rPr lang="en-US" sz="4000" dirty="0" smtClean="0"/>
              <a:t>Workplace Skills Employers Want</a:t>
            </a:r>
          </a:p>
          <a:p>
            <a:pPr>
              <a:lnSpc>
                <a:spcPct val="150000"/>
              </a:lnSpc>
            </a:pPr>
            <a:r>
              <a:rPr lang="en-US" sz="4000" dirty="0" smtClean="0"/>
              <a:t>California Career Café Website</a:t>
            </a:r>
          </a:p>
          <a:p>
            <a:pPr>
              <a:lnSpc>
                <a:spcPct val="150000"/>
              </a:lnSpc>
            </a:pP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635" t="56010" r="48711" b="3650"/>
          <a:stretch>
            <a:fillRect/>
          </a:stretch>
        </p:blipFill>
        <p:spPr bwMode="auto">
          <a:xfrm>
            <a:off x="1517025" y="838200"/>
            <a:ext cx="6109951" cy="5842536"/>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57765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824" t="5286" r="48898" b="51480"/>
          <a:stretch>
            <a:fillRect/>
          </a:stretch>
        </p:blipFill>
        <p:spPr bwMode="auto">
          <a:xfrm>
            <a:off x="1752600" y="860366"/>
            <a:ext cx="5638800" cy="5847529"/>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1110683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540" t="48711" r="48805" b="7803"/>
          <a:stretch>
            <a:fillRect/>
          </a:stretch>
        </p:blipFill>
        <p:spPr bwMode="auto">
          <a:xfrm>
            <a:off x="1689100" y="791028"/>
            <a:ext cx="5765800" cy="5938297"/>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178143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728" t="37758" r="49561" b="19635"/>
          <a:stretch>
            <a:fillRect/>
          </a:stretch>
        </p:blipFill>
        <p:spPr bwMode="auto">
          <a:xfrm>
            <a:off x="1714500" y="762000"/>
            <a:ext cx="5715000" cy="5946734"/>
          </a:xfrm>
          <a:prstGeom prst="rect">
            <a:avLst/>
          </a:prstGeom>
          <a:noFill/>
          <a:ln w="762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3" name="Picture 4" descr="http://www.orangecoastcollege.edu/academics/career_services/job_center/Documents/career-cafe-logo.png">
            <a:hlinkClick r:id="rId4"/>
          </p:cNvPr>
          <p:cNvPicPr>
            <a:picLocks noChangeAspect="1" noChangeArrowheads="1"/>
          </p:cNvPicPr>
          <p:nvPr/>
        </p:nvPicPr>
        <p:blipFill>
          <a:blip r:embed="rId5" cstate="print"/>
          <a:srcRect/>
          <a:stretch>
            <a:fillRect/>
          </a:stretch>
        </p:blipFill>
        <p:spPr bwMode="auto">
          <a:xfrm>
            <a:off x="152400" y="457200"/>
            <a:ext cx="1143000" cy="660042"/>
          </a:xfrm>
          <a:prstGeom prst="rect">
            <a:avLst/>
          </a:prstGeom>
          <a:noFill/>
        </p:spPr>
      </p:pic>
    </p:spTree>
    <p:extLst>
      <p:ext uri="{BB962C8B-B14F-4D97-AF65-F5344CB8AC3E}">
        <p14:creationId xmlns:p14="http://schemas.microsoft.com/office/powerpoint/2010/main" xmlns="" val="253246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orangecoastcollege.edu/academics/career_services/job_center/Documents/career-cafe-logo.png">
            <a:hlinkClick r:id="rId3"/>
          </p:cNvPr>
          <p:cNvPicPr>
            <a:picLocks noChangeAspect="1" noChangeArrowheads="1"/>
          </p:cNvPicPr>
          <p:nvPr/>
        </p:nvPicPr>
        <p:blipFill>
          <a:blip r:embed="rId4" cstate="print"/>
          <a:srcRect/>
          <a:stretch>
            <a:fillRect/>
          </a:stretch>
        </p:blipFill>
        <p:spPr bwMode="auto">
          <a:xfrm>
            <a:off x="2910840" y="4038600"/>
            <a:ext cx="3276600" cy="1892121"/>
          </a:xfrm>
          <a:prstGeom prst="rect">
            <a:avLst/>
          </a:prstGeom>
          <a:noFill/>
        </p:spPr>
      </p:pic>
      <p:sp>
        <p:nvSpPr>
          <p:cNvPr id="3" name="Rectangle 2"/>
          <p:cNvSpPr/>
          <p:nvPr/>
        </p:nvSpPr>
        <p:spPr>
          <a:xfrm>
            <a:off x="853440" y="5801380"/>
            <a:ext cx="7391400" cy="646331"/>
          </a:xfrm>
          <a:prstGeom prst="rect">
            <a:avLst/>
          </a:prstGeom>
        </p:spPr>
        <p:txBody>
          <a:bodyPr wrap="square">
            <a:spAutoFit/>
          </a:bodyPr>
          <a:lstStyle/>
          <a:p>
            <a:pPr algn="ctr"/>
            <a:r>
              <a:rPr lang="en-US" sz="3600" b="1" dirty="0" smtClean="0"/>
              <a:t>Rita </a:t>
            </a:r>
            <a:r>
              <a:rPr lang="en-US" sz="3600" b="1" dirty="0"/>
              <a:t>Jones</a:t>
            </a:r>
          </a:p>
        </p:txBody>
      </p:sp>
      <p:cxnSp>
        <p:nvCxnSpPr>
          <p:cNvPr id="5" name="Straight Connector 4"/>
          <p:cNvCxnSpPr/>
          <p:nvPr/>
        </p:nvCxnSpPr>
        <p:spPr>
          <a:xfrm>
            <a:off x="304800" y="64770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304800"/>
            <a:ext cx="8686800" cy="3416320"/>
          </a:xfrm>
          <a:prstGeom prst="rect">
            <a:avLst/>
          </a:prstGeom>
          <a:noFill/>
        </p:spPr>
        <p:txBody>
          <a:bodyPr wrap="square" rtlCol="0">
            <a:spAutoFit/>
          </a:bodyPr>
          <a:lstStyle/>
          <a:p>
            <a:pPr algn="ctr"/>
            <a:r>
              <a:rPr lang="en-US" sz="5400" b="1" dirty="0" smtClean="0">
                <a:solidFill>
                  <a:schemeClr val="bg1"/>
                </a:solidFill>
              </a:rPr>
              <a:t>Virtual </a:t>
            </a:r>
            <a:r>
              <a:rPr lang="en-US" sz="5400" b="1" dirty="0">
                <a:solidFill>
                  <a:schemeClr val="bg1"/>
                </a:solidFill>
              </a:rPr>
              <a:t>Career Center for </a:t>
            </a:r>
            <a:r>
              <a:rPr lang="en-US" sz="5400" b="1" dirty="0">
                <a:solidFill>
                  <a:srgbClr val="FFFF66"/>
                </a:solidFill>
              </a:rPr>
              <a:t>California Community College </a:t>
            </a:r>
            <a:r>
              <a:rPr lang="en-US" sz="5400" b="1" dirty="0">
                <a:solidFill>
                  <a:schemeClr val="bg1"/>
                </a:solidFill>
              </a:rPr>
              <a:t>Students</a:t>
            </a:r>
            <a:endParaRPr lang="en-US" sz="5400" dirty="0">
              <a:solidFill>
                <a:schemeClr val="bg1"/>
              </a:solidFill>
            </a:endParaRPr>
          </a:p>
        </p:txBody>
      </p:sp>
    </p:spTree>
    <p:extLst>
      <p:ext uri="{BB962C8B-B14F-4D97-AF65-F5344CB8AC3E}">
        <p14:creationId xmlns:p14="http://schemas.microsoft.com/office/powerpoint/2010/main" xmlns="" val="522071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228" y="533400"/>
            <a:ext cx="8458200" cy="2819400"/>
          </a:xfrm>
        </p:spPr>
        <p:txBody>
          <a:bodyPr>
            <a:normAutofit/>
          </a:bodyPr>
          <a:lstStyle/>
          <a:p>
            <a:pPr algn="ctr"/>
            <a:r>
              <a:rPr lang="en-US" sz="7200" b="1" dirty="0" smtClean="0">
                <a:latin typeface="+mn-lt"/>
              </a:rPr>
              <a:t>Q </a:t>
            </a:r>
            <a:r>
              <a:rPr lang="en-US" sz="7200" b="1" dirty="0" smtClean="0">
                <a:solidFill>
                  <a:srgbClr val="FFFF00"/>
                </a:solidFill>
                <a:latin typeface="+mn-lt"/>
              </a:rPr>
              <a:t>&amp;</a:t>
            </a:r>
            <a:r>
              <a:rPr lang="en-US" sz="7200" b="1" dirty="0" smtClean="0">
                <a:latin typeface="+mn-lt"/>
              </a:rPr>
              <a:t> A</a:t>
            </a:r>
            <a:r>
              <a:rPr lang="en-US" dirty="0" smtClean="0"/>
              <a:t/>
            </a:r>
            <a:br>
              <a:rPr lang="en-US" dirty="0" smtClean="0"/>
            </a:br>
            <a:endParaRPr lang="en-US" dirty="0"/>
          </a:p>
        </p:txBody>
      </p:sp>
      <p:pic>
        <p:nvPicPr>
          <p:cNvPr id="24578" name="Picture 2" descr="http://cacareerbriefs.com/wp-content/themes/cacareerbriefs/images/virtual-career-center.png">
            <a:hlinkClick r:id="rId3"/>
          </p:cNvPr>
          <p:cNvPicPr>
            <a:picLocks noChangeAspect="1" noChangeArrowheads="1"/>
          </p:cNvPicPr>
          <p:nvPr/>
        </p:nvPicPr>
        <p:blipFill>
          <a:blip r:embed="rId4" cstate="print"/>
          <a:srcRect/>
          <a:stretch>
            <a:fillRect/>
          </a:stretch>
        </p:blipFill>
        <p:spPr bwMode="auto">
          <a:xfrm>
            <a:off x="4760977" y="4572000"/>
            <a:ext cx="3505200" cy="962213"/>
          </a:xfrm>
          <a:prstGeom prst="roundRect">
            <a:avLst/>
          </a:prstGeom>
          <a:noFill/>
        </p:spPr>
      </p:pic>
      <p:sp>
        <p:nvSpPr>
          <p:cNvPr id="7" name="TextBox 6"/>
          <p:cNvSpPr txBox="1"/>
          <p:nvPr/>
        </p:nvSpPr>
        <p:spPr>
          <a:xfrm>
            <a:off x="207264" y="5867400"/>
            <a:ext cx="3733800" cy="830997"/>
          </a:xfrm>
          <a:prstGeom prst="rect">
            <a:avLst/>
          </a:prstGeom>
          <a:noFill/>
        </p:spPr>
        <p:txBody>
          <a:bodyPr wrap="square" rtlCol="0" anchor="ctr">
            <a:spAutoFit/>
          </a:bodyPr>
          <a:lstStyle/>
          <a:p>
            <a:pPr algn="ctr"/>
            <a:r>
              <a:rPr lang="en-US" sz="2400" b="1" dirty="0" smtClean="0"/>
              <a:t>Yolanda </a:t>
            </a:r>
            <a:r>
              <a:rPr lang="en-US" sz="2400" b="1" dirty="0" err="1"/>
              <a:t>Dueñas</a:t>
            </a:r>
            <a:r>
              <a:rPr lang="en-US" sz="2400" b="1" dirty="0"/>
              <a:t> &amp; </a:t>
            </a:r>
            <a:r>
              <a:rPr lang="en-US" sz="2400" b="1" dirty="0" smtClean="0"/>
              <a:t>Shannon Muir</a:t>
            </a:r>
            <a:endParaRPr lang="en-US" sz="2400" b="1" dirty="0"/>
          </a:p>
        </p:txBody>
      </p:sp>
      <p:sp>
        <p:nvSpPr>
          <p:cNvPr id="8" name="TextBox 7"/>
          <p:cNvSpPr txBox="1"/>
          <p:nvPr/>
        </p:nvSpPr>
        <p:spPr>
          <a:xfrm>
            <a:off x="4529328" y="5860349"/>
            <a:ext cx="4200144" cy="461665"/>
          </a:xfrm>
          <a:prstGeom prst="rect">
            <a:avLst/>
          </a:prstGeom>
          <a:noFill/>
        </p:spPr>
        <p:txBody>
          <a:bodyPr wrap="square" rtlCol="0" anchor="t">
            <a:spAutoFit/>
          </a:bodyPr>
          <a:lstStyle/>
          <a:p>
            <a:pPr algn="ctr"/>
            <a:r>
              <a:rPr lang="en-US" sz="2400" b="1" dirty="0" smtClean="0"/>
              <a:t>Rita Jones</a:t>
            </a:r>
            <a:endParaRPr lang="en-US" sz="2400" b="1" dirty="0"/>
          </a:p>
        </p:txBody>
      </p:sp>
      <p:pic>
        <p:nvPicPr>
          <p:cNvPr id="10" name="Picture 9"/>
          <p:cNvPicPr/>
          <p:nvPr/>
        </p:nvPicPr>
        <p:blipFill>
          <a:blip r:embed="rId5" cstate="print">
            <a:extLst>
              <a:ext uri="{28A0092B-C50C-407E-A947-70E740481C1C}">
                <a14:useLocalDpi xmlns:a14="http://schemas.microsoft.com/office/drawing/2010/main" xmlns="" val="0"/>
              </a:ext>
            </a:extLst>
          </a:blip>
          <a:stretch>
            <a:fillRect/>
          </a:stretch>
        </p:blipFill>
        <p:spPr>
          <a:xfrm>
            <a:off x="990600" y="4124946"/>
            <a:ext cx="2133600" cy="1637867"/>
          </a:xfrm>
          <a:prstGeom prst="rect">
            <a:avLst/>
          </a:prstGeom>
        </p:spPr>
      </p:pic>
    </p:spTree>
    <p:extLst>
      <p:ext uri="{BB962C8B-B14F-4D97-AF65-F5344CB8AC3E}">
        <p14:creationId xmlns:p14="http://schemas.microsoft.com/office/powerpoint/2010/main" xmlns="" val="260415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20100" cy="990600"/>
          </a:xfrm>
        </p:spPr>
        <p:txBody>
          <a:bodyPr>
            <a:normAutofit fontScale="90000"/>
          </a:bodyPr>
          <a:lstStyle/>
          <a:p>
            <a:pPr algn="ctr"/>
            <a:r>
              <a:rPr lang="en-US" dirty="0" smtClean="0"/>
              <a:t/>
            </a:r>
            <a:br>
              <a:rPr lang="en-US" dirty="0" smtClean="0"/>
            </a:br>
            <a:r>
              <a:rPr lang="en-US" sz="4400" b="1" dirty="0" smtClean="0">
                <a:latin typeface="+mn-lt"/>
              </a:rPr>
              <a:t>CAREER PLANNING PROCESS </a:t>
            </a:r>
            <a:endParaRPr lang="en-US" sz="49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54597974"/>
              </p:ext>
            </p:extLst>
          </p:nvPr>
        </p:nvGraphicFramePr>
        <p:xfrm>
          <a:off x="533400" y="20574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304800" y="17526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837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066800"/>
          </a:xfrm>
        </p:spPr>
        <p:txBody>
          <a:bodyPr>
            <a:normAutofit fontScale="90000"/>
          </a:bodyPr>
          <a:lstStyle/>
          <a:p>
            <a:pPr algn="ctr"/>
            <a:r>
              <a:rPr lang="en-US" b="1" dirty="0" smtClean="0">
                <a:solidFill>
                  <a:srgbClr val="0070C0"/>
                </a:solidFill>
                <a:latin typeface="Georgia" panose="02040502050405020303" pitchFamily="18" charset="0"/>
              </a:rPr>
              <a:t>Step #1 </a:t>
            </a:r>
            <a:r>
              <a:rPr lang="en-US" b="1" dirty="0" smtClean="0"/>
              <a:t/>
            </a:r>
            <a:br>
              <a:rPr lang="en-US" b="1" dirty="0" smtClean="0"/>
            </a:br>
            <a:r>
              <a:rPr lang="en-US" sz="4300" b="1" dirty="0" smtClean="0">
                <a:solidFill>
                  <a:srgbClr val="FF0000"/>
                </a:solidFill>
                <a:latin typeface="Georgia" panose="02040502050405020303" pitchFamily="18" charset="0"/>
              </a:rPr>
              <a:t>SELF-ASSESSMENT</a:t>
            </a:r>
            <a:endParaRPr lang="en-US" sz="4300" b="1" dirty="0">
              <a:solidFill>
                <a:srgbClr val="FF0000"/>
              </a:solidFill>
              <a:latin typeface="Georgia" panose="02040502050405020303" pitchFamily="18" charset="0"/>
            </a:endParaRPr>
          </a:p>
        </p:txBody>
      </p:sp>
      <p:sp>
        <p:nvSpPr>
          <p:cNvPr id="3" name="Content Placeholder 2"/>
          <p:cNvSpPr>
            <a:spLocks noGrp="1"/>
          </p:cNvSpPr>
          <p:nvPr>
            <p:ph idx="1"/>
          </p:nvPr>
        </p:nvSpPr>
        <p:spPr>
          <a:xfrm>
            <a:off x="457200" y="2532888"/>
            <a:ext cx="8534400" cy="4325112"/>
          </a:xfrm>
        </p:spPr>
        <p:txBody>
          <a:bodyPr>
            <a:normAutofit/>
          </a:bodyPr>
          <a:lstStyle/>
          <a:p>
            <a:r>
              <a:rPr lang="en-US" b="1" dirty="0" smtClean="0"/>
              <a:t>Interests</a:t>
            </a:r>
          </a:p>
          <a:p>
            <a:pPr lvl="1"/>
            <a:r>
              <a:rPr lang="en-US" b="1" dirty="0" smtClean="0"/>
              <a:t>Strong Interest Inventory (SII)</a:t>
            </a:r>
          </a:p>
          <a:p>
            <a:r>
              <a:rPr lang="en-US" b="1" dirty="0" smtClean="0"/>
              <a:t>Personality</a:t>
            </a:r>
          </a:p>
          <a:p>
            <a:pPr lvl="1"/>
            <a:r>
              <a:rPr lang="en-US" b="1" dirty="0" smtClean="0"/>
              <a:t>Myers Briggs Personality Indicator (MBTI)</a:t>
            </a:r>
          </a:p>
          <a:p>
            <a:r>
              <a:rPr lang="en-US" b="1" dirty="0" smtClean="0"/>
              <a:t>Skills</a:t>
            </a:r>
          </a:p>
          <a:p>
            <a:pPr lvl="1"/>
            <a:r>
              <a:rPr lang="en-US" b="1" dirty="0" smtClean="0"/>
              <a:t>Iseek.org/careers/</a:t>
            </a:r>
            <a:r>
              <a:rPr lang="en-US" b="1" dirty="0" err="1" smtClean="0"/>
              <a:t>skillsAssessment</a:t>
            </a:r>
            <a:endParaRPr lang="en-US" b="1" dirty="0" smtClean="0"/>
          </a:p>
          <a:p>
            <a:r>
              <a:rPr lang="en-US" b="1" dirty="0" smtClean="0"/>
              <a:t>Values</a:t>
            </a:r>
          </a:p>
          <a:p>
            <a:pPr lvl="1"/>
            <a:r>
              <a:rPr lang="en-US" b="1" dirty="0" smtClean="0"/>
              <a:t>vawizard.org/</a:t>
            </a:r>
            <a:r>
              <a:rPr lang="en-US" b="1" dirty="0" err="1" smtClean="0"/>
              <a:t>vccs</a:t>
            </a:r>
            <a:r>
              <a:rPr lang="en-US" b="1" dirty="0" smtClean="0"/>
              <a:t>/</a:t>
            </a:r>
            <a:r>
              <a:rPr lang="en-US" b="1" dirty="0" err="1" smtClean="0"/>
              <a:t>CareerImportance.action</a:t>
            </a:r>
            <a:endParaRPr lang="en-US" b="1" dirty="0" smtClean="0"/>
          </a:p>
          <a:p>
            <a:endParaRPr lang="en-US" dirty="0" smtClean="0"/>
          </a:p>
          <a:p>
            <a:pPr lvl="1">
              <a:buNone/>
            </a:pPr>
            <a:endParaRPr lang="en-US" dirty="0" smtClean="0"/>
          </a:p>
          <a:p>
            <a:pPr lvl="1"/>
            <a:endParaRPr lang="en-US" dirty="0" smtClean="0"/>
          </a:p>
          <a:p>
            <a:pPr lvl="1"/>
            <a:endParaRPr lang="en-US" dirty="0" smtClean="0"/>
          </a:p>
          <a:p>
            <a:pPr lvl="1"/>
            <a:endParaRPr lang="en-US" dirty="0"/>
          </a:p>
        </p:txBody>
      </p:sp>
      <p:cxnSp>
        <p:nvCxnSpPr>
          <p:cNvPr id="4" name="Straight Connector 3"/>
          <p:cNvCxnSpPr/>
          <p:nvPr/>
        </p:nvCxnSpPr>
        <p:spPr>
          <a:xfrm>
            <a:off x="304800" y="2266709"/>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9" y="702197"/>
            <a:ext cx="8686800" cy="1143000"/>
          </a:xfrm>
        </p:spPr>
        <p:txBody>
          <a:bodyPr>
            <a:normAutofit fontScale="90000"/>
          </a:bodyPr>
          <a:lstStyle/>
          <a:p>
            <a:pPr algn="ctr"/>
            <a:r>
              <a:rPr lang="en-US" sz="3600" b="1" dirty="0">
                <a:solidFill>
                  <a:srgbClr val="0070C0"/>
                </a:solidFill>
                <a:latin typeface="Georgia" panose="02040502050405020303" pitchFamily="18" charset="0"/>
              </a:rPr>
              <a:t>Step </a:t>
            </a:r>
            <a:r>
              <a:rPr lang="en-US" sz="3600" b="1" dirty="0" smtClean="0">
                <a:solidFill>
                  <a:srgbClr val="0070C0"/>
                </a:solidFill>
                <a:latin typeface="Georgia" panose="02040502050405020303" pitchFamily="18" charset="0"/>
              </a:rPr>
              <a:t>#</a:t>
            </a:r>
            <a:r>
              <a:rPr lang="en-US" sz="3600" b="1" dirty="0">
                <a:solidFill>
                  <a:srgbClr val="0070C0"/>
                </a:solidFill>
                <a:latin typeface="Georgia" panose="02040502050405020303" pitchFamily="18" charset="0"/>
              </a:rPr>
              <a:t>2</a:t>
            </a:r>
            <a:r>
              <a:rPr lang="en-US" sz="3600" b="1" dirty="0">
                <a:solidFill>
                  <a:srgbClr val="424456"/>
                </a:solidFill>
              </a:rPr>
              <a:t/>
            </a:r>
            <a:br>
              <a:rPr lang="en-US" sz="3600" b="1" dirty="0">
                <a:solidFill>
                  <a:srgbClr val="424456"/>
                </a:solidFill>
              </a:rPr>
            </a:br>
            <a:r>
              <a:rPr lang="en-US" sz="4300" b="1" dirty="0" smtClean="0">
                <a:solidFill>
                  <a:srgbClr val="FF0000"/>
                </a:solidFill>
                <a:latin typeface="Georgia" panose="02040502050405020303" pitchFamily="18" charset="0"/>
              </a:rPr>
              <a:t>EXPLORE CAREERS</a:t>
            </a:r>
            <a:endParaRPr lang="en-US" b="1" dirty="0">
              <a:solidFill>
                <a:srgbClr val="FF0000"/>
              </a:solidFill>
            </a:endParaRPr>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pPr algn="ctr">
              <a:buNone/>
            </a:pPr>
            <a:endParaRPr lang="en-US" i="1" dirty="0" smtClean="0"/>
          </a:p>
          <a:p>
            <a:pPr algn="ctr">
              <a:buNone/>
            </a:pPr>
            <a:r>
              <a:rPr lang="en-US" i="1" dirty="0" smtClean="0"/>
              <a:t>Research  majors, job descriptions, educational &amp; training requirements, salary, outlook, skills working conditions, personal qualities, etc.</a:t>
            </a:r>
          </a:p>
          <a:p>
            <a:pPr algn="ctr">
              <a:buNone/>
            </a:pPr>
            <a:endParaRPr lang="en-US" i="1" dirty="0" smtClean="0"/>
          </a:p>
          <a:p>
            <a:r>
              <a:rPr lang="en-US" b="1" dirty="0" smtClean="0"/>
              <a:t>Campus Career Center Library</a:t>
            </a:r>
          </a:p>
          <a:p>
            <a:endParaRPr lang="en-US" b="1" dirty="0" smtClean="0"/>
          </a:p>
          <a:p>
            <a:r>
              <a:rPr lang="en-US" b="1" dirty="0" smtClean="0"/>
              <a:t>Career Exploration Websites</a:t>
            </a:r>
          </a:p>
          <a:p>
            <a:endParaRPr lang="en-US" b="1" dirty="0" smtClean="0"/>
          </a:p>
          <a:p>
            <a:r>
              <a:rPr lang="en-US" b="1" dirty="0" smtClean="0"/>
              <a:t>Informational Interviewing,  Job Shadowing</a:t>
            </a:r>
          </a:p>
          <a:p>
            <a:endParaRPr lang="en-US" b="1" dirty="0" smtClean="0"/>
          </a:p>
          <a:p>
            <a:r>
              <a:rPr lang="en-US" b="1" dirty="0" smtClean="0"/>
              <a:t>What Can I do with a Major in…Connecting majors with careers</a:t>
            </a:r>
          </a:p>
          <a:p>
            <a:endParaRPr lang="en-US" b="1" dirty="0" smtClean="0"/>
          </a:p>
          <a:p>
            <a:r>
              <a:rPr lang="en-US" b="1" dirty="0" smtClean="0"/>
              <a:t>Take some intro courses of interest</a:t>
            </a:r>
          </a:p>
        </p:txBody>
      </p:sp>
      <p:pic>
        <p:nvPicPr>
          <p:cNvPr id="1028" name="Picture 4" descr="C:\Users\Yolanda\AppData\Local\Microsoft\Windows\INetCache\IE\UE4QFUO6\Research_2[1].jpg"/>
          <p:cNvPicPr>
            <a:picLocks noChangeAspect="1" noChangeArrowheads="1"/>
          </p:cNvPicPr>
          <p:nvPr/>
        </p:nvPicPr>
        <p:blipFill>
          <a:blip r:embed="rId2"/>
          <a:srcRect/>
          <a:stretch>
            <a:fillRect/>
          </a:stretch>
        </p:blipFill>
        <p:spPr bwMode="auto">
          <a:xfrm>
            <a:off x="7053805" y="457200"/>
            <a:ext cx="1905000" cy="1524000"/>
          </a:xfrm>
          <a:prstGeom prst="rect">
            <a:avLst/>
          </a:prstGeom>
          <a:noFill/>
        </p:spPr>
      </p:pic>
      <p:cxnSp>
        <p:nvCxnSpPr>
          <p:cNvPr id="6" name="Straight Connector 5"/>
          <p:cNvCxnSpPr/>
          <p:nvPr/>
        </p:nvCxnSpPr>
        <p:spPr>
          <a:xfrm>
            <a:off x="304800" y="19812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721"/>
            <a:ext cx="8229600" cy="1066800"/>
          </a:xfrm>
        </p:spPr>
        <p:txBody>
          <a:bodyPr>
            <a:normAutofit fontScale="90000"/>
          </a:bodyPr>
          <a:lstStyle/>
          <a:p>
            <a:pPr algn="ctr"/>
            <a:r>
              <a:rPr lang="en-US" sz="3200" b="1" dirty="0">
                <a:solidFill>
                  <a:srgbClr val="0070C0"/>
                </a:solidFill>
                <a:latin typeface="Georgia" panose="02040502050405020303" pitchFamily="18" charset="0"/>
              </a:rPr>
              <a:t>Step </a:t>
            </a:r>
            <a:r>
              <a:rPr lang="en-US" sz="3200" b="1" dirty="0" smtClean="0">
                <a:solidFill>
                  <a:srgbClr val="0070C0"/>
                </a:solidFill>
                <a:latin typeface="Georgia" panose="02040502050405020303" pitchFamily="18" charset="0"/>
              </a:rPr>
              <a:t>#3</a:t>
            </a:r>
            <a:r>
              <a:rPr lang="en-US" sz="3200" b="1" dirty="0">
                <a:solidFill>
                  <a:srgbClr val="424456"/>
                </a:solidFill>
              </a:rPr>
              <a:t/>
            </a:r>
            <a:br>
              <a:rPr lang="en-US" sz="3200" b="1" dirty="0">
                <a:solidFill>
                  <a:srgbClr val="424456"/>
                </a:solidFill>
              </a:rPr>
            </a:br>
            <a:r>
              <a:rPr lang="en-US" sz="4400" b="1" dirty="0" smtClean="0">
                <a:solidFill>
                  <a:srgbClr val="FF0000"/>
                </a:solidFill>
                <a:latin typeface="Georgia" panose="02040502050405020303" pitchFamily="18" charset="0"/>
              </a:rPr>
              <a:t>DECISION MAKING</a:t>
            </a:r>
            <a:endParaRPr lang="en-US" b="1" dirty="0">
              <a:solidFill>
                <a:srgbClr val="FF0000"/>
              </a:solidFill>
            </a:endParaRPr>
          </a:p>
        </p:txBody>
      </p:sp>
      <p:sp>
        <p:nvSpPr>
          <p:cNvPr id="3" name="Content Placeholder 2"/>
          <p:cNvSpPr>
            <a:spLocks noGrp="1"/>
          </p:cNvSpPr>
          <p:nvPr>
            <p:ph idx="1"/>
          </p:nvPr>
        </p:nvSpPr>
        <p:spPr>
          <a:xfrm>
            <a:off x="457200" y="2249424"/>
            <a:ext cx="8229600" cy="4608576"/>
          </a:xfrm>
        </p:spPr>
        <p:txBody>
          <a:bodyPr>
            <a:normAutofit/>
          </a:bodyPr>
          <a:lstStyle/>
          <a:p>
            <a:pPr marL="624078" indent="-514350">
              <a:buFont typeface="+mj-lt"/>
              <a:buAutoNum type="arabicPeriod"/>
            </a:pPr>
            <a:r>
              <a:rPr lang="en-US" b="1" dirty="0" smtClean="0"/>
              <a:t>Narrow down and identify career options based on assessment results and occupational research information.</a:t>
            </a:r>
          </a:p>
          <a:p>
            <a:pPr marL="624078" indent="-514350">
              <a:buNone/>
            </a:pPr>
            <a:endParaRPr lang="en-US" b="1" dirty="0" smtClean="0"/>
          </a:p>
          <a:p>
            <a:pPr marL="624078" indent="-514350">
              <a:buNone/>
            </a:pPr>
            <a:r>
              <a:rPr lang="en-US" b="1" dirty="0" smtClean="0"/>
              <a:t>2.  Weigh the Pros and Cons of identified career options</a:t>
            </a:r>
          </a:p>
          <a:p>
            <a:pPr marL="624078" indent="-514350">
              <a:buNone/>
            </a:pPr>
            <a:endParaRPr lang="en-US" b="1" dirty="0" smtClean="0"/>
          </a:p>
          <a:p>
            <a:pPr marL="624078" indent="-514350">
              <a:buNone/>
            </a:pPr>
            <a:r>
              <a:rPr lang="en-US" b="1" dirty="0" smtClean="0"/>
              <a:t>3.  Make a Decision: What career are you going to choose? What major or training program are you going to choose? </a:t>
            </a:r>
          </a:p>
          <a:p>
            <a:pPr>
              <a:buNone/>
            </a:pPr>
            <a:endParaRPr lang="en-US" dirty="0"/>
          </a:p>
        </p:txBody>
      </p:sp>
      <p:cxnSp>
        <p:nvCxnSpPr>
          <p:cNvPr id="5" name="Straight Connector 4"/>
          <p:cNvCxnSpPr/>
          <p:nvPr/>
        </p:nvCxnSpPr>
        <p:spPr>
          <a:xfrm>
            <a:off x="228600" y="21336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pic>
        <p:nvPicPr>
          <p:cNvPr id="1029" name="Picture 5" descr="C:\Users\yduenas\AppData\Local\Microsoft\Windows\Temporary Internet Files\Content.IE5\983NHB7V\thinkingman[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694561"/>
            <a:ext cx="1660504" cy="13891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219200"/>
          </a:xfrm>
        </p:spPr>
        <p:txBody>
          <a:bodyPr>
            <a:normAutofit/>
          </a:bodyPr>
          <a:lstStyle/>
          <a:p>
            <a:pPr algn="ctr"/>
            <a:r>
              <a:rPr lang="en-US" sz="2800" b="1" dirty="0">
                <a:solidFill>
                  <a:srgbClr val="0070C0"/>
                </a:solidFill>
                <a:latin typeface="Georgia" panose="02040502050405020303" pitchFamily="18" charset="0"/>
              </a:rPr>
              <a:t>Step </a:t>
            </a:r>
            <a:r>
              <a:rPr lang="en-US" sz="2800" b="1" dirty="0" smtClean="0">
                <a:solidFill>
                  <a:srgbClr val="0070C0"/>
                </a:solidFill>
                <a:latin typeface="Georgia" panose="02040502050405020303" pitchFamily="18" charset="0"/>
              </a:rPr>
              <a:t>#4</a:t>
            </a:r>
            <a:r>
              <a:rPr lang="en-US" sz="2800" b="1" dirty="0">
                <a:solidFill>
                  <a:srgbClr val="424456"/>
                </a:solidFill>
              </a:rPr>
              <a:t/>
            </a:r>
            <a:br>
              <a:rPr lang="en-US" sz="2800" b="1" dirty="0">
                <a:solidFill>
                  <a:srgbClr val="424456"/>
                </a:solidFill>
              </a:rPr>
            </a:br>
            <a:r>
              <a:rPr lang="en-US" sz="3600" b="1" dirty="0" smtClean="0">
                <a:solidFill>
                  <a:srgbClr val="FF0000"/>
                </a:solidFill>
                <a:latin typeface="Georgia" panose="02040502050405020303" pitchFamily="18" charset="0"/>
              </a:rPr>
              <a:t>CAREER ACTION PLAN</a:t>
            </a:r>
            <a:endParaRPr lang="en-US" sz="3200" b="1" dirty="0">
              <a:solidFill>
                <a:srgbClr val="FF0000"/>
              </a:solidFill>
            </a:endParaRPr>
          </a:p>
        </p:txBody>
      </p:sp>
      <p:sp>
        <p:nvSpPr>
          <p:cNvPr id="3" name="Content Placeholder 2"/>
          <p:cNvSpPr>
            <a:spLocks noGrp="1"/>
          </p:cNvSpPr>
          <p:nvPr>
            <p:ph sz="half" idx="1"/>
          </p:nvPr>
        </p:nvSpPr>
        <p:spPr>
          <a:xfrm>
            <a:off x="195805" y="2057401"/>
            <a:ext cx="5105400" cy="4724400"/>
          </a:xfrm>
        </p:spPr>
        <p:txBody>
          <a:bodyPr>
            <a:normAutofit fontScale="92500" lnSpcReduction="20000"/>
          </a:bodyPr>
          <a:lstStyle/>
          <a:p>
            <a:r>
              <a:rPr lang="en-US" sz="2400" b="1" dirty="0" smtClean="0"/>
              <a:t>Plan: </a:t>
            </a:r>
            <a:r>
              <a:rPr lang="en-US" sz="2400" dirty="0" smtClean="0"/>
              <a:t>Meet with a Counselor and develop a  SEP for your chosen major</a:t>
            </a:r>
          </a:p>
          <a:p>
            <a:pPr>
              <a:buNone/>
            </a:pPr>
            <a:endParaRPr lang="en-US" sz="2400" dirty="0" smtClean="0"/>
          </a:p>
          <a:p>
            <a:r>
              <a:rPr lang="en-US" sz="2400" b="1" dirty="0" smtClean="0"/>
              <a:t>Prepare: </a:t>
            </a:r>
            <a:r>
              <a:rPr lang="en-US" sz="2400" dirty="0" smtClean="0"/>
              <a:t>Resume/Cover Letter, and Interviewing Skills</a:t>
            </a:r>
          </a:p>
          <a:p>
            <a:endParaRPr lang="en-US" sz="2400" dirty="0" smtClean="0"/>
          </a:p>
          <a:p>
            <a:r>
              <a:rPr lang="en-US" sz="2400" dirty="0" smtClean="0"/>
              <a:t> </a:t>
            </a:r>
            <a:r>
              <a:rPr lang="en-US" sz="2400" b="1" dirty="0" smtClean="0"/>
              <a:t>Get Experience: </a:t>
            </a:r>
            <a:r>
              <a:rPr lang="en-US" sz="2400" dirty="0" smtClean="0"/>
              <a:t>Internships, Volunteer or entry level part-time/summer positions in their chosen field of study.</a:t>
            </a:r>
          </a:p>
          <a:p>
            <a:pPr lvl="1"/>
            <a:endParaRPr lang="en-US" sz="2400" dirty="0" smtClean="0"/>
          </a:p>
          <a:p>
            <a:r>
              <a:rPr lang="en-US" sz="2400" b="1" dirty="0" smtClean="0"/>
              <a:t>Network: </a:t>
            </a:r>
            <a:r>
              <a:rPr lang="en-US" sz="2400" dirty="0" smtClean="0"/>
              <a:t>Join a Professional Association (cacareercafe.com) </a:t>
            </a:r>
          </a:p>
          <a:p>
            <a:pPr>
              <a:buNone/>
            </a:pPr>
            <a:r>
              <a:rPr lang="en-US" sz="2400" dirty="0" smtClean="0"/>
              <a:t>	Linked-In Profile</a:t>
            </a:r>
          </a:p>
          <a:p>
            <a:endParaRPr lang="en-US" dirty="0"/>
          </a:p>
        </p:txBody>
      </p:sp>
      <p:pic>
        <p:nvPicPr>
          <p:cNvPr id="4102" name="Picture 6" descr="C:\Users\Yolanda\AppData\Local\Microsoft\Windows\INetCache\IE\IBUK4H2L\checklist[1].jpg"/>
          <p:cNvPicPr>
            <a:picLocks noChangeAspect="1" noChangeArrowheads="1"/>
          </p:cNvPicPr>
          <p:nvPr/>
        </p:nvPicPr>
        <p:blipFill>
          <a:blip r:embed="rId3" cstate="print"/>
          <a:srcRect/>
          <a:stretch>
            <a:fillRect/>
          </a:stretch>
        </p:blipFill>
        <p:spPr bwMode="auto">
          <a:xfrm>
            <a:off x="5530516" y="2450939"/>
            <a:ext cx="3613484" cy="3886200"/>
          </a:xfrm>
          <a:prstGeom prst="rect">
            <a:avLst/>
          </a:prstGeom>
          <a:noFill/>
        </p:spPr>
      </p:pic>
      <p:cxnSp>
        <p:nvCxnSpPr>
          <p:cNvPr id="6" name="Straight Connector 5"/>
          <p:cNvCxnSpPr/>
          <p:nvPr/>
        </p:nvCxnSpPr>
        <p:spPr>
          <a:xfrm>
            <a:off x="228600" y="18288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82000" cy="2917825"/>
          </a:xfrm>
        </p:spPr>
        <p:txBody>
          <a:bodyPr>
            <a:normAutofit fontScale="90000"/>
          </a:bodyPr>
          <a:lstStyle/>
          <a:p>
            <a:pPr algn="ct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sz="7300" b="1" dirty="0" smtClean="0">
                <a:solidFill>
                  <a:srgbClr val="FFFF00"/>
                </a:solidFill>
                <a:latin typeface="+mn-lt"/>
              </a:rPr>
              <a:t>LINKING </a:t>
            </a:r>
            <a:r>
              <a:rPr lang="en-US" sz="7300" b="1" dirty="0" smtClean="0">
                <a:latin typeface="+mn-lt"/>
              </a:rPr>
              <a:t>CLASSROOMS TO </a:t>
            </a:r>
            <a:r>
              <a:rPr lang="en-US" sz="7300" b="1" dirty="0" smtClean="0">
                <a:solidFill>
                  <a:srgbClr val="FFFF00"/>
                </a:solidFill>
                <a:latin typeface="+mn-lt"/>
              </a:rPr>
              <a:t>CAREERS</a:t>
            </a:r>
            <a:endParaRPr lang="en-US" b="1" dirty="0">
              <a:solidFill>
                <a:srgbClr val="FFFF00"/>
              </a:solidFill>
              <a:latin typeface="+mn-lt"/>
            </a:endParaRPr>
          </a:p>
        </p:txBody>
      </p:sp>
      <p:sp>
        <p:nvSpPr>
          <p:cNvPr id="4" name="Rectangle 3"/>
          <p:cNvSpPr/>
          <p:nvPr/>
        </p:nvSpPr>
        <p:spPr>
          <a:xfrm>
            <a:off x="853440" y="5638800"/>
            <a:ext cx="7391400" cy="646331"/>
          </a:xfrm>
          <a:prstGeom prst="rect">
            <a:avLst/>
          </a:prstGeom>
        </p:spPr>
        <p:txBody>
          <a:bodyPr wrap="square">
            <a:spAutoFit/>
          </a:bodyPr>
          <a:lstStyle/>
          <a:p>
            <a:pPr algn="ctr"/>
            <a:r>
              <a:rPr lang="en-US" sz="3600" b="1" dirty="0" smtClean="0">
                <a:solidFill>
                  <a:srgbClr val="FF0000"/>
                </a:solidFill>
              </a:rPr>
              <a:t>Yolanda </a:t>
            </a:r>
            <a:r>
              <a:rPr lang="en-US" sz="3600" b="1" dirty="0" err="1">
                <a:solidFill>
                  <a:srgbClr val="FF0000"/>
                </a:solidFill>
              </a:rPr>
              <a:t>Dueñas</a:t>
            </a:r>
            <a:endParaRPr lang="en-US" sz="3600" b="1" dirty="0">
              <a:solidFill>
                <a:srgbClr val="FF0000"/>
              </a:solidFill>
            </a:endParaRPr>
          </a:p>
        </p:txBody>
      </p:sp>
      <p:cxnSp>
        <p:nvCxnSpPr>
          <p:cNvPr id="5" name="Straight Connector 4"/>
          <p:cNvCxnSpPr/>
          <p:nvPr/>
        </p:nvCxnSpPr>
        <p:spPr>
          <a:xfrm>
            <a:off x="304800" y="63246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788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066800"/>
          </a:xfrm>
        </p:spPr>
        <p:txBody>
          <a:bodyPr>
            <a:normAutofit/>
          </a:bodyPr>
          <a:lstStyle/>
          <a:p>
            <a:pPr algn="ctr"/>
            <a:r>
              <a:rPr lang="en-US" sz="3600" b="1" dirty="0" smtClean="0">
                <a:solidFill>
                  <a:srgbClr val="FF0000"/>
                </a:solidFill>
                <a:latin typeface="Georgia" panose="02040502050405020303" pitchFamily="18" charset="0"/>
              </a:rPr>
              <a:t>What Does </a:t>
            </a:r>
            <a:r>
              <a:rPr lang="en-US" sz="3600" b="1" dirty="0">
                <a:solidFill>
                  <a:srgbClr val="FF0000"/>
                </a:solidFill>
                <a:latin typeface="Georgia" panose="02040502050405020303" pitchFamily="18" charset="0"/>
              </a:rPr>
              <a:t>Y</a:t>
            </a:r>
            <a:r>
              <a:rPr lang="en-US" sz="3600" b="1" dirty="0" smtClean="0">
                <a:solidFill>
                  <a:srgbClr val="FF0000"/>
                </a:solidFill>
                <a:latin typeface="Georgia" panose="02040502050405020303" pitchFamily="18" charset="0"/>
              </a:rPr>
              <a:t>our </a:t>
            </a:r>
            <a:r>
              <a:rPr lang="en-US" sz="3600" b="1" dirty="0">
                <a:solidFill>
                  <a:srgbClr val="FF0000"/>
                </a:solidFill>
                <a:latin typeface="Georgia" panose="02040502050405020303" pitchFamily="18" charset="0"/>
              </a:rPr>
              <a:t>C</a:t>
            </a:r>
            <a:r>
              <a:rPr lang="en-US" sz="3600" b="1" dirty="0" smtClean="0">
                <a:solidFill>
                  <a:srgbClr val="FF0000"/>
                </a:solidFill>
                <a:latin typeface="Georgia" panose="02040502050405020303" pitchFamily="18" charset="0"/>
              </a:rPr>
              <a:t>ampus </a:t>
            </a:r>
            <a:r>
              <a:rPr lang="en-US" sz="3600" b="1" dirty="0">
                <a:solidFill>
                  <a:srgbClr val="FF0000"/>
                </a:solidFill>
                <a:latin typeface="Georgia" panose="02040502050405020303" pitchFamily="18" charset="0"/>
              </a:rPr>
              <a:t>O</a:t>
            </a:r>
            <a:r>
              <a:rPr lang="en-US" sz="3600" b="1" dirty="0" smtClean="0">
                <a:solidFill>
                  <a:srgbClr val="FF0000"/>
                </a:solidFill>
                <a:latin typeface="Georgia" panose="02040502050405020303" pitchFamily="18" charset="0"/>
              </a:rPr>
              <a:t>ffer?</a:t>
            </a:r>
            <a:endParaRPr lang="en-US" sz="4400" b="1" dirty="0">
              <a:solidFill>
                <a:srgbClr val="FF0000"/>
              </a:solidFill>
              <a:latin typeface="Georgia" panose="02040502050405020303" pitchFamily="18" charset="0"/>
            </a:endParaRPr>
          </a:p>
        </p:txBody>
      </p:sp>
      <p:sp>
        <p:nvSpPr>
          <p:cNvPr id="3" name="Content Placeholder 2"/>
          <p:cNvSpPr>
            <a:spLocks noGrp="1"/>
          </p:cNvSpPr>
          <p:nvPr>
            <p:ph idx="1"/>
          </p:nvPr>
        </p:nvSpPr>
        <p:spPr>
          <a:xfrm>
            <a:off x="228600" y="2249424"/>
            <a:ext cx="8686800" cy="4325112"/>
          </a:xfrm>
        </p:spPr>
        <p:txBody>
          <a:bodyPr>
            <a:normAutofit fontScale="92500"/>
          </a:bodyPr>
          <a:lstStyle/>
          <a:p>
            <a:r>
              <a:rPr lang="en-US" b="1" dirty="0" smtClean="0"/>
              <a:t>Get </a:t>
            </a:r>
            <a:r>
              <a:rPr lang="en-US" b="1" dirty="0"/>
              <a:t>to know the </a:t>
            </a:r>
            <a:r>
              <a:rPr lang="en-US" b="1" dirty="0" smtClean="0"/>
              <a:t>counseling and career </a:t>
            </a:r>
            <a:r>
              <a:rPr lang="en-US" b="1" dirty="0"/>
              <a:t>services on your campus &amp; build </a:t>
            </a:r>
            <a:r>
              <a:rPr lang="en-US" b="1" dirty="0" smtClean="0"/>
              <a:t>relationships</a:t>
            </a:r>
          </a:p>
          <a:p>
            <a:pPr marL="109728" indent="0">
              <a:buNone/>
            </a:pPr>
            <a:endParaRPr lang="en-US" b="1" dirty="0" smtClean="0"/>
          </a:p>
          <a:p>
            <a:r>
              <a:rPr lang="en-US" b="1" dirty="0"/>
              <a:t>Invite Career Center Specialist/Coordinator/Counselor  to your class</a:t>
            </a:r>
          </a:p>
          <a:p>
            <a:pPr>
              <a:buNone/>
            </a:pPr>
            <a:endParaRPr lang="en-US" b="1" dirty="0" smtClean="0"/>
          </a:p>
          <a:p>
            <a:r>
              <a:rPr lang="en-US" b="1" dirty="0" smtClean="0"/>
              <a:t>Is there an Employments Services Office?</a:t>
            </a:r>
          </a:p>
          <a:p>
            <a:pPr>
              <a:buNone/>
            </a:pPr>
            <a:endParaRPr lang="en-US" b="1" dirty="0"/>
          </a:p>
          <a:p>
            <a:r>
              <a:rPr lang="en-US" b="1" dirty="0" smtClean="0"/>
              <a:t>Is </a:t>
            </a:r>
            <a:r>
              <a:rPr lang="en-US" b="1" dirty="0"/>
              <a:t>there an Internship Program offered</a:t>
            </a:r>
            <a:r>
              <a:rPr lang="en-US" b="1" dirty="0" smtClean="0"/>
              <a:t>?</a:t>
            </a:r>
          </a:p>
          <a:p>
            <a:pPr>
              <a:buNone/>
            </a:pPr>
            <a:endParaRPr lang="en-US" dirty="0"/>
          </a:p>
          <a:p>
            <a:endParaRPr lang="en-US" dirty="0"/>
          </a:p>
        </p:txBody>
      </p:sp>
      <p:cxnSp>
        <p:nvCxnSpPr>
          <p:cNvPr id="5" name="Straight Connector 4"/>
          <p:cNvCxnSpPr/>
          <p:nvPr/>
        </p:nvCxnSpPr>
        <p:spPr>
          <a:xfrm>
            <a:off x="304800" y="1828800"/>
            <a:ext cx="8458200" cy="0"/>
          </a:xfrm>
          <a:prstGeom prst="line">
            <a:avLst/>
          </a:prstGeom>
          <a:ln w="76200" cmpd="sng">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8846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1110</TotalTime>
  <Words>1930</Words>
  <Application>Microsoft Office PowerPoint</Application>
  <PresentationFormat>On-screen Show (4:3)</PresentationFormat>
  <Paragraphs>278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Student Career Success is Everyone’s Job </vt:lpstr>
      <vt:lpstr> OUTLINE</vt:lpstr>
      <vt:lpstr> CAREER PLANNING PROCESS </vt:lpstr>
      <vt:lpstr>Step #1  SELF-ASSESSMENT</vt:lpstr>
      <vt:lpstr>Step #2 EXPLORE CAREERS</vt:lpstr>
      <vt:lpstr>Step #3 DECISION MAKING</vt:lpstr>
      <vt:lpstr>Step #4 CAREER ACTION PLAN</vt:lpstr>
      <vt:lpstr>   LINKING CLASSROOMS TO CAREERS</vt:lpstr>
      <vt:lpstr>What Does Your Campus Offer?</vt:lpstr>
      <vt:lpstr>Classroom Activity  Extra Credit &amp; Ideas </vt:lpstr>
      <vt:lpstr>Include Career Resource Websites in your Syllabus </vt:lpstr>
      <vt:lpstr> Workplace Skills Employers Want</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Q &amp; 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Success is Everyone’s Job</dc:title>
  <dc:creator>Bobby</dc:creator>
  <cp:lastModifiedBy>Yolanda Duenas</cp:lastModifiedBy>
  <cp:revision>237</cp:revision>
  <cp:lastPrinted>2015-03-12T18:29:35Z</cp:lastPrinted>
  <dcterms:created xsi:type="dcterms:W3CDTF">2015-01-23T03:36:48Z</dcterms:created>
  <dcterms:modified xsi:type="dcterms:W3CDTF">2015-03-14T05:56:10Z</dcterms:modified>
</cp:coreProperties>
</file>