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08"/>
    <p:restoredTop sz="94692"/>
  </p:normalViewPr>
  <p:slideViewPr>
    <p:cSldViewPr snapToGrid="0">
      <p:cViewPr varScale="1">
        <p:scale>
          <a:sx n="95" d="100"/>
          <a:sy n="95" d="100"/>
        </p:scale>
        <p:origin x="158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61999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8058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8914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426523f45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426523f453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g426523f453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6135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3f2a7252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3f2a7252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		 		 		 	 	 		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			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				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					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						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Strategies for collecting student insights in venues across the institution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				 		 		 	 	 		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			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				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					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						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					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		</a:t>
            </a:r>
            <a:endParaRPr/>
          </a:p>
        </p:txBody>
      </p:sp>
      <p:sp>
        <p:nvSpPr>
          <p:cNvPr id="199" name="Google Shape;199;g3f2a7252da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81050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3f2a7252da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3f2a7252da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g3f2a7252da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867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426523f453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426523f453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g426523f453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468000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426523f453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426523f453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Share with various audiences--- students, faculty, administrators, counselors, classified professionals, custodial staff</a:t>
            </a:r>
            <a:endParaRPr/>
          </a:p>
        </p:txBody>
      </p:sp>
      <p:sp>
        <p:nvSpPr>
          <p:cNvPr id="223" name="Google Shape;223;g426523f453_0_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57635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426523f453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426523f453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actions do we take? </a:t>
            </a:r>
            <a:endParaRPr/>
          </a:p>
        </p:txBody>
      </p:sp>
      <p:sp>
        <p:nvSpPr>
          <p:cNvPr id="231" name="Google Shape;231;g426523f453_0_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95352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415724e8b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7" name="Google Shape;237;g415724e8b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 5 § 51023.7 Students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Activity:  How are you getting all students involved (different types of students) at different points of the journey and in places, including circling back.  What is your plan?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Groups of 4 small group discussion  How do you get to students input?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Participants discuss ways in which students are involved or ways you could involve-  9+1 blank handout</a:t>
            </a:r>
            <a:endParaRPr/>
          </a:p>
        </p:txBody>
      </p:sp>
      <p:sp>
        <p:nvSpPr>
          <p:cNvPr id="238" name="Google Shape;238;g415724e8b7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1414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426523f4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426523f45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g426523f453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94882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9271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026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27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2254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141749e2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141749e2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g4141749e26_1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362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26523f453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426523f453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g426523f453_0_3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1950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information from students to inform our goals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Institutional structures, barriers, policies, procedures getting on the way to supporting and engaging students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“What students bring” </a:t>
            </a:r>
            <a:endParaRPr/>
          </a:p>
        </p:txBody>
      </p:sp>
      <p:sp>
        <p:nvSpPr>
          <p:cNvPr id="135" name="Google Shape;13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3140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Focus Groups, Student surveys, Data collection, Keep students’ needs at the forefront, Making the case</a:t>
            </a:r>
            <a:endParaRPr sz="10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Pair &amp; share 2-3min; large group sharing </a:t>
            </a:r>
            <a:endParaRPr sz="10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9635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 5 § 51023.7 Students.</a:t>
            </a:r>
            <a:endParaRPr/>
          </a:p>
        </p:txBody>
      </p:sp>
      <p:sp>
        <p:nvSpPr>
          <p:cNvPr id="150" name="Google Shape;150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9350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6786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3" name="Google Shape;23;p2"/>
          <p:cNvCxnSpPr/>
          <p:nvPr/>
        </p:nvCxnSpPr>
        <p:spPr>
          <a:xfrm>
            <a:off x="685800" y="3398520"/>
            <a:ext cx="784860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body" idx="1"/>
          </p:nvPr>
        </p:nvSpPr>
        <p:spPr>
          <a:xfrm rot="5400000">
            <a:off x="2133600" y="-76200"/>
            <a:ext cx="48768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 rot="5400000">
            <a:off x="4724400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  <a:defRPr sz="2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6" name="Google Shape;36;p4"/>
          <p:cNvCxnSpPr/>
          <p:nvPr/>
        </p:nvCxnSpPr>
        <p:spPr>
          <a:xfrm>
            <a:off x="731520" y="4599432"/>
            <a:ext cx="7848600" cy="1588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973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2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973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3" name="Google Shape;53;p6"/>
          <p:cNvCxnSpPr/>
          <p:nvPr/>
        </p:nvCxnSpPr>
        <p:spPr>
          <a:xfrm rot="5400000">
            <a:off x="2217817" y="4045823"/>
            <a:ext cx="470916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2971800" y="792080"/>
            <a:ext cx="5715000" cy="557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132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7973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2"/>
          </p:nvPr>
        </p:nvSpPr>
        <p:spPr>
          <a:xfrm>
            <a:off x="457201" y="2130552"/>
            <a:ext cx="2139696" cy="4243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0" name="Google Shape;70;p9"/>
          <p:cNvCxnSpPr/>
          <p:nvPr/>
        </p:nvCxnSpPr>
        <p:spPr>
          <a:xfrm rot="5400000">
            <a:off x="-13116" y="3580206"/>
            <a:ext cx="557784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0"/>
          <p:cNvSpPr>
            <a:spLocks noGrp="1"/>
          </p:cNvSpPr>
          <p:nvPr>
            <p:ph type="pic" idx="2"/>
          </p:nvPr>
        </p:nvSpPr>
        <p:spPr>
          <a:xfrm>
            <a:off x="2858610" y="838201"/>
            <a:ext cx="5904390" cy="5500456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erladdersproject.org/wp-content/uploads/2017/08/Bringing-Student-Voices-to-Guided-Pathways-Inquiry-and-Design.pdf" TargetMode="External"/><Relationship Id="rId4" Type="http://schemas.openxmlformats.org/officeDocument/2006/relationships/hyperlink" Target="http://cccgp.cccco.edu/Portals/0/Student-Voices-Inquiry-Guide-Final-Mar13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STUDENT VOICES: ENVISIONING THE STUDENT EXPERIENCE</a:t>
            </a: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000" b="0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3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Arial"/>
              <a:buNone/>
            </a:pPr>
            <a:r>
              <a:rPr lang="en-US" sz="16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Mayra Cruz, De Anza College, ASCCC Member At-Large</a:t>
            </a:r>
            <a:endParaRPr sz="1600" b="0" i="0" u="none" strike="noStrike" cap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Arial"/>
              <a:buNone/>
            </a:pPr>
            <a:r>
              <a:rPr lang="en-US" sz="16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Michelle Pilati, Rio Hondo College, ASCCC Guided Pathways Faculty Lead</a:t>
            </a:r>
            <a:endParaRPr/>
          </a:p>
          <a:p>
            <a:pPr marL="0" marR="0" lvl="0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Arial"/>
              <a:buNone/>
            </a:pPr>
            <a:r>
              <a:rPr lang="en-US" sz="16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Gwyer Schuyler, Santa Barbara Community College, Guided Pathways Taskforce Member</a:t>
            </a:r>
            <a:endParaRPr sz="1600" b="0" i="0" u="none" strike="noStrike" cap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 strike="noStrike" cap="none">
              <a:solidFill>
                <a:srgbClr val="3F3F3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7" name="Google Shape;97;p13" descr="ASCCC_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9507" y="400050"/>
            <a:ext cx="4231670" cy="78647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3"/>
          <p:cNvSpPr txBox="1"/>
          <p:nvPr/>
        </p:nvSpPr>
        <p:spPr>
          <a:xfrm>
            <a:off x="1301262" y="5756031"/>
            <a:ext cx="6084276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2018 Academic Academy 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Saturday, September 15, 2018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</a:rPr>
              <a:t>Involving students in guided pathways decision-making and implementation</a:t>
            </a:r>
            <a:endParaRPr sz="3200" b="1" i="0" u="none" strike="noStrike" cap="none">
              <a:solidFill>
                <a:schemeClr val="dk2"/>
              </a:solidFill>
            </a:endParaRPr>
          </a:p>
        </p:txBody>
      </p:sp>
      <p:sp>
        <p:nvSpPr>
          <p:cNvPr id="186" name="Google Shape;186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2766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Choosing a major- Meta </a:t>
            </a:r>
            <a:r>
              <a:rPr lang="en-US"/>
              <a:t>Majors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program maps, educational plans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Choosing courses: course availability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 services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Counseling services: guidance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Developing a sense of community and peer connection</a:t>
            </a:r>
            <a:endParaRPr/>
          </a:p>
          <a:p>
            <a:pPr marL="182880" marR="0" lvl="0" indent="-53339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Collecting information</a:t>
            </a:r>
            <a:r>
              <a:rPr lang="en-US"/>
              <a:t> </a:t>
            </a:r>
            <a:endParaRPr/>
          </a:p>
        </p:txBody>
      </p:sp>
      <p:sp>
        <p:nvSpPr>
          <p:cNvPr id="194" name="Google Shape;194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spcBef>
                <a:spcPts val="48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Qualitative</a:t>
            </a:r>
            <a:endParaRPr sz="360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3600"/>
          </a:p>
          <a:p>
            <a:pPr marL="457200" lvl="0" indent="-457200" algn="l" rtl="0">
              <a:spcBef>
                <a:spcPts val="48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Quantitative</a:t>
            </a:r>
            <a:endParaRPr sz="3600"/>
          </a:p>
          <a:p>
            <a:pPr marL="45720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3600"/>
          </a:p>
          <a:p>
            <a:pPr marL="457200" lvl="0" indent="-457200" algn="l" rtl="0">
              <a:spcBef>
                <a:spcPts val="48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Mixed methods </a:t>
            </a:r>
            <a:endParaRPr sz="3600"/>
          </a:p>
        </p:txBody>
      </p:sp>
      <p:sp>
        <p:nvSpPr>
          <p:cNvPr id="195" name="Google Shape;195;p23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Ways to involve and engage students</a:t>
            </a:r>
            <a:r>
              <a:rPr lang="en-US"/>
              <a:t> </a:t>
            </a:r>
            <a:endParaRPr/>
          </a:p>
        </p:txBody>
      </p:sp>
      <p:sp>
        <p:nvSpPr>
          <p:cNvPr id="202" name="Google Shape;202;p24"/>
          <p:cNvSpPr txBox="1">
            <a:spLocks noGrp="1"/>
          </p:cNvSpPr>
          <p:nvPr>
            <p:ph type="body" idx="1"/>
          </p:nvPr>
        </p:nvSpPr>
        <p:spPr>
          <a:xfrm>
            <a:off x="289500" y="1686900"/>
            <a:ext cx="8397300" cy="5171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8140" algn="l" rtl="0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F</a:t>
            </a:r>
            <a:r>
              <a:rPr lang="en-US" sz="1800"/>
              <a:t>ocus Groups-Facilitated small group discussion of 8 to 10 participants who share specific characteristics (with exploratory questions)	 </a:t>
            </a:r>
            <a:endParaRPr sz="1800"/>
          </a:p>
          <a:p>
            <a:pPr marL="45720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</a:t>
            </a:r>
            <a:r>
              <a:rPr lang="en-US" sz="1800"/>
              <a:t>nterviews- Facilitated in-depth, one-one-one conversation with students	 		 		 	 	 		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</a:t>
            </a:r>
            <a:r>
              <a:rPr lang="en-US" sz="1800"/>
              <a:t>urveys- A collection of questions to gather the student’s experience</a:t>
            </a:r>
            <a:endParaRPr sz="1800"/>
          </a:p>
          <a:p>
            <a:pPr marL="45720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</a:t>
            </a:r>
            <a:r>
              <a:rPr lang="en-US" sz="1800"/>
              <a:t>n-Class Activities- Strategies for gathering students’ insights and perspectives during class periods and as part of course assignments</a:t>
            </a:r>
            <a:endParaRPr sz="1800"/>
          </a:p>
          <a:p>
            <a:pPr marL="45720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</a:t>
            </a:r>
            <a:r>
              <a:rPr lang="en-US" sz="1800"/>
              <a:t>ctivities across the College- Strategies for collecting student insights in venues across the institution (on specific college functions)</a:t>
            </a:r>
            <a:endParaRPr sz="1800"/>
          </a:p>
        </p:txBody>
      </p:sp>
      <p:sp>
        <p:nvSpPr>
          <p:cNvPr id="203" name="Google Shape;203;p2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/>
              <a:t>Considerations for selecting a method for collecting student voices</a:t>
            </a:r>
            <a:endParaRPr sz="3000" b="1"/>
          </a:p>
        </p:txBody>
      </p:sp>
      <p:sp>
        <p:nvSpPr>
          <p:cNvPr id="210" name="Google Shape;210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8140" algn="l" rtl="0">
              <a:spcBef>
                <a:spcPts val="480"/>
              </a:spcBef>
              <a:spcAft>
                <a:spcPts val="0"/>
              </a:spcAft>
              <a:buSzPts val="2040"/>
              <a:buChar char="★"/>
            </a:pPr>
            <a:r>
              <a:rPr lang="en-US"/>
              <a:t>What method makes the most sense?</a:t>
            </a:r>
            <a:endParaRPr/>
          </a:p>
          <a:p>
            <a:pPr marL="45720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457200" lvl="0" indent="-358140" algn="l" rtl="0">
              <a:spcBef>
                <a:spcPts val="480"/>
              </a:spcBef>
              <a:spcAft>
                <a:spcPts val="0"/>
              </a:spcAft>
              <a:buSzPts val="2040"/>
              <a:buChar char="★"/>
            </a:pPr>
            <a:r>
              <a:rPr lang="en-US"/>
              <a:t>What are the most important questions to ask?</a:t>
            </a:r>
            <a:endParaRPr/>
          </a:p>
          <a:p>
            <a:pPr marL="45720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457200" lvl="0" indent="-358140" algn="l" rtl="0">
              <a:spcBef>
                <a:spcPts val="480"/>
              </a:spcBef>
              <a:spcAft>
                <a:spcPts val="0"/>
              </a:spcAft>
              <a:buSzPts val="2040"/>
              <a:buChar char="★"/>
            </a:pPr>
            <a:r>
              <a:rPr lang="en-US"/>
              <a:t>What is the best modality to capture students’ perspectives?</a:t>
            </a:r>
            <a:endParaRPr/>
          </a:p>
          <a:p>
            <a:pPr marL="45720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457200" lvl="0" indent="-358140" algn="l" rtl="0">
              <a:spcBef>
                <a:spcPts val="480"/>
              </a:spcBef>
              <a:spcAft>
                <a:spcPts val="0"/>
              </a:spcAft>
              <a:buSzPts val="2040"/>
              <a:buChar char="★"/>
            </a:pPr>
            <a:r>
              <a:rPr lang="en-US"/>
              <a:t>What needs to be prepared and shared to ensure that students understand the benefits and risk of the engagement activity? </a:t>
            </a:r>
            <a:endParaRPr/>
          </a:p>
        </p:txBody>
      </p:sp>
      <p:sp>
        <p:nvSpPr>
          <p:cNvPr id="211" name="Google Shape;211;p25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Analyze and Summarize</a:t>
            </a:r>
            <a:endParaRPr b="1"/>
          </a:p>
        </p:txBody>
      </p:sp>
      <p:sp>
        <p:nvSpPr>
          <p:cNvPr id="218" name="Google Shape;218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3600"/>
              <a:t>Organize how best represent ideas, stories, perspectives shared by students</a:t>
            </a:r>
            <a:endParaRPr sz="3600"/>
          </a:p>
        </p:txBody>
      </p:sp>
      <p:sp>
        <p:nvSpPr>
          <p:cNvPr id="219" name="Google Shape;219;p26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7"/>
          <p:cNvSpPr txBox="1">
            <a:spLocks noGrp="1"/>
          </p:cNvSpPr>
          <p:nvPr>
            <p:ph type="body" idx="1"/>
          </p:nvPr>
        </p:nvSpPr>
        <p:spPr>
          <a:xfrm>
            <a:off x="457200" y="2575350"/>
            <a:ext cx="8229600" cy="4538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spcBef>
                <a:spcPts val="480"/>
              </a:spcBef>
              <a:spcAft>
                <a:spcPts val="0"/>
              </a:spcAft>
              <a:buSzPts val="3600"/>
              <a:buChar char="★"/>
            </a:pPr>
            <a:r>
              <a:rPr lang="en-US" sz="3600"/>
              <a:t>Share the results of the student voices research</a:t>
            </a:r>
            <a:endParaRPr sz="3600"/>
          </a:p>
          <a:p>
            <a:pPr marL="45720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3600"/>
          </a:p>
          <a:p>
            <a:pPr marL="457200" lvl="0" indent="-457200" algn="l" rtl="0">
              <a:spcBef>
                <a:spcPts val="480"/>
              </a:spcBef>
              <a:spcAft>
                <a:spcPts val="0"/>
              </a:spcAft>
              <a:buSzPts val="3600"/>
              <a:buChar char="★"/>
            </a:pPr>
            <a:r>
              <a:rPr lang="en-US" sz="3600"/>
              <a:t>Include students in the sharing of the results and be part of the discussion</a:t>
            </a:r>
            <a:endParaRPr sz="3600"/>
          </a:p>
        </p:txBody>
      </p:sp>
      <p:sp>
        <p:nvSpPr>
          <p:cNvPr id="226" name="Google Shape;226;p2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pic>
        <p:nvPicPr>
          <p:cNvPr id="227" name="Google Shape;22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5175" y="-172800"/>
            <a:ext cx="3052800" cy="283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8"/>
          <p:cNvSpPr txBox="1">
            <a:spLocks noGrp="1"/>
          </p:cNvSpPr>
          <p:nvPr>
            <p:ph type="body" idx="1"/>
          </p:nvPr>
        </p:nvSpPr>
        <p:spPr>
          <a:xfrm>
            <a:off x="457200" y="659775"/>
            <a:ext cx="8229600" cy="4876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endParaRPr sz="6000"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6000"/>
              <a:t>Time to </a:t>
            </a:r>
            <a:endParaRPr sz="6000"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7200" b="1"/>
              <a:t>ACT</a:t>
            </a:r>
            <a:r>
              <a:rPr lang="en-US" sz="6000"/>
              <a:t>!</a:t>
            </a:r>
            <a:endParaRPr sz="6000"/>
          </a:p>
        </p:txBody>
      </p:sp>
      <p:sp>
        <p:nvSpPr>
          <p:cNvPr id="234" name="Google Shape;234;p2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1"/>
              <a:t>Activity:  What is Your Plan to Involve and Engage Students?</a:t>
            </a:r>
            <a:endParaRPr/>
          </a:p>
        </p:txBody>
      </p:sp>
      <p:grpSp>
        <p:nvGrpSpPr>
          <p:cNvPr id="241" name="Google Shape;241;p29"/>
          <p:cNvGrpSpPr/>
          <p:nvPr/>
        </p:nvGrpSpPr>
        <p:grpSpPr>
          <a:xfrm>
            <a:off x="487839" y="1460384"/>
            <a:ext cx="8199003" cy="4940388"/>
            <a:chOff x="30639" y="-63616"/>
            <a:chExt cx="8199003" cy="4940388"/>
          </a:xfrm>
        </p:grpSpPr>
        <p:sp>
          <p:nvSpPr>
            <p:cNvPr id="242" name="Google Shape;242;p29"/>
            <p:cNvSpPr/>
            <p:nvPr/>
          </p:nvSpPr>
          <p:spPr>
            <a:xfrm>
              <a:off x="4970442" y="3043838"/>
              <a:ext cx="3259200" cy="183240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0"/>
              </a:schemeClr>
            </a:solidFill>
            <a:ln w="9525" cap="flat" cmpd="sng">
              <a:solidFill>
                <a:srgbClr val="AD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9"/>
            <p:cNvSpPr txBox="1"/>
            <p:nvPr/>
          </p:nvSpPr>
          <p:spPr>
            <a:xfrm>
              <a:off x="5988440" y="3542180"/>
              <a:ext cx="2200800" cy="129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t" anchorCtr="0">
              <a:noAutofit/>
            </a:bodyPr>
            <a:lstStyle/>
            <a:p>
              <a:pPr marL="114300" marR="0" lvl="0" indent="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9"/>
            <p:cNvSpPr/>
            <p:nvPr/>
          </p:nvSpPr>
          <p:spPr>
            <a:xfrm>
              <a:off x="30639" y="2820572"/>
              <a:ext cx="3693900" cy="205620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0"/>
              </a:schemeClr>
            </a:solidFill>
            <a:ln w="9525" cap="flat" cmpd="sng">
              <a:solidFill>
                <a:srgbClr val="AD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9"/>
            <p:cNvSpPr txBox="1"/>
            <p:nvPr/>
          </p:nvSpPr>
          <p:spPr>
            <a:xfrm>
              <a:off x="75808" y="3379800"/>
              <a:ext cx="2495400" cy="145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0" rIns="53325" bIns="54850" anchor="t" anchorCtr="0">
              <a:noAutofit/>
            </a:bodyPr>
            <a:lstStyle/>
            <a:p>
              <a:pPr marL="11430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9"/>
            <p:cNvSpPr/>
            <p:nvPr/>
          </p:nvSpPr>
          <p:spPr>
            <a:xfrm>
              <a:off x="4947188" y="-42346"/>
              <a:ext cx="3261000" cy="153360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0"/>
              </a:schemeClr>
            </a:solidFill>
            <a:ln w="9525" cap="flat" cmpd="sng">
              <a:solidFill>
                <a:srgbClr val="AD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9"/>
            <p:cNvSpPr txBox="1"/>
            <p:nvPr/>
          </p:nvSpPr>
          <p:spPr>
            <a:xfrm>
              <a:off x="5959160" y="-8661"/>
              <a:ext cx="2215200" cy="108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t" anchorCtr="0">
              <a:noAutofit/>
            </a:bodyPr>
            <a:lstStyle/>
            <a:p>
              <a:pPr marL="114300" marR="0" lvl="0" indent="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9"/>
            <p:cNvSpPr/>
            <p:nvPr/>
          </p:nvSpPr>
          <p:spPr>
            <a:xfrm>
              <a:off x="252609" y="-63616"/>
              <a:ext cx="3293100" cy="171750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0"/>
              </a:schemeClr>
            </a:solidFill>
            <a:ln w="9525" cap="flat" cmpd="sng">
              <a:solidFill>
                <a:srgbClr val="AD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9"/>
            <p:cNvSpPr txBox="1"/>
            <p:nvPr/>
          </p:nvSpPr>
          <p:spPr>
            <a:xfrm>
              <a:off x="290336" y="-25889"/>
              <a:ext cx="2229600" cy="121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t" anchorCtr="0">
              <a:noAutofit/>
            </a:bodyPr>
            <a:lstStyle/>
            <a:p>
              <a:pPr marL="114300" marR="0" lvl="0" indent="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9"/>
            <p:cNvSpPr/>
            <p:nvPr/>
          </p:nvSpPr>
          <p:spPr>
            <a:xfrm>
              <a:off x="1991896" y="315496"/>
              <a:ext cx="2075100" cy="2075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B70000"/>
                </a:gs>
                <a:gs pos="34000">
                  <a:srgbClr val="B00000"/>
                </a:gs>
                <a:gs pos="70000">
                  <a:srgbClr val="C40000"/>
                </a:gs>
                <a:gs pos="100000">
                  <a:srgbClr val="AD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9"/>
            <p:cNvSpPr txBox="1"/>
            <p:nvPr/>
          </p:nvSpPr>
          <p:spPr>
            <a:xfrm>
              <a:off x="2599644" y="923244"/>
              <a:ext cx="1467300" cy="146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128000" rIns="128000" bIns="128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Clear pathways and programs</a:t>
              </a:r>
              <a:endParaRPr/>
            </a:p>
          </p:txBody>
        </p:sp>
        <p:sp>
          <p:nvSpPr>
            <p:cNvPr id="252" name="Google Shape;252;p29"/>
            <p:cNvSpPr/>
            <p:nvPr/>
          </p:nvSpPr>
          <p:spPr>
            <a:xfrm rot="5400000">
              <a:off x="4162602" y="315496"/>
              <a:ext cx="2075100" cy="2075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B70000"/>
                </a:gs>
                <a:gs pos="34000">
                  <a:srgbClr val="B00000"/>
                </a:gs>
                <a:gs pos="70000">
                  <a:srgbClr val="C40000"/>
                </a:gs>
                <a:gs pos="100000">
                  <a:srgbClr val="AD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9"/>
            <p:cNvSpPr txBox="1"/>
            <p:nvPr/>
          </p:nvSpPr>
          <p:spPr>
            <a:xfrm>
              <a:off x="4162721" y="923244"/>
              <a:ext cx="1467300" cy="146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128000" rIns="128000" bIns="128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Guided Exploration and Progress</a:t>
              </a:r>
              <a:endParaRPr/>
            </a:p>
          </p:txBody>
        </p:sp>
        <p:sp>
          <p:nvSpPr>
            <p:cNvPr id="254" name="Google Shape;254;p29"/>
            <p:cNvSpPr/>
            <p:nvPr/>
          </p:nvSpPr>
          <p:spPr>
            <a:xfrm rot="10800000">
              <a:off x="4162602" y="2486202"/>
              <a:ext cx="2075100" cy="2075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B70000"/>
                </a:gs>
                <a:gs pos="34000">
                  <a:srgbClr val="B00000"/>
                </a:gs>
                <a:gs pos="70000">
                  <a:srgbClr val="C40000"/>
                </a:gs>
                <a:gs pos="100000">
                  <a:srgbClr val="AD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9"/>
            <p:cNvSpPr txBox="1"/>
            <p:nvPr/>
          </p:nvSpPr>
          <p:spPr>
            <a:xfrm>
              <a:off x="4162721" y="2486321"/>
              <a:ext cx="1467300" cy="146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128000" rIns="128000" bIns="128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Academic and Student Support</a:t>
              </a:r>
              <a:endParaRPr/>
            </a:p>
          </p:txBody>
        </p:sp>
        <p:sp>
          <p:nvSpPr>
            <p:cNvPr id="256" name="Google Shape;256;p29"/>
            <p:cNvSpPr/>
            <p:nvPr/>
          </p:nvSpPr>
          <p:spPr>
            <a:xfrm rot="-5400000">
              <a:off x="1991896" y="2486202"/>
              <a:ext cx="2075100" cy="2075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B70000"/>
                </a:gs>
                <a:gs pos="34000">
                  <a:srgbClr val="B00000"/>
                </a:gs>
                <a:gs pos="70000">
                  <a:srgbClr val="C40000"/>
                </a:gs>
                <a:gs pos="100000">
                  <a:srgbClr val="AD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9"/>
            <p:cNvSpPr txBox="1"/>
            <p:nvPr/>
          </p:nvSpPr>
          <p:spPr>
            <a:xfrm>
              <a:off x="2599644" y="2486321"/>
              <a:ext cx="1467300" cy="146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128000" rIns="128000" bIns="128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Teaching and Learning</a:t>
              </a:r>
              <a:endParaRPr/>
            </a:p>
          </p:txBody>
        </p:sp>
        <p:sp>
          <p:nvSpPr>
            <p:cNvPr id="258" name="Google Shape;258;p29"/>
            <p:cNvSpPr/>
            <p:nvPr/>
          </p:nvSpPr>
          <p:spPr>
            <a:xfrm>
              <a:off x="3756590" y="2007110"/>
              <a:ext cx="716400" cy="623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523" y="60000"/>
                  </a:moveTo>
                  <a:lnTo>
                    <a:pt x="6523" y="60000"/>
                  </a:lnTo>
                  <a:cubicBezTo>
                    <a:pt x="6523" y="34373"/>
                    <a:pt x="25369" y="12491"/>
                    <a:pt x="51110" y="8231"/>
                  </a:cubicBezTo>
                  <a:cubicBezTo>
                    <a:pt x="76851" y="3970"/>
                    <a:pt x="101963" y="18577"/>
                    <a:pt x="110521" y="42788"/>
                  </a:cubicBezTo>
                  <a:lnTo>
                    <a:pt x="116430" y="42788"/>
                  </a:lnTo>
                  <a:lnTo>
                    <a:pt x="106954" y="60000"/>
                  </a:lnTo>
                  <a:lnTo>
                    <a:pt x="90337" y="42788"/>
                  </a:lnTo>
                  <a:lnTo>
                    <a:pt x="95920" y="42788"/>
                  </a:lnTo>
                  <a:cubicBezTo>
                    <a:pt x="87359" y="27418"/>
                    <a:pt x="68574" y="19475"/>
                    <a:pt x="50451" y="23561"/>
                  </a:cubicBezTo>
                  <a:cubicBezTo>
                    <a:pt x="32328" y="27647"/>
                    <a:pt x="19570" y="42701"/>
                    <a:pt x="19570" y="60000"/>
                  </a:cubicBezTo>
                  <a:close/>
                </a:path>
              </a:pathLst>
            </a:custGeom>
            <a:gradFill>
              <a:gsLst>
                <a:gs pos="0">
                  <a:srgbClr val="BB8585"/>
                </a:gs>
                <a:gs pos="34000">
                  <a:srgbClr val="B98686"/>
                </a:gs>
                <a:gs pos="70000">
                  <a:srgbClr val="D09698"/>
                </a:gs>
                <a:gs pos="100000">
                  <a:srgbClr val="D2A7A8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9"/>
            <p:cNvSpPr/>
            <p:nvPr/>
          </p:nvSpPr>
          <p:spPr>
            <a:xfrm rot="10800000">
              <a:off x="3756609" y="2246588"/>
              <a:ext cx="716400" cy="623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523" y="60000"/>
                  </a:moveTo>
                  <a:lnTo>
                    <a:pt x="6523" y="60000"/>
                  </a:lnTo>
                  <a:cubicBezTo>
                    <a:pt x="6523" y="34373"/>
                    <a:pt x="25369" y="12491"/>
                    <a:pt x="51110" y="8231"/>
                  </a:cubicBezTo>
                  <a:cubicBezTo>
                    <a:pt x="76851" y="3970"/>
                    <a:pt x="101963" y="18577"/>
                    <a:pt x="110521" y="42788"/>
                  </a:cubicBezTo>
                  <a:lnTo>
                    <a:pt x="116430" y="42788"/>
                  </a:lnTo>
                  <a:lnTo>
                    <a:pt x="106954" y="60000"/>
                  </a:lnTo>
                  <a:lnTo>
                    <a:pt x="90337" y="42788"/>
                  </a:lnTo>
                  <a:lnTo>
                    <a:pt x="95920" y="42788"/>
                  </a:lnTo>
                  <a:cubicBezTo>
                    <a:pt x="87359" y="27418"/>
                    <a:pt x="68574" y="19475"/>
                    <a:pt x="50451" y="23561"/>
                  </a:cubicBezTo>
                  <a:cubicBezTo>
                    <a:pt x="32328" y="27647"/>
                    <a:pt x="19570" y="42701"/>
                    <a:pt x="19570" y="60000"/>
                  </a:cubicBezTo>
                  <a:close/>
                </a:path>
              </a:pathLst>
            </a:custGeom>
            <a:gradFill>
              <a:gsLst>
                <a:gs pos="0">
                  <a:srgbClr val="BB8585"/>
                </a:gs>
                <a:gs pos="34000">
                  <a:srgbClr val="B98686"/>
                </a:gs>
                <a:gs pos="70000">
                  <a:srgbClr val="D09698"/>
                </a:gs>
                <a:gs pos="100000">
                  <a:srgbClr val="D2A7A8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0" name="Google Shape;260;p29"/>
          <p:cNvSpPr txBox="1"/>
          <p:nvPr/>
        </p:nvSpPr>
        <p:spPr>
          <a:xfrm>
            <a:off x="2150059" y="5760420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2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/>
              <a:t>Got R-source! Need Resources?</a:t>
            </a:r>
            <a:endParaRPr b="1" i="1"/>
          </a:p>
        </p:txBody>
      </p:sp>
      <p:sp>
        <p:nvSpPr>
          <p:cNvPr id="268" name="Google Shape;268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i="1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 i="1">
                <a:solidFill>
                  <a:schemeClr val="dk2"/>
                </a:solidFill>
              </a:rPr>
              <a:t>What student engagement resources do you need from us?</a:t>
            </a:r>
            <a:endParaRPr i="1"/>
          </a:p>
        </p:txBody>
      </p:sp>
      <p:sp>
        <p:nvSpPr>
          <p:cNvPr id="269" name="Google Shape;269;p3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Information and Resources</a:t>
            </a:r>
            <a:endParaRPr sz="4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34"/>
              <a:buFont typeface="Arial"/>
              <a:buAutoNum type="arabicPeriod"/>
            </a:pPr>
            <a:r>
              <a:rPr lang="en-US" sz="20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 Student 9+1 and Guided Pathways Handout</a:t>
            </a:r>
            <a:endParaRPr sz="204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40"/>
          </a:p>
          <a:p>
            <a:pPr marL="457200" marR="0" lvl="0" indent="-457200" algn="l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accent1"/>
              </a:buClr>
              <a:buSzPts val="1734"/>
              <a:buFont typeface="Arial"/>
              <a:buAutoNum type="arabicPeriod"/>
            </a:pPr>
            <a:r>
              <a:rPr lang="en-US" sz="2040"/>
              <a:t>Bringing Student Voices to Guided Pathways Inquiry &amp; Design</a:t>
            </a:r>
            <a:endParaRPr sz="2040"/>
          </a:p>
          <a:p>
            <a:pPr marL="457200" marR="0" lvl="0" indent="0" algn="l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None/>
            </a:pPr>
            <a:r>
              <a:rPr lang="en-US" sz="2040" u="sng">
                <a:solidFill>
                  <a:schemeClr val="hlink"/>
                </a:solidFill>
                <a:hlinkClick r:id="rId3"/>
              </a:rPr>
              <a:t>http://www.careerladdersproject.org/wp-content/uploads/2017/08/Bringing-Student-Voices-to-Guided-Pathways-Inquiry-and-Design.pdf</a:t>
            </a:r>
            <a:r>
              <a:rPr lang="en-US" sz="2040"/>
              <a:t> </a:t>
            </a:r>
            <a:endParaRPr sz="2040"/>
          </a:p>
          <a:p>
            <a:pPr marL="457200" marR="0" lvl="0" indent="-457200" algn="l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accent1"/>
              </a:buClr>
              <a:buSzPts val="1734"/>
              <a:buFont typeface="Arial"/>
              <a:buAutoNum type="arabicPeriod"/>
            </a:pPr>
            <a:r>
              <a:rPr lang="en-US" sz="2040"/>
              <a:t>Collecting Student Voices for Guided Pathways Inquiry &amp; Design</a:t>
            </a:r>
            <a:endParaRPr sz="2040"/>
          </a:p>
          <a:p>
            <a:pPr marL="457200" marR="0" lvl="0" indent="0" algn="l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None/>
            </a:pPr>
            <a:r>
              <a:rPr lang="en-US" sz="2040" u="sng">
                <a:solidFill>
                  <a:schemeClr val="hlink"/>
                </a:solidFill>
                <a:hlinkClick r:id="rId4"/>
              </a:rPr>
              <a:t>http://cccgp.cccco.edu/Portals/0/Student-Voices-Inquiry-Guide-Final-Mar13.pdf</a:t>
            </a:r>
            <a:r>
              <a:rPr lang="en-US" sz="2040"/>
              <a:t> </a:t>
            </a:r>
            <a:r>
              <a:rPr lang="en-US" sz="20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204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None/>
            </a:pPr>
            <a:endParaRPr sz="2040"/>
          </a:p>
          <a:p>
            <a:pPr marL="0" marR="0" lvl="0" indent="0" algn="l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None/>
            </a:pPr>
            <a:endParaRPr sz="2040"/>
          </a:p>
          <a:p>
            <a:pPr marL="457200" marR="0" lvl="0" indent="-347091" algn="l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accent1"/>
              </a:buClr>
              <a:buSzPts val="1734"/>
              <a:buFont typeface="Arial"/>
              <a:buNone/>
            </a:pPr>
            <a:endParaRPr sz="204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Today’s session</a:t>
            </a:r>
            <a:endParaRPr sz="4000" b="1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55626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AutoNum type="arabicPeriod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Incorporate, in meaningful ways, student voices in guided pathways framework planning and implementation processes  </a:t>
            </a:r>
            <a:endParaRPr sz="3600"/>
          </a:p>
          <a:p>
            <a:pPr marL="457200" marR="0" lvl="0" indent="-32766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AutoNum type="arabicPeriod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Methods and resources to involve students in guided pathways decision-making and implementation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2"/>
          <p:cNvSpPr txBox="1">
            <a:spLocks noGrp="1"/>
          </p:cNvSpPr>
          <p:nvPr>
            <p:ph type="body" idx="1"/>
          </p:nvPr>
        </p:nvSpPr>
        <p:spPr>
          <a:xfrm>
            <a:off x="457200" y="433754"/>
            <a:ext cx="8229600" cy="6043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  <a:endParaRPr sz="4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3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3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 sz="14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32"/>
          <p:cNvSpPr/>
          <p:nvPr/>
        </p:nvSpPr>
        <p:spPr>
          <a:xfrm>
            <a:off x="3622431" y="3903785"/>
            <a:ext cx="1711569" cy="1019907"/>
          </a:xfrm>
          <a:prstGeom prst="cloud">
            <a:avLst/>
          </a:prstGeom>
          <a:solidFill>
            <a:schemeClr val="accent1"/>
          </a:solidFill>
          <a:ln w="26425" cap="flat" cmpd="sng">
            <a:solidFill>
              <a:srgbClr val="7E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body" idx="1"/>
          </p:nvPr>
        </p:nvSpPr>
        <p:spPr>
          <a:xfrm>
            <a:off x="457200" y="504092"/>
            <a:ext cx="8229600" cy="5972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4800" i="1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4800" i="1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4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brings you to this session?  </a:t>
            </a:r>
            <a:endParaRPr sz="48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4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do you hope to learn?</a:t>
            </a:r>
            <a:endParaRPr sz="48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5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pic>
        <p:nvPicPr>
          <p:cNvPr id="113" name="Google Shape;11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4405" y="504100"/>
            <a:ext cx="3527195" cy="188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>
            <a:spLocks noGrp="1"/>
          </p:cNvSpPr>
          <p:nvPr>
            <p:ph type="title"/>
          </p:nvPr>
        </p:nvSpPr>
        <p:spPr>
          <a:xfrm>
            <a:off x="399325" y="461075"/>
            <a:ext cx="8229600" cy="990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It’s all about perspective</a:t>
            </a:r>
            <a:endParaRPr b="1"/>
          </a:p>
        </p:txBody>
      </p:sp>
      <p:pic>
        <p:nvPicPr>
          <p:cNvPr id="120" name="Google Shape;12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400" y="1286900"/>
            <a:ext cx="5095875" cy="328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00950" y="3562350"/>
            <a:ext cx="5715000" cy="3295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6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Focus of the Guided Pathways Work</a:t>
            </a:r>
            <a:endParaRPr/>
          </a:p>
        </p:txBody>
      </p:sp>
      <p:sp>
        <p:nvSpPr>
          <p:cNvPr id="129" name="Google Shape;129;p17"/>
          <p:cNvSpPr txBox="1">
            <a:spLocks noGrp="1"/>
          </p:cNvSpPr>
          <p:nvPr>
            <p:ph type="body" idx="1"/>
          </p:nvPr>
        </p:nvSpPr>
        <p:spPr>
          <a:xfrm>
            <a:off x="457200" y="1734127"/>
            <a:ext cx="4038600" cy="4718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/>
              <a:t>Equity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7"/>
          <p:cNvSpPr txBox="1">
            <a:spLocks noGrp="1"/>
          </p:cNvSpPr>
          <p:nvPr>
            <p:ph type="body" idx="2"/>
          </p:nvPr>
        </p:nvSpPr>
        <p:spPr>
          <a:xfrm>
            <a:off x="4495800" y="1710002"/>
            <a:ext cx="4038600" cy="4718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/>
              <a:t>Student Success</a:t>
            </a:r>
            <a:endParaRPr/>
          </a:p>
        </p:txBody>
      </p: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pic>
        <p:nvPicPr>
          <p:cNvPr id="132" name="Google Shape;13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275" y="2482324"/>
            <a:ext cx="7424000" cy="322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3600" b="1" i="0" u="none" strike="noStrike" cap="none">
                <a:solidFill>
                  <a:schemeClr val="dk2"/>
                </a:solidFill>
              </a:rPr>
              <a:t>The Overarching Goals of Guided Pathways: The Student Lens</a:t>
            </a:r>
            <a:endParaRPr sz="3600" b="1" i="0" u="none" strike="noStrike" cap="none">
              <a:solidFill>
                <a:schemeClr val="dk2"/>
              </a:solidFill>
            </a:endParaRPr>
          </a:p>
        </p:txBody>
      </p:sp>
      <p:sp>
        <p:nvSpPr>
          <p:cNvPr id="138" name="Google Shape;138;p18"/>
          <p:cNvSpPr txBox="1">
            <a:spLocks noGrp="1"/>
          </p:cNvSpPr>
          <p:nvPr>
            <p:ph type="body" idx="1"/>
          </p:nvPr>
        </p:nvSpPr>
        <p:spPr>
          <a:xfrm>
            <a:off x="457200" y="2097900"/>
            <a:ext cx="8229600" cy="43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-2819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Increase learning and graduation rates</a:t>
            </a: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182880" marR="0" lvl="0" indent="-2819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 more students to complete programs that lead to career advancement and further education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2"/>
                </a:solidFill>
              </a:rPr>
              <a:t>Gathering Collective Knowledge</a:t>
            </a:r>
            <a:endParaRPr sz="4000" b="1" i="0" u="none" strike="noStrike" cap="none">
              <a:solidFill>
                <a:schemeClr val="dk2"/>
              </a:solidFill>
            </a:endParaRPr>
          </a:p>
        </p:txBody>
      </p:sp>
      <p:sp>
        <p:nvSpPr>
          <p:cNvPr id="145" name="Google Shape;145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ts val="306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Ways in which you are </a:t>
            </a: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ts val="306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involving students</a:t>
            </a:r>
            <a:endParaRPr/>
          </a:p>
          <a:p>
            <a:pPr marL="182880" marR="0" lvl="0" indent="-53339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Student 9+1 and Guided Pathways</a:t>
            </a:r>
            <a:endParaRPr/>
          </a:p>
        </p:txBody>
      </p:sp>
      <p:grpSp>
        <p:nvGrpSpPr>
          <p:cNvPr id="153" name="Google Shape;153;p20"/>
          <p:cNvGrpSpPr/>
          <p:nvPr/>
        </p:nvGrpSpPr>
        <p:grpSpPr>
          <a:xfrm>
            <a:off x="487839" y="1460384"/>
            <a:ext cx="8198960" cy="4940423"/>
            <a:chOff x="30639" y="-63616"/>
            <a:chExt cx="8198960" cy="4940423"/>
          </a:xfrm>
        </p:grpSpPr>
        <p:sp>
          <p:nvSpPr>
            <p:cNvPr id="154" name="Google Shape;154;p20"/>
            <p:cNvSpPr/>
            <p:nvPr/>
          </p:nvSpPr>
          <p:spPr>
            <a:xfrm>
              <a:off x="4970442" y="3043838"/>
              <a:ext cx="3259157" cy="1832363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AD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0"/>
            <p:cNvSpPr txBox="1"/>
            <p:nvPr/>
          </p:nvSpPr>
          <p:spPr>
            <a:xfrm>
              <a:off x="5988440" y="3542180"/>
              <a:ext cx="2200908" cy="12937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Curriculum Development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Student Preparation and Success</a:t>
              </a:r>
              <a:endParaRPr/>
            </a:p>
          </p:txBody>
        </p:sp>
        <p:sp>
          <p:nvSpPr>
            <p:cNvPr id="156" name="Google Shape;156;p20"/>
            <p:cNvSpPr/>
            <p:nvPr/>
          </p:nvSpPr>
          <p:spPr>
            <a:xfrm>
              <a:off x="30639" y="2820572"/>
              <a:ext cx="3693793" cy="205623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AD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0"/>
            <p:cNvSpPr txBox="1"/>
            <p:nvPr/>
          </p:nvSpPr>
          <p:spPr>
            <a:xfrm>
              <a:off x="75808" y="3379800"/>
              <a:ext cx="2495317" cy="14518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0" rIns="53325" bIns="54850" anchor="t" anchorCtr="0">
              <a:noAutofit/>
            </a:bodyPr>
            <a:lstStyle/>
            <a:p>
              <a:pPr marL="114300" marR="0" lvl="1" indent="-1143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Curriculum Development</a:t>
              </a:r>
              <a:endParaRPr/>
            </a:p>
            <a:p>
              <a:pPr marL="114300" marR="0" lvl="1" indent="-1143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Grading Policies</a:t>
              </a:r>
              <a:endParaRPr/>
            </a:p>
            <a:p>
              <a:pPr marL="114300" marR="0" lvl="1" indent="-1143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Student Preparation and Success</a:t>
              </a:r>
              <a:endParaRPr/>
            </a:p>
            <a:p>
              <a:pPr marL="114300" marR="0" lvl="1" indent="-1143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Course/Program Initiation or Discontinuance</a:t>
              </a:r>
              <a:endParaRPr/>
            </a:p>
          </p:txBody>
        </p:sp>
        <p:sp>
          <p:nvSpPr>
            <p:cNvPr id="158" name="Google Shape;158;p20"/>
            <p:cNvSpPr/>
            <p:nvPr/>
          </p:nvSpPr>
          <p:spPr>
            <a:xfrm>
              <a:off x="4947188" y="-42346"/>
              <a:ext cx="3260956" cy="1533473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AD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0"/>
            <p:cNvSpPr txBox="1"/>
            <p:nvPr/>
          </p:nvSpPr>
          <p:spPr>
            <a:xfrm>
              <a:off x="5959160" y="-8661"/>
              <a:ext cx="2215299" cy="10827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Curriculum Development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Student Preparation and Success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Course/Program Initiation or Discontinuance</a:t>
              </a:r>
              <a:endParaRPr/>
            </a:p>
          </p:txBody>
        </p:sp>
        <p:sp>
          <p:nvSpPr>
            <p:cNvPr id="160" name="Google Shape;160;p20"/>
            <p:cNvSpPr/>
            <p:nvPr/>
          </p:nvSpPr>
          <p:spPr>
            <a:xfrm>
              <a:off x="252609" y="-63616"/>
              <a:ext cx="3293080" cy="171746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AD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0"/>
            <p:cNvSpPr txBox="1"/>
            <p:nvPr/>
          </p:nvSpPr>
          <p:spPr>
            <a:xfrm>
              <a:off x="290336" y="-25889"/>
              <a:ext cx="2229702" cy="12126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Curriculum Development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Course/Program Initiation or Discontinuance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Student Preparation and Success</a:t>
              </a:r>
              <a:endParaRPr/>
            </a:p>
          </p:txBody>
        </p:sp>
        <p:sp>
          <p:nvSpPr>
            <p:cNvPr id="162" name="Google Shape;162;p20"/>
            <p:cNvSpPr/>
            <p:nvPr/>
          </p:nvSpPr>
          <p:spPr>
            <a:xfrm>
              <a:off x="1991896" y="315496"/>
              <a:ext cx="2074981" cy="207498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B70000"/>
                </a:gs>
                <a:gs pos="34000">
                  <a:srgbClr val="B00000"/>
                </a:gs>
                <a:gs pos="70000">
                  <a:srgbClr val="C40000"/>
                </a:gs>
                <a:gs pos="100000">
                  <a:srgbClr val="AD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0"/>
            <p:cNvSpPr txBox="1"/>
            <p:nvPr/>
          </p:nvSpPr>
          <p:spPr>
            <a:xfrm>
              <a:off x="2599644" y="923244"/>
              <a:ext cx="1467233" cy="14672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128000" rIns="128000" bIns="128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Clear pathways and programs</a:t>
              </a:r>
              <a:endParaRPr/>
            </a:p>
          </p:txBody>
        </p:sp>
        <p:sp>
          <p:nvSpPr>
            <p:cNvPr id="164" name="Google Shape;164;p20"/>
            <p:cNvSpPr/>
            <p:nvPr/>
          </p:nvSpPr>
          <p:spPr>
            <a:xfrm rot="5400000">
              <a:off x="4162721" y="315496"/>
              <a:ext cx="2074981" cy="207498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B70000"/>
                </a:gs>
                <a:gs pos="34000">
                  <a:srgbClr val="B00000"/>
                </a:gs>
                <a:gs pos="70000">
                  <a:srgbClr val="C40000"/>
                </a:gs>
                <a:gs pos="100000">
                  <a:srgbClr val="AD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0"/>
            <p:cNvSpPr txBox="1"/>
            <p:nvPr/>
          </p:nvSpPr>
          <p:spPr>
            <a:xfrm>
              <a:off x="4162721" y="923244"/>
              <a:ext cx="1467233" cy="14672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128000" rIns="128000" bIns="128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Guided Exploration and Progress</a:t>
              </a:r>
              <a:endParaRPr/>
            </a:p>
          </p:txBody>
        </p:sp>
        <p:sp>
          <p:nvSpPr>
            <p:cNvPr id="166" name="Google Shape;166;p20"/>
            <p:cNvSpPr/>
            <p:nvPr/>
          </p:nvSpPr>
          <p:spPr>
            <a:xfrm rot="10800000">
              <a:off x="4162721" y="2486321"/>
              <a:ext cx="2074981" cy="207498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B70000"/>
                </a:gs>
                <a:gs pos="34000">
                  <a:srgbClr val="B00000"/>
                </a:gs>
                <a:gs pos="70000">
                  <a:srgbClr val="C40000"/>
                </a:gs>
                <a:gs pos="100000">
                  <a:srgbClr val="AD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0"/>
            <p:cNvSpPr txBox="1"/>
            <p:nvPr/>
          </p:nvSpPr>
          <p:spPr>
            <a:xfrm>
              <a:off x="4162721" y="2486321"/>
              <a:ext cx="1467233" cy="14672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128000" rIns="128000" bIns="128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Academic and Student Support</a:t>
              </a:r>
              <a:endParaRPr/>
            </a:p>
          </p:txBody>
        </p:sp>
        <p:sp>
          <p:nvSpPr>
            <p:cNvPr id="168" name="Google Shape;168;p20"/>
            <p:cNvSpPr/>
            <p:nvPr/>
          </p:nvSpPr>
          <p:spPr>
            <a:xfrm rot="-5400000">
              <a:off x="1991896" y="2486321"/>
              <a:ext cx="2074981" cy="207498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B70000"/>
                </a:gs>
                <a:gs pos="34000">
                  <a:srgbClr val="B00000"/>
                </a:gs>
                <a:gs pos="70000">
                  <a:srgbClr val="C40000"/>
                </a:gs>
                <a:gs pos="100000">
                  <a:srgbClr val="AD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0"/>
            <p:cNvSpPr txBox="1"/>
            <p:nvPr/>
          </p:nvSpPr>
          <p:spPr>
            <a:xfrm>
              <a:off x="2599644" y="2486321"/>
              <a:ext cx="1467233" cy="14672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128000" rIns="128000" bIns="128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Teaching and Learning</a:t>
              </a:r>
              <a:endParaRPr/>
            </a:p>
          </p:txBody>
        </p:sp>
        <p:sp>
          <p:nvSpPr>
            <p:cNvPr id="170" name="Google Shape;170;p20"/>
            <p:cNvSpPr/>
            <p:nvPr/>
          </p:nvSpPr>
          <p:spPr>
            <a:xfrm>
              <a:off x="3756590" y="2007110"/>
              <a:ext cx="716419" cy="62297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gradFill>
              <a:gsLst>
                <a:gs pos="0">
                  <a:srgbClr val="BB8585"/>
                </a:gs>
                <a:gs pos="34000">
                  <a:srgbClr val="B98686"/>
                </a:gs>
                <a:gs pos="70000">
                  <a:srgbClr val="D09698"/>
                </a:gs>
                <a:gs pos="100000">
                  <a:srgbClr val="D2A7A8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0"/>
            <p:cNvSpPr/>
            <p:nvPr/>
          </p:nvSpPr>
          <p:spPr>
            <a:xfrm rot="10800000">
              <a:off x="3756590" y="2246715"/>
              <a:ext cx="716419" cy="62297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gradFill>
              <a:gsLst>
                <a:gs pos="0">
                  <a:srgbClr val="BB8585"/>
                </a:gs>
                <a:gs pos="34000">
                  <a:srgbClr val="B98686"/>
                </a:gs>
                <a:gs pos="70000">
                  <a:srgbClr val="D09698"/>
                </a:gs>
                <a:gs pos="100000">
                  <a:srgbClr val="D2A7A8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2" name="Google Shape;172;p20"/>
          <p:cNvSpPr txBox="1"/>
          <p:nvPr/>
        </p:nvSpPr>
        <p:spPr>
          <a:xfrm>
            <a:off x="2150059" y="576042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000" b="1" i="0" u="none" strike="noStrike" cap="none">
                <a:solidFill>
                  <a:schemeClr val="dk2"/>
                </a:solidFill>
              </a:rPr>
              <a:t>Involving students in guided pathways decision-making and implementation</a:t>
            </a:r>
            <a:endParaRPr sz="3000" b="1" i="0" u="none" strike="noStrike" cap="none">
              <a:solidFill>
                <a:schemeClr val="dk2"/>
              </a:solidFill>
            </a:endParaRPr>
          </a:p>
        </p:txBody>
      </p:sp>
      <p:sp>
        <p:nvSpPr>
          <p:cNvPr id="179" name="Google Shape;179;p21"/>
          <p:cNvSpPr txBox="1">
            <a:spLocks noGrp="1"/>
          </p:cNvSpPr>
          <p:nvPr>
            <p:ph type="body" idx="1"/>
          </p:nvPr>
        </p:nvSpPr>
        <p:spPr>
          <a:xfrm>
            <a:off x="457200" y="1710000"/>
            <a:ext cx="8229600" cy="52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-238759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Redesigning their programs</a:t>
            </a: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182880" marR="0" lvl="0" indent="-238759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Clarifying pathways to educational and career succes</a:t>
            </a:r>
            <a:r>
              <a:rPr lang="en-US" sz="3600"/>
              <a:t>s</a:t>
            </a:r>
            <a:endParaRPr sz="3600"/>
          </a:p>
          <a:p>
            <a:pPr marL="18288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600"/>
          </a:p>
          <a:p>
            <a:pPr marL="182880" marR="0" lvl="0" indent="-238759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Reforming basic skills (AB705)</a:t>
            </a: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600"/>
          </a:p>
          <a:p>
            <a:pPr marL="182880" marR="0" lvl="0" indent="-238759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Strengthening student support</a:t>
            </a:r>
            <a:endParaRPr sz="3600"/>
          </a:p>
          <a:p>
            <a:pPr marL="182880" marR="0" lvl="0" indent="-53339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rity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666</Words>
  <Application>Microsoft Macintosh PowerPoint</Application>
  <PresentationFormat>On-screen Show (4:3)</PresentationFormat>
  <Paragraphs>176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Times New Roman</vt:lpstr>
      <vt:lpstr>Arial</vt:lpstr>
      <vt:lpstr>Clarity</vt:lpstr>
      <vt:lpstr>STUDENT VOICES: ENVISIONING THE STUDENT EXPERIENCE </vt:lpstr>
      <vt:lpstr>Today’s session</vt:lpstr>
      <vt:lpstr>PowerPoint Presentation</vt:lpstr>
      <vt:lpstr>It’s all about perspective</vt:lpstr>
      <vt:lpstr>Focus of the Guided Pathways Work</vt:lpstr>
      <vt:lpstr>The Overarching Goals of Guided Pathways: The Student Lens</vt:lpstr>
      <vt:lpstr>Gathering Collective Knowledge</vt:lpstr>
      <vt:lpstr>The Student 9+1 and Guided Pathways</vt:lpstr>
      <vt:lpstr>Involving students in guided pathways decision-making and implementation</vt:lpstr>
      <vt:lpstr>Involving students in guided pathways decision-making and implementation</vt:lpstr>
      <vt:lpstr>Collecting information </vt:lpstr>
      <vt:lpstr>Ways to involve and engage students </vt:lpstr>
      <vt:lpstr>Considerations for selecting a method for collecting student voices</vt:lpstr>
      <vt:lpstr>Analyze and Summarize</vt:lpstr>
      <vt:lpstr>PowerPoint Presentation</vt:lpstr>
      <vt:lpstr>PowerPoint Presentation</vt:lpstr>
      <vt:lpstr>Activity:  What is Your Plan to Involve and Engage Students?</vt:lpstr>
      <vt:lpstr>Got R-source! Need Resources?</vt:lpstr>
      <vt:lpstr>Information and Resources</vt:lpstr>
      <vt:lpstr>PowerPoint Presentation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VOICES: ENVISIONING THE STUDENT EXPERIENCE </dc:title>
  <cp:lastModifiedBy>Mayra Cruz</cp:lastModifiedBy>
  <cp:revision>1</cp:revision>
  <dcterms:modified xsi:type="dcterms:W3CDTF">2018-09-14T23:51:21Z</dcterms:modified>
</cp:coreProperties>
</file>