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7.xml" ContentType="application/vnd.openxmlformats-officedocument.presentationml.notesSlide+xml"/>
  <Override PartName="/ppt/charts/chart6.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7.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8.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4" r:id="rId4"/>
  </p:sldMasterIdLst>
  <p:notesMasterIdLst>
    <p:notesMasterId r:id="rId37"/>
  </p:notesMasterIdLst>
  <p:handoutMasterIdLst>
    <p:handoutMasterId r:id="rId38"/>
  </p:handoutMasterIdLst>
  <p:sldIdLst>
    <p:sldId id="472" r:id="rId5"/>
    <p:sldId id="303" r:id="rId6"/>
    <p:sldId id="446" r:id="rId7"/>
    <p:sldId id="423" r:id="rId8"/>
    <p:sldId id="482" r:id="rId9"/>
    <p:sldId id="481" r:id="rId10"/>
    <p:sldId id="494" r:id="rId11"/>
    <p:sldId id="495" r:id="rId12"/>
    <p:sldId id="492" r:id="rId13"/>
    <p:sldId id="493" r:id="rId14"/>
    <p:sldId id="497" r:id="rId15"/>
    <p:sldId id="498" r:id="rId16"/>
    <p:sldId id="484" r:id="rId17"/>
    <p:sldId id="475" r:id="rId18"/>
    <p:sldId id="478" r:id="rId19"/>
    <p:sldId id="485" r:id="rId20"/>
    <p:sldId id="480" r:id="rId21"/>
    <p:sldId id="483" r:id="rId22"/>
    <p:sldId id="503" r:id="rId23"/>
    <p:sldId id="499" r:id="rId24"/>
    <p:sldId id="504" r:id="rId25"/>
    <p:sldId id="500" r:id="rId26"/>
    <p:sldId id="501" r:id="rId27"/>
    <p:sldId id="502" r:id="rId28"/>
    <p:sldId id="506" r:id="rId29"/>
    <p:sldId id="507" r:id="rId30"/>
    <p:sldId id="508" r:id="rId31"/>
    <p:sldId id="509" r:id="rId32"/>
    <p:sldId id="510" r:id="rId33"/>
    <p:sldId id="450" r:id="rId34"/>
    <p:sldId id="496" r:id="rId35"/>
    <p:sldId id="447" r:id="rId36"/>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86067" autoAdjust="0"/>
  </p:normalViewPr>
  <p:slideViewPr>
    <p:cSldViewPr snapToGrid="0">
      <p:cViewPr varScale="1">
        <p:scale>
          <a:sx n="60" d="100"/>
          <a:sy n="60" d="100"/>
        </p:scale>
        <p:origin x="916" y="52"/>
      </p:cViewPr>
      <p:guideLst>
        <p:guide pos="3840"/>
        <p:guide orient="horz" pos="2160"/>
      </p:guideLst>
    </p:cSldViewPr>
  </p:slideViewPr>
  <p:notesTextViewPr>
    <p:cViewPr>
      <p:scale>
        <a:sx n="1" d="1"/>
        <a:sy n="1" d="1"/>
      </p:scale>
      <p:origin x="0" y="0"/>
    </p:cViewPr>
  </p:notesTextViewPr>
  <p:sorterViewPr>
    <p:cViewPr>
      <p:scale>
        <a:sx n="100" d="100"/>
        <a:sy n="100" d="100"/>
      </p:scale>
      <p:origin x="0" y="1452"/>
    </p:cViewPr>
  </p:sorterViewPr>
  <p:notesViewPr>
    <p:cSldViewPr snapToGrid="0" showGuides="1">
      <p:cViewPr varScale="1">
        <p:scale>
          <a:sx n="65" d="100"/>
          <a:sy n="65" d="100"/>
        </p:scale>
        <p:origin x="2796"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charts/_rels/chart1.xml.rels><?xml version="1.0" encoding="UTF-8" standalone="yes"?>
<Relationships xmlns="http://schemas.openxmlformats.org/package/2006/relationships"><Relationship Id="rId1" Type="http://schemas.openxmlformats.org/officeDocument/2006/relationships/oleObject" Target="file:///F:\KINGSTON\Multiple%20Measures\MIH%20Data\2014%20Grade%20Detailfinal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KINGSTON\Multiple%20Measures\MIH%20Data\2014%20Grade%20Detailfinal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KINGSTON\SSSP\SSSP%20Review\2014%20SEPs%20by%20department(3).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KINGSTON\Multiple%20Measures\MIH%20Data\Wested%20Data%20folder\LRNC%20Report%202011-2015.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KINGSTON\Multiple%20Measures\MIH%20Data\Wested%20Data%20folder\LRNC%20Report%202011-2015.xlsx" TargetMode="Externa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D:\KINGSTON\ATD\ATD2015_Success&amp;Achievement%20Gap.xlsx" TargetMode="External"/><Relationship Id="rId1" Type="http://schemas.openxmlformats.org/officeDocument/2006/relationships/themeOverride" Target="../theme/themeOverride1.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D:\KINGSTON\ATD\ATD2015_Success&amp;Achievement%20Gap.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Fall </a:t>
            </a:r>
            <a:r>
              <a:rPr lang="en-US" dirty="0"/>
              <a:t>2014 English MIH Cohort</a:t>
            </a:r>
          </a:p>
          <a:p>
            <a:pPr>
              <a:defRPr sz="1862" b="0" i="0" u="none" strike="noStrike" kern="1200" spc="0" baseline="0">
                <a:solidFill>
                  <a:schemeClr val="tx1">
                    <a:lumMod val="65000"/>
                    <a:lumOff val="35000"/>
                  </a:schemeClr>
                </a:solidFill>
                <a:latin typeface="+mn-lt"/>
                <a:ea typeface="+mn-ea"/>
                <a:cs typeface="+mn-cs"/>
              </a:defRPr>
            </a:pPr>
            <a:endParaRPr lang="en-US" dirty="0"/>
          </a:p>
        </c:rich>
      </c:tx>
      <c:layout>
        <c:manualLayout>
          <c:xMode val="edge"/>
          <c:yMode val="edge"/>
          <c:x val="0.36917694342014273"/>
          <c:y val="9.2231111037335445E-2"/>
        </c:manualLayout>
      </c:layout>
      <c:overlay val="0"/>
      <c:spPr>
        <a:noFill/>
        <a:ln>
          <a:noFill/>
        </a:ln>
        <a:effectLst/>
      </c:spPr>
    </c:title>
    <c:autoTitleDeleted val="0"/>
    <c:plotArea>
      <c:layout/>
      <c:barChart>
        <c:barDir val="col"/>
        <c:grouping val="clustered"/>
        <c:varyColors val="0"/>
        <c:ser>
          <c:idx val="0"/>
          <c:order val="0"/>
          <c:tx>
            <c:strRef>
              <c:f>'English course success'!$B$36</c:f>
              <c:strCache>
                <c:ptCount val="1"/>
                <c:pt idx="0">
                  <c:v>Not Bumped</c:v>
                </c:pt>
              </c:strCache>
            </c:strRef>
          </c:tx>
          <c:spPr>
            <a:solidFill>
              <a:schemeClr val="accent1"/>
            </a:solidFill>
            <a:ln>
              <a:noFill/>
            </a:ln>
            <a:effectLst/>
          </c:spPr>
          <c:invertIfNegative val="0"/>
          <c:cat>
            <c:strRef>
              <c:f>'English course success'!$A$37:$A$41</c:f>
              <c:strCache>
                <c:ptCount val="5"/>
                <c:pt idx="0">
                  <c:v>ACDV B65</c:v>
                </c:pt>
                <c:pt idx="1">
                  <c:v>ENGL B60</c:v>
                </c:pt>
                <c:pt idx="2">
                  <c:v>ENGL B53</c:v>
                </c:pt>
                <c:pt idx="3">
                  <c:v>ENGL B50</c:v>
                </c:pt>
                <c:pt idx="4">
                  <c:v>ENGL B1A</c:v>
                </c:pt>
              </c:strCache>
            </c:strRef>
          </c:cat>
          <c:val>
            <c:numRef>
              <c:f>'English course success'!$B$37:$B$41</c:f>
              <c:numCache>
                <c:formatCode>0%</c:formatCode>
                <c:ptCount val="5"/>
                <c:pt idx="0">
                  <c:v>0.82</c:v>
                </c:pt>
                <c:pt idx="1">
                  <c:v>0.57999999999999996</c:v>
                </c:pt>
                <c:pt idx="2">
                  <c:v>0.5</c:v>
                </c:pt>
                <c:pt idx="3">
                  <c:v>0.47</c:v>
                </c:pt>
                <c:pt idx="4">
                  <c:v>0.67</c:v>
                </c:pt>
              </c:numCache>
            </c:numRef>
          </c:val>
        </c:ser>
        <c:ser>
          <c:idx val="1"/>
          <c:order val="1"/>
          <c:tx>
            <c:strRef>
              <c:f>'English course success'!$C$36</c:f>
              <c:strCache>
                <c:ptCount val="1"/>
                <c:pt idx="0">
                  <c:v>Bumped</c:v>
                </c:pt>
              </c:strCache>
            </c:strRef>
          </c:tx>
          <c:spPr>
            <a:solidFill>
              <a:schemeClr val="bg2">
                <a:lumMod val="25000"/>
              </a:schemeClr>
            </a:solidFill>
            <a:ln>
              <a:noFill/>
            </a:ln>
            <a:effectLst/>
          </c:spPr>
          <c:invertIfNegative val="0"/>
          <c:cat>
            <c:strRef>
              <c:f>'English course success'!$A$37:$A$41</c:f>
              <c:strCache>
                <c:ptCount val="5"/>
                <c:pt idx="0">
                  <c:v>ACDV B65</c:v>
                </c:pt>
                <c:pt idx="1">
                  <c:v>ENGL B60</c:v>
                </c:pt>
                <c:pt idx="2">
                  <c:v>ENGL B53</c:v>
                </c:pt>
                <c:pt idx="3">
                  <c:v>ENGL B50</c:v>
                </c:pt>
                <c:pt idx="4">
                  <c:v>ENGL B1A</c:v>
                </c:pt>
              </c:strCache>
            </c:strRef>
          </c:cat>
          <c:val>
            <c:numRef>
              <c:f>'English course success'!$C$37:$C$41</c:f>
              <c:numCache>
                <c:formatCode>0%</c:formatCode>
                <c:ptCount val="5"/>
                <c:pt idx="0">
                  <c:v>0.75</c:v>
                </c:pt>
                <c:pt idx="1">
                  <c:v>0.68</c:v>
                </c:pt>
                <c:pt idx="2">
                  <c:v>0.56999999999999995</c:v>
                </c:pt>
                <c:pt idx="3">
                  <c:v>0.5</c:v>
                </c:pt>
                <c:pt idx="4">
                  <c:v>0.57999999999999996</c:v>
                </c:pt>
              </c:numCache>
            </c:numRef>
          </c:val>
        </c:ser>
        <c:ser>
          <c:idx val="2"/>
          <c:order val="2"/>
          <c:tx>
            <c:strRef>
              <c:f>'English course success'!$D$36</c:f>
              <c:strCache>
                <c:ptCount val="1"/>
                <c:pt idx="0">
                  <c:v>BC overall</c:v>
                </c:pt>
              </c:strCache>
            </c:strRef>
          </c:tx>
          <c:spPr>
            <a:solidFill>
              <a:schemeClr val="bg2">
                <a:lumMod val="75000"/>
              </a:schemeClr>
            </a:solidFill>
            <a:ln>
              <a:noFill/>
            </a:ln>
            <a:effectLst/>
          </c:spPr>
          <c:invertIfNegative val="0"/>
          <c:cat>
            <c:strRef>
              <c:f>'English course success'!$A$37:$A$41</c:f>
              <c:strCache>
                <c:ptCount val="5"/>
                <c:pt idx="0">
                  <c:v>ACDV B65</c:v>
                </c:pt>
                <c:pt idx="1">
                  <c:v>ENGL B60</c:v>
                </c:pt>
                <c:pt idx="2">
                  <c:v>ENGL B53</c:v>
                </c:pt>
                <c:pt idx="3">
                  <c:v>ENGL B50</c:v>
                </c:pt>
                <c:pt idx="4">
                  <c:v>ENGL B1A</c:v>
                </c:pt>
              </c:strCache>
            </c:strRef>
          </c:cat>
          <c:val>
            <c:numRef>
              <c:f>'English course success'!$D$37:$D$41</c:f>
              <c:numCache>
                <c:formatCode>0%</c:formatCode>
                <c:ptCount val="5"/>
                <c:pt idx="0">
                  <c:v>0.74</c:v>
                </c:pt>
                <c:pt idx="1">
                  <c:v>0.53</c:v>
                </c:pt>
                <c:pt idx="2">
                  <c:v>0.5</c:v>
                </c:pt>
                <c:pt idx="3">
                  <c:v>0.6</c:v>
                </c:pt>
                <c:pt idx="4">
                  <c:v>0.63</c:v>
                </c:pt>
              </c:numCache>
            </c:numRef>
          </c:val>
        </c:ser>
        <c:ser>
          <c:idx val="3"/>
          <c:order val="3"/>
          <c:tx>
            <c:strRef>
              <c:f>'English course success'!$E$36</c:f>
              <c:strCache>
                <c:ptCount val="1"/>
                <c:pt idx="0">
                  <c:v>MIH Overall</c:v>
                </c:pt>
              </c:strCache>
            </c:strRef>
          </c:tx>
          <c:spPr>
            <a:solidFill>
              <a:schemeClr val="accent4"/>
            </a:solidFill>
            <a:ln>
              <a:noFill/>
            </a:ln>
            <a:effectLst/>
          </c:spPr>
          <c:invertIfNegative val="0"/>
          <c:cat>
            <c:strRef>
              <c:f>'English course success'!$A$37:$A$41</c:f>
              <c:strCache>
                <c:ptCount val="5"/>
                <c:pt idx="0">
                  <c:v>ACDV B65</c:v>
                </c:pt>
                <c:pt idx="1">
                  <c:v>ENGL B60</c:v>
                </c:pt>
                <c:pt idx="2">
                  <c:v>ENGL B53</c:v>
                </c:pt>
                <c:pt idx="3">
                  <c:v>ENGL B50</c:v>
                </c:pt>
                <c:pt idx="4">
                  <c:v>ENGL B1A</c:v>
                </c:pt>
              </c:strCache>
            </c:strRef>
          </c:cat>
          <c:val>
            <c:numRef>
              <c:f>'English course success'!$E$37:$E$41</c:f>
              <c:numCache>
                <c:formatCode>0%</c:formatCode>
                <c:ptCount val="5"/>
                <c:pt idx="0">
                  <c:v>0.81</c:v>
                </c:pt>
                <c:pt idx="1">
                  <c:v>0.65</c:v>
                </c:pt>
                <c:pt idx="2">
                  <c:v>0.54</c:v>
                </c:pt>
                <c:pt idx="3">
                  <c:v>0.48</c:v>
                </c:pt>
                <c:pt idx="4">
                  <c:v>0.64</c:v>
                </c:pt>
              </c:numCache>
            </c:numRef>
          </c:val>
        </c:ser>
        <c:dLbls>
          <c:showLegendKey val="0"/>
          <c:showVal val="0"/>
          <c:showCatName val="0"/>
          <c:showSerName val="0"/>
          <c:showPercent val="0"/>
          <c:showBubbleSize val="0"/>
        </c:dLbls>
        <c:gapWidth val="219"/>
        <c:overlap val="-27"/>
        <c:axId val="238418224"/>
        <c:axId val="238417832"/>
      </c:barChart>
      <c:catAx>
        <c:axId val="23841822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8417832"/>
        <c:crosses val="autoZero"/>
        <c:auto val="1"/>
        <c:lblAlgn val="ctr"/>
        <c:lblOffset val="100"/>
        <c:noMultiLvlLbl val="0"/>
      </c:catAx>
      <c:valAx>
        <c:axId val="2384178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841822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Fall </a:t>
            </a:r>
            <a:r>
              <a:rPr lang="en-US" dirty="0"/>
              <a:t>2014 in Remedial Math MIH Cohort</a:t>
            </a:r>
          </a:p>
        </c:rich>
      </c:tx>
      <c:layout>
        <c:manualLayout>
          <c:xMode val="edge"/>
          <c:yMode val="edge"/>
          <c:x val="0.33339956247651598"/>
          <c:y val="3.1444498470265259E-2"/>
        </c:manualLayout>
      </c:layout>
      <c:overlay val="0"/>
      <c:spPr>
        <a:noFill/>
        <a:ln>
          <a:noFill/>
        </a:ln>
        <a:effectLst/>
      </c:spPr>
    </c:title>
    <c:autoTitleDeleted val="0"/>
    <c:plotArea>
      <c:layout/>
      <c:barChart>
        <c:barDir val="col"/>
        <c:grouping val="clustered"/>
        <c:varyColors val="0"/>
        <c:ser>
          <c:idx val="0"/>
          <c:order val="0"/>
          <c:tx>
            <c:strRef>
              <c:f>'Math course success'!$B$71</c:f>
              <c:strCache>
                <c:ptCount val="1"/>
                <c:pt idx="0">
                  <c:v>Not bumped</c:v>
                </c:pt>
              </c:strCache>
            </c:strRef>
          </c:tx>
          <c:spPr>
            <a:solidFill>
              <a:schemeClr val="accent1"/>
            </a:solidFill>
            <a:ln>
              <a:noFill/>
            </a:ln>
            <a:effectLst/>
          </c:spPr>
          <c:invertIfNegative val="0"/>
          <c:cat>
            <c:strRef>
              <c:f>'Math course success'!$A$72:$A$76</c:f>
              <c:strCache>
                <c:ptCount val="5"/>
                <c:pt idx="0">
                  <c:v>ACDV B77</c:v>
                </c:pt>
                <c:pt idx="1">
                  <c:v>ACDV B72</c:v>
                </c:pt>
                <c:pt idx="2">
                  <c:v>Math B50</c:v>
                </c:pt>
                <c:pt idx="3">
                  <c:v>Math B60</c:v>
                </c:pt>
                <c:pt idx="4">
                  <c:v>Math B70</c:v>
                </c:pt>
              </c:strCache>
            </c:strRef>
          </c:cat>
          <c:val>
            <c:numRef>
              <c:f>'Math course success'!$B$72:$B$76</c:f>
              <c:numCache>
                <c:formatCode>0%</c:formatCode>
                <c:ptCount val="5"/>
                <c:pt idx="0">
                  <c:v>0.41</c:v>
                </c:pt>
                <c:pt idx="1">
                  <c:v>0.41</c:v>
                </c:pt>
                <c:pt idx="2">
                  <c:v>0.73</c:v>
                </c:pt>
                <c:pt idx="3">
                  <c:v>0.61</c:v>
                </c:pt>
                <c:pt idx="4">
                  <c:v>0.31</c:v>
                </c:pt>
              </c:numCache>
            </c:numRef>
          </c:val>
        </c:ser>
        <c:ser>
          <c:idx val="1"/>
          <c:order val="1"/>
          <c:tx>
            <c:strRef>
              <c:f>'Math course success'!$C$71</c:f>
              <c:strCache>
                <c:ptCount val="1"/>
                <c:pt idx="0">
                  <c:v>Bumped</c:v>
                </c:pt>
              </c:strCache>
            </c:strRef>
          </c:tx>
          <c:spPr>
            <a:solidFill>
              <a:schemeClr val="tx2">
                <a:lumMod val="90000"/>
                <a:lumOff val="10000"/>
              </a:schemeClr>
            </a:solidFill>
            <a:ln>
              <a:noFill/>
            </a:ln>
            <a:effectLst/>
          </c:spPr>
          <c:invertIfNegative val="0"/>
          <c:cat>
            <c:strRef>
              <c:f>'Math course success'!$A$72:$A$76</c:f>
              <c:strCache>
                <c:ptCount val="5"/>
                <c:pt idx="0">
                  <c:v>ACDV B77</c:v>
                </c:pt>
                <c:pt idx="1">
                  <c:v>ACDV B72</c:v>
                </c:pt>
                <c:pt idx="2">
                  <c:v>Math B50</c:v>
                </c:pt>
                <c:pt idx="3">
                  <c:v>Math B60</c:v>
                </c:pt>
                <c:pt idx="4">
                  <c:v>Math B70</c:v>
                </c:pt>
              </c:strCache>
            </c:strRef>
          </c:cat>
          <c:val>
            <c:numRef>
              <c:f>'Math course success'!$C$72:$C$76</c:f>
              <c:numCache>
                <c:formatCode>0%</c:formatCode>
                <c:ptCount val="5"/>
                <c:pt idx="0">
                  <c:v>1</c:v>
                </c:pt>
                <c:pt idx="1">
                  <c:v>0.67</c:v>
                </c:pt>
                <c:pt idx="2">
                  <c:v>1</c:v>
                </c:pt>
                <c:pt idx="3">
                  <c:v>0.59</c:v>
                </c:pt>
                <c:pt idx="4">
                  <c:v>0.4</c:v>
                </c:pt>
              </c:numCache>
            </c:numRef>
          </c:val>
        </c:ser>
        <c:ser>
          <c:idx val="2"/>
          <c:order val="2"/>
          <c:tx>
            <c:strRef>
              <c:f>'Math course success'!$D$71</c:f>
              <c:strCache>
                <c:ptCount val="1"/>
                <c:pt idx="0">
                  <c:v>BC overall</c:v>
                </c:pt>
              </c:strCache>
            </c:strRef>
          </c:tx>
          <c:spPr>
            <a:solidFill>
              <a:schemeClr val="tx2">
                <a:lumMod val="50000"/>
                <a:lumOff val="50000"/>
              </a:schemeClr>
            </a:solidFill>
            <a:ln>
              <a:noFill/>
            </a:ln>
            <a:effectLst/>
          </c:spPr>
          <c:invertIfNegative val="0"/>
          <c:cat>
            <c:strRef>
              <c:f>'Math course success'!$A$72:$A$76</c:f>
              <c:strCache>
                <c:ptCount val="5"/>
                <c:pt idx="0">
                  <c:v>ACDV B77</c:v>
                </c:pt>
                <c:pt idx="1">
                  <c:v>ACDV B72</c:v>
                </c:pt>
                <c:pt idx="2">
                  <c:v>Math B50</c:v>
                </c:pt>
                <c:pt idx="3">
                  <c:v>Math B60</c:v>
                </c:pt>
                <c:pt idx="4">
                  <c:v>Math B70</c:v>
                </c:pt>
              </c:strCache>
            </c:strRef>
          </c:cat>
          <c:val>
            <c:numRef>
              <c:f>'Math course success'!$D$72:$D$76</c:f>
              <c:numCache>
                <c:formatCode>0%</c:formatCode>
                <c:ptCount val="5"/>
                <c:pt idx="0">
                  <c:v>0.6</c:v>
                </c:pt>
                <c:pt idx="1">
                  <c:v>0.36</c:v>
                </c:pt>
                <c:pt idx="2">
                  <c:v>0.57999999999999996</c:v>
                </c:pt>
                <c:pt idx="3">
                  <c:v>0.48</c:v>
                </c:pt>
                <c:pt idx="4">
                  <c:v>0.48</c:v>
                </c:pt>
              </c:numCache>
            </c:numRef>
          </c:val>
        </c:ser>
        <c:ser>
          <c:idx val="3"/>
          <c:order val="3"/>
          <c:tx>
            <c:strRef>
              <c:f>'Math course success'!$E$71</c:f>
              <c:strCache>
                <c:ptCount val="1"/>
                <c:pt idx="0">
                  <c:v>MIH overall</c:v>
                </c:pt>
              </c:strCache>
            </c:strRef>
          </c:tx>
          <c:spPr>
            <a:solidFill>
              <a:schemeClr val="accent4"/>
            </a:solidFill>
            <a:ln>
              <a:noFill/>
            </a:ln>
            <a:effectLst/>
          </c:spPr>
          <c:invertIfNegative val="0"/>
          <c:cat>
            <c:strRef>
              <c:f>'Math course success'!$A$72:$A$76</c:f>
              <c:strCache>
                <c:ptCount val="5"/>
                <c:pt idx="0">
                  <c:v>ACDV B77</c:v>
                </c:pt>
                <c:pt idx="1">
                  <c:v>ACDV B72</c:v>
                </c:pt>
                <c:pt idx="2">
                  <c:v>Math B50</c:v>
                </c:pt>
                <c:pt idx="3">
                  <c:v>Math B60</c:v>
                </c:pt>
                <c:pt idx="4">
                  <c:v>Math B70</c:v>
                </c:pt>
              </c:strCache>
            </c:strRef>
          </c:cat>
          <c:val>
            <c:numRef>
              <c:f>'Math course success'!$E$72:$E$76</c:f>
              <c:numCache>
                <c:formatCode>0%</c:formatCode>
                <c:ptCount val="5"/>
                <c:pt idx="0">
                  <c:v>0.44</c:v>
                </c:pt>
                <c:pt idx="1">
                  <c:v>0.44</c:v>
                </c:pt>
                <c:pt idx="2">
                  <c:v>0.8</c:v>
                </c:pt>
                <c:pt idx="3">
                  <c:v>0.61</c:v>
                </c:pt>
                <c:pt idx="4">
                  <c:v>0.35</c:v>
                </c:pt>
              </c:numCache>
            </c:numRef>
          </c:val>
        </c:ser>
        <c:dLbls>
          <c:showLegendKey val="0"/>
          <c:showVal val="0"/>
          <c:showCatName val="0"/>
          <c:showSerName val="0"/>
          <c:showPercent val="0"/>
          <c:showBubbleSize val="0"/>
        </c:dLbls>
        <c:gapWidth val="219"/>
        <c:overlap val="-27"/>
        <c:axId val="274461800"/>
        <c:axId val="274459840"/>
      </c:barChart>
      <c:catAx>
        <c:axId val="27446180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4459840"/>
        <c:crosses val="autoZero"/>
        <c:auto val="1"/>
        <c:lblAlgn val="ctr"/>
        <c:lblOffset val="100"/>
        <c:noMultiLvlLbl val="0"/>
      </c:catAx>
      <c:valAx>
        <c:axId val="2744598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4461800"/>
        <c:crosses val="autoZero"/>
        <c:crossBetween val="between"/>
      </c:valAx>
      <c:dTable>
        <c:showHorzBorder val="1"/>
        <c:showVertBorder val="1"/>
        <c:showOutline val="1"/>
        <c:showKeys val="0"/>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spc="50" baseline="0">
                <a:solidFill>
                  <a:schemeClr val="tx1">
                    <a:lumMod val="65000"/>
                    <a:lumOff val="35000"/>
                  </a:schemeClr>
                </a:solidFill>
                <a:latin typeface="+mn-lt"/>
                <a:ea typeface="+mn-ea"/>
                <a:cs typeface="+mn-cs"/>
              </a:defRPr>
            </a:pPr>
            <a:r>
              <a:rPr lang="en-US"/>
              <a:t>Student Ed plan Completion by Discipline 2009, 2014 and 2015</a:t>
            </a:r>
          </a:p>
        </c:rich>
      </c:tx>
      <c:overlay val="0"/>
      <c:spPr>
        <a:noFill/>
        <a:ln>
          <a:noFill/>
        </a:ln>
        <a:effectLst/>
      </c:spPr>
    </c:title>
    <c:autoTitleDeleted val="0"/>
    <c:plotArea>
      <c:layout/>
      <c:barChart>
        <c:barDir val="col"/>
        <c:grouping val="clustered"/>
        <c:varyColors val="0"/>
        <c:ser>
          <c:idx val="0"/>
          <c:order val="0"/>
          <c:tx>
            <c:v>2009</c:v>
          </c:tx>
          <c:spPr>
            <a:solidFill>
              <a:schemeClr val="tx1"/>
            </a:solidFill>
            <a:ln>
              <a:noFill/>
            </a:ln>
            <a:effectLst/>
          </c:spPr>
          <c:invertIfNegative val="0"/>
          <c:dLbls>
            <c:dLbl>
              <c:idx val="27"/>
              <c:dLblPos val="outEnd"/>
              <c:showLegendKey val="0"/>
              <c:showVal val="1"/>
              <c:showCatName val="0"/>
              <c:showSerName val="1"/>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0"/>
              </c:ext>
            </c:extLst>
          </c:dLbls>
          <c:cat>
            <c:strRef>
              <c:f>Sheet1!$A$3:$A$30</c:f>
              <c:strCache>
                <c:ptCount val="27"/>
                <c:pt idx="0">
                  <c:v>Appr</c:v>
                </c:pt>
                <c:pt idx="1">
                  <c:v>Admin of Justice</c:v>
                </c:pt>
                <c:pt idx="2">
                  <c:v>Fire Tech</c:v>
                </c:pt>
                <c:pt idx="3">
                  <c:v>Work Experience</c:v>
                </c:pt>
                <c:pt idx="4">
                  <c:v>FACE</c:v>
                </c:pt>
                <c:pt idx="5">
                  <c:v>Art</c:v>
                </c:pt>
                <c:pt idx="6">
                  <c:v>Engineering &amp; IT</c:v>
                </c:pt>
                <c:pt idx="7">
                  <c:v>Social Science</c:v>
                </c:pt>
                <c:pt idx="8">
                  <c:v>Business</c:v>
                </c:pt>
                <c:pt idx="9">
                  <c:v>Performing Arts</c:v>
                </c:pt>
                <c:pt idx="10">
                  <c:v>Health &amp; PE</c:v>
                </c:pt>
                <c:pt idx="11">
                  <c:v>Agriculture</c:v>
                </c:pt>
                <c:pt idx="12">
                  <c:v>Behavioral Science</c:v>
                </c:pt>
                <c:pt idx="13">
                  <c:v>Communication</c:v>
                </c:pt>
                <c:pt idx="14">
                  <c:v>Allied Health</c:v>
                </c:pt>
                <c:pt idx="15">
                  <c:v>ACDV</c:v>
                </c:pt>
                <c:pt idx="16">
                  <c:v>Foreign Language</c:v>
                </c:pt>
                <c:pt idx="17">
                  <c:v>ESL</c:v>
                </c:pt>
                <c:pt idx="18">
                  <c:v>Philosophy </c:v>
                </c:pt>
                <c:pt idx="19">
                  <c:v>Math</c:v>
                </c:pt>
                <c:pt idx="20">
                  <c:v>Counseling (classes)</c:v>
                </c:pt>
                <c:pt idx="21">
                  <c:v>Physical Science</c:v>
                </c:pt>
                <c:pt idx="22">
                  <c:v>Library</c:v>
                </c:pt>
                <c:pt idx="23">
                  <c:v>Nursing</c:v>
                </c:pt>
                <c:pt idx="24">
                  <c:v>Biology</c:v>
                </c:pt>
                <c:pt idx="25">
                  <c:v>Undeclared</c:v>
                </c:pt>
                <c:pt idx="26">
                  <c:v>Rad Tech</c:v>
                </c:pt>
              </c:strCache>
            </c:strRef>
          </c:cat>
          <c:val>
            <c:numRef>
              <c:f>Sheet1!$B$3:$B$30</c:f>
              <c:numCache>
                <c:formatCode>0%</c:formatCode>
                <c:ptCount val="28"/>
                <c:pt idx="1">
                  <c:v>0.42</c:v>
                </c:pt>
                <c:pt idx="2">
                  <c:v>0.28999999999999998</c:v>
                </c:pt>
                <c:pt idx="3">
                  <c:v>0.5</c:v>
                </c:pt>
                <c:pt idx="4">
                  <c:v>0.46</c:v>
                </c:pt>
                <c:pt idx="5">
                  <c:v>0.48</c:v>
                </c:pt>
                <c:pt idx="6">
                  <c:v>0.39</c:v>
                </c:pt>
                <c:pt idx="7">
                  <c:v>0.44</c:v>
                </c:pt>
                <c:pt idx="8">
                  <c:v>0.5</c:v>
                </c:pt>
                <c:pt idx="9">
                  <c:v>0.48</c:v>
                </c:pt>
                <c:pt idx="10">
                  <c:v>0.45</c:v>
                </c:pt>
                <c:pt idx="11">
                  <c:v>0.57999999999999996</c:v>
                </c:pt>
                <c:pt idx="12">
                  <c:v>0.54</c:v>
                </c:pt>
                <c:pt idx="13">
                  <c:v>0.56000000000000005</c:v>
                </c:pt>
                <c:pt idx="14">
                  <c:v>0.18</c:v>
                </c:pt>
                <c:pt idx="15">
                  <c:v>0.5</c:v>
                </c:pt>
                <c:pt idx="16">
                  <c:v>0.53</c:v>
                </c:pt>
                <c:pt idx="17">
                  <c:v>0.54</c:v>
                </c:pt>
                <c:pt idx="18">
                  <c:v>0.55000000000000004</c:v>
                </c:pt>
                <c:pt idx="19">
                  <c:v>0.55000000000000004</c:v>
                </c:pt>
                <c:pt idx="20">
                  <c:v>0.7</c:v>
                </c:pt>
                <c:pt idx="21">
                  <c:v>0.61</c:v>
                </c:pt>
                <c:pt idx="22">
                  <c:v>0.6</c:v>
                </c:pt>
                <c:pt idx="23">
                  <c:v>0.79</c:v>
                </c:pt>
                <c:pt idx="24">
                  <c:v>0.7</c:v>
                </c:pt>
                <c:pt idx="25">
                  <c:v>0.37</c:v>
                </c:pt>
                <c:pt idx="26">
                  <c:v>0.73</c:v>
                </c:pt>
              </c:numCache>
            </c:numRef>
          </c:val>
        </c:ser>
        <c:ser>
          <c:idx val="1"/>
          <c:order val="1"/>
          <c:tx>
            <c:v>2014</c:v>
          </c:tx>
          <c:spPr>
            <a:solidFill>
              <a:schemeClr val="bg2">
                <a:lumMod val="75000"/>
              </a:schemeClr>
            </a:solidFill>
            <a:ln>
              <a:noFill/>
            </a:ln>
            <a:effectLst/>
          </c:spPr>
          <c:invertIfNegative val="0"/>
          <c:dLbls>
            <c:dLbl>
              <c:idx val="27"/>
              <c:dLblPos val="outEnd"/>
              <c:showLegendKey val="0"/>
              <c:showVal val="1"/>
              <c:showCatName val="0"/>
              <c:showSerName val="1"/>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0"/>
              </c:ext>
            </c:extLst>
          </c:dLbls>
          <c:cat>
            <c:strRef>
              <c:f>Sheet1!$A$3:$A$30</c:f>
              <c:strCache>
                <c:ptCount val="27"/>
                <c:pt idx="0">
                  <c:v>Appr</c:v>
                </c:pt>
                <c:pt idx="1">
                  <c:v>Admin of Justice</c:v>
                </c:pt>
                <c:pt idx="2">
                  <c:v>Fire Tech</c:v>
                </c:pt>
                <c:pt idx="3">
                  <c:v>Work Experience</c:v>
                </c:pt>
                <c:pt idx="4">
                  <c:v>FACE</c:v>
                </c:pt>
                <c:pt idx="5">
                  <c:v>Art</c:v>
                </c:pt>
                <c:pt idx="6">
                  <c:v>Engineering &amp; IT</c:v>
                </c:pt>
                <c:pt idx="7">
                  <c:v>Social Science</c:v>
                </c:pt>
                <c:pt idx="8">
                  <c:v>Business</c:v>
                </c:pt>
                <c:pt idx="9">
                  <c:v>Performing Arts</c:v>
                </c:pt>
                <c:pt idx="10">
                  <c:v>Health &amp; PE</c:v>
                </c:pt>
                <c:pt idx="11">
                  <c:v>Agriculture</c:v>
                </c:pt>
                <c:pt idx="12">
                  <c:v>Behavioral Science</c:v>
                </c:pt>
                <c:pt idx="13">
                  <c:v>Communication</c:v>
                </c:pt>
                <c:pt idx="14">
                  <c:v>Allied Health</c:v>
                </c:pt>
                <c:pt idx="15">
                  <c:v>ACDV</c:v>
                </c:pt>
                <c:pt idx="16">
                  <c:v>Foreign Language</c:v>
                </c:pt>
                <c:pt idx="17">
                  <c:v>ESL</c:v>
                </c:pt>
                <c:pt idx="18">
                  <c:v>Philosophy </c:v>
                </c:pt>
                <c:pt idx="19">
                  <c:v>Math</c:v>
                </c:pt>
                <c:pt idx="20">
                  <c:v>Counseling (classes)</c:v>
                </c:pt>
                <c:pt idx="21">
                  <c:v>Physical Science</c:v>
                </c:pt>
                <c:pt idx="22">
                  <c:v>Library</c:v>
                </c:pt>
                <c:pt idx="23">
                  <c:v>Nursing</c:v>
                </c:pt>
                <c:pt idx="24">
                  <c:v>Biology</c:v>
                </c:pt>
                <c:pt idx="25">
                  <c:v>Undeclared</c:v>
                </c:pt>
                <c:pt idx="26">
                  <c:v>Rad Tech</c:v>
                </c:pt>
              </c:strCache>
            </c:strRef>
          </c:cat>
          <c:val>
            <c:numRef>
              <c:f>Sheet1!$C$3:$C$30</c:f>
              <c:numCache>
                <c:formatCode>0%</c:formatCode>
                <c:ptCount val="28"/>
                <c:pt idx="0">
                  <c:v>0.19</c:v>
                </c:pt>
                <c:pt idx="1">
                  <c:v>0.21</c:v>
                </c:pt>
                <c:pt idx="2">
                  <c:v>0.37</c:v>
                </c:pt>
                <c:pt idx="3">
                  <c:v>0.72</c:v>
                </c:pt>
                <c:pt idx="4">
                  <c:v>0.67</c:v>
                </c:pt>
                <c:pt idx="5">
                  <c:v>0.69</c:v>
                </c:pt>
                <c:pt idx="6">
                  <c:v>0.68</c:v>
                </c:pt>
                <c:pt idx="7">
                  <c:v>0.68</c:v>
                </c:pt>
                <c:pt idx="8">
                  <c:v>0.74</c:v>
                </c:pt>
                <c:pt idx="9">
                  <c:v>0.69</c:v>
                </c:pt>
                <c:pt idx="10">
                  <c:v>0.7</c:v>
                </c:pt>
                <c:pt idx="11">
                  <c:v>0.74</c:v>
                </c:pt>
                <c:pt idx="12">
                  <c:v>0.75</c:v>
                </c:pt>
                <c:pt idx="13">
                  <c:v>0.74</c:v>
                </c:pt>
                <c:pt idx="14">
                  <c:v>0.74</c:v>
                </c:pt>
                <c:pt idx="15">
                  <c:v>0.71</c:v>
                </c:pt>
                <c:pt idx="16">
                  <c:v>0.76</c:v>
                </c:pt>
                <c:pt idx="17">
                  <c:v>0.7</c:v>
                </c:pt>
                <c:pt idx="18">
                  <c:v>0.76</c:v>
                </c:pt>
                <c:pt idx="19">
                  <c:v>0.79</c:v>
                </c:pt>
                <c:pt idx="20">
                  <c:v>0.81</c:v>
                </c:pt>
                <c:pt idx="21">
                  <c:v>0.84</c:v>
                </c:pt>
                <c:pt idx="22">
                  <c:v>0.83</c:v>
                </c:pt>
                <c:pt idx="23">
                  <c:v>0.85</c:v>
                </c:pt>
                <c:pt idx="24">
                  <c:v>0.88</c:v>
                </c:pt>
                <c:pt idx="25">
                  <c:v>0.84</c:v>
                </c:pt>
                <c:pt idx="26">
                  <c:v>0.94</c:v>
                </c:pt>
              </c:numCache>
            </c:numRef>
          </c:val>
        </c:ser>
        <c:ser>
          <c:idx val="2"/>
          <c:order val="2"/>
          <c:tx>
            <c:v>2015</c:v>
          </c:tx>
          <c:spPr>
            <a:solidFill>
              <a:srgbClr val="C00000"/>
            </a:solidFill>
            <a:ln>
              <a:noFill/>
            </a:ln>
            <a:effectLst/>
          </c:spPr>
          <c:invertIfNegative val="0"/>
          <c:dLbls>
            <c:dLbl>
              <c:idx val="27"/>
              <c:dLblPos val="outEnd"/>
              <c:showLegendKey val="0"/>
              <c:showVal val="1"/>
              <c:showCatName val="0"/>
              <c:showSerName val="1"/>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0"/>
              </c:ext>
            </c:extLst>
          </c:dLbls>
          <c:cat>
            <c:strRef>
              <c:f>Sheet1!$A$3:$A$30</c:f>
              <c:strCache>
                <c:ptCount val="27"/>
                <c:pt idx="0">
                  <c:v>Appr</c:v>
                </c:pt>
                <c:pt idx="1">
                  <c:v>Admin of Justice</c:v>
                </c:pt>
                <c:pt idx="2">
                  <c:v>Fire Tech</c:v>
                </c:pt>
                <c:pt idx="3">
                  <c:v>Work Experience</c:v>
                </c:pt>
                <c:pt idx="4">
                  <c:v>FACE</c:v>
                </c:pt>
                <c:pt idx="5">
                  <c:v>Art</c:v>
                </c:pt>
                <c:pt idx="6">
                  <c:v>Engineering &amp; IT</c:v>
                </c:pt>
                <c:pt idx="7">
                  <c:v>Social Science</c:v>
                </c:pt>
                <c:pt idx="8">
                  <c:v>Business</c:v>
                </c:pt>
                <c:pt idx="9">
                  <c:v>Performing Arts</c:v>
                </c:pt>
                <c:pt idx="10">
                  <c:v>Health &amp; PE</c:v>
                </c:pt>
                <c:pt idx="11">
                  <c:v>Agriculture</c:v>
                </c:pt>
                <c:pt idx="12">
                  <c:v>Behavioral Science</c:v>
                </c:pt>
                <c:pt idx="13">
                  <c:v>Communication</c:v>
                </c:pt>
                <c:pt idx="14">
                  <c:v>Allied Health</c:v>
                </c:pt>
                <c:pt idx="15">
                  <c:v>ACDV</c:v>
                </c:pt>
                <c:pt idx="16">
                  <c:v>Foreign Language</c:v>
                </c:pt>
                <c:pt idx="17">
                  <c:v>ESL</c:v>
                </c:pt>
                <c:pt idx="18">
                  <c:v>Philosophy </c:v>
                </c:pt>
                <c:pt idx="19">
                  <c:v>Math</c:v>
                </c:pt>
                <c:pt idx="20">
                  <c:v>Counseling (classes)</c:v>
                </c:pt>
                <c:pt idx="21">
                  <c:v>Physical Science</c:v>
                </c:pt>
                <c:pt idx="22">
                  <c:v>Library</c:v>
                </c:pt>
                <c:pt idx="23">
                  <c:v>Nursing</c:v>
                </c:pt>
                <c:pt idx="24">
                  <c:v>Biology</c:v>
                </c:pt>
                <c:pt idx="25">
                  <c:v>Undeclared</c:v>
                </c:pt>
                <c:pt idx="26">
                  <c:v>Rad Tech</c:v>
                </c:pt>
              </c:strCache>
            </c:strRef>
          </c:cat>
          <c:val>
            <c:numRef>
              <c:f>Sheet1!$D$3:$D$30</c:f>
              <c:numCache>
                <c:formatCode>0%</c:formatCode>
                <c:ptCount val="28"/>
                <c:pt idx="0">
                  <c:v>0.23</c:v>
                </c:pt>
                <c:pt idx="1">
                  <c:v>0.31</c:v>
                </c:pt>
                <c:pt idx="2">
                  <c:v>0.39</c:v>
                </c:pt>
                <c:pt idx="3">
                  <c:v>0.72</c:v>
                </c:pt>
                <c:pt idx="4">
                  <c:v>0.74</c:v>
                </c:pt>
                <c:pt idx="5">
                  <c:v>0.75</c:v>
                </c:pt>
                <c:pt idx="6">
                  <c:v>0.76</c:v>
                </c:pt>
                <c:pt idx="7">
                  <c:v>0.76</c:v>
                </c:pt>
                <c:pt idx="8">
                  <c:v>0.77</c:v>
                </c:pt>
                <c:pt idx="9">
                  <c:v>0.77</c:v>
                </c:pt>
                <c:pt idx="10">
                  <c:v>0.78</c:v>
                </c:pt>
                <c:pt idx="11">
                  <c:v>0.8</c:v>
                </c:pt>
                <c:pt idx="12">
                  <c:v>0.8</c:v>
                </c:pt>
                <c:pt idx="13">
                  <c:v>0.8</c:v>
                </c:pt>
                <c:pt idx="14">
                  <c:v>0.81</c:v>
                </c:pt>
                <c:pt idx="15">
                  <c:v>0.82</c:v>
                </c:pt>
                <c:pt idx="16">
                  <c:v>0.82</c:v>
                </c:pt>
                <c:pt idx="17">
                  <c:v>0.83</c:v>
                </c:pt>
                <c:pt idx="18">
                  <c:v>0.83</c:v>
                </c:pt>
                <c:pt idx="19">
                  <c:v>0.85</c:v>
                </c:pt>
                <c:pt idx="20">
                  <c:v>0.89</c:v>
                </c:pt>
                <c:pt idx="21">
                  <c:v>0.89</c:v>
                </c:pt>
                <c:pt idx="22">
                  <c:v>0.9</c:v>
                </c:pt>
                <c:pt idx="23">
                  <c:v>0.9</c:v>
                </c:pt>
                <c:pt idx="24">
                  <c:v>0.92</c:v>
                </c:pt>
                <c:pt idx="25">
                  <c:v>0.94</c:v>
                </c:pt>
                <c:pt idx="26">
                  <c:v>0.95</c:v>
                </c:pt>
              </c:numCache>
            </c:numRef>
          </c:val>
        </c:ser>
        <c:dLbls>
          <c:dLblPos val="outEnd"/>
          <c:showLegendKey val="0"/>
          <c:showVal val="1"/>
          <c:showCatName val="0"/>
          <c:showSerName val="0"/>
          <c:showPercent val="0"/>
          <c:showBubbleSize val="0"/>
        </c:dLbls>
        <c:gapWidth val="355"/>
        <c:overlap val="-70"/>
        <c:axId val="274459448"/>
        <c:axId val="274460232"/>
      </c:barChart>
      <c:catAx>
        <c:axId val="27445944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4460232"/>
        <c:crosses val="autoZero"/>
        <c:auto val="0"/>
        <c:lblAlgn val="ctr"/>
        <c:lblOffset val="100"/>
        <c:noMultiLvlLbl val="0"/>
      </c:catAx>
      <c:valAx>
        <c:axId val="274460232"/>
        <c:scaling>
          <c:orientation val="minMax"/>
        </c:scaling>
        <c:delete val="0"/>
        <c:axPos val="l"/>
        <c:majorGridlines>
          <c:spPr>
            <a:ln w="9525" cap="flat" cmpd="sng" algn="ctr">
              <a:gradFill>
                <a:gsLst>
                  <a:gs pos="100000">
                    <a:schemeClr val="tx1">
                      <a:lumMod val="5000"/>
                      <a:lumOff val="95000"/>
                    </a:schemeClr>
                  </a:gs>
                  <a:gs pos="0">
                    <a:schemeClr val="tx1">
                      <a:lumMod val="25000"/>
                      <a:lumOff val="75000"/>
                    </a:schemeClr>
                  </a:gs>
                </a:gsLst>
                <a:lin ang="5400000" scaled="0"/>
              </a:gra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4459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Scaling Up of Compressed Courses</a:t>
            </a:r>
          </a:p>
        </c:rich>
      </c:tx>
      <c:layout>
        <c:manualLayout>
          <c:xMode val="edge"/>
          <c:yMode val="edge"/>
          <c:x val="0.12852270438263941"/>
          <c:y val="1.5203779731470125E-2"/>
        </c:manualLayout>
      </c:layout>
      <c:overlay val="0"/>
      <c:spPr>
        <a:noFill/>
        <a:ln>
          <a:noFill/>
        </a:ln>
        <a:effectLst/>
      </c:spPr>
    </c:title>
    <c:autoTitleDeleted val="0"/>
    <c:plotArea>
      <c:layout/>
      <c:barChart>
        <c:barDir val="col"/>
        <c:grouping val="clustered"/>
        <c:varyColors val="0"/>
        <c:ser>
          <c:idx val="0"/>
          <c:order val="0"/>
          <c:tx>
            <c:strRef>
              <c:f>Sheet1!$H$153</c:f>
              <c:strCache>
                <c:ptCount val="1"/>
                <c:pt idx="0">
                  <c:v>201430</c:v>
                </c:pt>
              </c:strCache>
            </c:strRef>
          </c:tx>
          <c:spPr>
            <a:solidFill>
              <a:schemeClr val="accent1"/>
            </a:solidFill>
            <a:ln>
              <a:noFill/>
            </a:ln>
            <a:effectLst/>
          </c:spPr>
          <c:invertIfNegative val="0"/>
          <c:cat>
            <c:strRef>
              <c:f>Sheet1!$I$152:$M$152</c:f>
              <c:strCache>
                <c:ptCount val="4"/>
                <c:pt idx="0">
                  <c:v>Eng B50/B1A</c:v>
                </c:pt>
                <c:pt idx="1">
                  <c:v>EMLS</c:v>
                </c:pt>
                <c:pt idx="2">
                  <c:v>Math 50/60</c:v>
                </c:pt>
                <c:pt idx="3">
                  <c:v>Math 60/70</c:v>
                </c:pt>
              </c:strCache>
              <c:extLst/>
            </c:strRef>
          </c:cat>
          <c:val>
            <c:numRef>
              <c:f>Sheet1!$I$153:$M$153</c:f>
              <c:numCache>
                <c:formatCode>General</c:formatCode>
                <c:ptCount val="4"/>
                <c:pt idx="0">
                  <c:v>5</c:v>
                </c:pt>
                <c:pt idx="1">
                  <c:v>3</c:v>
                </c:pt>
                <c:pt idx="2">
                  <c:v>0</c:v>
                </c:pt>
                <c:pt idx="3">
                  <c:v>4</c:v>
                </c:pt>
              </c:numCache>
              <c:extLst/>
            </c:numRef>
          </c:val>
        </c:ser>
        <c:ser>
          <c:idx val="1"/>
          <c:order val="1"/>
          <c:tx>
            <c:strRef>
              <c:f>Sheet1!$H$154</c:f>
              <c:strCache>
                <c:ptCount val="1"/>
                <c:pt idx="0">
                  <c:v>201470</c:v>
                </c:pt>
              </c:strCache>
            </c:strRef>
          </c:tx>
          <c:spPr>
            <a:solidFill>
              <a:schemeClr val="tx2">
                <a:lumMod val="90000"/>
                <a:lumOff val="10000"/>
              </a:schemeClr>
            </a:solidFill>
            <a:ln>
              <a:noFill/>
            </a:ln>
            <a:effectLst/>
          </c:spPr>
          <c:invertIfNegative val="0"/>
          <c:cat>
            <c:strRef>
              <c:f>Sheet1!$I$152:$M$152</c:f>
              <c:strCache>
                <c:ptCount val="4"/>
                <c:pt idx="0">
                  <c:v>Eng B50/B1A</c:v>
                </c:pt>
                <c:pt idx="1">
                  <c:v>EMLS</c:v>
                </c:pt>
                <c:pt idx="2">
                  <c:v>Math 50/60</c:v>
                </c:pt>
                <c:pt idx="3">
                  <c:v>Math 60/70</c:v>
                </c:pt>
              </c:strCache>
              <c:extLst/>
            </c:strRef>
          </c:cat>
          <c:val>
            <c:numRef>
              <c:f>Sheet1!$I$154:$M$154</c:f>
              <c:numCache>
                <c:formatCode>General</c:formatCode>
                <c:ptCount val="4"/>
                <c:pt idx="0">
                  <c:v>5</c:v>
                </c:pt>
                <c:pt idx="1">
                  <c:v>3</c:v>
                </c:pt>
                <c:pt idx="2">
                  <c:v>0</c:v>
                </c:pt>
                <c:pt idx="3">
                  <c:v>1</c:v>
                </c:pt>
              </c:numCache>
              <c:extLst/>
            </c:numRef>
          </c:val>
        </c:ser>
        <c:ser>
          <c:idx val="2"/>
          <c:order val="2"/>
          <c:tx>
            <c:strRef>
              <c:f>Sheet1!$H$155</c:f>
              <c:strCache>
                <c:ptCount val="1"/>
                <c:pt idx="0">
                  <c:v>201530</c:v>
                </c:pt>
              </c:strCache>
            </c:strRef>
          </c:tx>
          <c:spPr>
            <a:solidFill>
              <a:schemeClr val="bg2">
                <a:lumMod val="90000"/>
              </a:schemeClr>
            </a:solidFill>
            <a:ln>
              <a:noFill/>
            </a:ln>
            <a:effectLst/>
          </c:spPr>
          <c:invertIfNegative val="0"/>
          <c:cat>
            <c:strRef>
              <c:f>Sheet1!$I$152:$M$152</c:f>
              <c:strCache>
                <c:ptCount val="4"/>
                <c:pt idx="0">
                  <c:v>Eng B50/B1A</c:v>
                </c:pt>
                <c:pt idx="1">
                  <c:v>EMLS</c:v>
                </c:pt>
                <c:pt idx="2">
                  <c:v>Math 50/60</c:v>
                </c:pt>
                <c:pt idx="3">
                  <c:v>Math 60/70</c:v>
                </c:pt>
              </c:strCache>
              <c:extLst/>
            </c:strRef>
          </c:cat>
          <c:val>
            <c:numRef>
              <c:f>Sheet1!$I$155:$M$155</c:f>
              <c:numCache>
                <c:formatCode>General</c:formatCode>
                <c:ptCount val="4"/>
                <c:pt idx="0">
                  <c:v>6</c:v>
                </c:pt>
                <c:pt idx="1">
                  <c:v>5</c:v>
                </c:pt>
                <c:pt idx="2">
                  <c:v>0</c:v>
                </c:pt>
                <c:pt idx="3">
                  <c:v>2</c:v>
                </c:pt>
              </c:numCache>
              <c:extLst/>
            </c:numRef>
          </c:val>
        </c:ser>
        <c:ser>
          <c:idx val="3"/>
          <c:order val="3"/>
          <c:tx>
            <c:strRef>
              <c:f>Sheet1!$H$156</c:f>
              <c:strCache>
                <c:ptCount val="1"/>
                <c:pt idx="0">
                  <c:v>201570</c:v>
                </c:pt>
              </c:strCache>
            </c:strRef>
          </c:tx>
          <c:spPr>
            <a:solidFill>
              <a:schemeClr val="accent4"/>
            </a:solidFill>
            <a:ln>
              <a:noFill/>
            </a:ln>
            <a:effectLst/>
          </c:spPr>
          <c:invertIfNegative val="0"/>
          <c:cat>
            <c:strRef>
              <c:f>Sheet1!$I$152:$M$152</c:f>
              <c:strCache>
                <c:ptCount val="4"/>
                <c:pt idx="0">
                  <c:v>Eng B50/B1A</c:v>
                </c:pt>
                <c:pt idx="1">
                  <c:v>EMLS</c:v>
                </c:pt>
                <c:pt idx="2">
                  <c:v>Math 50/60</c:v>
                </c:pt>
                <c:pt idx="3">
                  <c:v>Math 60/70</c:v>
                </c:pt>
              </c:strCache>
              <c:extLst/>
            </c:strRef>
          </c:cat>
          <c:val>
            <c:numRef>
              <c:f>Sheet1!$I$156:$M$156</c:f>
              <c:numCache>
                <c:formatCode>General</c:formatCode>
                <c:ptCount val="4"/>
                <c:pt idx="0">
                  <c:v>6</c:v>
                </c:pt>
                <c:pt idx="1">
                  <c:v>4</c:v>
                </c:pt>
                <c:pt idx="2">
                  <c:v>2</c:v>
                </c:pt>
                <c:pt idx="3">
                  <c:v>3</c:v>
                </c:pt>
              </c:numCache>
              <c:extLst/>
            </c:numRef>
          </c:val>
        </c:ser>
        <c:dLbls>
          <c:showLegendKey val="0"/>
          <c:showVal val="0"/>
          <c:showCatName val="0"/>
          <c:showSerName val="0"/>
          <c:showPercent val="0"/>
          <c:showBubbleSize val="0"/>
        </c:dLbls>
        <c:gapWidth val="219"/>
        <c:overlap val="-27"/>
        <c:axId val="274460624"/>
        <c:axId val="274466896"/>
      </c:barChart>
      <c:catAx>
        <c:axId val="274460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4466896"/>
        <c:crosses val="autoZero"/>
        <c:auto val="1"/>
        <c:lblAlgn val="ctr"/>
        <c:lblOffset val="100"/>
        <c:noMultiLvlLbl val="0"/>
      </c:catAx>
      <c:valAx>
        <c:axId val="2744668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44606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Scaling up Accelerated Course Offerings</a:t>
            </a:r>
          </a:p>
        </c:rich>
      </c:tx>
      <c:overlay val="0"/>
      <c:spPr>
        <a:noFill/>
        <a:ln>
          <a:noFill/>
        </a:ln>
        <a:effectLst/>
      </c:spPr>
    </c:title>
    <c:autoTitleDeleted val="0"/>
    <c:plotArea>
      <c:layout/>
      <c:barChart>
        <c:barDir val="col"/>
        <c:grouping val="clustered"/>
        <c:varyColors val="0"/>
        <c:ser>
          <c:idx val="0"/>
          <c:order val="0"/>
          <c:tx>
            <c:strRef>
              <c:f>Sheet1!$G$192</c:f>
              <c:strCache>
                <c:ptCount val="1"/>
                <c:pt idx="0">
                  <c:v>2013-14</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Sheet1!$H$190:$L$191</c:f>
              <c:strCache>
                <c:ptCount val="5"/>
                <c:pt idx="0">
                  <c:v>ACDVB55</c:v>
                </c:pt>
                <c:pt idx="1">
                  <c:v>Acc Reading ACDVB61</c:v>
                </c:pt>
                <c:pt idx="2">
                  <c:v>ENGLB53</c:v>
                </c:pt>
                <c:pt idx="3">
                  <c:v>ACDVB72 DevMath</c:v>
                </c:pt>
                <c:pt idx="4">
                  <c:v>MATH B65</c:v>
                </c:pt>
              </c:strCache>
            </c:strRef>
          </c:cat>
          <c:val>
            <c:numRef>
              <c:f>Sheet1!$H$192:$L$192</c:f>
              <c:numCache>
                <c:formatCode>General</c:formatCode>
                <c:ptCount val="5"/>
                <c:pt idx="0">
                  <c:v>2</c:v>
                </c:pt>
                <c:pt idx="1">
                  <c:v>5</c:v>
                </c:pt>
                <c:pt idx="2">
                  <c:v>26</c:v>
                </c:pt>
                <c:pt idx="3">
                  <c:v>0</c:v>
                </c:pt>
                <c:pt idx="4">
                  <c:v>0</c:v>
                </c:pt>
              </c:numCache>
            </c:numRef>
          </c:val>
        </c:ser>
        <c:ser>
          <c:idx val="1"/>
          <c:order val="1"/>
          <c:tx>
            <c:strRef>
              <c:f>Sheet1!$G$193</c:f>
              <c:strCache>
                <c:ptCount val="1"/>
                <c:pt idx="0">
                  <c:v>2014-15</c:v>
                </c:pt>
              </c:strCache>
            </c:strRef>
          </c:tx>
          <c:spPr>
            <a:solidFill>
              <a:schemeClr val="tx2">
                <a:lumMod val="90000"/>
                <a:lumOff val="1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Sheet1!$H$190:$L$191</c:f>
              <c:strCache>
                <c:ptCount val="5"/>
                <c:pt idx="0">
                  <c:v>ACDVB55</c:v>
                </c:pt>
                <c:pt idx="1">
                  <c:v>Acc Reading ACDVB61</c:v>
                </c:pt>
                <c:pt idx="2">
                  <c:v>ENGLB53</c:v>
                </c:pt>
                <c:pt idx="3">
                  <c:v>ACDVB72 DevMath</c:v>
                </c:pt>
                <c:pt idx="4">
                  <c:v>MATH B65</c:v>
                </c:pt>
              </c:strCache>
            </c:strRef>
          </c:cat>
          <c:val>
            <c:numRef>
              <c:f>Sheet1!$H$193:$L$193</c:f>
              <c:numCache>
                <c:formatCode>General</c:formatCode>
                <c:ptCount val="5"/>
                <c:pt idx="0">
                  <c:v>5</c:v>
                </c:pt>
                <c:pt idx="1">
                  <c:v>9</c:v>
                </c:pt>
                <c:pt idx="2">
                  <c:v>30</c:v>
                </c:pt>
                <c:pt idx="3">
                  <c:v>19</c:v>
                </c:pt>
                <c:pt idx="4">
                  <c:v>3</c:v>
                </c:pt>
              </c:numCache>
            </c:numRef>
          </c:val>
        </c:ser>
        <c:dLbls>
          <c:dLblPos val="outEnd"/>
          <c:showLegendKey val="0"/>
          <c:showVal val="1"/>
          <c:showCatName val="0"/>
          <c:showSerName val="0"/>
          <c:showPercent val="0"/>
          <c:showBubbleSize val="0"/>
        </c:dLbls>
        <c:gapWidth val="219"/>
        <c:overlap val="-27"/>
        <c:axId val="274461408"/>
        <c:axId val="274461016"/>
      </c:barChart>
      <c:catAx>
        <c:axId val="274461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4461016"/>
        <c:crosses val="autoZero"/>
        <c:auto val="1"/>
        <c:lblAlgn val="ctr"/>
        <c:lblOffset val="100"/>
        <c:noMultiLvlLbl val="0"/>
      </c:catAx>
      <c:valAx>
        <c:axId val="274461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4461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144477353174899"/>
          <c:y val="3.7435897435897397E-2"/>
          <c:w val="0.81867755062727199"/>
          <c:h val="0.784244902079548"/>
        </c:manualLayout>
      </c:layout>
      <c:barChart>
        <c:barDir val="col"/>
        <c:grouping val="clustered"/>
        <c:varyColors val="0"/>
        <c:ser>
          <c:idx val="0"/>
          <c:order val="0"/>
          <c:tx>
            <c:strRef>
              <c:f>Sheet1!$B$1</c:f>
              <c:strCache>
                <c:ptCount val="1"/>
                <c:pt idx="0">
                  <c:v>Comparison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African American</c:v>
                </c:pt>
                <c:pt idx="1">
                  <c:v>Asian American</c:v>
                </c:pt>
                <c:pt idx="2">
                  <c:v>Hispanic</c:v>
                </c:pt>
                <c:pt idx="3">
                  <c:v>White</c:v>
                </c:pt>
              </c:strCache>
            </c:strRef>
          </c:cat>
          <c:val>
            <c:numRef>
              <c:f>Sheet1!$B$2:$B$5</c:f>
              <c:numCache>
                <c:formatCode>0%</c:formatCode>
                <c:ptCount val="4"/>
                <c:pt idx="0">
                  <c:v>9.9000000000000005E-2</c:v>
                </c:pt>
                <c:pt idx="1">
                  <c:v>0.22600000000000001</c:v>
                </c:pt>
                <c:pt idx="2">
                  <c:v>0.14000000000000001</c:v>
                </c:pt>
                <c:pt idx="3">
                  <c:v>0.17499999999999999</c:v>
                </c:pt>
              </c:numCache>
            </c:numRef>
          </c:val>
        </c:ser>
        <c:ser>
          <c:idx val="1"/>
          <c:order val="1"/>
          <c:tx>
            <c:strRef>
              <c:f>Sheet1!$C$1</c:f>
              <c:strCache>
                <c:ptCount val="1"/>
                <c:pt idx="0">
                  <c:v>Acceleration</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African American</c:v>
                </c:pt>
                <c:pt idx="1">
                  <c:v>Asian American</c:v>
                </c:pt>
                <c:pt idx="2">
                  <c:v>Hispanic</c:v>
                </c:pt>
                <c:pt idx="3">
                  <c:v>White</c:v>
                </c:pt>
              </c:strCache>
            </c:strRef>
          </c:cat>
          <c:val>
            <c:numRef>
              <c:f>Sheet1!$C$2:$C$5</c:f>
              <c:numCache>
                <c:formatCode>0%</c:formatCode>
                <c:ptCount val="4"/>
                <c:pt idx="0">
                  <c:v>0.40899999999999997</c:v>
                </c:pt>
                <c:pt idx="1">
                  <c:v>0.39300000000000002</c:v>
                </c:pt>
                <c:pt idx="2">
                  <c:v>0.35199999999999998</c:v>
                </c:pt>
                <c:pt idx="3">
                  <c:v>0.443</c:v>
                </c:pt>
              </c:numCache>
            </c:numRef>
          </c:val>
        </c:ser>
        <c:dLbls>
          <c:showLegendKey val="0"/>
          <c:showVal val="0"/>
          <c:showCatName val="0"/>
          <c:showSerName val="0"/>
          <c:showPercent val="0"/>
          <c:showBubbleSize val="0"/>
        </c:dLbls>
        <c:gapWidth val="219"/>
        <c:overlap val="-27"/>
        <c:axId val="274462192"/>
        <c:axId val="274462976"/>
      </c:barChart>
      <c:catAx>
        <c:axId val="274462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4462976"/>
        <c:crosses val="autoZero"/>
        <c:auto val="1"/>
        <c:lblAlgn val="ctr"/>
        <c:lblOffset val="100"/>
        <c:noMultiLvlLbl val="0"/>
      </c:catAx>
      <c:valAx>
        <c:axId val="274462976"/>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Transfer-level Math Completion in 2 years</a:t>
                </a:r>
              </a:p>
            </c:rich>
          </c:tx>
          <c:layout>
            <c:manualLayout>
              <c:xMode val="edge"/>
              <c:yMode val="edge"/>
              <c:x val="2.1406727828746201E-2"/>
              <c:y val="7.4192206743387806E-2"/>
            </c:manualLayout>
          </c:layout>
          <c:overlay val="0"/>
          <c:spPr>
            <a:noFill/>
            <a:ln>
              <a:noFill/>
            </a:ln>
            <a:effectLst/>
          </c:sp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4462192"/>
        <c:crosses val="autoZero"/>
        <c:crossBetween val="between"/>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Success in English Gateway Course</a:t>
            </a:r>
          </a:p>
        </c:rich>
      </c:tx>
      <c:layout/>
      <c:overlay val="0"/>
      <c:spPr>
        <a:noFill/>
        <a:ln>
          <a:noFill/>
        </a:ln>
        <a:effectLst/>
      </c:spPr>
    </c:title>
    <c:autoTitleDeleted val="0"/>
    <c:plotArea>
      <c:layout/>
      <c:barChart>
        <c:barDir val="col"/>
        <c:grouping val="clustered"/>
        <c:varyColors val="0"/>
        <c:ser>
          <c:idx val="0"/>
          <c:order val="0"/>
          <c:tx>
            <c:v>2009-10 to 2012-13</c:v>
          </c:tx>
          <c:spPr>
            <a:solidFill>
              <a:srgbClr val="FF0000"/>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'Success Elements&amp;GAP'!$A$12:$B$14</c:f>
              <c:strCache>
                <c:ptCount val="3"/>
                <c:pt idx="0">
                  <c:v>all</c:v>
                </c:pt>
                <c:pt idx="1">
                  <c:v>African American</c:v>
                </c:pt>
                <c:pt idx="2">
                  <c:v>Hispanic</c:v>
                </c:pt>
              </c:strCache>
            </c:strRef>
          </c:cat>
          <c:val>
            <c:numRef>
              <c:f>'Success Elements&amp;GAP'!$D$12:$D$14</c:f>
              <c:numCache>
                <c:formatCode>0.00%</c:formatCode>
                <c:ptCount val="3"/>
                <c:pt idx="0" formatCode="0%">
                  <c:v>0.69</c:v>
                </c:pt>
                <c:pt idx="1">
                  <c:v>0.56699999999999995</c:v>
                </c:pt>
                <c:pt idx="2" formatCode="0%">
                  <c:v>0.64</c:v>
                </c:pt>
              </c:numCache>
              <c:extLst/>
            </c:numRef>
          </c:val>
        </c:ser>
        <c:ser>
          <c:idx val="1"/>
          <c:order val="1"/>
          <c:tx>
            <c:v>2011-12 to 2013-14</c:v>
          </c:tx>
          <c:spPr>
            <a:solidFill>
              <a:sysClr val="windowText" lastClr="000000"/>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'Success Elements&amp;GAP'!$A$12:$B$14</c:f>
              <c:strCache>
                <c:ptCount val="3"/>
                <c:pt idx="0">
                  <c:v>all</c:v>
                </c:pt>
                <c:pt idx="1">
                  <c:v>African American</c:v>
                </c:pt>
                <c:pt idx="2">
                  <c:v>Hispanic</c:v>
                </c:pt>
              </c:strCache>
            </c:strRef>
          </c:cat>
          <c:val>
            <c:numRef>
              <c:f>'Success Elements&amp;GAP'!$E$12:$E$14</c:f>
              <c:numCache>
                <c:formatCode>0.00%</c:formatCode>
                <c:ptCount val="3"/>
                <c:pt idx="0" formatCode="0%">
                  <c:v>0.77</c:v>
                </c:pt>
                <c:pt idx="1">
                  <c:v>0.76900000000000002</c:v>
                </c:pt>
                <c:pt idx="2">
                  <c:v>0.73299999999999998</c:v>
                </c:pt>
              </c:numCache>
              <c:extLst/>
            </c:numRef>
          </c:val>
        </c:ser>
        <c:dLbls>
          <c:dLblPos val="inEnd"/>
          <c:showLegendKey val="0"/>
          <c:showVal val="1"/>
          <c:showCatName val="0"/>
          <c:showSerName val="0"/>
          <c:showPercent val="0"/>
          <c:showBubbleSize val="0"/>
        </c:dLbls>
        <c:gapWidth val="65"/>
        <c:axId val="274361128"/>
        <c:axId val="238417440"/>
        <c:extLst/>
      </c:barChart>
      <c:catAx>
        <c:axId val="27436112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238417440"/>
        <c:crosses val="autoZero"/>
        <c:auto val="1"/>
        <c:lblAlgn val="ctr"/>
        <c:lblOffset val="100"/>
        <c:noMultiLvlLbl val="0"/>
      </c:catAx>
      <c:valAx>
        <c:axId val="23841744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274361128"/>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Success in Math Gateway Course</a:t>
            </a:r>
          </a:p>
        </c:rich>
      </c:tx>
      <c:layout>
        <c:manualLayout>
          <c:xMode val="edge"/>
          <c:yMode val="edge"/>
          <c:x val="0.11436063704706595"/>
          <c:y val="2.5698409950960684E-2"/>
        </c:manualLayout>
      </c:layout>
      <c:overlay val="0"/>
      <c:spPr>
        <a:noFill/>
        <a:ln>
          <a:noFill/>
        </a:ln>
        <a:effectLst/>
      </c:spPr>
    </c:title>
    <c:autoTitleDeleted val="0"/>
    <c:plotArea>
      <c:layout/>
      <c:barChart>
        <c:barDir val="col"/>
        <c:grouping val="clustered"/>
        <c:varyColors val="0"/>
        <c:ser>
          <c:idx val="1"/>
          <c:order val="0"/>
          <c:tx>
            <c:v>2009-10 to 2012-13 </c:v>
          </c:tx>
          <c:spPr>
            <a:solidFill>
              <a:srgbClr val="FF0000"/>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'Success Elements&amp;GAP'!$A$16:$B$18</c:f>
              <c:strCache>
                <c:ptCount val="3"/>
                <c:pt idx="0">
                  <c:v>all</c:v>
                </c:pt>
                <c:pt idx="1">
                  <c:v>African American</c:v>
                </c:pt>
                <c:pt idx="2">
                  <c:v>Hispanic</c:v>
                </c:pt>
              </c:strCache>
            </c:strRef>
          </c:cat>
          <c:val>
            <c:numRef>
              <c:f>'Success Elements&amp;GAP'!$D$16:$D$18</c:f>
              <c:numCache>
                <c:formatCode>0.00%</c:formatCode>
                <c:ptCount val="3"/>
                <c:pt idx="0">
                  <c:v>0.59899999999999998</c:v>
                </c:pt>
                <c:pt idx="1">
                  <c:v>0.435</c:v>
                </c:pt>
                <c:pt idx="2">
                  <c:v>0.57399999999999995</c:v>
                </c:pt>
              </c:numCache>
              <c:extLst/>
            </c:numRef>
          </c:val>
        </c:ser>
        <c:ser>
          <c:idx val="2"/>
          <c:order val="1"/>
          <c:tx>
            <c:v>2011-12 to 2013-14</c:v>
          </c:tx>
          <c:spPr>
            <a:solidFill>
              <a:sysClr val="windowText" lastClr="000000"/>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'Success Elements&amp;GAP'!$A$16:$B$18</c:f>
              <c:strCache>
                <c:ptCount val="3"/>
                <c:pt idx="0">
                  <c:v>all</c:v>
                </c:pt>
                <c:pt idx="1">
                  <c:v>African American</c:v>
                </c:pt>
                <c:pt idx="2">
                  <c:v>Hispanic</c:v>
                </c:pt>
              </c:strCache>
            </c:strRef>
          </c:cat>
          <c:val>
            <c:numRef>
              <c:f>'Success Elements&amp;GAP'!$E$16:$E$18</c:f>
              <c:numCache>
                <c:formatCode>0.00%</c:formatCode>
                <c:ptCount val="3"/>
                <c:pt idx="0">
                  <c:v>0.68799999999999994</c:v>
                </c:pt>
                <c:pt idx="1">
                  <c:v>0.55200000000000005</c:v>
                </c:pt>
                <c:pt idx="2">
                  <c:v>0.67700000000000005</c:v>
                </c:pt>
              </c:numCache>
              <c:extLst/>
            </c:numRef>
          </c:val>
        </c:ser>
        <c:dLbls>
          <c:dLblPos val="inEnd"/>
          <c:showLegendKey val="0"/>
          <c:showVal val="1"/>
          <c:showCatName val="0"/>
          <c:showSerName val="0"/>
          <c:showPercent val="0"/>
          <c:showBubbleSize val="0"/>
        </c:dLbls>
        <c:gapWidth val="65"/>
        <c:axId val="299272168"/>
        <c:axId val="299274912"/>
        <c:extLst/>
      </c:barChart>
      <c:catAx>
        <c:axId val="29927216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299274912"/>
        <c:crosses val="autoZero"/>
        <c:auto val="1"/>
        <c:lblAlgn val="ctr"/>
        <c:lblOffset val="100"/>
        <c:noMultiLvlLbl val="0"/>
      </c:catAx>
      <c:valAx>
        <c:axId val="29927491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00%" sourceLinked="1"/>
        <c:majorTickMark val="none"/>
        <c:minorTickMark val="none"/>
        <c:tickLblPos val="nextTo"/>
        <c:crossAx val="299272168"/>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2">
    <c:autoUpdate val="0"/>
  </c:externalData>
  <c:userShapes r:id="rId3"/>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B07586-CD50-4604-BE77-D08394AF3007}"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77BF7BBC-0B13-461C-B0AA-492A00E29AF9}">
      <dgm:prSet phldrT="[Text]"/>
      <dgm:spPr>
        <a:solidFill>
          <a:schemeClr val="tx2">
            <a:lumMod val="60000"/>
            <a:lumOff val="40000"/>
          </a:schemeClr>
        </a:solidFill>
      </dgm:spPr>
      <dgm:t>
        <a:bodyPr/>
        <a:lstStyle/>
        <a:p>
          <a:r>
            <a:rPr lang="en-US" dirty="0" smtClean="0"/>
            <a:t>Targets Specific Courses, Not Students</a:t>
          </a:r>
          <a:endParaRPr lang="en-US" dirty="0"/>
        </a:p>
      </dgm:t>
    </dgm:pt>
    <dgm:pt modelId="{EBE23909-16C9-4265-9CB2-7857C86AB573}" type="parTrans" cxnId="{F6104789-20D1-4898-AC7B-EAF8A7B3242B}">
      <dgm:prSet/>
      <dgm:spPr/>
      <dgm:t>
        <a:bodyPr/>
        <a:lstStyle/>
        <a:p>
          <a:endParaRPr lang="en-US"/>
        </a:p>
      </dgm:t>
    </dgm:pt>
    <dgm:pt modelId="{AF572D6B-5978-4072-AF82-9ADDFDE6D151}" type="sibTrans" cxnId="{F6104789-20D1-4898-AC7B-EAF8A7B3242B}">
      <dgm:prSet/>
      <dgm:spPr/>
      <dgm:t>
        <a:bodyPr/>
        <a:lstStyle/>
        <a:p>
          <a:endParaRPr lang="en-US"/>
        </a:p>
      </dgm:t>
    </dgm:pt>
    <dgm:pt modelId="{ECDDE4DC-586D-43A8-BA38-92F40E11DE21}">
      <dgm:prSet phldrT="[Text]"/>
      <dgm:spPr>
        <a:solidFill>
          <a:schemeClr val="tx2">
            <a:lumMod val="60000"/>
            <a:lumOff val="40000"/>
          </a:schemeClr>
        </a:solidFill>
      </dgm:spPr>
      <dgm:t>
        <a:bodyPr/>
        <a:lstStyle/>
        <a:p>
          <a:r>
            <a:rPr lang="en-US" dirty="0" smtClean="0"/>
            <a:t>Offers Peer-Facilitated Study Sessions</a:t>
          </a:r>
          <a:endParaRPr lang="en-US" dirty="0"/>
        </a:p>
      </dgm:t>
    </dgm:pt>
    <dgm:pt modelId="{96DBDC22-1E64-45AD-B8D1-5E0CA6706A1C}" type="parTrans" cxnId="{0DFCED65-43E2-446C-8442-BA4ACF076A5C}">
      <dgm:prSet/>
      <dgm:spPr/>
      <dgm:t>
        <a:bodyPr/>
        <a:lstStyle/>
        <a:p>
          <a:endParaRPr lang="en-US"/>
        </a:p>
      </dgm:t>
    </dgm:pt>
    <dgm:pt modelId="{959D5C18-4139-4322-B283-2FA210CA68B2}" type="sibTrans" cxnId="{0DFCED65-43E2-446C-8442-BA4ACF076A5C}">
      <dgm:prSet/>
      <dgm:spPr/>
      <dgm:t>
        <a:bodyPr/>
        <a:lstStyle/>
        <a:p>
          <a:endParaRPr lang="en-US"/>
        </a:p>
      </dgm:t>
    </dgm:pt>
    <dgm:pt modelId="{58543D15-EEB4-4879-9487-3A60EC16B109}">
      <dgm:prSet phldrT="[Text]"/>
      <dgm:spPr>
        <a:solidFill>
          <a:schemeClr val="tx2">
            <a:lumMod val="60000"/>
            <a:lumOff val="40000"/>
          </a:schemeClr>
        </a:solidFill>
      </dgm:spPr>
      <dgm:t>
        <a:bodyPr/>
        <a:lstStyle/>
        <a:p>
          <a:r>
            <a:rPr lang="en-US" dirty="0" smtClean="0"/>
            <a:t>Combines Content &amp; Study Skills</a:t>
          </a:r>
          <a:endParaRPr lang="en-US" dirty="0"/>
        </a:p>
      </dgm:t>
    </dgm:pt>
    <dgm:pt modelId="{89BB27FD-6F76-484B-B716-6EA388E4691C}" type="parTrans" cxnId="{104367BA-C1DE-4AB7-BDDD-B7FE8C4FD7D8}">
      <dgm:prSet/>
      <dgm:spPr/>
      <dgm:t>
        <a:bodyPr/>
        <a:lstStyle/>
        <a:p>
          <a:endParaRPr lang="en-US"/>
        </a:p>
      </dgm:t>
    </dgm:pt>
    <dgm:pt modelId="{E1E03899-0D7F-4AA1-8562-25058102A938}" type="sibTrans" cxnId="{104367BA-C1DE-4AB7-BDDD-B7FE8C4FD7D8}">
      <dgm:prSet/>
      <dgm:spPr/>
      <dgm:t>
        <a:bodyPr/>
        <a:lstStyle/>
        <a:p>
          <a:endParaRPr lang="en-US"/>
        </a:p>
      </dgm:t>
    </dgm:pt>
    <dgm:pt modelId="{16BAD9DD-5ADD-4A56-ABA3-58DC082A6AF1}">
      <dgm:prSet phldrT="[Text]"/>
      <dgm:spPr>
        <a:solidFill>
          <a:schemeClr val="tx2">
            <a:lumMod val="60000"/>
            <a:lumOff val="40000"/>
          </a:schemeClr>
        </a:solidFill>
      </dgm:spPr>
      <dgm:t>
        <a:bodyPr/>
        <a:lstStyle/>
        <a:p>
          <a:r>
            <a:rPr lang="en-US" dirty="0" smtClean="0"/>
            <a:t>Peer Leader Attends Every Class</a:t>
          </a:r>
          <a:endParaRPr lang="en-US" dirty="0"/>
        </a:p>
      </dgm:t>
    </dgm:pt>
    <dgm:pt modelId="{3CAA90D5-F1D5-4599-9DA0-BF7D66C82F2E}" type="parTrans" cxnId="{08AE5BC4-2E52-4E62-9166-5A50DB072510}">
      <dgm:prSet/>
      <dgm:spPr/>
      <dgm:t>
        <a:bodyPr/>
        <a:lstStyle/>
        <a:p>
          <a:endParaRPr lang="en-US"/>
        </a:p>
      </dgm:t>
    </dgm:pt>
    <dgm:pt modelId="{1E9BC4BA-908D-4359-BD1F-63F740DB1701}" type="sibTrans" cxnId="{08AE5BC4-2E52-4E62-9166-5A50DB072510}">
      <dgm:prSet/>
      <dgm:spPr/>
      <dgm:t>
        <a:bodyPr/>
        <a:lstStyle/>
        <a:p>
          <a:endParaRPr lang="en-US"/>
        </a:p>
      </dgm:t>
    </dgm:pt>
    <dgm:pt modelId="{5E40C0B7-6636-4A4C-A8A4-32484D547E43}">
      <dgm:prSet phldrT="[Text]"/>
      <dgm:spPr>
        <a:solidFill>
          <a:schemeClr val="tx2">
            <a:lumMod val="60000"/>
            <a:lumOff val="40000"/>
          </a:schemeClr>
        </a:solidFill>
      </dgm:spPr>
      <dgm:t>
        <a:bodyPr/>
        <a:lstStyle/>
        <a:p>
          <a:r>
            <a:rPr lang="en-US" dirty="0" smtClean="0"/>
            <a:t>Peer Leader Receives Ongoing Training</a:t>
          </a:r>
          <a:endParaRPr lang="en-US" dirty="0"/>
        </a:p>
      </dgm:t>
    </dgm:pt>
    <dgm:pt modelId="{CB3B766B-DC02-4711-B97A-92884CDE9988}" type="parTrans" cxnId="{25106DAE-7019-4491-9A47-71B07713C1E3}">
      <dgm:prSet/>
      <dgm:spPr/>
      <dgm:t>
        <a:bodyPr/>
        <a:lstStyle/>
        <a:p>
          <a:endParaRPr lang="en-US"/>
        </a:p>
      </dgm:t>
    </dgm:pt>
    <dgm:pt modelId="{6DA05A07-82AA-4B20-8AD7-40DEF8FE8674}" type="sibTrans" cxnId="{25106DAE-7019-4491-9A47-71B07713C1E3}">
      <dgm:prSet/>
      <dgm:spPr/>
      <dgm:t>
        <a:bodyPr/>
        <a:lstStyle/>
        <a:p>
          <a:endParaRPr lang="en-US"/>
        </a:p>
      </dgm:t>
    </dgm:pt>
    <dgm:pt modelId="{133DF39C-8C59-44B8-B55A-57322E6E0A63}" type="pres">
      <dgm:prSet presAssocID="{52B07586-CD50-4604-BE77-D08394AF3007}" presName="Name0" presStyleCnt="0">
        <dgm:presLayoutVars>
          <dgm:chMax val="7"/>
          <dgm:chPref val="7"/>
          <dgm:dir/>
        </dgm:presLayoutVars>
      </dgm:prSet>
      <dgm:spPr/>
      <dgm:t>
        <a:bodyPr/>
        <a:lstStyle/>
        <a:p>
          <a:endParaRPr lang="en-US"/>
        </a:p>
      </dgm:t>
    </dgm:pt>
    <dgm:pt modelId="{30E37C08-02B6-4E47-99B7-CE5A8DCC38FA}" type="pres">
      <dgm:prSet presAssocID="{52B07586-CD50-4604-BE77-D08394AF3007}" presName="Name1" presStyleCnt="0"/>
      <dgm:spPr/>
    </dgm:pt>
    <dgm:pt modelId="{458AFEFC-64E6-4D17-8A3A-52D3A9CEBEED}" type="pres">
      <dgm:prSet presAssocID="{52B07586-CD50-4604-BE77-D08394AF3007}" presName="cycle" presStyleCnt="0"/>
      <dgm:spPr/>
    </dgm:pt>
    <dgm:pt modelId="{F0776499-E946-4371-9755-5F0245D0E54D}" type="pres">
      <dgm:prSet presAssocID="{52B07586-CD50-4604-BE77-D08394AF3007}" presName="srcNode" presStyleLbl="node1" presStyleIdx="0" presStyleCnt="5"/>
      <dgm:spPr/>
    </dgm:pt>
    <dgm:pt modelId="{4DA767FD-A8C0-415C-970D-27D62C1EDF80}" type="pres">
      <dgm:prSet presAssocID="{52B07586-CD50-4604-BE77-D08394AF3007}" presName="conn" presStyleLbl="parChTrans1D2" presStyleIdx="0" presStyleCnt="1" custLinFactNeighborX="408" custLinFactNeighborY="-477"/>
      <dgm:spPr/>
      <dgm:t>
        <a:bodyPr/>
        <a:lstStyle/>
        <a:p>
          <a:endParaRPr lang="en-US"/>
        </a:p>
      </dgm:t>
    </dgm:pt>
    <dgm:pt modelId="{ECA90F8C-8533-4A52-944B-2E2B43751491}" type="pres">
      <dgm:prSet presAssocID="{52B07586-CD50-4604-BE77-D08394AF3007}" presName="extraNode" presStyleLbl="node1" presStyleIdx="0" presStyleCnt="5"/>
      <dgm:spPr/>
    </dgm:pt>
    <dgm:pt modelId="{4BD0EFAE-2F3A-49A4-BA0A-6B1215FFFE55}" type="pres">
      <dgm:prSet presAssocID="{52B07586-CD50-4604-BE77-D08394AF3007}" presName="dstNode" presStyleLbl="node1" presStyleIdx="0" presStyleCnt="5"/>
      <dgm:spPr/>
    </dgm:pt>
    <dgm:pt modelId="{8D860DAB-7D3C-4015-AA26-F73FF7F44DCA}" type="pres">
      <dgm:prSet presAssocID="{77BF7BBC-0B13-461C-B0AA-492A00E29AF9}" presName="text_1" presStyleLbl="node1" presStyleIdx="0" presStyleCnt="5">
        <dgm:presLayoutVars>
          <dgm:bulletEnabled val="1"/>
        </dgm:presLayoutVars>
      </dgm:prSet>
      <dgm:spPr/>
      <dgm:t>
        <a:bodyPr/>
        <a:lstStyle/>
        <a:p>
          <a:endParaRPr lang="en-US"/>
        </a:p>
      </dgm:t>
    </dgm:pt>
    <dgm:pt modelId="{FDFD3C9C-A0ED-485F-8F14-92BC238F8973}" type="pres">
      <dgm:prSet presAssocID="{77BF7BBC-0B13-461C-B0AA-492A00E29AF9}" presName="accent_1" presStyleCnt="0"/>
      <dgm:spPr/>
    </dgm:pt>
    <dgm:pt modelId="{E5E4E923-726F-4774-AE1C-77FF784B0039}" type="pres">
      <dgm:prSet presAssocID="{77BF7BBC-0B13-461C-B0AA-492A00E29AF9}" presName="accentRepeatNode" presStyleLbl="solidFgAcc1" presStyleIdx="0" presStyleCnt="5"/>
      <dgm:spPr>
        <a:solidFill>
          <a:schemeClr val="tx2">
            <a:lumMod val="20000"/>
            <a:lumOff val="80000"/>
          </a:schemeClr>
        </a:solidFill>
        <a:ln>
          <a:solidFill>
            <a:schemeClr val="tx2">
              <a:lumMod val="60000"/>
              <a:lumOff val="40000"/>
            </a:schemeClr>
          </a:solidFill>
        </a:ln>
      </dgm:spPr>
    </dgm:pt>
    <dgm:pt modelId="{ADD814F1-70E4-4EBE-85E5-AB006D3FEF98}" type="pres">
      <dgm:prSet presAssocID="{ECDDE4DC-586D-43A8-BA38-92F40E11DE21}" presName="text_2" presStyleLbl="node1" presStyleIdx="1" presStyleCnt="5">
        <dgm:presLayoutVars>
          <dgm:bulletEnabled val="1"/>
        </dgm:presLayoutVars>
      </dgm:prSet>
      <dgm:spPr/>
      <dgm:t>
        <a:bodyPr/>
        <a:lstStyle/>
        <a:p>
          <a:endParaRPr lang="en-US"/>
        </a:p>
      </dgm:t>
    </dgm:pt>
    <dgm:pt modelId="{4D285DBE-4C04-4ADA-BE15-B78F703A11C4}" type="pres">
      <dgm:prSet presAssocID="{ECDDE4DC-586D-43A8-BA38-92F40E11DE21}" presName="accent_2" presStyleCnt="0"/>
      <dgm:spPr/>
    </dgm:pt>
    <dgm:pt modelId="{6F9E12F6-5DB6-4C38-9A42-CA54C56F5B0C}" type="pres">
      <dgm:prSet presAssocID="{ECDDE4DC-586D-43A8-BA38-92F40E11DE21}" presName="accentRepeatNode" presStyleLbl="solidFgAcc1" presStyleIdx="1" presStyleCnt="5"/>
      <dgm:spPr>
        <a:solidFill>
          <a:schemeClr val="tx2">
            <a:lumMod val="20000"/>
            <a:lumOff val="80000"/>
          </a:schemeClr>
        </a:solidFill>
        <a:ln>
          <a:solidFill>
            <a:schemeClr val="tx2">
              <a:lumMod val="60000"/>
              <a:lumOff val="40000"/>
            </a:schemeClr>
          </a:solidFill>
        </a:ln>
      </dgm:spPr>
    </dgm:pt>
    <dgm:pt modelId="{001EDB61-B372-4D91-AF2D-1E83DA6658A1}" type="pres">
      <dgm:prSet presAssocID="{58543D15-EEB4-4879-9487-3A60EC16B109}" presName="text_3" presStyleLbl="node1" presStyleIdx="2" presStyleCnt="5">
        <dgm:presLayoutVars>
          <dgm:bulletEnabled val="1"/>
        </dgm:presLayoutVars>
      </dgm:prSet>
      <dgm:spPr/>
      <dgm:t>
        <a:bodyPr/>
        <a:lstStyle/>
        <a:p>
          <a:endParaRPr lang="en-US"/>
        </a:p>
      </dgm:t>
    </dgm:pt>
    <dgm:pt modelId="{102CCB23-3CD5-4330-B9D6-CF9664686774}" type="pres">
      <dgm:prSet presAssocID="{58543D15-EEB4-4879-9487-3A60EC16B109}" presName="accent_3" presStyleCnt="0"/>
      <dgm:spPr/>
    </dgm:pt>
    <dgm:pt modelId="{DCA80FB0-402A-441F-8BC4-6A9E92170AC7}" type="pres">
      <dgm:prSet presAssocID="{58543D15-EEB4-4879-9487-3A60EC16B109}" presName="accentRepeatNode" presStyleLbl="solidFgAcc1" presStyleIdx="2" presStyleCnt="5"/>
      <dgm:spPr>
        <a:solidFill>
          <a:schemeClr val="tx2">
            <a:lumMod val="20000"/>
            <a:lumOff val="80000"/>
          </a:schemeClr>
        </a:solidFill>
        <a:ln>
          <a:solidFill>
            <a:schemeClr val="tx2">
              <a:lumMod val="60000"/>
              <a:lumOff val="40000"/>
            </a:schemeClr>
          </a:solidFill>
        </a:ln>
      </dgm:spPr>
    </dgm:pt>
    <dgm:pt modelId="{788284FB-8F8B-45BC-93B4-2E5FB6E921CC}" type="pres">
      <dgm:prSet presAssocID="{16BAD9DD-5ADD-4A56-ABA3-58DC082A6AF1}" presName="text_4" presStyleLbl="node1" presStyleIdx="3" presStyleCnt="5">
        <dgm:presLayoutVars>
          <dgm:bulletEnabled val="1"/>
        </dgm:presLayoutVars>
      </dgm:prSet>
      <dgm:spPr/>
      <dgm:t>
        <a:bodyPr/>
        <a:lstStyle/>
        <a:p>
          <a:endParaRPr lang="en-US"/>
        </a:p>
      </dgm:t>
    </dgm:pt>
    <dgm:pt modelId="{452A263B-01AD-4276-93A2-11723C856D05}" type="pres">
      <dgm:prSet presAssocID="{16BAD9DD-5ADD-4A56-ABA3-58DC082A6AF1}" presName="accent_4" presStyleCnt="0"/>
      <dgm:spPr/>
    </dgm:pt>
    <dgm:pt modelId="{63D09CE2-DEEB-434B-ACD7-502A0E0B3760}" type="pres">
      <dgm:prSet presAssocID="{16BAD9DD-5ADD-4A56-ABA3-58DC082A6AF1}" presName="accentRepeatNode" presStyleLbl="solidFgAcc1" presStyleIdx="3" presStyleCnt="5"/>
      <dgm:spPr>
        <a:solidFill>
          <a:schemeClr val="tx2">
            <a:lumMod val="20000"/>
            <a:lumOff val="80000"/>
          </a:schemeClr>
        </a:solidFill>
        <a:ln>
          <a:solidFill>
            <a:schemeClr val="tx2">
              <a:lumMod val="60000"/>
              <a:lumOff val="40000"/>
            </a:schemeClr>
          </a:solidFill>
        </a:ln>
      </dgm:spPr>
    </dgm:pt>
    <dgm:pt modelId="{A2B6EB84-9B81-4A72-9772-F5D15A2BDAD1}" type="pres">
      <dgm:prSet presAssocID="{5E40C0B7-6636-4A4C-A8A4-32484D547E43}" presName="text_5" presStyleLbl="node1" presStyleIdx="4" presStyleCnt="5">
        <dgm:presLayoutVars>
          <dgm:bulletEnabled val="1"/>
        </dgm:presLayoutVars>
      </dgm:prSet>
      <dgm:spPr/>
      <dgm:t>
        <a:bodyPr/>
        <a:lstStyle/>
        <a:p>
          <a:endParaRPr lang="en-US"/>
        </a:p>
      </dgm:t>
    </dgm:pt>
    <dgm:pt modelId="{0C380866-B23F-4BB5-80DD-883DB27DE406}" type="pres">
      <dgm:prSet presAssocID="{5E40C0B7-6636-4A4C-A8A4-32484D547E43}" presName="accent_5" presStyleCnt="0"/>
      <dgm:spPr/>
    </dgm:pt>
    <dgm:pt modelId="{581B9A10-AF92-4D96-958A-4DB1EEE6DCB8}" type="pres">
      <dgm:prSet presAssocID="{5E40C0B7-6636-4A4C-A8A4-32484D547E43}" presName="accentRepeatNode" presStyleLbl="solidFgAcc1" presStyleIdx="4" presStyleCnt="5"/>
      <dgm:spPr>
        <a:solidFill>
          <a:schemeClr val="tx2">
            <a:lumMod val="20000"/>
            <a:lumOff val="80000"/>
          </a:schemeClr>
        </a:solidFill>
        <a:ln>
          <a:solidFill>
            <a:schemeClr val="tx2">
              <a:lumMod val="60000"/>
              <a:lumOff val="40000"/>
            </a:schemeClr>
          </a:solidFill>
        </a:ln>
      </dgm:spPr>
    </dgm:pt>
  </dgm:ptLst>
  <dgm:cxnLst>
    <dgm:cxn modelId="{849779DD-33A3-42A3-B85E-A18EADCED40A}" type="presOf" srcId="{AF572D6B-5978-4072-AF82-9ADDFDE6D151}" destId="{4DA767FD-A8C0-415C-970D-27D62C1EDF80}" srcOrd="0" destOrd="0" presId="urn:microsoft.com/office/officeart/2008/layout/VerticalCurvedList"/>
    <dgm:cxn modelId="{08AE5BC4-2E52-4E62-9166-5A50DB072510}" srcId="{52B07586-CD50-4604-BE77-D08394AF3007}" destId="{16BAD9DD-5ADD-4A56-ABA3-58DC082A6AF1}" srcOrd="3" destOrd="0" parTransId="{3CAA90D5-F1D5-4599-9DA0-BF7D66C82F2E}" sibTransId="{1E9BC4BA-908D-4359-BD1F-63F740DB1701}"/>
    <dgm:cxn modelId="{3E0DA154-BF5D-431E-BD3F-F1E3B78F20A1}" type="presOf" srcId="{ECDDE4DC-586D-43A8-BA38-92F40E11DE21}" destId="{ADD814F1-70E4-4EBE-85E5-AB006D3FEF98}" srcOrd="0" destOrd="0" presId="urn:microsoft.com/office/officeart/2008/layout/VerticalCurvedList"/>
    <dgm:cxn modelId="{D6CEAC29-1655-4F3A-A434-AF5FFD7B7E38}" type="presOf" srcId="{5E40C0B7-6636-4A4C-A8A4-32484D547E43}" destId="{A2B6EB84-9B81-4A72-9772-F5D15A2BDAD1}" srcOrd="0" destOrd="0" presId="urn:microsoft.com/office/officeart/2008/layout/VerticalCurvedList"/>
    <dgm:cxn modelId="{0DFCED65-43E2-446C-8442-BA4ACF076A5C}" srcId="{52B07586-CD50-4604-BE77-D08394AF3007}" destId="{ECDDE4DC-586D-43A8-BA38-92F40E11DE21}" srcOrd="1" destOrd="0" parTransId="{96DBDC22-1E64-45AD-B8D1-5E0CA6706A1C}" sibTransId="{959D5C18-4139-4322-B283-2FA210CA68B2}"/>
    <dgm:cxn modelId="{F103AB2C-08E7-4FA9-8928-5D342C701624}" type="presOf" srcId="{16BAD9DD-5ADD-4A56-ABA3-58DC082A6AF1}" destId="{788284FB-8F8B-45BC-93B4-2E5FB6E921CC}" srcOrd="0" destOrd="0" presId="urn:microsoft.com/office/officeart/2008/layout/VerticalCurvedList"/>
    <dgm:cxn modelId="{2ADE322C-542C-44AA-8196-8CDECAEE0E9E}" type="presOf" srcId="{58543D15-EEB4-4879-9487-3A60EC16B109}" destId="{001EDB61-B372-4D91-AF2D-1E83DA6658A1}" srcOrd="0" destOrd="0" presId="urn:microsoft.com/office/officeart/2008/layout/VerticalCurvedList"/>
    <dgm:cxn modelId="{4F28347F-DB66-4459-84F6-C10BCFBC2A94}" type="presOf" srcId="{77BF7BBC-0B13-461C-B0AA-492A00E29AF9}" destId="{8D860DAB-7D3C-4015-AA26-F73FF7F44DCA}" srcOrd="0" destOrd="0" presId="urn:microsoft.com/office/officeart/2008/layout/VerticalCurvedList"/>
    <dgm:cxn modelId="{25106DAE-7019-4491-9A47-71B07713C1E3}" srcId="{52B07586-CD50-4604-BE77-D08394AF3007}" destId="{5E40C0B7-6636-4A4C-A8A4-32484D547E43}" srcOrd="4" destOrd="0" parTransId="{CB3B766B-DC02-4711-B97A-92884CDE9988}" sibTransId="{6DA05A07-82AA-4B20-8AD7-40DEF8FE8674}"/>
    <dgm:cxn modelId="{F6104789-20D1-4898-AC7B-EAF8A7B3242B}" srcId="{52B07586-CD50-4604-BE77-D08394AF3007}" destId="{77BF7BBC-0B13-461C-B0AA-492A00E29AF9}" srcOrd="0" destOrd="0" parTransId="{EBE23909-16C9-4265-9CB2-7857C86AB573}" sibTransId="{AF572D6B-5978-4072-AF82-9ADDFDE6D151}"/>
    <dgm:cxn modelId="{305CB71B-17CB-4C00-8EFD-76D352A27643}" type="presOf" srcId="{52B07586-CD50-4604-BE77-D08394AF3007}" destId="{133DF39C-8C59-44B8-B55A-57322E6E0A63}" srcOrd="0" destOrd="0" presId="urn:microsoft.com/office/officeart/2008/layout/VerticalCurvedList"/>
    <dgm:cxn modelId="{104367BA-C1DE-4AB7-BDDD-B7FE8C4FD7D8}" srcId="{52B07586-CD50-4604-BE77-D08394AF3007}" destId="{58543D15-EEB4-4879-9487-3A60EC16B109}" srcOrd="2" destOrd="0" parTransId="{89BB27FD-6F76-484B-B716-6EA388E4691C}" sibTransId="{E1E03899-0D7F-4AA1-8562-25058102A938}"/>
    <dgm:cxn modelId="{C2F5C755-6671-43D7-971B-9C56AC749DD8}" type="presParOf" srcId="{133DF39C-8C59-44B8-B55A-57322E6E0A63}" destId="{30E37C08-02B6-4E47-99B7-CE5A8DCC38FA}" srcOrd="0" destOrd="0" presId="urn:microsoft.com/office/officeart/2008/layout/VerticalCurvedList"/>
    <dgm:cxn modelId="{E21F3A19-D1FC-4152-B8DC-C12BFB1FAE99}" type="presParOf" srcId="{30E37C08-02B6-4E47-99B7-CE5A8DCC38FA}" destId="{458AFEFC-64E6-4D17-8A3A-52D3A9CEBEED}" srcOrd="0" destOrd="0" presId="urn:microsoft.com/office/officeart/2008/layout/VerticalCurvedList"/>
    <dgm:cxn modelId="{D5507162-55BF-4E9C-A34A-DD775D88EE48}" type="presParOf" srcId="{458AFEFC-64E6-4D17-8A3A-52D3A9CEBEED}" destId="{F0776499-E946-4371-9755-5F0245D0E54D}" srcOrd="0" destOrd="0" presId="urn:microsoft.com/office/officeart/2008/layout/VerticalCurvedList"/>
    <dgm:cxn modelId="{E368C481-672F-44E1-B444-28316B969D1E}" type="presParOf" srcId="{458AFEFC-64E6-4D17-8A3A-52D3A9CEBEED}" destId="{4DA767FD-A8C0-415C-970D-27D62C1EDF80}" srcOrd="1" destOrd="0" presId="urn:microsoft.com/office/officeart/2008/layout/VerticalCurvedList"/>
    <dgm:cxn modelId="{9809253F-987F-4DA2-BA23-CC1483B3F935}" type="presParOf" srcId="{458AFEFC-64E6-4D17-8A3A-52D3A9CEBEED}" destId="{ECA90F8C-8533-4A52-944B-2E2B43751491}" srcOrd="2" destOrd="0" presId="urn:microsoft.com/office/officeart/2008/layout/VerticalCurvedList"/>
    <dgm:cxn modelId="{D8121F93-A222-4CCF-BC9B-77741E646A32}" type="presParOf" srcId="{458AFEFC-64E6-4D17-8A3A-52D3A9CEBEED}" destId="{4BD0EFAE-2F3A-49A4-BA0A-6B1215FFFE55}" srcOrd="3" destOrd="0" presId="urn:microsoft.com/office/officeart/2008/layout/VerticalCurvedList"/>
    <dgm:cxn modelId="{E9AAC890-FB95-47FE-B592-084BC5CEEA47}" type="presParOf" srcId="{30E37C08-02B6-4E47-99B7-CE5A8DCC38FA}" destId="{8D860DAB-7D3C-4015-AA26-F73FF7F44DCA}" srcOrd="1" destOrd="0" presId="urn:microsoft.com/office/officeart/2008/layout/VerticalCurvedList"/>
    <dgm:cxn modelId="{958419CE-2527-47EF-B62E-FD81ACAEAFDE}" type="presParOf" srcId="{30E37C08-02B6-4E47-99B7-CE5A8DCC38FA}" destId="{FDFD3C9C-A0ED-485F-8F14-92BC238F8973}" srcOrd="2" destOrd="0" presId="urn:microsoft.com/office/officeart/2008/layout/VerticalCurvedList"/>
    <dgm:cxn modelId="{3C55F8CA-BE78-4A40-9CBD-215BFF0284B9}" type="presParOf" srcId="{FDFD3C9C-A0ED-485F-8F14-92BC238F8973}" destId="{E5E4E923-726F-4774-AE1C-77FF784B0039}" srcOrd="0" destOrd="0" presId="urn:microsoft.com/office/officeart/2008/layout/VerticalCurvedList"/>
    <dgm:cxn modelId="{601A0822-206F-4490-8558-710D59BB04E6}" type="presParOf" srcId="{30E37C08-02B6-4E47-99B7-CE5A8DCC38FA}" destId="{ADD814F1-70E4-4EBE-85E5-AB006D3FEF98}" srcOrd="3" destOrd="0" presId="urn:microsoft.com/office/officeart/2008/layout/VerticalCurvedList"/>
    <dgm:cxn modelId="{59186EAC-2065-43F8-9A66-30212363E442}" type="presParOf" srcId="{30E37C08-02B6-4E47-99B7-CE5A8DCC38FA}" destId="{4D285DBE-4C04-4ADA-BE15-B78F703A11C4}" srcOrd="4" destOrd="0" presId="urn:microsoft.com/office/officeart/2008/layout/VerticalCurvedList"/>
    <dgm:cxn modelId="{2F50C987-ADC8-448A-920D-78400D2F8984}" type="presParOf" srcId="{4D285DBE-4C04-4ADA-BE15-B78F703A11C4}" destId="{6F9E12F6-5DB6-4C38-9A42-CA54C56F5B0C}" srcOrd="0" destOrd="0" presId="urn:microsoft.com/office/officeart/2008/layout/VerticalCurvedList"/>
    <dgm:cxn modelId="{A765B98B-94B9-4887-96E2-3CFCE23961EE}" type="presParOf" srcId="{30E37C08-02B6-4E47-99B7-CE5A8DCC38FA}" destId="{001EDB61-B372-4D91-AF2D-1E83DA6658A1}" srcOrd="5" destOrd="0" presId="urn:microsoft.com/office/officeart/2008/layout/VerticalCurvedList"/>
    <dgm:cxn modelId="{87C8DDE7-7B1E-40CE-AA86-078EBFBD0AA2}" type="presParOf" srcId="{30E37C08-02B6-4E47-99B7-CE5A8DCC38FA}" destId="{102CCB23-3CD5-4330-B9D6-CF9664686774}" srcOrd="6" destOrd="0" presId="urn:microsoft.com/office/officeart/2008/layout/VerticalCurvedList"/>
    <dgm:cxn modelId="{3C70BCED-16BC-44CB-A56D-4B5A7A0F82D0}" type="presParOf" srcId="{102CCB23-3CD5-4330-B9D6-CF9664686774}" destId="{DCA80FB0-402A-441F-8BC4-6A9E92170AC7}" srcOrd="0" destOrd="0" presId="urn:microsoft.com/office/officeart/2008/layout/VerticalCurvedList"/>
    <dgm:cxn modelId="{9CEAC13F-87D6-413D-8E64-3CD925D7C2E3}" type="presParOf" srcId="{30E37C08-02B6-4E47-99B7-CE5A8DCC38FA}" destId="{788284FB-8F8B-45BC-93B4-2E5FB6E921CC}" srcOrd="7" destOrd="0" presId="urn:microsoft.com/office/officeart/2008/layout/VerticalCurvedList"/>
    <dgm:cxn modelId="{3C51DBA0-BF36-4C84-B164-EF46DDEA1FAA}" type="presParOf" srcId="{30E37C08-02B6-4E47-99B7-CE5A8DCC38FA}" destId="{452A263B-01AD-4276-93A2-11723C856D05}" srcOrd="8" destOrd="0" presId="urn:microsoft.com/office/officeart/2008/layout/VerticalCurvedList"/>
    <dgm:cxn modelId="{4F70B25E-D241-4B87-80E0-A411F1115218}" type="presParOf" srcId="{452A263B-01AD-4276-93A2-11723C856D05}" destId="{63D09CE2-DEEB-434B-ACD7-502A0E0B3760}" srcOrd="0" destOrd="0" presId="urn:microsoft.com/office/officeart/2008/layout/VerticalCurvedList"/>
    <dgm:cxn modelId="{732B6E3C-58CD-4C2B-8EAA-812D09F6958A}" type="presParOf" srcId="{30E37C08-02B6-4E47-99B7-CE5A8DCC38FA}" destId="{A2B6EB84-9B81-4A72-9772-F5D15A2BDAD1}" srcOrd="9" destOrd="0" presId="urn:microsoft.com/office/officeart/2008/layout/VerticalCurvedList"/>
    <dgm:cxn modelId="{6AECCAF8-572D-44F0-8DCC-3C3BE4788783}" type="presParOf" srcId="{30E37C08-02B6-4E47-99B7-CE5A8DCC38FA}" destId="{0C380866-B23F-4BB5-80DD-883DB27DE406}" srcOrd="10" destOrd="0" presId="urn:microsoft.com/office/officeart/2008/layout/VerticalCurvedList"/>
    <dgm:cxn modelId="{53CD3237-13CC-4EF1-9C38-1CDCA3D82601}" type="presParOf" srcId="{0C380866-B23F-4BB5-80DD-883DB27DE406}" destId="{581B9A10-AF92-4D96-958A-4DB1EEE6DCB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A767FD-A8C0-415C-970D-27D62C1EDF80}">
      <dsp:nvSpPr>
        <dsp:cNvPr id="0" name=""/>
        <dsp:cNvSpPr/>
      </dsp:nvSpPr>
      <dsp:spPr>
        <a:xfrm>
          <a:off x="-4572006" y="-730513"/>
          <a:ext cx="5472816" cy="5472816"/>
        </a:xfrm>
        <a:prstGeom prst="blockArc">
          <a:avLst>
            <a:gd name="adj1" fmla="val 18900000"/>
            <a:gd name="adj2" fmla="val 2700000"/>
            <a:gd name="adj3" fmla="val 395"/>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860DAB-7D3C-4015-AA26-F73FF7F44DCA}">
      <dsp:nvSpPr>
        <dsp:cNvPr id="0" name=""/>
        <dsp:cNvSpPr/>
      </dsp:nvSpPr>
      <dsp:spPr>
        <a:xfrm>
          <a:off x="384538" y="253918"/>
          <a:ext cx="7688275" cy="508162"/>
        </a:xfrm>
        <a:prstGeom prst="rect">
          <a:avLst/>
        </a:prstGeom>
        <a:solidFill>
          <a:schemeClr val="tx2">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66040" rIns="66040" bIns="66040" numCol="1" spcCol="1270" anchor="ctr" anchorCtr="0">
          <a:noAutofit/>
        </a:bodyPr>
        <a:lstStyle/>
        <a:p>
          <a:pPr lvl="0" algn="l" defTabSz="1155700">
            <a:lnSpc>
              <a:spcPct val="90000"/>
            </a:lnSpc>
            <a:spcBef>
              <a:spcPct val="0"/>
            </a:spcBef>
            <a:spcAft>
              <a:spcPct val="35000"/>
            </a:spcAft>
          </a:pPr>
          <a:r>
            <a:rPr lang="en-US" sz="2600" kern="1200" dirty="0" smtClean="0"/>
            <a:t>Targets Specific Courses, Not Students</a:t>
          </a:r>
          <a:endParaRPr lang="en-US" sz="2600" kern="1200" dirty="0"/>
        </a:p>
      </dsp:txBody>
      <dsp:txXfrm>
        <a:off x="384538" y="253918"/>
        <a:ext cx="7688275" cy="508162"/>
      </dsp:txXfrm>
    </dsp:sp>
    <dsp:sp modelId="{E5E4E923-726F-4774-AE1C-77FF784B0039}">
      <dsp:nvSpPr>
        <dsp:cNvPr id="0" name=""/>
        <dsp:cNvSpPr/>
      </dsp:nvSpPr>
      <dsp:spPr>
        <a:xfrm>
          <a:off x="66936" y="190398"/>
          <a:ext cx="635203" cy="635203"/>
        </a:xfrm>
        <a:prstGeom prst="ellipse">
          <a:avLst/>
        </a:prstGeom>
        <a:solidFill>
          <a:schemeClr val="tx2">
            <a:lumMod val="20000"/>
            <a:lumOff val="80000"/>
          </a:schemeClr>
        </a:solidFill>
        <a:ln w="15875"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ADD814F1-70E4-4EBE-85E5-AB006D3FEF98}">
      <dsp:nvSpPr>
        <dsp:cNvPr id="0" name=""/>
        <dsp:cNvSpPr/>
      </dsp:nvSpPr>
      <dsp:spPr>
        <a:xfrm>
          <a:off x="748672" y="1015918"/>
          <a:ext cx="7324140" cy="508162"/>
        </a:xfrm>
        <a:prstGeom prst="rect">
          <a:avLst/>
        </a:prstGeom>
        <a:solidFill>
          <a:schemeClr val="tx2">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66040" rIns="66040" bIns="66040" numCol="1" spcCol="1270" anchor="ctr" anchorCtr="0">
          <a:noAutofit/>
        </a:bodyPr>
        <a:lstStyle/>
        <a:p>
          <a:pPr lvl="0" algn="l" defTabSz="1155700">
            <a:lnSpc>
              <a:spcPct val="90000"/>
            </a:lnSpc>
            <a:spcBef>
              <a:spcPct val="0"/>
            </a:spcBef>
            <a:spcAft>
              <a:spcPct val="35000"/>
            </a:spcAft>
          </a:pPr>
          <a:r>
            <a:rPr lang="en-US" sz="2600" kern="1200" dirty="0" smtClean="0"/>
            <a:t>Offers Peer-Facilitated Study Sessions</a:t>
          </a:r>
          <a:endParaRPr lang="en-US" sz="2600" kern="1200" dirty="0"/>
        </a:p>
      </dsp:txBody>
      <dsp:txXfrm>
        <a:off x="748672" y="1015918"/>
        <a:ext cx="7324140" cy="508162"/>
      </dsp:txXfrm>
    </dsp:sp>
    <dsp:sp modelId="{6F9E12F6-5DB6-4C38-9A42-CA54C56F5B0C}">
      <dsp:nvSpPr>
        <dsp:cNvPr id="0" name=""/>
        <dsp:cNvSpPr/>
      </dsp:nvSpPr>
      <dsp:spPr>
        <a:xfrm>
          <a:off x="431071" y="952398"/>
          <a:ext cx="635203" cy="635203"/>
        </a:xfrm>
        <a:prstGeom prst="ellipse">
          <a:avLst/>
        </a:prstGeom>
        <a:solidFill>
          <a:schemeClr val="tx2">
            <a:lumMod val="20000"/>
            <a:lumOff val="80000"/>
          </a:schemeClr>
        </a:solidFill>
        <a:ln w="15875"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001EDB61-B372-4D91-AF2D-1E83DA6658A1}">
      <dsp:nvSpPr>
        <dsp:cNvPr id="0" name=""/>
        <dsp:cNvSpPr/>
      </dsp:nvSpPr>
      <dsp:spPr>
        <a:xfrm>
          <a:off x="860432" y="1777918"/>
          <a:ext cx="7212380" cy="508162"/>
        </a:xfrm>
        <a:prstGeom prst="rect">
          <a:avLst/>
        </a:prstGeom>
        <a:solidFill>
          <a:schemeClr val="tx2">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66040" rIns="66040" bIns="66040" numCol="1" spcCol="1270" anchor="ctr" anchorCtr="0">
          <a:noAutofit/>
        </a:bodyPr>
        <a:lstStyle/>
        <a:p>
          <a:pPr lvl="0" algn="l" defTabSz="1155700">
            <a:lnSpc>
              <a:spcPct val="90000"/>
            </a:lnSpc>
            <a:spcBef>
              <a:spcPct val="0"/>
            </a:spcBef>
            <a:spcAft>
              <a:spcPct val="35000"/>
            </a:spcAft>
          </a:pPr>
          <a:r>
            <a:rPr lang="en-US" sz="2600" kern="1200" dirty="0" smtClean="0"/>
            <a:t>Combines Content &amp; Study Skills</a:t>
          </a:r>
          <a:endParaRPr lang="en-US" sz="2600" kern="1200" dirty="0"/>
        </a:p>
      </dsp:txBody>
      <dsp:txXfrm>
        <a:off x="860432" y="1777918"/>
        <a:ext cx="7212380" cy="508162"/>
      </dsp:txXfrm>
    </dsp:sp>
    <dsp:sp modelId="{DCA80FB0-402A-441F-8BC4-6A9E92170AC7}">
      <dsp:nvSpPr>
        <dsp:cNvPr id="0" name=""/>
        <dsp:cNvSpPr/>
      </dsp:nvSpPr>
      <dsp:spPr>
        <a:xfrm>
          <a:off x="542831" y="1714398"/>
          <a:ext cx="635203" cy="635203"/>
        </a:xfrm>
        <a:prstGeom prst="ellipse">
          <a:avLst/>
        </a:prstGeom>
        <a:solidFill>
          <a:schemeClr val="tx2">
            <a:lumMod val="20000"/>
            <a:lumOff val="80000"/>
          </a:schemeClr>
        </a:solidFill>
        <a:ln w="15875"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788284FB-8F8B-45BC-93B4-2E5FB6E921CC}">
      <dsp:nvSpPr>
        <dsp:cNvPr id="0" name=""/>
        <dsp:cNvSpPr/>
      </dsp:nvSpPr>
      <dsp:spPr>
        <a:xfrm>
          <a:off x="748672" y="2539918"/>
          <a:ext cx="7324140" cy="508162"/>
        </a:xfrm>
        <a:prstGeom prst="rect">
          <a:avLst/>
        </a:prstGeom>
        <a:solidFill>
          <a:schemeClr val="tx2">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66040" rIns="66040" bIns="66040" numCol="1" spcCol="1270" anchor="ctr" anchorCtr="0">
          <a:noAutofit/>
        </a:bodyPr>
        <a:lstStyle/>
        <a:p>
          <a:pPr lvl="0" algn="l" defTabSz="1155700">
            <a:lnSpc>
              <a:spcPct val="90000"/>
            </a:lnSpc>
            <a:spcBef>
              <a:spcPct val="0"/>
            </a:spcBef>
            <a:spcAft>
              <a:spcPct val="35000"/>
            </a:spcAft>
          </a:pPr>
          <a:r>
            <a:rPr lang="en-US" sz="2600" kern="1200" dirty="0" smtClean="0"/>
            <a:t>Peer Leader Attends Every Class</a:t>
          </a:r>
          <a:endParaRPr lang="en-US" sz="2600" kern="1200" dirty="0"/>
        </a:p>
      </dsp:txBody>
      <dsp:txXfrm>
        <a:off x="748672" y="2539918"/>
        <a:ext cx="7324140" cy="508162"/>
      </dsp:txXfrm>
    </dsp:sp>
    <dsp:sp modelId="{63D09CE2-DEEB-434B-ACD7-502A0E0B3760}">
      <dsp:nvSpPr>
        <dsp:cNvPr id="0" name=""/>
        <dsp:cNvSpPr/>
      </dsp:nvSpPr>
      <dsp:spPr>
        <a:xfrm>
          <a:off x="431071" y="2476398"/>
          <a:ext cx="635203" cy="635203"/>
        </a:xfrm>
        <a:prstGeom prst="ellipse">
          <a:avLst/>
        </a:prstGeom>
        <a:solidFill>
          <a:schemeClr val="tx2">
            <a:lumMod val="20000"/>
            <a:lumOff val="80000"/>
          </a:schemeClr>
        </a:solidFill>
        <a:ln w="15875"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A2B6EB84-9B81-4A72-9772-F5D15A2BDAD1}">
      <dsp:nvSpPr>
        <dsp:cNvPr id="0" name=""/>
        <dsp:cNvSpPr/>
      </dsp:nvSpPr>
      <dsp:spPr>
        <a:xfrm>
          <a:off x="384538" y="3301918"/>
          <a:ext cx="7688275" cy="508162"/>
        </a:xfrm>
        <a:prstGeom prst="rect">
          <a:avLst/>
        </a:prstGeom>
        <a:solidFill>
          <a:schemeClr val="tx2">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66040" rIns="66040" bIns="66040" numCol="1" spcCol="1270" anchor="ctr" anchorCtr="0">
          <a:noAutofit/>
        </a:bodyPr>
        <a:lstStyle/>
        <a:p>
          <a:pPr lvl="0" algn="l" defTabSz="1155700">
            <a:lnSpc>
              <a:spcPct val="90000"/>
            </a:lnSpc>
            <a:spcBef>
              <a:spcPct val="0"/>
            </a:spcBef>
            <a:spcAft>
              <a:spcPct val="35000"/>
            </a:spcAft>
          </a:pPr>
          <a:r>
            <a:rPr lang="en-US" sz="2600" kern="1200" dirty="0" smtClean="0"/>
            <a:t>Peer Leader Receives Ongoing Training</a:t>
          </a:r>
          <a:endParaRPr lang="en-US" sz="2600" kern="1200" dirty="0"/>
        </a:p>
      </dsp:txBody>
      <dsp:txXfrm>
        <a:off x="384538" y="3301918"/>
        <a:ext cx="7688275" cy="508162"/>
      </dsp:txXfrm>
    </dsp:sp>
    <dsp:sp modelId="{581B9A10-AF92-4D96-958A-4DB1EEE6DCB8}">
      <dsp:nvSpPr>
        <dsp:cNvPr id="0" name=""/>
        <dsp:cNvSpPr/>
      </dsp:nvSpPr>
      <dsp:spPr>
        <a:xfrm>
          <a:off x="66936" y="3238398"/>
          <a:ext cx="635203" cy="635203"/>
        </a:xfrm>
        <a:prstGeom prst="ellipse">
          <a:avLst/>
        </a:prstGeom>
        <a:solidFill>
          <a:schemeClr val="tx2">
            <a:lumMod val="20000"/>
            <a:lumOff val="80000"/>
          </a:schemeClr>
        </a:solidFill>
        <a:ln w="15875"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0.64019</cdr:x>
      <cdr:y>0.10318</cdr:y>
    </cdr:from>
    <cdr:to>
      <cdr:x>0.98408</cdr:x>
      <cdr:y>0.20935</cdr:y>
    </cdr:to>
    <cdr:sp macro="" textlink="">
      <cdr:nvSpPr>
        <cdr:cNvPr id="2" name="TextBox 1"/>
        <cdr:cNvSpPr txBox="1"/>
      </cdr:nvSpPr>
      <cdr:spPr>
        <a:xfrm xmlns:a="http://schemas.openxmlformats.org/drawingml/2006/main">
          <a:off x="2695213" y="508488"/>
          <a:ext cx="1447800" cy="523215"/>
        </a:xfrm>
        <a:prstGeom xmlns:a="http://schemas.openxmlformats.org/drawingml/2006/main" prst="rect">
          <a:avLst/>
        </a:prstGeom>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wrap="square" rtlCol="0"/>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100" dirty="0"/>
            <a:t>Gap is being mitigated as success increases</a:t>
          </a:r>
        </a:p>
      </cdr:txBody>
    </cdr:sp>
  </cdr:relSizeAnchor>
</c:userShapes>
</file>

<file path=ppt/drawings/drawing2.xml><?xml version="1.0" encoding="utf-8"?>
<c:userShapes xmlns:c="http://schemas.openxmlformats.org/drawingml/2006/chart">
  <cdr:relSizeAnchor xmlns:cdr="http://schemas.openxmlformats.org/drawingml/2006/chartDrawing">
    <cdr:from>
      <cdr:x>0.34753</cdr:x>
      <cdr:y>0.2</cdr:y>
    </cdr:from>
    <cdr:to>
      <cdr:x>0.69231</cdr:x>
      <cdr:y>0.28873</cdr:y>
    </cdr:to>
    <cdr:sp macro="" textlink="">
      <cdr:nvSpPr>
        <cdr:cNvPr id="3" name="TextBox 1"/>
        <cdr:cNvSpPr txBox="1"/>
      </cdr:nvSpPr>
      <cdr:spPr>
        <a:xfrm xmlns:a="http://schemas.openxmlformats.org/drawingml/2006/main">
          <a:off x="1463119" y="985617"/>
          <a:ext cx="1451541" cy="437271"/>
        </a:xfrm>
        <a:prstGeom xmlns:a="http://schemas.openxmlformats.org/drawingml/2006/main" prst="rect">
          <a:avLst/>
        </a:prstGeom>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wrap="square" rtlCol="0"/>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100" dirty="0"/>
            <a:t>African American gap is being closed </a:t>
          </a:r>
        </a:p>
      </cdr:txBody>
    </cdr:sp>
  </cdr:relSizeAnchor>
  <cdr:relSizeAnchor xmlns:cdr="http://schemas.openxmlformats.org/drawingml/2006/chartDrawing">
    <cdr:from>
      <cdr:x>0.68527</cdr:x>
      <cdr:y>0.10328</cdr:y>
    </cdr:from>
    <cdr:to>
      <cdr:x>0.9638</cdr:x>
      <cdr:y>0.19596</cdr:y>
    </cdr:to>
    <cdr:sp macro="" textlink="">
      <cdr:nvSpPr>
        <cdr:cNvPr id="5" name="TextBox 1"/>
        <cdr:cNvSpPr txBox="1"/>
      </cdr:nvSpPr>
      <cdr:spPr>
        <a:xfrm xmlns:a="http://schemas.openxmlformats.org/drawingml/2006/main">
          <a:off x="2885021" y="508973"/>
          <a:ext cx="1172629" cy="456715"/>
        </a:xfrm>
        <a:prstGeom xmlns:a="http://schemas.openxmlformats.org/drawingml/2006/main" prst="rect">
          <a:avLst/>
        </a:prstGeom>
      </cdr:spPr>
      <cdr:style>
        <a:lnRef xmlns:a="http://schemas.openxmlformats.org/drawingml/2006/main" idx="3">
          <a:schemeClr val="lt1"/>
        </a:lnRef>
        <a:fillRef xmlns:a="http://schemas.openxmlformats.org/drawingml/2006/main" idx="1">
          <a:schemeClr val="accent3"/>
        </a:fillRef>
        <a:effectRef xmlns:a="http://schemas.openxmlformats.org/drawingml/2006/main" idx="1">
          <a:schemeClr val="accent3"/>
        </a:effectRef>
        <a:fontRef xmlns:a="http://schemas.openxmlformats.org/drawingml/2006/main" idx="minor">
          <a:schemeClr val="lt1"/>
        </a:fontRef>
      </cdr:style>
      <cdr:txBody>
        <a:bodyPr xmlns:a="http://schemas.openxmlformats.org/drawingml/2006/main" wrap="square" rtlCol="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1100" dirty="0"/>
            <a:t>Hispanic gap is being closed</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1A9BCE0C-CD74-4A59-802C-6D2F8C15331A}" type="datetimeFigureOut">
              <a:rPr lang="en-US" smtClean="0"/>
              <a:t>1/21/2016</a:t>
            </a:fld>
            <a:endParaRPr lang="en-US"/>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7798501B-77B5-4365-9881-C6E19A3C1E42}" type="slidenum">
              <a:rPr lang="en-US" smtClean="0"/>
              <a:t>‹#›</a:t>
            </a:fld>
            <a:endParaRPr lang="en-US"/>
          </a:p>
        </p:txBody>
      </p:sp>
    </p:spTree>
    <p:extLst>
      <p:ext uri="{BB962C8B-B14F-4D97-AF65-F5344CB8AC3E}">
        <p14:creationId xmlns:p14="http://schemas.microsoft.com/office/powerpoint/2010/main" val="2851456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F04FDEA8-CBB8-46CC-9562-028963DBC55A}" type="datetimeFigureOut">
              <a:rPr lang="en-US" smtClean="0"/>
              <a:t>1/21/2016</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FC8BD8E7-1312-41F3-99C4-6DA5AF891969}" type="slidenum">
              <a:rPr lang="en-US" smtClean="0"/>
              <a:t>‹#›</a:t>
            </a:fld>
            <a:endParaRPr lang="en-US"/>
          </a:p>
        </p:txBody>
      </p:sp>
    </p:spTree>
    <p:extLst>
      <p:ext uri="{BB962C8B-B14F-4D97-AF65-F5344CB8AC3E}">
        <p14:creationId xmlns:p14="http://schemas.microsoft.com/office/powerpoint/2010/main" val="2892084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act.org/research/researchers/reports/pdf/ACT_RR2012-5.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8BD8E7-1312-41F3-99C4-6DA5AF891969}" type="slidenum">
              <a:rPr lang="en-US" smtClean="0"/>
              <a:t>2</a:t>
            </a:fld>
            <a:endParaRPr lang="en-US"/>
          </a:p>
        </p:txBody>
      </p:sp>
    </p:spTree>
    <p:extLst>
      <p:ext uri="{BB962C8B-B14F-4D97-AF65-F5344CB8AC3E}">
        <p14:creationId xmlns:p14="http://schemas.microsoft.com/office/powerpoint/2010/main" val="1381323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Janet</a:t>
            </a:r>
            <a:endParaRPr lang="en-US" dirty="0"/>
          </a:p>
        </p:txBody>
      </p:sp>
      <p:sp>
        <p:nvSpPr>
          <p:cNvPr id="4" name="Slide Number Placeholder 3"/>
          <p:cNvSpPr>
            <a:spLocks noGrp="1"/>
          </p:cNvSpPr>
          <p:nvPr>
            <p:ph type="sldNum" sz="quarter" idx="10"/>
          </p:nvPr>
        </p:nvSpPr>
        <p:spPr/>
        <p:txBody>
          <a:bodyPr/>
          <a:lstStyle/>
          <a:p>
            <a:fld id="{1888073B-5682-47BC-BD28-812264DAD623}" type="slidenum">
              <a:rPr lang="en-US" smtClean="0"/>
              <a:t>3</a:t>
            </a:fld>
            <a:endParaRPr lang="en-US" dirty="0"/>
          </a:p>
        </p:txBody>
      </p:sp>
    </p:spTree>
    <p:extLst>
      <p:ext uri="{BB962C8B-B14F-4D97-AF65-F5344CB8AC3E}">
        <p14:creationId xmlns:p14="http://schemas.microsoft.com/office/powerpoint/2010/main" val="1914012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HSGPA also</a:t>
            </a:r>
            <a:r>
              <a:rPr lang="en-US" baseline="0" dirty="0" smtClean="0"/>
              <a:t> more accurate at placing students and identifying students most in need of intervention (bottom 10% of distribution).</a:t>
            </a:r>
            <a:endParaRPr lang="en-US" dirty="0" smtClean="0"/>
          </a:p>
          <a:p>
            <a:endParaRPr lang="en-US" dirty="0" smtClean="0"/>
          </a:p>
          <a:p>
            <a:r>
              <a:rPr lang="en-US" dirty="0" smtClean="0"/>
              <a:t>HSGPA better predictor of first year GPA, degree completion or transfer</a:t>
            </a:r>
          </a:p>
          <a:p>
            <a:pPr lvl="1"/>
            <a:r>
              <a:rPr lang="en-US" sz="1600" dirty="0" err="1" smtClean="0"/>
              <a:t>Radunzel</a:t>
            </a:r>
            <a:r>
              <a:rPr lang="en-US" sz="1600" dirty="0" smtClean="0"/>
              <a:t> &amp; Noble, 2012: </a:t>
            </a:r>
            <a:r>
              <a:rPr lang="en-US" sz="1600" dirty="0" smtClean="0">
                <a:hlinkClick r:id="rId3"/>
              </a:rPr>
              <a:t>http://www.act.org/research/researchers/reports/pdf/ACT_RR2012-5.pdf</a:t>
            </a:r>
            <a:r>
              <a:rPr lang="en-US" sz="1600" dirty="0" smtClean="0"/>
              <a:t> </a:t>
            </a:r>
          </a:p>
          <a:p>
            <a:pPr marL="0" marR="0" lvl="0" indent="0" algn="l" rtl="0">
              <a:lnSpc>
                <a:spcPct val="100000"/>
              </a:lnSpc>
              <a:spcBef>
                <a:spcPts val="0"/>
              </a:spcBef>
              <a:spcAft>
                <a:spcPts val="0"/>
              </a:spcAft>
              <a:buClr>
                <a:schemeClr val="dk1"/>
              </a:buClr>
              <a:buSzPct val="25000"/>
              <a:buFont typeface="Calibri"/>
              <a:buNone/>
            </a:pPr>
            <a:endParaRPr lang="en-US" sz="1200" b="0" i="0" u="none" strike="noStrike" cap="none" baseline="0" dirty="0" smtClean="0">
              <a:solidFill>
                <a:schemeClr val="dk1"/>
              </a:solidFill>
              <a:latin typeface="+mn-lt"/>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endParaRPr lang="en-US" sz="1200" b="0" i="0" u="none" strike="noStrike" cap="none" baseline="0" dirty="0" smtClean="0">
              <a:solidFill>
                <a:schemeClr val="dk1"/>
              </a:solidFill>
              <a:latin typeface="+mn-lt"/>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baseline="0" dirty="0" smtClean="0">
                <a:solidFill>
                  <a:schemeClr val="dk1"/>
                </a:solidFill>
                <a:latin typeface="+mn-lt"/>
                <a:ea typeface="Calibri"/>
                <a:cs typeface="Calibri"/>
                <a:sym typeface="Calibri"/>
              </a:rPr>
              <a:t>ACCUPLACER scores did not add to the predictive power of the English models, though they did improve some math models, particularly sub-models predicting success in Pre-calculus and Calculus I at the community college.</a:t>
            </a:r>
          </a:p>
          <a:p>
            <a:r>
              <a:rPr lang="en-US" sz="1200" b="0" i="1" u="none" strike="noStrike" kern="1200" baseline="0" dirty="0" smtClean="0">
                <a:solidFill>
                  <a:schemeClr val="tx1"/>
                </a:solidFill>
                <a:latin typeface="+mn-lt"/>
                <a:ea typeface="+mn-ea"/>
                <a:cs typeface="+mn-cs"/>
              </a:rPr>
              <a:t>Overall Predictive Strength, Median Logistic R</a:t>
            </a:r>
          </a:p>
          <a:p>
            <a:r>
              <a:rPr lang="en-US" sz="1200" b="1" i="0" u="none" strike="noStrike" kern="1200" baseline="0" dirty="0" smtClean="0">
                <a:solidFill>
                  <a:schemeClr val="tx1"/>
                </a:solidFill>
                <a:latin typeface="+mn-lt"/>
                <a:ea typeface="+mn-ea"/>
                <a:cs typeface="+mn-cs"/>
              </a:rPr>
              <a:t>Course type Compass test</a:t>
            </a:r>
          </a:p>
          <a:p>
            <a:r>
              <a:rPr lang="en-US" sz="1200" b="1" i="0" u="none" strike="noStrike" kern="1200" baseline="0" dirty="0" smtClean="0">
                <a:solidFill>
                  <a:schemeClr val="tx1"/>
                </a:solidFill>
                <a:latin typeface="+mn-lt"/>
                <a:ea typeface="+mn-ea"/>
                <a:cs typeface="+mn-cs"/>
              </a:rPr>
              <a:t>Predictor set</a:t>
            </a:r>
          </a:p>
          <a:p>
            <a:r>
              <a:rPr lang="en-US" sz="1200" b="1" i="0" u="none" strike="noStrike" kern="1200" baseline="0" dirty="0" smtClean="0">
                <a:solidFill>
                  <a:schemeClr val="tx1"/>
                </a:solidFill>
                <a:latin typeface="+mn-lt"/>
                <a:ea typeface="+mn-ea"/>
                <a:cs typeface="+mn-cs"/>
              </a:rPr>
              <a:t>Compass HSGPA</a:t>
            </a:r>
          </a:p>
          <a:p>
            <a:r>
              <a:rPr lang="en-US" sz="1200" b="1" i="0" u="none" strike="noStrike" kern="1200" baseline="0" dirty="0" smtClean="0">
                <a:solidFill>
                  <a:schemeClr val="tx1"/>
                </a:solidFill>
                <a:latin typeface="+mn-lt"/>
                <a:ea typeface="+mn-ea"/>
                <a:cs typeface="+mn-cs"/>
              </a:rPr>
              <a:t>Compass &amp;</a:t>
            </a:r>
          </a:p>
          <a:p>
            <a:r>
              <a:rPr lang="en-US" sz="1200" b="1" i="0" u="none" strike="noStrike" kern="1200" baseline="0" dirty="0" smtClean="0">
                <a:solidFill>
                  <a:schemeClr val="tx1"/>
                </a:solidFill>
                <a:latin typeface="+mn-lt"/>
                <a:ea typeface="+mn-ea"/>
                <a:cs typeface="+mn-cs"/>
              </a:rPr>
              <a:t>HSGPA</a:t>
            </a:r>
          </a:p>
          <a:p>
            <a:r>
              <a:rPr lang="en-US" sz="1200" b="0" i="0" u="none" strike="noStrike" kern="1200" baseline="0" dirty="0" smtClean="0">
                <a:solidFill>
                  <a:schemeClr val="tx1"/>
                </a:solidFill>
                <a:latin typeface="+mn-lt"/>
                <a:ea typeface="+mn-ea"/>
                <a:cs typeface="+mn-cs"/>
              </a:rPr>
              <a:t>English Composition 1 Writing Skills 0.31 0.57 0.62</a:t>
            </a:r>
          </a:p>
          <a:p>
            <a:r>
              <a:rPr lang="en-US" sz="1200" b="0" i="0" u="none" strike="noStrike" kern="1200" baseline="0" dirty="0" smtClean="0">
                <a:solidFill>
                  <a:schemeClr val="tx1"/>
                </a:solidFill>
                <a:latin typeface="+mn-lt"/>
                <a:ea typeface="+mn-ea"/>
                <a:cs typeface="+mn-cs"/>
              </a:rPr>
              <a:t>Speech/ Rhetoric Writing Skills 0.36 0.69 0.75</a:t>
            </a:r>
          </a:p>
          <a:p>
            <a:r>
              <a:rPr lang="en-US" sz="1200" b="0" i="0" u="none" strike="noStrike" kern="1200" baseline="0" dirty="0" smtClean="0">
                <a:solidFill>
                  <a:schemeClr val="tx1"/>
                </a:solidFill>
                <a:latin typeface="+mn-lt"/>
                <a:ea typeface="+mn-ea"/>
                <a:cs typeface="+mn-cs"/>
              </a:rPr>
              <a:t>American History Reading 0.40 0.69 0.80</a:t>
            </a:r>
          </a:p>
          <a:p>
            <a:r>
              <a:rPr lang="en-US" sz="1200" b="0" i="0" u="none" strike="noStrike" kern="1200" baseline="0" dirty="0" smtClean="0">
                <a:solidFill>
                  <a:schemeClr val="tx1"/>
                </a:solidFill>
                <a:latin typeface="+mn-lt"/>
                <a:ea typeface="+mn-ea"/>
                <a:cs typeface="+mn-cs"/>
              </a:rPr>
              <a:t>Other History Reading 0.47 0.67 0.81</a:t>
            </a:r>
          </a:p>
          <a:p>
            <a:r>
              <a:rPr lang="en-US" sz="1200" b="0" i="0" u="none" strike="noStrike" kern="1200" baseline="0" dirty="0" smtClean="0">
                <a:solidFill>
                  <a:schemeClr val="tx1"/>
                </a:solidFill>
                <a:latin typeface="+mn-lt"/>
                <a:ea typeface="+mn-ea"/>
                <a:cs typeface="+mn-cs"/>
              </a:rPr>
              <a:t>Psychology Reading 0.47 0.63 0.77</a:t>
            </a:r>
          </a:p>
          <a:p>
            <a:r>
              <a:rPr lang="en-US" sz="1200" b="0" i="0" u="none" strike="noStrike" kern="1200" baseline="0" dirty="0" smtClean="0">
                <a:solidFill>
                  <a:schemeClr val="tx1"/>
                </a:solidFill>
                <a:latin typeface="+mn-lt"/>
                <a:ea typeface="+mn-ea"/>
                <a:cs typeface="+mn-cs"/>
              </a:rPr>
              <a:t>Sociology Reading 0.54 0.60 0.77</a:t>
            </a:r>
          </a:p>
          <a:p>
            <a:r>
              <a:rPr lang="en-US" sz="1200" b="0" i="0" u="none" strike="noStrike" kern="1200" baseline="0" dirty="0" smtClean="0">
                <a:solidFill>
                  <a:schemeClr val="tx1"/>
                </a:solidFill>
                <a:latin typeface="+mn-lt"/>
                <a:ea typeface="+mn-ea"/>
                <a:cs typeface="+mn-cs"/>
              </a:rPr>
              <a:t>Biology Reading 0.57 0.79 0.92</a:t>
            </a:r>
          </a:p>
          <a:p>
            <a:r>
              <a:rPr lang="en-US" sz="1200" b="0" i="0" u="none" strike="noStrike" kern="1200" baseline="0" dirty="0" smtClean="0">
                <a:solidFill>
                  <a:schemeClr val="tx1"/>
                </a:solidFill>
                <a:latin typeface="+mn-lt"/>
                <a:ea typeface="+mn-ea"/>
                <a:cs typeface="+mn-cs"/>
              </a:rPr>
              <a:t>Arithmetic Skills Pre-Algebra 0.57 0.34 0.66</a:t>
            </a:r>
          </a:p>
          <a:p>
            <a:r>
              <a:rPr lang="en-US" sz="1200" b="0" i="0" u="none" strike="noStrike" kern="1200" baseline="0" dirty="0" smtClean="0">
                <a:solidFill>
                  <a:schemeClr val="tx1"/>
                </a:solidFill>
                <a:latin typeface="+mn-lt"/>
                <a:ea typeface="+mn-ea"/>
                <a:cs typeface="+mn-cs"/>
              </a:rPr>
              <a:t>Elementary Algebra Pre-Algebra 0.36 0.65 0.80</a:t>
            </a:r>
          </a:p>
          <a:p>
            <a:r>
              <a:rPr lang="en-US" sz="1200" b="0" i="0" u="none" strike="noStrike" kern="1200" baseline="0" dirty="0" smtClean="0">
                <a:solidFill>
                  <a:schemeClr val="tx1"/>
                </a:solidFill>
                <a:latin typeface="+mn-lt"/>
                <a:ea typeface="+mn-ea"/>
                <a:cs typeface="+mn-cs"/>
              </a:rPr>
              <a:t>Intermediate Algebra </a:t>
            </a:r>
            <a:r>
              <a:rPr lang="en-US" sz="1200" b="0" i="0" u="none" strike="noStrike" kern="1200" baseline="0" dirty="0" err="1" smtClean="0">
                <a:solidFill>
                  <a:schemeClr val="tx1"/>
                </a:solidFill>
                <a:latin typeface="+mn-lt"/>
                <a:ea typeface="+mn-ea"/>
                <a:cs typeface="+mn-cs"/>
              </a:rPr>
              <a:t>Algebra</a:t>
            </a:r>
            <a:r>
              <a:rPr lang="en-US" sz="1200" b="0" i="0" u="none" strike="noStrike" kern="1200" baseline="0" dirty="0" smtClean="0">
                <a:solidFill>
                  <a:schemeClr val="tx1"/>
                </a:solidFill>
                <a:latin typeface="+mn-lt"/>
                <a:ea typeface="+mn-ea"/>
                <a:cs typeface="+mn-cs"/>
              </a:rPr>
              <a:t> 0.47 0.66 0.84</a:t>
            </a:r>
          </a:p>
          <a:p>
            <a:r>
              <a:rPr lang="en-US" sz="1200" b="0" i="0" u="none" strike="noStrike" kern="1200" baseline="0" dirty="0" smtClean="0">
                <a:solidFill>
                  <a:schemeClr val="tx1"/>
                </a:solidFill>
                <a:latin typeface="+mn-lt"/>
                <a:ea typeface="+mn-ea"/>
                <a:cs typeface="+mn-cs"/>
              </a:rPr>
              <a:t>College Algebra </a:t>
            </a:r>
            <a:r>
              <a:rPr lang="en-US" sz="1200" b="0" i="0" u="none" strike="noStrike" kern="1200" baseline="0" dirty="0" err="1" smtClean="0">
                <a:solidFill>
                  <a:schemeClr val="tx1"/>
                </a:solidFill>
                <a:latin typeface="+mn-lt"/>
                <a:ea typeface="+mn-ea"/>
                <a:cs typeface="+mn-cs"/>
              </a:rPr>
              <a:t>Algebra</a:t>
            </a:r>
            <a:r>
              <a:rPr lang="en-US" sz="1200" b="0" i="0" u="none" strike="noStrike" kern="1200" baseline="0" dirty="0" smtClean="0">
                <a:solidFill>
                  <a:schemeClr val="tx1"/>
                </a:solidFill>
                <a:latin typeface="+mn-lt"/>
                <a:ea typeface="+mn-ea"/>
                <a:cs typeface="+mn-cs"/>
              </a:rPr>
              <a:t> 0.41 0.76 0.88</a:t>
            </a:r>
          </a:p>
          <a:p>
            <a:r>
              <a:rPr lang="en-US" sz="1200" b="0" i="0" u="none" strike="noStrike" kern="1200" baseline="0" dirty="0" smtClean="0">
                <a:solidFill>
                  <a:schemeClr val="tx1"/>
                </a:solidFill>
                <a:latin typeface="+mn-lt"/>
                <a:ea typeface="+mn-ea"/>
                <a:cs typeface="+mn-cs"/>
              </a:rPr>
              <a:t>College Algebra College Algebra 0.51 0.76 0.94</a:t>
            </a:r>
            <a:endParaRPr lang="en-US" sz="1200" b="0" i="0" u="none" strike="noStrike" cap="none" baseline="0" dirty="0">
              <a:solidFill>
                <a:schemeClr val="dk1"/>
              </a:solidFill>
              <a:latin typeface="+mn-lt"/>
              <a:ea typeface="Calibri"/>
              <a:cs typeface="Calibri"/>
              <a:sym typeface="Calibri"/>
            </a:endParaRPr>
          </a:p>
        </p:txBody>
      </p:sp>
      <p:sp>
        <p:nvSpPr>
          <p:cNvPr id="4" name="Slide Number Placeholder 3"/>
          <p:cNvSpPr>
            <a:spLocks noGrp="1"/>
          </p:cNvSpPr>
          <p:nvPr>
            <p:ph type="sldNum" sz="quarter" idx="10"/>
          </p:nvPr>
        </p:nvSpPr>
        <p:spPr/>
        <p:txBody>
          <a:bodyPr/>
          <a:lstStyle/>
          <a:p>
            <a:fld id="{FC8BD8E7-1312-41F3-99C4-6DA5AF891969}" type="slidenum">
              <a:rPr lang="en-US" smtClean="0"/>
              <a:t>10</a:t>
            </a:fld>
            <a:endParaRPr lang="en-US"/>
          </a:p>
        </p:txBody>
      </p:sp>
    </p:spTree>
    <p:extLst>
      <p:ext uri="{BB962C8B-B14F-4D97-AF65-F5344CB8AC3E}">
        <p14:creationId xmlns:p14="http://schemas.microsoft.com/office/powerpoint/2010/main" val="476477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SDCCD F2015 Pilot (N = ~1000)</a:t>
            </a:r>
            <a:endParaRPr lang="en-US" dirty="0"/>
          </a:p>
        </p:txBody>
      </p:sp>
      <p:sp>
        <p:nvSpPr>
          <p:cNvPr id="4" name="Slide Number Placeholder 3"/>
          <p:cNvSpPr>
            <a:spLocks noGrp="1"/>
          </p:cNvSpPr>
          <p:nvPr>
            <p:ph type="sldNum" sz="quarter" idx="10"/>
          </p:nvPr>
        </p:nvSpPr>
        <p:spPr/>
        <p:txBody>
          <a:bodyPr/>
          <a:lstStyle/>
          <a:p>
            <a:fld id="{FC8BD8E7-1312-41F3-99C4-6DA5AF891969}" type="slidenum">
              <a:rPr lang="en-US" smtClean="0"/>
              <a:t>11</a:t>
            </a:fld>
            <a:endParaRPr lang="en-US"/>
          </a:p>
        </p:txBody>
      </p:sp>
    </p:spTree>
    <p:extLst>
      <p:ext uri="{BB962C8B-B14F-4D97-AF65-F5344CB8AC3E}">
        <p14:creationId xmlns:p14="http://schemas.microsoft.com/office/powerpoint/2010/main" val="3169270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SDCCD F2015 Pilot (N = ~1000)</a:t>
            </a:r>
            <a:endParaRPr lang="en-US" dirty="0"/>
          </a:p>
        </p:txBody>
      </p:sp>
      <p:sp>
        <p:nvSpPr>
          <p:cNvPr id="4" name="Slide Number Placeholder 3"/>
          <p:cNvSpPr>
            <a:spLocks noGrp="1"/>
          </p:cNvSpPr>
          <p:nvPr>
            <p:ph type="sldNum" sz="quarter" idx="10"/>
          </p:nvPr>
        </p:nvSpPr>
        <p:spPr/>
        <p:txBody>
          <a:bodyPr/>
          <a:lstStyle/>
          <a:p>
            <a:fld id="{FC8BD8E7-1312-41F3-99C4-6DA5AF891969}" type="slidenum">
              <a:rPr lang="en-US" smtClean="0"/>
              <a:t>12</a:t>
            </a:fld>
            <a:endParaRPr lang="en-US"/>
          </a:p>
        </p:txBody>
      </p:sp>
    </p:spTree>
    <p:extLst>
      <p:ext uri="{BB962C8B-B14F-4D97-AF65-F5344CB8AC3E}">
        <p14:creationId xmlns:p14="http://schemas.microsoft.com/office/powerpoint/2010/main" val="531510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Kim, Carol,</a:t>
            </a:r>
            <a:r>
              <a:rPr lang="en-US" baseline="0" dirty="0" smtClean="0"/>
              <a:t> and Gloria Time here.</a:t>
            </a:r>
            <a:endParaRPr lang="en-US" dirty="0"/>
          </a:p>
        </p:txBody>
      </p:sp>
      <p:sp>
        <p:nvSpPr>
          <p:cNvPr id="4" name="Slide Number Placeholder 3"/>
          <p:cNvSpPr>
            <a:spLocks noGrp="1"/>
          </p:cNvSpPr>
          <p:nvPr>
            <p:ph type="sldNum" sz="quarter" idx="10"/>
          </p:nvPr>
        </p:nvSpPr>
        <p:spPr/>
        <p:txBody>
          <a:bodyPr/>
          <a:lstStyle/>
          <a:p>
            <a:fld id="{FC8BD8E7-1312-41F3-99C4-6DA5AF891969}" type="slidenum">
              <a:rPr lang="en-US" smtClean="0"/>
              <a:t>14</a:t>
            </a:fld>
            <a:endParaRPr lang="en-US"/>
          </a:p>
        </p:txBody>
      </p:sp>
    </p:spTree>
    <p:extLst>
      <p:ext uri="{BB962C8B-B14F-4D97-AF65-F5344CB8AC3E}">
        <p14:creationId xmlns:p14="http://schemas.microsoft.com/office/powerpoint/2010/main" val="1037927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CAP: Completion of transfer-level math for traditional and accelerated pathways by ethnicity</a:t>
            </a:r>
            <a:endParaRPr lang="en-US" dirty="0"/>
          </a:p>
        </p:txBody>
      </p:sp>
      <p:sp>
        <p:nvSpPr>
          <p:cNvPr id="4" name="Slide Number Placeholder 3"/>
          <p:cNvSpPr>
            <a:spLocks noGrp="1"/>
          </p:cNvSpPr>
          <p:nvPr>
            <p:ph type="sldNum" sz="quarter" idx="10"/>
          </p:nvPr>
        </p:nvSpPr>
        <p:spPr/>
        <p:txBody>
          <a:bodyPr/>
          <a:lstStyle/>
          <a:p>
            <a:fld id="{FC8BD8E7-1312-41F3-99C4-6DA5AF891969}" type="slidenum">
              <a:rPr lang="en-US" smtClean="0"/>
              <a:t>22</a:t>
            </a:fld>
            <a:endParaRPr lang="en-US"/>
          </a:p>
        </p:txBody>
      </p:sp>
    </p:spTree>
    <p:extLst>
      <p:ext uri="{BB962C8B-B14F-4D97-AF65-F5344CB8AC3E}">
        <p14:creationId xmlns:p14="http://schemas.microsoft.com/office/powerpoint/2010/main" val="3724627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a:t>
            </a:r>
            <a:r>
              <a:rPr lang="en-US" baseline="0" dirty="0" smtClean="0"/>
              <a:t> of collaborative work group meeting for College Futures project; photo includes BC, KHSD and CSUB</a:t>
            </a:r>
            <a:endParaRPr lang="en-US" dirty="0"/>
          </a:p>
        </p:txBody>
      </p:sp>
      <p:sp>
        <p:nvSpPr>
          <p:cNvPr id="4" name="Slide Number Placeholder 3"/>
          <p:cNvSpPr>
            <a:spLocks noGrp="1"/>
          </p:cNvSpPr>
          <p:nvPr>
            <p:ph type="sldNum" sz="quarter" idx="10"/>
          </p:nvPr>
        </p:nvSpPr>
        <p:spPr/>
        <p:txBody>
          <a:bodyPr/>
          <a:lstStyle/>
          <a:p>
            <a:fld id="{88FACFC2-66FE-4C8C-8525-77F5138D8890}" type="slidenum">
              <a:rPr lang="en-US" smtClean="0">
                <a:solidFill>
                  <a:prstClr val="black"/>
                </a:solidFill>
                <a:latin typeface="Calibri"/>
              </a:rPr>
              <a:pPr/>
              <a:t>32</a:t>
            </a:fld>
            <a:endParaRPr lang="en-US" dirty="0">
              <a:solidFill>
                <a:prstClr val="black"/>
              </a:solidFill>
              <a:latin typeface="Calibri"/>
            </a:endParaRPr>
          </a:p>
        </p:txBody>
      </p:sp>
    </p:spTree>
    <p:extLst>
      <p:ext uri="{BB962C8B-B14F-4D97-AF65-F5344CB8AC3E}">
        <p14:creationId xmlns:p14="http://schemas.microsoft.com/office/powerpoint/2010/main" val="541963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4BDF68E2-58F2-4D09-BE8B-E3BD06533059}" type="datetimeFigureOut">
              <a:rPr lang="en-US" dirty="0"/>
              <a:t>1/21/2016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338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7CC0096-1860-4642-9CD2-0079EA5E7CD1}"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557096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7CC0096-1860-4642-9CD2-0079EA5E7CD1}"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795021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Slide with Pictures">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4800600"/>
            <a:ext cx="12192000" cy="2057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33400" y="5115656"/>
            <a:ext cx="11125200" cy="914400"/>
          </a:xfrm>
        </p:spPr>
        <p:txBody>
          <a:bodyPr anchor="b">
            <a:normAutofit/>
          </a:bodyPr>
          <a:lstStyle>
            <a:lvl1pPr algn="ctr">
              <a:defRPr sz="4400" spc="-50" baseline="0">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533400" y="6043123"/>
            <a:ext cx="11125200" cy="571500"/>
          </a:xfrm>
        </p:spPr>
        <p:txBody>
          <a:bodyPr>
            <a:normAutofit/>
          </a:bodyPr>
          <a:lstStyle>
            <a:lvl1pPr marL="0" indent="0" algn="ctr">
              <a:spcBef>
                <a:spcPts val="0"/>
              </a:spcBef>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9" name="Picture Placeholder 2"/>
          <p:cNvSpPr>
            <a:spLocks noGrp="1"/>
          </p:cNvSpPr>
          <p:nvPr>
            <p:ph type="pic" idx="10"/>
          </p:nvPr>
        </p:nvSpPr>
        <p:spPr>
          <a:xfrm>
            <a:off x="1"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3" name="Picture Placeholder 2"/>
          <p:cNvSpPr>
            <a:spLocks noGrp="1"/>
          </p:cNvSpPr>
          <p:nvPr>
            <p:ph type="pic" idx="11"/>
          </p:nvPr>
        </p:nvSpPr>
        <p:spPr>
          <a:xfrm>
            <a:off x="4084320"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4" name="Picture Placeholder 2"/>
          <p:cNvSpPr>
            <a:spLocks noGrp="1"/>
          </p:cNvSpPr>
          <p:nvPr>
            <p:ph type="pic" idx="12"/>
          </p:nvPr>
        </p:nvSpPr>
        <p:spPr>
          <a:xfrm>
            <a:off x="8168640"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34426762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solidFill>
          <a:schemeClr val="accent1"/>
        </a:solidFill>
        <a:effectLst/>
      </p:bgPr>
    </p:bg>
    <p:spTree>
      <p:nvGrpSpPr>
        <p:cNvPr id="1" name=""/>
        <p:cNvGrpSpPr/>
        <p:nvPr/>
      </p:nvGrpSpPr>
      <p:grpSpPr>
        <a:xfrm>
          <a:off x="0" y="0"/>
          <a:ext cx="0" cy="0"/>
          <a:chOff x="0" y="0"/>
          <a:chExt cx="0" cy="0"/>
        </a:xfrm>
      </p:grpSpPr>
      <p:sp>
        <p:nvSpPr>
          <p:cNvPr id="7" name="Rectangle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2514600"/>
            <a:ext cx="10515600" cy="2743200"/>
          </a:xfrm>
        </p:spPr>
        <p:txBody>
          <a:bodyPr anchor="b">
            <a:normAutofit/>
          </a:bodyPr>
          <a:lstStyle>
            <a:lvl1pPr algn="ctr">
              <a:defRPr sz="4400" spc="-50" baseline="0">
                <a:solidFill>
                  <a:schemeClr val="bg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831850" y="5257800"/>
            <a:ext cx="10515600" cy="914400"/>
          </a:xfrm>
        </p:spPr>
        <p:txBody>
          <a:bodyPr>
            <a:normAutofit/>
          </a:bodyPr>
          <a:lstStyle>
            <a:lvl1pPr marL="0" indent="0" algn="ctr">
              <a:spcBef>
                <a:spcPts val="0"/>
              </a:spcBef>
              <a:buNone/>
              <a:defRPr sz="2000" cap="all" spc="50" baseline="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smtClean="0"/>
              <a:t>Click to edit Master text styles</a:t>
            </a:r>
          </a:p>
        </p:txBody>
      </p:sp>
    </p:spTree>
    <p:extLst>
      <p:ext uri="{BB962C8B-B14F-4D97-AF65-F5344CB8AC3E}">
        <p14:creationId xmlns:p14="http://schemas.microsoft.com/office/powerpoint/2010/main" val="35067780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51812" y="1714498"/>
            <a:ext cx="3506788" cy="2880360"/>
          </a:xfrm>
        </p:spPr>
        <p:txBody>
          <a:bodyPr anchor="b">
            <a:normAutofit/>
          </a:bodyPr>
          <a:lstStyle>
            <a:lvl1pPr>
              <a:defRPr sz="3000"/>
            </a:lvl1pPr>
          </a:lstStyle>
          <a:p>
            <a:r>
              <a:rPr lang="en-US" dirty="0" smtClean="0"/>
              <a:t>Click to edit Master title style</a:t>
            </a:r>
            <a:endParaRPr lang="en-US" dirty="0"/>
          </a:p>
        </p:txBody>
      </p:sp>
      <p:sp>
        <p:nvSpPr>
          <p:cNvPr id="3" name="Content Placeholder 2"/>
          <p:cNvSpPr>
            <a:spLocks noGrp="1"/>
          </p:cNvSpPr>
          <p:nvPr>
            <p:ph idx="1"/>
          </p:nvPr>
        </p:nvSpPr>
        <p:spPr>
          <a:xfrm>
            <a:off x="530352" y="457200"/>
            <a:ext cx="7242111" cy="5715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8151812" y="4590288"/>
            <a:ext cx="3514564" cy="1581912"/>
          </a:xfrm>
        </p:spPr>
        <p:txBody>
          <a:bodyPr/>
          <a:lstStyle>
            <a:lvl1pPr marL="0" indent="0">
              <a:spcBef>
                <a:spcPts val="8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37CC0096-1860-4642-9CD2-0079EA5E7CD1}" type="datetimeFigureOut">
              <a:rPr lang="en-US" smtClean="0"/>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spTree>
      <p:nvGrpSpPr>
        <p:cNvPr id="1" name=""/>
        <p:cNvGrpSpPr/>
        <p:nvPr/>
      </p:nvGrpSpPr>
      <p:grpSpPr>
        <a:xfrm>
          <a:off x="0" y="0"/>
          <a:ext cx="0" cy="0"/>
          <a:chOff x="0" y="0"/>
          <a:chExt cx="0" cy="0"/>
        </a:xfrm>
      </p:grpSpPr>
      <p:sp>
        <p:nvSpPr>
          <p:cNvPr id="8" name="Rectangle 7"/>
          <p:cNvSpPr/>
          <p:nvPr userDrawn="1"/>
        </p:nvSpPr>
        <p:spPr>
          <a:xfrm>
            <a:off x="8153400" y="0"/>
            <a:ext cx="40386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8532813" y="4591761"/>
            <a:ext cx="3125787" cy="1580440"/>
          </a:xfrm>
        </p:spPr>
        <p:txBody>
          <a:bodyPr/>
          <a:lstStyle>
            <a:lvl1pPr marL="0" indent="0">
              <a:spcBef>
                <a:spcPts val="8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2" name="Title 1"/>
          <p:cNvSpPr>
            <a:spLocks noGrp="1"/>
          </p:cNvSpPr>
          <p:nvPr>
            <p:ph type="title"/>
          </p:nvPr>
        </p:nvSpPr>
        <p:spPr>
          <a:xfrm>
            <a:off x="8532813" y="1714500"/>
            <a:ext cx="3125787" cy="2877260"/>
          </a:xfrm>
        </p:spPr>
        <p:txBody>
          <a:bodyPr anchor="b">
            <a:normAutofit/>
          </a:bodyPr>
          <a:lstStyle>
            <a:lvl1pPr>
              <a:defRPr sz="3000">
                <a:solidFill>
                  <a:schemeClr val="bg1"/>
                </a:solidFill>
              </a:defRPr>
            </a:lvl1pPr>
          </a:lstStyle>
          <a:p>
            <a:r>
              <a:rPr lang="en-US" smtClean="0"/>
              <a:t>Click to edit Master title style</a:t>
            </a:r>
            <a:endParaRPr lang="en-US"/>
          </a:p>
        </p:txBody>
      </p:sp>
      <p:sp>
        <p:nvSpPr>
          <p:cNvPr id="6" name="Picture Placeholder 2"/>
          <p:cNvSpPr>
            <a:spLocks noGrp="1"/>
          </p:cNvSpPr>
          <p:nvPr>
            <p:ph type="pic" idx="1"/>
          </p:nvPr>
        </p:nvSpPr>
        <p:spPr>
          <a:xfrm>
            <a:off x="0" y="0"/>
            <a:ext cx="8101584" cy="6857999"/>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7CC0096-1860-4642-9CD2-0079EA5E7CD1}"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6087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dirty="0"/>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1/21/2016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1329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dirty="0"/>
              <a:t>Click to edit Master title style</a:t>
            </a:r>
          </a:p>
        </p:txBody>
      </p:sp>
      <p:sp>
        <p:nvSpPr>
          <p:cNvPr id="3" name="Content Placeholder 2"/>
          <p:cNvSpPr>
            <a:spLocks noGrp="1"/>
          </p:cNvSpPr>
          <p:nvPr>
            <p:ph sz="half" idx="1"/>
          </p:nvPr>
        </p:nvSpPr>
        <p:spPr>
          <a:xfrm>
            <a:off x="1097278" y="1845734"/>
            <a:ext cx="4937760" cy="4023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37CC0096-1860-4642-9CD2-0079EA5E7CD1}" type="datetimeFigureOut">
              <a:rPr lang="en-US" smtClean="0"/>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940472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dirty="0"/>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37CC0096-1860-4642-9CD2-0079EA5E7CD1}" type="datetimeFigureOut">
              <a:rPr lang="en-US" smtClean="0"/>
              <a:t>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57536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37CC0096-1860-4642-9CD2-0079EA5E7CD1}" type="datetimeFigureOut">
              <a:rPr lang="en-US" smtClean="0"/>
              <a:t>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326479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1/21/2016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517400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7CC0096-1860-4642-9CD2-0079EA5E7CD1}" type="datetimeFigureOut">
              <a:rPr lang="en-US" smtClean="0"/>
              <a:t>1/21/2016</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31375A4-56A4-47D6-9801-1991572033F7}" type="slidenum">
              <a:rPr lang="en-US" smtClean="0"/>
              <a:t>‹#›</a:t>
            </a:fld>
            <a:endParaRPr lang="en-US"/>
          </a:p>
        </p:txBody>
      </p:sp>
    </p:spTree>
    <p:extLst>
      <p:ext uri="{BB962C8B-B14F-4D97-AF65-F5344CB8AC3E}">
        <p14:creationId xmlns:p14="http://schemas.microsoft.com/office/powerpoint/2010/main" val="1904204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dirty="0"/>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1/21/2016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
        <p:nvSpPr>
          <p:cNvPr id="10" name="Rectangle 9"/>
          <p:cNvSpPr/>
          <p:nvPr userDrawn="1"/>
        </p:nvSpPr>
        <p:spPr>
          <a:xfrm>
            <a:off x="8153400" y="0"/>
            <a:ext cx="40386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7701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7CC0096-1860-4642-9CD2-0079EA5E7CD1}" type="datetimeFigureOut">
              <a:rPr lang="en-US" smtClean="0"/>
              <a:pPr/>
              <a:t>1/21/2016</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31375A4-56A4-47D6-9801-1991572033F7}"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0" y="6583680"/>
            <a:ext cx="12192000" cy="274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881699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51" r:id="rId13"/>
    <p:sldLayoutId id="2147483656" r:id="rId14"/>
    <p:sldLayoutId id="2147483657"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bit.ly/ACTandGPA"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 Id="rId4" Type="http://schemas.openxmlformats.org/officeDocument/2006/relationships/image" Target="../media/image16.jpeg"/></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bit.ly/ACTandGP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205" y="286603"/>
            <a:ext cx="11627709" cy="1450757"/>
          </a:xfrm>
        </p:spPr>
        <p:txBody>
          <a:bodyPr>
            <a:normAutofit fontScale="90000"/>
          </a:bodyPr>
          <a:lstStyle/>
          <a:p>
            <a:r>
              <a:rPr lang="en-US" b="1" dirty="0"/>
              <a:t>Student Data: Greater Success with Higher Placement, Shorter Remedial Sequences, and Student Development </a:t>
            </a:r>
            <a:r>
              <a:rPr lang="en-US" b="1" dirty="0" smtClean="0"/>
              <a:t>Support</a:t>
            </a:r>
            <a:endParaRPr lang="en-US" dirty="0"/>
          </a:p>
        </p:txBody>
      </p:sp>
      <p:sp>
        <p:nvSpPr>
          <p:cNvPr id="3" name="Content Placeholder 2"/>
          <p:cNvSpPr>
            <a:spLocks noGrp="1"/>
          </p:cNvSpPr>
          <p:nvPr>
            <p:ph idx="1"/>
          </p:nvPr>
        </p:nvSpPr>
        <p:spPr>
          <a:xfrm>
            <a:off x="469558" y="1746880"/>
            <a:ext cx="11257004" cy="4023360"/>
          </a:xfrm>
        </p:spPr>
        <p:txBody>
          <a:bodyPr>
            <a:noAutofit/>
          </a:bodyPr>
          <a:lstStyle/>
          <a:p>
            <a:r>
              <a:rPr lang="en-US" i="1" dirty="0" smtClean="0"/>
              <a:t>Craig </a:t>
            </a:r>
            <a:r>
              <a:rPr lang="en-US" i="1" dirty="0" err="1"/>
              <a:t>Rutan</a:t>
            </a:r>
            <a:r>
              <a:rPr lang="en-US" i="1" dirty="0"/>
              <a:t>, ASCCC </a:t>
            </a:r>
            <a:r>
              <a:rPr lang="en-US" i="1" dirty="0" smtClean="0"/>
              <a:t>Facilitator; Janet </a:t>
            </a:r>
            <a:r>
              <a:rPr lang="en-US" i="1" dirty="0"/>
              <a:t>Fulks, Bakersfield </a:t>
            </a:r>
            <a:r>
              <a:rPr lang="en-US" i="1" dirty="0" smtClean="0"/>
              <a:t>College; Eileen </a:t>
            </a:r>
            <a:r>
              <a:rPr lang="en-US" i="1" dirty="0"/>
              <a:t>Pierce, Bakersfield College</a:t>
            </a:r>
            <a:endParaRPr lang="en-US" dirty="0"/>
          </a:p>
          <a:p>
            <a:r>
              <a:rPr lang="en-US" sz="2400" dirty="0"/>
              <a:t>Bakersfield College has redesigned and restructured basic skills placement and coursework, creating a shorter and more successful pathway for students that is combined with wrap-around support services. College research revealed a “whittling syndrome” with the remedial sequences, a syndrome that not only affected unsuccessful students but also successful students. To address these issues, Bakersfield College implemented multiple measures based upon the Common Assessment Multiple Measures work-group suggestions and the ASCCC 2014 paper Multiple Measures in Assessment: The Requirements and Challenges of Multiple Measures in the California Community Colleges recommendations. Combining higher placement with compressed and accelerated coursework has shortened the path to gateway math and English classes, and as a result Bakersfield has seen increased success and closing of achievement gaps in gateway courses.</a:t>
            </a:r>
          </a:p>
          <a:p>
            <a:endParaRPr lang="en-US" dirty="0"/>
          </a:p>
        </p:txBody>
      </p:sp>
    </p:spTree>
    <p:extLst>
      <p:ext uri="{BB962C8B-B14F-4D97-AF65-F5344CB8AC3E}">
        <p14:creationId xmlns:p14="http://schemas.microsoft.com/office/powerpoint/2010/main" val="3147284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10"/>
          <p:cNvGraphicFramePr>
            <a:graphicFrameLocks noGrp="1"/>
          </p:cNvGraphicFramePr>
          <p:nvPr>
            <p:ph sz="half" idx="1"/>
            <p:extLst>
              <p:ext uri="{D42A27DB-BD31-4B8C-83A1-F6EECF244321}">
                <p14:modId xmlns:p14="http://schemas.microsoft.com/office/powerpoint/2010/main" val="3385224478"/>
              </p:ext>
            </p:extLst>
          </p:nvPr>
        </p:nvGraphicFramePr>
        <p:xfrm>
          <a:off x="640080" y="2035343"/>
          <a:ext cx="10868298" cy="3416550"/>
        </p:xfrm>
        <a:graphic>
          <a:graphicData uri="http://schemas.openxmlformats.org/drawingml/2006/table">
            <a:tbl>
              <a:tblPr firstRow="1" bandRow="1">
                <a:tableStyleId>{5C22544A-7EE6-4342-B048-85BDC9FD1C3A}</a:tableStyleId>
              </a:tblPr>
              <a:tblGrid>
                <a:gridCol w="2647167"/>
                <a:gridCol w="2836838"/>
                <a:gridCol w="1825581"/>
                <a:gridCol w="1664237"/>
                <a:gridCol w="1894475"/>
              </a:tblGrid>
              <a:tr h="446678">
                <a:tc>
                  <a:txBody>
                    <a:bodyPr/>
                    <a:lstStyle/>
                    <a:p>
                      <a:pPr marL="0" marR="0" lvl="0" indent="0" algn="l" rtl="0">
                        <a:spcBef>
                          <a:spcPts val="0"/>
                        </a:spcBef>
                        <a:buSzPct val="25000"/>
                        <a:buNone/>
                      </a:pPr>
                      <a:r>
                        <a:rPr lang="en-US" sz="1800" u="none" strike="noStrike" cap="none" baseline="0" dirty="0" smtClean="0"/>
                        <a:t>Course</a:t>
                      </a:r>
                      <a:endParaRPr lang="en-US" sz="1800" u="none" strike="noStrike" cap="none" baseline="0" dirty="0"/>
                    </a:p>
                  </a:txBody>
                  <a:tcPr marL="68575" marR="68575" marT="34300" marB="34300" anchor="b"/>
                </a:tc>
                <a:tc>
                  <a:txBody>
                    <a:bodyPr/>
                    <a:lstStyle/>
                    <a:p>
                      <a:pPr marL="0" marR="0" lvl="0" indent="0" algn="ctr" rtl="0">
                        <a:spcBef>
                          <a:spcPts val="0"/>
                        </a:spcBef>
                        <a:buSzPct val="25000"/>
                        <a:buNone/>
                      </a:pPr>
                      <a:r>
                        <a:rPr lang="en-US" sz="1800" u="none" strike="noStrike" cap="none" baseline="0" dirty="0" smtClean="0"/>
                        <a:t>Compass Test</a:t>
                      </a:r>
                      <a:endParaRPr lang="en-US" sz="1800" u="none" strike="noStrike" cap="none" baseline="0" dirty="0"/>
                    </a:p>
                  </a:txBody>
                  <a:tcPr marL="68575" marR="68575" marT="34300" marB="34300" anchor="b"/>
                </a:tc>
                <a:tc>
                  <a:txBody>
                    <a:bodyPr/>
                    <a:lstStyle/>
                    <a:p>
                      <a:pPr marL="0" marR="0" lvl="0" indent="0" algn="ctr" rtl="0">
                        <a:spcBef>
                          <a:spcPts val="0"/>
                        </a:spcBef>
                        <a:buSzPct val="25000"/>
                        <a:buNone/>
                      </a:pPr>
                      <a:r>
                        <a:rPr lang="en-US" sz="1800" u="none" strike="noStrike" cap="none" baseline="0" dirty="0" smtClean="0"/>
                        <a:t>Compass</a:t>
                      </a:r>
                      <a:endParaRPr lang="en-US" sz="1800" u="none" strike="noStrike" cap="none" baseline="0" dirty="0"/>
                    </a:p>
                  </a:txBody>
                  <a:tcPr marL="68575" marR="68575" marT="34300" marB="34300" anchor="b"/>
                </a:tc>
                <a:tc>
                  <a:txBody>
                    <a:bodyPr/>
                    <a:lstStyle/>
                    <a:p>
                      <a:pPr marL="0" marR="0" lvl="0" indent="0" algn="ctr" rtl="0">
                        <a:spcBef>
                          <a:spcPts val="0"/>
                        </a:spcBef>
                        <a:buSzPct val="25000"/>
                        <a:buNone/>
                      </a:pPr>
                      <a:r>
                        <a:rPr lang="en-US" sz="1800" u="none" strike="noStrike" cap="none" baseline="0" dirty="0" smtClean="0"/>
                        <a:t>HSGPA</a:t>
                      </a:r>
                      <a:endParaRPr lang="en-US" sz="1800" u="none" strike="noStrike" cap="none" baseline="0" dirty="0"/>
                    </a:p>
                  </a:txBody>
                  <a:tcPr marL="68575" marR="68575" marT="34300" marB="34300" anchor="b"/>
                </a:tc>
                <a:tc>
                  <a:txBody>
                    <a:bodyPr/>
                    <a:lstStyle/>
                    <a:p>
                      <a:pPr marL="0" marR="0" lvl="0" indent="0" algn="ctr" rtl="0">
                        <a:spcBef>
                          <a:spcPts val="0"/>
                        </a:spcBef>
                        <a:buSzPct val="25000"/>
                        <a:buNone/>
                      </a:pPr>
                      <a:r>
                        <a:rPr lang="en-US" sz="1800" u="none" strike="noStrike" cap="none" baseline="0" dirty="0" smtClean="0"/>
                        <a:t>HSGPA + Compass</a:t>
                      </a:r>
                    </a:p>
                  </a:txBody>
                  <a:tcPr marL="68575" marR="68575" marT="34300" marB="34300" anchor="b"/>
                </a:tc>
              </a:tr>
              <a:tr h="489205">
                <a:tc>
                  <a:txBody>
                    <a:bodyPr/>
                    <a:lstStyle/>
                    <a:p>
                      <a:pPr marL="0" marR="0" lvl="0" indent="0" algn="l" rtl="0">
                        <a:spcBef>
                          <a:spcPts val="0"/>
                        </a:spcBef>
                        <a:buSzPct val="25000"/>
                        <a:buNone/>
                      </a:pPr>
                      <a:r>
                        <a:rPr lang="en-US" sz="1600" u="none" strike="noStrike" cap="none" baseline="0" dirty="0" smtClean="0"/>
                        <a:t>English 1</a:t>
                      </a:r>
                      <a:endParaRPr lang="en-US" sz="1600" u="none" strike="noStrike" cap="none" baseline="0" dirty="0"/>
                    </a:p>
                  </a:txBody>
                  <a:tcPr marL="68575" marR="68575" marT="34300" marB="34300" anchor="ctr"/>
                </a:tc>
                <a:tc>
                  <a:txBody>
                    <a:bodyPr/>
                    <a:lstStyle/>
                    <a:p>
                      <a:pPr marL="0" marR="0" lvl="0" indent="0" algn="ctr" rtl="0">
                        <a:spcBef>
                          <a:spcPts val="0"/>
                        </a:spcBef>
                        <a:buSzPct val="25000"/>
                        <a:buNone/>
                      </a:pPr>
                      <a:r>
                        <a:rPr lang="en-US" sz="1600" u="none" strike="noStrike" cap="none" baseline="0" dirty="0" smtClean="0"/>
                        <a:t>Writing Skills</a:t>
                      </a:r>
                      <a:endParaRPr lang="en-US" sz="1600" u="none" strike="noStrike" cap="none" baseline="0" dirty="0"/>
                    </a:p>
                  </a:txBody>
                  <a:tcPr marL="68575" marR="68575" marT="34300" marB="34300" anchor="ctr"/>
                </a:tc>
                <a:tc>
                  <a:txBody>
                    <a:bodyPr/>
                    <a:lstStyle/>
                    <a:p>
                      <a:pPr marL="0" marR="0" lvl="0" indent="0" algn="ctr" rtl="0">
                        <a:spcBef>
                          <a:spcPts val="0"/>
                        </a:spcBef>
                        <a:buSzPct val="25000"/>
                        <a:buNone/>
                      </a:pPr>
                      <a:r>
                        <a:rPr lang="en-US" sz="2000" u="none" strike="noStrike" cap="none" baseline="0" dirty="0" smtClean="0"/>
                        <a:t>.31</a:t>
                      </a:r>
                      <a:endParaRPr lang="en-US" sz="2000" u="none" strike="noStrike" cap="none" baseline="0" dirty="0"/>
                    </a:p>
                  </a:txBody>
                  <a:tcPr marL="68575" marR="68575" marT="34300" marB="34300" anchor="ctr"/>
                </a:tc>
                <a:tc>
                  <a:txBody>
                    <a:bodyPr/>
                    <a:lstStyle/>
                    <a:p>
                      <a:pPr marL="0" marR="0" lvl="0" indent="0" algn="ctr" rtl="0">
                        <a:spcBef>
                          <a:spcPts val="0"/>
                        </a:spcBef>
                        <a:buSzPct val="25000"/>
                        <a:buNone/>
                      </a:pPr>
                      <a:r>
                        <a:rPr lang="en-US" sz="2000" u="none" strike="noStrike" cap="none" baseline="0" dirty="0" smtClean="0"/>
                        <a:t>.57</a:t>
                      </a:r>
                      <a:endParaRPr lang="en-US" sz="2000" u="none" strike="noStrike" cap="none" baseline="0" dirty="0"/>
                    </a:p>
                  </a:txBody>
                  <a:tcPr marL="68575" marR="68575" marT="34300" marB="34300" anchor="ctr"/>
                </a:tc>
                <a:tc>
                  <a:txBody>
                    <a:bodyPr/>
                    <a:lstStyle/>
                    <a:p>
                      <a:pPr marL="0" marR="0" lvl="0" indent="0" algn="ctr" rtl="0">
                        <a:spcBef>
                          <a:spcPts val="0"/>
                        </a:spcBef>
                        <a:buSzPct val="25000"/>
                        <a:buNone/>
                      </a:pPr>
                      <a:r>
                        <a:rPr lang="en-US" sz="2000" u="none" strike="noStrike" cap="none" baseline="0" dirty="0" smtClean="0"/>
                        <a:t>.62</a:t>
                      </a:r>
                      <a:endParaRPr lang="en-US" sz="2000" u="none" strike="noStrike" cap="none" baseline="0" dirty="0"/>
                    </a:p>
                  </a:txBody>
                  <a:tcPr marL="68575" marR="68575" marT="34300" marB="34300" anchor="ctr"/>
                </a:tc>
              </a:tr>
              <a:tr h="413444">
                <a:tc>
                  <a:txBody>
                    <a:bodyPr/>
                    <a:lstStyle/>
                    <a:p>
                      <a:pPr marL="0" marR="0" lvl="0" indent="0" algn="l" rtl="0">
                        <a:spcBef>
                          <a:spcPts val="0"/>
                        </a:spcBef>
                        <a:buSzPct val="25000"/>
                        <a:buNone/>
                      </a:pPr>
                      <a:r>
                        <a:rPr lang="en-US" sz="1600" u="none" strike="noStrike" cap="none" baseline="0" dirty="0" smtClean="0"/>
                        <a:t>Arithmetic</a:t>
                      </a:r>
                      <a:endParaRPr lang="en-US" sz="1600" u="none" strike="noStrike" cap="none" baseline="0" dirty="0"/>
                    </a:p>
                  </a:txBody>
                  <a:tcPr marL="68575" marR="68575" marT="34300" marB="34300" anchor="ctr"/>
                </a:tc>
                <a:tc>
                  <a:txBody>
                    <a:bodyPr/>
                    <a:lstStyle/>
                    <a:p>
                      <a:pPr marL="0" marR="0" lvl="0" indent="0" algn="ctr" rtl="0">
                        <a:spcBef>
                          <a:spcPts val="0"/>
                        </a:spcBef>
                        <a:buSzPct val="25000"/>
                        <a:buNone/>
                      </a:pPr>
                      <a:r>
                        <a:rPr lang="en-US" sz="1600" u="none" strike="noStrike" cap="none" baseline="0" dirty="0" smtClean="0"/>
                        <a:t>Pre-Algebra</a:t>
                      </a:r>
                      <a:endParaRPr lang="en-US" sz="1600" u="none" strike="noStrike" cap="none" baseline="0" dirty="0"/>
                    </a:p>
                  </a:txBody>
                  <a:tcPr marL="68575" marR="68575" marT="34300" marB="34300" anchor="ctr"/>
                </a:tc>
                <a:tc>
                  <a:txBody>
                    <a:bodyPr/>
                    <a:lstStyle/>
                    <a:p>
                      <a:pPr marL="0" marR="0" lvl="0" indent="0" algn="ctr" rtl="0">
                        <a:spcBef>
                          <a:spcPts val="0"/>
                        </a:spcBef>
                        <a:buSzPct val="25000"/>
                        <a:buNone/>
                      </a:pPr>
                      <a:r>
                        <a:rPr lang="en-US" sz="2000" u="none" strike="noStrike" cap="none" baseline="0" dirty="0" smtClean="0"/>
                        <a:t>.57</a:t>
                      </a:r>
                      <a:endParaRPr lang="en-US" sz="2000" u="none" strike="noStrike" cap="none" baseline="0" dirty="0"/>
                    </a:p>
                  </a:txBody>
                  <a:tcPr marL="68575" marR="68575" marT="34300" marB="34300" anchor="ctr"/>
                </a:tc>
                <a:tc>
                  <a:txBody>
                    <a:bodyPr/>
                    <a:lstStyle/>
                    <a:p>
                      <a:pPr marL="0" marR="0" lvl="0" indent="0" algn="ctr" rtl="0">
                        <a:spcBef>
                          <a:spcPts val="0"/>
                        </a:spcBef>
                        <a:buSzPct val="25000"/>
                        <a:buNone/>
                      </a:pPr>
                      <a:r>
                        <a:rPr lang="en-US" sz="2000" u="none" strike="noStrike" cap="none" baseline="0" dirty="0" smtClean="0"/>
                        <a:t>.34</a:t>
                      </a:r>
                      <a:endParaRPr lang="en-US" sz="2000" u="none" strike="noStrike" cap="none" baseline="0" dirty="0"/>
                    </a:p>
                  </a:txBody>
                  <a:tcPr marL="68575" marR="68575" marT="34300" marB="34300" anchor="ctr"/>
                </a:tc>
                <a:tc>
                  <a:txBody>
                    <a:bodyPr/>
                    <a:lstStyle/>
                    <a:p>
                      <a:pPr marL="0" marR="0" lvl="0" indent="0" algn="ctr" rtl="0">
                        <a:spcBef>
                          <a:spcPts val="0"/>
                        </a:spcBef>
                        <a:buSzPct val="25000"/>
                        <a:buNone/>
                      </a:pPr>
                      <a:r>
                        <a:rPr lang="en-US" sz="2000" u="none" strike="noStrike" cap="none" baseline="0" dirty="0" smtClean="0"/>
                        <a:t>.66</a:t>
                      </a:r>
                      <a:endParaRPr lang="en-US" sz="2000" u="none" strike="noStrike" cap="none" baseline="0" dirty="0"/>
                    </a:p>
                  </a:txBody>
                  <a:tcPr marL="68575" marR="68575" marT="34300" marB="34300" anchor="ctr"/>
                </a:tc>
              </a:tr>
              <a:tr h="589213">
                <a:tc>
                  <a:txBody>
                    <a:bodyPr/>
                    <a:lstStyle/>
                    <a:p>
                      <a:pPr marL="0" marR="0" lvl="0" indent="0" algn="l" rtl="0">
                        <a:spcBef>
                          <a:spcPts val="0"/>
                        </a:spcBef>
                        <a:buSzPct val="25000"/>
                        <a:buNone/>
                      </a:pPr>
                      <a:r>
                        <a:rPr lang="en-US" sz="1600" u="none" strike="noStrike" cap="none" baseline="0" dirty="0" smtClean="0"/>
                        <a:t>Algebra</a:t>
                      </a:r>
                      <a:endParaRPr lang="en-US" sz="1600" u="none" strike="noStrike" cap="none" baseline="0" dirty="0"/>
                    </a:p>
                  </a:txBody>
                  <a:tcPr marL="68575" marR="68575" marT="34300" marB="34300" anchor="ctr"/>
                </a:tc>
                <a:tc>
                  <a:txBody>
                    <a:bodyPr/>
                    <a:lstStyle/>
                    <a:p>
                      <a:pPr marL="0" marR="0" lvl="0" indent="0" algn="ctr" rtl="0">
                        <a:spcBef>
                          <a:spcPts val="0"/>
                        </a:spcBef>
                        <a:buSzPct val="25000"/>
                        <a:buNone/>
                      </a:pPr>
                      <a:r>
                        <a:rPr lang="en-US" sz="1600" u="none" strike="noStrike" cap="none" baseline="0" dirty="0" smtClean="0"/>
                        <a:t>Pre-Algebra</a:t>
                      </a:r>
                      <a:endParaRPr lang="en-US" sz="1600" u="none" strike="noStrike" cap="none" baseline="0" dirty="0"/>
                    </a:p>
                  </a:txBody>
                  <a:tcPr marL="68575" marR="68575" marT="34300" marB="34300" anchor="ctr"/>
                </a:tc>
                <a:tc>
                  <a:txBody>
                    <a:bodyPr/>
                    <a:lstStyle/>
                    <a:p>
                      <a:pPr marL="0" marR="0" lvl="0" indent="0" algn="ctr" rtl="0">
                        <a:spcBef>
                          <a:spcPts val="0"/>
                        </a:spcBef>
                        <a:buSzPct val="25000"/>
                        <a:buNone/>
                      </a:pPr>
                      <a:r>
                        <a:rPr lang="en-US" sz="2000" u="none" strike="noStrike" cap="none" baseline="0" dirty="0" smtClean="0"/>
                        <a:t>.36</a:t>
                      </a:r>
                      <a:endParaRPr lang="en-US" sz="2000" u="none" strike="noStrike" cap="none" baseline="0" dirty="0"/>
                    </a:p>
                  </a:txBody>
                  <a:tcPr marL="68575" marR="68575" marT="34300" marB="34300" anchor="ctr"/>
                </a:tc>
                <a:tc>
                  <a:txBody>
                    <a:bodyPr/>
                    <a:lstStyle/>
                    <a:p>
                      <a:pPr marL="0" marR="0" lvl="0" indent="0" algn="ctr" rtl="0">
                        <a:spcBef>
                          <a:spcPts val="0"/>
                        </a:spcBef>
                        <a:buSzPct val="25000"/>
                        <a:buNone/>
                      </a:pPr>
                      <a:r>
                        <a:rPr lang="en-US" sz="2000" u="none" strike="noStrike" cap="none" baseline="0" dirty="0" smtClean="0"/>
                        <a:t>.65</a:t>
                      </a:r>
                      <a:endParaRPr lang="en-US" sz="2000" u="none" strike="noStrike" cap="none" baseline="0" dirty="0"/>
                    </a:p>
                  </a:txBody>
                  <a:tcPr marL="68575" marR="68575" marT="34300" marB="34300" anchor="ctr"/>
                </a:tc>
                <a:tc>
                  <a:txBody>
                    <a:bodyPr/>
                    <a:lstStyle/>
                    <a:p>
                      <a:pPr marL="0" marR="0" lvl="0" indent="0" algn="ctr" rtl="0">
                        <a:spcBef>
                          <a:spcPts val="0"/>
                        </a:spcBef>
                        <a:buSzPct val="25000"/>
                        <a:buNone/>
                      </a:pPr>
                      <a:r>
                        <a:rPr lang="en-US" sz="2000" u="none" strike="noStrike" cap="none" baseline="0" dirty="0" smtClean="0"/>
                        <a:t>.80</a:t>
                      </a:r>
                      <a:endParaRPr lang="en-US" sz="2000" u="none" strike="noStrike" cap="none" baseline="0" dirty="0"/>
                    </a:p>
                  </a:txBody>
                  <a:tcPr marL="68575" marR="68575" marT="34300" marB="34300" anchor="ctr"/>
                </a:tc>
              </a:tr>
              <a:tr h="444398">
                <a:tc>
                  <a:txBody>
                    <a:bodyPr/>
                    <a:lstStyle/>
                    <a:p>
                      <a:pPr marL="0" marR="0" lvl="0" indent="0" algn="l" rtl="0">
                        <a:spcBef>
                          <a:spcPts val="0"/>
                        </a:spcBef>
                        <a:buSzPct val="25000"/>
                        <a:buNone/>
                      </a:pPr>
                      <a:r>
                        <a:rPr lang="en-US" sz="1600" u="none" strike="noStrike" cap="none" baseline="0" dirty="0" smtClean="0"/>
                        <a:t>Intermediate Algebra</a:t>
                      </a:r>
                      <a:endParaRPr lang="en-US" sz="1600" u="none" strike="noStrike" cap="none" baseline="0" dirty="0"/>
                    </a:p>
                  </a:txBody>
                  <a:tcPr marL="68575" marR="68575" marT="34300" marB="34300" anchor="ctr"/>
                </a:tc>
                <a:tc>
                  <a:txBody>
                    <a:bodyPr/>
                    <a:lstStyle/>
                    <a:p>
                      <a:pPr marL="0" marR="0" lvl="0" indent="0" algn="ctr" rtl="0">
                        <a:spcBef>
                          <a:spcPts val="0"/>
                        </a:spcBef>
                        <a:buSzPct val="25000"/>
                        <a:buNone/>
                      </a:pPr>
                      <a:r>
                        <a:rPr lang="en-US" sz="1600" u="none" strike="noStrike" cap="none" baseline="0" dirty="0" smtClean="0"/>
                        <a:t>Algebra</a:t>
                      </a:r>
                    </a:p>
                  </a:txBody>
                  <a:tcPr marL="68575" marR="68575" marT="34300" marB="34300" anchor="ctr"/>
                </a:tc>
                <a:tc>
                  <a:txBody>
                    <a:bodyPr/>
                    <a:lstStyle/>
                    <a:p>
                      <a:pPr marL="0" marR="0" lvl="0" indent="0" algn="ctr" rtl="0">
                        <a:spcBef>
                          <a:spcPts val="0"/>
                        </a:spcBef>
                        <a:buSzPct val="25000"/>
                        <a:buNone/>
                      </a:pPr>
                      <a:r>
                        <a:rPr lang="en-US" sz="2000" u="none" strike="noStrike" cap="none" baseline="0" dirty="0" smtClean="0"/>
                        <a:t>.47</a:t>
                      </a:r>
                      <a:endParaRPr lang="en-US" sz="2000" u="none" strike="noStrike" cap="none" baseline="0" dirty="0"/>
                    </a:p>
                  </a:txBody>
                  <a:tcPr marL="68575" marR="68575" marT="34300" marB="34300" anchor="ctr"/>
                </a:tc>
                <a:tc>
                  <a:txBody>
                    <a:bodyPr/>
                    <a:lstStyle/>
                    <a:p>
                      <a:pPr marL="0" marR="0" lvl="0" indent="0" algn="ctr" rtl="0">
                        <a:spcBef>
                          <a:spcPts val="0"/>
                        </a:spcBef>
                        <a:buSzPct val="25000"/>
                        <a:buNone/>
                      </a:pPr>
                      <a:r>
                        <a:rPr lang="en-US" sz="2000" u="none" strike="noStrike" cap="none" baseline="0" dirty="0" smtClean="0"/>
                        <a:t>.66</a:t>
                      </a:r>
                      <a:endParaRPr lang="en-US" sz="2000" u="none" strike="noStrike" cap="none" baseline="0" dirty="0"/>
                    </a:p>
                  </a:txBody>
                  <a:tcPr marL="68575" marR="68575" marT="34300" marB="34300" anchor="ctr"/>
                </a:tc>
                <a:tc>
                  <a:txBody>
                    <a:bodyPr/>
                    <a:lstStyle/>
                    <a:p>
                      <a:pPr marL="0" marR="0" lvl="0" indent="0" algn="ctr" rtl="0">
                        <a:spcBef>
                          <a:spcPts val="0"/>
                        </a:spcBef>
                        <a:buSzPct val="25000"/>
                        <a:buNone/>
                      </a:pPr>
                      <a:r>
                        <a:rPr lang="en-US" sz="2000" u="none" strike="noStrike" cap="none" baseline="0" dirty="0" smtClean="0"/>
                        <a:t>.84</a:t>
                      </a:r>
                      <a:endParaRPr lang="en-US" sz="2000" u="none" strike="noStrike" cap="none" baseline="0" dirty="0"/>
                    </a:p>
                  </a:txBody>
                  <a:tcPr marL="68575" marR="68575" marT="34300" marB="34300" anchor="ctr"/>
                </a:tc>
              </a:tr>
              <a:tr h="577461">
                <a:tc>
                  <a:txBody>
                    <a:bodyPr/>
                    <a:lstStyle/>
                    <a:p>
                      <a:pPr marL="0" marR="0" lvl="0" indent="0" algn="l" rtl="0">
                        <a:spcBef>
                          <a:spcPts val="0"/>
                        </a:spcBef>
                        <a:buSzPct val="25000"/>
                        <a:buNone/>
                      </a:pPr>
                      <a:r>
                        <a:rPr lang="en-US" sz="1600" u="none" strike="noStrike" cap="none" baseline="0" dirty="0" smtClean="0"/>
                        <a:t>College Algebra</a:t>
                      </a:r>
                      <a:endParaRPr lang="en-US" sz="1600" u="none" strike="noStrike" cap="none" baseline="0" dirty="0"/>
                    </a:p>
                  </a:txBody>
                  <a:tcPr marL="68575" marR="68575" marT="34300" marB="34300" anchor="ctr"/>
                </a:tc>
                <a:tc>
                  <a:txBody>
                    <a:bodyPr/>
                    <a:lstStyle/>
                    <a:p>
                      <a:pPr marL="0" marR="0" lvl="0" indent="0" algn="ctr" rtl="0">
                        <a:spcBef>
                          <a:spcPts val="0"/>
                        </a:spcBef>
                        <a:buSzPct val="25000"/>
                        <a:buNone/>
                      </a:pPr>
                      <a:r>
                        <a:rPr lang="en-US" sz="1600" u="none" strike="noStrike" cap="none" baseline="0" dirty="0" smtClean="0"/>
                        <a:t>Algebra</a:t>
                      </a:r>
                    </a:p>
                  </a:txBody>
                  <a:tcPr marL="68575" marR="68575" marT="34300" marB="34300" anchor="ctr"/>
                </a:tc>
                <a:tc>
                  <a:txBody>
                    <a:bodyPr/>
                    <a:lstStyle/>
                    <a:p>
                      <a:pPr marL="0" marR="0" lvl="0" indent="0" algn="ctr" rtl="0">
                        <a:spcBef>
                          <a:spcPts val="0"/>
                        </a:spcBef>
                        <a:buSzPct val="25000"/>
                        <a:buNone/>
                      </a:pPr>
                      <a:r>
                        <a:rPr lang="en-US" sz="2000" u="none" strike="noStrike" cap="none" baseline="0" dirty="0" smtClean="0"/>
                        <a:t>.41</a:t>
                      </a:r>
                      <a:endParaRPr lang="en-US" sz="2000" u="none" strike="noStrike" cap="none" baseline="0" dirty="0"/>
                    </a:p>
                  </a:txBody>
                  <a:tcPr marL="68575" marR="68575" marT="34300" marB="34300" anchor="ctr"/>
                </a:tc>
                <a:tc>
                  <a:txBody>
                    <a:bodyPr/>
                    <a:lstStyle/>
                    <a:p>
                      <a:pPr marL="0" marR="0" lvl="0" indent="0" algn="ctr" rtl="0">
                        <a:spcBef>
                          <a:spcPts val="0"/>
                        </a:spcBef>
                        <a:buSzPct val="25000"/>
                        <a:buNone/>
                      </a:pPr>
                      <a:r>
                        <a:rPr lang="en-US" sz="2000" u="none" strike="noStrike" cap="none" baseline="0" dirty="0" smtClean="0"/>
                        <a:t>.76</a:t>
                      </a:r>
                      <a:endParaRPr lang="en-US" sz="2000" u="none" strike="noStrike" cap="none" baseline="0" dirty="0"/>
                    </a:p>
                  </a:txBody>
                  <a:tcPr marL="68575" marR="68575" marT="34300" marB="34300" anchor="ctr"/>
                </a:tc>
                <a:tc>
                  <a:txBody>
                    <a:bodyPr/>
                    <a:lstStyle/>
                    <a:p>
                      <a:pPr marL="0" marR="0" lvl="0" indent="0" algn="ctr" rtl="0">
                        <a:spcBef>
                          <a:spcPts val="0"/>
                        </a:spcBef>
                        <a:buSzPct val="25000"/>
                        <a:buNone/>
                      </a:pPr>
                      <a:r>
                        <a:rPr lang="en-US" sz="2000" u="none" strike="noStrike" cap="none" baseline="0" dirty="0" smtClean="0"/>
                        <a:t>.88</a:t>
                      </a:r>
                      <a:endParaRPr lang="en-US" sz="2000" u="none" strike="noStrike" cap="none" baseline="0" dirty="0"/>
                    </a:p>
                  </a:txBody>
                  <a:tcPr marL="68575" marR="68575" marT="34300" marB="34300" anchor="ctr"/>
                </a:tc>
              </a:tr>
              <a:tr h="456151">
                <a:tc>
                  <a:txBody>
                    <a:bodyPr/>
                    <a:lstStyle/>
                    <a:p>
                      <a:pPr marL="0" marR="0" lvl="0" indent="0" algn="l" rtl="0">
                        <a:spcBef>
                          <a:spcPts val="0"/>
                        </a:spcBef>
                        <a:buSzPct val="25000"/>
                        <a:buNone/>
                      </a:pPr>
                      <a:r>
                        <a:rPr lang="en-US" sz="1600" u="none" strike="noStrike" cap="none" baseline="0" dirty="0" smtClean="0"/>
                        <a:t>College Algebra</a:t>
                      </a:r>
                      <a:endParaRPr lang="en-US" sz="1600" u="none" strike="noStrike" cap="none" baseline="0" dirty="0"/>
                    </a:p>
                  </a:txBody>
                  <a:tcPr marL="68575" marR="68575" marT="34300" marB="34300" anchor="ctr"/>
                </a:tc>
                <a:tc>
                  <a:txBody>
                    <a:bodyPr/>
                    <a:lstStyle/>
                    <a:p>
                      <a:pPr marL="0" marR="0" lvl="0" indent="0" algn="ctr" rtl="0">
                        <a:spcBef>
                          <a:spcPts val="0"/>
                        </a:spcBef>
                        <a:buSzPct val="25000"/>
                        <a:buNone/>
                      </a:pPr>
                      <a:r>
                        <a:rPr lang="en-US" sz="1600" u="none" strike="noStrike" cap="none" baseline="0" dirty="0" smtClean="0"/>
                        <a:t>College Algebra</a:t>
                      </a:r>
                      <a:endParaRPr lang="en-US" sz="1600" u="none" strike="noStrike" cap="none" baseline="0" dirty="0"/>
                    </a:p>
                  </a:txBody>
                  <a:tcPr marL="68575" marR="68575" marT="34300" marB="34300" anchor="ctr"/>
                </a:tc>
                <a:tc>
                  <a:txBody>
                    <a:bodyPr/>
                    <a:lstStyle/>
                    <a:p>
                      <a:pPr marL="0" marR="0" lvl="0" indent="0" algn="ctr" rtl="0">
                        <a:spcBef>
                          <a:spcPts val="0"/>
                        </a:spcBef>
                        <a:buSzPct val="25000"/>
                        <a:buNone/>
                      </a:pPr>
                      <a:r>
                        <a:rPr lang="en-US" sz="2000" u="none" strike="noStrike" cap="none" baseline="0" dirty="0" smtClean="0"/>
                        <a:t>.51</a:t>
                      </a:r>
                      <a:endParaRPr lang="en-US" sz="2000" u="none" strike="noStrike" cap="none" baseline="0" dirty="0"/>
                    </a:p>
                  </a:txBody>
                  <a:tcPr marL="68575" marR="68575" marT="34300" marB="34300" anchor="ctr"/>
                </a:tc>
                <a:tc>
                  <a:txBody>
                    <a:bodyPr/>
                    <a:lstStyle/>
                    <a:p>
                      <a:pPr marL="0" marR="0" lvl="0" indent="0" algn="ctr" rtl="0">
                        <a:spcBef>
                          <a:spcPts val="0"/>
                        </a:spcBef>
                        <a:buSzPct val="25000"/>
                        <a:buNone/>
                      </a:pPr>
                      <a:r>
                        <a:rPr lang="en-US" sz="2000" u="none" strike="noStrike" cap="none" baseline="0" dirty="0" smtClean="0"/>
                        <a:t>.76</a:t>
                      </a:r>
                      <a:endParaRPr lang="en-US" sz="2000" u="none" strike="noStrike" cap="none" baseline="0" dirty="0"/>
                    </a:p>
                  </a:txBody>
                  <a:tcPr marL="68575" marR="68575" marT="34300" marB="34300" anchor="ctr"/>
                </a:tc>
                <a:tc>
                  <a:txBody>
                    <a:bodyPr/>
                    <a:lstStyle/>
                    <a:p>
                      <a:pPr marL="0" marR="0" lvl="0" indent="0" algn="ctr" rtl="0">
                        <a:spcBef>
                          <a:spcPts val="0"/>
                        </a:spcBef>
                        <a:buSzPct val="25000"/>
                        <a:buNone/>
                      </a:pPr>
                      <a:r>
                        <a:rPr lang="en-US" sz="2000" u="none" strike="noStrike" cap="none" baseline="0" dirty="0" smtClean="0"/>
                        <a:t>.94</a:t>
                      </a:r>
                      <a:endParaRPr lang="en-US" sz="2000" u="none" strike="noStrike" cap="none" baseline="0" dirty="0"/>
                    </a:p>
                  </a:txBody>
                  <a:tcPr marL="68575" marR="68575" marT="34300" marB="34300" anchor="ctr"/>
                </a:tc>
              </a:tr>
            </a:tbl>
          </a:graphicData>
        </a:graphic>
      </p:graphicFrame>
      <p:sp>
        <p:nvSpPr>
          <p:cNvPr id="5" name="Shape 285"/>
          <p:cNvSpPr txBox="1">
            <a:spLocks noGrp="1"/>
          </p:cNvSpPr>
          <p:nvPr>
            <p:ph type="title"/>
          </p:nvPr>
        </p:nvSpPr>
        <p:spPr>
          <a:xfrm>
            <a:off x="1552755" y="5640553"/>
            <a:ext cx="8991600" cy="1143000"/>
          </a:xfrm>
          <a:prstGeom prst="rect">
            <a:avLst/>
          </a:prstGeom>
          <a:noFill/>
          <a:ln>
            <a:noFill/>
          </a:ln>
        </p:spPr>
        <p:txBody>
          <a:bodyPr lIns="91425" tIns="45700" rIns="91425" bIns="45700" anchor="ctr" anchorCtr="0">
            <a:noAutofit/>
          </a:bodyPr>
          <a:lstStyle/>
          <a:p>
            <a:pPr lvl="0" algn="ctr">
              <a:spcBef>
                <a:spcPts val="0"/>
              </a:spcBef>
              <a:buClr>
                <a:schemeClr val="dk1"/>
              </a:buClr>
              <a:buSzPct val="25000"/>
            </a:pPr>
            <a:r>
              <a:rPr lang="en-US" sz="1600" b="0" i="0" u="none" strike="noStrike" cap="none" baseline="0" dirty="0" smtClean="0">
                <a:solidFill>
                  <a:srgbClr val="000000"/>
                </a:solidFill>
                <a:latin typeface="Calibri"/>
                <a:ea typeface="Calibri"/>
                <a:cs typeface="Calibri"/>
                <a:sym typeface="Calibri"/>
              </a:rPr>
              <a:t>Westrick</a:t>
            </a:r>
            <a:r>
              <a:rPr lang="en-US" sz="1600" b="0" i="0" u="none" strike="noStrike" cap="none" dirty="0" smtClean="0">
                <a:solidFill>
                  <a:srgbClr val="000000"/>
                </a:solidFill>
                <a:latin typeface="Calibri"/>
                <a:ea typeface="Calibri"/>
                <a:cs typeface="Calibri"/>
                <a:sym typeface="Calibri"/>
              </a:rPr>
              <a:t> &amp; Allen, </a:t>
            </a:r>
            <a:r>
              <a:rPr lang="en-US" sz="1600" b="0" dirty="0" smtClean="0">
                <a:solidFill>
                  <a:srgbClr val="000000"/>
                </a:solidFill>
                <a:latin typeface="Calibri"/>
                <a:ea typeface="Calibri"/>
                <a:cs typeface="Calibri"/>
                <a:sym typeface="Calibri"/>
              </a:rPr>
              <a:t>2014: ACT COMPASS Validation Median Logistic R </a:t>
            </a:r>
            <a:r>
              <a:rPr lang="en-US" sz="1600" b="0" dirty="0">
                <a:solidFill>
                  <a:srgbClr val="000000"/>
                </a:solidFill>
                <a:latin typeface="Calibri"/>
                <a:ea typeface="Calibri"/>
                <a:cs typeface="Calibri"/>
                <a:sym typeface="Calibri"/>
              </a:rPr>
              <a:t>(</a:t>
            </a:r>
            <a:r>
              <a:rPr lang="en-US" sz="1600" b="0" dirty="0" smtClean="0">
                <a:solidFill>
                  <a:srgbClr val="000000"/>
                </a:solidFill>
                <a:latin typeface="Calibri"/>
                <a:ea typeface="Calibri"/>
                <a:cs typeface="Calibri"/>
                <a:sym typeface="Calibri"/>
              </a:rPr>
              <a:t>Table 4) </a:t>
            </a:r>
            <a:r>
              <a:rPr lang="en-US" sz="1600" b="0" dirty="0" smtClean="0">
                <a:solidFill>
                  <a:srgbClr val="000000"/>
                </a:solidFill>
                <a:latin typeface="Calibri"/>
                <a:ea typeface="Calibri"/>
                <a:cs typeface="Calibri"/>
                <a:sym typeface="Calibri"/>
                <a:hlinkClick r:id="rId3"/>
              </a:rPr>
              <a:t>http</a:t>
            </a:r>
            <a:r>
              <a:rPr lang="en-US" sz="1600" b="0" dirty="0">
                <a:solidFill>
                  <a:srgbClr val="000000"/>
                </a:solidFill>
                <a:latin typeface="Calibri"/>
                <a:ea typeface="Calibri"/>
                <a:cs typeface="Calibri"/>
                <a:sym typeface="Calibri"/>
                <a:hlinkClick r:id="rId3"/>
              </a:rPr>
              <a:t>://bit.ly/</a:t>
            </a:r>
            <a:r>
              <a:rPr lang="en-US" sz="1600" b="0" dirty="0" smtClean="0">
                <a:solidFill>
                  <a:srgbClr val="000000"/>
                </a:solidFill>
                <a:latin typeface="Calibri"/>
                <a:ea typeface="Calibri"/>
                <a:cs typeface="Calibri"/>
                <a:sym typeface="Calibri"/>
                <a:hlinkClick r:id="rId3"/>
              </a:rPr>
              <a:t>ACTandGPA</a:t>
            </a:r>
            <a:r>
              <a:rPr lang="en-US" sz="1600" b="0" dirty="0" smtClean="0">
                <a:solidFill>
                  <a:srgbClr val="000000"/>
                </a:solidFill>
                <a:latin typeface="Calibri"/>
                <a:ea typeface="Calibri"/>
                <a:cs typeface="Calibri"/>
                <a:sym typeface="Calibri"/>
              </a:rPr>
              <a:t> </a:t>
            </a:r>
            <a:r>
              <a:rPr lang="en-US" sz="3200" b="0" i="0" u="none" strike="noStrike" cap="none" baseline="0" dirty="0" smtClean="0">
                <a:solidFill>
                  <a:srgbClr val="000000"/>
                </a:solidFill>
                <a:latin typeface="Calibri"/>
                <a:ea typeface="Calibri"/>
                <a:cs typeface="Calibri"/>
                <a:sym typeface="Calibri"/>
              </a:rPr>
              <a:t/>
            </a:r>
            <a:br>
              <a:rPr lang="en-US" sz="3200" b="0" i="0" u="none" strike="noStrike" cap="none" baseline="0" dirty="0" smtClean="0">
                <a:solidFill>
                  <a:srgbClr val="000000"/>
                </a:solidFill>
                <a:latin typeface="Calibri"/>
                <a:ea typeface="Calibri"/>
                <a:cs typeface="Calibri"/>
                <a:sym typeface="Calibri"/>
              </a:rPr>
            </a:br>
            <a:endParaRPr lang="en-US" sz="3200" b="0" i="0" u="none" strike="noStrike" cap="none" baseline="0" dirty="0">
              <a:solidFill>
                <a:srgbClr val="000000"/>
              </a:solidFill>
              <a:latin typeface="Calibri"/>
              <a:ea typeface="Calibri"/>
              <a:cs typeface="Calibri"/>
              <a:sym typeface="Calibri"/>
            </a:endParaRPr>
          </a:p>
        </p:txBody>
      </p:sp>
      <p:sp>
        <p:nvSpPr>
          <p:cNvPr id="6" name="Title 1"/>
          <p:cNvSpPr txBox="1">
            <a:spLocks/>
          </p:cNvSpPr>
          <p:nvPr/>
        </p:nvSpPr>
        <p:spPr>
          <a:xfrm>
            <a:off x="169817" y="0"/>
            <a:ext cx="11795760" cy="1450757"/>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5400" b="1" dirty="0" smtClean="0">
                <a:solidFill>
                  <a:srgbClr val="C00000"/>
                </a:solidFill>
                <a:latin typeface="Britannic Bold" panose="020B0903060703020204" pitchFamily="34" charset="0"/>
              </a:rPr>
              <a:t>Multiple Measures: Improved Accuracy</a:t>
            </a:r>
            <a:endParaRPr lang="en-US" sz="5400" dirty="0"/>
          </a:p>
        </p:txBody>
      </p:sp>
    </p:spTree>
    <p:extLst>
      <p:ext uri="{BB962C8B-B14F-4D97-AF65-F5344CB8AC3E}">
        <p14:creationId xmlns:p14="http://schemas.microsoft.com/office/powerpoint/2010/main" val="344213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14068" y="0"/>
            <a:ext cx="11386868" cy="1450757"/>
          </a:xfrm>
        </p:spPr>
        <p:txBody>
          <a:bodyPr>
            <a:noAutofit/>
          </a:bodyPr>
          <a:lstStyle/>
          <a:p>
            <a:pPr algn="ctr"/>
            <a:r>
              <a:rPr lang="en-US" sz="5400" b="1" dirty="0" smtClean="0">
                <a:solidFill>
                  <a:srgbClr val="C00000"/>
                </a:solidFill>
                <a:latin typeface="Britannic Bold" panose="020B0903060703020204" pitchFamily="34" charset="0"/>
              </a:rPr>
              <a:t>Multiple Measures Success: English</a:t>
            </a:r>
            <a:endParaRPr lang="en-US" sz="5400" dirty="0"/>
          </a:p>
        </p:txBody>
      </p:sp>
      <p:graphicFrame>
        <p:nvGraphicFramePr>
          <p:cNvPr id="5" name="Chart 4"/>
          <p:cNvGraphicFramePr/>
          <p:nvPr>
            <p:extLst>
              <p:ext uri="{D42A27DB-BD31-4B8C-83A1-F6EECF244321}">
                <p14:modId xmlns:p14="http://schemas.microsoft.com/office/powerpoint/2010/main" val="838979860"/>
              </p:ext>
            </p:extLst>
          </p:nvPr>
        </p:nvGraphicFramePr>
        <p:xfrm>
          <a:off x="103504" y="1450756"/>
          <a:ext cx="11535501" cy="48194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32040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14068" y="0"/>
            <a:ext cx="11386868" cy="1450757"/>
          </a:xfrm>
        </p:spPr>
        <p:txBody>
          <a:bodyPr>
            <a:noAutofit/>
          </a:bodyPr>
          <a:lstStyle/>
          <a:p>
            <a:pPr algn="ctr"/>
            <a:r>
              <a:rPr lang="en-US" sz="5400" b="1" dirty="0" smtClean="0">
                <a:solidFill>
                  <a:srgbClr val="C00000"/>
                </a:solidFill>
                <a:latin typeface="Britannic Bold" panose="020B0903060703020204" pitchFamily="34" charset="0"/>
              </a:rPr>
              <a:t>Multiple Measures Success: Math</a:t>
            </a:r>
            <a:endParaRPr lang="en-US" sz="5400" dirty="0"/>
          </a:p>
        </p:txBody>
      </p:sp>
      <p:graphicFrame>
        <p:nvGraphicFramePr>
          <p:cNvPr id="6" name="Chart 5"/>
          <p:cNvGraphicFramePr/>
          <p:nvPr>
            <p:extLst>
              <p:ext uri="{D42A27DB-BD31-4B8C-83A1-F6EECF244321}">
                <p14:modId xmlns:p14="http://schemas.microsoft.com/office/powerpoint/2010/main" val="321423923"/>
              </p:ext>
            </p:extLst>
          </p:nvPr>
        </p:nvGraphicFramePr>
        <p:xfrm>
          <a:off x="437515" y="1737360"/>
          <a:ext cx="11188428" cy="45328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3114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 from High School partners and Multiple Measures</a:t>
            </a:r>
            <a:endParaRPr lang="en-US" dirty="0"/>
          </a:p>
        </p:txBody>
      </p:sp>
      <p:sp>
        <p:nvSpPr>
          <p:cNvPr id="3" name="Content Placeholder 2"/>
          <p:cNvSpPr>
            <a:spLocks noGrp="1"/>
          </p:cNvSpPr>
          <p:nvPr>
            <p:ph idx="1"/>
          </p:nvPr>
        </p:nvSpPr>
        <p:spPr>
          <a:xfrm>
            <a:off x="1097280" y="1845734"/>
            <a:ext cx="3725545" cy="4023360"/>
          </a:xfrm>
        </p:spPr>
        <p:txBody>
          <a:bodyPr>
            <a:normAutofit fontScale="92500" lnSpcReduction="10000"/>
          </a:bodyPr>
          <a:lstStyle/>
          <a:p>
            <a:r>
              <a:rPr lang="en-US" sz="2400" dirty="0" smtClean="0"/>
              <a:t>1. Good communication with High Schools – find a champion</a:t>
            </a:r>
          </a:p>
          <a:p>
            <a:r>
              <a:rPr lang="en-US" sz="2400" dirty="0" smtClean="0"/>
              <a:t>2. Listen</a:t>
            </a:r>
          </a:p>
          <a:p>
            <a:r>
              <a:rPr lang="en-US" sz="2400" dirty="0" smtClean="0"/>
              <a:t>3. </a:t>
            </a:r>
            <a:r>
              <a:rPr lang="en-US" sz="2400" dirty="0"/>
              <a:t>B</a:t>
            </a:r>
            <a:r>
              <a:rPr lang="en-US" sz="2400" dirty="0" smtClean="0"/>
              <a:t>e honest but acknowledge your own data</a:t>
            </a:r>
          </a:p>
          <a:p>
            <a:r>
              <a:rPr lang="en-US" sz="2400" dirty="0" smtClean="0"/>
              <a:t>4. Focus on the students – like us they have other targets required</a:t>
            </a:r>
          </a:p>
          <a:p>
            <a:r>
              <a:rPr lang="en-US" sz="2400" dirty="0" smtClean="0"/>
              <a:t>5. High Schools want their students and community to be educated</a:t>
            </a:r>
            <a:endParaRPr lang="en-US"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0420" y="2641600"/>
            <a:ext cx="7251580" cy="3519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8800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86928" y="274638"/>
            <a:ext cx="10248181"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600" b="1" dirty="0" smtClean="0">
                <a:solidFill>
                  <a:srgbClr val="C00000"/>
                </a:solidFill>
                <a:latin typeface="Britannic Bold" panose="020B0903060703020204" pitchFamily="34" charset="0"/>
              </a:rPr>
              <a:t>MIH Mentors</a:t>
            </a:r>
            <a:endParaRPr lang="en-US" sz="6600" b="1" dirty="0">
              <a:solidFill>
                <a:srgbClr val="C00000"/>
              </a:solidFill>
              <a:latin typeface="Britannic Bold" panose="020B0903060703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9605" y="1809523"/>
            <a:ext cx="2826238" cy="3768317"/>
          </a:xfrm>
          <a:prstGeom prst="rect">
            <a:avLst/>
          </a:prstGeom>
          <a:ln w="38100">
            <a:solidFill>
              <a:schemeClr val="accent1"/>
            </a:solidFill>
          </a:ln>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8895" r="15028"/>
          <a:stretch/>
        </p:blipFill>
        <p:spPr>
          <a:xfrm>
            <a:off x="6912521" y="1809523"/>
            <a:ext cx="5096599" cy="3768317"/>
          </a:xfrm>
          <a:prstGeom prst="rect">
            <a:avLst/>
          </a:prstGeom>
          <a:ln w="38100">
            <a:solidFill>
              <a:schemeClr val="accent1"/>
            </a:solidFill>
          </a:ln>
        </p:spPr>
      </p:pic>
      <p:sp>
        <p:nvSpPr>
          <p:cNvPr id="7" name="Content Placeholder 2"/>
          <p:cNvSpPr txBox="1">
            <a:spLocks/>
          </p:cNvSpPr>
          <p:nvPr/>
        </p:nvSpPr>
        <p:spPr>
          <a:xfrm>
            <a:off x="344256" y="666911"/>
            <a:ext cx="3605349" cy="4910929"/>
          </a:xfrm>
          <a:prstGeom prst="rect">
            <a:avLst/>
          </a:prstGeom>
        </p:spPr>
        <p:txBody>
          <a:bodyPr>
            <a:normAutofit fontScale="85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Arial" panose="020B0604020202020204" pitchFamily="34" charset="0"/>
              <a:buChar char="•"/>
            </a:pPr>
            <a:r>
              <a:rPr lang="en-US" sz="3200" dirty="0" smtClean="0"/>
              <a:t>50 Mentors</a:t>
            </a:r>
          </a:p>
          <a:p>
            <a:pPr>
              <a:buFont typeface="Arial" panose="020B0604020202020204" pitchFamily="34" charset="0"/>
              <a:buChar char="•"/>
            </a:pPr>
            <a:r>
              <a:rPr lang="en-US" sz="3200" dirty="0" smtClean="0"/>
              <a:t>5-10 Students/each</a:t>
            </a:r>
          </a:p>
          <a:p>
            <a:pPr>
              <a:buFont typeface="Arial" panose="020B0604020202020204" pitchFamily="34" charset="0"/>
              <a:buChar char="•"/>
            </a:pPr>
            <a:r>
              <a:rPr lang="en-US" sz="3200" dirty="0" smtClean="0"/>
              <a:t>Faculty, Staff, and</a:t>
            </a:r>
            <a:br>
              <a:rPr lang="en-US" sz="3200" dirty="0" smtClean="0"/>
            </a:br>
            <a:r>
              <a:rPr lang="en-US" sz="3200" dirty="0" smtClean="0"/>
              <a:t>Administrators</a:t>
            </a:r>
          </a:p>
          <a:p>
            <a:pPr>
              <a:buFont typeface="Arial" panose="020B0604020202020204" pitchFamily="34" charset="0"/>
              <a:buChar char="•"/>
            </a:pPr>
            <a:r>
              <a:rPr lang="en-US" sz="3200" dirty="0" smtClean="0"/>
              <a:t>Required Training:</a:t>
            </a:r>
            <a:br>
              <a:rPr lang="en-US" sz="3200" dirty="0" smtClean="0"/>
            </a:br>
            <a:r>
              <a:rPr lang="en-US" sz="3200" dirty="0" smtClean="0"/>
              <a:t>20 Hours</a:t>
            </a:r>
          </a:p>
          <a:p>
            <a:pPr>
              <a:buFont typeface="Arial" panose="020B0604020202020204" pitchFamily="34" charset="0"/>
              <a:buChar char="•"/>
            </a:pPr>
            <a:r>
              <a:rPr lang="en-US" sz="3200" dirty="0" smtClean="0"/>
              <a:t>Issues with communication</a:t>
            </a:r>
          </a:p>
          <a:p>
            <a:pPr>
              <a:buFont typeface="Arial" panose="020B0604020202020204" pitchFamily="34" charset="0"/>
              <a:buChar char="•"/>
            </a:pPr>
            <a:r>
              <a:rPr lang="en-US" sz="3200" dirty="0" smtClean="0"/>
              <a:t>Issues with follow-thru</a:t>
            </a:r>
          </a:p>
          <a:p>
            <a:pPr>
              <a:buFont typeface="Arial" panose="020B0604020202020204" pitchFamily="34" charset="0"/>
              <a:buChar char="•"/>
            </a:pPr>
            <a:r>
              <a:rPr lang="en-US" sz="3200" dirty="0" smtClean="0"/>
              <a:t>Moving to Peer Mentors</a:t>
            </a:r>
          </a:p>
          <a:p>
            <a:pPr>
              <a:buFont typeface="Arial" panose="020B0604020202020204" pitchFamily="34" charset="0"/>
              <a:buChar char="•"/>
            </a:pPr>
            <a:r>
              <a:rPr lang="en-US" sz="3200" dirty="0" smtClean="0"/>
              <a:t>Moving to Pathways</a:t>
            </a:r>
          </a:p>
          <a:p>
            <a:endParaRPr lang="en-US" dirty="0"/>
          </a:p>
        </p:txBody>
      </p:sp>
    </p:spTree>
    <p:extLst>
      <p:ext uri="{BB962C8B-B14F-4D97-AF65-F5344CB8AC3E}">
        <p14:creationId xmlns:p14="http://schemas.microsoft.com/office/powerpoint/2010/main" val="1045291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207699" y="274638"/>
            <a:ext cx="992037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600" b="1" dirty="0" smtClean="0">
                <a:solidFill>
                  <a:srgbClr val="C00000"/>
                </a:solidFill>
                <a:latin typeface="Britannic Bold" panose="020B0903060703020204" pitchFamily="34" charset="0"/>
              </a:rPr>
              <a:t>MIH Mentoring: Successes</a:t>
            </a:r>
            <a:endParaRPr lang="en-US" sz="6600" b="1" dirty="0">
              <a:solidFill>
                <a:srgbClr val="C00000"/>
              </a:solidFill>
              <a:latin typeface="Britannic Bold" panose="020B0903060703020204" pitchFamily="34" charset="0"/>
            </a:endParaRPr>
          </a:p>
        </p:txBody>
      </p:sp>
      <p:sp>
        <p:nvSpPr>
          <p:cNvPr id="6" name="Content Placeholder 2"/>
          <p:cNvSpPr>
            <a:spLocks noGrp="1"/>
          </p:cNvSpPr>
          <p:nvPr>
            <p:ph idx="1"/>
          </p:nvPr>
        </p:nvSpPr>
        <p:spPr>
          <a:xfrm>
            <a:off x="593123" y="1845734"/>
            <a:ext cx="7142207" cy="4258504"/>
          </a:xfrm>
        </p:spPr>
        <p:txBody>
          <a:bodyPr>
            <a:noAutofit/>
          </a:bodyPr>
          <a:lstStyle/>
          <a:p>
            <a:pPr>
              <a:lnSpc>
                <a:spcPct val="100000"/>
              </a:lnSpc>
              <a:spcBef>
                <a:spcPts val="0"/>
              </a:spcBef>
              <a:spcAft>
                <a:spcPts val="0"/>
              </a:spcAft>
              <a:buFont typeface="Arial" panose="020B0604020202020204" pitchFamily="34" charset="0"/>
              <a:buChar char="•"/>
            </a:pPr>
            <a:r>
              <a:rPr lang="en-US" sz="2900" dirty="0"/>
              <a:t>Greater connection with </a:t>
            </a:r>
            <a:r>
              <a:rPr lang="en-US" sz="2900" dirty="0" smtClean="0"/>
              <a:t>students</a:t>
            </a:r>
          </a:p>
          <a:p>
            <a:pPr>
              <a:lnSpc>
                <a:spcPct val="100000"/>
              </a:lnSpc>
              <a:spcBef>
                <a:spcPts val="0"/>
              </a:spcBef>
              <a:spcAft>
                <a:spcPts val="0"/>
              </a:spcAft>
              <a:buFont typeface="Arial" panose="020B0604020202020204" pitchFamily="34" charset="0"/>
              <a:buChar char="•"/>
            </a:pPr>
            <a:r>
              <a:rPr lang="en-US" sz="2900" dirty="0" smtClean="0"/>
              <a:t>Awareness </a:t>
            </a:r>
            <a:r>
              <a:rPr lang="en-US" sz="2900" dirty="0"/>
              <a:t>of programs &amp; </a:t>
            </a:r>
            <a:r>
              <a:rPr lang="en-US" sz="2900" dirty="0" smtClean="0"/>
              <a:t>activities (SI, tutoring Financial Aid)</a:t>
            </a:r>
            <a:endParaRPr lang="en-US" sz="2900" dirty="0"/>
          </a:p>
          <a:p>
            <a:pPr>
              <a:lnSpc>
                <a:spcPct val="100000"/>
              </a:lnSpc>
              <a:spcBef>
                <a:spcPts val="0"/>
              </a:spcBef>
              <a:spcAft>
                <a:spcPts val="0"/>
              </a:spcAft>
              <a:buFont typeface="Arial" panose="020B0604020202020204" pitchFamily="34" charset="0"/>
              <a:buChar char="•"/>
            </a:pPr>
            <a:r>
              <a:rPr lang="en-US" sz="2900" dirty="0"/>
              <a:t>Sense of BC Community</a:t>
            </a:r>
          </a:p>
          <a:p>
            <a:pPr>
              <a:lnSpc>
                <a:spcPct val="100000"/>
              </a:lnSpc>
              <a:spcBef>
                <a:spcPts val="0"/>
              </a:spcBef>
              <a:spcAft>
                <a:spcPts val="0"/>
              </a:spcAft>
              <a:buFont typeface="Arial" panose="020B0604020202020204" pitchFamily="34" charset="0"/>
              <a:buChar char="•"/>
            </a:pPr>
            <a:r>
              <a:rPr lang="en-US" sz="2900" dirty="0" smtClean="0"/>
              <a:t>Reassurance (Being </a:t>
            </a:r>
            <a:r>
              <a:rPr lang="en-US" sz="2900" dirty="0"/>
              <a:t>on the right </a:t>
            </a:r>
            <a:r>
              <a:rPr lang="en-US" sz="2900" dirty="0" smtClean="0"/>
              <a:t>track; Questions </a:t>
            </a:r>
            <a:r>
              <a:rPr lang="en-US" sz="2900" dirty="0"/>
              <a:t>are </a:t>
            </a:r>
            <a:r>
              <a:rPr lang="en-US" sz="2900" dirty="0" smtClean="0"/>
              <a:t>addressed)</a:t>
            </a:r>
            <a:endParaRPr lang="en-US" sz="2900" dirty="0"/>
          </a:p>
          <a:p>
            <a:pPr>
              <a:lnSpc>
                <a:spcPct val="100000"/>
              </a:lnSpc>
              <a:spcBef>
                <a:spcPts val="0"/>
              </a:spcBef>
              <a:spcAft>
                <a:spcPts val="0"/>
              </a:spcAft>
              <a:buFont typeface="Arial" panose="020B0604020202020204" pitchFamily="34" charset="0"/>
              <a:buChar char="•"/>
            </a:pPr>
            <a:r>
              <a:rPr lang="en-US" sz="2900" dirty="0"/>
              <a:t>Insight to students’ “college knowledge”</a:t>
            </a:r>
          </a:p>
          <a:p>
            <a:pPr>
              <a:lnSpc>
                <a:spcPct val="100000"/>
              </a:lnSpc>
              <a:spcBef>
                <a:spcPts val="0"/>
              </a:spcBef>
              <a:spcAft>
                <a:spcPts val="0"/>
              </a:spcAft>
              <a:buFont typeface="Arial" panose="020B0604020202020204" pitchFamily="34" charset="0"/>
              <a:buChar char="•"/>
            </a:pPr>
            <a:r>
              <a:rPr lang="en-US" sz="2900" dirty="0"/>
              <a:t>Professional Development &amp; fundamentals for </a:t>
            </a:r>
            <a:r>
              <a:rPr lang="en-US" sz="2900" dirty="0" smtClean="0"/>
              <a:t>Mentors</a:t>
            </a:r>
          </a:p>
          <a:p>
            <a:pPr>
              <a:lnSpc>
                <a:spcPct val="100000"/>
              </a:lnSpc>
              <a:spcBef>
                <a:spcPts val="0"/>
              </a:spcBef>
              <a:spcAft>
                <a:spcPts val="0"/>
              </a:spcAft>
              <a:buFont typeface="Arial" panose="020B0604020202020204" pitchFamily="34" charset="0"/>
              <a:buChar char="•"/>
            </a:pPr>
            <a:r>
              <a:rPr lang="en-US" sz="2900" dirty="0" smtClean="0"/>
              <a:t>Recognition of SEP &amp; other “college essentials”</a:t>
            </a:r>
            <a:endParaRPr lang="en-US" sz="2900"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9761" r="34096"/>
          <a:stretch/>
        </p:blipFill>
        <p:spPr>
          <a:xfrm>
            <a:off x="7844874" y="1958915"/>
            <a:ext cx="4046661" cy="4054384"/>
          </a:xfrm>
          <a:prstGeom prst="rect">
            <a:avLst/>
          </a:prstGeom>
          <a:ln w="38100">
            <a:solidFill>
              <a:schemeClr val="accent1"/>
            </a:solidFill>
          </a:ln>
        </p:spPr>
      </p:pic>
    </p:spTree>
    <p:extLst>
      <p:ext uri="{BB962C8B-B14F-4D97-AF65-F5344CB8AC3E}">
        <p14:creationId xmlns:p14="http://schemas.microsoft.com/office/powerpoint/2010/main" val="58947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1580917182"/>
              </p:ext>
            </p:extLst>
          </p:nvPr>
        </p:nvGraphicFramePr>
        <p:xfrm>
          <a:off x="623888" y="439707"/>
          <a:ext cx="11127104" cy="58426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36567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p:cNvPicPr>
          <p:nvPr>
            <p:ph idx="1"/>
          </p:nvPr>
        </p:nvPicPr>
        <p:blipFill rotWithShape="1">
          <a:blip r:embed="rId2"/>
          <a:srcRect l="68194" t="35839" r="7481" b="39629"/>
          <a:stretch/>
        </p:blipFill>
        <p:spPr bwMode="auto">
          <a:xfrm>
            <a:off x="1039115" y="2036179"/>
            <a:ext cx="10113769" cy="3509916"/>
          </a:xfrm>
          <a:prstGeom prst="rect">
            <a:avLst/>
          </a:prstGeom>
          <a:ln>
            <a:noFill/>
          </a:ln>
          <a:extLst>
            <a:ext uri="{53640926-AAD7-44D8-BBD7-CCE9431645EC}">
              <a14:shadowObscured xmlns:a14="http://schemas.microsoft.com/office/drawing/2010/main"/>
            </a:ext>
          </a:extLst>
        </p:spPr>
      </p:pic>
      <p:sp>
        <p:nvSpPr>
          <p:cNvPr id="6" name="Title 1"/>
          <p:cNvSpPr txBox="1">
            <a:spLocks/>
          </p:cNvSpPr>
          <p:nvPr/>
        </p:nvSpPr>
        <p:spPr>
          <a:xfrm>
            <a:off x="1981200" y="274638"/>
            <a:ext cx="8229600" cy="11430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600" b="1" dirty="0" smtClean="0">
                <a:solidFill>
                  <a:srgbClr val="C00000"/>
                </a:solidFill>
                <a:latin typeface="Britannic Bold" panose="020B0903060703020204" pitchFamily="34" charset="0"/>
              </a:rPr>
              <a:t>Student Success at BC</a:t>
            </a:r>
            <a:endParaRPr lang="en-US" sz="6600" b="1" dirty="0">
              <a:solidFill>
                <a:srgbClr val="C00000"/>
              </a:solidFill>
              <a:latin typeface="Britannic Bold" panose="020B0903060703020204" pitchFamily="34" charset="0"/>
            </a:endParaRPr>
          </a:p>
        </p:txBody>
      </p:sp>
    </p:spTree>
    <p:extLst>
      <p:ext uri="{BB962C8B-B14F-4D97-AF65-F5344CB8AC3E}">
        <p14:creationId xmlns:p14="http://schemas.microsoft.com/office/powerpoint/2010/main" val="2189901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Progression and Completion</a:t>
            </a:r>
            <a:endParaRPr lang="en-US" dirty="0"/>
          </a:p>
        </p:txBody>
      </p:sp>
      <p:sp>
        <p:nvSpPr>
          <p:cNvPr id="3" name="Content Placeholder 2"/>
          <p:cNvSpPr>
            <a:spLocks noGrp="1"/>
          </p:cNvSpPr>
          <p:nvPr>
            <p:ph idx="1"/>
          </p:nvPr>
        </p:nvSpPr>
        <p:spPr>
          <a:xfrm>
            <a:off x="1097280" y="1845734"/>
            <a:ext cx="8157931" cy="4023360"/>
          </a:xfrm>
        </p:spPr>
        <p:txBody>
          <a:bodyPr>
            <a:normAutofit lnSpcReduction="10000"/>
          </a:bodyPr>
          <a:lstStyle/>
          <a:p>
            <a:r>
              <a:rPr lang="en-US" sz="2800" dirty="0" smtClean="0"/>
              <a:t>1. Late Adopters - Accelerated and compressed curriculum in English, Math and Reading</a:t>
            </a:r>
          </a:p>
          <a:p>
            <a:r>
              <a:rPr lang="en-US" sz="2800" dirty="0" smtClean="0"/>
              <a:t>2. Early Adopters - Multiple Measures (Developed using CAI MM workgroup suggestions, STEPs (LBCC), ASCCC Multiple Measures paper). These have morphed every year …..</a:t>
            </a:r>
          </a:p>
          <a:p>
            <a:r>
              <a:rPr lang="en-US" sz="2800" dirty="0" smtClean="0"/>
              <a:t>3. Coordinated - Used the transcript review to place students into accelerated after bumping up</a:t>
            </a:r>
          </a:p>
          <a:p>
            <a:r>
              <a:rPr lang="en-US" sz="2800" dirty="0" smtClean="0"/>
              <a:t>4. Early adopters - Pathways</a:t>
            </a:r>
          </a:p>
          <a:p>
            <a:endParaRPr lang="en-US" sz="2800" dirty="0"/>
          </a:p>
        </p:txBody>
      </p:sp>
      <p:pic>
        <p:nvPicPr>
          <p:cNvPr id="2050" name="Picture 2" descr="C:\Users\Janet\AppData\Local\Microsoft\Windows\INetCache\IE\FNBUZ1TC\frustrated1[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88162" y="1839098"/>
            <a:ext cx="2240692" cy="224069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Janet\AppData\Local\Microsoft\Windows\INetCache\IE\9Y0D1X9D\Success[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88162" y="4277498"/>
            <a:ext cx="2707134" cy="1915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4152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357" t="16932" r="55119" b="13952"/>
          <a:stretch/>
        </p:blipFill>
        <p:spPr bwMode="auto">
          <a:xfrm>
            <a:off x="109181" y="16861"/>
            <a:ext cx="11846258" cy="6725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5204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9972" y="5396284"/>
            <a:ext cx="11125200" cy="914400"/>
          </a:xfrm>
        </p:spPr>
        <p:txBody>
          <a:bodyPr>
            <a:noAutofit/>
          </a:bodyPr>
          <a:lstStyle/>
          <a:p>
            <a:r>
              <a:rPr lang="en-US" sz="3600" dirty="0" smtClean="0">
                <a:latin typeface="Britannic Bold" panose="020B0903060703020204" pitchFamily="34" charset="0"/>
              </a:rPr>
              <a:t>Student Data: Greater Success with Higher Placement, Shorter Remedial Sequence's, and Student Development Support</a:t>
            </a:r>
            <a:endParaRPr lang="en-US" sz="3600" dirty="0">
              <a:latin typeface="Britannic Bold" panose="020B0903060703020204" pitchFamily="34" charset="0"/>
            </a:endParaRPr>
          </a:p>
        </p:txBody>
      </p:sp>
      <p:sp>
        <p:nvSpPr>
          <p:cNvPr id="3" name="Subtitle 2"/>
          <p:cNvSpPr>
            <a:spLocks noGrp="1"/>
          </p:cNvSpPr>
          <p:nvPr>
            <p:ph type="subTitle" idx="1"/>
          </p:nvPr>
        </p:nvSpPr>
        <p:spPr>
          <a:xfrm>
            <a:off x="573157" y="6286500"/>
            <a:ext cx="11125200" cy="571500"/>
          </a:xfrm>
        </p:spPr>
        <p:txBody>
          <a:bodyPr>
            <a:normAutofit/>
          </a:bodyPr>
          <a:lstStyle/>
          <a:p>
            <a:r>
              <a:rPr lang="en-US" dirty="0" smtClean="0"/>
              <a:t>ASCCC Instructional Design Institute 2016</a:t>
            </a:r>
            <a:endParaRPr lang="en-US" dirty="0"/>
          </a:p>
        </p:txBody>
      </p:sp>
      <p:pic>
        <p:nvPicPr>
          <p:cNvPr id="3074" name="Picture 2" descr="C:\Users\Janet\Downloads\39ec72c2-97f4-4608-b0d7-9c845636cd15 (2).jpg"/>
          <p:cNvPicPr>
            <a:picLocks noGrp="1" noChangeAspect="1" noChangeArrowheads="1"/>
          </p:cNvPicPr>
          <p:nvPr>
            <p:ph type="pic" idx="11"/>
          </p:nvPr>
        </p:nvPicPr>
        <p:blipFill>
          <a:blip r:embed="rId3">
            <a:extLst>
              <a:ext uri="{28A0092B-C50C-407E-A947-70E740481C1C}">
                <a14:useLocalDpi xmlns:a14="http://schemas.microsoft.com/office/drawing/2010/main" val="0"/>
              </a:ext>
            </a:extLst>
          </a:blip>
          <a:srcRect t="5767" b="5767"/>
          <a:stretch>
            <a:fillRect/>
          </a:stretch>
        </p:blipFill>
        <p:spPr bwMode="auto">
          <a:xfrm>
            <a:off x="8073224" y="-60268"/>
            <a:ext cx="4118776" cy="4858284"/>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Janet\Downloads\83198e1e-cc54-486c-bbf2-f3f95a890ffb (1).jpg"/>
          <p:cNvPicPr>
            <a:picLocks noGrp="1" noChangeAspect="1" noChangeArrowheads="1"/>
          </p:cNvPicPr>
          <p:nvPr>
            <p:ph type="pic" idx="12"/>
          </p:nvPr>
        </p:nvPicPr>
        <p:blipFill>
          <a:blip r:embed="rId4">
            <a:extLst>
              <a:ext uri="{28A0092B-C50C-407E-A947-70E740481C1C}">
                <a14:useLocalDpi xmlns:a14="http://schemas.microsoft.com/office/drawing/2010/main" val="0"/>
              </a:ext>
            </a:extLst>
          </a:blip>
          <a:srcRect l="21741" r="21741"/>
          <a:stretch>
            <a:fillRect/>
          </a:stretch>
        </p:blipFill>
        <p:spPr bwMode="auto">
          <a:xfrm>
            <a:off x="3899516" y="0"/>
            <a:ext cx="4136637" cy="479801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Bakersfield College Renegades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011" y="432486"/>
            <a:ext cx="4226009" cy="3558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125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14068" y="222069"/>
            <a:ext cx="11386868" cy="1450757"/>
          </a:xfrm>
        </p:spPr>
        <p:txBody>
          <a:bodyPr>
            <a:noAutofit/>
          </a:bodyPr>
          <a:lstStyle/>
          <a:p>
            <a:pPr algn="ctr"/>
            <a:r>
              <a:rPr lang="en-US" sz="5400" b="1" dirty="0" smtClean="0">
                <a:solidFill>
                  <a:srgbClr val="C00000"/>
                </a:solidFill>
                <a:latin typeface="Britannic Bold" panose="020B0903060703020204" pitchFamily="34" charset="0"/>
              </a:rPr>
              <a:t>Course Acceleration &amp; Compression</a:t>
            </a:r>
            <a:br>
              <a:rPr lang="en-US" sz="5400" b="1" dirty="0" smtClean="0">
                <a:solidFill>
                  <a:srgbClr val="C00000"/>
                </a:solidFill>
                <a:latin typeface="Britannic Bold" panose="020B0903060703020204" pitchFamily="34" charset="0"/>
              </a:rPr>
            </a:br>
            <a:r>
              <a:rPr lang="en-US" sz="4000" b="1" dirty="0" smtClean="0">
                <a:solidFill>
                  <a:srgbClr val="C00000"/>
                </a:solidFill>
                <a:latin typeface="Britannic Bold" panose="020B0903060703020204" pitchFamily="34" charset="0"/>
              </a:rPr>
              <a:t>Scaling up at BC</a:t>
            </a:r>
            <a:endParaRPr lang="en-US" sz="4000" dirty="0"/>
          </a:p>
        </p:txBody>
      </p:sp>
      <p:graphicFrame>
        <p:nvGraphicFramePr>
          <p:cNvPr id="3" name="Content Placeholder 4"/>
          <p:cNvGraphicFramePr>
            <a:graphicFrameLocks noGrp="1"/>
          </p:cNvGraphicFramePr>
          <p:nvPr>
            <p:ph sz="half" idx="1"/>
            <p:extLst>
              <p:ext uri="{D42A27DB-BD31-4B8C-83A1-F6EECF244321}">
                <p14:modId xmlns:p14="http://schemas.microsoft.com/office/powerpoint/2010/main" val="3352710568"/>
              </p:ext>
            </p:extLst>
          </p:nvPr>
        </p:nvGraphicFramePr>
        <p:xfrm>
          <a:off x="1207698" y="1863305"/>
          <a:ext cx="4537494" cy="417659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ontent Placeholder 5"/>
          <p:cNvGraphicFramePr>
            <a:graphicFrameLocks/>
          </p:cNvGraphicFramePr>
          <p:nvPr>
            <p:extLst>
              <p:ext uri="{D42A27DB-BD31-4B8C-83A1-F6EECF244321}">
                <p14:modId xmlns:p14="http://schemas.microsoft.com/office/powerpoint/2010/main" val="3200873916"/>
              </p:ext>
            </p:extLst>
          </p:nvPr>
        </p:nvGraphicFramePr>
        <p:xfrm>
          <a:off x="6469810" y="1777042"/>
          <a:ext cx="5037827" cy="43491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89714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 rates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2327954"/>
              </p:ext>
            </p:extLst>
          </p:nvPr>
        </p:nvGraphicFramePr>
        <p:xfrm>
          <a:off x="1042372" y="1859910"/>
          <a:ext cx="10626465" cy="3989832"/>
        </p:xfrm>
        <a:graphic>
          <a:graphicData uri="http://schemas.openxmlformats.org/drawingml/2006/table">
            <a:tbl>
              <a:tblPr firstRow="1" bandRow="1">
                <a:tableStyleId>{B301B821-A1FF-4177-AEE7-76D212191A09}</a:tableStyleId>
              </a:tblPr>
              <a:tblGrid>
                <a:gridCol w="3161165"/>
                <a:gridCol w="2494159"/>
                <a:gridCol w="3276974"/>
                <a:gridCol w="1694167"/>
              </a:tblGrid>
              <a:tr h="370840">
                <a:tc>
                  <a:txBody>
                    <a:bodyPr/>
                    <a:lstStyle/>
                    <a:p>
                      <a:pPr marL="0" marR="0" algn="l">
                        <a:lnSpc>
                          <a:spcPct val="107000"/>
                        </a:lnSpc>
                        <a:spcBef>
                          <a:spcPts val="0"/>
                        </a:spcBef>
                        <a:spcAft>
                          <a:spcPts val="0"/>
                        </a:spcAft>
                      </a:pPr>
                      <a:r>
                        <a:rPr lang="en-US" sz="2000" i="1">
                          <a:effectLst/>
                          <a:latin typeface="Calibri"/>
                          <a:ea typeface="Calibri"/>
                          <a:cs typeface="Times New Roman"/>
                        </a:rPr>
                        <a:t>Term</a:t>
                      </a:r>
                      <a:endParaRPr lang="en-US" sz="2000">
                        <a:effectLst/>
                        <a:latin typeface="Calibri"/>
                        <a:ea typeface="Calibri"/>
                        <a:cs typeface="Times New Roman"/>
                      </a:endParaRPr>
                    </a:p>
                  </a:txBody>
                  <a:tcPr marL="68580" marR="68580" marT="0" marB="0"/>
                </a:tc>
                <a:tc>
                  <a:txBody>
                    <a:bodyPr/>
                    <a:lstStyle/>
                    <a:p>
                      <a:pPr marL="0" marR="0" algn="l">
                        <a:lnSpc>
                          <a:spcPct val="107000"/>
                        </a:lnSpc>
                        <a:spcBef>
                          <a:spcPts val="0"/>
                        </a:spcBef>
                        <a:spcAft>
                          <a:spcPts val="0"/>
                        </a:spcAft>
                      </a:pPr>
                      <a:r>
                        <a:rPr lang="en-US" sz="2000" i="1">
                          <a:effectLst/>
                          <a:latin typeface="Calibri"/>
                          <a:ea typeface="Calibri"/>
                          <a:cs typeface="Times New Roman"/>
                        </a:rPr>
                        <a:t>Overall (pct.)</a:t>
                      </a:r>
                      <a:endParaRPr lang="en-US" sz="2000">
                        <a:effectLst/>
                        <a:latin typeface="Calibri"/>
                        <a:ea typeface="Calibri"/>
                        <a:cs typeface="Times New Roman"/>
                      </a:endParaRPr>
                    </a:p>
                  </a:txBody>
                  <a:tcPr marL="68580" marR="68580" marT="0" marB="0"/>
                </a:tc>
                <a:tc>
                  <a:txBody>
                    <a:bodyPr/>
                    <a:lstStyle/>
                    <a:p>
                      <a:pPr marL="0" marR="0" algn="l">
                        <a:lnSpc>
                          <a:spcPct val="107000"/>
                        </a:lnSpc>
                        <a:spcBef>
                          <a:spcPts val="0"/>
                        </a:spcBef>
                        <a:spcAft>
                          <a:spcPts val="0"/>
                        </a:spcAft>
                      </a:pPr>
                      <a:r>
                        <a:rPr lang="en-US" sz="2000" i="1">
                          <a:effectLst/>
                          <a:latin typeface="Calibri"/>
                          <a:ea typeface="Calibri"/>
                          <a:cs typeface="Times New Roman"/>
                        </a:rPr>
                        <a:t>Compressed </a:t>
                      </a:r>
                      <a:endParaRPr lang="en-US" sz="2000">
                        <a:effectLst/>
                        <a:latin typeface="Calibri"/>
                        <a:ea typeface="Calibri"/>
                        <a:cs typeface="Times New Roman"/>
                      </a:endParaRPr>
                    </a:p>
                    <a:p>
                      <a:pPr marL="0" marR="0" algn="l">
                        <a:lnSpc>
                          <a:spcPct val="107000"/>
                        </a:lnSpc>
                        <a:spcBef>
                          <a:spcPts val="0"/>
                        </a:spcBef>
                        <a:spcAft>
                          <a:spcPts val="0"/>
                        </a:spcAft>
                      </a:pPr>
                      <a:r>
                        <a:rPr lang="en-US" sz="2000" i="1">
                          <a:effectLst/>
                          <a:latin typeface="Calibri"/>
                          <a:ea typeface="Calibri"/>
                          <a:cs typeface="Times New Roman"/>
                        </a:rPr>
                        <a:t>Courses (pct.)</a:t>
                      </a:r>
                      <a:endParaRPr lang="en-US" sz="2000">
                        <a:effectLst/>
                        <a:latin typeface="Calibri"/>
                        <a:ea typeface="Calibri"/>
                        <a:cs typeface="Times New Roman"/>
                      </a:endParaRPr>
                    </a:p>
                  </a:txBody>
                  <a:tcPr marL="68580" marR="68580" marT="0" marB="0"/>
                </a:tc>
                <a:tc>
                  <a:txBody>
                    <a:bodyPr/>
                    <a:lstStyle/>
                    <a:p>
                      <a:pPr marL="0" marR="0" algn="l">
                        <a:lnSpc>
                          <a:spcPct val="107000"/>
                        </a:lnSpc>
                        <a:spcBef>
                          <a:spcPts val="0"/>
                        </a:spcBef>
                        <a:spcAft>
                          <a:spcPts val="0"/>
                        </a:spcAft>
                      </a:pPr>
                      <a:r>
                        <a:rPr lang="en-US" sz="2000" i="1">
                          <a:effectLst/>
                          <a:latin typeface="Calibri"/>
                          <a:ea typeface="Calibri"/>
                          <a:cs typeface="Times New Roman"/>
                        </a:rPr>
                        <a:t>Accelerated </a:t>
                      </a:r>
                      <a:endParaRPr lang="en-US" sz="2000">
                        <a:effectLst/>
                        <a:latin typeface="Calibri"/>
                        <a:ea typeface="Calibri"/>
                        <a:cs typeface="Times New Roman"/>
                      </a:endParaRPr>
                    </a:p>
                    <a:p>
                      <a:pPr marL="0" marR="0" algn="l">
                        <a:lnSpc>
                          <a:spcPct val="107000"/>
                        </a:lnSpc>
                        <a:spcBef>
                          <a:spcPts val="0"/>
                        </a:spcBef>
                        <a:spcAft>
                          <a:spcPts val="0"/>
                        </a:spcAft>
                      </a:pPr>
                      <a:r>
                        <a:rPr lang="en-US" sz="2000" i="1">
                          <a:effectLst/>
                          <a:latin typeface="Calibri"/>
                          <a:ea typeface="Calibri"/>
                          <a:cs typeface="Times New Roman"/>
                        </a:rPr>
                        <a:t>Courses (pct.)</a:t>
                      </a:r>
                      <a:endParaRPr lang="en-US" sz="2000">
                        <a:effectLst/>
                        <a:latin typeface="Calibri"/>
                        <a:ea typeface="Calibri"/>
                        <a:cs typeface="Times New Roman"/>
                      </a:endParaRPr>
                    </a:p>
                  </a:txBody>
                  <a:tcPr marL="68580" marR="68580" marT="0" marB="0"/>
                </a:tc>
              </a:tr>
              <a:tr h="370840">
                <a:tc>
                  <a:txBody>
                    <a:bodyPr/>
                    <a:lstStyle/>
                    <a:p>
                      <a:pPr marL="0" marR="0" algn="ctr">
                        <a:lnSpc>
                          <a:spcPct val="107000"/>
                        </a:lnSpc>
                        <a:spcBef>
                          <a:spcPts val="0"/>
                        </a:spcBef>
                        <a:spcAft>
                          <a:spcPts val="0"/>
                        </a:spcAft>
                      </a:pPr>
                      <a:r>
                        <a:rPr lang="en-US" sz="2000">
                          <a:effectLst/>
                          <a:latin typeface="Calibri"/>
                          <a:ea typeface="Calibri"/>
                          <a:cs typeface="Times New Roman"/>
                        </a:rPr>
                        <a:t>Fall 2011</a:t>
                      </a:r>
                    </a:p>
                  </a:txBody>
                  <a:tcPr marL="68580" marR="68580" marT="0" marB="0"/>
                </a:tc>
                <a:tc>
                  <a:txBody>
                    <a:bodyPr/>
                    <a:lstStyle/>
                    <a:p>
                      <a:pPr marL="0" marR="0" algn="ctr">
                        <a:lnSpc>
                          <a:spcPct val="107000"/>
                        </a:lnSpc>
                        <a:spcBef>
                          <a:spcPts val="0"/>
                        </a:spcBef>
                        <a:spcAft>
                          <a:spcPts val="0"/>
                        </a:spcAft>
                      </a:pPr>
                      <a:r>
                        <a:rPr lang="en-US" sz="2000">
                          <a:effectLst/>
                          <a:latin typeface="Calibri"/>
                          <a:ea typeface="Calibri"/>
                          <a:cs typeface="Times New Roman"/>
                        </a:rPr>
                        <a:t>65.5</a:t>
                      </a:r>
                    </a:p>
                  </a:txBody>
                  <a:tcPr marL="68580" marR="68580" marT="0" marB="0"/>
                </a:tc>
                <a:tc>
                  <a:txBody>
                    <a:bodyPr/>
                    <a:lstStyle/>
                    <a:p>
                      <a:pPr marL="0" marR="0" algn="ctr">
                        <a:lnSpc>
                          <a:spcPct val="107000"/>
                        </a:lnSpc>
                        <a:spcBef>
                          <a:spcPts val="0"/>
                        </a:spcBef>
                        <a:spcAft>
                          <a:spcPts val="0"/>
                        </a:spcAft>
                      </a:pPr>
                      <a:r>
                        <a:rPr lang="en-US" sz="2000">
                          <a:effectLst/>
                          <a:latin typeface="Calibri"/>
                          <a:ea typeface="Calibri"/>
                          <a:cs typeface="Times New Roman"/>
                        </a:rPr>
                        <a:t>60.1</a:t>
                      </a:r>
                    </a:p>
                  </a:txBody>
                  <a:tcPr marL="68580" marR="68580" marT="0" marB="0"/>
                </a:tc>
                <a:tc>
                  <a:txBody>
                    <a:bodyPr/>
                    <a:lstStyle/>
                    <a:p>
                      <a:pPr marL="0" marR="0" algn="ctr">
                        <a:lnSpc>
                          <a:spcPct val="107000"/>
                        </a:lnSpc>
                        <a:spcBef>
                          <a:spcPts val="0"/>
                        </a:spcBef>
                        <a:spcAft>
                          <a:spcPts val="0"/>
                        </a:spcAft>
                      </a:pPr>
                      <a:r>
                        <a:rPr lang="en-US" sz="2000">
                          <a:effectLst/>
                          <a:latin typeface="Calibri"/>
                          <a:ea typeface="Calibri"/>
                          <a:cs typeface="Times New Roman"/>
                        </a:rPr>
                        <a:t> </a:t>
                      </a:r>
                    </a:p>
                  </a:txBody>
                  <a:tcPr marL="68580" marR="68580" marT="0" marB="0"/>
                </a:tc>
              </a:tr>
              <a:tr h="370840">
                <a:tc>
                  <a:txBody>
                    <a:bodyPr/>
                    <a:lstStyle/>
                    <a:p>
                      <a:pPr marL="0" marR="0" algn="ctr">
                        <a:lnSpc>
                          <a:spcPct val="107000"/>
                        </a:lnSpc>
                        <a:spcBef>
                          <a:spcPts val="0"/>
                        </a:spcBef>
                        <a:spcAft>
                          <a:spcPts val="0"/>
                        </a:spcAft>
                      </a:pPr>
                      <a:r>
                        <a:rPr lang="en-US" sz="2000">
                          <a:effectLst/>
                          <a:latin typeface="Calibri"/>
                          <a:ea typeface="Calibri"/>
                          <a:cs typeface="Times New Roman"/>
                        </a:rPr>
                        <a:t>Fall 2012</a:t>
                      </a:r>
                    </a:p>
                  </a:txBody>
                  <a:tcPr marL="68580" marR="68580" marT="0" marB="0"/>
                </a:tc>
                <a:tc>
                  <a:txBody>
                    <a:bodyPr/>
                    <a:lstStyle/>
                    <a:p>
                      <a:pPr marL="0" marR="0" algn="ctr">
                        <a:lnSpc>
                          <a:spcPct val="107000"/>
                        </a:lnSpc>
                        <a:spcBef>
                          <a:spcPts val="0"/>
                        </a:spcBef>
                        <a:spcAft>
                          <a:spcPts val="0"/>
                        </a:spcAft>
                      </a:pPr>
                      <a:r>
                        <a:rPr lang="en-US" sz="2000">
                          <a:effectLst/>
                          <a:latin typeface="Calibri"/>
                          <a:ea typeface="Calibri"/>
                          <a:cs typeface="Times New Roman"/>
                        </a:rPr>
                        <a:t>67.1</a:t>
                      </a:r>
                    </a:p>
                  </a:txBody>
                  <a:tcPr marL="68580" marR="68580" marT="0" marB="0"/>
                </a:tc>
                <a:tc>
                  <a:txBody>
                    <a:bodyPr/>
                    <a:lstStyle/>
                    <a:p>
                      <a:pPr marL="0" marR="0" algn="ctr">
                        <a:lnSpc>
                          <a:spcPct val="107000"/>
                        </a:lnSpc>
                        <a:spcBef>
                          <a:spcPts val="0"/>
                        </a:spcBef>
                        <a:spcAft>
                          <a:spcPts val="0"/>
                        </a:spcAft>
                      </a:pPr>
                      <a:r>
                        <a:rPr lang="en-US" sz="2000">
                          <a:effectLst/>
                          <a:latin typeface="Calibri"/>
                          <a:ea typeface="Calibri"/>
                          <a:cs typeface="Times New Roman"/>
                        </a:rPr>
                        <a:t>64.0</a:t>
                      </a:r>
                    </a:p>
                  </a:txBody>
                  <a:tcPr marL="68580" marR="68580" marT="0" marB="0"/>
                </a:tc>
                <a:tc>
                  <a:txBody>
                    <a:bodyPr/>
                    <a:lstStyle/>
                    <a:p>
                      <a:pPr marL="0" marR="0" algn="ctr">
                        <a:lnSpc>
                          <a:spcPct val="107000"/>
                        </a:lnSpc>
                        <a:spcBef>
                          <a:spcPts val="0"/>
                        </a:spcBef>
                        <a:spcAft>
                          <a:spcPts val="0"/>
                        </a:spcAft>
                      </a:pPr>
                      <a:r>
                        <a:rPr lang="en-US" sz="2000">
                          <a:effectLst/>
                          <a:latin typeface="Calibri"/>
                          <a:ea typeface="Calibri"/>
                          <a:cs typeface="Times New Roman"/>
                        </a:rPr>
                        <a:t> </a:t>
                      </a:r>
                    </a:p>
                  </a:txBody>
                  <a:tcPr marL="68580" marR="68580" marT="0" marB="0"/>
                </a:tc>
              </a:tr>
              <a:tr h="370840">
                <a:tc>
                  <a:txBody>
                    <a:bodyPr/>
                    <a:lstStyle/>
                    <a:p>
                      <a:pPr marL="0" marR="0" algn="ctr">
                        <a:lnSpc>
                          <a:spcPct val="107000"/>
                        </a:lnSpc>
                        <a:spcBef>
                          <a:spcPts val="0"/>
                        </a:spcBef>
                        <a:spcAft>
                          <a:spcPts val="0"/>
                        </a:spcAft>
                      </a:pPr>
                      <a:r>
                        <a:rPr lang="en-US" sz="2000">
                          <a:effectLst/>
                          <a:latin typeface="Calibri"/>
                          <a:ea typeface="Calibri"/>
                          <a:cs typeface="Times New Roman"/>
                        </a:rPr>
                        <a:t>Fall 2013</a:t>
                      </a:r>
                    </a:p>
                  </a:txBody>
                  <a:tcPr marL="68580" marR="68580" marT="0" marB="0"/>
                </a:tc>
                <a:tc>
                  <a:txBody>
                    <a:bodyPr/>
                    <a:lstStyle/>
                    <a:p>
                      <a:pPr marL="0" marR="0" algn="ctr">
                        <a:lnSpc>
                          <a:spcPct val="107000"/>
                        </a:lnSpc>
                        <a:spcBef>
                          <a:spcPts val="0"/>
                        </a:spcBef>
                        <a:spcAft>
                          <a:spcPts val="0"/>
                        </a:spcAft>
                      </a:pPr>
                      <a:r>
                        <a:rPr lang="en-US" sz="2000">
                          <a:effectLst/>
                          <a:latin typeface="Calibri"/>
                          <a:ea typeface="Calibri"/>
                          <a:cs typeface="Times New Roman"/>
                        </a:rPr>
                        <a:t>67.0</a:t>
                      </a:r>
                    </a:p>
                  </a:txBody>
                  <a:tcPr marL="68580" marR="68580" marT="0" marB="0"/>
                </a:tc>
                <a:tc>
                  <a:txBody>
                    <a:bodyPr/>
                    <a:lstStyle/>
                    <a:p>
                      <a:pPr marL="0" marR="0" algn="ctr">
                        <a:lnSpc>
                          <a:spcPct val="107000"/>
                        </a:lnSpc>
                        <a:spcBef>
                          <a:spcPts val="0"/>
                        </a:spcBef>
                        <a:spcAft>
                          <a:spcPts val="0"/>
                        </a:spcAft>
                      </a:pPr>
                      <a:r>
                        <a:rPr lang="en-US" sz="2000">
                          <a:effectLst/>
                          <a:latin typeface="Calibri"/>
                          <a:ea typeface="Calibri"/>
                          <a:cs typeface="Times New Roman"/>
                        </a:rPr>
                        <a:t>65.5</a:t>
                      </a:r>
                    </a:p>
                  </a:txBody>
                  <a:tcPr marL="68580" marR="68580" marT="0" marB="0"/>
                </a:tc>
                <a:tc>
                  <a:txBody>
                    <a:bodyPr/>
                    <a:lstStyle/>
                    <a:p>
                      <a:pPr marL="0" marR="0" algn="ctr">
                        <a:lnSpc>
                          <a:spcPct val="107000"/>
                        </a:lnSpc>
                        <a:spcBef>
                          <a:spcPts val="0"/>
                        </a:spcBef>
                        <a:spcAft>
                          <a:spcPts val="0"/>
                        </a:spcAft>
                      </a:pPr>
                      <a:r>
                        <a:rPr lang="en-US" sz="2000">
                          <a:effectLst/>
                          <a:latin typeface="Calibri"/>
                          <a:ea typeface="Calibri"/>
                          <a:cs typeface="Times New Roman"/>
                        </a:rPr>
                        <a:t>54.8</a:t>
                      </a:r>
                    </a:p>
                  </a:txBody>
                  <a:tcPr marL="68580" marR="68580" marT="0" marB="0"/>
                </a:tc>
              </a:tr>
              <a:tr h="370840">
                <a:tc>
                  <a:txBody>
                    <a:bodyPr/>
                    <a:lstStyle/>
                    <a:p>
                      <a:pPr marL="0" marR="0" algn="ctr">
                        <a:lnSpc>
                          <a:spcPct val="107000"/>
                        </a:lnSpc>
                        <a:spcBef>
                          <a:spcPts val="0"/>
                        </a:spcBef>
                        <a:spcAft>
                          <a:spcPts val="0"/>
                        </a:spcAft>
                      </a:pPr>
                      <a:r>
                        <a:rPr lang="en-US" sz="2000">
                          <a:effectLst/>
                          <a:latin typeface="Calibri"/>
                          <a:ea typeface="Calibri"/>
                          <a:cs typeface="Times New Roman"/>
                        </a:rPr>
                        <a:t>Fall 2014</a:t>
                      </a:r>
                    </a:p>
                  </a:txBody>
                  <a:tcPr marL="68580" marR="68580" marT="0" marB="0"/>
                </a:tc>
                <a:tc>
                  <a:txBody>
                    <a:bodyPr/>
                    <a:lstStyle/>
                    <a:p>
                      <a:pPr marL="0" marR="0" algn="ctr">
                        <a:lnSpc>
                          <a:spcPct val="107000"/>
                        </a:lnSpc>
                        <a:spcBef>
                          <a:spcPts val="0"/>
                        </a:spcBef>
                        <a:spcAft>
                          <a:spcPts val="0"/>
                        </a:spcAft>
                      </a:pPr>
                      <a:r>
                        <a:rPr lang="en-US" sz="2000">
                          <a:effectLst/>
                          <a:latin typeface="Calibri"/>
                          <a:ea typeface="Calibri"/>
                          <a:cs typeface="Times New Roman"/>
                        </a:rPr>
                        <a:t>66.5</a:t>
                      </a:r>
                    </a:p>
                  </a:txBody>
                  <a:tcPr marL="68580" marR="68580" marT="0" marB="0"/>
                </a:tc>
                <a:tc>
                  <a:txBody>
                    <a:bodyPr/>
                    <a:lstStyle/>
                    <a:p>
                      <a:pPr marL="0" marR="0" algn="ctr">
                        <a:lnSpc>
                          <a:spcPct val="107000"/>
                        </a:lnSpc>
                        <a:spcBef>
                          <a:spcPts val="0"/>
                        </a:spcBef>
                        <a:spcAft>
                          <a:spcPts val="0"/>
                        </a:spcAft>
                      </a:pPr>
                      <a:r>
                        <a:rPr lang="en-US" sz="2000">
                          <a:effectLst/>
                          <a:latin typeface="Calibri"/>
                          <a:ea typeface="Calibri"/>
                          <a:cs typeface="Times New Roman"/>
                        </a:rPr>
                        <a:t>66.4</a:t>
                      </a:r>
                    </a:p>
                  </a:txBody>
                  <a:tcPr marL="68580" marR="68580" marT="0" marB="0"/>
                </a:tc>
                <a:tc>
                  <a:txBody>
                    <a:bodyPr/>
                    <a:lstStyle/>
                    <a:p>
                      <a:pPr marL="0" marR="0" algn="ctr">
                        <a:lnSpc>
                          <a:spcPct val="107000"/>
                        </a:lnSpc>
                        <a:spcBef>
                          <a:spcPts val="0"/>
                        </a:spcBef>
                        <a:spcAft>
                          <a:spcPts val="0"/>
                        </a:spcAft>
                      </a:pPr>
                      <a:r>
                        <a:rPr lang="en-US" sz="2000" dirty="0">
                          <a:effectLst/>
                          <a:latin typeface="Calibri"/>
                          <a:ea typeface="Calibri"/>
                          <a:cs typeface="Times New Roman"/>
                        </a:rPr>
                        <a:t>59.2</a:t>
                      </a:r>
                    </a:p>
                  </a:txBody>
                  <a:tcPr marL="68580" marR="68580" marT="0" marB="0"/>
                </a:tc>
              </a:tr>
              <a:tr h="370840">
                <a:tc>
                  <a:txBody>
                    <a:bodyPr/>
                    <a:lstStyle/>
                    <a:p>
                      <a:pPr marL="0" marR="0" algn="ctr">
                        <a:lnSpc>
                          <a:spcPct val="107000"/>
                        </a:lnSpc>
                        <a:spcBef>
                          <a:spcPts val="0"/>
                        </a:spcBef>
                        <a:spcAft>
                          <a:spcPts val="0"/>
                        </a:spcAft>
                      </a:pPr>
                      <a:r>
                        <a:rPr lang="en-US" sz="2000">
                          <a:effectLst/>
                          <a:latin typeface="Calibri"/>
                          <a:ea typeface="Calibri"/>
                          <a:cs typeface="Times New Roman"/>
                        </a:rPr>
                        <a:t> </a:t>
                      </a:r>
                    </a:p>
                  </a:txBody>
                  <a:tcPr marL="68580" marR="68580" marT="0" marB="0"/>
                </a:tc>
                <a:tc>
                  <a:txBody>
                    <a:bodyPr/>
                    <a:lstStyle/>
                    <a:p>
                      <a:pPr marL="0" marR="0" algn="ctr">
                        <a:lnSpc>
                          <a:spcPct val="107000"/>
                        </a:lnSpc>
                        <a:spcBef>
                          <a:spcPts val="0"/>
                        </a:spcBef>
                        <a:spcAft>
                          <a:spcPts val="0"/>
                        </a:spcAft>
                      </a:pPr>
                      <a:r>
                        <a:rPr lang="en-US" sz="2000" i="1">
                          <a:effectLst/>
                          <a:latin typeface="Calibri"/>
                          <a:ea typeface="Calibri"/>
                          <a:cs typeface="Times New Roman"/>
                        </a:rPr>
                        <a:t> </a:t>
                      </a:r>
                      <a:endParaRPr lang="en-US" sz="2000">
                        <a:effectLst/>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2000">
                          <a:effectLst/>
                          <a:latin typeface="Calibri"/>
                          <a:ea typeface="Calibri"/>
                          <a:cs typeface="Times New Roman"/>
                        </a:rPr>
                        <a:t> </a:t>
                      </a:r>
                    </a:p>
                  </a:txBody>
                  <a:tcPr marL="68580" marR="68580" marT="0" marB="0"/>
                </a:tc>
                <a:tc>
                  <a:txBody>
                    <a:bodyPr/>
                    <a:lstStyle/>
                    <a:p>
                      <a:pPr marL="0" marR="0" algn="ctr">
                        <a:lnSpc>
                          <a:spcPct val="107000"/>
                        </a:lnSpc>
                        <a:spcBef>
                          <a:spcPts val="0"/>
                        </a:spcBef>
                        <a:spcAft>
                          <a:spcPts val="0"/>
                        </a:spcAft>
                      </a:pPr>
                      <a:r>
                        <a:rPr lang="en-US" sz="2000">
                          <a:effectLst/>
                          <a:latin typeface="Calibri"/>
                          <a:ea typeface="Calibri"/>
                          <a:cs typeface="Times New Roman"/>
                        </a:rPr>
                        <a:t> </a:t>
                      </a:r>
                    </a:p>
                  </a:txBody>
                  <a:tcPr marL="68580" marR="68580" marT="0" marB="0"/>
                </a:tc>
              </a:tr>
              <a:tr h="370840">
                <a:tc>
                  <a:txBody>
                    <a:bodyPr/>
                    <a:lstStyle/>
                    <a:p>
                      <a:pPr marL="0" marR="0" algn="ctr">
                        <a:lnSpc>
                          <a:spcPct val="107000"/>
                        </a:lnSpc>
                        <a:spcBef>
                          <a:spcPts val="0"/>
                        </a:spcBef>
                        <a:spcAft>
                          <a:spcPts val="0"/>
                        </a:spcAft>
                      </a:pPr>
                      <a:r>
                        <a:rPr lang="en-US" sz="2000">
                          <a:effectLst/>
                          <a:latin typeface="Calibri"/>
                          <a:ea typeface="Calibri"/>
                          <a:cs typeface="Times New Roman"/>
                        </a:rPr>
                        <a:t>Spring 2012</a:t>
                      </a:r>
                    </a:p>
                  </a:txBody>
                  <a:tcPr marL="68580" marR="68580" marT="0" marB="0"/>
                </a:tc>
                <a:tc>
                  <a:txBody>
                    <a:bodyPr/>
                    <a:lstStyle/>
                    <a:p>
                      <a:pPr marL="0" marR="0" algn="ctr">
                        <a:lnSpc>
                          <a:spcPct val="107000"/>
                        </a:lnSpc>
                        <a:spcBef>
                          <a:spcPts val="0"/>
                        </a:spcBef>
                        <a:spcAft>
                          <a:spcPts val="0"/>
                        </a:spcAft>
                      </a:pPr>
                      <a:r>
                        <a:rPr lang="en-US" sz="2000">
                          <a:effectLst/>
                          <a:latin typeface="Calibri"/>
                          <a:ea typeface="Calibri"/>
                          <a:cs typeface="Times New Roman"/>
                        </a:rPr>
                        <a:t>64.7</a:t>
                      </a:r>
                    </a:p>
                  </a:txBody>
                  <a:tcPr marL="68580" marR="68580" marT="0" marB="0"/>
                </a:tc>
                <a:tc>
                  <a:txBody>
                    <a:bodyPr/>
                    <a:lstStyle/>
                    <a:p>
                      <a:pPr marL="0" marR="0" algn="ctr">
                        <a:lnSpc>
                          <a:spcPct val="107000"/>
                        </a:lnSpc>
                        <a:spcBef>
                          <a:spcPts val="0"/>
                        </a:spcBef>
                        <a:spcAft>
                          <a:spcPts val="0"/>
                        </a:spcAft>
                      </a:pPr>
                      <a:r>
                        <a:rPr lang="en-US" sz="2000">
                          <a:effectLst/>
                          <a:latin typeface="Calibri"/>
                          <a:ea typeface="Calibri"/>
                          <a:cs typeface="Times New Roman"/>
                        </a:rPr>
                        <a:t>60.2</a:t>
                      </a:r>
                    </a:p>
                  </a:txBody>
                  <a:tcPr marL="68580" marR="68580" marT="0" marB="0"/>
                </a:tc>
                <a:tc>
                  <a:txBody>
                    <a:bodyPr/>
                    <a:lstStyle/>
                    <a:p>
                      <a:pPr marL="0" marR="0" algn="ctr">
                        <a:lnSpc>
                          <a:spcPct val="107000"/>
                        </a:lnSpc>
                        <a:spcBef>
                          <a:spcPts val="0"/>
                        </a:spcBef>
                        <a:spcAft>
                          <a:spcPts val="0"/>
                        </a:spcAft>
                      </a:pPr>
                      <a:r>
                        <a:rPr lang="en-US" sz="2000">
                          <a:effectLst/>
                          <a:latin typeface="Calibri"/>
                          <a:ea typeface="Calibri"/>
                          <a:cs typeface="Times New Roman"/>
                        </a:rPr>
                        <a:t> </a:t>
                      </a:r>
                    </a:p>
                  </a:txBody>
                  <a:tcPr marL="68580" marR="68580" marT="0" marB="0"/>
                </a:tc>
              </a:tr>
              <a:tr h="370840">
                <a:tc>
                  <a:txBody>
                    <a:bodyPr/>
                    <a:lstStyle/>
                    <a:p>
                      <a:pPr marL="0" marR="0" algn="ctr">
                        <a:lnSpc>
                          <a:spcPct val="107000"/>
                        </a:lnSpc>
                        <a:spcBef>
                          <a:spcPts val="0"/>
                        </a:spcBef>
                        <a:spcAft>
                          <a:spcPts val="0"/>
                        </a:spcAft>
                      </a:pPr>
                      <a:r>
                        <a:rPr lang="en-US" sz="2000">
                          <a:effectLst/>
                          <a:latin typeface="Calibri"/>
                          <a:ea typeface="Calibri"/>
                          <a:cs typeface="Times New Roman"/>
                        </a:rPr>
                        <a:t>Spring 2013</a:t>
                      </a:r>
                    </a:p>
                  </a:txBody>
                  <a:tcPr marL="68580" marR="68580" marT="0" marB="0"/>
                </a:tc>
                <a:tc>
                  <a:txBody>
                    <a:bodyPr/>
                    <a:lstStyle/>
                    <a:p>
                      <a:pPr marL="0" marR="0" algn="ctr">
                        <a:lnSpc>
                          <a:spcPct val="107000"/>
                        </a:lnSpc>
                        <a:spcBef>
                          <a:spcPts val="0"/>
                        </a:spcBef>
                        <a:spcAft>
                          <a:spcPts val="0"/>
                        </a:spcAft>
                      </a:pPr>
                      <a:r>
                        <a:rPr lang="en-US" sz="2000">
                          <a:effectLst/>
                          <a:latin typeface="Calibri"/>
                          <a:ea typeface="Calibri"/>
                          <a:cs typeface="Times New Roman"/>
                        </a:rPr>
                        <a:t>66.8</a:t>
                      </a:r>
                    </a:p>
                  </a:txBody>
                  <a:tcPr marL="68580" marR="68580" marT="0" marB="0"/>
                </a:tc>
                <a:tc>
                  <a:txBody>
                    <a:bodyPr/>
                    <a:lstStyle/>
                    <a:p>
                      <a:pPr marL="0" marR="0" algn="ctr">
                        <a:lnSpc>
                          <a:spcPct val="107000"/>
                        </a:lnSpc>
                        <a:spcBef>
                          <a:spcPts val="0"/>
                        </a:spcBef>
                        <a:spcAft>
                          <a:spcPts val="0"/>
                        </a:spcAft>
                      </a:pPr>
                      <a:r>
                        <a:rPr lang="en-US" sz="2000">
                          <a:effectLst/>
                          <a:latin typeface="Calibri"/>
                          <a:ea typeface="Calibri"/>
                          <a:cs typeface="Times New Roman"/>
                        </a:rPr>
                        <a:t>61.6</a:t>
                      </a:r>
                    </a:p>
                  </a:txBody>
                  <a:tcPr marL="68580" marR="68580" marT="0" marB="0"/>
                </a:tc>
                <a:tc>
                  <a:txBody>
                    <a:bodyPr/>
                    <a:lstStyle/>
                    <a:p>
                      <a:pPr marL="0" marR="0" algn="ctr">
                        <a:lnSpc>
                          <a:spcPct val="107000"/>
                        </a:lnSpc>
                        <a:spcBef>
                          <a:spcPts val="0"/>
                        </a:spcBef>
                        <a:spcAft>
                          <a:spcPts val="0"/>
                        </a:spcAft>
                      </a:pPr>
                      <a:r>
                        <a:rPr lang="en-US" sz="2000">
                          <a:effectLst/>
                          <a:latin typeface="Calibri"/>
                          <a:ea typeface="Calibri"/>
                          <a:cs typeface="Times New Roman"/>
                        </a:rPr>
                        <a:t> </a:t>
                      </a:r>
                    </a:p>
                  </a:txBody>
                  <a:tcPr marL="68580" marR="68580" marT="0" marB="0"/>
                </a:tc>
              </a:tr>
              <a:tr h="370840">
                <a:tc>
                  <a:txBody>
                    <a:bodyPr/>
                    <a:lstStyle/>
                    <a:p>
                      <a:pPr marL="0" marR="0" algn="ctr">
                        <a:lnSpc>
                          <a:spcPct val="107000"/>
                        </a:lnSpc>
                        <a:spcBef>
                          <a:spcPts val="0"/>
                        </a:spcBef>
                        <a:spcAft>
                          <a:spcPts val="0"/>
                        </a:spcAft>
                      </a:pPr>
                      <a:r>
                        <a:rPr lang="en-US" sz="2000">
                          <a:effectLst/>
                          <a:latin typeface="Calibri"/>
                          <a:ea typeface="Calibri"/>
                          <a:cs typeface="Times New Roman"/>
                        </a:rPr>
                        <a:t>Spring 2014</a:t>
                      </a:r>
                    </a:p>
                  </a:txBody>
                  <a:tcPr marL="68580" marR="68580" marT="0" marB="0"/>
                </a:tc>
                <a:tc>
                  <a:txBody>
                    <a:bodyPr/>
                    <a:lstStyle/>
                    <a:p>
                      <a:pPr marL="0" marR="0" algn="ctr">
                        <a:lnSpc>
                          <a:spcPct val="107000"/>
                        </a:lnSpc>
                        <a:spcBef>
                          <a:spcPts val="0"/>
                        </a:spcBef>
                        <a:spcAft>
                          <a:spcPts val="0"/>
                        </a:spcAft>
                      </a:pPr>
                      <a:r>
                        <a:rPr lang="en-US" sz="2000">
                          <a:effectLst/>
                          <a:latin typeface="Calibri"/>
                          <a:ea typeface="Calibri"/>
                          <a:cs typeface="Times New Roman"/>
                        </a:rPr>
                        <a:t>68.2</a:t>
                      </a:r>
                    </a:p>
                  </a:txBody>
                  <a:tcPr marL="68580" marR="68580" marT="0" marB="0"/>
                </a:tc>
                <a:tc>
                  <a:txBody>
                    <a:bodyPr/>
                    <a:lstStyle/>
                    <a:p>
                      <a:pPr marL="0" marR="0" algn="ctr">
                        <a:lnSpc>
                          <a:spcPct val="107000"/>
                        </a:lnSpc>
                        <a:spcBef>
                          <a:spcPts val="0"/>
                        </a:spcBef>
                        <a:spcAft>
                          <a:spcPts val="0"/>
                        </a:spcAft>
                      </a:pPr>
                      <a:r>
                        <a:rPr lang="en-US" sz="2000">
                          <a:effectLst/>
                          <a:latin typeface="Calibri"/>
                          <a:ea typeface="Calibri"/>
                          <a:cs typeface="Times New Roman"/>
                        </a:rPr>
                        <a:t>65.5</a:t>
                      </a:r>
                    </a:p>
                  </a:txBody>
                  <a:tcPr marL="68580" marR="68580" marT="0" marB="0"/>
                </a:tc>
                <a:tc>
                  <a:txBody>
                    <a:bodyPr/>
                    <a:lstStyle/>
                    <a:p>
                      <a:pPr marL="0" marR="0" algn="ctr">
                        <a:lnSpc>
                          <a:spcPct val="107000"/>
                        </a:lnSpc>
                        <a:spcBef>
                          <a:spcPts val="0"/>
                        </a:spcBef>
                        <a:spcAft>
                          <a:spcPts val="0"/>
                        </a:spcAft>
                      </a:pPr>
                      <a:r>
                        <a:rPr lang="en-US" sz="2000">
                          <a:effectLst/>
                          <a:latin typeface="Calibri"/>
                          <a:ea typeface="Calibri"/>
                          <a:cs typeface="Times New Roman"/>
                        </a:rPr>
                        <a:t>60.0</a:t>
                      </a:r>
                    </a:p>
                  </a:txBody>
                  <a:tcPr marL="68580" marR="68580" marT="0" marB="0"/>
                </a:tc>
              </a:tr>
              <a:tr h="370840">
                <a:tc>
                  <a:txBody>
                    <a:bodyPr/>
                    <a:lstStyle/>
                    <a:p>
                      <a:pPr marL="0" marR="0" algn="ctr">
                        <a:lnSpc>
                          <a:spcPct val="107000"/>
                        </a:lnSpc>
                        <a:spcBef>
                          <a:spcPts val="0"/>
                        </a:spcBef>
                        <a:spcAft>
                          <a:spcPts val="0"/>
                        </a:spcAft>
                      </a:pPr>
                      <a:r>
                        <a:rPr lang="en-US" sz="2000">
                          <a:effectLst/>
                          <a:latin typeface="Calibri"/>
                          <a:ea typeface="Calibri"/>
                          <a:cs typeface="Times New Roman"/>
                        </a:rPr>
                        <a:t>Spring 2015</a:t>
                      </a:r>
                    </a:p>
                  </a:txBody>
                  <a:tcPr marL="68580" marR="68580" marT="0" marB="0"/>
                </a:tc>
                <a:tc>
                  <a:txBody>
                    <a:bodyPr/>
                    <a:lstStyle/>
                    <a:p>
                      <a:pPr marL="0" marR="0" algn="ctr">
                        <a:lnSpc>
                          <a:spcPct val="107000"/>
                        </a:lnSpc>
                        <a:spcBef>
                          <a:spcPts val="0"/>
                        </a:spcBef>
                        <a:spcAft>
                          <a:spcPts val="0"/>
                        </a:spcAft>
                      </a:pPr>
                      <a:r>
                        <a:rPr lang="en-US" sz="2000">
                          <a:effectLst/>
                          <a:latin typeface="Calibri"/>
                          <a:ea typeface="Calibri"/>
                          <a:cs typeface="Times New Roman"/>
                        </a:rPr>
                        <a:t>68.3</a:t>
                      </a:r>
                    </a:p>
                  </a:txBody>
                  <a:tcPr marL="68580" marR="68580" marT="0" marB="0"/>
                </a:tc>
                <a:tc>
                  <a:txBody>
                    <a:bodyPr/>
                    <a:lstStyle/>
                    <a:p>
                      <a:pPr marL="0" marR="0" algn="ctr">
                        <a:lnSpc>
                          <a:spcPct val="107000"/>
                        </a:lnSpc>
                        <a:spcBef>
                          <a:spcPts val="0"/>
                        </a:spcBef>
                        <a:spcAft>
                          <a:spcPts val="0"/>
                        </a:spcAft>
                      </a:pPr>
                      <a:r>
                        <a:rPr lang="en-US" sz="2000">
                          <a:effectLst/>
                          <a:latin typeface="Calibri"/>
                          <a:ea typeface="Calibri"/>
                          <a:cs typeface="Times New Roman"/>
                        </a:rPr>
                        <a:t>64.8</a:t>
                      </a:r>
                    </a:p>
                  </a:txBody>
                  <a:tcPr marL="68580" marR="68580" marT="0" marB="0"/>
                </a:tc>
                <a:tc>
                  <a:txBody>
                    <a:bodyPr/>
                    <a:lstStyle/>
                    <a:p>
                      <a:pPr marL="0" marR="0" algn="ctr">
                        <a:lnSpc>
                          <a:spcPct val="107000"/>
                        </a:lnSpc>
                        <a:spcBef>
                          <a:spcPts val="0"/>
                        </a:spcBef>
                        <a:spcAft>
                          <a:spcPts val="0"/>
                        </a:spcAft>
                      </a:pPr>
                      <a:r>
                        <a:rPr lang="en-US" sz="2000" dirty="0">
                          <a:effectLst/>
                          <a:latin typeface="Calibri"/>
                          <a:ea typeface="Calibri"/>
                          <a:cs typeface="Times New Roman"/>
                        </a:rPr>
                        <a:t>57.8</a:t>
                      </a:r>
                    </a:p>
                  </a:txBody>
                  <a:tcPr marL="68580" marR="68580" marT="0" marB="0"/>
                </a:tc>
              </a:tr>
            </a:tbl>
          </a:graphicData>
        </a:graphic>
      </p:graphicFrame>
    </p:spTree>
    <p:extLst>
      <p:ext uri="{BB962C8B-B14F-4D97-AF65-F5344CB8AC3E}">
        <p14:creationId xmlns:p14="http://schemas.microsoft.com/office/powerpoint/2010/main" val="3892422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14068" y="0"/>
            <a:ext cx="11386868" cy="1450757"/>
          </a:xfrm>
        </p:spPr>
        <p:txBody>
          <a:bodyPr>
            <a:noAutofit/>
          </a:bodyPr>
          <a:lstStyle/>
          <a:p>
            <a:pPr algn="ctr"/>
            <a:r>
              <a:rPr lang="en-US" sz="5400" b="1" dirty="0" smtClean="0">
                <a:solidFill>
                  <a:srgbClr val="C00000"/>
                </a:solidFill>
                <a:latin typeface="Britannic Bold" panose="020B0903060703020204" pitchFamily="34" charset="0"/>
              </a:rPr>
              <a:t>Course Acceleration &amp; Compression</a:t>
            </a:r>
            <a:endParaRPr lang="en-US" sz="54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73574451"/>
              </p:ext>
            </p:extLst>
          </p:nvPr>
        </p:nvGraphicFramePr>
        <p:xfrm>
          <a:off x="414068" y="1750422"/>
          <a:ext cx="10985863" cy="46410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21696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14068" y="1"/>
            <a:ext cx="11386868" cy="1207698"/>
          </a:xfrm>
        </p:spPr>
        <p:txBody>
          <a:bodyPr>
            <a:noAutofit/>
          </a:bodyPr>
          <a:lstStyle/>
          <a:p>
            <a:pPr algn="ctr"/>
            <a:r>
              <a:rPr lang="en-US" sz="5400" b="1" dirty="0" smtClean="0">
                <a:solidFill>
                  <a:srgbClr val="C00000"/>
                </a:solidFill>
                <a:latin typeface="Britannic Bold" panose="020B0903060703020204" pitchFamily="34" charset="0"/>
              </a:rPr>
              <a:t>Saving Students Money and Time</a:t>
            </a:r>
            <a:endParaRPr lang="en-US" sz="5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606" y="1520893"/>
            <a:ext cx="6565375" cy="4492843"/>
          </a:xfrm>
          <a:prstGeom prst="rect">
            <a:avLst/>
          </a:prstGeom>
          <a:ln w="76200">
            <a:solidFill>
              <a:schemeClr val="tx1"/>
            </a:solidFill>
          </a:ln>
        </p:spPr>
      </p:pic>
      <p:sp>
        <p:nvSpPr>
          <p:cNvPr id="2" name="TextBox 1"/>
          <p:cNvSpPr txBox="1"/>
          <p:nvPr/>
        </p:nvSpPr>
        <p:spPr>
          <a:xfrm>
            <a:off x="7598431" y="1966822"/>
            <a:ext cx="4593569" cy="3600986"/>
          </a:xfrm>
          <a:prstGeom prst="rect">
            <a:avLst/>
          </a:prstGeom>
          <a:noFill/>
        </p:spPr>
        <p:txBody>
          <a:bodyPr wrap="square" rtlCol="0">
            <a:spAutoFit/>
          </a:bodyPr>
          <a:lstStyle/>
          <a:p>
            <a:r>
              <a:rPr lang="en-US" sz="3600" dirty="0" smtClean="0"/>
              <a:t>In 2015, BC saved students</a:t>
            </a:r>
          </a:p>
          <a:p>
            <a:r>
              <a:rPr lang="en-US" sz="4800" b="1" u="sng" dirty="0" smtClean="0">
                <a:solidFill>
                  <a:schemeClr val="accent1"/>
                </a:solidFill>
              </a:rPr>
              <a:t>2111 semesters</a:t>
            </a:r>
          </a:p>
          <a:p>
            <a:r>
              <a:rPr lang="en-US" sz="3600" dirty="0"/>
              <a:t>t</a:t>
            </a:r>
            <a:r>
              <a:rPr lang="en-US" sz="3600" dirty="0" smtClean="0"/>
              <a:t>hrough multiple measures and improved testing</a:t>
            </a:r>
            <a:endParaRPr lang="en-US" sz="3600" dirty="0"/>
          </a:p>
        </p:txBody>
      </p:sp>
    </p:spTree>
    <p:extLst>
      <p:ext uri="{BB962C8B-B14F-4D97-AF65-F5344CB8AC3E}">
        <p14:creationId xmlns:p14="http://schemas.microsoft.com/office/powerpoint/2010/main" val="3158913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p:cNvPicPr>
          <p:nvPr>
            <p:ph idx="1"/>
          </p:nvPr>
        </p:nvPicPr>
        <p:blipFill rotWithShape="1">
          <a:blip r:embed="rId2"/>
          <a:srcRect l="68194" t="35839" r="7481" b="39629"/>
          <a:stretch/>
        </p:blipFill>
        <p:spPr bwMode="auto">
          <a:xfrm>
            <a:off x="1039115" y="2036179"/>
            <a:ext cx="10113769" cy="3509916"/>
          </a:xfrm>
          <a:prstGeom prst="rect">
            <a:avLst/>
          </a:prstGeom>
          <a:ln>
            <a:noFill/>
          </a:ln>
          <a:extLst>
            <a:ext uri="{53640926-AAD7-44D8-BBD7-CCE9431645EC}">
              <a14:shadowObscured xmlns:a14="http://schemas.microsoft.com/office/drawing/2010/main"/>
            </a:ext>
          </a:extLst>
        </p:spPr>
      </p:pic>
      <p:sp>
        <p:nvSpPr>
          <p:cNvPr id="6" name="Title 1"/>
          <p:cNvSpPr txBox="1">
            <a:spLocks/>
          </p:cNvSpPr>
          <p:nvPr/>
        </p:nvSpPr>
        <p:spPr>
          <a:xfrm>
            <a:off x="1981200" y="274638"/>
            <a:ext cx="8229600" cy="11430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600" b="1" dirty="0" smtClean="0">
                <a:solidFill>
                  <a:srgbClr val="C00000"/>
                </a:solidFill>
                <a:latin typeface="Britannic Bold" panose="020B0903060703020204" pitchFamily="34" charset="0"/>
              </a:rPr>
              <a:t>Student Success at BC</a:t>
            </a:r>
            <a:endParaRPr lang="en-US" sz="6600" b="1" dirty="0">
              <a:solidFill>
                <a:srgbClr val="C00000"/>
              </a:solidFill>
              <a:latin typeface="Britannic Bold" panose="020B0903060703020204" pitchFamily="34" charset="0"/>
            </a:endParaRPr>
          </a:p>
        </p:txBody>
      </p:sp>
    </p:spTree>
    <p:extLst>
      <p:ext uri="{BB962C8B-B14F-4D97-AF65-F5344CB8AC3E}">
        <p14:creationId xmlns:p14="http://schemas.microsoft.com/office/powerpoint/2010/main" val="453382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1524000"/>
          </a:xfrm>
        </p:spPr>
        <p:txBody>
          <a:bodyPr>
            <a:normAutofit/>
          </a:bodyPr>
          <a:lstStyle/>
          <a:p>
            <a:pPr algn="ctr"/>
            <a:r>
              <a:rPr lang="en-US" sz="5400" b="1" dirty="0" smtClean="0">
                <a:solidFill>
                  <a:srgbClr val="C6220B"/>
                </a:solidFill>
                <a:latin typeface="Britannic Bold"/>
                <a:cs typeface="Britannic Bold"/>
              </a:rPr>
              <a:t>Supplemental Instruction (SI)</a:t>
            </a:r>
            <a:br>
              <a:rPr lang="en-US" sz="5400" b="1" dirty="0" smtClean="0">
                <a:solidFill>
                  <a:srgbClr val="C6220B"/>
                </a:solidFill>
                <a:latin typeface="Britannic Bold"/>
                <a:cs typeface="Britannic Bold"/>
              </a:rPr>
            </a:br>
            <a:r>
              <a:rPr lang="en-US" sz="5400" b="1" dirty="0" smtClean="0">
                <a:solidFill>
                  <a:srgbClr val="C6220B"/>
                </a:solidFill>
                <a:latin typeface="Britannic Bold"/>
                <a:cs typeface="Britannic Bold"/>
              </a:rPr>
              <a:t>The Essential Elements</a:t>
            </a:r>
            <a:endParaRPr lang="en-US" sz="5400" b="1" dirty="0">
              <a:solidFill>
                <a:srgbClr val="C6220B"/>
              </a:solidFill>
              <a:latin typeface="Britannic Bold"/>
              <a:cs typeface="Britannic Bold"/>
            </a:endParaRPr>
          </a:p>
        </p:txBody>
      </p:sp>
      <p:graphicFrame>
        <p:nvGraphicFramePr>
          <p:cNvPr id="4" name="Diagram 3"/>
          <p:cNvGraphicFramePr/>
          <p:nvPr>
            <p:extLst/>
          </p:nvPr>
        </p:nvGraphicFramePr>
        <p:xfrm>
          <a:off x="1930400" y="2133600"/>
          <a:ext cx="8128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9077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71286"/>
            <a:ext cx="10972800" cy="762000"/>
          </a:xfrm>
        </p:spPr>
        <p:txBody>
          <a:bodyPr>
            <a:noAutofit/>
          </a:bodyPr>
          <a:lstStyle/>
          <a:p>
            <a:r>
              <a:rPr lang="en-US" b="1" dirty="0" smtClean="0">
                <a:solidFill>
                  <a:srgbClr val="C6220B"/>
                </a:solidFill>
                <a:latin typeface="Britannic Bold"/>
                <a:cs typeface="Britannic Bold"/>
              </a:rPr>
              <a:t>Role of the SI Leader (Peer Leader)</a:t>
            </a:r>
            <a:endParaRPr lang="en-US" b="1" dirty="0">
              <a:solidFill>
                <a:srgbClr val="C6220B"/>
              </a:solidFill>
              <a:latin typeface="Britannic Bold"/>
              <a:cs typeface="Britannic Bold"/>
            </a:endParaRPr>
          </a:p>
        </p:txBody>
      </p:sp>
      <p:sp>
        <p:nvSpPr>
          <p:cNvPr id="3" name="Content Placeholder 2"/>
          <p:cNvSpPr>
            <a:spLocks noGrp="1"/>
          </p:cNvSpPr>
          <p:nvPr>
            <p:ph idx="1"/>
          </p:nvPr>
        </p:nvSpPr>
        <p:spPr>
          <a:xfrm>
            <a:off x="537028" y="1739735"/>
            <a:ext cx="10972800" cy="5390408"/>
          </a:xfrm>
        </p:spPr>
        <p:txBody>
          <a:bodyPr>
            <a:noAutofit/>
          </a:bodyPr>
          <a:lstStyle/>
          <a:p>
            <a:pPr>
              <a:buFont typeface="Wingdings" panose="05000000000000000000" pitchFamily="2" charset="2"/>
              <a:buChar char="ü"/>
            </a:pPr>
            <a:r>
              <a:rPr lang="en-US" sz="2400" dirty="0" smtClean="0"/>
              <a:t>Attends students’ class </a:t>
            </a:r>
            <a:r>
              <a:rPr lang="en-US" sz="2400" dirty="0"/>
              <a:t>every </a:t>
            </a:r>
            <a:r>
              <a:rPr lang="en-US" sz="2400" dirty="0" smtClean="0"/>
              <a:t>lecture/lab meeting</a:t>
            </a:r>
          </a:p>
          <a:p>
            <a:pPr lvl="1">
              <a:buFont typeface="Arial" panose="020B0604020202020204" pitchFamily="34" charset="0"/>
              <a:buChar char="•"/>
            </a:pPr>
            <a:r>
              <a:rPr lang="en-US" sz="2000" dirty="0" smtClean="0"/>
              <a:t>participates in class &amp; identifies </a:t>
            </a:r>
            <a:r>
              <a:rPr lang="en-US" sz="2000" dirty="0"/>
              <a:t>student </a:t>
            </a:r>
            <a:r>
              <a:rPr lang="en-US" sz="2000" dirty="0" smtClean="0"/>
              <a:t>needs</a:t>
            </a:r>
          </a:p>
          <a:p>
            <a:pPr lvl="1">
              <a:buFont typeface="Arial" panose="020B0604020202020204" pitchFamily="34" charset="0"/>
              <a:buChar char="•"/>
            </a:pPr>
            <a:r>
              <a:rPr lang="en-US" sz="2000" dirty="0" smtClean="0"/>
              <a:t>acts as a model student</a:t>
            </a:r>
          </a:p>
          <a:p>
            <a:pPr>
              <a:buFont typeface="Wingdings" panose="05000000000000000000" pitchFamily="2" charset="2"/>
              <a:buChar char="ü"/>
            </a:pPr>
            <a:r>
              <a:rPr lang="en-US" sz="2400" dirty="0"/>
              <a:t>Facilitates voluntary study sessions for students outside of class time 2-3 hours/week</a:t>
            </a:r>
          </a:p>
          <a:p>
            <a:pPr marL="0" indent="0">
              <a:buNone/>
            </a:pPr>
            <a:r>
              <a:rPr lang="en-US" sz="2400" dirty="0"/>
              <a:t>	on a regular schedule</a:t>
            </a:r>
            <a:endParaRPr lang="en-US" sz="2000" dirty="0" smtClean="0"/>
          </a:p>
          <a:p>
            <a:pPr>
              <a:buFont typeface="Wingdings" panose="05000000000000000000" pitchFamily="2" charset="2"/>
              <a:buChar char="ü"/>
            </a:pPr>
            <a:r>
              <a:rPr lang="en-US" sz="2400" dirty="0" smtClean="0"/>
              <a:t>Promotes </a:t>
            </a:r>
            <a:r>
              <a:rPr lang="en-US" sz="2400" dirty="0"/>
              <a:t>upcoming </a:t>
            </a:r>
            <a:r>
              <a:rPr lang="en-US" sz="2400" dirty="0" smtClean="0"/>
              <a:t>study sessions </a:t>
            </a:r>
            <a:r>
              <a:rPr lang="en-US" sz="2400" dirty="0"/>
              <a:t>in class at start of each </a:t>
            </a:r>
            <a:r>
              <a:rPr lang="en-US" sz="2400" dirty="0" smtClean="0"/>
              <a:t>lecture</a:t>
            </a:r>
            <a:endParaRPr lang="en-US" sz="2400" dirty="0"/>
          </a:p>
          <a:p>
            <a:pPr>
              <a:buFont typeface="Wingdings" panose="05000000000000000000" pitchFamily="2" charset="2"/>
              <a:buChar char="ü"/>
            </a:pPr>
            <a:r>
              <a:rPr lang="en-US" sz="2400" dirty="0" smtClean="0"/>
              <a:t>Establishes rapport and builds relationships with students</a:t>
            </a:r>
          </a:p>
          <a:p>
            <a:pPr>
              <a:buFont typeface="Wingdings" panose="05000000000000000000" pitchFamily="2" charset="2"/>
              <a:buChar char="ü"/>
            </a:pPr>
            <a:r>
              <a:rPr lang="en-US" sz="2400" dirty="0" smtClean="0"/>
              <a:t>Shows students </a:t>
            </a:r>
            <a:r>
              <a:rPr lang="en-US" sz="2400" b="1" u="sng" dirty="0" smtClean="0"/>
              <a:t>how</a:t>
            </a:r>
            <a:r>
              <a:rPr lang="en-US" sz="2400" dirty="0" smtClean="0"/>
              <a:t> to learn course content </a:t>
            </a:r>
          </a:p>
          <a:p>
            <a:pPr>
              <a:buFont typeface="Wingdings" panose="05000000000000000000" pitchFamily="2" charset="2"/>
              <a:buChar char="ü"/>
            </a:pPr>
            <a:r>
              <a:rPr lang="en-US" sz="2400" dirty="0" smtClean="0"/>
              <a:t>Meets with instructor weekly (30 min.) to discuss how study sessions are progressing and exchange ideas on ways to assist students</a:t>
            </a:r>
          </a:p>
        </p:txBody>
      </p:sp>
    </p:spTree>
    <p:extLst>
      <p:ext uri="{BB962C8B-B14F-4D97-AF65-F5344CB8AC3E}">
        <p14:creationId xmlns:p14="http://schemas.microsoft.com/office/powerpoint/2010/main" val="166828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43" y="435428"/>
            <a:ext cx="11774714" cy="775789"/>
          </a:xfrm>
        </p:spPr>
        <p:txBody>
          <a:bodyPr>
            <a:normAutofit fontScale="90000"/>
          </a:bodyPr>
          <a:lstStyle/>
          <a:p>
            <a:r>
              <a:rPr lang="en-US" b="1" dirty="0" smtClean="0">
                <a:solidFill>
                  <a:srgbClr val="C6220B"/>
                </a:solidFill>
                <a:latin typeface="Britannic Bold"/>
                <a:cs typeface="Britannic Bold"/>
              </a:rPr>
              <a:t>The Power of the SI Group to Promote Learning</a:t>
            </a:r>
            <a:endParaRPr lang="en-US" b="1" dirty="0">
              <a:solidFill>
                <a:srgbClr val="C6220B"/>
              </a:solidFill>
              <a:latin typeface="Britannic Bold"/>
              <a:cs typeface="Britannic Bold"/>
            </a:endParaRPr>
          </a:p>
        </p:txBody>
      </p:sp>
      <p:sp>
        <p:nvSpPr>
          <p:cNvPr id="3" name="Content Placeholder 2"/>
          <p:cNvSpPr>
            <a:spLocks noGrp="1"/>
          </p:cNvSpPr>
          <p:nvPr>
            <p:ph idx="1"/>
          </p:nvPr>
        </p:nvSpPr>
        <p:spPr>
          <a:xfrm>
            <a:off x="933994" y="1736877"/>
            <a:ext cx="10058400" cy="4449837"/>
          </a:xfrm>
        </p:spPr>
        <p:txBody>
          <a:bodyPr>
            <a:normAutofit fontScale="92500" lnSpcReduction="10000"/>
          </a:bodyPr>
          <a:lstStyle/>
          <a:p>
            <a:r>
              <a:rPr lang="en-US" sz="2800" dirty="0" smtClean="0"/>
              <a:t>*Study SI Data alone for 5 minutes—take notes or employ whatever strategy you would normally use to understand and retain the info.  Then, write down 3 observations you made based on your study of the data.</a:t>
            </a:r>
            <a:endParaRPr lang="en-US" sz="2800" dirty="0"/>
          </a:p>
          <a:p>
            <a:r>
              <a:rPr lang="en-US" sz="2800" dirty="0" smtClean="0"/>
              <a:t>*Now get in groups of 3 and discuss these questions regarding the same set of data:</a:t>
            </a:r>
          </a:p>
          <a:p>
            <a:r>
              <a:rPr lang="en-US" sz="2800" dirty="0" smtClean="0"/>
              <a:t>1.  What trends or patterns do you see in the data?</a:t>
            </a:r>
          </a:p>
          <a:p>
            <a:r>
              <a:rPr lang="en-US" sz="2800" dirty="0" smtClean="0"/>
              <a:t>2.  Are there any aspects of it that surprise you?  Explain.</a:t>
            </a:r>
          </a:p>
          <a:p>
            <a:r>
              <a:rPr lang="en-US" sz="2800" dirty="0" smtClean="0"/>
              <a:t>3.  What overall story is the data telling regarding the effectiveness of SI?</a:t>
            </a:r>
          </a:p>
          <a:p>
            <a:r>
              <a:rPr lang="en-US" sz="2800" dirty="0" smtClean="0"/>
              <a:t>Which method of study was most effective in engaging you in your analysis of the information?</a:t>
            </a:r>
            <a:endParaRPr lang="en-US" sz="2800" dirty="0"/>
          </a:p>
        </p:txBody>
      </p:sp>
    </p:spTree>
    <p:extLst>
      <p:ext uri="{BB962C8B-B14F-4D97-AF65-F5344CB8AC3E}">
        <p14:creationId xmlns:p14="http://schemas.microsoft.com/office/powerpoint/2010/main" val="3845717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207699" y="274638"/>
            <a:ext cx="992037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600" b="1" dirty="0" smtClean="0">
                <a:solidFill>
                  <a:srgbClr val="C00000"/>
                </a:solidFill>
                <a:latin typeface="Britannic Bold" panose="020B0903060703020204" pitchFamily="34" charset="0"/>
              </a:rPr>
              <a:t>Supplemental Instruction</a:t>
            </a:r>
            <a:endParaRPr lang="en-US" sz="6600" b="1" dirty="0">
              <a:solidFill>
                <a:srgbClr val="C00000"/>
              </a:solidFill>
              <a:latin typeface="Britannic Bold" panose="020B0903060703020204" pitchFamily="34" charset="0"/>
            </a:endParaRPr>
          </a:p>
        </p:txBody>
      </p:sp>
      <p:graphicFrame>
        <p:nvGraphicFramePr>
          <p:cNvPr id="7" name="Content Placeholder 5"/>
          <p:cNvGraphicFramePr>
            <a:graphicFrameLocks noGrp="1"/>
          </p:cNvGraphicFramePr>
          <p:nvPr>
            <p:ph sz="half" idx="4294967295"/>
            <p:extLst/>
          </p:nvPr>
        </p:nvGraphicFramePr>
        <p:xfrm>
          <a:off x="290285" y="1978181"/>
          <a:ext cx="4865298" cy="2934233"/>
        </p:xfrm>
        <a:graphic>
          <a:graphicData uri="http://schemas.openxmlformats.org/drawingml/2006/table">
            <a:tbl>
              <a:tblPr firstRow="1" firstCol="1" bandRow="1">
                <a:tableStyleId>{5C22544A-7EE6-4342-B048-85BDC9FD1C3A}</a:tableStyleId>
              </a:tblPr>
              <a:tblGrid>
                <a:gridCol w="1888251"/>
                <a:gridCol w="1490566"/>
                <a:gridCol w="1486481"/>
              </a:tblGrid>
              <a:tr h="480680">
                <a:tc>
                  <a:txBody>
                    <a:bodyPr/>
                    <a:lstStyle/>
                    <a:p>
                      <a:pPr marL="0" marR="0" algn="ctr">
                        <a:spcBef>
                          <a:spcPts val="0"/>
                        </a:spcBef>
                        <a:spcAft>
                          <a:spcPts val="0"/>
                        </a:spcAft>
                      </a:pPr>
                      <a:r>
                        <a:rPr lang="en-US" sz="2400" dirty="0" smtClean="0">
                          <a:effectLst/>
                        </a:rPr>
                        <a:t>Term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5012" marR="65012"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2400" dirty="0" smtClean="0">
                          <a:effectLst/>
                        </a:rPr>
                        <a:t>SI </a:t>
                      </a:r>
                      <a:r>
                        <a:rPr lang="en-US" sz="2400" dirty="0">
                          <a:effectLst/>
                        </a:rPr>
                        <a:t>Leaders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5012" marR="65012" marT="0" marB="0">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2400" dirty="0" smtClean="0">
                          <a:effectLst/>
                        </a:rPr>
                        <a:t>Sections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5012" marR="65012"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48132">
                <a:tc>
                  <a:txBody>
                    <a:bodyPr/>
                    <a:lstStyle/>
                    <a:p>
                      <a:pPr marL="0" marR="0">
                        <a:spcBef>
                          <a:spcPts val="0"/>
                        </a:spcBef>
                        <a:spcAft>
                          <a:spcPts val="0"/>
                        </a:spcAft>
                      </a:pPr>
                      <a:r>
                        <a:rPr lang="en-US" sz="2000" dirty="0">
                          <a:effectLst/>
                        </a:rPr>
                        <a:t>Spring 2014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5012" marR="65012" marT="0" marB="0">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2000" dirty="0">
                          <a:effectLst/>
                        </a:rPr>
                        <a:t>12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5012" marR="65012" marT="0" marB="0"/>
                </a:tc>
                <a:tc>
                  <a:txBody>
                    <a:bodyPr/>
                    <a:lstStyle/>
                    <a:p>
                      <a:pPr marL="0" marR="0" algn="ctr">
                        <a:spcBef>
                          <a:spcPts val="0"/>
                        </a:spcBef>
                        <a:spcAft>
                          <a:spcPts val="0"/>
                        </a:spcAft>
                      </a:pPr>
                      <a:r>
                        <a:rPr lang="en-US" sz="2000">
                          <a:effectLst/>
                        </a:rPr>
                        <a:t>20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5012" marR="65012" marT="0" marB="0">
                    <a:lnR w="12700" cap="flat" cmpd="sng" algn="ctr">
                      <a:solidFill>
                        <a:schemeClr val="tx1"/>
                      </a:solidFill>
                      <a:prstDash val="solid"/>
                      <a:round/>
                      <a:headEnd type="none" w="med" len="med"/>
                      <a:tailEnd type="none" w="med" len="med"/>
                    </a:lnR>
                  </a:tcPr>
                </a:tc>
              </a:tr>
              <a:tr h="353675">
                <a:tc>
                  <a:txBody>
                    <a:bodyPr/>
                    <a:lstStyle/>
                    <a:p>
                      <a:pPr marL="0" marR="0">
                        <a:spcBef>
                          <a:spcPts val="0"/>
                        </a:spcBef>
                        <a:spcAft>
                          <a:spcPts val="0"/>
                        </a:spcAft>
                      </a:pPr>
                      <a:r>
                        <a:rPr lang="en-US" sz="2000" dirty="0" smtClean="0">
                          <a:effectLst/>
                        </a:rPr>
                        <a:t>Summer</a:t>
                      </a:r>
                      <a:r>
                        <a:rPr lang="en-US" sz="2000" baseline="0" dirty="0" smtClean="0">
                          <a:effectLst/>
                        </a:rPr>
                        <a:t> </a:t>
                      </a:r>
                      <a:r>
                        <a:rPr lang="en-US" sz="2000" dirty="0" smtClean="0">
                          <a:effectLst/>
                        </a:rPr>
                        <a:t>2014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5012" marR="65012" marT="0" marB="0">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2000" dirty="0">
                          <a:effectLst/>
                        </a:rPr>
                        <a:t>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5012" marR="65012" marT="0" marB="0"/>
                </a:tc>
                <a:tc>
                  <a:txBody>
                    <a:bodyPr/>
                    <a:lstStyle/>
                    <a:p>
                      <a:pPr marL="0" marR="0" algn="ctr">
                        <a:spcBef>
                          <a:spcPts val="0"/>
                        </a:spcBef>
                        <a:spcAft>
                          <a:spcPts val="0"/>
                        </a:spcAft>
                      </a:pPr>
                      <a:r>
                        <a:rPr lang="en-US" sz="2000">
                          <a:effectLst/>
                        </a:rPr>
                        <a:t>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5012" marR="65012" marT="0" marB="0">
                    <a:lnR w="12700" cap="flat" cmpd="sng" algn="ctr">
                      <a:solidFill>
                        <a:schemeClr val="tx1"/>
                      </a:solidFill>
                      <a:prstDash val="solid"/>
                      <a:round/>
                      <a:headEnd type="none" w="med" len="med"/>
                      <a:tailEnd type="none" w="med" len="med"/>
                    </a:lnR>
                  </a:tcPr>
                </a:tc>
              </a:tr>
              <a:tr h="348132">
                <a:tc>
                  <a:txBody>
                    <a:bodyPr/>
                    <a:lstStyle/>
                    <a:p>
                      <a:pPr marL="0" marR="0">
                        <a:spcBef>
                          <a:spcPts val="0"/>
                        </a:spcBef>
                        <a:spcAft>
                          <a:spcPts val="0"/>
                        </a:spcAft>
                      </a:pPr>
                      <a:r>
                        <a:rPr lang="en-US" sz="2000" dirty="0">
                          <a:effectLst/>
                        </a:rPr>
                        <a:t>Fall 2014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5012" marR="65012" marT="0" marB="0">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2000" dirty="0">
                          <a:effectLst/>
                        </a:rPr>
                        <a:t>17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5012" marR="65012" marT="0" marB="0"/>
                </a:tc>
                <a:tc>
                  <a:txBody>
                    <a:bodyPr/>
                    <a:lstStyle/>
                    <a:p>
                      <a:pPr marL="0" marR="0" algn="ctr">
                        <a:spcBef>
                          <a:spcPts val="0"/>
                        </a:spcBef>
                        <a:spcAft>
                          <a:spcPts val="0"/>
                        </a:spcAft>
                      </a:pPr>
                      <a:r>
                        <a:rPr lang="en-US" sz="2000">
                          <a:effectLst/>
                        </a:rPr>
                        <a:t>29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5012" marR="65012" marT="0" marB="0">
                    <a:lnR w="12700" cap="flat" cmpd="sng" algn="ctr">
                      <a:solidFill>
                        <a:schemeClr val="tx1"/>
                      </a:solidFill>
                      <a:prstDash val="solid"/>
                      <a:round/>
                      <a:headEnd type="none" w="med" len="med"/>
                      <a:tailEnd type="none" w="med" len="med"/>
                    </a:lnR>
                  </a:tcPr>
                </a:tc>
              </a:tr>
              <a:tr h="353675">
                <a:tc>
                  <a:txBody>
                    <a:bodyPr/>
                    <a:lstStyle/>
                    <a:p>
                      <a:pPr marL="0" marR="0">
                        <a:spcBef>
                          <a:spcPts val="0"/>
                        </a:spcBef>
                        <a:spcAft>
                          <a:spcPts val="0"/>
                        </a:spcAft>
                      </a:pPr>
                      <a:r>
                        <a:rPr lang="en-US" sz="2000" dirty="0">
                          <a:effectLst/>
                        </a:rPr>
                        <a:t>Spring </a:t>
                      </a:r>
                      <a:r>
                        <a:rPr lang="en-US" sz="2000" dirty="0" smtClean="0">
                          <a:effectLst/>
                        </a:rPr>
                        <a:t>2015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5012" marR="65012" marT="0" marB="0">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2000" dirty="0">
                          <a:effectLst/>
                        </a:rPr>
                        <a:t>26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5012" marR="65012" marT="0" marB="0"/>
                </a:tc>
                <a:tc>
                  <a:txBody>
                    <a:bodyPr/>
                    <a:lstStyle/>
                    <a:p>
                      <a:pPr marL="0" marR="0" algn="ctr">
                        <a:spcBef>
                          <a:spcPts val="0"/>
                        </a:spcBef>
                        <a:spcAft>
                          <a:spcPts val="0"/>
                        </a:spcAft>
                      </a:pPr>
                      <a:r>
                        <a:rPr lang="en-US" sz="2000">
                          <a:effectLst/>
                        </a:rPr>
                        <a:t>43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5012" marR="65012" marT="0" marB="0">
                    <a:lnR w="12700" cap="flat" cmpd="sng" algn="ctr">
                      <a:solidFill>
                        <a:schemeClr val="tx1"/>
                      </a:solidFill>
                      <a:prstDash val="solid"/>
                      <a:round/>
                      <a:headEnd type="none" w="med" len="med"/>
                      <a:tailEnd type="none" w="med" len="med"/>
                    </a:lnR>
                  </a:tcPr>
                </a:tc>
              </a:tr>
              <a:tr h="353675">
                <a:tc>
                  <a:txBody>
                    <a:bodyPr/>
                    <a:lstStyle/>
                    <a:p>
                      <a:pPr marL="0" marR="0">
                        <a:spcBef>
                          <a:spcPts val="0"/>
                        </a:spcBef>
                        <a:spcAft>
                          <a:spcPts val="0"/>
                        </a:spcAft>
                      </a:pPr>
                      <a:r>
                        <a:rPr lang="en-US" sz="2000" dirty="0" smtClean="0">
                          <a:effectLst/>
                        </a:rPr>
                        <a:t>Summer</a:t>
                      </a:r>
                      <a:r>
                        <a:rPr lang="en-US" sz="2000" baseline="0" dirty="0" smtClean="0">
                          <a:effectLst/>
                        </a:rPr>
                        <a:t> </a:t>
                      </a:r>
                      <a:r>
                        <a:rPr lang="en-US" sz="2000" dirty="0" smtClean="0">
                          <a:effectLst/>
                        </a:rPr>
                        <a:t>2015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5012" marR="65012" marT="0" marB="0">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2000" dirty="0">
                          <a:effectLst/>
                        </a:rPr>
                        <a:t>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5012" marR="65012" marT="0" marB="0"/>
                </a:tc>
                <a:tc>
                  <a:txBody>
                    <a:bodyPr/>
                    <a:lstStyle/>
                    <a:p>
                      <a:pPr marL="0" marR="0" algn="ctr">
                        <a:spcBef>
                          <a:spcPts val="0"/>
                        </a:spcBef>
                        <a:spcAft>
                          <a:spcPts val="0"/>
                        </a:spcAft>
                      </a:pPr>
                      <a:r>
                        <a:rPr lang="en-US" sz="2000" dirty="0">
                          <a:effectLst/>
                        </a:rPr>
                        <a:t>15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5012" marR="65012" marT="0" marB="0">
                    <a:lnR w="12700" cap="flat" cmpd="sng" algn="ctr">
                      <a:solidFill>
                        <a:schemeClr val="tx1"/>
                      </a:solidFill>
                      <a:prstDash val="solid"/>
                      <a:round/>
                      <a:headEnd type="none" w="med" len="med"/>
                      <a:tailEnd type="none" w="med" len="med"/>
                    </a:lnR>
                  </a:tcPr>
                </a:tc>
              </a:tr>
              <a:tr h="3481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effectLst/>
                        </a:rPr>
                        <a:t>Fall 2015</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5012" marR="65012" marT="0" marB="0">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2000" dirty="0" smtClean="0">
                          <a:effectLst/>
                        </a:rPr>
                        <a:t>60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5012" marR="65012" marT="0" marB="0"/>
                </a:tc>
                <a:tc>
                  <a:txBody>
                    <a:bodyPr/>
                    <a:lstStyle/>
                    <a:p>
                      <a:pPr marL="0" marR="0" algn="ctr">
                        <a:spcBef>
                          <a:spcPts val="0"/>
                        </a:spcBef>
                        <a:spcAft>
                          <a:spcPts val="0"/>
                        </a:spcAft>
                      </a:pPr>
                      <a:r>
                        <a:rPr lang="en-US" sz="2000" dirty="0" smtClean="0">
                          <a:effectLst/>
                        </a:rPr>
                        <a:t>102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5012" marR="65012" marT="0" marB="0">
                    <a:lnR w="12700" cap="flat" cmpd="sng" algn="ctr">
                      <a:solidFill>
                        <a:schemeClr val="tx1"/>
                      </a:solidFill>
                      <a:prstDash val="solid"/>
                      <a:round/>
                      <a:headEnd type="none" w="med" len="med"/>
                      <a:tailEnd type="none" w="med" len="med"/>
                    </a:lnR>
                  </a:tcPr>
                </a:tc>
              </a:tr>
              <a:tr h="3481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Spring</a:t>
                      </a:r>
                      <a:r>
                        <a:rPr lang="en-US" sz="2000" baseline="0" dirty="0" smtClean="0">
                          <a:effectLst/>
                          <a:latin typeface="Calibri" panose="020F0502020204030204" pitchFamily="34" charset="0"/>
                          <a:ea typeface="Calibri" panose="020F0502020204030204" pitchFamily="34" charset="0"/>
                          <a:cs typeface="Times New Roman" panose="02020603050405020304" pitchFamily="18" charset="0"/>
                        </a:rPr>
                        <a:t> 2016</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5012" marR="65012"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115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5012" marR="65012" marT="0" marB="0">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154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5012" marR="65012"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graphicFrame>
        <p:nvGraphicFramePr>
          <p:cNvPr id="8" name="Content Placeholder 4"/>
          <p:cNvGraphicFramePr>
            <a:graphicFrameLocks noGrp="1"/>
          </p:cNvGraphicFramePr>
          <p:nvPr>
            <p:ph sz="half" idx="1"/>
            <p:extLst/>
          </p:nvPr>
        </p:nvGraphicFramePr>
        <p:xfrm>
          <a:off x="5493519" y="1960038"/>
          <a:ext cx="6556077" cy="2799458"/>
        </p:xfrm>
        <a:graphic>
          <a:graphicData uri="http://schemas.openxmlformats.org/drawingml/2006/table">
            <a:tbl>
              <a:tblPr firstRow="1" firstCol="1" bandRow="1">
                <a:tableStyleId>{5C22544A-7EE6-4342-B048-85BDC9FD1C3A}</a:tableStyleId>
              </a:tblPr>
              <a:tblGrid>
                <a:gridCol w="1311215"/>
                <a:gridCol w="759125"/>
                <a:gridCol w="655607"/>
                <a:gridCol w="655608"/>
                <a:gridCol w="655607"/>
                <a:gridCol w="603849"/>
                <a:gridCol w="1230706"/>
                <a:gridCol w="684360"/>
              </a:tblGrid>
              <a:tr h="838200">
                <a:tc>
                  <a:txBody>
                    <a:bodyPr/>
                    <a:lstStyle/>
                    <a:p>
                      <a:pPr marL="0" marR="0" algn="ctr">
                        <a:lnSpc>
                          <a:spcPct val="115000"/>
                        </a:lnSpc>
                        <a:spcBef>
                          <a:spcPts val="0"/>
                        </a:spcBef>
                        <a:spcAft>
                          <a:spcPts val="0"/>
                        </a:spcAft>
                      </a:pPr>
                      <a:r>
                        <a:rPr lang="en-US" sz="2000" dirty="0" smtClean="0">
                          <a:effectLst/>
                        </a:rPr>
                        <a:t>Fall  2015 </a:t>
                      </a:r>
                      <a:r>
                        <a:rPr lang="en-US" sz="2000" dirty="0">
                          <a:effectLst/>
                        </a:rPr>
                        <a:t>SI </a:t>
                      </a:r>
                      <a:r>
                        <a:rPr lang="en-US" sz="2000" dirty="0" smtClean="0">
                          <a:effectLst/>
                        </a:rPr>
                        <a:t>Attendance</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196" marR="39196"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2000" dirty="0">
                          <a:effectLst/>
                        </a:rPr>
                        <a:t>A</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196" marR="39196" marT="0" marB="0" anchor="ctr">
                    <a:lnT w="12700" cap="flat" cmpd="sng" algn="ctr">
                      <a:solidFill>
                        <a:schemeClr val="tx1"/>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2000" dirty="0">
                          <a:effectLst/>
                        </a:rPr>
                        <a:t>B</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196" marR="39196" marT="0" marB="0" anchor="ctr">
                    <a:lnT w="12700" cap="flat" cmpd="sng" algn="ctr">
                      <a:solidFill>
                        <a:schemeClr val="tx1"/>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2000" dirty="0">
                          <a:effectLst/>
                        </a:rPr>
                        <a:t>C</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196" marR="39196" marT="0" marB="0" anchor="ctr">
                    <a:lnT w="12700" cap="flat" cmpd="sng" algn="ctr">
                      <a:solidFill>
                        <a:schemeClr val="tx1"/>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2000" dirty="0">
                          <a:effectLst/>
                        </a:rPr>
                        <a:t>D</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196" marR="39196" marT="0" marB="0" anchor="ctr">
                    <a:lnT w="12700" cap="flat" cmpd="sng" algn="ctr">
                      <a:solidFill>
                        <a:schemeClr val="tx1"/>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2000" dirty="0">
                          <a:effectLst/>
                        </a:rPr>
                        <a:t>F</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196" marR="39196" marT="0" marB="0" anchor="ctr">
                    <a:lnT w="12700" cap="flat" cmpd="sng" algn="ctr">
                      <a:solidFill>
                        <a:schemeClr val="tx1"/>
                      </a:solidFill>
                      <a:prstDash val="solid"/>
                      <a:round/>
                      <a:headEnd type="none" w="med" len="med"/>
                      <a:tailEnd type="none" w="med" len="med"/>
                    </a:lnT>
                  </a:tcPr>
                </a:tc>
                <a:tc>
                  <a:txBody>
                    <a:bodyPr/>
                    <a:lstStyle/>
                    <a:p>
                      <a:pPr marL="0" marR="0" algn="l">
                        <a:lnSpc>
                          <a:spcPct val="115000"/>
                        </a:lnSpc>
                        <a:spcBef>
                          <a:spcPts val="0"/>
                        </a:spcBef>
                        <a:spcAft>
                          <a:spcPts val="0"/>
                        </a:spcAft>
                      </a:pPr>
                      <a:r>
                        <a:rPr lang="en-US" sz="2000" dirty="0">
                          <a:effectLst/>
                        </a:rPr>
                        <a:t>Total # </a:t>
                      </a:r>
                      <a:r>
                        <a:rPr lang="en-US" sz="2000" dirty="0" smtClean="0">
                          <a:effectLst/>
                        </a:rPr>
                        <a:t>Students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196" marR="39196" marT="0" marB="0" anchor="ctr">
                    <a:lnT w="12700" cap="flat" cmpd="sng" algn="ctr">
                      <a:solidFill>
                        <a:schemeClr val="tx1"/>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2000" dirty="0" err="1" smtClean="0">
                          <a:effectLst/>
                        </a:rPr>
                        <a:t>Avg</a:t>
                      </a:r>
                      <a:r>
                        <a:rPr lang="en-US" sz="2000" baseline="0" dirty="0" smtClean="0">
                          <a:effectLst/>
                        </a:rPr>
                        <a:t> GPA</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196" marR="39196"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64750">
                <a:tc>
                  <a:txBody>
                    <a:bodyPr/>
                    <a:lstStyle/>
                    <a:p>
                      <a:pPr marL="0" marR="0" algn="r">
                        <a:lnSpc>
                          <a:spcPct val="115000"/>
                        </a:lnSpc>
                        <a:spcBef>
                          <a:spcPts val="0"/>
                        </a:spcBef>
                        <a:spcAft>
                          <a:spcPts val="0"/>
                        </a:spcAft>
                      </a:pPr>
                      <a:r>
                        <a:rPr lang="en-US" sz="2000" dirty="0" smtClean="0">
                          <a:effectLst/>
                        </a:rPr>
                        <a:t>0</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196" marR="39196" marT="0" marB="0" anchor="ctr">
                    <a:lnL w="12700" cap="flat" cmpd="sng" algn="ctr">
                      <a:solidFill>
                        <a:schemeClr val="tx1"/>
                      </a:solidFill>
                      <a:prstDash val="solid"/>
                      <a:round/>
                      <a:headEnd type="none" w="med" len="med"/>
                      <a:tailEnd type="none" w="med" len="med"/>
                    </a:lnL>
                  </a:tcPr>
                </a:tc>
                <a:tc>
                  <a:txBody>
                    <a:bodyPr/>
                    <a:lstStyle/>
                    <a:p>
                      <a:r>
                        <a:rPr lang="en-US" dirty="0" smtClean="0"/>
                        <a:t>22%</a:t>
                      </a:r>
                      <a:endParaRPr lang="en-US" dirty="0"/>
                    </a:p>
                  </a:txBody>
                  <a:tcPr marL="39196" marR="39196" marT="0" marB="0" anchor="ctr"/>
                </a:tc>
                <a:tc>
                  <a:txBody>
                    <a:bodyPr/>
                    <a:lstStyle/>
                    <a:p>
                      <a:r>
                        <a:rPr lang="en-US" dirty="0" smtClean="0"/>
                        <a:t>25%</a:t>
                      </a:r>
                      <a:endParaRPr lang="en-US" dirty="0"/>
                    </a:p>
                  </a:txBody>
                  <a:tcPr marL="39196" marR="39196" marT="0" marB="0" anchor="ctr"/>
                </a:tc>
                <a:tc>
                  <a:txBody>
                    <a:bodyPr/>
                    <a:lstStyle/>
                    <a:p>
                      <a:r>
                        <a:rPr lang="en-US" dirty="0" smtClean="0"/>
                        <a:t>25%</a:t>
                      </a:r>
                      <a:endParaRPr lang="en-US" dirty="0"/>
                    </a:p>
                  </a:txBody>
                  <a:tcPr marL="39196" marR="39196" marT="0" marB="0" anchor="ctr"/>
                </a:tc>
                <a:tc>
                  <a:txBody>
                    <a:bodyPr/>
                    <a:lstStyle/>
                    <a:p>
                      <a:r>
                        <a:rPr lang="en-US" dirty="0" smtClean="0"/>
                        <a:t>11%</a:t>
                      </a:r>
                      <a:endParaRPr lang="en-US" dirty="0"/>
                    </a:p>
                  </a:txBody>
                  <a:tcPr marL="39196" marR="39196" marT="0" marB="0" anchor="ctr"/>
                </a:tc>
                <a:tc>
                  <a:txBody>
                    <a:bodyPr/>
                    <a:lstStyle/>
                    <a:p>
                      <a:r>
                        <a:rPr lang="en-US" dirty="0" smtClean="0"/>
                        <a:t>16%</a:t>
                      </a:r>
                      <a:endParaRPr lang="en-US" dirty="0"/>
                    </a:p>
                  </a:txBody>
                  <a:tcPr marL="39196" marR="39196" marT="0" marB="0" anchor="ctr"/>
                </a:tc>
                <a:tc>
                  <a:txBody>
                    <a:bodyPr/>
                    <a:lstStyle/>
                    <a:p>
                      <a:r>
                        <a:rPr lang="en-US" dirty="0" smtClean="0"/>
                        <a:t>847</a:t>
                      </a:r>
                      <a:endParaRPr lang="en-US" dirty="0"/>
                    </a:p>
                  </a:txBody>
                  <a:tcPr marL="39196" marR="39196" marT="0" marB="0" anchor="ctr"/>
                </a:tc>
                <a:tc>
                  <a:txBody>
                    <a:bodyPr/>
                    <a:lstStyle/>
                    <a:p>
                      <a:r>
                        <a:rPr lang="en-US" dirty="0" smtClean="0"/>
                        <a:t>2.28</a:t>
                      </a:r>
                      <a:endParaRPr lang="en-US" dirty="0"/>
                    </a:p>
                  </a:txBody>
                  <a:tcPr marL="39196" marR="39196" marT="0" marB="0" anchor="ctr">
                    <a:lnR w="12700" cap="flat" cmpd="sng" algn="ctr">
                      <a:solidFill>
                        <a:schemeClr val="tx1"/>
                      </a:solidFill>
                      <a:prstDash val="solid"/>
                      <a:round/>
                      <a:headEnd type="none" w="med" len="med"/>
                      <a:tailEnd type="none" w="med" len="med"/>
                    </a:lnR>
                  </a:tcPr>
                </a:tc>
              </a:tr>
              <a:tr h="364750">
                <a:tc>
                  <a:txBody>
                    <a:bodyPr/>
                    <a:lstStyle/>
                    <a:p>
                      <a:pPr marL="0" marR="0" algn="r">
                        <a:lnSpc>
                          <a:spcPct val="115000"/>
                        </a:lnSpc>
                        <a:spcBef>
                          <a:spcPts val="0"/>
                        </a:spcBef>
                        <a:spcAft>
                          <a:spcPts val="0"/>
                        </a:spcAft>
                      </a:pPr>
                      <a:r>
                        <a:rPr lang="en-US" sz="2000" dirty="0">
                          <a:effectLst/>
                        </a:rPr>
                        <a:t>1-2 times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196" marR="39196" marT="0" marB="0" anchor="ctr">
                    <a:lnL w="12700" cap="flat" cmpd="sng" algn="ctr">
                      <a:solidFill>
                        <a:schemeClr val="tx1"/>
                      </a:solidFill>
                      <a:prstDash val="solid"/>
                      <a:round/>
                      <a:headEnd type="none" w="med" len="med"/>
                      <a:tailEnd type="none" w="med" len="med"/>
                    </a:lnL>
                  </a:tcPr>
                </a:tc>
                <a:tc>
                  <a:txBody>
                    <a:bodyPr/>
                    <a:lstStyle/>
                    <a:p>
                      <a:r>
                        <a:rPr lang="en-US" dirty="0" smtClean="0"/>
                        <a:t>18</a:t>
                      </a:r>
                      <a:endParaRPr lang="en-US" dirty="0"/>
                    </a:p>
                  </a:txBody>
                  <a:tcPr marL="39196" marR="39196" marT="0" marB="0" anchor="ctr"/>
                </a:tc>
                <a:tc>
                  <a:txBody>
                    <a:bodyPr/>
                    <a:lstStyle/>
                    <a:p>
                      <a:r>
                        <a:rPr lang="en-US" dirty="0" smtClean="0"/>
                        <a:t>34</a:t>
                      </a:r>
                      <a:endParaRPr lang="en-US" dirty="0"/>
                    </a:p>
                  </a:txBody>
                  <a:tcPr marL="39196" marR="39196" marT="0" marB="0" anchor="ctr"/>
                </a:tc>
                <a:tc>
                  <a:txBody>
                    <a:bodyPr/>
                    <a:lstStyle/>
                    <a:p>
                      <a:r>
                        <a:rPr lang="en-US" dirty="0" smtClean="0"/>
                        <a:t>24</a:t>
                      </a:r>
                      <a:endParaRPr lang="en-US" dirty="0"/>
                    </a:p>
                  </a:txBody>
                  <a:tcPr marL="39196" marR="39196" marT="0" marB="0" anchor="ctr"/>
                </a:tc>
                <a:tc>
                  <a:txBody>
                    <a:bodyPr/>
                    <a:lstStyle/>
                    <a:p>
                      <a:r>
                        <a:rPr lang="en-US" dirty="0" smtClean="0"/>
                        <a:t>9</a:t>
                      </a:r>
                      <a:endParaRPr lang="en-US" dirty="0"/>
                    </a:p>
                  </a:txBody>
                  <a:tcPr marL="39196" marR="39196" marT="0" marB="0" anchor="ctr"/>
                </a:tc>
                <a:tc>
                  <a:txBody>
                    <a:bodyPr/>
                    <a:lstStyle/>
                    <a:p>
                      <a:r>
                        <a:rPr lang="en-US" dirty="0" smtClean="0"/>
                        <a:t>14</a:t>
                      </a:r>
                      <a:endParaRPr lang="en-US" dirty="0"/>
                    </a:p>
                  </a:txBody>
                  <a:tcPr marL="39196" marR="39196" marT="0" marB="0" anchor="ctr"/>
                </a:tc>
                <a:tc>
                  <a:txBody>
                    <a:bodyPr/>
                    <a:lstStyle/>
                    <a:p>
                      <a:r>
                        <a:rPr lang="en-US" dirty="0" smtClean="0"/>
                        <a:t>179</a:t>
                      </a:r>
                      <a:endParaRPr lang="en-US" dirty="0"/>
                    </a:p>
                  </a:txBody>
                  <a:tcPr marL="39196" marR="39196" marT="0" marB="0" anchor="ctr"/>
                </a:tc>
                <a:tc>
                  <a:txBody>
                    <a:bodyPr/>
                    <a:lstStyle/>
                    <a:p>
                      <a:r>
                        <a:rPr lang="en-US" dirty="0" smtClean="0"/>
                        <a:t>2.33</a:t>
                      </a:r>
                      <a:endParaRPr lang="en-US" dirty="0"/>
                    </a:p>
                  </a:txBody>
                  <a:tcPr marL="39196" marR="39196" marT="0" marB="0" anchor="ctr">
                    <a:lnR w="12700" cap="flat" cmpd="sng" algn="ctr">
                      <a:solidFill>
                        <a:schemeClr val="tx1"/>
                      </a:solidFill>
                      <a:prstDash val="solid"/>
                      <a:round/>
                      <a:headEnd type="none" w="med" len="med"/>
                      <a:tailEnd type="none" w="med" len="med"/>
                    </a:lnR>
                  </a:tcPr>
                </a:tc>
              </a:tr>
              <a:tr h="402883">
                <a:tc>
                  <a:txBody>
                    <a:bodyPr/>
                    <a:lstStyle/>
                    <a:p>
                      <a:pPr marL="0" marR="0" algn="r">
                        <a:lnSpc>
                          <a:spcPct val="115000"/>
                        </a:lnSpc>
                        <a:spcBef>
                          <a:spcPts val="0"/>
                        </a:spcBef>
                        <a:spcAft>
                          <a:spcPts val="0"/>
                        </a:spcAft>
                      </a:pPr>
                      <a:r>
                        <a:rPr lang="en-US" sz="2000" dirty="0">
                          <a:effectLst/>
                        </a:rPr>
                        <a:t>3-5 times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196" marR="39196" marT="0" marB="0" anchor="ctr">
                    <a:lnL w="12700" cap="flat" cmpd="sng" algn="ctr">
                      <a:solidFill>
                        <a:schemeClr val="tx1"/>
                      </a:solidFill>
                      <a:prstDash val="solid"/>
                      <a:round/>
                      <a:headEnd type="none" w="med" len="med"/>
                      <a:tailEnd type="none" w="med" len="med"/>
                    </a:lnL>
                  </a:tcPr>
                </a:tc>
                <a:tc>
                  <a:txBody>
                    <a:bodyPr/>
                    <a:lstStyle/>
                    <a:p>
                      <a:r>
                        <a:rPr lang="en-US" dirty="0" smtClean="0"/>
                        <a:t>24</a:t>
                      </a:r>
                      <a:endParaRPr lang="en-US" dirty="0"/>
                    </a:p>
                  </a:txBody>
                  <a:tcPr marL="39196" marR="39196" marT="0" marB="0" anchor="ctr"/>
                </a:tc>
                <a:tc>
                  <a:txBody>
                    <a:bodyPr/>
                    <a:lstStyle/>
                    <a:p>
                      <a:r>
                        <a:rPr lang="en-US" dirty="0" smtClean="0"/>
                        <a:t>35</a:t>
                      </a:r>
                      <a:endParaRPr lang="en-US" dirty="0"/>
                    </a:p>
                  </a:txBody>
                  <a:tcPr marL="39196" marR="39196" marT="0" marB="0" anchor="ctr"/>
                </a:tc>
                <a:tc>
                  <a:txBody>
                    <a:bodyPr/>
                    <a:lstStyle/>
                    <a:p>
                      <a:r>
                        <a:rPr lang="en-US" dirty="0" smtClean="0"/>
                        <a:t>24</a:t>
                      </a:r>
                      <a:endParaRPr lang="en-US" dirty="0"/>
                    </a:p>
                  </a:txBody>
                  <a:tcPr marL="39196" marR="39196" marT="0" marB="0" anchor="ctr"/>
                </a:tc>
                <a:tc>
                  <a:txBody>
                    <a:bodyPr/>
                    <a:lstStyle/>
                    <a:p>
                      <a:r>
                        <a:rPr lang="en-US" dirty="0" smtClean="0"/>
                        <a:t>9</a:t>
                      </a:r>
                      <a:endParaRPr lang="en-US" dirty="0"/>
                    </a:p>
                  </a:txBody>
                  <a:tcPr marL="39196" marR="39196" marT="0" marB="0" anchor="ctr"/>
                </a:tc>
                <a:tc>
                  <a:txBody>
                    <a:bodyPr/>
                    <a:lstStyle/>
                    <a:p>
                      <a:r>
                        <a:rPr lang="en-US" dirty="0" smtClean="0"/>
                        <a:t>8</a:t>
                      </a:r>
                      <a:endParaRPr lang="en-US" dirty="0"/>
                    </a:p>
                  </a:txBody>
                  <a:tcPr marL="39196" marR="39196" marT="0" marB="0" anchor="ctr"/>
                </a:tc>
                <a:tc>
                  <a:txBody>
                    <a:bodyPr/>
                    <a:lstStyle/>
                    <a:p>
                      <a:r>
                        <a:rPr lang="en-US" dirty="0" smtClean="0"/>
                        <a:t>101</a:t>
                      </a:r>
                      <a:endParaRPr lang="en-US" dirty="0"/>
                    </a:p>
                  </a:txBody>
                  <a:tcPr marL="39196" marR="39196" marT="0" marB="0" anchor="ctr"/>
                </a:tc>
                <a:tc>
                  <a:txBody>
                    <a:bodyPr/>
                    <a:lstStyle/>
                    <a:p>
                      <a:r>
                        <a:rPr lang="en-US" dirty="0" smtClean="0"/>
                        <a:t>2.55</a:t>
                      </a:r>
                      <a:endParaRPr lang="en-US" dirty="0"/>
                    </a:p>
                  </a:txBody>
                  <a:tcPr marL="39196" marR="39196" marT="0" marB="0" anchor="ctr">
                    <a:lnR w="12700" cap="flat" cmpd="sng" algn="ctr">
                      <a:solidFill>
                        <a:schemeClr val="tx1"/>
                      </a:solidFill>
                      <a:prstDash val="solid"/>
                      <a:round/>
                      <a:headEnd type="none" w="med" len="med"/>
                      <a:tailEnd type="none" w="med" len="med"/>
                    </a:lnR>
                  </a:tcPr>
                </a:tc>
              </a:tr>
              <a:tr h="615515">
                <a:tc>
                  <a:txBody>
                    <a:bodyPr/>
                    <a:lstStyle/>
                    <a:p>
                      <a:pPr marL="0" marR="0" algn="r">
                        <a:lnSpc>
                          <a:spcPct val="115000"/>
                        </a:lnSpc>
                        <a:spcBef>
                          <a:spcPts val="0"/>
                        </a:spcBef>
                        <a:spcAft>
                          <a:spcPts val="0"/>
                        </a:spcAft>
                      </a:pPr>
                      <a:r>
                        <a:rPr lang="en-US" sz="2000" dirty="0" smtClean="0">
                          <a:effectLst/>
                          <a:latin typeface="+mn-lt"/>
                          <a:ea typeface="+mn-ea"/>
                          <a:cs typeface="+mn-cs"/>
                        </a:rPr>
                        <a:t>6+</a:t>
                      </a:r>
                      <a:r>
                        <a:rPr lang="en-US" sz="2000" baseline="0" dirty="0" smtClean="0">
                          <a:effectLst/>
                          <a:latin typeface="+mn-lt"/>
                          <a:ea typeface="+mn-ea"/>
                          <a:cs typeface="+mn-cs"/>
                        </a:rPr>
                        <a:t> times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196" marR="39196"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dirty="0" smtClean="0"/>
                        <a:t>35</a:t>
                      </a:r>
                      <a:endParaRPr lang="en-US" dirty="0"/>
                    </a:p>
                  </a:txBody>
                  <a:tcPr marL="39196" marR="39196" marT="0" marB="0" anchor="ctr">
                    <a:lnB w="12700" cap="flat" cmpd="sng" algn="ctr">
                      <a:solidFill>
                        <a:schemeClr val="tx1"/>
                      </a:solidFill>
                      <a:prstDash val="solid"/>
                      <a:round/>
                      <a:headEnd type="none" w="med" len="med"/>
                      <a:tailEnd type="none" w="med" len="med"/>
                    </a:lnB>
                  </a:tcPr>
                </a:tc>
                <a:tc>
                  <a:txBody>
                    <a:bodyPr/>
                    <a:lstStyle/>
                    <a:p>
                      <a:r>
                        <a:rPr lang="en-US" dirty="0" smtClean="0"/>
                        <a:t>29</a:t>
                      </a:r>
                      <a:endParaRPr lang="en-US" dirty="0"/>
                    </a:p>
                  </a:txBody>
                  <a:tcPr marL="39196" marR="39196" marT="0" marB="0" anchor="ctr">
                    <a:lnB w="12700" cap="flat" cmpd="sng" algn="ctr">
                      <a:solidFill>
                        <a:schemeClr val="tx1"/>
                      </a:solidFill>
                      <a:prstDash val="solid"/>
                      <a:round/>
                      <a:headEnd type="none" w="med" len="med"/>
                      <a:tailEnd type="none" w="med" len="med"/>
                    </a:lnB>
                  </a:tcPr>
                </a:tc>
                <a:tc>
                  <a:txBody>
                    <a:bodyPr/>
                    <a:lstStyle/>
                    <a:p>
                      <a:r>
                        <a:rPr lang="en-US" dirty="0" smtClean="0"/>
                        <a:t>26</a:t>
                      </a:r>
                      <a:endParaRPr lang="en-US" dirty="0"/>
                    </a:p>
                  </a:txBody>
                  <a:tcPr marL="39196" marR="39196" marT="0" marB="0" anchor="ctr">
                    <a:lnB w="12700" cap="flat" cmpd="sng" algn="ctr">
                      <a:solidFill>
                        <a:schemeClr val="tx1"/>
                      </a:solidFill>
                      <a:prstDash val="solid"/>
                      <a:round/>
                      <a:headEnd type="none" w="med" len="med"/>
                      <a:tailEnd type="none" w="med" len="med"/>
                    </a:lnB>
                  </a:tcPr>
                </a:tc>
                <a:tc>
                  <a:txBody>
                    <a:bodyPr/>
                    <a:lstStyle/>
                    <a:p>
                      <a:r>
                        <a:rPr lang="en-US" dirty="0" smtClean="0"/>
                        <a:t>7</a:t>
                      </a:r>
                      <a:endParaRPr lang="en-US" dirty="0"/>
                    </a:p>
                  </a:txBody>
                  <a:tcPr marL="39196" marR="39196" marT="0" marB="0" anchor="ctr">
                    <a:lnB w="12700" cap="flat" cmpd="sng" algn="ctr">
                      <a:solidFill>
                        <a:schemeClr val="tx1"/>
                      </a:solidFill>
                      <a:prstDash val="solid"/>
                      <a:round/>
                      <a:headEnd type="none" w="med" len="med"/>
                      <a:tailEnd type="none" w="med" len="med"/>
                    </a:lnB>
                  </a:tcPr>
                </a:tc>
                <a:tc>
                  <a:txBody>
                    <a:bodyPr/>
                    <a:lstStyle/>
                    <a:p>
                      <a:r>
                        <a:rPr lang="en-US" dirty="0" smtClean="0"/>
                        <a:t>2</a:t>
                      </a:r>
                      <a:endParaRPr lang="en-US" dirty="0"/>
                    </a:p>
                  </a:txBody>
                  <a:tcPr marL="39196" marR="39196" marT="0" marB="0" anchor="ctr">
                    <a:lnB w="12700" cap="flat" cmpd="sng" algn="ctr">
                      <a:solidFill>
                        <a:schemeClr val="tx1"/>
                      </a:solidFill>
                      <a:prstDash val="solid"/>
                      <a:round/>
                      <a:headEnd type="none" w="med" len="med"/>
                      <a:tailEnd type="none" w="med" len="med"/>
                    </a:lnB>
                  </a:tcPr>
                </a:tc>
                <a:tc>
                  <a:txBody>
                    <a:bodyPr/>
                    <a:lstStyle/>
                    <a:p>
                      <a:r>
                        <a:rPr lang="en-US" dirty="0" smtClean="0"/>
                        <a:t>215</a:t>
                      </a:r>
                      <a:endParaRPr lang="en-US" dirty="0"/>
                    </a:p>
                  </a:txBody>
                  <a:tcPr marL="39196" marR="39196" marT="0" marB="0" anchor="ctr">
                    <a:lnB w="12700" cap="flat" cmpd="sng" algn="ctr">
                      <a:solidFill>
                        <a:schemeClr val="tx1"/>
                      </a:solidFill>
                      <a:prstDash val="solid"/>
                      <a:round/>
                      <a:headEnd type="none" w="med" len="med"/>
                      <a:tailEnd type="none" w="med" len="med"/>
                    </a:lnB>
                  </a:tcPr>
                </a:tc>
                <a:tc>
                  <a:txBody>
                    <a:bodyPr/>
                    <a:lstStyle/>
                    <a:p>
                      <a:r>
                        <a:rPr lang="en-US" dirty="0" smtClean="0"/>
                        <a:t>2.87</a:t>
                      </a:r>
                      <a:endParaRPr lang="en-US" dirty="0"/>
                    </a:p>
                  </a:txBody>
                  <a:tcPr marL="39196" marR="39196"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graphicFrame>
        <p:nvGraphicFramePr>
          <p:cNvPr id="9" name="Table 8"/>
          <p:cNvGraphicFramePr>
            <a:graphicFrameLocks noGrp="1"/>
          </p:cNvGraphicFramePr>
          <p:nvPr>
            <p:extLst/>
          </p:nvPr>
        </p:nvGraphicFramePr>
        <p:xfrm>
          <a:off x="130902" y="5119795"/>
          <a:ext cx="11628408" cy="1051560"/>
        </p:xfrm>
        <a:graphic>
          <a:graphicData uri="http://schemas.openxmlformats.org/drawingml/2006/table">
            <a:tbl>
              <a:tblPr firstRow="1" firstCol="1" bandRow="1">
                <a:tableStyleId>{5C22544A-7EE6-4342-B048-85BDC9FD1C3A}</a:tableStyleId>
              </a:tblPr>
              <a:tblGrid>
                <a:gridCol w="3053751"/>
                <a:gridCol w="1794295"/>
                <a:gridCol w="674880"/>
                <a:gridCol w="1895791"/>
                <a:gridCol w="476952"/>
                <a:gridCol w="2024709"/>
                <a:gridCol w="494192"/>
                <a:gridCol w="1213838"/>
              </a:tblGrid>
              <a:tr h="0">
                <a:tc>
                  <a:txBody>
                    <a:bodyPr/>
                    <a:lstStyle/>
                    <a:p>
                      <a:pPr marL="514350" marR="0" algn="r">
                        <a:lnSpc>
                          <a:spcPct val="115000"/>
                        </a:lnSpc>
                        <a:spcBef>
                          <a:spcPts val="0"/>
                        </a:spcBef>
                        <a:spcAft>
                          <a:spcPts val="0"/>
                        </a:spcAft>
                      </a:pPr>
                      <a:r>
                        <a:rPr lang="en-US" sz="2000" dirty="0">
                          <a:effectLst/>
                        </a:rPr>
                        <a:t>SI Success </a:t>
                      </a:r>
                      <a:r>
                        <a:rPr lang="en-US" sz="2000" dirty="0" smtClean="0">
                          <a:effectLst/>
                        </a:rPr>
                        <a:t>Fall </a:t>
                      </a:r>
                      <a:r>
                        <a:rPr lang="en-US" sz="2000" dirty="0">
                          <a:effectLst/>
                        </a:rPr>
                        <a:t>2015</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196" marR="39196"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algn="l">
                        <a:lnSpc>
                          <a:spcPct val="115000"/>
                        </a:lnSpc>
                        <a:spcBef>
                          <a:spcPts val="0"/>
                        </a:spcBef>
                        <a:spcAft>
                          <a:spcPts val="0"/>
                        </a:spcAft>
                      </a:pPr>
                      <a:r>
                        <a:rPr lang="en-US" sz="2000" dirty="0" smtClean="0">
                          <a:effectLst/>
                          <a:latin typeface="+mn-lt"/>
                          <a:ea typeface="+mn-ea"/>
                          <a:cs typeface="+mn-cs"/>
                        </a:rPr>
                        <a:t>Attendance:</a:t>
                      </a:r>
                      <a:r>
                        <a:rPr lang="en-US" sz="2000" baseline="0" dirty="0" smtClean="0">
                          <a:effectLst/>
                          <a:latin typeface="+mn-lt"/>
                          <a:ea typeface="+mn-ea"/>
                          <a:cs typeface="+mn-cs"/>
                        </a:rPr>
                        <a:t> 0</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196" marR="39196" marT="0" marB="0" anchor="b">
                    <a:lnT w="12700" cap="flat" cmpd="sng" algn="ctr">
                      <a:solidFill>
                        <a:schemeClr val="tx1"/>
                      </a:solidFill>
                      <a:prstDash val="solid"/>
                      <a:round/>
                      <a:headEnd type="none" w="med" len="med"/>
                      <a:tailEnd type="none" w="med" len="med"/>
                    </a:lnT>
                  </a:tcPr>
                </a:tc>
                <a:tc gridSpan="2">
                  <a:txBody>
                    <a:bodyPr/>
                    <a:lstStyle/>
                    <a:p>
                      <a:pPr marL="0" marR="0" algn="l">
                        <a:lnSpc>
                          <a:spcPct val="115000"/>
                        </a:lnSpc>
                        <a:spcBef>
                          <a:spcPts val="0"/>
                        </a:spcBef>
                        <a:spcAft>
                          <a:spcPts val="0"/>
                        </a:spcAft>
                      </a:pPr>
                      <a:r>
                        <a:rPr lang="en-US" sz="2000" dirty="0" smtClean="0">
                          <a:effectLst/>
                        </a:rPr>
                        <a:t>Attendance:</a:t>
                      </a:r>
                      <a:r>
                        <a:rPr lang="en-US" sz="2000" baseline="0" dirty="0" smtClean="0">
                          <a:effectLst/>
                        </a:rPr>
                        <a:t> 1-2 Times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196" marR="39196" marT="0" marB="0" anchor="b">
                    <a:lnT w="12700" cap="flat" cmpd="sng" algn="ctr">
                      <a:solidFill>
                        <a:schemeClr val="tx1"/>
                      </a:solidFill>
                      <a:prstDash val="solid"/>
                      <a:round/>
                      <a:headEnd type="none" w="med" len="med"/>
                      <a:tailEnd type="none" w="med" len="med"/>
                    </a:lnT>
                  </a:tcPr>
                </a:tc>
                <a:tc hMerge="1">
                  <a:txBody>
                    <a:bodyPr/>
                    <a:lstStyle/>
                    <a:p>
                      <a:pPr marL="0" marR="0" algn="l">
                        <a:lnSpc>
                          <a:spcPct val="115000"/>
                        </a:lnSpc>
                        <a:spcBef>
                          <a:spcPts val="0"/>
                        </a:spcBef>
                        <a:spcAft>
                          <a:spcPts val="0"/>
                        </a:spcAft>
                      </a:pP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196" marR="39196" marT="0" marB="0" anchor="b"/>
                </a:tc>
                <a:tc gridSpan="2">
                  <a:txBody>
                    <a:bodyPr/>
                    <a:lstStyle/>
                    <a:p>
                      <a:pPr marL="0" marR="0" algn="l">
                        <a:lnSpc>
                          <a:spcPct val="115000"/>
                        </a:lnSpc>
                        <a:spcBef>
                          <a:spcPts val="0"/>
                        </a:spcBef>
                        <a:spcAft>
                          <a:spcPts val="0"/>
                        </a:spcAft>
                      </a:pPr>
                      <a:r>
                        <a:rPr lang="en-US" sz="2000" dirty="0" smtClean="0">
                          <a:effectLst/>
                        </a:rPr>
                        <a:t>Attendance:</a:t>
                      </a:r>
                      <a:r>
                        <a:rPr lang="en-US" sz="2000" baseline="0" dirty="0" smtClean="0">
                          <a:effectLst/>
                        </a:rPr>
                        <a:t> </a:t>
                      </a:r>
                      <a:r>
                        <a:rPr lang="en-US" sz="2000" dirty="0" smtClean="0">
                          <a:effectLst/>
                        </a:rPr>
                        <a:t>3-5 </a:t>
                      </a:r>
                      <a:r>
                        <a:rPr lang="en-US" sz="2000" dirty="0">
                          <a:effectLst/>
                        </a:rPr>
                        <a:t>times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196" marR="39196" marT="0" marB="0" anchor="b">
                    <a:lnT w="12700" cap="flat" cmpd="sng" algn="ctr">
                      <a:solidFill>
                        <a:schemeClr val="tx1"/>
                      </a:solidFill>
                      <a:prstDash val="solid"/>
                      <a:round/>
                      <a:headEnd type="none" w="med" len="med"/>
                      <a:tailEnd type="none" w="med" len="med"/>
                    </a:lnT>
                  </a:tcPr>
                </a:tc>
                <a:tc hMerge="1">
                  <a:txBody>
                    <a:bodyPr/>
                    <a:lstStyle/>
                    <a:p>
                      <a:pPr algn="l">
                        <a:lnSpc>
                          <a:spcPct val="115000"/>
                        </a:lnSpc>
                      </a:pPr>
                      <a:endParaRPr lang="en-US" sz="1050" dirty="0">
                        <a:effectLst/>
                        <a:latin typeface="Calibri" panose="020F0502020204030204" pitchFamily="34" charset="0"/>
                      </a:endParaRPr>
                    </a:p>
                  </a:txBody>
                  <a:tcPr marL="39196" marR="39196" marT="0" marB="0" anchor="b"/>
                </a:tc>
                <a:tc gridSpan="2">
                  <a:txBody>
                    <a:bodyPr/>
                    <a:lstStyle/>
                    <a:p>
                      <a:pPr marL="0" marR="0" algn="l">
                        <a:lnSpc>
                          <a:spcPct val="115000"/>
                        </a:lnSpc>
                        <a:spcBef>
                          <a:spcPts val="0"/>
                        </a:spcBef>
                        <a:spcAft>
                          <a:spcPts val="0"/>
                        </a:spcAft>
                      </a:pPr>
                      <a:r>
                        <a:rPr lang="en-US" sz="2000" dirty="0" smtClean="0">
                          <a:effectLst/>
                        </a:rPr>
                        <a:t>Attendance:</a:t>
                      </a:r>
                      <a:r>
                        <a:rPr lang="en-US" sz="2000" baseline="0" dirty="0" smtClean="0">
                          <a:effectLst/>
                        </a:rPr>
                        <a:t> 6+</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196" marR="39196"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n-US" dirty="0"/>
                    </a:p>
                  </a:txBody>
                  <a:tcPr marL="39196" marR="39196" marT="0" marB="0" anchor="b"/>
                </a:tc>
              </a:tr>
              <a:tr h="319155">
                <a:tc>
                  <a:txBody>
                    <a:bodyPr/>
                    <a:lstStyle/>
                    <a:p>
                      <a:pPr marL="0" marR="0" algn="r">
                        <a:lnSpc>
                          <a:spcPct val="115000"/>
                        </a:lnSpc>
                        <a:spcBef>
                          <a:spcPts val="0"/>
                        </a:spcBef>
                        <a:spcAft>
                          <a:spcPts val="0"/>
                        </a:spcAft>
                      </a:pPr>
                      <a:r>
                        <a:rPr lang="en-US" sz="2000" dirty="0" smtClean="0">
                          <a:effectLst/>
                        </a:rPr>
                        <a:t>Successful</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196" marR="39196" marT="0" marB="0" anchor="ctr">
                    <a:lnL w="12700" cap="flat" cmpd="sng" algn="ctr">
                      <a:solidFill>
                        <a:schemeClr val="tx1"/>
                      </a:solidFill>
                      <a:prstDash val="solid"/>
                      <a:round/>
                      <a:headEnd type="none" w="med" len="med"/>
                      <a:tailEnd type="none" w="med" len="med"/>
                    </a:lnL>
                  </a:tcPr>
                </a:tc>
                <a:tc>
                  <a:txBody>
                    <a:bodyPr/>
                    <a:lstStyle/>
                    <a:p>
                      <a:r>
                        <a:rPr lang="en-US" dirty="0" smtClean="0"/>
                        <a:t>72%</a:t>
                      </a:r>
                      <a:endParaRPr lang="en-US" dirty="0"/>
                    </a:p>
                  </a:txBody>
                  <a:tcPr marL="39196" marR="39196" marT="0" marB="0" anchor="b"/>
                </a:tc>
                <a:tc gridSpan="2">
                  <a:txBody>
                    <a:bodyPr/>
                    <a:lstStyle/>
                    <a:p>
                      <a:r>
                        <a:rPr lang="en-US" dirty="0" smtClean="0"/>
                        <a:t>77</a:t>
                      </a:r>
                      <a:endParaRPr lang="en-US" dirty="0"/>
                    </a:p>
                  </a:txBody>
                  <a:tcPr marL="39196" marR="39196" marT="0" marB="0" anchor="b"/>
                </a:tc>
                <a:tc hMerge="1">
                  <a:txBody>
                    <a:bodyPr/>
                    <a:lstStyle/>
                    <a:p>
                      <a:pPr marL="0" marR="0" algn="r">
                        <a:lnSpc>
                          <a:spcPct val="115000"/>
                        </a:lnSpc>
                        <a:spcBef>
                          <a:spcPts val="0"/>
                        </a:spcBef>
                        <a:spcAft>
                          <a:spcPts val="0"/>
                        </a:spcAft>
                      </a:pP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196" marR="39196" marT="0" marB="0" anchor="b"/>
                </a:tc>
                <a:tc gridSpan="2">
                  <a:txBody>
                    <a:bodyPr/>
                    <a:lstStyle/>
                    <a:p>
                      <a:r>
                        <a:rPr lang="en-US" dirty="0" smtClean="0"/>
                        <a:t>83</a:t>
                      </a:r>
                      <a:endParaRPr lang="en-US" dirty="0"/>
                    </a:p>
                  </a:txBody>
                  <a:tcPr marL="39196" marR="39196" marT="0" marB="0" anchor="ctr"/>
                </a:tc>
                <a:tc hMerge="1">
                  <a:txBody>
                    <a:bodyPr/>
                    <a:lstStyle/>
                    <a:p>
                      <a:pPr algn="l">
                        <a:lnSpc>
                          <a:spcPct val="115000"/>
                        </a:lnSpc>
                      </a:pPr>
                      <a:endParaRPr lang="en-US" sz="1050" dirty="0">
                        <a:effectLst/>
                        <a:latin typeface="Calibri" panose="020F0502020204030204" pitchFamily="34" charset="0"/>
                      </a:endParaRPr>
                    </a:p>
                  </a:txBody>
                  <a:tcPr marL="39196" marR="39196" marT="0" marB="0" anchor="b"/>
                </a:tc>
                <a:tc gridSpan="2">
                  <a:txBody>
                    <a:bodyPr/>
                    <a:lstStyle/>
                    <a:p>
                      <a:r>
                        <a:rPr lang="en-US" dirty="0" smtClean="0"/>
                        <a:t>91</a:t>
                      </a:r>
                      <a:endParaRPr lang="en-US" dirty="0"/>
                    </a:p>
                  </a:txBody>
                  <a:tcPr marL="39196" marR="39196" marT="0" marB="0" anchor="b">
                    <a:lnR w="12700" cap="flat" cmpd="sng" algn="ctr">
                      <a:solidFill>
                        <a:schemeClr val="tx1"/>
                      </a:solidFill>
                      <a:prstDash val="solid"/>
                      <a:round/>
                      <a:headEnd type="none" w="med" len="med"/>
                      <a:tailEnd type="none" w="med" len="med"/>
                    </a:lnR>
                  </a:tcPr>
                </a:tc>
                <a:tc hMerge="1">
                  <a:txBody>
                    <a:bodyPr/>
                    <a:lstStyle/>
                    <a:p>
                      <a:endParaRPr lang="en-US" dirty="0"/>
                    </a:p>
                  </a:txBody>
                  <a:tcPr marL="39196" marR="39196" marT="0" marB="0" anchor="b"/>
                </a:tc>
              </a:tr>
              <a:tr h="319155">
                <a:tc>
                  <a:txBody>
                    <a:bodyPr/>
                    <a:lstStyle/>
                    <a:p>
                      <a:pPr marL="0" marR="0" algn="r">
                        <a:lnSpc>
                          <a:spcPct val="115000"/>
                        </a:lnSpc>
                        <a:spcBef>
                          <a:spcPts val="0"/>
                        </a:spcBef>
                        <a:spcAft>
                          <a:spcPts val="0"/>
                        </a:spcAft>
                      </a:pPr>
                      <a:r>
                        <a:rPr lang="en-US" sz="2000" dirty="0" smtClean="0">
                          <a:effectLst/>
                        </a:rPr>
                        <a:t>Unsuccessful</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196" marR="39196"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dirty="0" smtClean="0"/>
                        <a:t>28%</a:t>
                      </a:r>
                      <a:endParaRPr lang="en-US" dirty="0"/>
                    </a:p>
                  </a:txBody>
                  <a:tcPr marL="39196" marR="39196" marT="0" marB="0" anchor="b">
                    <a:lnB w="12700" cap="flat" cmpd="sng" algn="ctr">
                      <a:solidFill>
                        <a:schemeClr val="tx1"/>
                      </a:solidFill>
                      <a:prstDash val="solid"/>
                      <a:round/>
                      <a:headEnd type="none" w="med" len="med"/>
                      <a:tailEnd type="none" w="med" len="med"/>
                    </a:lnB>
                  </a:tcPr>
                </a:tc>
                <a:tc gridSpan="2">
                  <a:txBody>
                    <a:bodyPr/>
                    <a:lstStyle/>
                    <a:p>
                      <a:r>
                        <a:rPr lang="en-US" dirty="0" smtClean="0"/>
                        <a:t>23</a:t>
                      </a:r>
                      <a:endParaRPr lang="en-US" dirty="0"/>
                    </a:p>
                  </a:txBody>
                  <a:tcPr marL="39196" marR="39196" marT="0" marB="0" anchor="b">
                    <a:lnB w="12700" cap="flat" cmpd="sng" algn="ctr">
                      <a:solidFill>
                        <a:schemeClr val="tx1"/>
                      </a:solidFill>
                      <a:prstDash val="solid"/>
                      <a:round/>
                      <a:headEnd type="none" w="med" len="med"/>
                      <a:tailEnd type="none" w="med" len="med"/>
                    </a:lnB>
                  </a:tcPr>
                </a:tc>
                <a:tc hMerge="1">
                  <a:txBody>
                    <a:bodyPr/>
                    <a:lstStyle/>
                    <a:p>
                      <a:pPr marL="0" marR="0" algn="r">
                        <a:lnSpc>
                          <a:spcPct val="115000"/>
                        </a:lnSpc>
                        <a:spcBef>
                          <a:spcPts val="0"/>
                        </a:spcBef>
                        <a:spcAft>
                          <a:spcPts val="0"/>
                        </a:spcAft>
                      </a:pP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196" marR="39196" marT="0" marB="0" anchor="b"/>
                </a:tc>
                <a:tc gridSpan="2">
                  <a:txBody>
                    <a:bodyPr/>
                    <a:lstStyle/>
                    <a:p>
                      <a:r>
                        <a:rPr lang="en-US" dirty="0" smtClean="0"/>
                        <a:t>17</a:t>
                      </a:r>
                      <a:endParaRPr lang="en-US" dirty="0"/>
                    </a:p>
                  </a:txBody>
                  <a:tcPr marL="39196" marR="39196" marT="0" marB="0" anchor="ctr">
                    <a:lnB w="12700" cap="flat" cmpd="sng" algn="ctr">
                      <a:solidFill>
                        <a:schemeClr val="tx1"/>
                      </a:solidFill>
                      <a:prstDash val="solid"/>
                      <a:round/>
                      <a:headEnd type="none" w="med" len="med"/>
                      <a:tailEnd type="none" w="med" len="med"/>
                    </a:lnB>
                  </a:tcPr>
                </a:tc>
                <a:tc hMerge="1">
                  <a:txBody>
                    <a:bodyPr/>
                    <a:lstStyle/>
                    <a:p>
                      <a:pPr algn="l">
                        <a:lnSpc>
                          <a:spcPct val="115000"/>
                        </a:lnSpc>
                      </a:pPr>
                      <a:endParaRPr lang="en-US" sz="1050" dirty="0">
                        <a:effectLst/>
                        <a:latin typeface="Calibri" panose="020F0502020204030204" pitchFamily="34" charset="0"/>
                      </a:endParaRPr>
                    </a:p>
                  </a:txBody>
                  <a:tcPr marL="39196" marR="39196" marT="0" marB="0" anchor="b"/>
                </a:tc>
                <a:tc gridSpan="2">
                  <a:txBody>
                    <a:bodyPr/>
                    <a:lstStyle/>
                    <a:p>
                      <a:r>
                        <a:rPr lang="en-US" dirty="0" smtClean="0"/>
                        <a:t>9</a:t>
                      </a:r>
                      <a:endParaRPr lang="en-US" dirty="0"/>
                    </a:p>
                  </a:txBody>
                  <a:tcPr marL="39196" marR="39196"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en-US" dirty="0"/>
                    </a:p>
                  </a:txBody>
                  <a:tcPr marL="39196" marR="39196" marT="0" marB="0" anchor="b"/>
                </a:tc>
              </a:tr>
            </a:tbl>
          </a:graphicData>
        </a:graphic>
      </p:graphicFrame>
    </p:spTree>
    <p:extLst>
      <p:ext uri="{BB962C8B-B14F-4D97-AF65-F5344CB8AC3E}">
        <p14:creationId xmlns:p14="http://schemas.microsoft.com/office/powerpoint/2010/main" val="1047703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latin typeface="Britannic Bold"/>
              </a:rPr>
              <a:t>Parting Thought on SI</a:t>
            </a:r>
            <a:endParaRPr lang="en-US" b="1" dirty="0">
              <a:solidFill>
                <a:srgbClr val="FF0000"/>
              </a:solidFill>
              <a:latin typeface="Britannic Bold"/>
            </a:endParaRPr>
          </a:p>
        </p:txBody>
      </p:sp>
      <p:sp>
        <p:nvSpPr>
          <p:cNvPr id="3" name="Content Placeholder 2"/>
          <p:cNvSpPr>
            <a:spLocks noGrp="1"/>
          </p:cNvSpPr>
          <p:nvPr>
            <p:ph idx="1"/>
          </p:nvPr>
        </p:nvSpPr>
        <p:spPr/>
        <p:txBody>
          <a:bodyPr>
            <a:normAutofit/>
          </a:bodyPr>
          <a:lstStyle/>
          <a:p>
            <a:r>
              <a:rPr lang="en-US" sz="4800" dirty="0" smtClean="0"/>
              <a:t>What would it take to implement an SI Program at your school?</a:t>
            </a:r>
            <a:endParaRPr lang="en-US" sz="4800" dirty="0"/>
          </a:p>
        </p:txBody>
      </p:sp>
    </p:spTree>
    <p:extLst>
      <p:ext uri="{BB962C8B-B14F-4D97-AF65-F5344CB8AC3E}">
        <p14:creationId xmlns:p14="http://schemas.microsoft.com/office/powerpoint/2010/main" val="460062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524000" y="5638800"/>
            <a:ext cx="9144000" cy="0"/>
          </a:xfrm>
          <a:prstGeom prst="line">
            <a:avLst/>
          </a:prstGeom>
          <a:ln w="34925" cmpd="thickThin">
            <a:solidFill>
              <a:srgbClr val="FF0000"/>
            </a:solidFill>
          </a:ln>
          <a:effectLst>
            <a:outerShdw blurRad="152400" dist="317500" dir="5400000" sx="90000" sy="-19000" rotWithShape="0">
              <a:schemeClr val="tx1">
                <a:lumMod val="75000"/>
                <a:alpha val="15000"/>
              </a:scheme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138646" y="1883183"/>
            <a:ext cx="4177938" cy="3754874"/>
          </a:xfrm>
          <a:prstGeom prst="rect">
            <a:avLst/>
          </a:prstGeom>
          <a:noFill/>
        </p:spPr>
        <p:txBody>
          <a:bodyPr wrap="square" rtlCol="0">
            <a:spAutoFit/>
          </a:bodyPr>
          <a:lstStyle/>
          <a:p>
            <a:pPr marL="457200" indent="-457200">
              <a:buFont typeface="+mj-lt"/>
              <a:buAutoNum type="arabicPeriod"/>
            </a:pPr>
            <a:r>
              <a:rPr lang="en-US" sz="3400" dirty="0" smtClean="0"/>
              <a:t>Improve access</a:t>
            </a:r>
          </a:p>
          <a:p>
            <a:pPr marL="457200" indent="-457200">
              <a:buFont typeface="+mj-lt"/>
              <a:buAutoNum type="arabicPeriod"/>
            </a:pPr>
            <a:r>
              <a:rPr lang="en-US" sz="3400" dirty="0" smtClean="0"/>
              <a:t>Increase </a:t>
            </a:r>
            <a:r>
              <a:rPr lang="en-US" sz="3400" dirty="0"/>
              <a:t>student engagement</a:t>
            </a:r>
          </a:p>
          <a:p>
            <a:pPr marL="457200" indent="-457200">
              <a:buFont typeface="+mj-lt"/>
              <a:buAutoNum type="arabicPeriod"/>
            </a:pPr>
            <a:r>
              <a:rPr lang="en-US" sz="3400" dirty="0"/>
              <a:t>Improve student progression</a:t>
            </a:r>
          </a:p>
          <a:p>
            <a:pPr marL="457200" indent="-457200">
              <a:buFont typeface="+mj-lt"/>
              <a:buAutoNum type="arabicPeriod"/>
            </a:pPr>
            <a:r>
              <a:rPr lang="en-US" sz="3400" dirty="0"/>
              <a:t>Decrease student time to </a:t>
            </a:r>
            <a:r>
              <a:rPr lang="en-US" sz="3400" dirty="0" smtClean="0"/>
              <a:t>completion</a:t>
            </a:r>
            <a:endParaRPr lang="en-US" sz="3400" dirty="0"/>
          </a:p>
        </p:txBody>
      </p:sp>
      <p:sp>
        <p:nvSpPr>
          <p:cNvPr id="8" name="Title 1"/>
          <p:cNvSpPr txBox="1">
            <a:spLocks/>
          </p:cNvSpPr>
          <p:nvPr/>
        </p:nvSpPr>
        <p:spPr>
          <a:xfrm>
            <a:off x="0" y="195125"/>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600" b="1" dirty="0" smtClean="0">
                <a:solidFill>
                  <a:srgbClr val="C00000"/>
                </a:solidFill>
                <a:latin typeface="Britannic Bold" panose="020B0903060703020204" pitchFamily="34" charset="0"/>
              </a:rPr>
              <a:t>Goals</a:t>
            </a:r>
            <a:endParaRPr lang="en-US" sz="6600" b="1" dirty="0">
              <a:solidFill>
                <a:srgbClr val="C00000"/>
              </a:solidFill>
              <a:latin typeface="Britannic Bold" panose="020B0903060703020204" pitchFamily="34"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19518" r="5367" b="2176"/>
          <a:stretch/>
        </p:blipFill>
        <p:spPr>
          <a:xfrm>
            <a:off x="6096000" y="6849"/>
            <a:ext cx="6061165" cy="2821578"/>
          </a:xfrm>
          <a:prstGeom prst="rect">
            <a:avLst/>
          </a:prstGeom>
          <a:ln w="38100">
            <a:solidFill>
              <a:schemeClr val="accent1"/>
            </a:solidFill>
          </a:ln>
        </p:spPr>
      </p:pic>
    </p:spTree>
    <p:extLst>
      <p:ext uri="{BB962C8B-B14F-4D97-AF65-F5344CB8AC3E}">
        <p14:creationId xmlns:p14="http://schemas.microsoft.com/office/powerpoint/2010/main" val="3756407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068" y="1"/>
            <a:ext cx="11386868" cy="1280160"/>
          </a:xfrm>
        </p:spPr>
        <p:txBody>
          <a:bodyPr>
            <a:noAutofit/>
          </a:bodyPr>
          <a:lstStyle/>
          <a:p>
            <a:pPr algn="ctr"/>
            <a:r>
              <a:rPr lang="en-US" sz="5400" b="1" dirty="0" smtClean="0">
                <a:solidFill>
                  <a:srgbClr val="C00000"/>
                </a:solidFill>
                <a:latin typeface="Britannic Bold" panose="020B0903060703020204" pitchFamily="34" charset="0"/>
              </a:rPr>
              <a:t>Goal 2: Improve Student Progression</a:t>
            </a:r>
            <a:endParaRPr lang="en-US" sz="5400"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2020882415"/>
              </p:ext>
            </p:extLst>
          </p:nvPr>
        </p:nvGraphicFramePr>
        <p:xfrm>
          <a:off x="1563815" y="1450756"/>
          <a:ext cx="4210050" cy="49280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5"/>
          <p:cNvGraphicFramePr>
            <a:graphicFrameLocks/>
          </p:cNvGraphicFramePr>
          <p:nvPr>
            <p:extLst>
              <p:ext uri="{D42A27DB-BD31-4B8C-83A1-F6EECF244321}">
                <p14:modId xmlns:p14="http://schemas.microsoft.com/office/powerpoint/2010/main" val="1856061592"/>
              </p:ext>
            </p:extLst>
          </p:nvPr>
        </p:nvGraphicFramePr>
        <p:xfrm>
          <a:off x="6309443" y="1450756"/>
          <a:ext cx="4210050" cy="49280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03654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Users\Janet\AppData\Local\Microsoft\Windows\INetCache\IE\FNBUZ1TC\cartoon-success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6310" y="2344476"/>
            <a:ext cx="2501900" cy="184150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Janet\AppData\Local\Microsoft\Windows\INetCache\IE\9Y0D1X9D\istock_success[1].jpg"/>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8963876" y="2496876"/>
            <a:ext cx="2584834" cy="33782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Janet\AppData\Local\Microsoft\Windows\INetCache\IE\9Y0D1X9D\success_and_happiness1[1].jp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05867" y="2081212"/>
            <a:ext cx="2990850" cy="2695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8687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08226"/>
            <a:ext cx="10058400" cy="1028644"/>
          </a:xfrm>
        </p:spPr>
        <p:txBody>
          <a:bodyPr>
            <a:noAutofit/>
          </a:bodyPr>
          <a:lstStyle/>
          <a:p>
            <a:pPr algn="ctr"/>
            <a:r>
              <a:rPr lang="en-US" sz="5400" b="1" dirty="0" smtClean="0">
                <a:solidFill>
                  <a:srgbClr val="C00000"/>
                </a:solidFill>
                <a:latin typeface="Britannic Bold" panose="020B0903060703020204" pitchFamily="34" charset="0"/>
              </a:rPr>
              <a:t>Moving Forward: Partnerships</a:t>
            </a:r>
            <a:endParaRPr lang="en-US" sz="5400" b="1" dirty="0">
              <a:solidFill>
                <a:srgbClr val="C00000"/>
              </a:solidFill>
              <a:latin typeface="Britannic Bold" panose="020B0903060703020204" pitchFamily="34" charset="0"/>
            </a:endParaRPr>
          </a:p>
        </p:txBody>
      </p:sp>
      <p:sp>
        <p:nvSpPr>
          <p:cNvPr id="3" name="Subtitle 2"/>
          <p:cNvSpPr>
            <a:spLocks noGrp="1"/>
          </p:cNvSpPr>
          <p:nvPr>
            <p:ph idx="1"/>
          </p:nvPr>
        </p:nvSpPr>
        <p:spPr>
          <a:xfrm>
            <a:off x="182881" y="5388634"/>
            <a:ext cx="11834948" cy="989747"/>
          </a:xfrm>
        </p:spPr>
        <p:txBody>
          <a:bodyPr>
            <a:noAutofit/>
          </a:bodyPr>
          <a:lstStyle/>
          <a:p>
            <a:r>
              <a:rPr lang="en-US" dirty="0" smtClean="0">
                <a:solidFill>
                  <a:schemeClr val="tx1"/>
                </a:solidFill>
                <a:latin typeface="Cambria" panose="02040503050406030204" pitchFamily="18" charset="0"/>
              </a:rPr>
              <a:t>Dr. Janet Fulks, BC Dean of Student Success &amp; Pre-collegiate Studies, Dr. Ben </a:t>
            </a:r>
            <a:r>
              <a:rPr lang="en-US" dirty="0" err="1" smtClean="0">
                <a:solidFill>
                  <a:schemeClr val="tx1"/>
                </a:solidFill>
                <a:latin typeface="Cambria" panose="02040503050406030204" pitchFamily="18" charset="0"/>
              </a:rPr>
              <a:t>Sherley</a:t>
            </a:r>
            <a:r>
              <a:rPr lang="en-US" dirty="0" smtClean="0">
                <a:solidFill>
                  <a:schemeClr val="tx1"/>
                </a:solidFill>
                <a:latin typeface="Cambria" panose="02040503050406030204" pitchFamily="18" charset="0"/>
              </a:rPr>
              <a:t>  KHSD Director of Ed Services, Vickie Spanos, KHSD  Director of Instruction, Dr. Jacqueline </a:t>
            </a:r>
            <a:r>
              <a:rPr lang="en-US" dirty="0" err="1" smtClean="0">
                <a:solidFill>
                  <a:schemeClr val="tx1"/>
                </a:solidFill>
                <a:latin typeface="Cambria" panose="02040503050406030204" pitchFamily="18" charset="0"/>
              </a:rPr>
              <a:t>Mimms</a:t>
            </a:r>
            <a:r>
              <a:rPr lang="en-US" dirty="0" smtClean="0">
                <a:solidFill>
                  <a:schemeClr val="tx1"/>
                </a:solidFill>
                <a:latin typeface="Cambria" panose="02040503050406030204" pitchFamily="18" charset="0"/>
              </a:rPr>
              <a:t>, CSUB AVP of Enrollment Management, Kristy Fraley, KHSD Resource Counselor, Lesley Bonds, BC MIH Program Manager</a:t>
            </a:r>
            <a:endParaRPr lang="en-US" dirty="0">
              <a:solidFill>
                <a:schemeClr val="tx1"/>
              </a:solidFill>
              <a:latin typeface="Cambria" panose="02040503050406030204" pitchFamily="18" charset="0"/>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8344" b="6229"/>
          <a:stretch/>
        </p:blipFill>
        <p:spPr>
          <a:xfrm>
            <a:off x="2226976" y="1449978"/>
            <a:ext cx="7753047" cy="3725548"/>
          </a:xfrm>
          <a:prstGeom prst="rect">
            <a:avLst/>
          </a:prstGeom>
          <a:ln w="38100">
            <a:solidFill>
              <a:schemeClr val="accent1"/>
            </a:solidFill>
          </a:ln>
        </p:spPr>
      </p:pic>
    </p:spTree>
    <p:extLst>
      <p:ext uri="{BB962C8B-B14F-4D97-AF65-F5344CB8AC3E}">
        <p14:creationId xmlns:p14="http://schemas.microsoft.com/office/powerpoint/2010/main" val="378241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p:cNvPicPr>
          <p:nvPr>
            <p:ph idx="1"/>
          </p:nvPr>
        </p:nvPicPr>
        <p:blipFill rotWithShape="1">
          <a:blip r:embed="rId2"/>
          <a:srcRect l="68194" t="35839" r="7481" b="39629"/>
          <a:stretch/>
        </p:blipFill>
        <p:spPr bwMode="auto">
          <a:xfrm>
            <a:off x="1039115" y="2036179"/>
            <a:ext cx="10113769" cy="3509916"/>
          </a:xfrm>
          <a:prstGeom prst="rect">
            <a:avLst/>
          </a:prstGeom>
          <a:ln>
            <a:noFill/>
          </a:ln>
          <a:extLst>
            <a:ext uri="{53640926-AAD7-44D8-BBD7-CCE9431645EC}">
              <a14:shadowObscured xmlns:a14="http://schemas.microsoft.com/office/drawing/2010/main"/>
            </a:ext>
          </a:extLst>
        </p:spPr>
      </p:pic>
      <p:sp>
        <p:nvSpPr>
          <p:cNvPr id="6" name="Title 1"/>
          <p:cNvSpPr txBox="1">
            <a:spLocks/>
          </p:cNvSpPr>
          <p:nvPr/>
        </p:nvSpPr>
        <p:spPr>
          <a:xfrm>
            <a:off x="1981200" y="274638"/>
            <a:ext cx="8229600" cy="11430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600" b="1" dirty="0" smtClean="0">
                <a:solidFill>
                  <a:srgbClr val="C00000"/>
                </a:solidFill>
                <a:latin typeface="Britannic Bold" panose="020B0903060703020204" pitchFamily="34" charset="0"/>
              </a:rPr>
              <a:t>Student Success at BC</a:t>
            </a:r>
            <a:endParaRPr lang="en-US" sz="6600" b="1" dirty="0">
              <a:solidFill>
                <a:srgbClr val="C00000"/>
              </a:solidFill>
              <a:latin typeface="Britannic Bold" panose="020B0903060703020204" pitchFamily="34" charset="0"/>
            </a:endParaRPr>
          </a:p>
        </p:txBody>
      </p:sp>
    </p:spTree>
    <p:extLst>
      <p:ext uri="{BB962C8B-B14F-4D97-AF65-F5344CB8AC3E}">
        <p14:creationId xmlns:p14="http://schemas.microsoft.com/office/powerpoint/2010/main" val="3497943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BSI new proposal</a:t>
            </a:r>
            <a:endParaRPr lang="en-US" dirty="0"/>
          </a:p>
        </p:txBody>
      </p:sp>
      <p:sp>
        <p:nvSpPr>
          <p:cNvPr id="3" name="Content Placeholder 2"/>
          <p:cNvSpPr>
            <a:spLocks noGrp="1"/>
          </p:cNvSpPr>
          <p:nvPr>
            <p:ph idx="1"/>
          </p:nvPr>
        </p:nvSpPr>
        <p:spPr/>
        <p:txBody>
          <a:bodyPr>
            <a:normAutofit fontScale="92500" lnSpcReduction="20000"/>
          </a:bodyPr>
          <a:lstStyle/>
          <a:p>
            <a:r>
              <a:rPr lang="en-US" sz="2800" i="1" dirty="0" smtClean="0"/>
              <a:t>The Community College Basic Skills Student Outcomes and Transformation Program</a:t>
            </a:r>
          </a:p>
          <a:p>
            <a:r>
              <a:rPr lang="en-US" sz="2800" dirty="0" smtClean="0"/>
              <a:t>More, faster, better</a:t>
            </a:r>
          </a:p>
          <a:p>
            <a:r>
              <a:rPr lang="en-US" sz="2800" dirty="0" smtClean="0"/>
              <a:t>Redesign – Curriculum Career Pathways – Assessment and Placement procedures</a:t>
            </a:r>
          </a:p>
          <a:p>
            <a:r>
              <a:rPr lang="en-US" sz="2800" dirty="0" smtClean="0"/>
              <a:t>Include minimum of  2 evidence based practices</a:t>
            </a:r>
          </a:p>
          <a:p>
            <a:r>
              <a:rPr lang="en-US" sz="2800" dirty="0" smtClean="0"/>
              <a:t>(Placement practices, placement to gateway courses, align remedial content with </a:t>
            </a:r>
            <a:r>
              <a:rPr lang="en-US" sz="2800" dirty="0" err="1" smtClean="0"/>
              <a:t>voc</a:t>
            </a:r>
            <a:r>
              <a:rPr lang="en-US" sz="2800" dirty="0" smtClean="0"/>
              <a:t> </a:t>
            </a:r>
            <a:r>
              <a:rPr lang="en-US" sz="2800" dirty="0" err="1" smtClean="0"/>
              <a:t>ed</a:t>
            </a:r>
            <a:r>
              <a:rPr lang="en-US" sz="2800" dirty="0" smtClean="0"/>
              <a:t>, contextualize remedial instruction, proactive student services, 2-3 course sequences to college level English or Math, other)</a:t>
            </a:r>
          </a:p>
          <a:p>
            <a:r>
              <a:rPr lang="en-US" sz="2800" dirty="0" smtClean="0"/>
              <a:t>Bonus points for collaboration with K-12 and articulation</a:t>
            </a:r>
          </a:p>
          <a:p>
            <a:endParaRPr lang="en-US" sz="2800" dirty="0"/>
          </a:p>
        </p:txBody>
      </p:sp>
    </p:spTree>
    <p:extLst>
      <p:ext uri="{BB962C8B-B14F-4D97-AF65-F5344CB8AC3E}">
        <p14:creationId xmlns:p14="http://schemas.microsoft.com/office/powerpoint/2010/main" val="4037236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Connection with High Schools</a:t>
            </a:r>
            <a:endParaRPr lang="en-US" dirty="0"/>
          </a:p>
        </p:txBody>
      </p:sp>
      <p:sp>
        <p:nvSpPr>
          <p:cNvPr id="3" name="Content Placeholder 2"/>
          <p:cNvSpPr>
            <a:spLocks noGrp="1"/>
          </p:cNvSpPr>
          <p:nvPr>
            <p:ph idx="1"/>
          </p:nvPr>
        </p:nvSpPr>
        <p:spPr/>
        <p:txBody>
          <a:bodyPr>
            <a:normAutofit fontScale="92500"/>
          </a:bodyPr>
          <a:lstStyle/>
          <a:p>
            <a:r>
              <a:rPr lang="en-US" sz="3600" dirty="0" smtClean="0"/>
              <a:t>1. Assessment Testing at High schools (increased placement 9% in math and 3% in English college level)</a:t>
            </a:r>
          </a:p>
          <a:p>
            <a:r>
              <a:rPr lang="en-US" sz="3600" dirty="0" smtClean="0"/>
              <a:t>2. Matriculation and Registration at high schools (42)</a:t>
            </a:r>
          </a:p>
          <a:p>
            <a:r>
              <a:rPr lang="en-US" sz="3600" dirty="0" smtClean="0"/>
              <a:t>3. Retrieval of transcripts</a:t>
            </a:r>
          </a:p>
          <a:p>
            <a:r>
              <a:rPr lang="en-US" sz="3600" dirty="0" smtClean="0"/>
              <a:t>4. Discussion of ERWC, AP and IB courses and placement</a:t>
            </a:r>
          </a:p>
          <a:p>
            <a:r>
              <a:rPr lang="en-US" sz="3600" dirty="0" smtClean="0"/>
              <a:t>5. Development of better HS curriculum and college alignment</a:t>
            </a:r>
            <a:endParaRPr lang="en-US" sz="3600" dirty="0"/>
          </a:p>
        </p:txBody>
      </p:sp>
    </p:spTree>
    <p:extLst>
      <p:ext uri="{BB962C8B-B14F-4D97-AF65-F5344CB8AC3E}">
        <p14:creationId xmlns:p14="http://schemas.microsoft.com/office/powerpoint/2010/main" val="2700338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0" y="457200"/>
            <a:ext cx="10566400" cy="990600"/>
          </a:xfrm>
        </p:spPr>
        <p:txBody>
          <a:bodyPr>
            <a:normAutofit/>
          </a:bodyPr>
          <a:lstStyle/>
          <a:p>
            <a:r>
              <a:rPr lang="en-US" b="1" dirty="0" smtClean="0"/>
              <a:t>BC Philosophy behind MMs and Assessment</a:t>
            </a:r>
            <a:endParaRPr lang="en-US" b="1" dirty="0"/>
          </a:p>
        </p:txBody>
      </p:sp>
      <p:sp>
        <p:nvSpPr>
          <p:cNvPr id="3" name="Content Placeholder 2"/>
          <p:cNvSpPr>
            <a:spLocks noGrp="1"/>
          </p:cNvSpPr>
          <p:nvPr>
            <p:ph idx="1"/>
          </p:nvPr>
        </p:nvSpPr>
        <p:spPr>
          <a:xfrm>
            <a:off x="1016000" y="2057400"/>
            <a:ext cx="10058400" cy="3886200"/>
          </a:xfrm>
        </p:spPr>
        <p:txBody>
          <a:bodyPr>
            <a:normAutofit fontScale="92500" lnSpcReduction="10000"/>
          </a:bodyPr>
          <a:lstStyle/>
          <a:p>
            <a:r>
              <a:rPr lang="en-US" sz="3200" dirty="0" smtClean="0"/>
              <a:t>Tests aren’t always the best measures</a:t>
            </a:r>
          </a:p>
          <a:p>
            <a:r>
              <a:rPr lang="en-US" sz="3200" dirty="0" smtClean="0"/>
              <a:t>Tests alone are TERRIBLE measures</a:t>
            </a:r>
          </a:p>
          <a:p>
            <a:r>
              <a:rPr lang="en-US" sz="3200" dirty="0" smtClean="0"/>
              <a:t>The goal is to predict success</a:t>
            </a:r>
          </a:p>
          <a:p>
            <a:r>
              <a:rPr lang="en-US" sz="3200" dirty="0" smtClean="0"/>
              <a:t>More information provides better placement</a:t>
            </a:r>
          </a:p>
          <a:p>
            <a:r>
              <a:rPr lang="en-US" sz="3200" dirty="0" smtClean="0"/>
              <a:t>We need to simplify the algorithm – junior year grades</a:t>
            </a:r>
          </a:p>
          <a:p>
            <a:r>
              <a:rPr lang="en-US" sz="3200" dirty="0" smtClean="0"/>
              <a:t>Not perfect, iterative – don’t wait</a:t>
            </a:r>
          </a:p>
          <a:p>
            <a:r>
              <a:rPr lang="en-US" sz="3200" dirty="0" smtClean="0"/>
              <a:t>Thousands of reasons to START NOW</a:t>
            </a:r>
            <a:endParaRPr lang="en-US" sz="3200" dirty="0"/>
          </a:p>
        </p:txBody>
      </p:sp>
      <p:sp>
        <p:nvSpPr>
          <p:cNvPr id="4" name="Slide Number Placeholder 3"/>
          <p:cNvSpPr>
            <a:spLocks noGrp="1"/>
          </p:cNvSpPr>
          <p:nvPr>
            <p:ph type="sldNum" sz="quarter" idx="12"/>
          </p:nvPr>
        </p:nvSpPr>
        <p:spPr/>
        <p:txBody>
          <a:bodyPr/>
          <a:lstStyle/>
          <a:p>
            <a:pPr>
              <a:defRPr/>
            </a:pPr>
            <a:fld id="{68336553-C085-47AC-9886-1BDA3D3A0FD9}" type="slidenum">
              <a:rPr lang="en-US" smtClean="0">
                <a:solidFill>
                  <a:prstClr val="white">
                    <a:lumMod val="85000"/>
                    <a:lumOff val="15000"/>
                  </a:prstClr>
                </a:solidFill>
                <a:latin typeface="Impact"/>
              </a:rPr>
              <a:pPr>
                <a:defRPr/>
              </a:pPr>
              <a:t>7</a:t>
            </a:fld>
            <a:endParaRPr lang="en-US" dirty="0">
              <a:solidFill>
                <a:prstClr val="white">
                  <a:lumMod val="85000"/>
                  <a:lumOff val="15000"/>
                </a:prstClr>
              </a:solidFill>
              <a:latin typeface="Impact"/>
            </a:endParaRPr>
          </a:p>
        </p:txBody>
      </p:sp>
    </p:spTree>
    <p:extLst>
      <p:ext uri="{BB962C8B-B14F-4D97-AF65-F5344CB8AC3E}">
        <p14:creationId xmlns:p14="http://schemas.microsoft.com/office/powerpoint/2010/main" val="2149521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0702" y="212213"/>
            <a:ext cx="2312863" cy="5940088"/>
          </a:xfrm>
          <a:prstGeom prst="rect">
            <a:avLst/>
          </a:prstGeom>
        </p:spPr>
        <p:txBody>
          <a:bodyPr wrap="square">
            <a:spAutoFit/>
          </a:bodyPr>
          <a:lstStyle/>
          <a:p>
            <a:r>
              <a:rPr lang="en-US" sz="2800" dirty="0" smtClean="0"/>
              <a:t>Match scores with variables</a:t>
            </a:r>
          </a:p>
          <a:p>
            <a:r>
              <a:rPr lang="en-US" sz="3600" dirty="0" smtClean="0"/>
              <a:t>23</a:t>
            </a:r>
            <a:r>
              <a:rPr lang="en-US" sz="3600" dirty="0"/>
              <a:t>%	</a:t>
            </a:r>
          </a:p>
          <a:p>
            <a:r>
              <a:rPr lang="en-US" sz="3600" dirty="0"/>
              <a:t>28%	</a:t>
            </a:r>
            <a:endParaRPr lang="en-US" sz="3600" dirty="0" smtClean="0"/>
          </a:p>
          <a:p>
            <a:r>
              <a:rPr lang="en-US" sz="3600" dirty="0" smtClean="0"/>
              <a:t>32</a:t>
            </a:r>
            <a:r>
              <a:rPr lang="en-US" sz="3600" dirty="0"/>
              <a:t>%</a:t>
            </a:r>
          </a:p>
          <a:p>
            <a:r>
              <a:rPr lang="en-US" sz="3600" dirty="0"/>
              <a:t>43%</a:t>
            </a:r>
          </a:p>
          <a:p>
            <a:r>
              <a:rPr lang="en-US" sz="3600" dirty="0"/>
              <a:t>49%</a:t>
            </a:r>
          </a:p>
          <a:p>
            <a:r>
              <a:rPr lang="en-US" sz="3600" dirty="0"/>
              <a:t>55%</a:t>
            </a:r>
          </a:p>
          <a:p>
            <a:r>
              <a:rPr lang="en-US" sz="3600" dirty="0"/>
              <a:t>65%	</a:t>
            </a:r>
          </a:p>
          <a:p>
            <a:r>
              <a:rPr lang="en-US" sz="3600" dirty="0"/>
              <a:t>70%	</a:t>
            </a:r>
          </a:p>
          <a:p>
            <a:r>
              <a:rPr lang="en-US" sz="3600" dirty="0"/>
              <a:t>75%</a:t>
            </a:r>
          </a:p>
        </p:txBody>
      </p:sp>
      <p:graphicFrame>
        <p:nvGraphicFramePr>
          <p:cNvPr id="8" name="Content Placeholder 7"/>
          <p:cNvGraphicFramePr>
            <a:graphicFrameLocks noGrp="1"/>
          </p:cNvGraphicFramePr>
          <p:nvPr>
            <p:ph sz="half" idx="4294967295"/>
            <p:extLst>
              <p:ext uri="{D42A27DB-BD31-4B8C-83A1-F6EECF244321}">
                <p14:modId xmlns:p14="http://schemas.microsoft.com/office/powerpoint/2010/main" val="3614720422"/>
              </p:ext>
            </p:extLst>
          </p:nvPr>
        </p:nvGraphicFramePr>
        <p:xfrm>
          <a:off x="2683564" y="397564"/>
          <a:ext cx="8697008" cy="5632312"/>
        </p:xfrm>
        <a:graphic>
          <a:graphicData uri="http://schemas.openxmlformats.org/drawingml/2006/table">
            <a:tbl>
              <a:tblPr firstRow="1" firstCol="1" bandRow="1">
                <a:tableStyleId>{B301B821-A1FF-4177-AEE7-76D212191A09}</a:tableStyleId>
              </a:tblPr>
              <a:tblGrid>
                <a:gridCol w="2174252"/>
                <a:gridCol w="2174252"/>
                <a:gridCol w="2174252"/>
                <a:gridCol w="2174252"/>
              </a:tblGrid>
              <a:tr h="1518958">
                <a:tc>
                  <a:txBody>
                    <a:bodyPr/>
                    <a:lstStyle/>
                    <a:p>
                      <a:pPr marL="0" marR="0">
                        <a:lnSpc>
                          <a:spcPct val="115000"/>
                        </a:lnSpc>
                        <a:spcBef>
                          <a:spcPts val="0"/>
                        </a:spcBef>
                        <a:spcAft>
                          <a:spcPts val="0"/>
                        </a:spcAft>
                      </a:pPr>
                      <a:r>
                        <a:rPr lang="en-US" sz="1900" dirty="0">
                          <a:effectLst/>
                        </a:rPr>
                        <a:t>Students Results</a:t>
                      </a:r>
                      <a:endParaRPr lang="en-US" sz="900" dirty="0">
                        <a:effectLst/>
                        <a:latin typeface="Calibri"/>
                        <a:ea typeface="Calibri"/>
                        <a:cs typeface="Times New Roman"/>
                      </a:endParaRPr>
                    </a:p>
                  </a:txBody>
                  <a:tcPr marL="55682" marR="556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rPr>
                        <a:t>30 Compass Score</a:t>
                      </a:r>
                      <a:endParaRPr lang="en-US" sz="900" dirty="0">
                        <a:effectLst/>
                      </a:endParaRPr>
                    </a:p>
                    <a:p>
                      <a:pPr marL="0" marR="0">
                        <a:lnSpc>
                          <a:spcPct val="115000"/>
                        </a:lnSpc>
                        <a:spcBef>
                          <a:spcPts val="0"/>
                        </a:spcBef>
                        <a:spcAft>
                          <a:spcPts val="0"/>
                        </a:spcAft>
                      </a:pPr>
                      <a:r>
                        <a:rPr lang="en-US" sz="1800" dirty="0">
                          <a:effectLst/>
                        </a:rPr>
                        <a:t>Very Low</a:t>
                      </a:r>
                      <a:endParaRPr lang="en-US" sz="900" dirty="0">
                        <a:effectLst/>
                        <a:latin typeface="Calibri"/>
                        <a:ea typeface="Calibri"/>
                        <a:cs typeface="Times New Roman"/>
                      </a:endParaRPr>
                    </a:p>
                  </a:txBody>
                  <a:tcPr marL="55682" marR="556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rPr>
                        <a:t>60 Compass Score</a:t>
                      </a:r>
                      <a:endParaRPr lang="en-US" sz="900">
                        <a:effectLst/>
                        <a:latin typeface="Calibri"/>
                        <a:ea typeface="Calibri"/>
                        <a:cs typeface="Times New Roman"/>
                      </a:endParaRPr>
                    </a:p>
                  </a:txBody>
                  <a:tcPr marL="55682" marR="556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rPr>
                        <a:t>90 Compass Score</a:t>
                      </a:r>
                      <a:endParaRPr lang="en-US" sz="900">
                        <a:effectLst/>
                      </a:endParaRPr>
                    </a:p>
                    <a:p>
                      <a:pPr marL="0" marR="0">
                        <a:lnSpc>
                          <a:spcPct val="115000"/>
                        </a:lnSpc>
                        <a:spcBef>
                          <a:spcPts val="0"/>
                        </a:spcBef>
                        <a:spcAft>
                          <a:spcPts val="0"/>
                        </a:spcAft>
                      </a:pPr>
                      <a:r>
                        <a:rPr lang="en-US" sz="1800">
                          <a:effectLst/>
                        </a:rPr>
                        <a:t>Very high</a:t>
                      </a:r>
                      <a:endParaRPr lang="en-US" sz="900">
                        <a:effectLst/>
                        <a:latin typeface="Calibri"/>
                        <a:ea typeface="Calibri"/>
                        <a:cs typeface="Times New Roman"/>
                      </a:endParaRPr>
                    </a:p>
                  </a:txBody>
                  <a:tcPr marL="55682" marR="556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71118">
                <a:tc>
                  <a:txBody>
                    <a:bodyPr/>
                    <a:lstStyle/>
                    <a:p>
                      <a:pPr marL="0" marR="0" algn="ctr">
                        <a:lnSpc>
                          <a:spcPct val="150000"/>
                        </a:lnSpc>
                        <a:spcBef>
                          <a:spcPts val="0"/>
                        </a:spcBef>
                        <a:spcAft>
                          <a:spcPts val="0"/>
                        </a:spcAft>
                      </a:pPr>
                      <a:r>
                        <a:rPr lang="en-US" sz="1900">
                          <a:effectLst/>
                        </a:rPr>
                        <a:t>2.0 HS GPA</a:t>
                      </a:r>
                      <a:endParaRPr lang="en-US" sz="900">
                        <a:effectLst/>
                        <a:latin typeface="Calibri"/>
                        <a:ea typeface="Calibri"/>
                        <a:cs typeface="Times New Roman"/>
                      </a:endParaRPr>
                    </a:p>
                  </a:txBody>
                  <a:tcPr marL="55682" marR="556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900">
                          <a:effectLst/>
                        </a:rPr>
                        <a:t> </a:t>
                      </a:r>
                      <a:endParaRPr lang="en-US" sz="900">
                        <a:effectLst/>
                        <a:latin typeface="Calibri"/>
                        <a:ea typeface="Calibri"/>
                        <a:cs typeface="Times New Roman"/>
                      </a:endParaRPr>
                    </a:p>
                  </a:txBody>
                  <a:tcPr marL="55682" marR="556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900">
                          <a:effectLst/>
                        </a:rPr>
                        <a:t> </a:t>
                      </a:r>
                      <a:endParaRPr lang="en-US" sz="900">
                        <a:effectLst/>
                        <a:latin typeface="Calibri"/>
                        <a:ea typeface="Calibri"/>
                        <a:cs typeface="Times New Roman"/>
                      </a:endParaRPr>
                    </a:p>
                  </a:txBody>
                  <a:tcPr marL="55682" marR="556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900">
                          <a:effectLst/>
                        </a:rPr>
                        <a:t> </a:t>
                      </a:r>
                      <a:endParaRPr lang="en-US" sz="900">
                        <a:effectLst/>
                        <a:latin typeface="Calibri"/>
                        <a:ea typeface="Calibri"/>
                        <a:cs typeface="Times New Roman"/>
                      </a:endParaRPr>
                    </a:p>
                  </a:txBody>
                  <a:tcPr marL="55682" marR="556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71118">
                <a:tc>
                  <a:txBody>
                    <a:bodyPr/>
                    <a:lstStyle/>
                    <a:p>
                      <a:pPr marL="0" marR="0" algn="ctr">
                        <a:lnSpc>
                          <a:spcPct val="150000"/>
                        </a:lnSpc>
                        <a:spcBef>
                          <a:spcPts val="0"/>
                        </a:spcBef>
                        <a:spcAft>
                          <a:spcPts val="0"/>
                        </a:spcAft>
                      </a:pPr>
                      <a:r>
                        <a:rPr lang="en-US" sz="1900">
                          <a:effectLst/>
                        </a:rPr>
                        <a:t>3.0 HS GPA</a:t>
                      </a:r>
                      <a:endParaRPr lang="en-US" sz="900">
                        <a:effectLst/>
                        <a:latin typeface="Calibri"/>
                        <a:ea typeface="Calibri"/>
                        <a:cs typeface="Times New Roman"/>
                      </a:endParaRPr>
                    </a:p>
                  </a:txBody>
                  <a:tcPr marL="55682" marR="556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900">
                          <a:effectLst/>
                        </a:rPr>
                        <a:t> </a:t>
                      </a:r>
                      <a:endParaRPr lang="en-US" sz="900">
                        <a:effectLst/>
                        <a:latin typeface="Calibri"/>
                        <a:ea typeface="Calibri"/>
                        <a:cs typeface="Times New Roman"/>
                      </a:endParaRPr>
                    </a:p>
                  </a:txBody>
                  <a:tcPr marL="55682" marR="556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900">
                          <a:effectLst/>
                        </a:rPr>
                        <a:t> </a:t>
                      </a:r>
                      <a:endParaRPr lang="en-US" sz="900">
                        <a:effectLst/>
                        <a:latin typeface="Calibri"/>
                        <a:ea typeface="Calibri"/>
                        <a:cs typeface="Times New Roman"/>
                      </a:endParaRPr>
                    </a:p>
                  </a:txBody>
                  <a:tcPr marL="55682" marR="556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900" dirty="0">
                          <a:effectLst/>
                        </a:rPr>
                        <a:t> </a:t>
                      </a:r>
                      <a:endParaRPr lang="en-US" sz="900" dirty="0">
                        <a:effectLst/>
                        <a:latin typeface="Calibri"/>
                        <a:ea typeface="Calibri"/>
                        <a:cs typeface="Times New Roman"/>
                      </a:endParaRPr>
                    </a:p>
                  </a:txBody>
                  <a:tcPr marL="55682" marR="556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71118">
                <a:tc>
                  <a:txBody>
                    <a:bodyPr/>
                    <a:lstStyle/>
                    <a:p>
                      <a:pPr marL="0" marR="0" algn="ctr">
                        <a:lnSpc>
                          <a:spcPct val="150000"/>
                        </a:lnSpc>
                        <a:spcBef>
                          <a:spcPts val="0"/>
                        </a:spcBef>
                        <a:spcAft>
                          <a:spcPts val="0"/>
                        </a:spcAft>
                      </a:pPr>
                      <a:r>
                        <a:rPr lang="en-US" sz="1900">
                          <a:effectLst/>
                        </a:rPr>
                        <a:t>4.0 HS GPA</a:t>
                      </a:r>
                      <a:endParaRPr lang="en-US" sz="900">
                        <a:effectLst/>
                        <a:latin typeface="Calibri"/>
                        <a:ea typeface="Calibri"/>
                        <a:cs typeface="Times New Roman"/>
                      </a:endParaRPr>
                    </a:p>
                  </a:txBody>
                  <a:tcPr marL="55682" marR="556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900">
                          <a:effectLst/>
                        </a:rPr>
                        <a:t> </a:t>
                      </a:r>
                      <a:endParaRPr lang="en-US" sz="900">
                        <a:effectLst/>
                        <a:latin typeface="Calibri"/>
                        <a:ea typeface="Calibri"/>
                        <a:cs typeface="Times New Roman"/>
                      </a:endParaRPr>
                    </a:p>
                  </a:txBody>
                  <a:tcPr marL="55682" marR="556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900">
                          <a:effectLst/>
                        </a:rPr>
                        <a:t> </a:t>
                      </a:r>
                      <a:endParaRPr lang="en-US" sz="900">
                        <a:effectLst/>
                        <a:latin typeface="Calibri"/>
                        <a:ea typeface="Calibri"/>
                        <a:cs typeface="Times New Roman"/>
                      </a:endParaRPr>
                    </a:p>
                  </a:txBody>
                  <a:tcPr marL="55682" marR="556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900" dirty="0">
                          <a:effectLst/>
                        </a:rPr>
                        <a:t> </a:t>
                      </a:r>
                      <a:endParaRPr lang="en-US" sz="900" dirty="0">
                        <a:effectLst/>
                        <a:latin typeface="Calibri"/>
                        <a:ea typeface="Calibri"/>
                        <a:cs typeface="Times New Roman"/>
                      </a:endParaRPr>
                    </a:p>
                  </a:txBody>
                  <a:tcPr marL="55682" marR="556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41013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14068" y="0"/>
            <a:ext cx="11386868" cy="1450757"/>
          </a:xfrm>
        </p:spPr>
        <p:txBody>
          <a:bodyPr>
            <a:noAutofit/>
          </a:bodyPr>
          <a:lstStyle/>
          <a:p>
            <a:pPr algn="ctr"/>
            <a:r>
              <a:rPr lang="en-US" sz="5400" b="1" dirty="0" smtClean="0">
                <a:solidFill>
                  <a:srgbClr val="C00000"/>
                </a:solidFill>
                <a:latin typeface="Britannic Bold" panose="020B0903060703020204" pitchFamily="34" charset="0"/>
              </a:rPr>
              <a:t>Multiple Measures: Why We Do It</a:t>
            </a:r>
            <a:endParaRPr lang="en-US" sz="5400" dirty="0"/>
          </a:p>
        </p:txBody>
      </p:sp>
      <p:graphicFrame>
        <p:nvGraphicFramePr>
          <p:cNvPr id="8" name="Content Placeholder 3"/>
          <p:cNvGraphicFramePr>
            <a:graphicFrameLocks noGrp="1"/>
          </p:cNvGraphicFramePr>
          <p:nvPr>
            <p:ph idx="1"/>
            <p:extLst>
              <p:ext uri="{D42A27DB-BD31-4B8C-83A1-F6EECF244321}">
                <p14:modId xmlns:p14="http://schemas.microsoft.com/office/powerpoint/2010/main" val="3618466762"/>
              </p:ext>
            </p:extLst>
          </p:nvPr>
        </p:nvGraphicFramePr>
        <p:xfrm>
          <a:off x="414068" y="1938459"/>
          <a:ext cx="11386868" cy="3662421"/>
        </p:xfrm>
        <a:graphic>
          <a:graphicData uri="http://schemas.openxmlformats.org/drawingml/2006/table">
            <a:tbl>
              <a:tblPr firstRow="1" bandRow="1">
                <a:tableStyleId>{5C22544A-7EE6-4342-B048-85BDC9FD1C3A}</a:tableStyleId>
              </a:tblPr>
              <a:tblGrid>
                <a:gridCol w="2846717"/>
                <a:gridCol w="2846717"/>
                <a:gridCol w="2846717"/>
                <a:gridCol w="2846717"/>
              </a:tblGrid>
              <a:tr h="527069">
                <a:tc>
                  <a:txBody>
                    <a:bodyPr/>
                    <a:lstStyle/>
                    <a:p>
                      <a:endParaRPr lang="en-US" sz="2400" dirty="0">
                        <a:effectLst/>
                        <a:latin typeface="Cambria"/>
                      </a:endParaRPr>
                    </a:p>
                  </a:txBody>
                  <a:tcPr marL="68580" marR="68580" marT="0" marB="0"/>
                </a:tc>
                <a:tc gridSpan="3">
                  <a:txBody>
                    <a:bodyPr/>
                    <a:lstStyle/>
                    <a:p>
                      <a:pPr marL="0" marR="0" algn="ctr">
                        <a:spcBef>
                          <a:spcPts val="0"/>
                        </a:spcBef>
                        <a:spcAft>
                          <a:spcPts val="0"/>
                        </a:spcAft>
                      </a:pPr>
                      <a:r>
                        <a:rPr lang="en-US" sz="2400" dirty="0">
                          <a:effectLst/>
                        </a:rPr>
                        <a:t>Compass Score</a:t>
                      </a:r>
                    </a:p>
                    <a:p>
                      <a:pPr marL="0" marR="0" algn="ctr">
                        <a:spcBef>
                          <a:spcPts val="0"/>
                        </a:spcBef>
                        <a:spcAft>
                          <a:spcPts val="0"/>
                        </a:spcAft>
                      </a:pPr>
                      <a:r>
                        <a:rPr lang="en-US" sz="2400" dirty="0">
                          <a:effectLst/>
                        </a:rPr>
                        <a:t>(30 extremely low to 90 extremely high)</a:t>
                      </a:r>
                      <a:endParaRPr lang="en-US" sz="2400" dirty="0">
                        <a:effectLst/>
                        <a:latin typeface="JDSDUJD"/>
                        <a:ea typeface="ＭＳ 明朝"/>
                        <a:cs typeface="Times New Roman"/>
                      </a:endParaRPr>
                    </a:p>
                  </a:txBody>
                  <a:tcPr marL="68580" marR="68580" marT="0" marB="0"/>
                </a:tc>
                <a:tc hMerge="1">
                  <a:txBody>
                    <a:bodyPr/>
                    <a:lstStyle/>
                    <a:p>
                      <a:endParaRPr lang="en-US"/>
                    </a:p>
                  </a:txBody>
                  <a:tcPr/>
                </a:tc>
                <a:tc hMerge="1">
                  <a:txBody>
                    <a:bodyPr/>
                    <a:lstStyle/>
                    <a:p>
                      <a:endParaRPr lang="en-US"/>
                    </a:p>
                  </a:txBody>
                  <a:tcPr/>
                </a:tc>
              </a:tr>
              <a:tr h="527069">
                <a:tc>
                  <a:txBody>
                    <a:bodyPr/>
                    <a:lstStyle/>
                    <a:p>
                      <a:pPr marL="0" marR="0" algn="ctr">
                        <a:spcBef>
                          <a:spcPts val="0"/>
                        </a:spcBef>
                        <a:spcAft>
                          <a:spcPts val="0"/>
                        </a:spcAft>
                      </a:pPr>
                      <a:r>
                        <a:rPr lang="en-US" sz="2400" dirty="0">
                          <a:effectLst/>
                        </a:rPr>
                        <a:t>High School GPA</a:t>
                      </a:r>
                      <a:endParaRPr lang="en-US" sz="2400" dirty="0">
                        <a:effectLst/>
                        <a:latin typeface="JDSDUJD"/>
                        <a:ea typeface="ＭＳ 明朝"/>
                        <a:cs typeface="Times New Roman"/>
                      </a:endParaRPr>
                    </a:p>
                  </a:txBody>
                  <a:tcPr marL="68580" marR="68580" marT="0" marB="0" anchor="ctr"/>
                </a:tc>
                <a:tc>
                  <a:txBody>
                    <a:bodyPr/>
                    <a:lstStyle/>
                    <a:p>
                      <a:pPr marL="0" marR="0" algn="ctr">
                        <a:spcBef>
                          <a:spcPts val="0"/>
                        </a:spcBef>
                        <a:spcAft>
                          <a:spcPts val="0"/>
                        </a:spcAft>
                      </a:pPr>
                      <a:r>
                        <a:rPr lang="en-US" sz="2400" smtClean="0">
                          <a:effectLst/>
                        </a:rPr>
                        <a:t>30</a:t>
                      </a:r>
                      <a:endParaRPr lang="en-US" sz="2400" dirty="0">
                        <a:effectLst/>
                        <a:latin typeface="JDSDUJD"/>
                        <a:ea typeface="ＭＳ 明朝"/>
                        <a:cs typeface="Times New Roman"/>
                      </a:endParaRPr>
                    </a:p>
                  </a:txBody>
                  <a:tcPr marL="68580" marR="68580" marT="0" marB="0" anchor="b"/>
                </a:tc>
                <a:tc>
                  <a:txBody>
                    <a:bodyPr/>
                    <a:lstStyle/>
                    <a:p>
                      <a:pPr marL="0" marR="0" algn="ctr">
                        <a:spcBef>
                          <a:spcPts val="0"/>
                        </a:spcBef>
                        <a:spcAft>
                          <a:spcPts val="0"/>
                        </a:spcAft>
                      </a:pPr>
                      <a:r>
                        <a:rPr lang="en-US" sz="2400" smtClean="0">
                          <a:effectLst/>
                        </a:rPr>
                        <a:t>60</a:t>
                      </a:r>
                      <a:endParaRPr lang="en-US" sz="2400" dirty="0">
                        <a:effectLst/>
                        <a:latin typeface="JDSDUJD"/>
                        <a:ea typeface="ＭＳ 明朝"/>
                        <a:cs typeface="Times New Roman"/>
                      </a:endParaRPr>
                    </a:p>
                  </a:txBody>
                  <a:tcPr marL="68580" marR="68580" marT="0" marB="0" anchor="b"/>
                </a:tc>
                <a:tc>
                  <a:txBody>
                    <a:bodyPr/>
                    <a:lstStyle/>
                    <a:p>
                      <a:pPr marL="0" marR="0" algn="ctr">
                        <a:spcBef>
                          <a:spcPts val="0"/>
                        </a:spcBef>
                        <a:spcAft>
                          <a:spcPts val="0"/>
                        </a:spcAft>
                      </a:pPr>
                      <a:r>
                        <a:rPr lang="en-US" sz="2400" smtClean="0">
                          <a:effectLst/>
                        </a:rPr>
                        <a:t>90</a:t>
                      </a:r>
                      <a:endParaRPr lang="en-US" sz="2400" dirty="0">
                        <a:effectLst/>
                        <a:latin typeface="JDSDUJD"/>
                        <a:ea typeface="ＭＳ 明朝"/>
                        <a:cs typeface="Times New Roman"/>
                      </a:endParaRPr>
                    </a:p>
                  </a:txBody>
                  <a:tcPr marL="68580" marR="68580" marT="0" marB="0" anchor="b"/>
                </a:tc>
              </a:tr>
              <a:tr h="885201">
                <a:tc>
                  <a:txBody>
                    <a:bodyPr/>
                    <a:lstStyle/>
                    <a:p>
                      <a:pPr marL="0" marR="0" algn="ctr">
                        <a:spcBef>
                          <a:spcPts val="0"/>
                        </a:spcBef>
                        <a:spcAft>
                          <a:spcPts val="0"/>
                        </a:spcAft>
                      </a:pPr>
                      <a:r>
                        <a:rPr lang="en-US" sz="2400" dirty="0">
                          <a:effectLst/>
                        </a:rPr>
                        <a:t>2.00</a:t>
                      </a:r>
                      <a:endParaRPr lang="en-US" sz="2400" dirty="0">
                        <a:effectLst/>
                        <a:latin typeface="JDSDUJD"/>
                        <a:ea typeface="ＭＳ 明朝"/>
                        <a:cs typeface="Times New Roman"/>
                      </a:endParaRPr>
                    </a:p>
                  </a:txBody>
                  <a:tcPr marL="68580" marR="68580" marT="0" marB="0" anchor="ctr"/>
                </a:tc>
                <a:tc>
                  <a:txBody>
                    <a:bodyPr/>
                    <a:lstStyle/>
                    <a:p>
                      <a:pPr marL="0" marR="0" algn="ctr">
                        <a:spcBef>
                          <a:spcPts val="0"/>
                        </a:spcBef>
                        <a:spcAft>
                          <a:spcPts val="0"/>
                        </a:spcAft>
                      </a:pPr>
                      <a:r>
                        <a:rPr lang="en-US" sz="2400" smtClean="0">
                          <a:effectLst/>
                        </a:rPr>
                        <a:t>23%</a:t>
                      </a:r>
                      <a:endParaRPr lang="en-US" sz="2400" dirty="0">
                        <a:effectLst/>
                        <a:latin typeface="JDSDUJD"/>
                        <a:ea typeface="ＭＳ 明朝"/>
                        <a:cs typeface="Times New Roman"/>
                      </a:endParaRPr>
                    </a:p>
                  </a:txBody>
                  <a:tcPr marL="68580" marR="68580" marT="0" marB="0" anchor="ctr"/>
                </a:tc>
                <a:tc>
                  <a:txBody>
                    <a:bodyPr/>
                    <a:lstStyle/>
                    <a:p>
                      <a:pPr marL="0" marR="0" algn="ctr">
                        <a:spcBef>
                          <a:spcPts val="0"/>
                        </a:spcBef>
                        <a:spcAft>
                          <a:spcPts val="0"/>
                        </a:spcAft>
                      </a:pPr>
                      <a:r>
                        <a:rPr lang="en-US" sz="2400" smtClean="0">
                          <a:effectLst/>
                        </a:rPr>
                        <a:t>28%</a:t>
                      </a:r>
                      <a:endParaRPr lang="en-US" sz="2400" dirty="0">
                        <a:effectLst/>
                        <a:latin typeface="JDSDUJD"/>
                        <a:ea typeface="ＭＳ 明朝"/>
                        <a:cs typeface="Times New Roman"/>
                      </a:endParaRPr>
                    </a:p>
                  </a:txBody>
                  <a:tcPr marL="68580" marR="68580" marT="0" marB="0" anchor="ctr"/>
                </a:tc>
                <a:tc>
                  <a:txBody>
                    <a:bodyPr/>
                    <a:lstStyle/>
                    <a:p>
                      <a:pPr marL="0" marR="0" algn="ctr">
                        <a:spcBef>
                          <a:spcPts val="0"/>
                        </a:spcBef>
                        <a:spcAft>
                          <a:spcPts val="0"/>
                        </a:spcAft>
                      </a:pPr>
                      <a:r>
                        <a:rPr lang="en-US" sz="2400" smtClean="0">
                          <a:effectLst/>
                        </a:rPr>
                        <a:t>32%</a:t>
                      </a:r>
                      <a:endParaRPr lang="en-US" sz="2400" dirty="0">
                        <a:effectLst/>
                        <a:latin typeface="JDSDUJD"/>
                        <a:ea typeface="ＭＳ 明朝"/>
                        <a:cs typeface="Times New Roman"/>
                      </a:endParaRPr>
                    </a:p>
                  </a:txBody>
                  <a:tcPr marL="68580" marR="68580" marT="0" marB="0" anchor="ctr"/>
                </a:tc>
              </a:tr>
              <a:tr h="745510">
                <a:tc>
                  <a:txBody>
                    <a:bodyPr/>
                    <a:lstStyle/>
                    <a:p>
                      <a:pPr marL="0" marR="0" algn="ctr">
                        <a:spcBef>
                          <a:spcPts val="0"/>
                        </a:spcBef>
                        <a:spcAft>
                          <a:spcPts val="0"/>
                        </a:spcAft>
                      </a:pPr>
                      <a:r>
                        <a:rPr lang="en-US" sz="2400" dirty="0">
                          <a:effectLst/>
                        </a:rPr>
                        <a:t>3.00</a:t>
                      </a:r>
                      <a:endParaRPr lang="en-US" sz="2400" dirty="0">
                        <a:effectLst/>
                        <a:latin typeface="JDSDUJD"/>
                        <a:ea typeface="ＭＳ 明朝"/>
                        <a:cs typeface="Times New Roman"/>
                      </a:endParaRPr>
                    </a:p>
                  </a:txBody>
                  <a:tcPr marL="68580" marR="68580" marT="0" marB="0" anchor="ctr"/>
                </a:tc>
                <a:tc>
                  <a:txBody>
                    <a:bodyPr/>
                    <a:lstStyle/>
                    <a:p>
                      <a:pPr marL="0" marR="0" algn="ctr">
                        <a:spcBef>
                          <a:spcPts val="0"/>
                        </a:spcBef>
                        <a:spcAft>
                          <a:spcPts val="0"/>
                        </a:spcAft>
                      </a:pPr>
                      <a:r>
                        <a:rPr lang="en-US" sz="2400" smtClean="0">
                          <a:effectLst/>
                        </a:rPr>
                        <a:t>43%</a:t>
                      </a:r>
                      <a:endParaRPr lang="en-US" sz="2400" dirty="0">
                        <a:effectLst/>
                        <a:latin typeface="JDSDUJD"/>
                        <a:ea typeface="ＭＳ 明朝"/>
                        <a:cs typeface="Times New Roman"/>
                      </a:endParaRPr>
                    </a:p>
                  </a:txBody>
                  <a:tcPr marL="68580" marR="68580" marT="0" marB="0" anchor="ctr"/>
                </a:tc>
                <a:tc>
                  <a:txBody>
                    <a:bodyPr/>
                    <a:lstStyle/>
                    <a:p>
                      <a:pPr marL="0" marR="0" algn="ctr">
                        <a:spcBef>
                          <a:spcPts val="0"/>
                        </a:spcBef>
                        <a:spcAft>
                          <a:spcPts val="0"/>
                        </a:spcAft>
                      </a:pPr>
                      <a:r>
                        <a:rPr lang="en-US" sz="2400" smtClean="0">
                          <a:effectLst/>
                        </a:rPr>
                        <a:t>49%</a:t>
                      </a:r>
                      <a:endParaRPr lang="en-US" sz="2400" dirty="0">
                        <a:effectLst/>
                        <a:latin typeface="JDSDUJD"/>
                        <a:ea typeface="ＭＳ 明朝"/>
                        <a:cs typeface="Times New Roman"/>
                      </a:endParaRPr>
                    </a:p>
                  </a:txBody>
                  <a:tcPr marL="68580" marR="68580" marT="0" marB="0" anchor="ctr"/>
                </a:tc>
                <a:tc>
                  <a:txBody>
                    <a:bodyPr/>
                    <a:lstStyle/>
                    <a:p>
                      <a:pPr marL="0" marR="0" algn="ctr">
                        <a:spcBef>
                          <a:spcPts val="0"/>
                        </a:spcBef>
                        <a:spcAft>
                          <a:spcPts val="0"/>
                        </a:spcAft>
                      </a:pPr>
                      <a:r>
                        <a:rPr lang="en-US" sz="2400" smtClean="0">
                          <a:effectLst/>
                        </a:rPr>
                        <a:t>55%</a:t>
                      </a:r>
                      <a:endParaRPr lang="en-US" sz="2400" dirty="0">
                        <a:effectLst/>
                        <a:latin typeface="JDSDUJD"/>
                        <a:ea typeface="ＭＳ 明朝"/>
                        <a:cs typeface="Times New Roman"/>
                      </a:endParaRPr>
                    </a:p>
                  </a:txBody>
                  <a:tcPr marL="68580" marR="68580" marT="0" marB="0" anchor="ctr"/>
                </a:tc>
              </a:tr>
              <a:tr h="773121">
                <a:tc>
                  <a:txBody>
                    <a:bodyPr/>
                    <a:lstStyle/>
                    <a:p>
                      <a:pPr marL="0" marR="0" algn="ctr">
                        <a:spcBef>
                          <a:spcPts val="0"/>
                        </a:spcBef>
                        <a:spcAft>
                          <a:spcPts val="0"/>
                        </a:spcAft>
                      </a:pPr>
                      <a:r>
                        <a:rPr lang="en-US" sz="2400" dirty="0">
                          <a:effectLst/>
                        </a:rPr>
                        <a:t>4.00</a:t>
                      </a:r>
                      <a:endParaRPr lang="en-US" sz="2400" dirty="0">
                        <a:effectLst/>
                        <a:latin typeface="JDSDUJD"/>
                        <a:ea typeface="ＭＳ 明朝"/>
                        <a:cs typeface="Times New Roman"/>
                      </a:endParaRPr>
                    </a:p>
                  </a:txBody>
                  <a:tcPr marL="68580" marR="68580" marT="0" marB="0" anchor="ctr"/>
                </a:tc>
                <a:tc>
                  <a:txBody>
                    <a:bodyPr/>
                    <a:lstStyle/>
                    <a:p>
                      <a:pPr marL="0" marR="0" algn="ctr">
                        <a:spcBef>
                          <a:spcPts val="0"/>
                        </a:spcBef>
                        <a:spcAft>
                          <a:spcPts val="0"/>
                        </a:spcAft>
                      </a:pPr>
                      <a:r>
                        <a:rPr lang="en-US" sz="2400" smtClean="0">
                          <a:effectLst/>
                        </a:rPr>
                        <a:t>65%</a:t>
                      </a:r>
                      <a:endParaRPr lang="en-US" sz="2400" dirty="0">
                        <a:effectLst/>
                        <a:latin typeface="JDSDUJD"/>
                        <a:ea typeface="ＭＳ 明朝"/>
                        <a:cs typeface="Times New Roman"/>
                      </a:endParaRPr>
                    </a:p>
                  </a:txBody>
                  <a:tcPr marL="68580" marR="68580" marT="0" marB="0" anchor="ctr"/>
                </a:tc>
                <a:tc>
                  <a:txBody>
                    <a:bodyPr/>
                    <a:lstStyle/>
                    <a:p>
                      <a:pPr marL="0" marR="0" algn="ctr">
                        <a:spcBef>
                          <a:spcPts val="0"/>
                        </a:spcBef>
                        <a:spcAft>
                          <a:spcPts val="0"/>
                        </a:spcAft>
                      </a:pPr>
                      <a:r>
                        <a:rPr lang="en-US" sz="2400" smtClean="0">
                          <a:effectLst/>
                        </a:rPr>
                        <a:t>70%</a:t>
                      </a:r>
                      <a:endParaRPr lang="en-US" sz="2400" dirty="0">
                        <a:effectLst/>
                        <a:latin typeface="JDSDUJD"/>
                        <a:ea typeface="ＭＳ 明朝"/>
                        <a:cs typeface="Times New Roman"/>
                      </a:endParaRPr>
                    </a:p>
                  </a:txBody>
                  <a:tcPr marL="68580" marR="68580" marT="0" marB="0" anchor="ctr"/>
                </a:tc>
                <a:tc>
                  <a:txBody>
                    <a:bodyPr/>
                    <a:lstStyle/>
                    <a:p>
                      <a:pPr marL="0" marR="0" algn="ctr">
                        <a:spcBef>
                          <a:spcPts val="0"/>
                        </a:spcBef>
                        <a:spcAft>
                          <a:spcPts val="0"/>
                        </a:spcAft>
                      </a:pPr>
                      <a:r>
                        <a:rPr lang="en-US" sz="2400" dirty="0" smtClean="0">
                          <a:effectLst/>
                        </a:rPr>
                        <a:t>75%</a:t>
                      </a:r>
                      <a:endParaRPr lang="en-US" sz="2400" dirty="0">
                        <a:effectLst/>
                        <a:latin typeface="JDSDUJD"/>
                        <a:ea typeface="ＭＳ 明朝"/>
                        <a:cs typeface="Times New Roman"/>
                      </a:endParaRPr>
                    </a:p>
                  </a:txBody>
                  <a:tcPr marL="68580" marR="68580" marT="0" marB="0" anchor="ctr"/>
                </a:tc>
              </a:tr>
            </a:tbl>
          </a:graphicData>
        </a:graphic>
      </p:graphicFrame>
      <p:sp>
        <p:nvSpPr>
          <p:cNvPr id="9" name="Title 1"/>
          <p:cNvSpPr txBox="1">
            <a:spLocks/>
          </p:cNvSpPr>
          <p:nvPr/>
        </p:nvSpPr>
        <p:spPr>
          <a:xfrm>
            <a:off x="2312565" y="5370167"/>
            <a:ext cx="8229600" cy="718415"/>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1800" smtClean="0">
                <a:latin typeface="Calibri"/>
                <a:ea typeface="Calibri"/>
                <a:cs typeface="Calibri"/>
                <a:sym typeface="Calibri"/>
              </a:rPr>
              <a:t>Westrick &amp; Allen, 2014: Conditional Success Rates (Table 6)  </a:t>
            </a:r>
            <a:r>
              <a:rPr lang="en-US" sz="1800" smtClean="0">
                <a:latin typeface="Calibri"/>
                <a:ea typeface="Calibri"/>
                <a:cs typeface="Calibri"/>
                <a:sym typeface="Calibri"/>
                <a:hlinkClick r:id="rId2"/>
              </a:rPr>
              <a:t>http://bit.ly/ACTandGPA</a:t>
            </a:r>
            <a:r>
              <a:rPr lang="en-US" sz="1800" smtClean="0">
                <a:latin typeface="Calibri"/>
                <a:ea typeface="Calibri"/>
                <a:cs typeface="Calibri"/>
                <a:sym typeface="Calibri"/>
              </a:rPr>
              <a:t> </a:t>
            </a:r>
            <a:br>
              <a:rPr lang="en-US" sz="1800" smtClean="0">
                <a:latin typeface="Calibri"/>
                <a:ea typeface="Calibri"/>
                <a:cs typeface="Calibri"/>
                <a:sym typeface="Calibri"/>
              </a:rPr>
            </a:br>
            <a:endParaRPr lang="en-US" sz="1100" dirty="0"/>
          </a:p>
        </p:txBody>
      </p:sp>
    </p:spTree>
    <p:extLst>
      <p:ext uri="{BB962C8B-B14F-4D97-AF65-F5344CB8AC3E}">
        <p14:creationId xmlns:p14="http://schemas.microsoft.com/office/powerpoint/2010/main" val="1789408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t">
  <a:themeElements>
    <a:clrScheme name="Custom 1">
      <a:dk1>
        <a:sysClr val="windowText" lastClr="000000"/>
      </a:dk1>
      <a:lt1>
        <a:sysClr val="window" lastClr="FFFFFF"/>
      </a:lt1>
      <a:dk2>
        <a:srgbClr val="303030"/>
      </a:dk2>
      <a:lt2>
        <a:srgbClr val="DEDEE0"/>
      </a:lt2>
      <a:accent1>
        <a:srgbClr val="AD0101"/>
      </a:accent1>
      <a:accent2>
        <a:srgbClr val="6C6C72"/>
      </a:accent2>
      <a:accent3>
        <a:srgbClr val="AC956E"/>
      </a:accent3>
      <a:accent4>
        <a:srgbClr val="808DA9"/>
      </a:accent4>
      <a:accent5>
        <a:srgbClr val="424E5B"/>
      </a:accent5>
      <a:accent6>
        <a:srgbClr val="730E00"/>
      </a:accent6>
      <a:hlink>
        <a:srgbClr val="D26900"/>
      </a:hlink>
      <a:folHlink>
        <a:srgbClr val="D89243"/>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Office Them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C1D5F340F01F94FA2FD29A5E6DC872E" ma:contentTypeVersion="0" ma:contentTypeDescription="Create a new document." ma:contentTypeScope="" ma:versionID="141aba3b8f8cb7f331be6546df69db50">
  <xsd:schema xmlns:xsd="http://www.w3.org/2001/XMLSchema" xmlns:xs="http://www.w3.org/2001/XMLSchema" xmlns:p="http://schemas.microsoft.com/office/2006/metadata/properties" targetNamespace="http://schemas.microsoft.com/office/2006/metadata/properties" ma:root="true" ma:fieldsID="f8e4ef66d87525153bd8907774ed28f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1C46F48-CB4B-464C-9299-A2C0B1BF6CEF}">
  <ds:schemaRefs>
    <ds:schemaRef ds:uri="http://schemas.microsoft.com/sharepoint/v3/contenttype/forms"/>
  </ds:schemaRefs>
</ds:datastoreItem>
</file>

<file path=customXml/itemProps2.xml><?xml version="1.0" encoding="utf-8"?>
<ds:datastoreItem xmlns:ds="http://schemas.openxmlformats.org/officeDocument/2006/customXml" ds:itemID="{33D7E995-E739-4C7F-99BF-187901CA0C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14B4F121-6FDC-47A9-8795-2E2B2F2AE289}">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Retrospect</Template>
  <TotalTime>0</TotalTime>
  <Words>1582</Words>
  <Application>Microsoft Office PowerPoint</Application>
  <PresentationFormat>Widescreen</PresentationFormat>
  <Paragraphs>357</Paragraphs>
  <Slides>32</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Britannic Bold</vt:lpstr>
      <vt:lpstr>Calibri</vt:lpstr>
      <vt:lpstr>Calibri Light</vt:lpstr>
      <vt:lpstr>Cambria</vt:lpstr>
      <vt:lpstr>Impact</vt:lpstr>
      <vt:lpstr>JDSDUJD</vt:lpstr>
      <vt:lpstr>ＭＳ 明朝</vt:lpstr>
      <vt:lpstr>Times New Roman</vt:lpstr>
      <vt:lpstr>Wingdings</vt:lpstr>
      <vt:lpstr>Retrospect</vt:lpstr>
      <vt:lpstr>Student Data: Greater Success with Higher Placement, Shorter Remedial Sequences, and Student Development Support</vt:lpstr>
      <vt:lpstr>Student Data: Greater Success with Higher Placement, Shorter Remedial Sequence's, and Student Development Support</vt:lpstr>
      <vt:lpstr>PowerPoint Presentation</vt:lpstr>
      <vt:lpstr>PowerPoint Presentation</vt:lpstr>
      <vt:lpstr>BSI new proposal</vt:lpstr>
      <vt:lpstr>Connection with High Schools</vt:lpstr>
      <vt:lpstr>BC Philosophy behind MMs and Assessment</vt:lpstr>
      <vt:lpstr>PowerPoint Presentation</vt:lpstr>
      <vt:lpstr>Multiple Measures: Why We Do It</vt:lpstr>
      <vt:lpstr>Westrick &amp; Allen, 2014: ACT COMPASS Validation Median Logistic R (Table 4) http://bit.ly/ACTandGPA  </vt:lpstr>
      <vt:lpstr>Multiple Measures Success: English</vt:lpstr>
      <vt:lpstr>Multiple Measures Success: Math</vt:lpstr>
      <vt:lpstr>Lessons learned from High School partners and Multiple Measures</vt:lpstr>
      <vt:lpstr>PowerPoint Presentation</vt:lpstr>
      <vt:lpstr>PowerPoint Presentation</vt:lpstr>
      <vt:lpstr>PowerPoint Presentation</vt:lpstr>
      <vt:lpstr>PowerPoint Presentation</vt:lpstr>
      <vt:lpstr>Progression and Completion</vt:lpstr>
      <vt:lpstr>PowerPoint Presentation</vt:lpstr>
      <vt:lpstr>Course Acceleration &amp; Compression Scaling up at BC</vt:lpstr>
      <vt:lpstr>Success rates</vt:lpstr>
      <vt:lpstr>Course Acceleration &amp; Compression</vt:lpstr>
      <vt:lpstr>Saving Students Money and Time</vt:lpstr>
      <vt:lpstr>PowerPoint Presentation</vt:lpstr>
      <vt:lpstr>Supplemental Instruction (SI) The Essential Elements</vt:lpstr>
      <vt:lpstr>Role of the SI Leader (Peer Leader)</vt:lpstr>
      <vt:lpstr>The Power of the SI Group to Promote Learning</vt:lpstr>
      <vt:lpstr>PowerPoint Presentation</vt:lpstr>
      <vt:lpstr>Parting Thought on SI</vt:lpstr>
      <vt:lpstr>Goal 2: Improve Student Progression</vt:lpstr>
      <vt:lpstr>PowerPoint Presentation</vt:lpstr>
      <vt:lpstr>Moving Forward: Partnerships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it HAppen  MIH</dc:title>
  <dc:creator/>
  <cp:lastModifiedBy/>
  <cp:revision>2</cp:revision>
  <dcterms:created xsi:type="dcterms:W3CDTF">2012-05-23T03:10:19Z</dcterms:created>
  <dcterms:modified xsi:type="dcterms:W3CDTF">2016-01-21T22:05:47Z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21565;#Templates 15|23429aea-cf88-4627-a4f4-d1db26527ca3</vt:lpwstr>
  </property>
  <property fmtid="{D5CDD505-2E9C-101B-9397-08002B2CF9AE}" pid="3" name="ContentTypeId">
    <vt:lpwstr>0x0101007C1D5F340F01F94FA2FD29A5E6DC872E</vt:lpwstr>
  </property>
  <property fmtid="{D5CDD505-2E9C-101B-9397-08002B2CF9AE}" pid="4" name="FeatureTags">
    <vt:lpwstr/>
  </property>
  <property fmtid="{D5CDD505-2E9C-101B-9397-08002B2CF9AE}" pid="5" name="LocalizationTags">
    <vt:lpwstr>22519;#Templates_Release15|b1fd5811-3f3d-4639-b3ad-a29d0050f2f8</vt:lpwstr>
  </property>
  <property fmtid="{D5CDD505-2E9C-101B-9397-08002B2CF9AE}" pid="6" name="ScenarioTags">
    <vt:lpwstr/>
  </property>
  <property fmtid="{D5CDD505-2E9C-101B-9397-08002B2CF9AE}" pid="7" name="CampaignTags">
    <vt:lpwstr/>
  </property>
</Properties>
</file>