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7" r:id="rId6"/>
    <p:sldId id="258" r:id="rId7"/>
    <p:sldId id="259" r:id="rId8"/>
    <p:sldId id="261" r:id="rId9"/>
    <p:sldId id="262" r:id="rId10"/>
    <p:sldId id="263" r:id="rId11"/>
    <p:sldId id="264" r:id="rId12"/>
    <p:sldId id="265"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DDA8B-4B35-4A60-B961-CA769C4606E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B425234-CC61-4607-845B-2F4692CF991D}">
      <dgm:prSet phldrT="[Text]"/>
      <dgm:spPr/>
      <dgm:t>
        <a:bodyPr/>
        <a:lstStyle/>
        <a:p>
          <a:r>
            <a:rPr lang="en-US" dirty="0"/>
            <a:t>How are students progressing through the courses in each program…</a:t>
          </a:r>
          <a:r>
            <a:rPr lang="en-US" b="1" dirty="0"/>
            <a:t>both major and in general education courses</a:t>
          </a:r>
          <a:r>
            <a:rPr lang="en-US" dirty="0"/>
            <a:t>? </a:t>
          </a:r>
        </a:p>
      </dgm:t>
    </dgm:pt>
    <dgm:pt modelId="{18EA555E-E248-4BC9-8533-09F47325EF71}" type="parTrans" cxnId="{940E697A-50BE-41F9-82EE-8C1BEDEA9694}">
      <dgm:prSet/>
      <dgm:spPr/>
      <dgm:t>
        <a:bodyPr/>
        <a:lstStyle/>
        <a:p>
          <a:endParaRPr lang="en-US"/>
        </a:p>
      </dgm:t>
    </dgm:pt>
    <dgm:pt modelId="{6F9AAED9-C035-4ADB-A9E2-5368F7F2D78F}" type="sibTrans" cxnId="{940E697A-50BE-41F9-82EE-8C1BEDEA9694}">
      <dgm:prSet/>
      <dgm:spPr/>
      <dgm:t>
        <a:bodyPr/>
        <a:lstStyle/>
        <a:p>
          <a:endParaRPr lang="en-US"/>
        </a:p>
      </dgm:t>
    </dgm:pt>
    <dgm:pt modelId="{0FC2AE37-BE4C-43C9-9665-A390F94BE7FC}">
      <dgm:prSet phldrT="[Text]"/>
      <dgm:spPr/>
      <dgm:t>
        <a:bodyPr/>
        <a:lstStyle/>
        <a:p>
          <a:r>
            <a:rPr lang="en-US" dirty="0"/>
            <a:t>What are actual student course taking patterns?</a:t>
          </a:r>
        </a:p>
      </dgm:t>
    </dgm:pt>
    <dgm:pt modelId="{30A36EBB-BF6F-4025-898E-6F1533D68472}" type="parTrans" cxnId="{E4CD8793-CF41-4EDA-9D35-BC4D72834988}">
      <dgm:prSet/>
      <dgm:spPr/>
      <dgm:t>
        <a:bodyPr/>
        <a:lstStyle/>
        <a:p>
          <a:endParaRPr lang="en-US"/>
        </a:p>
      </dgm:t>
    </dgm:pt>
    <dgm:pt modelId="{6D34022B-C030-47AE-B830-3613D56D9C0E}" type="sibTrans" cxnId="{E4CD8793-CF41-4EDA-9D35-BC4D72834988}">
      <dgm:prSet/>
      <dgm:spPr/>
      <dgm:t>
        <a:bodyPr/>
        <a:lstStyle/>
        <a:p>
          <a:endParaRPr lang="en-US"/>
        </a:p>
      </dgm:t>
    </dgm:pt>
    <dgm:pt modelId="{F210F915-9A81-484D-9D04-37432797DBB8}">
      <dgm:prSet phldrT="[Text]"/>
      <dgm:spPr/>
      <dgm:t>
        <a:bodyPr/>
        <a:lstStyle/>
        <a:p>
          <a:r>
            <a:rPr lang="en-US" dirty="0"/>
            <a:t>What are the completion outcomes for students?</a:t>
          </a:r>
        </a:p>
      </dgm:t>
    </dgm:pt>
    <dgm:pt modelId="{8DF91A6D-027C-48E5-A512-CEB1A7BB870A}" type="parTrans" cxnId="{532C1BDC-98CF-4A1E-805A-C3E8EAAABA1F}">
      <dgm:prSet/>
      <dgm:spPr/>
      <dgm:t>
        <a:bodyPr/>
        <a:lstStyle/>
        <a:p>
          <a:endParaRPr lang="en-US"/>
        </a:p>
      </dgm:t>
    </dgm:pt>
    <dgm:pt modelId="{AB7EB115-20D5-4090-B65E-82CEABA5ADA5}" type="sibTrans" cxnId="{532C1BDC-98CF-4A1E-805A-C3E8EAAABA1F}">
      <dgm:prSet/>
      <dgm:spPr/>
      <dgm:t>
        <a:bodyPr/>
        <a:lstStyle/>
        <a:p>
          <a:endParaRPr lang="en-US"/>
        </a:p>
      </dgm:t>
    </dgm:pt>
    <dgm:pt modelId="{6C1C6F22-18FD-EE49-A1AB-E20EDF276F67}">
      <dgm:prSet phldrT="[Text]"/>
      <dgm:spPr/>
      <dgm:t>
        <a:bodyPr/>
        <a:lstStyle/>
        <a:p>
          <a:r>
            <a:rPr lang="en-US" b="0" dirty="0"/>
            <a:t>Do students see value in the education they received?</a:t>
          </a:r>
        </a:p>
      </dgm:t>
    </dgm:pt>
    <dgm:pt modelId="{089A4E03-E2AB-8D42-A1A0-15088D9BB3FC}" type="parTrans" cxnId="{047FC5AA-85C1-CC45-9D0A-442F1F3C251D}">
      <dgm:prSet/>
      <dgm:spPr/>
      <dgm:t>
        <a:bodyPr/>
        <a:lstStyle/>
        <a:p>
          <a:endParaRPr lang="en-US"/>
        </a:p>
      </dgm:t>
    </dgm:pt>
    <dgm:pt modelId="{6917DE6D-63E4-944F-A049-F79F7E2C4003}" type="sibTrans" cxnId="{047FC5AA-85C1-CC45-9D0A-442F1F3C251D}">
      <dgm:prSet/>
      <dgm:spPr/>
      <dgm:t>
        <a:bodyPr/>
        <a:lstStyle/>
        <a:p>
          <a:endParaRPr lang="en-US"/>
        </a:p>
      </dgm:t>
    </dgm:pt>
    <dgm:pt modelId="{398CFA7D-4E7B-1847-B455-7025790C199B}">
      <dgm:prSet phldrT="[Text]"/>
      <dgm:spPr/>
      <dgm:t>
        <a:bodyPr/>
        <a:lstStyle/>
        <a:p>
          <a:r>
            <a:rPr lang="en-US" b="0" dirty="0"/>
            <a:t>How does the college ensure learning?</a:t>
          </a:r>
        </a:p>
      </dgm:t>
    </dgm:pt>
    <dgm:pt modelId="{225B33E5-2CF7-5B41-8C0E-8FE11EB595E1}" type="parTrans" cxnId="{DB2A3A26-482B-FE4E-8EB5-DD257C19DDF4}">
      <dgm:prSet/>
      <dgm:spPr/>
      <dgm:t>
        <a:bodyPr/>
        <a:lstStyle/>
        <a:p>
          <a:endParaRPr lang="en-US"/>
        </a:p>
      </dgm:t>
    </dgm:pt>
    <dgm:pt modelId="{9E0806D6-42E1-E444-B194-97DFD5507F09}" type="sibTrans" cxnId="{DB2A3A26-482B-FE4E-8EB5-DD257C19DDF4}">
      <dgm:prSet/>
      <dgm:spPr/>
      <dgm:t>
        <a:bodyPr/>
        <a:lstStyle/>
        <a:p>
          <a:endParaRPr lang="en-US"/>
        </a:p>
      </dgm:t>
    </dgm:pt>
    <dgm:pt modelId="{220AA1FF-E1EC-49F4-ADA1-3814F87558A0}">
      <dgm:prSet phldrT="[Text]"/>
      <dgm:spPr/>
      <dgm:t>
        <a:bodyPr/>
        <a:lstStyle/>
        <a:p>
          <a:r>
            <a:rPr lang="en-US" dirty="0"/>
            <a:t>Are students completing the appropriate math course within one year? </a:t>
          </a:r>
        </a:p>
      </dgm:t>
    </dgm:pt>
    <dgm:pt modelId="{AC6D7E24-2928-4EB5-943F-67BB638F15FA}" type="parTrans" cxnId="{42098531-1E19-4BCE-8137-0425EAEDD68B}">
      <dgm:prSet/>
      <dgm:spPr/>
      <dgm:t>
        <a:bodyPr/>
        <a:lstStyle/>
        <a:p>
          <a:endParaRPr lang="en-US"/>
        </a:p>
      </dgm:t>
    </dgm:pt>
    <dgm:pt modelId="{C3448FAB-12C3-41B1-B2FC-7147A54E0F3C}" type="sibTrans" cxnId="{42098531-1E19-4BCE-8137-0425EAEDD68B}">
      <dgm:prSet/>
      <dgm:spPr/>
      <dgm:t>
        <a:bodyPr/>
        <a:lstStyle/>
        <a:p>
          <a:endParaRPr lang="en-US"/>
        </a:p>
      </dgm:t>
    </dgm:pt>
    <dgm:pt modelId="{90AD0383-CDD4-4D1A-9526-6F1780ADF422}">
      <dgm:prSet phldrT="[Text]"/>
      <dgm:spPr/>
      <dgm:t>
        <a:bodyPr/>
        <a:lstStyle/>
        <a:p>
          <a:r>
            <a:rPr lang="en-US" b="0" dirty="0"/>
            <a:t>How long are students taking to complete the program? Average number of units? </a:t>
          </a:r>
        </a:p>
      </dgm:t>
    </dgm:pt>
    <dgm:pt modelId="{CB246F93-AF23-4058-81C9-A983B87B69A0}" type="parTrans" cxnId="{3580321A-5D2B-4CDF-92E5-4AF322631D26}">
      <dgm:prSet/>
      <dgm:spPr/>
      <dgm:t>
        <a:bodyPr/>
        <a:lstStyle/>
        <a:p>
          <a:endParaRPr lang="en-US"/>
        </a:p>
      </dgm:t>
    </dgm:pt>
    <dgm:pt modelId="{C58ED163-C202-47AE-BA12-5D711595A326}" type="sibTrans" cxnId="{3580321A-5D2B-4CDF-92E5-4AF322631D26}">
      <dgm:prSet/>
      <dgm:spPr/>
      <dgm:t>
        <a:bodyPr/>
        <a:lstStyle/>
        <a:p>
          <a:endParaRPr lang="en-US"/>
        </a:p>
      </dgm:t>
    </dgm:pt>
    <dgm:pt modelId="{A46AE8E0-2E03-4215-82EC-EB9B9BF241F3}">
      <dgm:prSet/>
      <dgm:spPr/>
      <dgm:t>
        <a:bodyPr/>
        <a:lstStyle/>
        <a:p>
          <a:r>
            <a:rPr lang="en-US"/>
            <a:t>Who are the students entering my program? </a:t>
          </a:r>
          <a:endParaRPr lang="en-US" dirty="0"/>
        </a:p>
      </dgm:t>
    </dgm:pt>
    <dgm:pt modelId="{458AB377-5DED-4761-B6DD-ED7DEF4A3D3D}" type="parTrans" cxnId="{E5443EA4-A9DE-485D-8B5C-711EB478FF8E}">
      <dgm:prSet/>
      <dgm:spPr/>
      <dgm:t>
        <a:bodyPr/>
        <a:lstStyle/>
        <a:p>
          <a:endParaRPr lang="en-US"/>
        </a:p>
      </dgm:t>
    </dgm:pt>
    <dgm:pt modelId="{441387BA-FF3B-4773-A647-4765366D9E41}" type="sibTrans" cxnId="{E5443EA4-A9DE-485D-8B5C-711EB478FF8E}">
      <dgm:prSet/>
      <dgm:spPr/>
      <dgm:t>
        <a:bodyPr/>
        <a:lstStyle/>
        <a:p>
          <a:endParaRPr lang="en-US"/>
        </a:p>
      </dgm:t>
    </dgm:pt>
    <dgm:pt modelId="{D4852C56-5861-4892-B3F4-1E7924E319AA}">
      <dgm:prSet/>
      <dgm:spPr/>
      <dgm:t>
        <a:bodyPr/>
        <a:lstStyle/>
        <a:p>
          <a:r>
            <a:rPr lang="en-US"/>
            <a:t>Who and how many declared a program of study?</a:t>
          </a:r>
          <a:endParaRPr lang="en-US" dirty="0"/>
        </a:p>
      </dgm:t>
    </dgm:pt>
    <dgm:pt modelId="{C669DBF1-7D50-4F07-BEA4-50583C84254A}" type="parTrans" cxnId="{F3B532B3-8303-4FF3-9644-F66A28EB3E17}">
      <dgm:prSet/>
      <dgm:spPr/>
      <dgm:t>
        <a:bodyPr/>
        <a:lstStyle/>
        <a:p>
          <a:endParaRPr lang="en-US"/>
        </a:p>
      </dgm:t>
    </dgm:pt>
    <dgm:pt modelId="{F3F83167-20E0-4605-84FF-015683980481}" type="sibTrans" cxnId="{F3B532B3-8303-4FF3-9644-F66A28EB3E17}">
      <dgm:prSet/>
      <dgm:spPr/>
      <dgm:t>
        <a:bodyPr/>
        <a:lstStyle/>
        <a:p>
          <a:endParaRPr lang="en-US"/>
        </a:p>
      </dgm:t>
    </dgm:pt>
    <dgm:pt modelId="{94DDA05C-6DD9-442F-BFC0-7C7D7B628497}">
      <dgm:prSet/>
      <dgm:spPr/>
      <dgm:t>
        <a:bodyPr/>
        <a:lstStyle/>
        <a:p>
          <a:r>
            <a:rPr lang="en-US"/>
            <a:t>Who and how many are enrolled in program coursework but not in the declared program?</a:t>
          </a:r>
          <a:endParaRPr lang="en-US" dirty="0"/>
        </a:p>
      </dgm:t>
    </dgm:pt>
    <dgm:pt modelId="{792F36BC-36BA-49AB-B1D6-0221A07EE55E}" type="parTrans" cxnId="{BBBF4FE5-9E6D-4636-9AD9-9AEC5EDF7058}">
      <dgm:prSet/>
      <dgm:spPr/>
      <dgm:t>
        <a:bodyPr/>
        <a:lstStyle/>
        <a:p>
          <a:endParaRPr lang="en-US"/>
        </a:p>
      </dgm:t>
    </dgm:pt>
    <dgm:pt modelId="{61CABEBB-8C41-4627-BBEE-EBF8226AEF3F}" type="sibTrans" cxnId="{BBBF4FE5-9E6D-4636-9AD9-9AEC5EDF7058}">
      <dgm:prSet/>
      <dgm:spPr/>
      <dgm:t>
        <a:bodyPr/>
        <a:lstStyle/>
        <a:p>
          <a:endParaRPr lang="en-US"/>
        </a:p>
      </dgm:t>
    </dgm:pt>
    <dgm:pt modelId="{7C59E243-897F-42DE-BE5A-40A07924DBAE}">
      <dgm:prSet/>
      <dgm:spPr/>
      <dgm:t>
        <a:bodyPr/>
        <a:lstStyle/>
        <a:p>
          <a:r>
            <a:rPr lang="en-US" b="1"/>
            <a:t>Why did students drop?</a:t>
          </a:r>
          <a:endParaRPr lang="en-US" b="1" dirty="0"/>
        </a:p>
      </dgm:t>
    </dgm:pt>
    <dgm:pt modelId="{748CD541-54B6-4683-A4BB-554CE4F8C217}" type="parTrans" cxnId="{8F55D845-1E09-48BE-AA79-FBC7187E8125}">
      <dgm:prSet/>
      <dgm:spPr/>
      <dgm:t>
        <a:bodyPr/>
        <a:lstStyle/>
        <a:p>
          <a:endParaRPr lang="en-US"/>
        </a:p>
      </dgm:t>
    </dgm:pt>
    <dgm:pt modelId="{9B5AAE65-AE5E-4728-B81A-C4D8D4407ABB}" type="sibTrans" cxnId="{8F55D845-1E09-48BE-AA79-FBC7187E8125}">
      <dgm:prSet/>
      <dgm:spPr/>
      <dgm:t>
        <a:bodyPr/>
        <a:lstStyle/>
        <a:p>
          <a:endParaRPr lang="en-US"/>
        </a:p>
      </dgm:t>
    </dgm:pt>
    <dgm:pt modelId="{DE060B48-D194-45AF-9F72-E3698F054625}" type="pres">
      <dgm:prSet presAssocID="{5E2DDA8B-4B35-4A60-B961-CA769C4606E1}" presName="Name0" presStyleCnt="0">
        <dgm:presLayoutVars>
          <dgm:dir/>
          <dgm:resizeHandles val="exact"/>
        </dgm:presLayoutVars>
      </dgm:prSet>
      <dgm:spPr/>
      <dgm:t>
        <a:bodyPr/>
        <a:lstStyle/>
        <a:p>
          <a:endParaRPr lang="en-US"/>
        </a:p>
      </dgm:t>
    </dgm:pt>
    <dgm:pt modelId="{BCD8D51F-13D0-47D8-9624-13074368EE08}" type="pres">
      <dgm:prSet presAssocID="{A46AE8E0-2E03-4215-82EC-EB9B9BF241F3}" presName="node" presStyleLbl="node1" presStyleIdx="0" presStyleCnt="3">
        <dgm:presLayoutVars>
          <dgm:bulletEnabled val="1"/>
        </dgm:presLayoutVars>
      </dgm:prSet>
      <dgm:spPr/>
      <dgm:t>
        <a:bodyPr/>
        <a:lstStyle/>
        <a:p>
          <a:endParaRPr lang="en-US"/>
        </a:p>
      </dgm:t>
    </dgm:pt>
    <dgm:pt modelId="{85D5DD61-744A-4633-9B6C-7FE01D479ACD}" type="pres">
      <dgm:prSet presAssocID="{441387BA-FF3B-4773-A647-4765366D9E41}" presName="sibTrans" presStyleCnt="0"/>
      <dgm:spPr/>
    </dgm:pt>
    <dgm:pt modelId="{BD562EB0-2C4A-4618-AA85-2BA4779E5DFC}" type="pres">
      <dgm:prSet presAssocID="{4B425234-CC61-4607-845B-2F4692CF991D}" presName="node" presStyleLbl="node1" presStyleIdx="1" presStyleCnt="3">
        <dgm:presLayoutVars>
          <dgm:bulletEnabled val="1"/>
        </dgm:presLayoutVars>
      </dgm:prSet>
      <dgm:spPr/>
      <dgm:t>
        <a:bodyPr/>
        <a:lstStyle/>
        <a:p>
          <a:endParaRPr lang="en-US"/>
        </a:p>
      </dgm:t>
    </dgm:pt>
    <dgm:pt modelId="{CEEA76B5-C577-45B5-A186-481DF2749A1C}" type="pres">
      <dgm:prSet presAssocID="{6F9AAED9-C035-4ADB-A9E2-5368F7F2D78F}" presName="sibTrans" presStyleCnt="0"/>
      <dgm:spPr/>
    </dgm:pt>
    <dgm:pt modelId="{D4EA4BFF-D748-4782-BCBB-F529A5501C21}" type="pres">
      <dgm:prSet presAssocID="{F210F915-9A81-484D-9D04-37432797DBB8}" presName="node" presStyleLbl="node1" presStyleIdx="2" presStyleCnt="3">
        <dgm:presLayoutVars>
          <dgm:bulletEnabled val="1"/>
        </dgm:presLayoutVars>
      </dgm:prSet>
      <dgm:spPr/>
      <dgm:t>
        <a:bodyPr/>
        <a:lstStyle/>
        <a:p>
          <a:endParaRPr lang="en-US"/>
        </a:p>
      </dgm:t>
    </dgm:pt>
  </dgm:ptLst>
  <dgm:cxnLst>
    <dgm:cxn modelId="{6A3900C4-BF54-4156-9EE7-B7DD6E8B18A6}" type="presOf" srcId="{0FC2AE37-BE4C-43C9-9665-A390F94BE7FC}" destId="{BD562EB0-2C4A-4618-AA85-2BA4779E5DFC}" srcOrd="0" destOrd="1" presId="urn:microsoft.com/office/officeart/2005/8/layout/hList6"/>
    <dgm:cxn modelId="{D24BCCCC-2608-8C4A-AA35-C782FA52927E}" type="presOf" srcId="{398CFA7D-4E7B-1847-B455-7025790C199B}" destId="{D4EA4BFF-D748-4782-BCBB-F529A5501C21}" srcOrd="0" destOrd="2" presId="urn:microsoft.com/office/officeart/2005/8/layout/hList6"/>
    <dgm:cxn modelId="{8583A512-9A3C-4BB9-8277-062D10637013}" type="presOf" srcId="{90AD0383-CDD4-4D1A-9526-6F1780ADF422}" destId="{D4EA4BFF-D748-4782-BCBB-F529A5501C21}" srcOrd="0" destOrd="3" presId="urn:microsoft.com/office/officeart/2005/8/layout/hList6"/>
    <dgm:cxn modelId="{8B300930-FF5A-4FFB-8EE7-C8E738D978C6}" type="presOf" srcId="{94DDA05C-6DD9-442F-BFC0-7C7D7B628497}" destId="{BCD8D51F-13D0-47D8-9624-13074368EE08}" srcOrd="0" destOrd="2" presId="urn:microsoft.com/office/officeart/2005/8/layout/hList6"/>
    <dgm:cxn modelId="{3580321A-5D2B-4CDF-92E5-4AF322631D26}" srcId="{F210F915-9A81-484D-9D04-37432797DBB8}" destId="{90AD0383-CDD4-4D1A-9526-6F1780ADF422}" srcOrd="2" destOrd="0" parTransId="{CB246F93-AF23-4058-81C9-A983B87B69A0}" sibTransId="{C58ED163-C202-47AE-BA12-5D711595A326}"/>
    <dgm:cxn modelId="{DB2A3A26-482B-FE4E-8EB5-DD257C19DDF4}" srcId="{F210F915-9A81-484D-9D04-37432797DBB8}" destId="{398CFA7D-4E7B-1847-B455-7025790C199B}" srcOrd="1" destOrd="0" parTransId="{225B33E5-2CF7-5B41-8C0E-8FE11EB595E1}" sibTransId="{9E0806D6-42E1-E444-B194-97DFD5507F09}"/>
    <dgm:cxn modelId="{FB430253-DBF2-AA4B-AEC5-E1A00DE13B05}" type="presOf" srcId="{6C1C6F22-18FD-EE49-A1AB-E20EDF276F67}" destId="{D4EA4BFF-D748-4782-BCBB-F529A5501C21}" srcOrd="0" destOrd="1" presId="urn:microsoft.com/office/officeart/2005/8/layout/hList6"/>
    <dgm:cxn modelId="{1C948025-D3AC-40B3-802C-652F002377D5}" type="presOf" srcId="{4B425234-CC61-4607-845B-2F4692CF991D}" destId="{BD562EB0-2C4A-4618-AA85-2BA4779E5DFC}" srcOrd="0" destOrd="0" presId="urn:microsoft.com/office/officeart/2005/8/layout/hList6"/>
    <dgm:cxn modelId="{F3B532B3-8303-4FF3-9644-F66A28EB3E17}" srcId="{A46AE8E0-2E03-4215-82EC-EB9B9BF241F3}" destId="{D4852C56-5861-4892-B3F4-1E7924E319AA}" srcOrd="0" destOrd="0" parTransId="{C669DBF1-7D50-4F07-BEA4-50583C84254A}" sibTransId="{F3F83167-20E0-4605-84FF-015683980481}"/>
    <dgm:cxn modelId="{D44ABA1F-CFEC-4BD5-A62A-A76415C7B814}" type="presOf" srcId="{F210F915-9A81-484D-9D04-37432797DBB8}" destId="{D4EA4BFF-D748-4782-BCBB-F529A5501C21}" srcOrd="0" destOrd="0" presId="urn:microsoft.com/office/officeart/2005/8/layout/hList6"/>
    <dgm:cxn modelId="{532C1BDC-98CF-4A1E-805A-C3E8EAAABA1F}" srcId="{5E2DDA8B-4B35-4A60-B961-CA769C4606E1}" destId="{F210F915-9A81-484D-9D04-37432797DBB8}" srcOrd="2" destOrd="0" parTransId="{8DF91A6D-027C-48E5-A512-CEB1A7BB870A}" sibTransId="{AB7EB115-20D5-4090-B65E-82CEABA5ADA5}"/>
    <dgm:cxn modelId="{42098531-1E19-4BCE-8137-0425EAEDD68B}" srcId="{4B425234-CC61-4607-845B-2F4692CF991D}" destId="{220AA1FF-E1EC-49F4-ADA1-3814F87558A0}" srcOrd="1" destOrd="0" parTransId="{AC6D7E24-2928-4EB5-943F-67BB638F15FA}" sibTransId="{C3448FAB-12C3-41B1-B2FC-7147A54E0F3C}"/>
    <dgm:cxn modelId="{D6FA94AB-06B2-4459-9C4D-6C63B56E9A9A}" type="presOf" srcId="{D4852C56-5861-4892-B3F4-1E7924E319AA}" destId="{BCD8D51F-13D0-47D8-9624-13074368EE08}" srcOrd="0" destOrd="1" presId="urn:microsoft.com/office/officeart/2005/8/layout/hList6"/>
    <dgm:cxn modelId="{B5399958-7D64-4446-9FC0-6860503D2547}" type="presOf" srcId="{A46AE8E0-2E03-4215-82EC-EB9B9BF241F3}" destId="{BCD8D51F-13D0-47D8-9624-13074368EE08}" srcOrd="0" destOrd="0" presId="urn:microsoft.com/office/officeart/2005/8/layout/hList6"/>
    <dgm:cxn modelId="{BBBF4FE5-9E6D-4636-9AD9-9AEC5EDF7058}" srcId="{A46AE8E0-2E03-4215-82EC-EB9B9BF241F3}" destId="{94DDA05C-6DD9-442F-BFC0-7C7D7B628497}" srcOrd="1" destOrd="0" parTransId="{792F36BC-36BA-49AB-B1D6-0221A07EE55E}" sibTransId="{61CABEBB-8C41-4627-BBEE-EBF8226AEF3F}"/>
    <dgm:cxn modelId="{E5443EA4-A9DE-485D-8B5C-711EB478FF8E}" srcId="{5E2DDA8B-4B35-4A60-B961-CA769C4606E1}" destId="{A46AE8E0-2E03-4215-82EC-EB9B9BF241F3}" srcOrd="0" destOrd="0" parTransId="{458AB377-5DED-4761-B6DD-ED7DEF4A3D3D}" sibTransId="{441387BA-FF3B-4773-A647-4765366D9E41}"/>
    <dgm:cxn modelId="{940E697A-50BE-41F9-82EE-8C1BEDEA9694}" srcId="{5E2DDA8B-4B35-4A60-B961-CA769C4606E1}" destId="{4B425234-CC61-4607-845B-2F4692CF991D}" srcOrd="1" destOrd="0" parTransId="{18EA555E-E248-4BC9-8533-09F47325EF71}" sibTransId="{6F9AAED9-C035-4ADB-A9E2-5368F7F2D78F}"/>
    <dgm:cxn modelId="{095B5451-8B2C-401C-B55D-DE5477E40D59}" type="presOf" srcId="{220AA1FF-E1EC-49F4-ADA1-3814F87558A0}" destId="{BD562EB0-2C4A-4618-AA85-2BA4779E5DFC}" srcOrd="0" destOrd="2" presId="urn:microsoft.com/office/officeart/2005/8/layout/hList6"/>
    <dgm:cxn modelId="{E4CD8793-CF41-4EDA-9D35-BC4D72834988}" srcId="{4B425234-CC61-4607-845B-2F4692CF991D}" destId="{0FC2AE37-BE4C-43C9-9665-A390F94BE7FC}" srcOrd="0" destOrd="0" parTransId="{30A36EBB-BF6F-4025-898E-6F1533D68472}" sibTransId="{6D34022B-C030-47AE-B830-3613D56D9C0E}"/>
    <dgm:cxn modelId="{1EE3731C-97F1-4B37-8440-D9DFEEC1B3AE}" type="presOf" srcId="{7C59E243-897F-42DE-BE5A-40A07924DBAE}" destId="{BCD8D51F-13D0-47D8-9624-13074368EE08}" srcOrd="0" destOrd="3" presId="urn:microsoft.com/office/officeart/2005/8/layout/hList6"/>
    <dgm:cxn modelId="{8F55D845-1E09-48BE-AA79-FBC7187E8125}" srcId="{A46AE8E0-2E03-4215-82EC-EB9B9BF241F3}" destId="{7C59E243-897F-42DE-BE5A-40A07924DBAE}" srcOrd="2" destOrd="0" parTransId="{748CD541-54B6-4683-A4BB-554CE4F8C217}" sibTransId="{9B5AAE65-AE5E-4728-B81A-C4D8D4407ABB}"/>
    <dgm:cxn modelId="{047FC5AA-85C1-CC45-9D0A-442F1F3C251D}" srcId="{F210F915-9A81-484D-9D04-37432797DBB8}" destId="{6C1C6F22-18FD-EE49-A1AB-E20EDF276F67}" srcOrd="0" destOrd="0" parTransId="{089A4E03-E2AB-8D42-A1A0-15088D9BB3FC}" sibTransId="{6917DE6D-63E4-944F-A049-F79F7E2C4003}"/>
    <dgm:cxn modelId="{D29E07C8-269B-4575-AF78-2B71A0770E9D}" type="presOf" srcId="{5E2DDA8B-4B35-4A60-B961-CA769C4606E1}" destId="{DE060B48-D194-45AF-9F72-E3698F054625}" srcOrd="0" destOrd="0" presId="urn:microsoft.com/office/officeart/2005/8/layout/hList6"/>
    <dgm:cxn modelId="{D4020928-DC06-403B-A036-B3430EDB3376}" type="presParOf" srcId="{DE060B48-D194-45AF-9F72-E3698F054625}" destId="{BCD8D51F-13D0-47D8-9624-13074368EE08}" srcOrd="0" destOrd="0" presId="urn:microsoft.com/office/officeart/2005/8/layout/hList6"/>
    <dgm:cxn modelId="{4094B4B3-C372-41D2-A8F1-BA927153FF81}" type="presParOf" srcId="{DE060B48-D194-45AF-9F72-E3698F054625}" destId="{85D5DD61-744A-4633-9B6C-7FE01D479ACD}" srcOrd="1" destOrd="0" presId="urn:microsoft.com/office/officeart/2005/8/layout/hList6"/>
    <dgm:cxn modelId="{925701EA-2AF8-4A2F-9206-04DC2B287E2B}" type="presParOf" srcId="{DE060B48-D194-45AF-9F72-E3698F054625}" destId="{BD562EB0-2C4A-4618-AA85-2BA4779E5DFC}" srcOrd="2" destOrd="0" presId="urn:microsoft.com/office/officeart/2005/8/layout/hList6"/>
    <dgm:cxn modelId="{D30F0AAC-920A-452C-B4D7-E689C7CE3E5B}" type="presParOf" srcId="{DE060B48-D194-45AF-9F72-E3698F054625}" destId="{CEEA76B5-C577-45B5-A186-481DF2749A1C}" srcOrd="3" destOrd="0" presId="urn:microsoft.com/office/officeart/2005/8/layout/hList6"/>
    <dgm:cxn modelId="{71A9A41E-21F1-434C-A605-B5BEB5896DB3}" type="presParOf" srcId="{DE060B48-D194-45AF-9F72-E3698F054625}" destId="{D4EA4BFF-D748-4782-BCBB-F529A5501C2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8D51F-13D0-47D8-9624-13074368EE08}">
      <dsp:nvSpPr>
        <dsp:cNvPr id="0" name=""/>
        <dsp:cNvSpPr/>
      </dsp:nvSpPr>
      <dsp:spPr>
        <a:xfrm rot="16200000">
          <a:off x="-505650" y="506934"/>
          <a:ext cx="4351339" cy="3337470"/>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49" bIns="0" numCol="1" spcCol="1270" anchor="t" anchorCtr="0">
          <a:noAutofit/>
        </a:bodyPr>
        <a:lstStyle/>
        <a:p>
          <a:pPr lvl="0" algn="l" defTabSz="755650">
            <a:lnSpc>
              <a:spcPct val="90000"/>
            </a:lnSpc>
            <a:spcBef>
              <a:spcPct val="0"/>
            </a:spcBef>
            <a:spcAft>
              <a:spcPct val="35000"/>
            </a:spcAft>
          </a:pPr>
          <a:r>
            <a:rPr lang="en-US" sz="1700" kern="1200"/>
            <a:t>Who are the students entering my program? </a:t>
          </a:r>
          <a:endParaRPr lang="en-US" sz="1700" kern="1200" dirty="0"/>
        </a:p>
        <a:p>
          <a:pPr marL="114300" lvl="1" indent="-114300" algn="l" defTabSz="577850">
            <a:lnSpc>
              <a:spcPct val="90000"/>
            </a:lnSpc>
            <a:spcBef>
              <a:spcPct val="0"/>
            </a:spcBef>
            <a:spcAft>
              <a:spcPct val="15000"/>
            </a:spcAft>
            <a:buChar char="••"/>
          </a:pPr>
          <a:r>
            <a:rPr lang="en-US" sz="1300" kern="1200"/>
            <a:t>Who and how many declared a program of study?</a:t>
          </a:r>
          <a:endParaRPr lang="en-US" sz="1300" kern="1200" dirty="0"/>
        </a:p>
        <a:p>
          <a:pPr marL="114300" lvl="1" indent="-114300" algn="l" defTabSz="577850">
            <a:lnSpc>
              <a:spcPct val="90000"/>
            </a:lnSpc>
            <a:spcBef>
              <a:spcPct val="0"/>
            </a:spcBef>
            <a:spcAft>
              <a:spcPct val="15000"/>
            </a:spcAft>
            <a:buChar char="••"/>
          </a:pPr>
          <a:r>
            <a:rPr lang="en-US" sz="1300" kern="1200"/>
            <a:t>Who and how many are enrolled in program coursework but not in the declared program?</a:t>
          </a:r>
          <a:endParaRPr lang="en-US" sz="1300" kern="1200" dirty="0"/>
        </a:p>
        <a:p>
          <a:pPr marL="114300" lvl="1" indent="-114300" algn="l" defTabSz="577850">
            <a:lnSpc>
              <a:spcPct val="90000"/>
            </a:lnSpc>
            <a:spcBef>
              <a:spcPct val="0"/>
            </a:spcBef>
            <a:spcAft>
              <a:spcPct val="15000"/>
            </a:spcAft>
            <a:buChar char="••"/>
          </a:pPr>
          <a:r>
            <a:rPr lang="en-US" sz="1300" b="1" kern="1200"/>
            <a:t>Why did students drop?</a:t>
          </a:r>
          <a:endParaRPr lang="en-US" sz="1300" b="1" kern="1200" dirty="0"/>
        </a:p>
      </dsp:txBody>
      <dsp:txXfrm rot="5400000">
        <a:off x="1285" y="870267"/>
        <a:ext cx="3337470" cy="2610803"/>
      </dsp:txXfrm>
    </dsp:sp>
    <dsp:sp modelId="{BD562EB0-2C4A-4618-AA85-2BA4779E5DFC}">
      <dsp:nvSpPr>
        <dsp:cNvPr id="0" name=""/>
        <dsp:cNvSpPr/>
      </dsp:nvSpPr>
      <dsp:spPr>
        <a:xfrm rot="16200000">
          <a:off x="3082130" y="506934"/>
          <a:ext cx="4351339" cy="3337470"/>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49" bIns="0" numCol="1" spcCol="1270" anchor="t" anchorCtr="0">
          <a:noAutofit/>
        </a:bodyPr>
        <a:lstStyle/>
        <a:p>
          <a:pPr lvl="0" algn="l" defTabSz="755650">
            <a:lnSpc>
              <a:spcPct val="90000"/>
            </a:lnSpc>
            <a:spcBef>
              <a:spcPct val="0"/>
            </a:spcBef>
            <a:spcAft>
              <a:spcPct val="35000"/>
            </a:spcAft>
          </a:pPr>
          <a:r>
            <a:rPr lang="en-US" sz="1700" kern="1200" dirty="0"/>
            <a:t>How are students progressing through the courses in each program…</a:t>
          </a:r>
          <a:r>
            <a:rPr lang="en-US" sz="1700" b="1" kern="1200" dirty="0"/>
            <a:t>both major and in general education courses</a:t>
          </a:r>
          <a:r>
            <a:rPr lang="en-US" sz="1700" kern="1200" dirty="0"/>
            <a:t>? </a:t>
          </a:r>
        </a:p>
        <a:p>
          <a:pPr marL="114300" lvl="1" indent="-114300" algn="l" defTabSz="577850">
            <a:lnSpc>
              <a:spcPct val="90000"/>
            </a:lnSpc>
            <a:spcBef>
              <a:spcPct val="0"/>
            </a:spcBef>
            <a:spcAft>
              <a:spcPct val="15000"/>
            </a:spcAft>
            <a:buChar char="••"/>
          </a:pPr>
          <a:r>
            <a:rPr lang="en-US" sz="1300" kern="1200" dirty="0"/>
            <a:t>What are actual student course taking patterns?</a:t>
          </a:r>
        </a:p>
        <a:p>
          <a:pPr marL="114300" lvl="1" indent="-114300" algn="l" defTabSz="577850">
            <a:lnSpc>
              <a:spcPct val="90000"/>
            </a:lnSpc>
            <a:spcBef>
              <a:spcPct val="0"/>
            </a:spcBef>
            <a:spcAft>
              <a:spcPct val="15000"/>
            </a:spcAft>
            <a:buChar char="••"/>
          </a:pPr>
          <a:r>
            <a:rPr lang="en-US" sz="1300" kern="1200" dirty="0"/>
            <a:t>Are students completing the appropriate math course within one year? </a:t>
          </a:r>
        </a:p>
      </dsp:txBody>
      <dsp:txXfrm rot="5400000">
        <a:off x="3589065" y="870267"/>
        <a:ext cx="3337470" cy="2610803"/>
      </dsp:txXfrm>
    </dsp:sp>
    <dsp:sp modelId="{D4EA4BFF-D748-4782-BCBB-F529A5501C21}">
      <dsp:nvSpPr>
        <dsp:cNvPr id="0" name=""/>
        <dsp:cNvSpPr/>
      </dsp:nvSpPr>
      <dsp:spPr>
        <a:xfrm rot="16200000">
          <a:off x="6669911" y="506934"/>
          <a:ext cx="4351339" cy="3337470"/>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49" bIns="0" numCol="1" spcCol="1270" anchor="t" anchorCtr="0">
          <a:noAutofit/>
        </a:bodyPr>
        <a:lstStyle/>
        <a:p>
          <a:pPr lvl="0" algn="l" defTabSz="755650">
            <a:lnSpc>
              <a:spcPct val="90000"/>
            </a:lnSpc>
            <a:spcBef>
              <a:spcPct val="0"/>
            </a:spcBef>
            <a:spcAft>
              <a:spcPct val="35000"/>
            </a:spcAft>
          </a:pPr>
          <a:r>
            <a:rPr lang="en-US" sz="1700" kern="1200" dirty="0"/>
            <a:t>What are the completion outcomes for students?</a:t>
          </a:r>
        </a:p>
        <a:p>
          <a:pPr marL="114300" lvl="1" indent="-114300" algn="l" defTabSz="577850">
            <a:lnSpc>
              <a:spcPct val="90000"/>
            </a:lnSpc>
            <a:spcBef>
              <a:spcPct val="0"/>
            </a:spcBef>
            <a:spcAft>
              <a:spcPct val="15000"/>
            </a:spcAft>
            <a:buChar char="••"/>
          </a:pPr>
          <a:r>
            <a:rPr lang="en-US" sz="1300" b="0" kern="1200" dirty="0"/>
            <a:t>Do students see value in the education they received?</a:t>
          </a:r>
        </a:p>
        <a:p>
          <a:pPr marL="114300" lvl="1" indent="-114300" algn="l" defTabSz="577850">
            <a:lnSpc>
              <a:spcPct val="90000"/>
            </a:lnSpc>
            <a:spcBef>
              <a:spcPct val="0"/>
            </a:spcBef>
            <a:spcAft>
              <a:spcPct val="15000"/>
            </a:spcAft>
            <a:buChar char="••"/>
          </a:pPr>
          <a:r>
            <a:rPr lang="en-US" sz="1300" b="0" kern="1200" dirty="0"/>
            <a:t>How does the college ensure learning?</a:t>
          </a:r>
        </a:p>
        <a:p>
          <a:pPr marL="114300" lvl="1" indent="-114300" algn="l" defTabSz="577850">
            <a:lnSpc>
              <a:spcPct val="90000"/>
            </a:lnSpc>
            <a:spcBef>
              <a:spcPct val="0"/>
            </a:spcBef>
            <a:spcAft>
              <a:spcPct val="15000"/>
            </a:spcAft>
            <a:buChar char="••"/>
          </a:pPr>
          <a:r>
            <a:rPr lang="en-US" sz="1300" b="0" kern="1200" dirty="0"/>
            <a:t>How long are students taking to complete the program? Average number of units? </a:t>
          </a:r>
        </a:p>
      </dsp:txBody>
      <dsp:txXfrm rot="5400000">
        <a:off x="7176846" y="870267"/>
        <a:ext cx="3337470" cy="261080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BEEE6-42C1-4E21-BEE0-66A03F784CDD}"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059C2-BBA6-4BDE-AFD0-0885699BD53D}" type="slidenum">
              <a:rPr lang="en-US" smtClean="0"/>
              <a:t>‹#›</a:t>
            </a:fld>
            <a:endParaRPr lang="en-US"/>
          </a:p>
        </p:txBody>
      </p:sp>
    </p:spTree>
    <p:extLst>
      <p:ext uri="{BB962C8B-B14F-4D97-AF65-F5344CB8AC3E}">
        <p14:creationId xmlns:p14="http://schemas.microsoft.com/office/powerpoint/2010/main" val="302003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fld id="{82C30568-8513-8240-B838-EF6D2CD343DD}" type="slidenum">
              <a:rPr lang="en-US" smtClean="0"/>
              <a:t>5</a:t>
            </a:fld>
            <a:endParaRPr lang="en-US" dirty="0"/>
          </a:p>
        </p:txBody>
      </p:sp>
    </p:spTree>
    <p:extLst>
      <p:ext uri="{BB962C8B-B14F-4D97-AF65-F5344CB8AC3E}">
        <p14:creationId xmlns:p14="http://schemas.microsoft.com/office/powerpoint/2010/main" val="23173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a:t>
            </a:r>
            <a:r>
              <a:rPr lang="en-US" baseline="0" dirty="0"/>
              <a:t> measures have relied on measures of efficiency such as productivity, enrollments, and program completions</a:t>
            </a:r>
          </a:p>
          <a:p>
            <a:r>
              <a:rPr lang="en-US" baseline="0" dirty="0"/>
              <a:t>It is more than just this with an equity-minded, student-centered informed Program Review</a:t>
            </a:r>
          </a:p>
          <a:p>
            <a:r>
              <a:rPr lang="en-US" baseline="0" dirty="0"/>
              <a:t>How can these be made more meaningful and truly address a student focused goal?</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6</a:t>
            </a:fld>
            <a:endParaRPr lang="en-US" dirty="0"/>
          </a:p>
        </p:txBody>
      </p:sp>
    </p:spTree>
    <p:extLst>
      <p:ext uri="{BB962C8B-B14F-4D97-AF65-F5344CB8AC3E}">
        <p14:creationId xmlns:p14="http://schemas.microsoft.com/office/powerpoint/2010/main" val="286693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7</a:t>
            </a:fld>
            <a:endParaRPr lang="en-US" dirty="0"/>
          </a:p>
        </p:txBody>
      </p:sp>
    </p:spTree>
    <p:extLst>
      <p:ext uri="{BB962C8B-B14F-4D97-AF65-F5344CB8AC3E}">
        <p14:creationId xmlns:p14="http://schemas.microsoft.com/office/powerpoint/2010/main" val="315759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4b97b175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4b97b175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Mayra</a:t>
            </a:r>
            <a:endParaRPr dirty="0"/>
          </a:p>
        </p:txBody>
      </p:sp>
    </p:spTree>
    <p:extLst>
      <p:ext uri="{BB962C8B-B14F-4D97-AF65-F5344CB8AC3E}">
        <p14:creationId xmlns:p14="http://schemas.microsoft.com/office/powerpoint/2010/main" val="357627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4b97b175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4b97b175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Mayra</a:t>
            </a:r>
            <a:endParaRPr dirty="0"/>
          </a:p>
        </p:txBody>
      </p:sp>
    </p:spTree>
    <p:extLst>
      <p:ext uri="{BB962C8B-B14F-4D97-AF65-F5344CB8AC3E}">
        <p14:creationId xmlns:p14="http://schemas.microsoft.com/office/powerpoint/2010/main" val="83951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114961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5F00CD-67B5-48AA-8E77-27028E0FB19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413950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2390761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0104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149954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243221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3726330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87795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1050376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9003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110140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312729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5F00CD-67B5-48AA-8E77-27028E0FB19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197063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F00CD-67B5-48AA-8E77-27028E0FB192}"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49907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42925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399959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25F00CD-67B5-48AA-8E77-27028E0FB192}" type="datetimeFigureOut">
              <a:rPr lang="en-US" smtClean="0"/>
              <a:t>2/19/2020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216929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5F00CD-67B5-48AA-8E77-27028E0FB19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FD17A-B223-418C-9D7B-54DCF63AD4A2}" type="slidenum">
              <a:rPr lang="en-US" smtClean="0"/>
              <a:t>‹#›</a:t>
            </a:fld>
            <a:endParaRPr lang="en-US"/>
          </a:p>
        </p:txBody>
      </p:sp>
    </p:spTree>
    <p:extLst>
      <p:ext uri="{BB962C8B-B14F-4D97-AF65-F5344CB8AC3E}">
        <p14:creationId xmlns:p14="http://schemas.microsoft.com/office/powerpoint/2010/main" val="348252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25F00CD-67B5-48AA-8E77-27028E0FB192}" type="datetimeFigureOut">
              <a:rPr lang="en-US" smtClean="0"/>
              <a:t>2/19/2020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9AFD17A-B223-418C-9D7B-54DCF63AD4A2}" type="slidenum">
              <a:rPr lang="en-US" smtClean="0"/>
              <a:t>‹#›</a:t>
            </a:fld>
            <a:endParaRPr lang="en-US"/>
          </a:p>
        </p:txBody>
      </p:sp>
    </p:spTree>
    <p:extLst>
      <p:ext uri="{BB962C8B-B14F-4D97-AF65-F5344CB8AC3E}">
        <p14:creationId xmlns:p14="http://schemas.microsoft.com/office/powerpoint/2010/main" val="26731004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Students and Accreditation</a:t>
            </a:r>
            <a:r>
              <a:rPr lang="en-US" sz="4000" dirty="0"/>
              <a:t> (Standard IV) COLLABORATIVE </a:t>
            </a:r>
            <a:r>
              <a:rPr lang="en-US" dirty="0"/>
              <a:t/>
            </a:r>
            <a:br>
              <a:rPr lang="en-US" dirty="0"/>
            </a:br>
            <a:endParaRPr lang="en-US" dirty="0"/>
          </a:p>
        </p:txBody>
      </p:sp>
      <p:sp>
        <p:nvSpPr>
          <p:cNvPr id="3" name="Subtitle 2"/>
          <p:cNvSpPr>
            <a:spLocks noGrp="1"/>
          </p:cNvSpPr>
          <p:nvPr>
            <p:ph type="subTitle" idx="1"/>
          </p:nvPr>
        </p:nvSpPr>
        <p:spPr>
          <a:xfrm>
            <a:off x="1154955" y="3857625"/>
            <a:ext cx="8825658" cy="1781175"/>
          </a:xfrm>
        </p:spPr>
        <p:txBody>
          <a:bodyPr>
            <a:normAutofit/>
          </a:bodyPr>
          <a:lstStyle/>
          <a:p>
            <a:endParaRPr lang="en-US" dirty="0"/>
          </a:p>
          <a:p>
            <a:r>
              <a:rPr lang="en-US" dirty="0"/>
              <a:t>Jessica Ayo </a:t>
            </a:r>
            <a:r>
              <a:rPr lang="en-US" dirty="0" err="1"/>
              <a:t>Alabi</a:t>
            </a:r>
            <a:r>
              <a:rPr lang="en-US" dirty="0"/>
              <a:t>, Orange Coast College </a:t>
            </a:r>
          </a:p>
          <a:p>
            <a:r>
              <a:rPr lang="en-US" dirty="0"/>
              <a:t>Kevin </a:t>
            </a:r>
            <a:r>
              <a:rPr lang="en-US" dirty="0" err="1"/>
              <a:t>Bontenbal</a:t>
            </a:r>
            <a:r>
              <a:rPr lang="en-US" dirty="0"/>
              <a:t>, Cuesta College, ACCJC Commissioner </a:t>
            </a:r>
          </a:p>
          <a:p>
            <a:r>
              <a:rPr lang="en-US" dirty="0"/>
              <a:t>Elizabeth Romero, Clovis Community College </a:t>
            </a:r>
          </a:p>
          <a:p>
            <a:endParaRPr lang="en-US" dirty="0"/>
          </a:p>
          <a:p>
            <a:endParaRPr lang="en-US" dirty="0"/>
          </a:p>
        </p:txBody>
      </p:sp>
    </p:spTree>
    <p:extLst>
      <p:ext uri="{BB962C8B-B14F-4D97-AF65-F5344CB8AC3E}">
        <p14:creationId xmlns:p14="http://schemas.microsoft.com/office/powerpoint/2010/main" val="220337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Share out:	</a:t>
            </a:r>
          </a:p>
        </p:txBody>
      </p:sp>
      <p:sp>
        <p:nvSpPr>
          <p:cNvPr id="3" name="Content Placeholder 2"/>
          <p:cNvSpPr>
            <a:spLocks noGrp="1"/>
          </p:cNvSpPr>
          <p:nvPr>
            <p:ph idx="1"/>
          </p:nvPr>
        </p:nvSpPr>
        <p:spPr/>
        <p:txBody>
          <a:bodyPr/>
          <a:lstStyle/>
          <a:p>
            <a:r>
              <a:rPr lang="en-US" dirty="0"/>
              <a:t>In small groups discuss what your college does to include students in the accreditation process and/or work</a:t>
            </a:r>
            <a:r>
              <a:rPr lang="en-US" dirty="0" smtClean="0"/>
              <a:t>?</a:t>
            </a:r>
          </a:p>
          <a:p>
            <a:r>
              <a:rPr lang="en-US" dirty="0" smtClean="0"/>
              <a:t>Share the </a:t>
            </a:r>
            <a:r>
              <a:rPr lang="en-US" dirty="0"/>
              <a:t>important role/responsibility </a:t>
            </a:r>
            <a:r>
              <a:rPr lang="en-US" dirty="0" smtClean="0"/>
              <a:t>students </a:t>
            </a:r>
            <a:r>
              <a:rPr lang="en-US" dirty="0"/>
              <a:t>have with College Committees and Governance</a:t>
            </a:r>
            <a:endParaRPr lang="en-US" dirty="0"/>
          </a:p>
          <a:p>
            <a:r>
              <a:rPr lang="en-US" dirty="0" smtClean="0"/>
              <a:t>What </a:t>
            </a:r>
            <a:r>
              <a:rPr lang="en-US" smtClean="0"/>
              <a:t>role do </a:t>
            </a:r>
            <a:r>
              <a:rPr lang="en-US" dirty="0" smtClean="0"/>
              <a:t>the students play in the site visit?</a:t>
            </a:r>
            <a:endParaRPr lang="en-US" dirty="0"/>
          </a:p>
          <a:p>
            <a:pPr marL="0" indent="0">
              <a:buNone/>
            </a:pPr>
            <a:endParaRPr lang="en-US" dirty="0"/>
          </a:p>
          <a:p>
            <a:r>
              <a:rPr lang="en-US" dirty="0"/>
              <a:t>Share with the larger group some of the ways you are including students.</a:t>
            </a:r>
          </a:p>
        </p:txBody>
      </p:sp>
    </p:spTree>
    <p:extLst>
      <p:ext uri="{BB962C8B-B14F-4D97-AF65-F5344CB8AC3E}">
        <p14:creationId xmlns:p14="http://schemas.microsoft.com/office/powerpoint/2010/main" val="296783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involvement in the Accreditation Process</a:t>
            </a:r>
          </a:p>
        </p:txBody>
      </p:sp>
      <p:sp>
        <p:nvSpPr>
          <p:cNvPr id="3" name="Content Placeholder 2"/>
          <p:cNvSpPr>
            <a:spLocks noGrp="1"/>
          </p:cNvSpPr>
          <p:nvPr>
            <p:ph idx="1"/>
          </p:nvPr>
        </p:nvSpPr>
        <p:spPr/>
        <p:txBody>
          <a:bodyPr/>
          <a:lstStyle/>
          <a:p>
            <a:pPr marL="0" indent="0">
              <a:buNone/>
            </a:pPr>
            <a:endParaRPr lang="en-US" dirty="0"/>
          </a:p>
          <a:p>
            <a:r>
              <a:rPr lang="en-US" dirty="0"/>
              <a:t>Why do we need to invite students into the process?</a:t>
            </a:r>
          </a:p>
          <a:p>
            <a:r>
              <a:rPr lang="en-US" dirty="0"/>
              <a:t>Student is mentioned 119 in the standards</a:t>
            </a:r>
          </a:p>
          <a:p>
            <a:r>
              <a:rPr lang="en-US" dirty="0"/>
              <a:t>Governance bodies - how many are identified?</a:t>
            </a:r>
          </a:p>
          <a:p>
            <a:r>
              <a:rPr lang="en-US" dirty="0"/>
              <a:t>Focusing on Standard IV</a:t>
            </a:r>
          </a:p>
          <a:p>
            <a:endParaRPr lang="en-US" dirty="0"/>
          </a:p>
          <a:p>
            <a:endParaRPr lang="en-US" dirty="0"/>
          </a:p>
        </p:txBody>
      </p:sp>
    </p:spTree>
    <p:extLst>
      <p:ext uri="{BB962C8B-B14F-4D97-AF65-F5344CB8AC3E}">
        <p14:creationId xmlns:p14="http://schemas.microsoft.com/office/powerpoint/2010/main" val="406756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Standard IV: Leadership and Governance</a:t>
            </a:r>
          </a:p>
        </p:txBody>
      </p:sp>
      <p:sp>
        <p:nvSpPr>
          <p:cNvPr id="3" name="Content Placeholder 2"/>
          <p:cNvSpPr>
            <a:spLocks noGrp="1"/>
          </p:cNvSpPr>
          <p:nvPr>
            <p:ph idx="1"/>
          </p:nvPr>
        </p:nvSpPr>
        <p:spPr/>
        <p:txBody>
          <a:bodyPr>
            <a:normAutofit fontScale="85000" lnSpcReduction="20000"/>
          </a:bodyPr>
          <a:lstStyle/>
          <a:p>
            <a:r>
              <a:rPr lang="en-US" dirty="0"/>
              <a:t>Standard IV: “Through established governance structures, processes, and practices, the governing board, administrators, faculty, staff, and students work together for the good of the institution.”</a:t>
            </a:r>
          </a:p>
          <a:p>
            <a:r>
              <a:rPr lang="en-US" dirty="0"/>
              <a:t>Standard IV.A.1: Institutional leaders create and encourage innovation leading to institutional excellence. They support administrators, faculty, staff, and students, no matter what their official titles, in taking initiative for improving the practices, programs, and services in which they are involved. When ideas for improvement have policy or significant institution-wide implications, systematic participative processes are used to assure effective planning and implementation. </a:t>
            </a:r>
          </a:p>
          <a:p>
            <a:r>
              <a:rPr lang="en-US" dirty="0"/>
              <a:t>Standard IV.A.2. The institution establishes and implements policy and procedures authorizing administrator, faculty, and staff participation in decision-making processes. The policy makes provisions for student participation and consideration of student views in those matters in which students have a direct and reasonable interest. Policy specifies the manner in which individuals bring forward ideas and work together on appropriate policy, planning, and special-purpose committees.</a:t>
            </a:r>
          </a:p>
        </p:txBody>
      </p:sp>
    </p:spTree>
    <p:extLst>
      <p:ext uri="{BB962C8B-B14F-4D97-AF65-F5344CB8AC3E}">
        <p14:creationId xmlns:p14="http://schemas.microsoft.com/office/powerpoint/2010/main" val="364280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5</a:t>
            </a:r>
          </a:p>
        </p:txBody>
      </p:sp>
      <p:sp>
        <p:nvSpPr>
          <p:cNvPr id="3" name="Content Placeholder 2"/>
          <p:cNvSpPr>
            <a:spLocks noGrp="1"/>
          </p:cNvSpPr>
          <p:nvPr>
            <p:ph idx="1"/>
          </p:nvPr>
        </p:nvSpPr>
        <p:spPr/>
        <p:txBody>
          <a:bodyPr/>
          <a:lstStyle/>
          <a:p>
            <a:r>
              <a:rPr lang="en-US" b="1" dirty="0"/>
              <a:t>§ 51023.7 Students. </a:t>
            </a:r>
            <a:endParaRPr lang="en-US" dirty="0"/>
          </a:p>
          <a:p>
            <a:r>
              <a:rPr lang="en-US" dirty="0"/>
              <a:t>(a) The governing board of a community college district shall adopt policies and procedures that provide students the opportunity to participate effectively in district and college governance. </a:t>
            </a:r>
          </a:p>
          <a:p>
            <a:endParaRPr lang="en-US" dirty="0"/>
          </a:p>
        </p:txBody>
      </p:sp>
    </p:spTree>
    <p:extLst>
      <p:ext uri="{BB962C8B-B14F-4D97-AF65-F5344CB8AC3E}">
        <p14:creationId xmlns:p14="http://schemas.microsoft.com/office/powerpoint/2010/main" val="275555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431E-E5AB-A541-84CE-CAB9D90677F1}"/>
              </a:ext>
            </a:extLst>
          </p:cNvPr>
          <p:cNvSpPr>
            <a:spLocks noGrp="1"/>
          </p:cNvSpPr>
          <p:nvPr>
            <p:ph type="title"/>
          </p:nvPr>
        </p:nvSpPr>
        <p:spPr>
          <a:xfrm>
            <a:off x="1218016" y="2662039"/>
            <a:ext cx="8825657" cy="1915647"/>
          </a:xfrm>
        </p:spPr>
        <p:txBody>
          <a:bodyPr anchor="t"/>
          <a:lstStyle/>
          <a:p>
            <a:pPr algn="ctr"/>
            <a:r>
              <a:rPr lang="en-US" b="1" dirty="0">
                <a:solidFill>
                  <a:schemeClr val="tx1"/>
                </a:solidFill>
                <a:latin typeface="Times New Roman" panose="02020603050405020304" pitchFamily="18" charset="0"/>
                <a:cs typeface="Times New Roman" panose="02020603050405020304" pitchFamily="18" charset="0"/>
              </a:rPr>
              <a:t>The Vital Link between Accreditation and Program Review </a:t>
            </a:r>
          </a:p>
        </p:txBody>
      </p:sp>
      <p:sp>
        <p:nvSpPr>
          <p:cNvPr id="3" name="Text Placeholder 2">
            <a:extLst>
              <a:ext uri="{FF2B5EF4-FFF2-40B4-BE49-F238E27FC236}">
                <a16:creationId xmlns:a16="http://schemas.microsoft.com/office/drawing/2014/main" id="{75D06E3D-848B-4A4A-BA50-DCBE4D396492}"/>
              </a:ext>
            </a:extLst>
          </p:cNvPr>
          <p:cNvSpPr>
            <a:spLocks noGrp="1"/>
          </p:cNvSpPr>
          <p:nvPr>
            <p:ph type="body" idx="1"/>
          </p:nvPr>
        </p:nvSpPr>
        <p:spPr/>
        <p:txBody>
          <a:bodyPr/>
          <a:lstStyle/>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80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58547" y="1762351"/>
            <a:ext cx="7025587" cy="4839531"/>
          </a:xfrm>
          <a:prstGeom prst="rect">
            <a:avLst/>
          </a:prstGeom>
        </p:spPr>
      </p:pic>
      <p:sp>
        <p:nvSpPr>
          <p:cNvPr id="5" name="Content Placeholder 2">
            <a:extLst>
              <a:ext uri="{FF2B5EF4-FFF2-40B4-BE49-F238E27FC236}">
                <a16:creationId xmlns:a16="http://schemas.microsoft.com/office/drawing/2014/main" id="{5472B456-8EC2-624F-9A79-95418E373984}"/>
              </a:ext>
            </a:extLst>
          </p:cNvPr>
          <p:cNvSpPr txBox="1">
            <a:spLocks/>
          </p:cNvSpPr>
          <p:nvPr/>
        </p:nvSpPr>
        <p:spPr>
          <a:xfrm>
            <a:off x="8113776" y="1792603"/>
            <a:ext cx="3276600" cy="43513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7030A0"/>
              </a:buClr>
              <a:buNone/>
            </a:pPr>
            <a:r>
              <a:rPr lang="en-US" sz="3200" dirty="0">
                <a:latin typeface="Times New Roman" panose="02020603050405020304" pitchFamily="18" charset="0"/>
                <a:cs typeface="Times New Roman" panose="02020603050405020304" pitchFamily="18" charset="0"/>
              </a:rPr>
              <a:t>Key performance indicators (KPIs) provide signals for how efficient and effective the programs are meeting the mission of the college and support student success </a:t>
            </a:r>
          </a:p>
        </p:txBody>
      </p:sp>
      <p:sp>
        <p:nvSpPr>
          <p:cNvPr id="2" name="Rectangle 1">
            <a:extLst>
              <a:ext uri="{FF2B5EF4-FFF2-40B4-BE49-F238E27FC236}">
                <a16:creationId xmlns:a16="http://schemas.microsoft.com/office/drawing/2014/main" id="{3AC48163-4124-474F-B88B-B7E058CA1DAE}"/>
              </a:ext>
            </a:extLst>
          </p:cNvPr>
          <p:cNvSpPr/>
          <p:nvPr/>
        </p:nvSpPr>
        <p:spPr>
          <a:xfrm>
            <a:off x="713232" y="438913"/>
            <a:ext cx="10677144" cy="1323439"/>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Standard Program Review…Our traditional approach.</a:t>
            </a:r>
          </a:p>
        </p:txBody>
      </p:sp>
    </p:spTree>
    <p:extLst>
      <p:ext uri="{BB962C8B-B14F-4D97-AF65-F5344CB8AC3E}">
        <p14:creationId xmlns:p14="http://schemas.microsoft.com/office/powerpoint/2010/main" val="230862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801351" cy="1325563"/>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Imagine Student-Centered Program Review</a:t>
            </a:r>
          </a:p>
        </p:txBody>
      </p:sp>
      <p:graphicFrame>
        <p:nvGraphicFramePr>
          <p:cNvPr id="4" name="Content Placeholder 3"/>
          <p:cNvGraphicFramePr>
            <a:graphicFrameLocks noGrp="1"/>
          </p:cNvGraphicFramePr>
          <p:nvPr>
            <p:ph idx="1"/>
          </p:nvPr>
        </p:nvGraphicFramePr>
        <p:xfrm>
          <a:off x="838201" y="1690688"/>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24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chemeClr val="tx1"/>
                </a:solidFill>
                <a:latin typeface="Times New Roman" panose="02020603050405020304" pitchFamily="18" charset="0"/>
                <a:cs typeface="Times New Roman" panose="02020603050405020304" pitchFamily="18" charset="0"/>
              </a:rPr>
              <a:t>Student-Centered Program Review</a:t>
            </a:r>
            <a:endParaRPr b="1" dirty="0">
              <a:solidFill>
                <a:schemeClr val="tx1"/>
              </a:solidFill>
              <a:latin typeface="Times New Roman" panose="02020603050405020304" pitchFamily="18" charset="0"/>
              <a:cs typeface="Times New Roman" panose="02020603050405020304" pitchFamily="18" charset="0"/>
            </a:endParaRPr>
          </a:p>
        </p:txBody>
      </p:sp>
      <p:sp>
        <p:nvSpPr>
          <p:cNvPr id="103" name="Google Shape;103;p21"/>
          <p:cNvSpPr txBox="1">
            <a:spLocks noGrp="1"/>
          </p:cNvSpPr>
          <p:nvPr>
            <p:ph type="body" idx="1"/>
          </p:nvPr>
        </p:nvSpPr>
        <p:spPr>
          <a:xfrm>
            <a:off x="423951" y="1701739"/>
            <a:ext cx="10932981" cy="5014479"/>
          </a:xfrm>
          <a:prstGeom prst="rect">
            <a:avLst/>
          </a:prstGeom>
        </p:spPr>
        <p:txBody>
          <a:bodyPr spcFirstLastPara="1" vert="horz" wrap="square" lIns="121900" tIns="121900" rIns="121900" bIns="121900" rtlCol="0" anchor="t" anchorCtr="0">
            <a:noAutofit/>
          </a:bodyPr>
          <a:lstStyle/>
          <a:p>
            <a:pPr marL="0" indent="0">
              <a:buClr>
                <a:srgbClr val="17667E"/>
              </a:buClr>
              <a:buNone/>
            </a:pPr>
            <a:r>
              <a:rPr lang="en" dirty="0">
                <a:latin typeface="Times New Roman" panose="02020603050405020304" pitchFamily="18" charset="0"/>
                <a:cs typeface="Times New Roman" panose="02020603050405020304" pitchFamily="18" charset="0"/>
              </a:rPr>
              <a:t>How can student voice be included?</a:t>
            </a:r>
            <a:endParaRPr dirty="0">
              <a:latin typeface="Times New Roman" panose="02020603050405020304" pitchFamily="18" charset="0"/>
              <a:cs typeface="Times New Roman" panose="02020603050405020304" pitchFamily="18" charset="0"/>
            </a:endParaRPr>
          </a:p>
          <a:p>
            <a:pPr marL="457200" indent="-457200">
              <a:spcBef>
                <a:spcPts val="2133"/>
              </a:spcBef>
              <a:buClr>
                <a:srgbClr val="17667E"/>
              </a:buClr>
            </a:pPr>
            <a:r>
              <a:rPr lang="en" dirty="0">
                <a:latin typeface="Times New Roman" panose="02020603050405020304" pitchFamily="18" charset="0"/>
                <a:cs typeface="Times New Roman" panose="02020603050405020304" pitchFamily="18" charset="0"/>
              </a:rPr>
              <a:t>In the Program Review process [student </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membership on committees (if they exist)]</a:t>
            </a:r>
          </a:p>
          <a:p>
            <a:pPr marL="457200" indent="-457200">
              <a:spcBef>
                <a:spcPts val="2133"/>
              </a:spcBef>
              <a:buClr>
                <a:srgbClr val="17667E"/>
              </a:buClr>
            </a:pPr>
            <a:r>
              <a:rPr lang="en" dirty="0">
                <a:latin typeface="Times New Roman" panose="02020603050405020304" pitchFamily="18" charset="0"/>
                <a:cs typeface="Times New Roman" panose="02020603050405020304" pitchFamily="18" charset="0"/>
              </a:rPr>
              <a:t>In evaluating programs (with chair, surveys, etc)</a:t>
            </a:r>
          </a:p>
          <a:p>
            <a:pPr marL="457200" indent="-457200">
              <a:spcBef>
                <a:spcPts val="2133"/>
              </a:spcBef>
              <a:buClr>
                <a:srgbClr val="17667E"/>
              </a:buClr>
            </a:pPr>
            <a:r>
              <a:rPr lang="en" dirty="0">
                <a:latin typeface="Times New Roman" panose="02020603050405020304" pitchFamily="18" charset="0"/>
                <a:cs typeface="Times New Roman" panose="02020603050405020304" pitchFamily="18" charset="0"/>
              </a:rPr>
              <a:t>How do you learn about student educational goals and assess programs to see that their goals are being met?</a:t>
            </a:r>
          </a:p>
          <a:p>
            <a:pPr marL="457200" indent="-457200">
              <a:spcBef>
                <a:spcPts val="2133"/>
              </a:spcBef>
              <a:buClr>
                <a:srgbClr val="17667E"/>
              </a:buClr>
            </a:pPr>
            <a:r>
              <a:rPr lang="en" dirty="0">
                <a:latin typeface="Times New Roman" panose="02020603050405020304" pitchFamily="18" charset="0"/>
                <a:cs typeface="Times New Roman" panose="02020603050405020304" pitchFamily="18" charset="0"/>
              </a:rPr>
              <a:t>How are disaggregated data used to identify and address equity gaps?</a:t>
            </a:r>
            <a:endParaRPr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6062BBB4-E863-442E-804A-63D59F81A108}"/>
              </a:ext>
            </a:extLst>
          </p:cNvPr>
          <p:cNvPicPr>
            <a:picLocks noChangeAspect="1" noChangeArrowheads="1"/>
          </p:cNvPicPr>
          <p:nvPr/>
        </p:nvPicPr>
        <p:blipFill>
          <a:blip r:embed="rId3"/>
          <a:stretch>
            <a:fillRect/>
          </a:stretch>
        </p:blipFill>
        <p:spPr bwMode="auto">
          <a:xfrm>
            <a:off x="7766137" y="1356967"/>
            <a:ext cx="4008521" cy="2552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5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415600" y="593366"/>
            <a:ext cx="11360800" cy="1810065"/>
          </a:xfrm>
          <a:prstGeom prst="rect">
            <a:avLst/>
          </a:prstGeom>
        </p:spPr>
        <p:txBody>
          <a:bodyPr spcFirstLastPara="1" vert="horz" wrap="square" lIns="121900" tIns="121900" rIns="121900" bIns="121900" rtlCol="0" anchor="t" anchorCtr="0">
            <a:noAutofit/>
          </a:bodyPr>
          <a:lstStyle/>
          <a:p>
            <a:pPr algn="ctr"/>
            <a:r>
              <a:rPr lang="en" b="1" dirty="0">
                <a:solidFill>
                  <a:schemeClr val="tx1"/>
                </a:solidFill>
                <a:latin typeface="Times New Roman" panose="02020603050405020304" pitchFamily="18" charset="0"/>
                <a:cs typeface="Times New Roman" panose="02020603050405020304" pitchFamily="18" charset="0"/>
              </a:rPr>
              <a:t>Quantitative Data vs Qualitative </a:t>
            </a:r>
            <a:r>
              <a:rPr lang="en" b="1" dirty="0" smtClean="0">
                <a:solidFill>
                  <a:schemeClr val="tx1"/>
                </a:solidFill>
                <a:latin typeface="Times New Roman" panose="02020603050405020304" pitchFamily="18" charset="0"/>
                <a:cs typeface="Times New Roman" panose="02020603050405020304" pitchFamily="18" charset="0"/>
              </a:rPr>
              <a:t>Data</a:t>
            </a:r>
            <a:br>
              <a:rPr lang="en" b="1" dirty="0" smtClean="0">
                <a:solidFill>
                  <a:schemeClr val="tx1"/>
                </a:solidFill>
                <a:latin typeface="Times New Roman" panose="02020603050405020304" pitchFamily="18" charset="0"/>
                <a:cs typeface="Times New Roman" panose="02020603050405020304" pitchFamily="18" charset="0"/>
              </a:rPr>
            </a:br>
            <a:r>
              <a:rPr lang="en" b="1" dirty="0" smtClean="0">
                <a:solidFill>
                  <a:schemeClr val="tx1"/>
                </a:solidFill>
                <a:latin typeface="Times New Roman" panose="02020603050405020304" pitchFamily="18" charset="0"/>
                <a:cs typeface="Times New Roman" panose="02020603050405020304" pitchFamily="18" charset="0"/>
              </a:rPr>
              <a:t>Small Group</a:t>
            </a:r>
            <a:endParaRPr b="1" dirty="0">
              <a:solidFill>
                <a:schemeClr val="tx1"/>
              </a:solidFill>
              <a:latin typeface="Times New Roman" panose="02020603050405020304" pitchFamily="18" charset="0"/>
              <a:cs typeface="Times New Roman" panose="02020603050405020304" pitchFamily="18" charset="0"/>
            </a:endParaRPr>
          </a:p>
        </p:txBody>
      </p:sp>
      <p:pic>
        <p:nvPicPr>
          <p:cNvPr id="6" name="Google Shape;289;p22" descr="https://frontierset--c.na50.content.force.com/servlet/servlet.ImageServer?id=0156A000000J1Dc&amp;oid=00D6A000000vBIJ&amp;lastMod=1506549216000">
            <a:extLst>
              <a:ext uri="{FF2B5EF4-FFF2-40B4-BE49-F238E27FC236}">
                <a16:creationId xmlns:a16="http://schemas.microsoft.com/office/drawing/2014/main" id="{20551F5E-08A7-4B8F-9335-37CEF4701E6F}"/>
              </a:ext>
            </a:extLst>
          </p:cNvPr>
          <p:cNvPicPr preferRelativeResize="0"/>
          <p:nvPr/>
        </p:nvPicPr>
        <p:blipFill rotWithShape="1">
          <a:blip r:embed="rId3">
            <a:alphaModFix/>
          </a:blip>
          <a:srcRect l="53101" t="-3920" r="24877" b="-485"/>
          <a:stretch/>
        </p:blipFill>
        <p:spPr>
          <a:xfrm>
            <a:off x="160602" y="4011848"/>
            <a:ext cx="1930853" cy="2857500"/>
          </a:xfrm>
          <a:prstGeom prst="rect">
            <a:avLst/>
          </a:prstGeom>
          <a:noFill/>
          <a:ln>
            <a:noFill/>
          </a:ln>
        </p:spPr>
      </p:pic>
      <p:sp>
        <p:nvSpPr>
          <p:cNvPr id="103" name="Google Shape;103;p21"/>
          <p:cNvSpPr txBox="1">
            <a:spLocks noGrp="1"/>
          </p:cNvSpPr>
          <p:nvPr>
            <p:ph type="body" idx="1"/>
          </p:nvPr>
        </p:nvSpPr>
        <p:spPr>
          <a:xfrm>
            <a:off x="515613" y="2016337"/>
            <a:ext cx="11360800" cy="3724299"/>
          </a:xfrm>
          <a:prstGeom prst="rect">
            <a:avLst/>
          </a:prstGeom>
        </p:spPr>
        <p:txBody>
          <a:bodyPr spcFirstLastPara="1" vert="horz" wrap="square" lIns="121900" tIns="121900" rIns="121900" bIns="121900" rtlCol="0" anchor="t" anchorCtr="0">
            <a:noAutofit/>
          </a:bodyPr>
          <a:lstStyle/>
          <a:p>
            <a:pPr marL="0" indent="0">
              <a:buClr>
                <a:srgbClr val="17667E"/>
              </a:buClr>
              <a:buSzPct val="64000"/>
              <a:buNone/>
            </a:pPr>
            <a:r>
              <a:rPr lang="en" dirty="0">
                <a:latin typeface="Times New Roman" panose="02020603050405020304" pitchFamily="18" charset="0"/>
                <a:cs typeface="Times New Roman" panose="02020603050405020304" pitchFamily="18" charset="0"/>
              </a:rPr>
              <a:t>Moving beyond Compliance toward a focus on Student Success and Equity:</a:t>
            </a:r>
          </a:p>
          <a:p>
            <a:pPr marL="0" indent="0">
              <a:buClr>
                <a:srgbClr val="17667E"/>
              </a:buClr>
              <a:buSzPct val="64000"/>
              <a:buNone/>
            </a:pPr>
            <a:endParaRPr dirty="0">
              <a:latin typeface="Times New Roman" panose="02020603050405020304" pitchFamily="18" charset="0"/>
              <a:cs typeface="Times New Roman" panose="02020603050405020304" pitchFamily="18" charset="0"/>
            </a:endParaRPr>
          </a:p>
          <a:p>
            <a:pPr indent="-423323">
              <a:buClr>
                <a:srgbClr val="17667E"/>
              </a:buClr>
              <a:buSzPct val="64000"/>
            </a:pPr>
            <a:r>
              <a:rPr lang="en-US" dirty="0">
                <a:latin typeface="Times New Roman" panose="02020603050405020304" pitchFamily="18" charset="0"/>
                <a:cs typeface="Times New Roman" panose="02020603050405020304" pitchFamily="18" charset="0"/>
              </a:rPr>
              <a:t>Program Review has typically focused on quantitative data.</a:t>
            </a:r>
          </a:p>
          <a:p>
            <a:pPr>
              <a:buClr>
                <a:srgbClr val="17667E"/>
              </a:buClr>
              <a:buSzPct val="64000"/>
            </a:pPr>
            <a:endParaRPr lang="en-US" dirty="0">
              <a:latin typeface="Times New Roman" panose="02020603050405020304" pitchFamily="18" charset="0"/>
              <a:cs typeface="Times New Roman" panose="02020603050405020304" pitchFamily="18" charset="0"/>
            </a:endParaRPr>
          </a:p>
          <a:p>
            <a:pPr indent="-423323">
              <a:buClr>
                <a:srgbClr val="17667E"/>
              </a:buClr>
              <a:buSzPct val="64000"/>
            </a:pPr>
            <a:r>
              <a:rPr lang="en-US" dirty="0">
                <a:latin typeface="Times New Roman" panose="02020603050405020304" pitchFamily="18" charset="0"/>
                <a:cs typeface="Times New Roman" panose="02020603050405020304" pitchFamily="18" charset="0"/>
              </a:rPr>
              <a:t>What qualitative data is being collected that reflects direct student experience?</a:t>
            </a:r>
          </a:p>
          <a:p>
            <a:pPr>
              <a:buClr>
                <a:srgbClr val="17667E"/>
              </a:buClr>
              <a:buSzPct val="64000"/>
            </a:pPr>
            <a:endParaRPr lang="en-US" dirty="0">
              <a:latin typeface="Times New Roman" panose="02020603050405020304" pitchFamily="18" charset="0"/>
              <a:cs typeface="Times New Roman" panose="02020603050405020304" pitchFamily="18" charset="0"/>
            </a:endParaRPr>
          </a:p>
          <a:p>
            <a:pPr indent="-423323">
              <a:buClr>
                <a:srgbClr val="17667E"/>
              </a:buClr>
              <a:buSzPct val="64000"/>
            </a:pPr>
            <a:r>
              <a:rPr lang="en-US" dirty="0">
                <a:latin typeface="Times New Roman" panose="02020603050405020304" pitchFamily="18" charset="0"/>
                <a:cs typeface="Times New Roman" panose="02020603050405020304" pitchFamily="18" charset="0"/>
              </a:rPr>
              <a:t>How can we collect data and incorporate student experiences as an engine of improvement?</a:t>
            </a:r>
          </a:p>
        </p:txBody>
      </p:sp>
    </p:spTree>
    <p:extLst>
      <p:ext uri="{BB962C8B-B14F-4D97-AF65-F5344CB8AC3E}">
        <p14:creationId xmlns:p14="http://schemas.microsoft.com/office/powerpoint/2010/main" val="693205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0AA6BF9160644DA244DC7E9F026257" ma:contentTypeVersion="15" ma:contentTypeDescription="Create a new document." ma:contentTypeScope="" ma:versionID="8142f6d8aec6b23f3f853888c357b933">
  <xsd:schema xmlns:xsd="http://www.w3.org/2001/XMLSchema" xmlns:xs="http://www.w3.org/2001/XMLSchema" xmlns:p="http://schemas.microsoft.com/office/2006/metadata/properties" xmlns:ns1="http://schemas.microsoft.com/sharepoint/v3" xmlns:ns3="3c4573b4-1df5-42b2-bb74-100c5fa7ee54" xmlns:ns4="c983b048-65ac-45af-b7c9-d5d531ad9d58" targetNamespace="http://schemas.microsoft.com/office/2006/metadata/properties" ma:root="true" ma:fieldsID="904c6e1b8a6501e54280f6d462af671f" ns1:_="" ns3:_="" ns4:_="">
    <xsd:import namespace="http://schemas.microsoft.com/sharepoint/v3"/>
    <xsd:import namespace="3c4573b4-1df5-42b2-bb74-100c5fa7ee54"/>
    <xsd:import namespace="c983b048-65ac-45af-b7c9-d5d531ad9d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4573b4-1df5-42b2-bb74-100c5fa7ee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83b048-65ac-45af-b7c9-d5d531ad9d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C475D9-63A8-4E45-A07E-37CBA54DFE55}">
  <ds:schemaRefs>
    <ds:schemaRef ds:uri="http://schemas.microsoft.com/office/2006/documentManagement/types"/>
    <ds:schemaRef ds:uri="http://purl.org/dc/elements/1.1/"/>
    <ds:schemaRef ds:uri="http://schemas.microsoft.com/office/2006/metadata/properties"/>
    <ds:schemaRef ds:uri="http://purl.org/dc/terms/"/>
    <ds:schemaRef ds:uri="http://schemas.microsoft.com/sharepoint/v3"/>
    <ds:schemaRef ds:uri="http://schemas.microsoft.com/office/infopath/2007/PartnerControls"/>
    <ds:schemaRef ds:uri="http://www.w3.org/XML/1998/namespace"/>
    <ds:schemaRef ds:uri="c983b048-65ac-45af-b7c9-d5d531ad9d58"/>
    <ds:schemaRef ds:uri="http://schemas.openxmlformats.org/package/2006/metadata/core-properties"/>
    <ds:schemaRef ds:uri="3c4573b4-1df5-42b2-bb74-100c5fa7ee54"/>
    <ds:schemaRef ds:uri="http://purl.org/dc/dcmitype/"/>
  </ds:schemaRefs>
</ds:datastoreItem>
</file>

<file path=customXml/itemProps2.xml><?xml version="1.0" encoding="utf-8"?>
<ds:datastoreItem xmlns:ds="http://schemas.openxmlformats.org/officeDocument/2006/customXml" ds:itemID="{82017D75-2960-49DE-9473-1B99AD3BDCD6}">
  <ds:schemaRefs>
    <ds:schemaRef ds:uri="http://schemas.microsoft.com/sharepoint/v3/contenttype/forms"/>
  </ds:schemaRefs>
</ds:datastoreItem>
</file>

<file path=customXml/itemProps3.xml><?xml version="1.0" encoding="utf-8"?>
<ds:datastoreItem xmlns:ds="http://schemas.openxmlformats.org/officeDocument/2006/customXml" ds:itemID="{8EC3B798-B3C7-475A-9D67-E95DDD39D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4573b4-1df5-42b2-bb74-100c5fa7ee54"/>
    <ds:schemaRef ds:uri="c983b048-65ac-45af-b7c9-d5d531ad9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286</TotalTime>
  <Words>684</Words>
  <Application>Microsoft Office PowerPoint</Application>
  <PresentationFormat>Widescreen</PresentationFormat>
  <Paragraphs>62</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 3</vt:lpstr>
      <vt:lpstr>Ion</vt:lpstr>
      <vt:lpstr>Students and Accreditation (Standard IV) COLLABORATIVE  </vt:lpstr>
      <vt:lpstr>Student involvement in the Accreditation Process</vt:lpstr>
      <vt:lpstr>Standard IV: Leadership and Governance</vt:lpstr>
      <vt:lpstr>Title 5</vt:lpstr>
      <vt:lpstr>The Vital Link between Accreditation and Program Review </vt:lpstr>
      <vt:lpstr>PowerPoint Presentation</vt:lpstr>
      <vt:lpstr>Imagine Student-Centered Program Review</vt:lpstr>
      <vt:lpstr>Student-Centered Program Review</vt:lpstr>
      <vt:lpstr>Quantitative Data vs Qualitative Data Small Group</vt:lpstr>
      <vt:lpstr>Small Group - Share out: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and Accreditation (Standard I-IV) COLLABORATIVE</dc:title>
  <dc:creator>Elizabeth Romero</dc:creator>
  <cp:lastModifiedBy>Elizabeth Romero</cp:lastModifiedBy>
  <cp:revision>8</cp:revision>
  <dcterms:created xsi:type="dcterms:W3CDTF">2020-02-04T17:25:16Z</dcterms:created>
  <dcterms:modified xsi:type="dcterms:W3CDTF">2020-02-19T21:41:53Z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0x010100030AA6BF9160644DA244DC7E9F026257</vt:lpwstr>
  </property>
</Properties>
</file>