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303" r:id="rId4"/>
    <p:sldId id="298" r:id="rId5"/>
    <p:sldId id="289" r:id="rId6"/>
    <p:sldId id="261" r:id="rId7"/>
    <p:sldId id="294" r:id="rId8"/>
    <p:sldId id="306" r:id="rId9"/>
    <p:sldId id="304" r:id="rId10"/>
    <p:sldId id="28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autoAdjust="0"/>
    <p:restoredTop sz="93286" autoAdjust="0"/>
  </p:normalViewPr>
  <p:slideViewPr>
    <p:cSldViewPr snapToGrid="0">
      <p:cViewPr varScale="1">
        <p:scale>
          <a:sx n="52" d="100"/>
          <a:sy n="52" d="100"/>
        </p:scale>
        <p:origin x="710" y="48"/>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10/23/2018</a:t>
            </a:fld>
            <a:endParaRPr lang="en-US"/>
          </a:p>
        </p:txBody>
      </p:sp>
      <p:sp>
        <p:nvSpPr>
          <p:cNvPr id="1048710"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20720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10/23/2018</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10/23/2018</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10/23/2018</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10/23/2018</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10/23/2018</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10/23/2018</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10/23/2018</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10/23/2018</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10/23/2018</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10/23/2018</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10/23/2018</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10/23/2018</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ruzmayra@fhda.edu" TargetMode="External"/><Relationship Id="rId2" Type="http://schemas.openxmlformats.org/officeDocument/2006/relationships/hyperlink" Target="mailto:Shenderson@losmedanos.edu" TargetMode="Externa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en.wikipedia.org/wiki/Ethnic_group"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hyperlink" Target="https://digitalcommons.ilr.cornell.edu/cgi/viewcontent.cgi?article=1573&amp;context=articl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605642" y="2083325"/>
            <a:ext cx="9144000" cy="1244337"/>
          </a:xfrm>
        </p:spPr>
        <p:txBody>
          <a:bodyPr>
            <a:normAutofit/>
          </a:bodyPr>
          <a:lstStyle/>
          <a:p>
            <a:r>
              <a:rPr lang="en-US" sz="4200" b="1" dirty="0">
                <a:latin typeface="Times New Roman" panose="02020603050405020304" pitchFamily="18" charset="0"/>
                <a:cs typeface="Times New Roman" panose="02020603050405020304" pitchFamily="18" charset="0"/>
              </a:rPr>
              <a:t>Support Gender</a:t>
            </a:r>
            <a:r>
              <a:rPr lang="en-US" sz="4200" b="1">
                <a:latin typeface="Times New Roman" panose="02020603050405020304" pitchFamily="18" charset="0"/>
                <a:cs typeface="Times New Roman" panose="02020603050405020304" pitchFamily="18" charset="0"/>
              </a:rPr>
              <a:t>, Ethnicity and     </a:t>
            </a:r>
            <a:br>
              <a:rPr lang="en-US" sz="4200" b="1" dirty="0">
                <a:latin typeface="Times New Roman" panose="02020603050405020304" pitchFamily="18" charset="0"/>
                <a:cs typeface="Times New Roman" panose="02020603050405020304" pitchFamily="18" charset="0"/>
              </a:rPr>
            </a:br>
            <a:r>
              <a:rPr lang="en-US" sz="4200" b="1" dirty="0">
                <a:latin typeface="Times New Roman" panose="02020603050405020304" pitchFamily="18" charset="0"/>
                <a:cs typeface="Times New Roman" panose="02020603050405020304" pitchFamily="18" charset="0"/>
              </a:rPr>
              <a:t>Racial Diversity on your Campus</a:t>
            </a:r>
          </a:p>
        </p:txBody>
      </p:sp>
      <p:sp>
        <p:nvSpPr>
          <p:cNvPr id="1048587" name="Subtitle 2"/>
          <p:cNvSpPr>
            <a:spLocks noGrp="1"/>
          </p:cNvSpPr>
          <p:nvPr>
            <p:ph type="subTitle" idx="1"/>
          </p:nvPr>
        </p:nvSpPr>
        <p:spPr>
          <a:xfrm>
            <a:off x="1730828" y="4506011"/>
            <a:ext cx="9018814" cy="1253765"/>
          </a:xfrm>
        </p:spPr>
        <p:txBody>
          <a:bodyPr>
            <a:normAutofit fontScale="25000" lnSpcReduction="20000"/>
          </a:bodyPr>
          <a:lstStyle/>
          <a:p>
            <a:r>
              <a:rPr lang="en-US" sz="11200" dirty="0"/>
              <a:t>Silvester Henderson, At-Large Representative</a:t>
            </a:r>
            <a:br>
              <a:rPr lang="en-US" sz="11200" dirty="0"/>
            </a:br>
            <a:r>
              <a:rPr lang="en-US" sz="11200" dirty="0"/>
              <a:t>Mayra Cruz, At-Large Representative </a:t>
            </a:r>
            <a:br>
              <a:rPr lang="en-US" sz="11200" dirty="0"/>
            </a:br>
            <a:r>
              <a:rPr lang="en-US" sz="11200" dirty="0"/>
              <a:t>Nathaniel Donahue, Senate President Santa Monica College</a:t>
            </a:r>
          </a:p>
          <a:p>
            <a:r>
              <a:rPr lang="en-US" dirty="0"/>
              <a:t> </a:t>
            </a:r>
          </a:p>
          <a:p>
            <a:pPr algn="r"/>
            <a:r>
              <a:rPr lang="en-US" dirty="0"/>
              <a:t>,</a:t>
            </a:r>
          </a:p>
          <a:p>
            <a:pPr algn="r"/>
            <a:endParaRPr lang="en-US" dirty="0"/>
          </a:p>
          <a:p>
            <a:pPr algn="r"/>
            <a:endParaRPr lang="en-US" dirty="0"/>
          </a:p>
          <a:p>
            <a:pPr algn="r"/>
            <a:r>
              <a:rPr lang="en-US" dirty="0"/>
              <a:t>[Date]</a:t>
            </a:r>
          </a:p>
        </p:txBody>
      </p:sp>
      <p:pic>
        <p:nvPicPr>
          <p:cNvPr id="2097152" name="Picture 2"/>
          <p:cNvPicPr>
            <a:picLocks noChangeAspect="1" noChangeArrowheads="1"/>
          </p:cNvPicPr>
          <p:nvPr/>
        </p:nvPicPr>
        <p:blipFill>
          <a:blip r:embed="rId2"/>
          <a:srcRect/>
          <a:stretch>
            <a:fillRect/>
          </a:stretch>
        </p:blipFill>
        <p:spPr bwMode="auto">
          <a:xfrm>
            <a:off x="1521278" y="68260"/>
            <a:ext cx="9312728" cy="15809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p:txBody>
          <a:bodyPr>
            <a:normAutofit/>
          </a:bodyPr>
          <a:lstStyle/>
          <a:p>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838200" y="1825624"/>
            <a:ext cx="4811486" cy="4160397"/>
          </a:xfrm>
        </p:spPr>
        <p:txBody>
          <a:bodyPr>
            <a:normAutofit fontScale="85000" lnSpcReduction="20000"/>
          </a:bodyPr>
          <a:lstStyle/>
          <a:p>
            <a:pPr marL="0" indent="0">
              <a:buNone/>
            </a:pPr>
            <a:r>
              <a:rPr lang="en-US" dirty="0"/>
              <a:t>Please feel free to contact each of us for more information.</a:t>
            </a:r>
          </a:p>
          <a:p>
            <a:pPr marL="0" indent="0">
              <a:buNone/>
            </a:pPr>
            <a:endParaRPr lang="en-US" dirty="0"/>
          </a:p>
          <a:p>
            <a:pPr marL="0" indent="0">
              <a:buNone/>
            </a:pPr>
            <a:r>
              <a:rPr lang="en-US" dirty="0"/>
              <a:t>Silvester Henderson  </a:t>
            </a:r>
            <a:r>
              <a:rPr lang="en-US" dirty="0">
                <a:hlinkClick r:id="rId2"/>
              </a:rPr>
              <a:t>Shenderson@losmedanos.edu</a:t>
            </a:r>
            <a:endParaRPr lang="en-US" dirty="0"/>
          </a:p>
          <a:p>
            <a:pPr marL="0" indent="0">
              <a:buNone/>
            </a:pPr>
            <a:endParaRPr lang="en-US" dirty="0"/>
          </a:p>
          <a:p>
            <a:pPr marL="0" indent="0">
              <a:buNone/>
            </a:pPr>
            <a:r>
              <a:rPr lang="en-US" dirty="0"/>
              <a:t>Mayra Cruz </a:t>
            </a:r>
            <a:br>
              <a:rPr lang="en-US" dirty="0"/>
            </a:br>
            <a:r>
              <a:rPr lang="en-US" dirty="0">
                <a:hlinkClick r:id="rId3"/>
              </a:rPr>
              <a:t>cruzmayra@fhda.edu</a:t>
            </a:r>
            <a:endParaRPr lang="en-US" dirty="0"/>
          </a:p>
          <a:p>
            <a:pPr marL="0" indent="0">
              <a:buNone/>
            </a:pPr>
            <a:endParaRPr lang="en-US" dirty="0"/>
          </a:p>
          <a:p>
            <a:pPr marL="0" indent="0">
              <a:buNone/>
            </a:pPr>
            <a:r>
              <a:rPr lang="en-US" dirty="0"/>
              <a:t>Nathaniel Donahue</a:t>
            </a:r>
          </a:p>
          <a:p>
            <a:pPr marL="0" indent="0">
              <a:buNone/>
            </a:pPr>
            <a:r>
              <a:rPr lang="en-US" u="sng" dirty="0">
                <a:solidFill>
                  <a:schemeClr val="accent1">
                    <a:lumMod val="75000"/>
                  </a:schemeClr>
                </a:solidFill>
              </a:rPr>
              <a:t>donahue_nathaniel@smc.edu</a:t>
            </a:r>
            <a:br>
              <a:rPr lang="en-US" dirty="0"/>
            </a:br>
            <a:endParaRPr lang="en-US" dirty="0"/>
          </a:p>
          <a:p>
            <a:pPr marL="0" indent="0">
              <a:buNone/>
            </a:pPr>
            <a:endParaRPr lang="en-US" dirty="0"/>
          </a:p>
          <a:p>
            <a:pPr marL="0" indent="0">
              <a:buNone/>
            </a:pPr>
            <a:endParaRPr lang="en-US" dirty="0"/>
          </a:p>
          <a:p>
            <a:pPr marL="0" indent="0">
              <a:buNone/>
            </a:pPr>
            <a:endParaRPr lang="en-US" dirty="0"/>
          </a:p>
        </p:txBody>
      </p:sp>
      <p:pic>
        <p:nvPicPr>
          <p:cNvPr id="3" name="Content Placeholder 2"/>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136849" y="2017335"/>
            <a:ext cx="5778631" cy="281861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762786" y="0"/>
            <a:ext cx="10515600" cy="1325563"/>
          </a:xfrm>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762786" y="603314"/>
            <a:ext cx="10515600" cy="5957741"/>
          </a:xfrm>
        </p:spPr>
        <p:txBody>
          <a:bodyPr>
            <a:noAutofit/>
          </a:bodyPr>
          <a:lstStyle/>
          <a:p>
            <a:pPr marL="0" indent="0">
              <a:buNone/>
            </a:pPr>
            <a:endParaRPr lang="en-US" sz="2400" dirty="0"/>
          </a:p>
          <a:p>
            <a:r>
              <a:rPr lang="en-US" sz="2400" dirty="0">
                <a:latin typeface="Times New Roman" panose="02020603050405020304" pitchFamily="18" charset="0"/>
                <a:cs typeface="Times New Roman" panose="02020603050405020304" pitchFamily="18" charset="0"/>
              </a:rPr>
              <a:t>What is the definition of </a:t>
            </a:r>
            <a:r>
              <a:rPr lang="en-US" sz="2400" b="1" i="1" dirty="0">
                <a:latin typeface="Times New Roman" panose="02020603050405020304" pitchFamily="18" charset="0"/>
                <a:cs typeface="Times New Roman" panose="02020603050405020304" pitchFamily="18" charset="0"/>
              </a:rPr>
              <a:t>Ethnicity</a:t>
            </a:r>
            <a:r>
              <a:rPr lang="en-US" sz="2400" dirty="0">
                <a:latin typeface="Times New Roman" panose="02020603050405020304" pitchFamily="18" charset="0"/>
                <a:cs typeface="Times New Roman" panose="02020603050405020304" pitchFamily="18" charset="0"/>
              </a:rPr>
              <a:t>?</a:t>
            </a:r>
            <a:endParaRPr lang="en-US" sz="2400" dirty="0"/>
          </a:p>
          <a:p>
            <a:r>
              <a:rPr lang="en-US" sz="2400" dirty="0">
                <a:latin typeface="Times New Roman" panose="02020603050405020304" pitchFamily="18" charset="0"/>
                <a:cs typeface="Times New Roman" panose="02020603050405020304" pitchFamily="18" charset="0"/>
              </a:rPr>
              <a:t>Is the concept of defining </a:t>
            </a:r>
            <a:r>
              <a:rPr lang="en-US" sz="2400" b="1" dirty="0">
                <a:latin typeface="Times New Roman" panose="02020603050405020304" pitchFamily="18" charset="0"/>
                <a:cs typeface="Times New Roman" panose="02020603050405020304" pitchFamily="18" charset="0"/>
              </a:rPr>
              <a:t>“Racial Diversity</a:t>
            </a:r>
            <a:r>
              <a:rPr lang="en-US" sz="2400" dirty="0">
                <a:latin typeface="Times New Roman" panose="02020603050405020304" pitchFamily="18" charset="0"/>
                <a:cs typeface="Times New Roman" panose="02020603050405020304" pitchFamily="18" charset="0"/>
              </a:rPr>
              <a:t>” and individual person or a way of thinking? </a:t>
            </a:r>
          </a:p>
          <a:p>
            <a:r>
              <a:rPr lang="en-US" sz="2400" dirty="0">
                <a:latin typeface="Times New Roman" panose="02020603050405020304" pitchFamily="18" charset="0"/>
                <a:cs typeface="Times New Roman" panose="02020603050405020304" pitchFamily="18" charset="0"/>
              </a:rPr>
              <a:t>How can faculty leaders strengthen and promote a culture of equitable practices on our campuses?</a:t>
            </a:r>
          </a:p>
          <a:p>
            <a:r>
              <a:rPr lang="en-US" sz="2400" dirty="0">
                <a:latin typeface="Times New Roman" panose="02020603050405020304" pitchFamily="18" charset="0"/>
                <a:cs typeface="Times New Roman" panose="02020603050405020304" pitchFamily="18" charset="0"/>
              </a:rPr>
              <a:t>How can we encourage our students to honor their individual heritage, while expanding their minds to support global and equitable relationships and community practices?</a:t>
            </a:r>
          </a:p>
          <a:p>
            <a:r>
              <a:rPr lang="en-US" sz="2400" dirty="0">
                <a:latin typeface="Times New Roman" panose="02020603050405020304" pitchFamily="18" charset="0"/>
                <a:cs typeface="Times New Roman" panose="02020603050405020304" pitchFamily="18" charset="0"/>
              </a:rPr>
              <a:t>Why is it important to define </a:t>
            </a:r>
            <a:r>
              <a:rPr lang="en-US" sz="2400" b="1" i="1" dirty="0">
                <a:latin typeface="Times New Roman" panose="02020603050405020304" pitchFamily="18" charset="0"/>
                <a:cs typeface="Times New Roman" panose="02020603050405020304" pitchFamily="18" charset="0"/>
              </a:rPr>
              <a:t>“Genders and Gender Equity”</a:t>
            </a:r>
            <a:br>
              <a:rPr lang="en-US" sz="2400" b="1" i="1"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from the lens of current thoughts and practices?</a:t>
            </a:r>
          </a:p>
          <a:p>
            <a:r>
              <a:rPr lang="en-US" sz="2400" dirty="0">
                <a:latin typeface="Times New Roman" panose="02020603050405020304" pitchFamily="18" charset="0"/>
                <a:cs typeface="Times New Roman" panose="02020603050405020304" pitchFamily="18" charset="0"/>
              </a:rPr>
              <a:t>How Can you Support LGBTQ+ Students on your campus?</a:t>
            </a:r>
          </a:p>
          <a:p>
            <a:r>
              <a:rPr lang="en-US" sz="2400" dirty="0">
                <a:latin typeface="Times New Roman" panose="02020603050405020304" pitchFamily="18" charset="0"/>
                <a:cs typeface="Times New Roman" panose="02020603050405020304" pitchFamily="18" charset="0"/>
              </a:rPr>
              <a:t>Wisdom and Human Practices that will move your campus culture to an environment of </a:t>
            </a:r>
            <a:r>
              <a:rPr lang="en-US" sz="2400" b="1" i="1" dirty="0">
                <a:latin typeface="Times New Roman" panose="02020603050405020304" pitchFamily="18" charset="0"/>
                <a:cs typeface="Times New Roman" panose="02020603050405020304" pitchFamily="18" charset="0"/>
              </a:rPr>
              <a:t>“Inclusive Equity”</a:t>
            </a:r>
          </a:p>
          <a:p>
            <a:r>
              <a:rPr lang="en-US" sz="2400" dirty="0"/>
              <a:t>Questions and Comments?</a:t>
            </a:r>
          </a:p>
          <a:p>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36948" y="631596"/>
            <a:ext cx="10589124" cy="1187777"/>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400" b="1" dirty="0">
                <a:latin typeface="Times New Roman" panose="02020603050405020304" pitchFamily="18" charset="0"/>
                <a:cs typeface="Times New Roman" panose="02020603050405020304" pitchFamily="18" charset="0"/>
              </a:rPr>
              <a:t>What is the definition of Ethnicity?</a:t>
            </a:r>
            <a:br>
              <a:rPr lang="en-US" sz="3400" b="1" dirty="0">
                <a:latin typeface="Times New Roman" panose="02020603050405020304" pitchFamily="18" charset="0"/>
                <a:cs typeface="Times New Roman" panose="02020603050405020304" pitchFamily="18" charset="0"/>
              </a:rPr>
            </a:br>
            <a:endParaRPr lang="en-US" sz="36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378458" y="2057399"/>
            <a:ext cx="6172200" cy="5402503"/>
          </a:xfrm>
        </p:spPr>
        <p:txBody>
          <a:bodyPr>
            <a:normAutofit/>
          </a:bodyPr>
          <a:lstStyle/>
          <a:p>
            <a:pPr marL="0" indent="0">
              <a:buNone/>
            </a:pPr>
            <a:r>
              <a:rPr lang="en-US" b="1" i="1" dirty="0"/>
              <a:t>Ethnicity - “</a:t>
            </a:r>
            <a:r>
              <a:rPr lang="en-US" dirty="0"/>
              <a:t>An ethnic group or an ethnicity, is a category of people who identify with each other based on similarities such as common ancestry, language, history, society, culture or nation. Ethnicity is usually an inherited status based on the society in which one lives. </a:t>
            </a:r>
            <a:r>
              <a:rPr lang="en-US" dirty="0">
                <a:hlinkClick r:id="rId2"/>
              </a:rPr>
              <a:t>Wikipedia</a:t>
            </a:r>
            <a:endParaRPr lang="en-US" dirty="0"/>
          </a:p>
          <a:p>
            <a:pPr marL="0" indent="0">
              <a:buNone/>
            </a:pPr>
            <a:endParaRPr lang="en-US" sz="2400" i="1" dirty="0">
              <a:latin typeface="Californian FB" panose="0207040306080B030204" pitchFamily="18" charset="0"/>
            </a:endParaRPr>
          </a:p>
        </p:txBody>
      </p:sp>
      <p:sp>
        <p:nvSpPr>
          <p:cNvPr id="9" name="Text Placeholder 8"/>
          <p:cNvSpPr>
            <a:spLocks noGrp="1"/>
          </p:cNvSpPr>
          <p:nvPr>
            <p:ph type="body" sz="half" idx="2"/>
          </p:nvPr>
        </p:nvSpPr>
        <p:spPr/>
        <p:txBody>
          <a:bodyPr/>
          <a:lstStyle/>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853" y="2057399"/>
            <a:ext cx="5125270" cy="2659586"/>
          </a:xfrm>
          <a:prstGeom prst="rect">
            <a:avLst/>
          </a:prstGeom>
        </p:spPr>
      </p:pic>
    </p:spTree>
    <p:extLst>
      <p:ext uri="{BB962C8B-B14F-4D97-AF65-F5344CB8AC3E}">
        <p14:creationId xmlns:p14="http://schemas.microsoft.com/office/powerpoint/2010/main" val="3126747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601" y="489857"/>
            <a:ext cx="10515600" cy="735628"/>
          </a:xfrm>
        </p:spPr>
        <p:txBody>
          <a:bodyPr>
            <a:normAutofit fontScale="90000"/>
          </a:bodyPr>
          <a:lstStyle/>
          <a:p>
            <a:br>
              <a:rPr lang="en-US" b="1" dirty="0">
                <a:solidFill>
                  <a:schemeClr val="tx2"/>
                </a:solidFill>
                <a:latin typeface="Tw Cen MT" panose="020B0602020104020603" pitchFamily="34" charset="0"/>
              </a:rPr>
            </a:br>
            <a:br>
              <a:rPr lang="en-US" b="1" dirty="0">
                <a:solidFill>
                  <a:schemeClr val="tx2"/>
                </a:solidFill>
                <a:latin typeface="Tw Cen MT" panose="020B0602020104020603" pitchFamily="34" charset="0"/>
              </a:rPr>
            </a:br>
            <a:r>
              <a:rPr lang="en-US" sz="4900" b="1" dirty="0">
                <a:solidFill>
                  <a:schemeClr val="tx2"/>
                </a:solidFill>
                <a:latin typeface="+mn-lt"/>
              </a:rPr>
              <a:t>Is the concept of defining “Racial Diversity” and individual person or a way of thinking?</a:t>
            </a:r>
            <a:br>
              <a:rPr lang="en-US" sz="4900" b="1" dirty="0">
                <a:solidFill>
                  <a:schemeClr val="tx2"/>
                </a:solidFill>
                <a:latin typeface="Tw Cen MT" panose="020B0602020104020603" pitchFamily="34" charset="0"/>
              </a:rPr>
            </a:br>
            <a:endParaRPr lang="en-US" dirty="0"/>
          </a:p>
        </p:txBody>
      </p:sp>
      <p:sp>
        <p:nvSpPr>
          <p:cNvPr id="5" name="Text Placeholder 4"/>
          <p:cNvSpPr>
            <a:spLocks noGrp="1"/>
          </p:cNvSpPr>
          <p:nvPr>
            <p:ph type="body" idx="1"/>
          </p:nvPr>
        </p:nvSpPr>
        <p:spPr>
          <a:xfrm>
            <a:off x="839787" y="2092751"/>
            <a:ext cx="5157787" cy="659876"/>
          </a:xfrm>
        </p:spPr>
        <p:txBody>
          <a:bodyPr>
            <a:normAutofit fontScale="92500" lnSpcReduction="10000"/>
          </a:bodyPr>
          <a:lstStyle/>
          <a:p>
            <a:pPr algn="ctr"/>
            <a:r>
              <a:rPr lang="en-US" dirty="0"/>
              <a:t>Various Ethnic Groups – Racial Identification</a:t>
            </a:r>
          </a:p>
        </p:txBody>
      </p:sp>
      <p:sp>
        <p:nvSpPr>
          <p:cNvPr id="6" name="Content Placeholder 5"/>
          <p:cNvSpPr>
            <a:spLocks noGrp="1"/>
          </p:cNvSpPr>
          <p:nvPr>
            <p:ph sz="half" idx="2"/>
          </p:nvPr>
        </p:nvSpPr>
        <p:spPr>
          <a:xfrm>
            <a:off x="839788" y="3026004"/>
            <a:ext cx="4571198" cy="1237652"/>
          </a:xfrm>
          <a:solidFill>
            <a:schemeClr val="accent1">
              <a:lumMod val="60000"/>
              <a:lumOff val="40000"/>
            </a:schemeClr>
          </a:solidFill>
        </p:spPr>
        <p:txBody>
          <a:bodyPr>
            <a:normAutofit fontScale="85000" lnSpcReduction="10000"/>
          </a:bodyPr>
          <a:lstStyle/>
          <a:p>
            <a:r>
              <a:rPr lang="en-US" dirty="0"/>
              <a:t>Race &amp; Ethnicity</a:t>
            </a:r>
          </a:p>
          <a:p>
            <a:r>
              <a:rPr lang="en-US" dirty="0"/>
              <a:t>Does racial identity matter at all?</a:t>
            </a:r>
          </a:p>
          <a:p>
            <a:r>
              <a:rPr lang="en-US" dirty="0"/>
              <a:t>Discussion?</a:t>
            </a:r>
          </a:p>
          <a:p>
            <a:endParaRPr lang="en-US" dirty="0"/>
          </a:p>
          <a:p>
            <a:endParaRPr lang="en-US" dirty="0"/>
          </a:p>
          <a:p>
            <a:endParaRPr lang="en-US" dirty="0"/>
          </a:p>
        </p:txBody>
      </p:sp>
      <p:sp>
        <p:nvSpPr>
          <p:cNvPr id="7" name="Text Placeholder 6"/>
          <p:cNvSpPr>
            <a:spLocks noGrp="1"/>
          </p:cNvSpPr>
          <p:nvPr>
            <p:ph type="body" sz="quarter" idx="3"/>
          </p:nvPr>
        </p:nvSpPr>
        <p:spPr>
          <a:xfrm>
            <a:off x="6172200" y="2092751"/>
            <a:ext cx="5183188" cy="593888"/>
          </a:xfrm>
        </p:spPr>
        <p:txBody>
          <a:bodyPr>
            <a:normAutofit/>
          </a:bodyPr>
          <a:lstStyle/>
          <a:p>
            <a:pPr algn="ctr"/>
            <a:r>
              <a:rPr lang="en-US" dirty="0"/>
              <a:t>Diversity of thoughts?</a:t>
            </a:r>
          </a:p>
        </p:txBody>
      </p:sp>
      <p:sp>
        <p:nvSpPr>
          <p:cNvPr id="8" name="Content Placeholder 7"/>
          <p:cNvSpPr>
            <a:spLocks noGrp="1"/>
          </p:cNvSpPr>
          <p:nvPr>
            <p:ph sz="quarter" idx="4"/>
          </p:nvPr>
        </p:nvSpPr>
        <p:spPr>
          <a:xfrm>
            <a:off x="6172200" y="3026004"/>
            <a:ext cx="4885441" cy="1237652"/>
          </a:xfrm>
          <a:solidFill>
            <a:schemeClr val="accent1">
              <a:lumMod val="60000"/>
              <a:lumOff val="40000"/>
            </a:schemeClr>
          </a:solidFill>
        </p:spPr>
        <p:txBody>
          <a:bodyPr>
            <a:normAutofit fontScale="85000" lnSpcReduction="10000"/>
          </a:bodyPr>
          <a:lstStyle/>
          <a:p>
            <a:pPr marL="0" indent="0">
              <a:buNone/>
            </a:pPr>
            <a:r>
              <a:rPr lang="en-US" sz="2400" dirty="0"/>
              <a:t>Susan Wood (2008) </a:t>
            </a:r>
            <a:r>
              <a:rPr lang="en-US" sz="2400" b="1" dirty="0"/>
              <a:t>“Diversity of thought—the idea of more-than-one-way— is key to understanding the potential of diversity and inclusion as an organizational resource”. </a:t>
            </a:r>
          </a:p>
        </p:txBody>
      </p:sp>
      <p:pic>
        <p:nvPicPr>
          <p:cNvPr id="10" name="Picture 9"/>
          <p:cNvPicPr>
            <a:picLocks noChangeAspect="1"/>
          </p:cNvPicPr>
          <p:nvPr/>
        </p:nvPicPr>
        <p:blipFill>
          <a:blip r:embed="rId2"/>
          <a:stretch>
            <a:fillRect/>
          </a:stretch>
        </p:blipFill>
        <p:spPr>
          <a:xfrm>
            <a:off x="777855" y="4587970"/>
            <a:ext cx="4695064" cy="1514098"/>
          </a:xfrm>
          <a:prstGeom prst="rect">
            <a:avLst/>
          </a:prstGeom>
        </p:spPr>
      </p:pic>
      <p:pic>
        <p:nvPicPr>
          <p:cNvPr id="11" name="Picture 10"/>
          <p:cNvPicPr>
            <a:picLocks noChangeAspect="1"/>
          </p:cNvPicPr>
          <p:nvPr/>
        </p:nvPicPr>
        <p:blipFill>
          <a:blip r:embed="rId3"/>
          <a:stretch>
            <a:fillRect/>
          </a:stretch>
        </p:blipFill>
        <p:spPr>
          <a:xfrm>
            <a:off x="6623519" y="4537033"/>
            <a:ext cx="4066182" cy="1615973"/>
          </a:xfrm>
          <a:prstGeom prst="rect">
            <a:avLst/>
          </a:prstGeom>
        </p:spPr>
      </p:pic>
      <p:sp>
        <p:nvSpPr>
          <p:cNvPr id="9" name="TextBox 8">
            <a:extLst>
              <a:ext uri="{FF2B5EF4-FFF2-40B4-BE49-F238E27FC236}">
                <a16:creationId xmlns:a16="http://schemas.microsoft.com/office/drawing/2014/main" id="{36D6CB80-08EA-44BB-BAFA-E4CAC9837800}"/>
              </a:ext>
            </a:extLst>
          </p:cNvPr>
          <p:cNvSpPr txBox="1"/>
          <p:nvPr/>
        </p:nvSpPr>
        <p:spPr>
          <a:xfrm>
            <a:off x="2356701" y="6426383"/>
            <a:ext cx="7281746" cy="307777"/>
          </a:xfrm>
          <a:prstGeom prst="rect">
            <a:avLst/>
          </a:prstGeom>
          <a:noFill/>
        </p:spPr>
        <p:txBody>
          <a:bodyPr wrap="square" rtlCol="0">
            <a:spAutoFit/>
          </a:bodyPr>
          <a:lstStyle/>
          <a:p>
            <a:r>
              <a:rPr lang="en-US" sz="1400" dirty="0">
                <a:hlinkClick r:id="rId4"/>
              </a:rPr>
              <a:t>https://digitalcommons.ilr.cornell.edu/cgi/viewcontent.cgi?article=1573&amp;context=articles</a:t>
            </a:r>
            <a:r>
              <a:rPr lang="en-US" sz="1400" dirty="0"/>
              <a:t> </a:t>
            </a:r>
          </a:p>
        </p:txBody>
      </p:sp>
    </p:spTree>
    <p:extLst>
      <p:ext uri="{BB962C8B-B14F-4D97-AF65-F5344CB8AC3E}">
        <p14:creationId xmlns:p14="http://schemas.microsoft.com/office/powerpoint/2010/main" val="348139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11507" y="433633"/>
            <a:ext cx="11094546" cy="1180707"/>
          </a:xfrm>
        </p:spPr>
        <p:txBody>
          <a:bodyPr>
            <a:noAutofit/>
          </a:bodyPr>
          <a:lstStyle/>
          <a:p>
            <a:r>
              <a:rPr lang="en-US" sz="3600" b="1" dirty="0">
                <a:latin typeface="Times New Roman" panose="02020603050405020304" pitchFamily="18" charset="0"/>
                <a:cs typeface="Times New Roman" panose="02020603050405020304" pitchFamily="18" charset="0"/>
              </a:rPr>
              <a:t>How can faculty leaders strengthen and promote a culture of equitable practices on our campuses?</a:t>
            </a:r>
          </a:p>
        </p:txBody>
      </p:sp>
      <p:sp>
        <p:nvSpPr>
          <p:cNvPr id="8" name="Content Placeholder 7"/>
          <p:cNvSpPr>
            <a:spLocks noGrp="1"/>
          </p:cNvSpPr>
          <p:nvPr>
            <p:ph idx="1"/>
          </p:nvPr>
        </p:nvSpPr>
        <p:spPr>
          <a:xfrm>
            <a:off x="5444445" y="2057400"/>
            <a:ext cx="6172200" cy="4352827"/>
          </a:xfrm>
        </p:spPr>
        <p:txBody>
          <a:bodyPr>
            <a:normAutofit fontScale="47500" lnSpcReduction="20000"/>
          </a:bodyPr>
          <a:lstStyle/>
          <a:p>
            <a:endParaRPr lang="en-US" dirty="0"/>
          </a:p>
          <a:p>
            <a:r>
              <a:rPr lang="en-US" sz="4200" dirty="0"/>
              <a:t>Discuss student cultural views regarding your</a:t>
            </a:r>
          </a:p>
          <a:p>
            <a:pPr marL="0" indent="0">
              <a:buNone/>
            </a:pPr>
            <a:r>
              <a:rPr lang="en-US" sz="4200" dirty="0"/>
              <a:t>    discipline.</a:t>
            </a:r>
          </a:p>
          <a:p>
            <a:r>
              <a:rPr lang="en-US" sz="4200" dirty="0"/>
              <a:t>Define Cultural Relativism. </a:t>
            </a:r>
            <a:r>
              <a:rPr lang="en-US" sz="4200" b="1" dirty="0"/>
              <a:t>(Pros. Vs Cons)</a:t>
            </a:r>
          </a:p>
          <a:p>
            <a:r>
              <a:rPr lang="en-US" sz="4200" dirty="0"/>
              <a:t>Practice </a:t>
            </a:r>
            <a:r>
              <a:rPr lang="en-US" sz="4200" b="1" i="1" dirty="0"/>
              <a:t>“Equity” </a:t>
            </a:r>
            <a:r>
              <a:rPr lang="en-US" sz="4200" dirty="0"/>
              <a:t>– Fair and Impartial (Non Judgmental)</a:t>
            </a:r>
          </a:p>
          <a:p>
            <a:pPr marL="0" indent="0">
              <a:buNone/>
            </a:pPr>
            <a:r>
              <a:rPr lang="en-US" sz="4200" dirty="0"/>
              <a:t>                             </a:t>
            </a:r>
          </a:p>
          <a:p>
            <a:r>
              <a:rPr lang="en-US" sz="4200" dirty="0"/>
              <a:t>Create group classroom activities that challenge global views and encourage open sharing.</a:t>
            </a:r>
          </a:p>
          <a:p>
            <a:r>
              <a:rPr lang="en-US" sz="4200" dirty="0"/>
              <a:t>Encourage your students to participate in campus cultural events that demonstrate a </a:t>
            </a:r>
            <a:r>
              <a:rPr lang="en-US" sz="4200" b="1" dirty="0"/>
              <a:t>“Diversity of Social Practices”. This </a:t>
            </a:r>
            <a:r>
              <a:rPr lang="en-US" sz="4200" dirty="0"/>
              <a:t>promote cultural and community respect and collaborations.</a:t>
            </a:r>
          </a:p>
          <a:p>
            <a:r>
              <a:rPr lang="en-US" sz="4200" dirty="0"/>
              <a:t>Practice what you </a:t>
            </a:r>
            <a:r>
              <a:rPr lang="en-US" sz="4200" i="1" dirty="0"/>
              <a:t>“Preach”</a:t>
            </a:r>
            <a:br>
              <a:rPr lang="en-US" sz="4200" i="1" dirty="0"/>
            </a:br>
            <a:br>
              <a:rPr lang="en-US" dirty="0"/>
            </a:br>
            <a:endParaRPr lang="en-US" dirty="0">
              <a:latin typeface="Baskerville Old Face" panose="02020602080505020303" pitchFamily="18" charset="0"/>
            </a:endParaRPr>
          </a:p>
          <a:p>
            <a:pPr marL="0" indent="0">
              <a:buNone/>
            </a:pPr>
            <a:endParaRPr lang="en-US" dirty="0"/>
          </a:p>
          <a:p>
            <a:pPr marL="0" indent="0">
              <a:buNone/>
            </a:pPr>
            <a:endParaRPr lang="en-US" dirty="0"/>
          </a:p>
        </p:txBody>
      </p:sp>
      <p:sp>
        <p:nvSpPr>
          <p:cNvPr id="9" name="Text Placeholder 8"/>
          <p:cNvSpPr>
            <a:spLocks noGrp="1"/>
          </p:cNvSpPr>
          <p:nvPr>
            <p:ph type="body" sz="half" idx="2"/>
          </p:nvPr>
        </p:nvSpPr>
        <p:spPr>
          <a:xfrm>
            <a:off x="424206" y="2057399"/>
            <a:ext cx="4347819" cy="4352827"/>
          </a:xfrm>
        </p:spPr>
        <p:txBody>
          <a:bodyPr/>
          <a:lstStyle/>
          <a:p>
            <a:endParaRPr lang="en-US" dirty="0"/>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23" y="4487158"/>
            <a:ext cx="5157226" cy="225300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22" y="2057398"/>
            <a:ext cx="5157227" cy="2309567"/>
          </a:xfrm>
          <a:prstGeom prst="rect">
            <a:avLst/>
          </a:prstGeom>
        </p:spPr>
      </p:pic>
    </p:spTree>
    <p:extLst>
      <p:ext uri="{BB962C8B-B14F-4D97-AF65-F5344CB8AC3E}">
        <p14:creationId xmlns:p14="http://schemas.microsoft.com/office/powerpoint/2010/main" val="3574823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noAutofit/>
          </a:bodyPr>
          <a:lstStyle/>
          <a:p>
            <a:r>
              <a:rPr lang="en-US" sz="2800" b="1" dirty="0">
                <a:latin typeface="Times New Roman" panose="02020603050405020304" pitchFamily="18" charset="0"/>
                <a:cs typeface="Times New Roman" panose="02020603050405020304" pitchFamily="18" charset="0"/>
              </a:rPr>
              <a:t>How can we encourage our students to honor their individual heritage, while expanding their minds to support global and equitable relationships and community practices?</a:t>
            </a:r>
          </a:p>
        </p:txBody>
      </p:sp>
      <p:sp>
        <p:nvSpPr>
          <p:cNvPr id="1048600" name="Content Placeholder 2"/>
          <p:cNvSpPr>
            <a:spLocks noGrp="1"/>
          </p:cNvSpPr>
          <p:nvPr>
            <p:ph idx="1"/>
          </p:nvPr>
        </p:nvSpPr>
        <p:spPr>
          <a:xfrm>
            <a:off x="1117231" y="2002721"/>
            <a:ext cx="4446181" cy="4275531"/>
          </a:xfrm>
        </p:spPr>
        <p:txBody>
          <a:bodyPr>
            <a:normAutofit fontScale="84375" lnSpcReduction="20000"/>
          </a:bodyPr>
          <a:lstStyle/>
          <a:p>
            <a:pPr marL="0" indent="0" algn="ctr">
              <a:buNone/>
            </a:pPr>
            <a:r>
              <a:rPr lang="en-US" sz="2400" b="1" i="1" dirty="0"/>
              <a:t>“</a:t>
            </a:r>
            <a:r>
              <a:rPr lang="en-US" sz="2300" b="1" i="1" dirty="0"/>
              <a:t>Steps Toward Promoting  Equitable Practices”</a:t>
            </a:r>
            <a:br>
              <a:rPr lang="en-US" sz="2300" b="1" i="1" dirty="0"/>
            </a:br>
            <a:br>
              <a:rPr lang="en-US" sz="2300" dirty="0"/>
            </a:br>
            <a:r>
              <a:rPr lang="en-US" sz="2300" dirty="0"/>
              <a:t>A:  Know each students name or </a:t>
            </a:r>
            <a:br>
              <a:rPr lang="en-US" sz="2300" dirty="0"/>
            </a:br>
            <a:r>
              <a:rPr lang="en-US" sz="2300" dirty="0"/>
              <a:t>      preferred name. </a:t>
            </a:r>
            <a:r>
              <a:rPr lang="en-US" sz="2300" b="1" i="1" dirty="0">
                <a:latin typeface="Cambria Math" panose="02040503050406030204" pitchFamily="18" charset="0"/>
                <a:ea typeface="Cambria Math" panose="02040503050406030204" pitchFamily="18" charset="0"/>
              </a:rPr>
              <a:t>Respect their</a:t>
            </a:r>
            <a:br>
              <a:rPr lang="en-US" sz="2300" b="1" i="1" dirty="0">
                <a:latin typeface="Cambria Math" panose="02040503050406030204" pitchFamily="18" charset="0"/>
                <a:ea typeface="Cambria Math" panose="02040503050406030204" pitchFamily="18" charset="0"/>
              </a:rPr>
            </a:br>
            <a:r>
              <a:rPr lang="en-US" sz="2300" b="1" i="1" dirty="0">
                <a:latin typeface="Cambria Math" panose="02040503050406030204" pitchFamily="18" charset="0"/>
                <a:ea typeface="Cambria Math" panose="02040503050406030204" pitchFamily="18" charset="0"/>
              </a:rPr>
              <a:t>     “Decision”.</a:t>
            </a:r>
          </a:p>
          <a:p>
            <a:pPr marL="0" indent="0" algn="ctr">
              <a:buNone/>
            </a:pPr>
            <a:r>
              <a:rPr lang="en-US" sz="2300" dirty="0"/>
              <a:t>B:  Celebrate your students micro and</a:t>
            </a:r>
            <a:br>
              <a:rPr lang="en-US" sz="2300" dirty="0"/>
            </a:br>
            <a:r>
              <a:rPr lang="en-US" sz="2300" dirty="0"/>
              <a:t>      macro successes and challenges.</a:t>
            </a:r>
          </a:p>
          <a:p>
            <a:pPr marL="0" indent="0" algn="ctr">
              <a:buNone/>
            </a:pPr>
            <a:r>
              <a:rPr lang="en-US" sz="2300" dirty="0"/>
              <a:t>C:  Openly acknowledging varying social </a:t>
            </a:r>
            <a:br>
              <a:rPr lang="en-US" sz="2300" dirty="0"/>
            </a:br>
            <a:r>
              <a:rPr lang="en-US" sz="2300" dirty="0"/>
              <a:t>      inequities.</a:t>
            </a:r>
            <a:br>
              <a:rPr lang="en-US" sz="2300" dirty="0"/>
            </a:br>
            <a:br>
              <a:rPr lang="en-US" sz="2300" dirty="0"/>
            </a:br>
            <a:r>
              <a:rPr lang="en-US" sz="2300" dirty="0"/>
              <a:t>D:  View each student’s heritage as a</a:t>
            </a:r>
            <a:br>
              <a:rPr lang="en-US" sz="2300" dirty="0"/>
            </a:br>
            <a:r>
              <a:rPr lang="en-US" sz="2300" dirty="0"/>
              <a:t>      benefit and resource. </a:t>
            </a:r>
          </a:p>
          <a:p>
            <a:pPr marL="0" indent="0" algn="ctr">
              <a:buNone/>
            </a:pPr>
            <a:r>
              <a:rPr lang="en-US" sz="2300" dirty="0"/>
              <a:t>E: Allow students to discuss their views and</a:t>
            </a:r>
            <a:br>
              <a:rPr lang="en-US" sz="2300" dirty="0"/>
            </a:br>
            <a:r>
              <a:rPr lang="en-US" sz="2300" dirty="0"/>
              <a:t>     beliefs in regards to other cultures.</a:t>
            </a:r>
          </a:p>
          <a:p>
            <a:pPr marL="0" indent="0" algn="ctr">
              <a:buNone/>
            </a:pPr>
            <a:r>
              <a:rPr lang="en-US" sz="2300" dirty="0"/>
              <a:t>F: Encourage healthy “Debate”.</a:t>
            </a:r>
          </a:p>
        </p:txBody>
      </p:sp>
      <p:pic>
        <p:nvPicPr>
          <p:cNvPr id="4" name="Picture 3"/>
          <p:cNvPicPr>
            <a:picLocks noChangeAspect="1"/>
          </p:cNvPicPr>
          <p:nvPr/>
        </p:nvPicPr>
        <p:blipFill>
          <a:blip r:embed="rId2"/>
          <a:stretch>
            <a:fillRect/>
          </a:stretch>
        </p:blipFill>
        <p:spPr>
          <a:xfrm>
            <a:off x="6531714" y="2002721"/>
            <a:ext cx="4822086" cy="4166988"/>
          </a:xfrm>
          <a:prstGeom prst="rect">
            <a:avLst/>
          </a:prstGeom>
        </p:spPr>
      </p:pic>
      <p:sp>
        <p:nvSpPr>
          <p:cNvPr id="5" name="Rectangle 4">
            <a:extLst>
              <a:ext uri="{FF2B5EF4-FFF2-40B4-BE49-F238E27FC236}">
                <a16:creationId xmlns:a16="http://schemas.microsoft.com/office/drawing/2014/main" id="{721AB84C-AA3D-4DD1-A889-A754FE70C16C}"/>
              </a:ext>
            </a:extLst>
          </p:cNvPr>
          <p:cNvSpPr/>
          <p:nvPr/>
        </p:nvSpPr>
        <p:spPr>
          <a:xfrm>
            <a:off x="2515412" y="6169709"/>
            <a:ext cx="6096000" cy="369332"/>
          </a:xfrm>
          <a:prstGeom prst="rect">
            <a:avLst/>
          </a:prstGeom>
        </p:spPr>
        <p:txBody>
          <a:bodyPr>
            <a:spAutoFit/>
          </a:bodyPr>
          <a:lstStyle/>
          <a:p>
            <a:endParaRPr lang="en-US"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36948" y="-289745"/>
            <a:ext cx="10589124" cy="1965961"/>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b="1" dirty="0">
                <a:latin typeface="Times New Roman" panose="02020603050405020304" pitchFamily="18" charset="0"/>
                <a:cs typeface="Times New Roman" panose="02020603050405020304" pitchFamily="18" charset="0"/>
              </a:rPr>
              <a:t>Why is it important to define </a:t>
            </a:r>
            <a:r>
              <a:rPr lang="en-US" b="1" i="1" dirty="0">
                <a:latin typeface="Times New Roman" panose="02020603050405020304" pitchFamily="18" charset="0"/>
                <a:cs typeface="Times New Roman" panose="02020603050405020304" pitchFamily="18" charset="0"/>
              </a:rPr>
              <a:t>“Genders and Gender Equity”</a:t>
            </a:r>
            <a:br>
              <a:rPr lang="en-US" b="1" i="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from the lens of current thoughts and practices?</a:t>
            </a:r>
            <a:br>
              <a:rPr lang="en-US" b="1" dirty="0">
                <a:solidFill>
                  <a:schemeClr val="tx2"/>
                </a:solidFill>
                <a:latin typeface="Tw Cen MT" panose="020B0602020104020603" pitchFamily="34" charset="0"/>
              </a:rPr>
            </a:br>
            <a:endParaRPr lang="en-US" b="1" dirty="0">
              <a:solidFill>
                <a:schemeClr val="tx2"/>
              </a:solidFill>
              <a:latin typeface="Tw Cen MT" panose="020B0602020104020603" pitchFamily="34" charset="0"/>
            </a:endParaRPr>
          </a:p>
        </p:txBody>
      </p:sp>
      <p:sp>
        <p:nvSpPr>
          <p:cNvPr id="9" name="Text Placeholder 8"/>
          <p:cNvSpPr>
            <a:spLocks noGrp="1"/>
          </p:cNvSpPr>
          <p:nvPr>
            <p:ph type="body" sz="half" idx="2"/>
          </p:nvPr>
        </p:nvSpPr>
        <p:spPr>
          <a:xfrm>
            <a:off x="839788" y="1965961"/>
            <a:ext cx="3932237" cy="3811588"/>
          </a:xfrm>
        </p:spPr>
        <p:txBody>
          <a:bodyPr/>
          <a:lstStyle/>
          <a:p>
            <a:endParaRPr lang="en-US" dirty="0"/>
          </a:p>
          <a:p>
            <a:endParaRPr lang="en-US" dirty="0"/>
          </a:p>
        </p:txBody>
      </p:sp>
      <p:sp>
        <p:nvSpPr>
          <p:cNvPr id="5" name="TextBox 4"/>
          <p:cNvSpPr txBox="1"/>
          <p:nvPr/>
        </p:nvSpPr>
        <p:spPr>
          <a:xfrm>
            <a:off x="406650" y="1265610"/>
            <a:ext cx="11441722" cy="5909310"/>
          </a:xfrm>
          <a:prstGeom prst="rect">
            <a:avLst/>
          </a:prstGeom>
          <a:noFill/>
        </p:spPr>
        <p:txBody>
          <a:bodyPr wrap="none" rtlCol="0">
            <a:spAutoFit/>
          </a:bodyPr>
          <a:lstStyle/>
          <a:p>
            <a:r>
              <a:rPr lang="en-US" dirty="0"/>
              <a:t>Assigned Sex: The sex one is assigned at birth based on anatomy</a:t>
            </a:r>
          </a:p>
          <a:p>
            <a:endParaRPr lang="en-US" dirty="0"/>
          </a:p>
          <a:p>
            <a:r>
              <a:rPr lang="en-US" dirty="0"/>
              <a:t>AFAB/AMAB: Assigned Female at Birth, Assigned Male at Birth    </a:t>
            </a:r>
          </a:p>
          <a:p>
            <a:endParaRPr lang="en-US" dirty="0"/>
          </a:p>
          <a:p>
            <a:r>
              <a:rPr lang="en-US" dirty="0"/>
              <a:t>Assigned Sex does not always correspond with Gender.</a:t>
            </a:r>
          </a:p>
          <a:p>
            <a:endParaRPr lang="en-US" dirty="0"/>
          </a:p>
          <a:p>
            <a:r>
              <a:rPr lang="en-US" dirty="0"/>
              <a:t>Gender is where an individual identifies along a socially constructed continuum of “masculine” and “feminine”</a:t>
            </a:r>
          </a:p>
          <a:p>
            <a:endParaRPr lang="en-US" dirty="0"/>
          </a:p>
          <a:p>
            <a:r>
              <a:rPr lang="en-US" dirty="0"/>
              <a:t>Cisgender: A person is </a:t>
            </a:r>
            <a:r>
              <a:rPr lang="en-US" dirty="0" err="1"/>
              <a:t>cisgendered</a:t>
            </a:r>
            <a:r>
              <a:rPr lang="en-US" dirty="0"/>
              <a:t> when their assigned biological sex corresponds with their gender identity.  Many gay,</a:t>
            </a:r>
          </a:p>
          <a:p>
            <a:r>
              <a:rPr lang="en-US" dirty="0"/>
              <a:t>Lesbian, and bisexual people are </a:t>
            </a:r>
            <a:r>
              <a:rPr lang="en-US" dirty="0" err="1"/>
              <a:t>cisgendered</a:t>
            </a:r>
            <a:r>
              <a:rPr lang="en-US" dirty="0"/>
              <a:t>.</a:t>
            </a:r>
          </a:p>
          <a:p>
            <a:endParaRPr lang="en-US" dirty="0"/>
          </a:p>
          <a:p>
            <a:r>
              <a:rPr lang="en-US" dirty="0"/>
              <a:t>Transgender: A person whose assigned sex does not correspond to their gender identity</a:t>
            </a:r>
          </a:p>
          <a:p>
            <a:endParaRPr lang="en-US" dirty="0"/>
          </a:p>
          <a:p>
            <a:r>
              <a:rPr lang="en-US" dirty="0"/>
              <a:t>Non-Binary Gender: A person who does not identify as male or female. Trans Non-Binary.</a:t>
            </a:r>
          </a:p>
          <a:p>
            <a:endParaRPr lang="en-US" dirty="0"/>
          </a:p>
          <a:p>
            <a:r>
              <a:rPr lang="en-US" dirty="0"/>
              <a:t>Queer: A person whose gender performance problematizes social notions of “maleness” and “femaleness”</a:t>
            </a:r>
          </a:p>
          <a:p>
            <a:r>
              <a:rPr lang="en-US" dirty="0"/>
              <a:t>A straight person can also be queer. </a:t>
            </a:r>
          </a:p>
          <a:p>
            <a:endParaRPr lang="en-US" dirty="0"/>
          </a:p>
          <a:p>
            <a:r>
              <a:rPr lang="en-US" dirty="0"/>
              <a:t>Ally: A person who supports equity for marginalized communities.</a:t>
            </a:r>
          </a:p>
          <a:p>
            <a:r>
              <a:rPr lang="en-US" dirty="0">
                <a:solidFill>
                  <a:srgbClr val="7030A0"/>
                </a:solidFill>
              </a:rPr>
              <a:t>GENDER EQUITY:  Providing the resources students need, specific to their gender, in order for them to achieve goals.</a:t>
            </a:r>
          </a:p>
          <a:p>
            <a:endParaRPr lang="en-US" dirty="0">
              <a:solidFill>
                <a:srgbClr val="7030A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6610" y="1301393"/>
            <a:ext cx="3255390" cy="120613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55134" y="4034672"/>
            <a:ext cx="2336866" cy="1140643"/>
          </a:xfrm>
          <a:prstGeom prst="rect">
            <a:avLst/>
          </a:prstGeom>
        </p:spPr>
      </p:pic>
    </p:spTree>
    <p:extLst>
      <p:ext uri="{BB962C8B-B14F-4D97-AF65-F5344CB8AC3E}">
        <p14:creationId xmlns:p14="http://schemas.microsoft.com/office/powerpoint/2010/main" val="3305467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26904" y="0"/>
            <a:ext cx="7865096" cy="10279737"/>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How Can you Support LGBTQ+ Students on your campus?</a:t>
            </a:r>
          </a:p>
          <a:p>
            <a:endParaRPr lang="en-US" sz="2400" dirty="0"/>
          </a:p>
          <a:p>
            <a:pPr marL="457200" indent="-457200">
              <a:buFont typeface="Arial" panose="020B0604020202020204" pitchFamily="34" charset="0"/>
              <a:buChar char="•"/>
            </a:pPr>
            <a:r>
              <a:rPr lang="en-US" sz="2200" dirty="0"/>
              <a:t>Hire LGBTQ+ faculty</a:t>
            </a:r>
          </a:p>
          <a:p>
            <a:pPr marL="457200" indent="-457200">
              <a:buFont typeface="Arial" panose="020B0604020202020204" pitchFamily="34" charset="0"/>
              <a:buChar char="•"/>
            </a:pPr>
            <a:r>
              <a:rPr lang="en-US" sz="2200" dirty="0"/>
              <a:t>Create All-Gender Restrooms for student use,     preferably not converted single stall use</a:t>
            </a:r>
          </a:p>
          <a:p>
            <a:r>
              <a:rPr lang="en-US" sz="2200" dirty="0"/>
              <a:t>     Restrooms, but actual all-gender restrooms</a:t>
            </a:r>
          </a:p>
          <a:p>
            <a:pPr marL="457200" indent="-457200">
              <a:buFont typeface="Arial" panose="020B0604020202020204" pitchFamily="34" charset="0"/>
              <a:buChar char="•"/>
            </a:pPr>
            <a:r>
              <a:rPr lang="en-US" sz="2200" dirty="0"/>
              <a:t>Establish a Social Justice Center to benefit all marginalized student Groups</a:t>
            </a:r>
          </a:p>
          <a:p>
            <a:pPr marL="457200" indent="-457200">
              <a:buFont typeface="Arial" panose="020B0604020202020204" pitchFamily="34" charset="0"/>
              <a:buChar char="•"/>
            </a:pPr>
            <a:r>
              <a:rPr lang="en-US" sz="2200" dirty="0"/>
              <a:t>Establish an Ally Training Program/Safe Zone Training</a:t>
            </a:r>
          </a:p>
          <a:p>
            <a:pPr marL="457200" indent="-457200">
              <a:buFont typeface="Arial" panose="020B0604020202020204" pitchFamily="34" charset="0"/>
              <a:buChar char="•"/>
            </a:pPr>
            <a:r>
              <a:rPr lang="en-US" sz="2200" dirty="0"/>
              <a:t>Create an option for a “preferred name” on your local CCC application.</a:t>
            </a:r>
          </a:p>
          <a:p>
            <a:pPr marL="457200" indent="-457200">
              <a:buFont typeface="Arial" panose="020B0604020202020204" pitchFamily="34" charset="0"/>
              <a:buChar char="•"/>
            </a:pPr>
            <a:r>
              <a:rPr lang="en-US" sz="2200" dirty="0"/>
              <a:t>Connect LGBTQ students with the point foundation Scholarship Program!</a:t>
            </a:r>
          </a:p>
          <a:p>
            <a:pPr marL="457200" indent="-457200">
              <a:buFont typeface="Arial" panose="020B0604020202020204" pitchFamily="34" charset="0"/>
              <a:buChar char="•"/>
            </a:pPr>
            <a:r>
              <a:rPr lang="en-US" sz="2200" dirty="0"/>
              <a:t>Establish a robust and active LGBTQ+ Student Club with strong</a:t>
            </a:r>
          </a:p>
          <a:p>
            <a:pPr marL="457200" indent="-457200">
              <a:buFont typeface="Arial" panose="020B0604020202020204" pitchFamily="34" charset="0"/>
              <a:buChar char="•"/>
            </a:pPr>
            <a:r>
              <a:rPr lang="en-US" sz="2200" dirty="0"/>
              <a:t>Social Media presence.  Provide food every week, if you can.</a:t>
            </a:r>
          </a:p>
          <a:p>
            <a:r>
              <a:rPr lang="en-US" sz="2400" dirty="0"/>
              <a:t>       Hold Events for Pride, National Coming Out Day, </a:t>
            </a:r>
          </a:p>
          <a:p>
            <a:r>
              <a:rPr lang="en-US" sz="2400" dirty="0"/>
              <a:t>       </a:t>
            </a:r>
            <a:r>
              <a:rPr lang="en-US" sz="2400" dirty="0" err="1"/>
              <a:t>TransRemberance</a:t>
            </a:r>
            <a:r>
              <a:rPr lang="en-US" sz="2400" dirty="0"/>
              <a:t> Day, etc.</a:t>
            </a:r>
          </a:p>
          <a:p>
            <a:pPr marL="457200" indent="-457200">
              <a:buFont typeface="Arial" panose="020B0604020202020204" pitchFamily="34" charset="0"/>
              <a:buChar char="•"/>
            </a:pPr>
            <a:endParaRPr lang="en-US" sz="2200" dirty="0"/>
          </a:p>
          <a:p>
            <a:pPr marL="457200" indent="-457200">
              <a:buFont typeface="Arial" panose="020B0604020202020204" pitchFamily="34" charset="0"/>
              <a:buChar char="•"/>
            </a:pPr>
            <a:endParaRPr lang="en-US" sz="2200" dirty="0"/>
          </a:p>
          <a:p>
            <a:r>
              <a:rPr lang="en-US" sz="2200" dirty="0"/>
              <a:t> </a:t>
            </a:r>
          </a:p>
          <a:p>
            <a:pPr marL="457200" indent="-457200">
              <a:buFont typeface="Arial" panose="020B0604020202020204" pitchFamily="34" charset="0"/>
              <a:buChar char="•"/>
            </a:pPr>
            <a:endParaRPr lang="en-US" sz="2200" dirty="0"/>
          </a:p>
          <a:p>
            <a:endParaRPr lang="en-US" sz="2200" dirty="0"/>
          </a:p>
          <a:p>
            <a:pPr marL="457200" indent="-457200">
              <a:buFont typeface="Arial" panose="020B0604020202020204" pitchFamily="34" charset="0"/>
              <a:buChar char="•"/>
            </a:pPr>
            <a:endParaRPr lang="en-US" sz="2200" dirty="0"/>
          </a:p>
          <a:p>
            <a:pPr marL="457200" indent="-457200">
              <a:buFont typeface="Arial" panose="020B0604020202020204" pitchFamily="34" charset="0"/>
              <a:buChar char="•"/>
            </a:pPr>
            <a:endParaRPr lang="en-US" sz="2200" dirty="0"/>
          </a:p>
          <a:p>
            <a:endParaRPr lang="en-US" sz="2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326904" cy="4185501"/>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185502"/>
            <a:ext cx="4251357" cy="2554664"/>
          </a:xfrm>
          <a:prstGeom prst="rect">
            <a:avLst/>
          </a:prstGeom>
        </p:spPr>
      </p:pic>
    </p:spTree>
    <p:extLst>
      <p:ext uri="{BB962C8B-B14F-4D97-AF65-F5344CB8AC3E}">
        <p14:creationId xmlns:p14="http://schemas.microsoft.com/office/powerpoint/2010/main" val="2204769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a:xfrm>
            <a:off x="838200" y="365125"/>
            <a:ext cx="10515600" cy="1256285"/>
          </a:xfrm>
        </p:spPr>
        <p:txBody>
          <a:bodyPr>
            <a:normAutofit/>
          </a:bodyPr>
          <a:lstStyle/>
          <a:p>
            <a:r>
              <a:rPr lang="en-US" sz="3200" b="1" dirty="0">
                <a:latin typeface="Times New Roman" panose="02020603050405020304" pitchFamily="18" charset="0"/>
                <a:cs typeface="Times New Roman" panose="02020603050405020304" pitchFamily="18" charset="0"/>
              </a:rPr>
              <a:t>Wisdom and Human Practices that will move your campus culture to an environment of </a:t>
            </a:r>
            <a:r>
              <a:rPr lang="en-US" sz="3200" b="1" i="1" dirty="0">
                <a:latin typeface="Times New Roman" panose="02020603050405020304" pitchFamily="18" charset="0"/>
                <a:cs typeface="Times New Roman" panose="02020603050405020304" pitchFamily="18" charset="0"/>
              </a:rPr>
              <a:t>“Inclusive Equity”</a:t>
            </a:r>
          </a:p>
        </p:txBody>
      </p:sp>
      <p:sp>
        <p:nvSpPr>
          <p:cNvPr id="1048606" name="Content Placeholder 2"/>
          <p:cNvSpPr>
            <a:spLocks noGrp="1"/>
          </p:cNvSpPr>
          <p:nvPr>
            <p:ph idx="1"/>
          </p:nvPr>
        </p:nvSpPr>
        <p:spPr>
          <a:xfrm>
            <a:off x="838200" y="1825625"/>
            <a:ext cx="4631871" cy="4351338"/>
          </a:xfrm>
        </p:spPr>
        <p:txBody>
          <a:bodyPr>
            <a:normAutofit fontScale="85000" lnSpcReduction="20000"/>
          </a:bodyPr>
          <a:lstStyle/>
          <a:p>
            <a:r>
              <a:rPr lang="en-US" sz="3200" dirty="0"/>
              <a:t>Speak your words with care and keen sensitivity.</a:t>
            </a:r>
          </a:p>
          <a:p>
            <a:r>
              <a:rPr lang="en-US" sz="3200" dirty="0"/>
              <a:t>Demonstrate Love and deliver respect to all of your students!</a:t>
            </a:r>
          </a:p>
          <a:p>
            <a:r>
              <a:rPr lang="en-US" sz="3200" dirty="0"/>
              <a:t> Practice </a:t>
            </a:r>
            <a:r>
              <a:rPr lang="en-US" sz="3200" b="1" i="1" dirty="0">
                <a:latin typeface="Times New Roman" panose="02020603050405020304" pitchFamily="18" charset="0"/>
                <a:cs typeface="Times New Roman" panose="02020603050405020304" pitchFamily="18" charset="0"/>
              </a:rPr>
              <a:t>“Equity”  </a:t>
            </a:r>
            <a:r>
              <a:rPr lang="en-US" sz="3200" dirty="0"/>
              <a:t>when offering individual counsel to all of your students.</a:t>
            </a:r>
          </a:p>
          <a:p>
            <a:r>
              <a:rPr lang="en-US" sz="3200" dirty="0"/>
              <a:t>Practice Care &amp; Respect. This classroom practice leads to a Campus Culture that promotes </a:t>
            </a:r>
            <a:r>
              <a:rPr lang="en-US" sz="3200" b="1" i="1" dirty="0">
                <a:latin typeface="Times New Roman" panose="02020603050405020304" pitchFamily="18" charset="0"/>
                <a:cs typeface="Times New Roman" panose="02020603050405020304" pitchFamily="18" charset="0"/>
              </a:rPr>
              <a:t>“Inclusion and Equity”!</a:t>
            </a:r>
          </a:p>
          <a:p>
            <a:endParaRPr lang="en-US" sz="3200" dirty="0"/>
          </a:p>
          <a:p>
            <a:pPr marL="0" indent="0">
              <a:buNone/>
            </a:pPr>
            <a:endParaRPr lang="en-US" sz="3200" dirty="0"/>
          </a:p>
        </p:txBody>
      </p:sp>
      <p:pic>
        <p:nvPicPr>
          <p:cNvPr id="3" name="Picture 2"/>
          <p:cNvPicPr>
            <a:picLocks noChangeAspect="1"/>
          </p:cNvPicPr>
          <p:nvPr/>
        </p:nvPicPr>
        <p:blipFill>
          <a:blip r:embed="rId2"/>
          <a:stretch>
            <a:fillRect/>
          </a:stretch>
        </p:blipFill>
        <p:spPr>
          <a:xfrm>
            <a:off x="5633357" y="1690689"/>
            <a:ext cx="6331918" cy="238169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3358" y="4157220"/>
            <a:ext cx="6331918" cy="2511612"/>
          </a:xfrm>
          <a:prstGeom prst="rect">
            <a:avLst/>
          </a:prstGeom>
        </p:spPr>
      </p:pic>
    </p:spTree>
    <p:extLst>
      <p:ext uri="{BB962C8B-B14F-4D97-AF65-F5344CB8AC3E}">
        <p14:creationId xmlns:p14="http://schemas.microsoft.com/office/powerpoint/2010/main" val="1318368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1514</TotalTime>
  <Words>738</Words>
  <Application>Microsoft Office PowerPoint</Application>
  <PresentationFormat>Widescreen</PresentationFormat>
  <Paragraphs>104</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Baskerville Old Face</vt:lpstr>
      <vt:lpstr>Calibri</vt:lpstr>
      <vt:lpstr>Calibri Light</vt:lpstr>
      <vt:lpstr>Californian FB</vt:lpstr>
      <vt:lpstr>Cambria Math</vt:lpstr>
      <vt:lpstr>Times New Roman</vt:lpstr>
      <vt:lpstr>Tw Cen MT</vt:lpstr>
      <vt:lpstr>Office Theme</vt:lpstr>
      <vt:lpstr>Support Gender, Ethnicity and      Racial Diversity on your Campus</vt:lpstr>
      <vt:lpstr>Presentation Highlights</vt:lpstr>
      <vt:lpstr>                                 What is the definition of Ethnicity? </vt:lpstr>
      <vt:lpstr>  Is the concept of defining “Racial Diversity” and individual person or a way of thinking? </vt:lpstr>
      <vt:lpstr>How can faculty leaders strengthen and promote a culture of equitable practices on our campuses?</vt:lpstr>
      <vt:lpstr>How can we encourage our students to honor their individual heritage, while expanding their minds to support global and equitable relationships and community practices?</vt:lpstr>
      <vt:lpstr>                                 Why is it important to define “Genders and Gender Equity” from the lens of current thoughts and practices? </vt:lpstr>
      <vt:lpstr>PowerPoint Presentation</vt:lpstr>
      <vt:lpstr>Wisdom and Human Practices that will move your campus culture to an environment of “Inclusive Equity”</vt:lpstr>
      <vt:lpstr>Questions &amp; Comments </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Henderson, Silvester</cp:lastModifiedBy>
  <cp:revision>126</cp:revision>
  <cp:lastPrinted>2018-05-30T21:54:36Z</cp:lastPrinted>
  <dcterms:created xsi:type="dcterms:W3CDTF">2016-12-09T16:12:34Z</dcterms:created>
  <dcterms:modified xsi:type="dcterms:W3CDTF">2018-10-23T17:27:27Z</dcterms:modified>
</cp:coreProperties>
</file>