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9" r:id="rId15"/>
    <p:sldId id="268" r:id="rId16"/>
    <p:sldId id="271" r:id="rId17"/>
    <p:sldId id="27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00" autoAdjust="0"/>
  </p:normalViewPr>
  <p:slideViewPr>
    <p:cSldViewPr snapToGrid="0" snapToObjects="1"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Fall Plenary, November 3, 2017, Irvine CA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Fall Plenary, November 3, 2017, Irvine CA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BB845FD1-38AB-4F64-BF1F-AA4B4069980A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Fall Plenary, November 3, 2017, Irvine CA</a:t>
            </a:r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8A90-59FE-4E9D-8075-121E5E3F5156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DAD5-E0DD-4FDE-B60D-AB8216A94517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DE8E-294B-4F72-A134-4D58A7EB6A14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F588-0732-4C20-9DF0-33463F5C5818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DEFF-3221-487A-B3D4-8FCFF2E18C48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1E91-020D-413A-A816-AC58266FD369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57B1-984D-4144-A496-BEA65CD972A0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A73-495B-4FAF-8E19-2365BAE68BAD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13C-D251-4789-A08B-D4C500A45C8D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9432-4570-438C-B6B0-7E873D9CA150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807-47FD-4984-B43F-73A59DA7C873}" type="datetime2">
              <a:rPr lang="en-US" smtClean="0"/>
              <a:t>Sunday, November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7BDB64-1810-41A1-B0EB-D447E050C720}" type="datetime2">
              <a:rPr lang="en-US" smtClean="0"/>
              <a:t>Sunday, November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sccc.org/sites/default/files/part-time%20faculty-program2017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cc.org/resolutions/mentoring-programs-part-time-facult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lieber@sdccd.edu" TargetMode="External"/><Relationship Id="rId2" Type="http://schemas.openxmlformats.org/officeDocument/2006/relationships/hyperlink" Target="mailto:sfoster@fullcol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content/addressing-silent-majority-part-time-faculty-issues-through-lens-equity-engagement-and" TargetMode="External"/><Relationship Id="rId2" Type="http://schemas.openxmlformats.org/officeDocument/2006/relationships/hyperlink" Target="http://www.asccc.org/resolutions/mentoring-programs-part-time-facul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taffdev.fullcoll.edu/part-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174652"/>
          </a:xfrm>
        </p:spPr>
        <p:txBody>
          <a:bodyPr/>
          <a:lstStyle/>
          <a:p>
            <a:pPr algn="ctr"/>
            <a:r>
              <a:rPr lang="en-US" sz="4400" cap="none" dirty="0">
                <a:latin typeface="Times New Roman"/>
                <a:cs typeface="Times New Roman"/>
              </a:rPr>
              <a:t>Supporting Part-Time Faculty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186" y="3573194"/>
            <a:ext cx="7234311" cy="2458329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Times New Roman"/>
                <a:cs typeface="Times New Roman"/>
              </a:rPr>
              <a:t>Sam Foster, </a:t>
            </a:r>
            <a:r>
              <a:rPr lang="en-US" sz="2800" i="1" dirty="0">
                <a:latin typeface="Times New Roman"/>
                <a:cs typeface="Times New Roman"/>
              </a:rPr>
              <a:t>Part-Time Faculty Committee Chair</a:t>
            </a:r>
          </a:p>
          <a:p>
            <a:pPr algn="ctr"/>
            <a:r>
              <a:rPr lang="en-US" sz="2800" dirty="0">
                <a:latin typeface="Times New Roman"/>
                <a:cs typeface="Times New Roman"/>
              </a:rPr>
              <a:t>Caron Lieber, </a:t>
            </a:r>
            <a:r>
              <a:rPr lang="en-US" sz="2800" i="1" dirty="0">
                <a:latin typeface="Times New Roman"/>
                <a:cs typeface="Times New Roman"/>
              </a:rPr>
              <a:t>San Diego Continuing Education</a:t>
            </a:r>
          </a:p>
          <a:p>
            <a:endParaRPr lang="en-US" sz="2800" i="1" dirty="0">
              <a:latin typeface="Times New Roman"/>
              <a:cs typeface="Times New Roman"/>
            </a:endParaRPr>
          </a:p>
          <a:p>
            <a:pPr algn="ctr"/>
            <a:r>
              <a:rPr lang="en-US" sz="2800" i="1" dirty="0">
                <a:latin typeface="Times New Roman"/>
                <a:cs typeface="Times New Roman"/>
              </a:rPr>
              <a:t>Fall Plenary,  November 3, 2017</a:t>
            </a:r>
          </a:p>
          <a:p>
            <a:pPr algn="ctr"/>
            <a:r>
              <a:rPr lang="en-US" sz="2800" i="1" dirty="0">
                <a:latin typeface="Times New Roman"/>
                <a:cs typeface="Times New Roman"/>
              </a:rPr>
              <a:t>Irvine California</a:t>
            </a: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CBEC-B3AF-47BA-85BF-DA428C55E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611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Other Practices for Supporting Part Time Faculty Locally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5A6D8-3F4B-4D8B-9B5E-A8E429FC2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88454"/>
            <a:ext cx="8229600" cy="3888545"/>
          </a:xfrm>
        </p:spPr>
        <p:txBody>
          <a:bodyPr/>
          <a:lstStyle/>
          <a:p>
            <a:r>
              <a:rPr lang="en-US" dirty="0"/>
              <a:t>Use department chairs as conduit of information for part-time faculty in their department</a:t>
            </a:r>
          </a:p>
          <a:p>
            <a:r>
              <a:rPr lang="en-US" dirty="0"/>
              <a:t>Dedicated seats on the academic senate</a:t>
            </a:r>
          </a:p>
          <a:p>
            <a:r>
              <a:rPr lang="en-US" dirty="0"/>
              <a:t>Handbook including FAQs</a:t>
            </a:r>
          </a:p>
          <a:p>
            <a:r>
              <a:rPr lang="en-US" dirty="0"/>
              <a:t>Classes to improved teaching skills—tied to promotion</a:t>
            </a:r>
          </a:p>
          <a:p>
            <a:r>
              <a:rPr lang="en-US" dirty="0"/>
              <a:t>Fund office hours</a:t>
            </a:r>
          </a:p>
          <a:p>
            <a:r>
              <a:rPr lang="en-US" dirty="0"/>
              <a:t>Online orientation training—comes with a stipend and site is maintained as a resource throughout the year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0F0D2E-4F49-46B4-9E38-535B01B2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B60EE-5DFA-486F-BEFF-5E2B5C03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65D35-2C7E-431B-B046-5E36BBFE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3607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Additional Ideas for Supporting </a:t>
            </a:r>
            <a:br>
              <a:rPr lang="en-US" dirty="0"/>
            </a:br>
            <a:r>
              <a:rPr lang="en-US" dirty="0"/>
              <a:t>Part-Time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DAB8-B50F-4938-865E-A176F3821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88" y="1969476"/>
            <a:ext cx="8229600" cy="4644684"/>
          </a:xfrm>
        </p:spPr>
        <p:txBody>
          <a:bodyPr>
            <a:normAutofit/>
          </a:bodyPr>
          <a:lstStyle/>
          <a:p>
            <a:r>
              <a:rPr lang="en-US" dirty="0"/>
              <a:t>Paid professional development opportunities</a:t>
            </a:r>
          </a:p>
          <a:p>
            <a:r>
              <a:rPr lang="en-US" dirty="0"/>
              <a:t>Compensation for additional duties including:</a:t>
            </a:r>
          </a:p>
          <a:p>
            <a:pPr lvl="1"/>
            <a:r>
              <a:rPr lang="en-US" dirty="0"/>
              <a:t> orientation for new part-time faculty</a:t>
            </a:r>
          </a:p>
          <a:p>
            <a:pPr lvl="1"/>
            <a:r>
              <a:rPr lang="en-US" dirty="0"/>
              <a:t>Campus service such as academic senate and other committee work</a:t>
            </a:r>
          </a:p>
          <a:p>
            <a:r>
              <a:rPr lang="en-US" dirty="0"/>
              <a:t>Offer professional development on how to apply for full-time positions</a:t>
            </a:r>
          </a:p>
          <a:p>
            <a:r>
              <a:rPr lang="en-US" dirty="0"/>
              <a:t>Apply for grants to make manuals</a:t>
            </a:r>
          </a:p>
          <a:p>
            <a:r>
              <a:rPr lang="en-US" dirty="0"/>
              <a:t>Provide links to existing PT manuals</a:t>
            </a:r>
          </a:p>
          <a:p>
            <a:r>
              <a:rPr lang="en-US" dirty="0"/>
              <a:t>Use Strong Workforce funds to help with professional development for part-time faculty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F8DBF-0716-479E-97C3-DBAE3F9E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5A590-A203-4A21-BAFF-01EF6F6F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7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C98D-0F08-4BC4-9BC2-38535719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ASCCC Supporting Part Time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D39FC-A857-4443-8399-01F7CD0E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66426"/>
            <a:ext cx="8229600" cy="4310574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hlinkClick r:id="rId2"/>
              </a:rPr>
              <a:t>First Annual Part Time Faculty Institute</a:t>
            </a:r>
            <a:endParaRPr lang="en-US" sz="3600" dirty="0"/>
          </a:p>
          <a:p>
            <a:pPr marL="0" indent="0" algn="ctr">
              <a:buNone/>
            </a:pPr>
            <a:r>
              <a:rPr lang="en-US" sz="3200" dirty="0"/>
              <a:t>August 3-5, 2017</a:t>
            </a:r>
            <a:br>
              <a:rPr lang="en-US" sz="3200" dirty="0"/>
            </a:br>
            <a:r>
              <a:rPr lang="en-US" sz="3200" dirty="0"/>
              <a:t>Anaheim Double Tree, CA</a:t>
            </a:r>
          </a:p>
          <a:p>
            <a:endParaRPr lang="en-US" dirty="0"/>
          </a:p>
          <a:p>
            <a:r>
              <a:rPr lang="en-US" dirty="0"/>
              <a:t>300 Part Time faculty attended</a:t>
            </a:r>
          </a:p>
          <a:p>
            <a:r>
              <a:rPr lang="en-US" dirty="0"/>
              <a:t>Free to attendees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3029DC-03AA-4094-BB66-BFCB5FC35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06B8E7-2750-483B-AB5C-8547979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32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A24EE-F0A2-4840-8916-84A5B0541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07942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Takeaways from the Institute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FDFB2-7213-4B4D-94F2-2F79CC2B6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04048"/>
            <a:ext cx="8229600" cy="3972951"/>
          </a:xfrm>
        </p:spPr>
        <p:txBody>
          <a:bodyPr>
            <a:normAutofit/>
          </a:bodyPr>
          <a:lstStyle/>
          <a:p>
            <a:r>
              <a:rPr lang="en-US" sz="2800" dirty="0"/>
              <a:t>Faculty felt more empowered to served students and pursue their own goals</a:t>
            </a:r>
          </a:p>
          <a:p>
            <a:endParaRPr lang="en-US" sz="2800" dirty="0"/>
          </a:p>
          <a:p>
            <a:r>
              <a:rPr lang="en-US" sz="2800" dirty="0"/>
              <a:t>Faculty were more energized and ready to be engaged in their local campus community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F6868-68BB-4BCA-9549-8065E35C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859CE-6BDF-4F77-9D79-B117AA28C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34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7370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More about the Part Time Faculty Leadership Institute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12012"/>
            <a:ext cx="8229600" cy="3564988"/>
          </a:xfrm>
        </p:spPr>
        <p:txBody>
          <a:bodyPr/>
          <a:lstStyle/>
          <a:p>
            <a:r>
              <a:rPr lang="en-US" dirty="0"/>
              <a:t>How many faculty from your institution attended?</a:t>
            </a:r>
          </a:p>
          <a:p>
            <a:r>
              <a:rPr lang="en-US" dirty="0"/>
              <a:t>How did you push out the information to faculty?</a:t>
            </a:r>
          </a:p>
          <a:p>
            <a:r>
              <a:rPr lang="en-US" dirty="0"/>
              <a:t>How would you suggest we disseminate information this year? </a:t>
            </a:r>
          </a:p>
          <a:p>
            <a:r>
              <a:rPr lang="en-US" dirty="0"/>
              <a:t>Are there specific faculty that you would like to see attend next year?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3A00F-E204-4B5F-ADA9-C66D674B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7EAB9-5A84-4DD1-85DC-7D61D279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92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394CB-E8C7-419A-A6D0-B746070FE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8721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Other Ways ASCCC Can Support Local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029CC-9BED-4198-8AEF-84F3DC55B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1501"/>
            <a:ext cx="8229600" cy="4266499"/>
          </a:xfrm>
        </p:spPr>
        <p:txBody>
          <a:bodyPr/>
          <a:lstStyle/>
          <a:p>
            <a:r>
              <a:rPr lang="en-US" dirty="0"/>
              <a:t>Resolved, That the Academic Senate for California Community Colleges research effective practices for developing, implementing, and sustaining mentoring programs for part-time faculty and report its findings by Spring 2017; and</a:t>
            </a:r>
          </a:p>
          <a:p>
            <a:endParaRPr lang="en-US" dirty="0"/>
          </a:p>
          <a:p>
            <a:r>
              <a:rPr lang="en-US" dirty="0"/>
              <a:t>Resolved, That the Academic Senate for California Community Colleges create resources for developing, implementing, and sustaining mentoring programs for part-time faculty.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15DA2-1FB1-4EC3-81DE-85DEF596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F275F-FB1B-4434-BCEF-5CA8BB2D1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01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0892-733E-404A-AA13-315454329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534551"/>
          </a:xfrm>
        </p:spPr>
        <p:txBody>
          <a:bodyPr/>
          <a:lstStyle/>
          <a:p>
            <a:pPr algn="ctr"/>
            <a:r>
              <a:rPr lang="en-US" dirty="0"/>
              <a:t>Your Voice in Support of Part-Time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F2137-E1AE-4663-9C46-8FD3EAD7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16590"/>
            <a:ext cx="8229600" cy="3860409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Resolution 01.01 S16</a:t>
            </a:r>
            <a:endParaRPr lang="en-US" dirty="0"/>
          </a:p>
          <a:p>
            <a:r>
              <a:rPr lang="en-US" dirty="0"/>
              <a:t>Resolved, That the Academic Senate for California Community Colleges research effective practices for developing, implementing, and sustaining mentoring programs for part-time faculty and report its findings by Spring 2017; and</a:t>
            </a:r>
          </a:p>
          <a:p>
            <a:endParaRPr lang="en-US" dirty="0"/>
          </a:p>
          <a:p>
            <a:r>
              <a:rPr lang="en-US" dirty="0"/>
              <a:t>Resolved, That the Academic Senate for California Community Colleges create resources for developing, implementing, and sustaining mentoring programs for part-time faculty.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91F1B-F250-4691-9D4E-9AF04FEA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A54B6-659E-4DCF-805E-CF7DC74E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86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ABA82-E475-453D-B666-01423A4F7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76754"/>
          </a:xfrm>
        </p:spPr>
        <p:txBody>
          <a:bodyPr/>
          <a:lstStyle/>
          <a:p>
            <a:pPr algn="ctr"/>
            <a:r>
              <a:rPr lang="en-US" dirty="0"/>
              <a:t>We Need Your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2BC4D-AC11-4CC3-89B9-8D5CC540A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733800"/>
          </a:xfrm>
        </p:spPr>
        <p:txBody>
          <a:bodyPr/>
          <a:lstStyle/>
          <a:p>
            <a:r>
              <a:rPr lang="en-US" dirty="0"/>
              <a:t>Create resources for part-time faculty</a:t>
            </a:r>
          </a:p>
          <a:p>
            <a:r>
              <a:rPr lang="en-US" dirty="0"/>
              <a:t>Assemble effective practices for mentoring part-time faculty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84085-C053-4A25-AC5D-5D258E48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BB9C-B32B-41D9-87D8-341EBFFEE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82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B2F9A-5651-4D2A-80D9-08C05128A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717431"/>
          </a:xfrm>
        </p:spPr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BE224-5902-443A-96DF-91A93A18B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73194"/>
            <a:ext cx="8229600" cy="290380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Sam Foster – </a:t>
            </a:r>
            <a:r>
              <a:rPr lang="en-US" sz="3600" dirty="0">
                <a:hlinkClick r:id="rId2"/>
              </a:rPr>
              <a:t>sfoster@fullcoll.edu</a:t>
            </a:r>
            <a:r>
              <a:rPr lang="en-US" sz="3600" dirty="0"/>
              <a:t>	</a:t>
            </a:r>
          </a:p>
          <a:p>
            <a:pPr marL="0" indent="0">
              <a:buNone/>
            </a:pPr>
            <a:r>
              <a:rPr lang="en-US" sz="3600" dirty="0"/>
              <a:t>Caron Lieber - </a:t>
            </a:r>
            <a:r>
              <a:rPr lang="en-US" sz="3600" dirty="0">
                <a:hlinkClick r:id="rId3"/>
              </a:rPr>
              <a:t>clieber@sdccd.edu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D0C09E-81B8-41CF-99C7-EA9BD801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6BD412-5F62-4D02-A4A2-85BD0911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8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02692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Temperature Check</a:t>
            </a: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48110"/>
            <a:ext cx="8229600" cy="31288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>
                <a:latin typeface="Times New Roman"/>
                <a:cs typeface="Times New Roman"/>
              </a:rPr>
              <a:t>What brings you here today?</a:t>
            </a:r>
          </a:p>
          <a:p>
            <a:pPr marL="0" indent="0">
              <a:buNone/>
            </a:pPr>
            <a:endParaRPr lang="en-US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600" dirty="0">
                <a:latin typeface="Times New Roman"/>
                <a:cs typeface="Times New Roman"/>
              </a:rPr>
              <a:t>What is your role on your campus?</a:t>
            </a:r>
          </a:p>
          <a:p>
            <a:pPr marL="0" indent="0">
              <a:buNone/>
            </a:pPr>
            <a:endParaRPr lang="en-US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600" dirty="0">
                <a:latin typeface="Times New Roman"/>
                <a:cs typeface="Times New Roman"/>
              </a:rPr>
              <a:t>Are part-time faculty routinely involved in governance on your campus?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A5452C-03B2-4308-871A-B056D9D5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13E2B-1352-4A8E-BDA0-D409267F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0892-733E-404A-AA13-315454329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534551"/>
          </a:xfrm>
        </p:spPr>
        <p:txBody>
          <a:bodyPr/>
          <a:lstStyle/>
          <a:p>
            <a:pPr algn="ctr"/>
            <a:r>
              <a:rPr lang="en-US" dirty="0"/>
              <a:t>In Support of Part-Time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F2137-E1AE-4663-9C46-8FD3EAD7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16590"/>
            <a:ext cx="8229600" cy="3860409"/>
          </a:xfrm>
        </p:spPr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Resolution 01.01 S16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>
                <a:hlinkClick r:id="rId3"/>
              </a:rPr>
              <a:t>Addressing the Silent Majority:  Part-Time Faculty Issues Through the Lens of Equity, </a:t>
            </a:r>
            <a:r>
              <a:rPr lang="en-US" sz="3200" dirty="0" err="1">
                <a:hlinkClick r:id="rId3"/>
              </a:rPr>
              <a:t>Engagemnt</a:t>
            </a:r>
            <a:r>
              <a:rPr lang="en-US" sz="3200" dirty="0">
                <a:hlinkClick r:id="rId3"/>
              </a:rPr>
              <a:t> and Empowerment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91F1B-F250-4691-9D4E-9AF04FEA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A54B6-659E-4DCF-805E-CF7DC74E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5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589B-D41F-48DE-9D52-D1992DC4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74" y="406791"/>
            <a:ext cx="8229600" cy="2125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Some Facts About Part-Time Faculty in California Community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D6C42-C87C-4E43-9488-56287CCF0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794" y="3418449"/>
            <a:ext cx="8229600" cy="495769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There are over 42,000 Part-Time Faculty representing over 69% of all Faculty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More than 46% of all instruction is done by part-time faculty</a:t>
            </a:r>
          </a:p>
          <a:p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E6FF2-6999-4ACF-A52C-A76E72B4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B2228-7EBE-4D1D-B1C8-C4CF5015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4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48CC9-8A53-41B0-8BC6-3B0232247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534551"/>
          </a:xfrm>
        </p:spPr>
        <p:txBody>
          <a:bodyPr/>
          <a:lstStyle/>
          <a:p>
            <a:pPr algn="ctr"/>
            <a:r>
              <a:rPr lang="en-US" dirty="0"/>
              <a:t>What the Data Tells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4460D-86FE-44F3-90C1-5B2020088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3710"/>
            <a:ext cx="8229600" cy="4043289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/>
              <a:t>Part-Time faculty are essential to the work of community colleges.</a:t>
            </a:r>
          </a:p>
          <a:p>
            <a:pPr>
              <a:spcAft>
                <a:spcPts val="1800"/>
              </a:spcAft>
            </a:pPr>
            <a:r>
              <a:rPr lang="en-US" sz="2800" dirty="0"/>
              <a:t>Supporting the work of part-time faculty supports the college and the students we serve.</a:t>
            </a:r>
          </a:p>
          <a:p>
            <a:pPr>
              <a:spcAft>
                <a:spcPts val="1800"/>
              </a:spcAft>
            </a:pPr>
            <a:r>
              <a:rPr lang="en-US" sz="2800" dirty="0"/>
              <a:t>More structured and intentional action may be needed at local colleges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0C6F8-42BE-4ADC-8667-A355F63D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83A2D1-1252-4134-9C1C-DD910192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6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AE2A8-3239-4007-B199-9DB7311E7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6330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Common Concerns of Part Time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C6ECD-BEC7-4476-BE2E-9D3056C10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52351"/>
            <a:ext cx="8229600" cy="4124649"/>
          </a:xfrm>
        </p:spPr>
        <p:txBody>
          <a:bodyPr/>
          <a:lstStyle/>
          <a:p>
            <a:r>
              <a:rPr lang="en-US" dirty="0"/>
              <a:t>Basic College Infrastructure—Who to turn to for information/resources</a:t>
            </a:r>
          </a:p>
          <a:p>
            <a:r>
              <a:rPr lang="en-US" dirty="0"/>
              <a:t>Dedicated space for meeting students</a:t>
            </a:r>
          </a:p>
          <a:p>
            <a:r>
              <a:rPr lang="en-US" dirty="0"/>
              <a:t>Compensation for office hours</a:t>
            </a:r>
          </a:p>
          <a:p>
            <a:r>
              <a:rPr lang="en-US" dirty="0"/>
              <a:t>Logistics of being a faculty member on campus—especially for new faculty</a:t>
            </a:r>
          </a:p>
          <a:p>
            <a:r>
              <a:rPr lang="en-US" dirty="0"/>
              <a:t>Curriculum guidance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ABA8D-54C7-4A42-85CB-413C081C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9A028-7500-4E27-B1D6-2E165190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58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FD61-B09F-4A07-A57C-97D9D9737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61160"/>
          </a:xfrm>
        </p:spPr>
        <p:txBody>
          <a:bodyPr/>
          <a:lstStyle/>
          <a:p>
            <a:r>
              <a:rPr lang="en-US" dirty="0"/>
              <a:t>Other Needs of Part-Time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7CE99-E7C8-4FE5-B265-0B5E43DFD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41342"/>
            <a:ext cx="8229600" cy="453565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Inclusion into department/college culture</a:t>
            </a:r>
          </a:p>
          <a:p>
            <a:pPr>
              <a:spcAft>
                <a:spcPts val="600"/>
              </a:spcAft>
            </a:pPr>
            <a:r>
              <a:rPr lang="en-US" dirty="0"/>
              <a:t>Incorporation into shared governance and the college community</a:t>
            </a:r>
          </a:p>
          <a:p>
            <a:pPr>
              <a:spcAft>
                <a:spcPts val="600"/>
              </a:spcAft>
            </a:pPr>
            <a:r>
              <a:rPr lang="en-US" dirty="0"/>
              <a:t>Mentoring—campus wide and department specific</a:t>
            </a:r>
          </a:p>
          <a:p>
            <a:pPr>
              <a:spcAft>
                <a:spcPts val="600"/>
              </a:spcAft>
            </a:pPr>
            <a:r>
              <a:rPr lang="en-US" dirty="0"/>
              <a:t>Becoming a viable candidate for a full time position</a:t>
            </a:r>
          </a:p>
          <a:p>
            <a:pPr>
              <a:spcAft>
                <a:spcPts val="600"/>
              </a:spcAft>
            </a:pPr>
            <a:r>
              <a:rPr lang="en-US" dirty="0"/>
              <a:t>More access to meaningful professional development, including thoughtful scheduling and compensation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C5A7C-3E5A-4BFA-AE4B-E6E700CD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58C1B-47BC-4BE3-8AE5-00F37862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8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2ABD-4E2B-4330-85E4-C5586BBC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604889"/>
          </a:xfrm>
        </p:spPr>
        <p:txBody>
          <a:bodyPr/>
          <a:lstStyle/>
          <a:p>
            <a:r>
              <a:rPr lang="en-US" dirty="0"/>
              <a:t>Example of Local Efforts to Support Part-Time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C8070-D2DC-4A12-AF57-F1E3D99A9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64898"/>
            <a:ext cx="8229600" cy="42121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dirty="0"/>
              <a:t>Fullerton College—</a:t>
            </a:r>
            <a:r>
              <a:rPr lang="en-US" sz="4100" dirty="0">
                <a:hlinkClick r:id="rId2"/>
              </a:rPr>
              <a:t>Adjunct Academy</a:t>
            </a:r>
            <a:r>
              <a:rPr lang="en-US" sz="4100" dirty="0"/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100" dirty="0"/>
              <a:t>A two-day academy.  Faculty must apply and if selected receive a $200 stipend to attend.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300" dirty="0"/>
              <a:t>Training topics include:</a:t>
            </a:r>
          </a:p>
          <a:p>
            <a:r>
              <a:rPr lang="en-US" dirty="0"/>
              <a:t>Classroom management</a:t>
            </a:r>
          </a:p>
          <a:p>
            <a:r>
              <a:rPr lang="en-US" dirty="0"/>
              <a:t>Active and student-centered classrooms</a:t>
            </a:r>
          </a:p>
          <a:p>
            <a:r>
              <a:rPr lang="en-US" dirty="0"/>
              <a:t>Student motivation</a:t>
            </a:r>
          </a:p>
          <a:p>
            <a:r>
              <a:rPr lang="en-US" dirty="0"/>
              <a:t>Culturally responsive teaching</a:t>
            </a:r>
          </a:p>
          <a:p>
            <a:r>
              <a:rPr lang="en-US" dirty="0"/>
              <a:t>Special student populations</a:t>
            </a:r>
          </a:p>
          <a:p>
            <a:r>
              <a:rPr lang="en-US" dirty="0"/>
              <a:t>Student support services on campus</a:t>
            </a:r>
          </a:p>
          <a:p>
            <a:r>
              <a:rPr lang="en-US" dirty="0"/>
              <a:t>Growth mindset</a:t>
            </a:r>
          </a:p>
          <a:p>
            <a:r>
              <a:rPr lang="en-US" dirty="0"/>
              <a:t>Tips for the full-time hiring process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4B6C4-C158-4663-8E15-32D93168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350D4-72F0-4725-94E9-E5F0847D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2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03D1-D554-46B4-AEA7-076A09CBB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/>
              <a:t>Local Manuals for Part Time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C9427-751A-4ABE-B95F-6570EB83E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5072"/>
            <a:ext cx="8229600" cy="4591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Examples: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Folsom Lake College Guide for Adjuncts</a:t>
            </a:r>
          </a:p>
          <a:p>
            <a:pPr>
              <a:spcAft>
                <a:spcPts val="1200"/>
              </a:spcAft>
            </a:pPr>
            <a:r>
              <a:rPr lang="en-US" dirty="0"/>
              <a:t>Los Rios Part Timers Almanac</a:t>
            </a:r>
          </a:p>
          <a:p>
            <a:pPr marL="0" indent="0">
              <a:buNone/>
            </a:pPr>
            <a:r>
              <a:rPr lang="en-US" dirty="0"/>
              <a:t>These provide useful information about expectations of part-time faculty,  campus facilities, campus contacts and about faculty responsibilities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8F8C1-8A89-4854-8BDE-A95BF8DA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F77D80-2384-4BF2-AE19-D47287ACC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42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730</TotalTime>
  <Words>921</Words>
  <Application>Microsoft Office PowerPoint</Application>
  <PresentationFormat>On-screen Show (4:3)</PresentationFormat>
  <Paragraphs>134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Clarity</vt:lpstr>
      <vt:lpstr>Supporting Part-Time Faculty</vt:lpstr>
      <vt:lpstr>Temperature Check</vt:lpstr>
      <vt:lpstr>In Support of Part-Time Faculty</vt:lpstr>
      <vt:lpstr>Some Facts About Part-Time Faculty in California Community Colleges</vt:lpstr>
      <vt:lpstr>What the Data Tells Us</vt:lpstr>
      <vt:lpstr>Common Concerns of Part Time Faculty</vt:lpstr>
      <vt:lpstr>Other Needs of Part-Time Faculty</vt:lpstr>
      <vt:lpstr>Example of Local Efforts to Support Part-Time Faculty</vt:lpstr>
      <vt:lpstr>Local Manuals for Part Time Faculty</vt:lpstr>
      <vt:lpstr>Other Practices for Supporting Part Time Faculty Locally</vt:lpstr>
      <vt:lpstr>Additional Ideas for Supporting  Part-Time Faculty</vt:lpstr>
      <vt:lpstr>ASCCC Supporting Part Time Faculty</vt:lpstr>
      <vt:lpstr>Takeaways from the Institute</vt:lpstr>
      <vt:lpstr>More about the Part Time Faculty Leadership Institute</vt:lpstr>
      <vt:lpstr>Other Ways ASCCC Can Support Local Efforts</vt:lpstr>
      <vt:lpstr>Your Voice in Support of Part-Time Faculty</vt:lpstr>
      <vt:lpstr>We Need Your Help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Sam Foster</cp:lastModifiedBy>
  <cp:revision>32</cp:revision>
  <dcterms:created xsi:type="dcterms:W3CDTF">2015-10-21T19:14:41Z</dcterms:created>
  <dcterms:modified xsi:type="dcterms:W3CDTF">2017-11-13T06:12:38Z</dcterms:modified>
</cp:coreProperties>
</file>